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0" r:id="rId4"/>
    <p:sldId id="272" r:id="rId5"/>
    <p:sldId id="285" r:id="rId6"/>
    <p:sldId id="273" r:id="rId7"/>
    <p:sldId id="277" r:id="rId8"/>
    <p:sldId id="278" r:id="rId9"/>
    <p:sldId id="279" r:id="rId10"/>
    <p:sldId id="281" r:id="rId11"/>
    <p:sldId id="280" r:id="rId12"/>
    <p:sldId id="284" r:id="rId13"/>
    <p:sldId id="283" r:id="rId14"/>
    <p:sldId id="274" r:id="rId15"/>
    <p:sldId id="267" r:id="rId16"/>
  </p:sldIdLst>
  <p:sldSz cx="13004800" cy="9753600"/>
  <p:notesSz cx="6858000" cy="9144000"/>
  <p:defaultTextStyle>
    <a:lvl1pPr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1pPr>
    <a:lvl2pPr indent="2286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2pPr>
    <a:lvl3pPr indent="4572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3pPr>
    <a:lvl4pPr indent="6858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4pPr>
    <a:lvl5pPr indent="9144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5pPr>
    <a:lvl6pPr indent="11430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6pPr>
    <a:lvl7pPr indent="13716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7pPr>
    <a:lvl8pPr indent="16002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8pPr>
    <a:lvl9pPr indent="1828800" algn="ctr" defTabSz="584200">
      <a:defRPr sz="3800"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2226161" y="3344093"/>
            <a:ext cx="10464801" cy="1582292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226161" y="5015284"/>
            <a:ext cx="10464801" cy="3479405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4000"/>
            </a:lvl1pPr>
            <a:lvl2pPr marL="0" indent="228600" algn="r">
              <a:spcBef>
                <a:spcPts val="0"/>
              </a:spcBef>
              <a:buSzTx/>
              <a:buNone/>
              <a:defRPr sz="4000"/>
            </a:lvl2pPr>
            <a:lvl3pPr marL="0" indent="457200" algn="r">
              <a:spcBef>
                <a:spcPts val="0"/>
              </a:spcBef>
              <a:buSzTx/>
              <a:buNone/>
              <a:defRPr sz="4000"/>
            </a:lvl3pPr>
            <a:lvl4pPr marL="0" indent="685800" algn="r">
              <a:spcBef>
                <a:spcPts val="0"/>
              </a:spcBef>
              <a:buSzTx/>
              <a:buNone/>
              <a:defRPr sz="4000"/>
            </a:lvl4pPr>
            <a:lvl5pPr marL="0" indent="914400" algn="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/>
            </a:pPr>
            <a:r>
              <a:rPr sz="4000"/>
              <a:t>Body Level One</a:t>
            </a:r>
          </a:p>
          <a:p>
            <a:pPr lvl="1">
              <a:defRPr sz="1800"/>
            </a:pPr>
            <a:r>
              <a:rPr sz="4000"/>
              <a:t>Body Level Two</a:t>
            </a:r>
          </a:p>
          <a:p>
            <a:pPr lvl="2">
              <a:defRPr sz="1800"/>
            </a:pPr>
            <a:r>
              <a:rPr sz="4000"/>
              <a:t>Body Level Three</a:t>
            </a:r>
          </a:p>
          <a:p>
            <a:pPr lvl="3">
              <a:defRPr sz="1800"/>
            </a:pPr>
            <a:r>
              <a:rPr sz="4000"/>
              <a:t>Body Level Four</a:t>
            </a:r>
          </a:p>
          <a:p>
            <a:pPr lvl="4">
              <a:defRPr sz="1800"/>
            </a:pPr>
            <a:r>
              <a:rPr sz="4000"/>
              <a:t>Body Level Five</a:t>
            </a:r>
          </a:p>
        </p:txBody>
      </p:sp>
      <p:pic>
        <p:nvPicPr>
          <p:cNvPr id="1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5900" y="164734"/>
            <a:ext cx="3585062" cy="1583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0279" y="7960122"/>
            <a:ext cx="1580683" cy="1583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9157" y="3334494"/>
            <a:ext cx="4801992" cy="2120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3651" y="3334494"/>
            <a:ext cx="2117236" cy="2120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pic>
        <p:nvPicPr>
          <p:cNvPr id="4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608342" y="9347359"/>
            <a:ext cx="371058" cy="369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tif"/>
          <p:cNvPicPr/>
          <p:nvPr/>
        </p:nvPicPr>
        <p:blipFill>
          <a:blip r:embed="rId7">
            <a:alphaModFix amt="20000"/>
            <a:extLst/>
          </a:blip>
          <a:stretch>
            <a:fillRect/>
          </a:stretch>
        </p:blipFill>
        <p:spPr>
          <a:xfrm>
            <a:off x="300" y="9307693"/>
            <a:ext cx="13004201" cy="4487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-2603" y="9341565"/>
            <a:ext cx="373709" cy="3556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1" r:id="rId4"/>
  </p:sldLayoutIdLst>
  <p:transition spd="med"/>
  <p:txStyles>
    <p:titleStyle>
      <a:lvl1pPr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1pPr>
      <a:lvl2pPr indent="2286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2pPr>
      <a:lvl3pPr indent="4572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3pPr>
      <a:lvl4pPr indent="6858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4pPr>
      <a:lvl5pPr indent="9144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5pPr>
      <a:lvl6pPr indent="11430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6pPr>
      <a:lvl7pPr indent="13716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7pPr>
      <a:lvl8pPr indent="16002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8pPr>
      <a:lvl9pPr indent="1828800" algn="ctr" defTabSz="584200">
        <a:defRPr sz="8000"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err="1"/>
              <a:t>Sistem</a:t>
            </a:r>
            <a:r>
              <a:rPr lang="en-US" sz="8000" dirty="0"/>
              <a:t> de Bike-sharing</a:t>
            </a:r>
            <a:endParaRPr sz="8000" dirty="0"/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2226161" y="5035550"/>
            <a:ext cx="10464801" cy="211321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Nicoleta Mirela Grigore</a:t>
            </a:r>
            <a:endParaRPr sz="4000" dirty="0"/>
          </a:p>
          <a:p>
            <a:pPr lvl="0">
              <a:defRPr sz="1800"/>
            </a:pPr>
            <a:endParaRPr sz="4000" dirty="0"/>
          </a:p>
        </p:txBody>
      </p:sp>
      <p:sp>
        <p:nvSpPr>
          <p:cNvPr id="59" name="Shape 59"/>
          <p:cNvSpPr/>
          <p:nvPr/>
        </p:nvSpPr>
        <p:spPr>
          <a:xfrm>
            <a:off x="3858037" y="8401902"/>
            <a:ext cx="7201050" cy="69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600"/>
            </a:lvl1pPr>
          </a:lstStyle>
          <a:p>
            <a:pPr lvl="0">
              <a:defRPr sz="1800"/>
            </a:pPr>
            <a:r>
              <a:rPr sz="3600"/>
              <a:t>University Politehnica of Bucharest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E5D83D0-870A-4D90-AFB5-46C630A3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51735"/>
            <a:ext cx="11099800" cy="2159000"/>
          </a:xfrm>
        </p:spPr>
        <p:txBody>
          <a:bodyPr/>
          <a:lstStyle/>
          <a:p>
            <a:r>
              <a:rPr lang="en-US" dirty="0"/>
              <a:t>Braintree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B45016-3C0E-4DD6-B244-E2C50B0A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3" y="2229471"/>
            <a:ext cx="3914775" cy="3267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ADC46-7C08-41C2-99B0-63B8777CE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852" y="2516669"/>
            <a:ext cx="2962275" cy="3552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1F57F-9598-45BC-A7D7-07CF8C0B5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804" y="6977062"/>
            <a:ext cx="3762375" cy="220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386395-A299-4FCB-8814-9FEB413AC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448" y="2233854"/>
            <a:ext cx="165735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2CEB8C-6D5E-409F-8D46-19EAD0219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279" y="2828200"/>
            <a:ext cx="1962150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982373-E1F9-4E51-A861-1CB9C9B87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1227" y="8024190"/>
            <a:ext cx="1619250" cy="504825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2C58B22-11E1-4F12-A2FC-760BBFC01085}"/>
              </a:ext>
            </a:extLst>
          </p:cNvPr>
          <p:cNvCxnSpPr>
            <a:cxnSpLocks/>
          </p:cNvCxnSpPr>
          <p:nvPr/>
        </p:nvCxnSpPr>
        <p:spPr>
          <a:xfrm>
            <a:off x="556591" y="5307496"/>
            <a:ext cx="5347252" cy="3221519"/>
          </a:xfrm>
          <a:prstGeom prst="bentConnector3">
            <a:avLst>
              <a:gd name="adj1" fmla="val 186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064D396-A3EC-4B25-958A-A00C874FBE26}"/>
              </a:ext>
            </a:extLst>
          </p:cNvPr>
          <p:cNvCxnSpPr>
            <a:cxnSpLocks/>
          </p:cNvCxnSpPr>
          <p:nvPr/>
        </p:nvCxnSpPr>
        <p:spPr>
          <a:xfrm rot="10800000">
            <a:off x="1252333" y="5148473"/>
            <a:ext cx="4072523" cy="2928727"/>
          </a:xfrm>
          <a:prstGeom prst="bentConnector3">
            <a:avLst>
              <a:gd name="adj1" fmla="val 9978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18183-8A81-426D-A8A9-A2EFEFEC0EC7}"/>
              </a:ext>
            </a:extLst>
          </p:cNvPr>
          <p:cNvCxnSpPr>
            <a:cxnSpLocks/>
          </p:cNvCxnSpPr>
          <p:nvPr/>
        </p:nvCxnSpPr>
        <p:spPr>
          <a:xfrm>
            <a:off x="3955774" y="4003640"/>
            <a:ext cx="604299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8EE616C-A874-4B96-B4EC-CFBC93CFAB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55775" y="4465429"/>
            <a:ext cx="6042993" cy="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390B8CC-81C7-479E-A705-8709FCBC02BC}"/>
              </a:ext>
            </a:extLst>
          </p:cNvPr>
          <p:cNvCxnSpPr/>
          <p:nvPr/>
        </p:nvCxnSpPr>
        <p:spPr>
          <a:xfrm rot="16200000" flipH="1">
            <a:off x="3223592" y="5211417"/>
            <a:ext cx="2637183" cy="1967948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BBE8430-DF20-46AA-9FDE-AC9CA3322F1B}"/>
              </a:ext>
            </a:extLst>
          </p:cNvPr>
          <p:cNvCxnSpPr>
            <a:cxnSpLocks/>
          </p:cNvCxnSpPr>
          <p:nvPr/>
        </p:nvCxnSpPr>
        <p:spPr>
          <a:xfrm flipV="1">
            <a:off x="8209719" y="5673207"/>
            <a:ext cx="4075046" cy="2065854"/>
          </a:xfrm>
          <a:prstGeom prst="bentConnector3">
            <a:avLst>
              <a:gd name="adj1" fmla="val 100244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E554E43-9CBF-416F-958C-B458DACAE963}"/>
              </a:ext>
            </a:extLst>
          </p:cNvPr>
          <p:cNvSpPr txBox="1"/>
          <p:nvPr/>
        </p:nvSpPr>
        <p:spPr>
          <a:xfrm>
            <a:off x="3675821" y="5927243"/>
            <a:ext cx="1042401" cy="47192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Nonce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3CAF29-0C08-4390-8658-3898F3FAEB92}"/>
              </a:ext>
            </a:extLst>
          </p:cNvPr>
          <p:cNvSpPr txBox="1"/>
          <p:nvPr/>
        </p:nvSpPr>
        <p:spPr>
          <a:xfrm>
            <a:off x="6717315" y="4267243"/>
            <a:ext cx="1082715" cy="49017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Nonce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D23976-4595-453A-9355-134A8647CF46}"/>
              </a:ext>
            </a:extLst>
          </p:cNvPr>
          <p:cNvSpPr txBox="1"/>
          <p:nvPr/>
        </p:nvSpPr>
        <p:spPr>
          <a:xfrm>
            <a:off x="10462122" y="7486932"/>
            <a:ext cx="1042401" cy="47192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Nonce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EF9A44-A4E4-43F9-9E5D-E39A02C7DF21}"/>
              </a:ext>
            </a:extLst>
          </p:cNvPr>
          <p:cNvSpPr txBox="1"/>
          <p:nvPr/>
        </p:nvSpPr>
        <p:spPr>
          <a:xfrm>
            <a:off x="1458702" y="7821383"/>
            <a:ext cx="1042401" cy="47192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Token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04779C-B252-44FB-A23E-CBF8400BF4A4}"/>
              </a:ext>
            </a:extLst>
          </p:cNvPr>
          <p:cNvSpPr txBox="1"/>
          <p:nvPr/>
        </p:nvSpPr>
        <p:spPr>
          <a:xfrm>
            <a:off x="590775" y="8670978"/>
            <a:ext cx="361726" cy="47192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anklin Gothic Book"/>
              <a:ea typeface="Franklin Gothic Book"/>
              <a:cs typeface="Franklin Gothic Book"/>
              <a:sym typeface="Franklin Gothic Book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6F88D1-F0B5-4A45-8E3E-5D1D961F7021}"/>
              </a:ext>
            </a:extLst>
          </p:cNvPr>
          <p:cNvSpPr txBox="1"/>
          <p:nvPr/>
        </p:nvSpPr>
        <p:spPr>
          <a:xfrm>
            <a:off x="2848612" y="7486932"/>
            <a:ext cx="361726" cy="47192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061652-F8D8-41AA-B801-90743B271332}"/>
              </a:ext>
            </a:extLst>
          </p:cNvPr>
          <p:cNvSpPr txBox="1"/>
          <p:nvPr/>
        </p:nvSpPr>
        <p:spPr>
          <a:xfrm>
            <a:off x="5401186" y="3416299"/>
            <a:ext cx="361726" cy="47192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4BA469-FBC2-4EF2-9027-940FE8C00505}"/>
              </a:ext>
            </a:extLst>
          </p:cNvPr>
          <p:cNvSpPr txBox="1"/>
          <p:nvPr/>
        </p:nvSpPr>
        <p:spPr>
          <a:xfrm>
            <a:off x="8012639" y="4570532"/>
            <a:ext cx="361726" cy="47192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CCD7D2-736D-4396-BE48-BED1A397DDAE}"/>
              </a:ext>
            </a:extLst>
          </p:cNvPr>
          <p:cNvSpPr txBox="1"/>
          <p:nvPr/>
        </p:nvSpPr>
        <p:spPr>
          <a:xfrm>
            <a:off x="4967892" y="6279310"/>
            <a:ext cx="361726" cy="47192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092DB-EC5D-4187-B2BC-8F5821965415}"/>
              </a:ext>
            </a:extLst>
          </p:cNvPr>
          <p:cNvSpPr txBox="1"/>
          <p:nvPr/>
        </p:nvSpPr>
        <p:spPr>
          <a:xfrm>
            <a:off x="11752467" y="7073761"/>
            <a:ext cx="361726" cy="47192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anklin Gothic Book"/>
                <a:ea typeface="Franklin Gothic Book"/>
                <a:cs typeface="Franklin Gothic Book"/>
                <a:sym typeface="Franklin Gothic Book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72033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49CFE85-B41E-45FB-A661-AC41CE27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76993B4-312B-436C-ABBC-0D10E1CA8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716694"/>
            <a:ext cx="11099800" cy="4357757"/>
          </a:xfrm>
        </p:spPr>
        <p:txBody>
          <a:bodyPr/>
          <a:lstStyle/>
          <a:p>
            <a:r>
              <a:rPr lang="en-US" dirty="0" err="1"/>
              <a:t>Modele</a:t>
            </a:r>
            <a:r>
              <a:rPr lang="en-US" dirty="0"/>
              <a:t> generate din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TypeWriter</a:t>
            </a:r>
            <a:endParaRPr lang="en-US" dirty="0"/>
          </a:p>
          <a:p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auxiliare</a:t>
            </a:r>
            <a:endParaRPr lang="en-US" dirty="0"/>
          </a:p>
          <a:p>
            <a:r>
              <a:rPr lang="en-US" dirty="0" err="1"/>
              <a:t>Componente</a:t>
            </a:r>
            <a:r>
              <a:rPr lang="en-US" dirty="0"/>
              <a:t> (HTML + TS)</a:t>
            </a:r>
          </a:p>
          <a:p>
            <a:r>
              <a:rPr lang="en-US" dirty="0"/>
              <a:t>API Google Maps</a:t>
            </a:r>
          </a:p>
        </p:txBody>
      </p:sp>
    </p:spTree>
    <p:extLst>
      <p:ext uri="{BB962C8B-B14F-4D97-AF65-F5344CB8AC3E}">
        <p14:creationId xmlns:p14="http://schemas.microsoft.com/office/powerpoint/2010/main" val="37917353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Poza transaction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296A69BC-C6E2-4E30-BB6B-E22DC33B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8547"/>
            <a:ext cx="13004800" cy="69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211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1EEB-F1F6-4CCC-B64B-01D16F25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159000"/>
          </a:xfrm>
        </p:spPr>
        <p:txBody>
          <a:bodyPr/>
          <a:lstStyle/>
          <a:p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performantei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B69E8-4029-4C5D-AB74-CB988C0F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987826"/>
            <a:ext cx="11099800" cy="264380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Scenariu</a:t>
            </a:r>
            <a:r>
              <a:rPr lang="en-US" dirty="0"/>
              <a:t> “Signup” + “Log in”</a:t>
            </a:r>
          </a:p>
          <a:p>
            <a:r>
              <a:rPr lang="en-US" dirty="0"/>
              <a:t>100 </a:t>
            </a:r>
            <a:r>
              <a:rPr lang="en-US" dirty="0" err="1"/>
              <a:t>utilizatori</a:t>
            </a:r>
            <a:r>
              <a:rPr lang="en-US" dirty="0"/>
              <a:t> </a:t>
            </a:r>
            <a:r>
              <a:rPr lang="en-US" dirty="0" err="1"/>
              <a:t>vituali</a:t>
            </a:r>
            <a:endParaRPr lang="en-US" dirty="0"/>
          </a:p>
          <a:p>
            <a:r>
              <a:rPr lang="en-US" dirty="0"/>
              <a:t> Teste </a:t>
            </a:r>
            <a:r>
              <a:rPr lang="en-US" dirty="0" err="1"/>
              <a:t>efectuate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Jmeter</a:t>
            </a:r>
            <a:r>
              <a:rPr lang="en-US" dirty="0"/>
              <a:t>; </a:t>
            </a:r>
            <a:r>
              <a:rPr lang="en-US" dirty="0" err="1"/>
              <a:t>serverul</a:t>
            </a:r>
            <a:r>
              <a:rPr lang="en-US" dirty="0"/>
              <a:t> </a:t>
            </a:r>
            <a:r>
              <a:rPr lang="en-US" dirty="0" err="1"/>
              <a:t>aplicatie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utilitarul</a:t>
            </a:r>
            <a:r>
              <a:rPr lang="en-US" dirty="0"/>
              <a:t> </a:t>
            </a:r>
            <a:r>
              <a:rPr lang="en-US" dirty="0" err="1"/>
              <a:t>Jmeter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pe </a:t>
            </a:r>
            <a:r>
              <a:rPr lang="en-US" dirty="0" err="1"/>
              <a:t>aceiasi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 </a:t>
            </a:r>
          </a:p>
        </p:txBody>
      </p:sp>
      <p:pic>
        <p:nvPicPr>
          <p:cNvPr id="5" name="Imagine 7" descr="C:\Users\alex\AppData\Local\Microsoft\Windows\INetCache\Content.Word\Response Time Graph signup 100 3.png">
            <a:extLst>
              <a:ext uri="{FF2B5EF4-FFF2-40B4-BE49-F238E27FC236}">
                <a16:creationId xmlns:a16="http://schemas.microsoft.com/office/drawing/2014/main" id="{2A7B8304-20DF-4F64-8EC6-ABAC29EB6F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2" y="4876800"/>
            <a:ext cx="12465699" cy="443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83858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703444"/>
            <a:ext cx="11099800" cy="4039704"/>
          </a:xfrm>
        </p:spPr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folosit</a:t>
            </a:r>
            <a:r>
              <a:rPr lang="en-US" dirty="0"/>
              <a:t>, </a:t>
            </a:r>
            <a:r>
              <a:rPr lang="en-US" dirty="0" err="1"/>
              <a:t>rapida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folosita</a:t>
            </a:r>
            <a:r>
              <a:rPr lang="en-US" dirty="0"/>
              <a:t> de </a:t>
            </a:r>
            <a:r>
              <a:rPr lang="en-US" dirty="0" err="1"/>
              <a:t>oricine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inlocuirea</a:t>
            </a:r>
            <a:r>
              <a:rPr lang="en-US" dirty="0"/>
              <a:t> </a:t>
            </a:r>
            <a:r>
              <a:rPr lang="en-US" dirty="0" err="1"/>
              <a:t>mijlocului</a:t>
            </a:r>
            <a:r>
              <a:rPr lang="en-US" dirty="0"/>
              <a:t> de transport</a:t>
            </a:r>
          </a:p>
          <a:p>
            <a:r>
              <a:rPr lang="en-US" dirty="0"/>
              <a:t> A</a:t>
            </a:r>
            <a:r>
              <a:rPr lang="ro-RO" dirty="0" err="1"/>
              <a:t>rhitectur</a:t>
            </a:r>
            <a:r>
              <a:rPr lang="en-US" dirty="0"/>
              <a:t>a</a:t>
            </a:r>
            <a:r>
              <a:rPr lang="ro-RO" dirty="0"/>
              <a:t> bine structurata, </a:t>
            </a:r>
            <a:r>
              <a:rPr lang="ro-RO" dirty="0" err="1"/>
              <a:t>atat</a:t>
            </a:r>
            <a:r>
              <a:rPr lang="ro-RO" dirty="0"/>
              <a:t> in partea de back-</a:t>
            </a:r>
            <a:r>
              <a:rPr lang="ro-RO" dirty="0" err="1"/>
              <a:t>end</a:t>
            </a:r>
            <a:r>
              <a:rPr lang="ro-RO" dirty="0"/>
              <a:t> (WEB API MVC), cat si pe front-</a:t>
            </a:r>
            <a:r>
              <a:rPr lang="ro-RO" dirty="0" err="1"/>
              <a:t>end</a:t>
            </a:r>
            <a:r>
              <a:rPr lang="ro-RO" dirty="0"/>
              <a:t> (MVC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936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270000" y="7062046"/>
            <a:ext cx="104648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lang="en-US" sz="3800" dirty="0"/>
              <a:t>Email: nicoleta.mirela.grigore@gmail.com</a:t>
            </a:r>
            <a:endParaRPr sz="3800" dirty="0"/>
          </a:p>
        </p:txBody>
      </p:sp>
      <p:sp>
        <p:nvSpPr>
          <p:cNvPr id="98" name="Shape 98"/>
          <p:cNvSpPr/>
          <p:nvPr/>
        </p:nvSpPr>
        <p:spPr>
          <a:xfrm>
            <a:off x="1270000" y="1225549"/>
            <a:ext cx="1046480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Thank you for your attention.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215900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640080" indent="-742950">
              <a:spcBef>
                <a:spcPts val="3000"/>
              </a:spcBef>
              <a:buFont typeface="+mj-lt"/>
              <a:buAutoNum type="arabicPeriod"/>
            </a:pPr>
            <a:r>
              <a:rPr lang="en-US" dirty="0" err="1"/>
              <a:t>Introducere</a:t>
            </a:r>
            <a:endParaRPr lang="en-US" dirty="0"/>
          </a:p>
          <a:p>
            <a:pPr marL="640080" indent="-742950">
              <a:spcBef>
                <a:spcPts val="3000"/>
              </a:spcBef>
              <a:buFont typeface="+mj-lt"/>
              <a:buAutoNum type="arabicPeriod"/>
            </a:pP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initiala</a:t>
            </a:r>
            <a:endParaRPr lang="en-US" dirty="0"/>
          </a:p>
          <a:p>
            <a:pPr marL="640080" indent="-742950">
              <a:spcBef>
                <a:spcPts val="3000"/>
              </a:spcBef>
              <a:buFont typeface="+mj-lt"/>
              <a:buAutoNum type="arabicPeriod"/>
            </a:pPr>
            <a:r>
              <a:rPr lang="en-US" dirty="0"/>
              <a:t>Solutia </a:t>
            </a:r>
            <a:r>
              <a:rPr lang="en-US" dirty="0" err="1"/>
              <a:t>propusa</a:t>
            </a:r>
            <a:endParaRPr lang="en-US" dirty="0"/>
          </a:p>
          <a:p>
            <a:pPr marL="640080" indent="-742950">
              <a:spcBef>
                <a:spcPts val="3000"/>
              </a:spcBef>
              <a:buFont typeface="+mj-lt"/>
              <a:buAutoNum type="arabicPeriod"/>
            </a:pPr>
            <a:r>
              <a:rPr lang="en-US" dirty="0" err="1"/>
              <a:t>Solutii</a:t>
            </a:r>
            <a:r>
              <a:rPr lang="en-US" dirty="0"/>
              <a:t> alternative</a:t>
            </a:r>
          </a:p>
          <a:p>
            <a:pPr marL="640080" indent="-742950">
              <a:spcBef>
                <a:spcPts val="3000"/>
              </a:spcBef>
              <a:buFont typeface="+mj-lt"/>
              <a:buAutoNum type="arabicPeriod"/>
            </a:pPr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aplicatie</a:t>
            </a:r>
            <a:endParaRPr lang="en-US" dirty="0"/>
          </a:p>
          <a:p>
            <a:pPr marL="640080" indent="-742950">
              <a:spcBef>
                <a:spcPts val="3000"/>
              </a:spcBef>
              <a:buFont typeface="+mj-lt"/>
              <a:buAutoNum type="arabicPeriod"/>
            </a:pP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pPr marL="640080" indent="-742950">
              <a:spcBef>
                <a:spcPts val="3000"/>
              </a:spcBef>
              <a:buFont typeface="+mj-lt"/>
              <a:buAutoNum type="arabicPeriod"/>
            </a:pPr>
            <a:r>
              <a:rPr lang="en-US" dirty="0" err="1"/>
              <a:t>Rezultate</a:t>
            </a:r>
            <a:endParaRPr lang="en-US" dirty="0"/>
          </a:p>
          <a:p>
            <a:pPr marL="640080" indent="-742950">
              <a:spcBef>
                <a:spcPts val="3000"/>
              </a:spcBef>
              <a:buFont typeface="+mj-lt"/>
              <a:buAutoNum type="arabicPeriod"/>
            </a:pP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performantei</a:t>
            </a:r>
            <a:endParaRPr lang="en-US" dirty="0"/>
          </a:p>
          <a:p>
            <a:pPr marL="640080" indent="-742950">
              <a:spcBef>
                <a:spcPts val="3000"/>
              </a:spcBef>
              <a:buFont typeface="+mj-lt"/>
              <a:buAutoNum type="arabicPeriod"/>
            </a:pPr>
            <a:r>
              <a:rPr lang="en-US" dirty="0" err="1"/>
              <a:t>Concluzii</a:t>
            </a:r>
            <a:endParaRPr lang="en-US" dirty="0"/>
          </a:p>
          <a:p>
            <a:pPr marL="640080" indent="0">
              <a:spcBef>
                <a:spcPts val="3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627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initiala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044648" cy="6286500"/>
          </a:xfrm>
        </p:spPr>
        <p:txBody>
          <a:bodyPr/>
          <a:lstStyle/>
          <a:p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pretios</a:t>
            </a:r>
            <a:endParaRPr lang="en-US" dirty="0"/>
          </a:p>
          <a:p>
            <a:r>
              <a:rPr lang="en-US" dirty="0" err="1"/>
              <a:t>Suntem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continua </a:t>
            </a:r>
            <a:r>
              <a:rPr lang="en-US" dirty="0" err="1"/>
              <a:t>miscare</a:t>
            </a:r>
            <a:endParaRPr lang="en-US" dirty="0"/>
          </a:p>
          <a:p>
            <a:r>
              <a:rPr lang="en-US" dirty="0" err="1"/>
              <a:t>Pierdem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in traffic</a:t>
            </a:r>
          </a:p>
          <a:p>
            <a:r>
              <a:rPr lang="en-US" dirty="0" err="1"/>
              <a:t>Autoturismele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transportul</a:t>
            </a:r>
            <a:r>
              <a:rPr lang="en-US" dirty="0"/>
              <a:t> in </a:t>
            </a:r>
            <a:r>
              <a:rPr lang="en-US" dirty="0" err="1"/>
              <a:t>comun</a:t>
            </a:r>
            <a:r>
              <a:rPr lang="en-US" dirty="0"/>
              <a:t> nu </a:t>
            </a:r>
            <a:r>
              <a:rPr lang="en-US" dirty="0" err="1"/>
              <a:t>sunt</a:t>
            </a:r>
            <a:r>
              <a:rPr lang="en-US" dirty="0"/>
              <a:t> o </a:t>
            </a:r>
            <a:r>
              <a:rPr lang="en-US" dirty="0" err="1"/>
              <a:t>solutie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12616A0-94F0-4A50-9ACC-EC5E08B7B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48" y="3194188"/>
            <a:ext cx="5712668" cy="404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242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56401"/>
            <a:ext cx="11099800" cy="2159000"/>
          </a:xfrm>
        </p:spPr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initiala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315401"/>
            <a:ext cx="11099800" cy="6574599"/>
          </a:xfrm>
        </p:spPr>
        <p:txBody>
          <a:bodyPr/>
          <a:lstStyle/>
          <a:p>
            <a:pPr marL="444500" lvl="1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Solutie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bicicletei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ca </a:t>
            </a:r>
            <a:r>
              <a:rPr lang="en-US" dirty="0" err="1"/>
              <a:t>alternativa</a:t>
            </a:r>
            <a:endParaRPr lang="en-US" dirty="0"/>
          </a:p>
          <a:p>
            <a:pPr marL="444500" lvl="1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Riscuri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Investitie</a:t>
            </a:r>
            <a:r>
              <a:rPr lang="en-US" dirty="0"/>
              <a:t> </a:t>
            </a:r>
            <a:r>
              <a:rPr lang="en-US" dirty="0" err="1"/>
              <a:t>initiala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nu </a:t>
            </a:r>
            <a:r>
              <a:rPr lang="en-US" dirty="0" err="1"/>
              <a:t>toata</a:t>
            </a:r>
            <a:r>
              <a:rPr lang="en-US" dirty="0"/>
              <a:t>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-o </a:t>
            </a:r>
            <a:r>
              <a:rPr lang="en-US" dirty="0" err="1"/>
              <a:t>permite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Furturi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Lipsa</a:t>
            </a:r>
            <a:r>
              <a:rPr lang="en-US" dirty="0"/>
              <a:t> </a:t>
            </a:r>
            <a:r>
              <a:rPr lang="en-US" dirty="0" err="1"/>
              <a:t>locurilor</a:t>
            </a:r>
            <a:r>
              <a:rPr lang="en-US" dirty="0"/>
              <a:t> de </a:t>
            </a:r>
            <a:r>
              <a:rPr lang="en-US" dirty="0" err="1"/>
              <a:t>parcare</a:t>
            </a:r>
            <a:r>
              <a:rPr lang="en-US" dirty="0"/>
              <a:t> ale </a:t>
            </a:r>
            <a:r>
              <a:rPr lang="en-US" dirty="0" err="1"/>
              <a:t>bicicletelor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844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558D-3F5C-4912-A35B-7265D55C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Solutii</a:t>
            </a:r>
            <a:r>
              <a:rPr lang="en-US" dirty="0"/>
              <a:t>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9138D-D0FF-406E-AE5A-DBAAF1D1A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Bucuresti</a:t>
            </a:r>
            <a:r>
              <a:rPr lang="en-US" dirty="0"/>
              <a:t> – Ape Rider</a:t>
            </a:r>
          </a:p>
          <a:p>
            <a:r>
              <a:rPr lang="en-US" dirty="0"/>
              <a:t>Mobile app</a:t>
            </a:r>
          </a:p>
          <a:p>
            <a:r>
              <a:rPr lang="en-US" dirty="0"/>
              <a:t>QR code scan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inchiria</a:t>
            </a:r>
            <a:r>
              <a:rPr lang="en-US" dirty="0"/>
              <a:t> o </a:t>
            </a:r>
            <a:r>
              <a:rPr lang="en-US" dirty="0" err="1"/>
              <a:t>bicicleta</a:t>
            </a:r>
            <a:endParaRPr lang="en-US" dirty="0"/>
          </a:p>
          <a:p>
            <a:r>
              <a:rPr lang="en-US" dirty="0" err="1"/>
              <a:t>Utilizatorul</a:t>
            </a:r>
            <a:r>
              <a:rPr lang="en-US" dirty="0"/>
              <a:t> nu are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bicicleta</a:t>
            </a:r>
            <a:endParaRPr lang="en-US" dirty="0"/>
          </a:p>
          <a:p>
            <a:r>
              <a:rPr lang="en-US" dirty="0" err="1"/>
              <a:t>Aplicatia</a:t>
            </a:r>
            <a:r>
              <a:rPr lang="en-US" dirty="0"/>
              <a:t> nu are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diversificarii</a:t>
            </a:r>
            <a:r>
              <a:rPr lang="en-US" dirty="0"/>
              <a:t> </a:t>
            </a:r>
            <a:r>
              <a:rPr lang="en-US" dirty="0" err="1"/>
              <a:t>bicicletelor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copii</a:t>
            </a:r>
            <a:r>
              <a:rPr lang="en-US" dirty="0"/>
              <a:t>, </a:t>
            </a:r>
            <a:r>
              <a:rPr lang="en-US" dirty="0" err="1"/>
              <a:t>biciclete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usoare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645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Solutia </a:t>
            </a:r>
            <a:r>
              <a:rPr lang="en-US" dirty="0" err="1"/>
              <a:t>propusa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bikeSharing</a:t>
            </a:r>
            <a:r>
              <a:rPr lang="en-US" dirty="0"/>
              <a:t> </a:t>
            </a:r>
          </a:p>
          <a:p>
            <a:r>
              <a:rPr lang="en-US" dirty="0" err="1"/>
              <a:t>Bicicletele</a:t>
            </a:r>
            <a:r>
              <a:rPr lang="en-US" dirty="0"/>
              <a:t>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returnate</a:t>
            </a:r>
            <a:r>
              <a:rPr lang="en-US" dirty="0"/>
              <a:t> in </a:t>
            </a:r>
            <a:r>
              <a:rPr lang="en-US" dirty="0" err="1"/>
              <a:t>locul</a:t>
            </a:r>
            <a:r>
              <a:rPr lang="en-US" dirty="0"/>
              <a:t> de </a:t>
            </a:r>
            <a:r>
              <a:rPr lang="en-US" dirty="0" err="1"/>
              <a:t>unde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luate</a:t>
            </a:r>
            <a:endParaRPr lang="en-US" dirty="0"/>
          </a:p>
          <a:p>
            <a:r>
              <a:rPr lang="en-US" dirty="0"/>
              <a:t>Mai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puncte</a:t>
            </a:r>
            <a:r>
              <a:rPr lang="en-US" dirty="0"/>
              <a:t> de </a:t>
            </a:r>
            <a:r>
              <a:rPr lang="en-US" dirty="0" err="1"/>
              <a:t>preluare</a:t>
            </a:r>
            <a:endParaRPr lang="en-US" dirty="0"/>
          </a:p>
          <a:p>
            <a:r>
              <a:rPr lang="en-US" dirty="0"/>
              <a:t>Plata cu </a:t>
            </a:r>
            <a:r>
              <a:rPr lang="en-US" dirty="0" err="1"/>
              <a:t>cardul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0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CAEB1C0-96ED-46DA-AFAE-7D7E42B1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aplicatie</a:t>
            </a:r>
            <a:endParaRPr lang="en-US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F49C02C2-321A-4DB0-8508-673351C4F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500"/>
            <a:ext cx="13004800" cy="52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836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3C3E8C9-03E4-4CAA-90B4-67B4C069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61" y="0"/>
            <a:ext cx="11099800" cy="2159000"/>
          </a:xfrm>
        </p:spPr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B035EE-4D0E-499B-8373-F141698CE0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52" y="1961322"/>
            <a:ext cx="11383618" cy="6997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5123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CCD328B-A228-46C6-A594-AC5C58F5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4BAD10C-CEB7-4AB6-B86F-4F330CFC9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703443"/>
            <a:ext cx="11099800" cy="4079461"/>
          </a:xfrm>
        </p:spPr>
        <p:txBody>
          <a:bodyPr/>
          <a:lstStyle/>
          <a:p>
            <a:r>
              <a:rPr lang="en-US" dirty="0" err="1"/>
              <a:t>Modele</a:t>
            </a:r>
            <a:r>
              <a:rPr lang="en-US" dirty="0"/>
              <a:t> generate din </a:t>
            </a:r>
            <a:r>
              <a:rPr lang="en-US" dirty="0" err="1"/>
              <a:t>baza</a:t>
            </a:r>
            <a:r>
              <a:rPr lang="en-US" dirty="0"/>
              <a:t> de date, </a:t>
            </a:r>
            <a:r>
              <a:rPr lang="en-US" dirty="0" err="1"/>
              <a:t>folosind</a:t>
            </a:r>
            <a:r>
              <a:rPr lang="en-US" dirty="0"/>
              <a:t> Entity Framework</a:t>
            </a:r>
          </a:p>
          <a:p>
            <a:r>
              <a:rPr lang="en-US" dirty="0" err="1"/>
              <a:t>Controllere</a:t>
            </a:r>
            <a:r>
              <a:rPr lang="en-US" dirty="0"/>
              <a:t> de WEB API – </a:t>
            </a:r>
            <a:r>
              <a:rPr lang="en-US" dirty="0" err="1"/>
              <a:t>proceseaza</a:t>
            </a:r>
            <a:r>
              <a:rPr lang="en-US" dirty="0"/>
              <a:t> </a:t>
            </a:r>
            <a:r>
              <a:rPr lang="en-US" dirty="0" err="1"/>
              <a:t>requesturi</a:t>
            </a:r>
            <a:endParaRPr lang="en-US" dirty="0"/>
          </a:p>
          <a:p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auxiliare</a:t>
            </a:r>
            <a:r>
              <a:rPr lang="en-US" dirty="0"/>
              <a:t> (</a:t>
            </a:r>
            <a:r>
              <a:rPr lang="en-US" dirty="0" err="1"/>
              <a:t>comunicarea</a:t>
            </a:r>
            <a:r>
              <a:rPr lang="en-US" dirty="0"/>
              <a:t> cu Braintree, </a:t>
            </a:r>
            <a:r>
              <a:rPr lang="en-US" dirty="0" err="1"/>
              <a:t>generare</a:t>
            </a:r>
            <a:r>
              <a:rPr lang="en-US" dirty="0"/>
              <a:t> token OAuth2)</a:t>
            </a:r>
          </a:p>
        </p:txBody>
      </p:sp>
    </p:spTree>
    <p:extLst>
      <p:ext uri="{BB962C8B-B14F-4D97-AF65-F5344CB8AC3E}">
        <p14:creationId xmlns:p14="http://schemas.microsoft.com/office/powerpoint/2010/main" val="394394464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307</Words>
  <Application>Microsoft Office PowerPoint</Application>
  <PresentationFormat>Custom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Franklin Gothic Book</vt:lpstr>
      <vt:lpstr>Helvetica Neue</vt:lpstr>
      <vt:lpstr>Wingdings</vt:lpstr>
      <vt:lpstr>White</vt:lpstr>
      <vt:lpstr>Sistem de Bike-sharing</vt:lpstr>
      <vt:lpstr>Cuprins</vt:lpstr>
      <vt:lpstr>Problema initiala</vt:lpstr>
      <vt:lpstr>Problema initiala</vt:lpstr>
      <vt:lpstr>Solutii alternative</vt:lpstr>
      <vt:lpstr>Solutia propusa</vt:lpstr>
      <vt:lpstr>Arhitectura aplicatie</vt:lpstr>
      <vt:lpstr>Structura baza de date</vt:lpstr>
      <vt:lpstr>Back end</vt:lpstr>
      <vt:lpstr>Braintree API</vt:lpstr>
      <vt:lpstr>Front end</vt:lpstr>
      <vt:lpstr>Rezultate</vt:lpstr>
      <vt:lpstr>Evaluarea performantei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Bike-sharing</dc:title>
  <cp:lastModifiedBy>Nico</cp:lastModifiedBy>
  <cp:revision>29</cp:revision>
  <dcterms:modified xsi:type="dcterms:W3CDTF">2018-07-01T16:56:03Z</dcterms:modified>
</cp:coreProperties>
</file>