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27"/>
  </p:notesMasterIdLst>
  <p:sldIdLst>
    <p:sldId id="271" r:id="rId3"/>
    <p:sldId id="263" r:id="rId4"/>
    <p:sldId id="264" r:id="rId5"/>
    <p:sldId id="265" r:id="rId6"/>
    <p:sldId id="267" r:id="rId7"/>
    <p:sldId id="268" r:id="rId8"/>
    <p:sldId id="269" r:id="rId9"/>
    <p:sldId id="272" r:id="rId10"/>
    <p:sldId id="273" r:id="rId11"/>
    <p:sldId id="274" r:id="rId12"/>
    <p:sldId id="275" r:id="rId13"/>
    <p:sldId id="276" r:id="rId14"/>
    <p:sldId id="277" r:id="rId15"/>
    <p:sldId id="257" r:id="rId16"/>
    <p:sldId id="258" r:id="rId17"/>
    <p:sldId id="259" r:id="rId18"/>
    <p:sldId id="260" r:id="rId19"/>
    <p:sldId id="261" r:id="rId20"/>
    <p:sldId id="262"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84A43-FEA2-4AC1-8197-BEBDF906671F}" type="datetimeFigureOut">
              <a:rPr lang="en-GB" smtClean="0"/>
              <a:t>03/12/2014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27119-0590-48DC-B1CA-5F6ABAA7A30A}" type="slidenum">
              <a:rPr lang="en-GB" smtClean="0"/>
              <a:t>‹#›</a:t>
            </a:fld>
            <a:endParaRPr lang="en-GB"/>
          </a:p>
        </p:txBody>
      </p:sp>
    </p:spTree>
    <p:extLst>
      <p:ext uri="{BB962C8B-B14F-4D97-AF65-F5344CB8AC3E}">
        <p14:creationId xmlns:p14="http://schemas.microsoft.com/office/powerpoint/2010/main" val="59222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F94452D-8B2E-460E-ACCC-B56C3D8CECF5}" type="slidenum">
              <a:t>14</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spAutoFit/>
          </a:bodyPr>
          <a:lstStyle/>
          <a:p>
            <a:endParaRPr lang="en-GB"/>
          </a:p>
        </p:txBody>
      </p:sp>
    </p:spTree>
    <p:extLst>
      <p:ext uri="{BB962C8B-B14F-4D97-AF65-F5344CB8AC3E}">
        <p14:creationId xmlns:p14="http://schemas.microsoft.com/office/powerpoint/2010/main" val="243900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EC48DF0-F3ED-4D6D-9A17-3F10BD05F2E6}" type="slidenum">
              <a:t>15</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3325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E3E2F50-2D65-4CEE-8535-AC20A246D68F}" type="slidenum">
              <a:t>16</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60542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5EE37F4-EE2F-49A8-8DAC-A358D9E4DAB8}" type="slidenum">
              <a:t>17</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220215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A528E47-79DA-4A44-AEE2-F505292B9269}" type="slidenum">
              <a:t>18</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40829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7692519-18D1-49A2-9087-47B3F851084B}" type="slidenum">
              <a:t>19</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04630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10" name="TextBox 9"/>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64690" y="1985963"/>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664690" y="4164965"/>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Slide Number Placeholder 6"/>
          <p:cNvSpPr>
            <a:spLocks noGrp="1"/>
          </p:cNvSpPr>
          <p:nvPr>
            <p:ph type="sldNum" sz="quarter" idx="12"/>
          </p:nvPr>
        </p:nvSpPr>
        <p:spPr>
          <a:xfrm>
            <a:off x="11074400" y="242235"/>
            <a:ext cx="738717" cy="365125"/>
          </a:xfrm>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756013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Alt.">
    <p:spTree>
      <p:nvGrpSpPr>
        <p:cNvPr id="1" name=""/>
        <p:cNvGrpSpPr/>
        <p:nvPr/>
      </p:nvGrpSpPr>
      <p:grpSpPr>
        <a:xfrm>
          <a:off x="0" y="0"/>
          <a:ext cx="0" cy="0"/>
          <a:chOff x="0" y="0"/>
          <a:chExt cx="0" cy="0"/>
        </a:xfrm>
      </p:grpSpPr>
      <p:sp>
        <p:nvSpPr>
          <p:cNvPr id="7" name="Rectangle 6"/>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64633" y="134471"/>
            <a:ext cx="10075084"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664691" y="1129553"/>
            <a:ext cx="10078613"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extLst>
      <p:ext uri="{BB962C8B-B14F-4D97-AF65-F5344CB8AC3E}">
        <p14:creationId xmlns:p14="http://schemas.microsoft.com/office/powerpoint/2010/main" val="1378415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Pictures with Caption">
    <p:spTree>
      <p:nvGrpSpPr>
        <p:cNvPr id="1" name=""/>
        <p:cNvGrpSpPr/>
        <p:nvPr/>
      </p:nvGrpSpPr>
      <p:grpSpPr>
        <a:xfrm>
          <a:off x="0" y="0"/>
          <a:ext cx="0" cy="0"/>
          <a:chOff x="0" y="0"/>
          <a:chExt cx="0" cy="0"/>
        </a:xfrm>
      </p:grpSpPr>
      <p:sp>
        <p:nvSpPr>
          <p:cNvPr id="8" name="Rectangle 7"/>
          <p:cNvSpPr/>
          <p:nvPr/>
        </p:nvSpPr>
        <p:spPr>
          <a:xfrm>
            <a:off x="376767" y="228600"/>
            <a:ext cx="56472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07406" y="2571750"/>
            <a:ext cx="53555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8125" y="3733801"/>
            <a:ext cx="5353739"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064000" y="6235608"/>
            <a:ext cx="1797864" cy="365125"/>
          </a:xfrm>
        </p:spPr>
        <p:txBody>
          <a:bodyPr/>
          <a:lstStyle>
            <a:lvl1pPr>
              <a:defRPr>
                <a:solidFill>
                  <a:schemeClr val="bg1"/>
                </a:solidFill>
              </a:defRPr>
            </a:lvl1pPr>
          </a:lstStyle>
          <a:p>
            <a:fld id="{D728701E-CAF4-4159-9B3E-41C86DFFA30D}" type="datetimeFigureOut">
              <a:rPr lang="en-US" smtClean="0"/>
              <a:t>12/3/2014</a:t>
            </a:fld>
            <a:endParaRPr lang="en-US"/>
          </a:p>
        </p:txBody>
      </p:sp>
      <p:sp>
        <p:nvSpPr>
          <p:cNvPr id="6" name="Footer Placeholder 5"/>
          <p:cNvSpPr>
            <a:spLocks noGrp="1"/>
          </p:cNvSpPr>
          <p:nvPr>
            <p:ph type="ftr" sz="quarter" idx="11"/>
          </p:nvPr>
        </p:nvSpPr>
        <p:spPr>
          <a:xfrm>
            <a:off x="508128" y="6235608"/>
            <a:ext cx="3454273"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566522" y="174813"/>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6165851" y="4534726"/>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Picture Placeholder 12"/>
          <p:cNvSpPr>
            <a:spLocks noGrp="1"/>
          </p:cNvSpPr>
          <p:nvPr>
            <p:ph type="pic" sz="quarter" idx="13"/>
          </p:nvPr>
        </p:nvSpPr>
        <p:spPr>
          <a:xfrm>
            <a:off x="6165851" y="228600"/>
            <a:ext cx="27432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165851" y="2381663"/>
            <a:ext cx="27432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9070848" y="2381662"/>
            <a:ext cx="2743200" cy="4187952"/>
          </a:xfrm>
        </p:spPr>
        <p:txBody>
          <a:bodyPr/>
          <a:lstStyle>
            <a:lvl1pPr>
              <a:buNone/>
              <a:defRPr/>
            </a:lvl1pPr>
          </a:lstStyle>
          <a:p>
            <a:r>
              <a:rPr lang="en-US" smtClean="0"/>
              <a:t>Drag picture to placeholder or click icon to add</a:t>
            </a:r>
            <a:endParaRPr/>
          </a:p>
        </p:txBody>
      </p:sp>
    </p:spTree>
    <p:extLst>
      <p:ext uri="{BB962C8B-B14F-4D97-AF65-F5344CB8AC3E}">
        <p14:creationId xmlns:p14="http://schemas.microsoft.com/office/powerpoint/2010/main" val="1422828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6469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664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48831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47906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7781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825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4756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9019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60511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68624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6117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12/3/2014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12/3/2014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12/3/2014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 id="2147483674" r:id="rId13"/>
    <p:sldLayoutId id="2147483675" r:id="rId14"/>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0CF30049-1D1F-44F2-8DAE-3272B7744E5A}" type="datetimeFigureOut">
              <a:rPr lang="en-GB" smtClean="0">
                <a:solidFill>
                  <a:prstClr val="black">
                    <a:tint val="75000"/>
                  </a:prstClr>
                </a:solidFill>
              </a:rPr>
              <a:pPr defTabSz="914400"/>
              <a:t>03/12/2014</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3D672F20-15C8-412D-B278-B7E1FB8FEC0D}" type="slidenum">
              <a:rPr lang="en-GB" smtClean="0">
                <a:solidFill>
                  <a:prstClr val="black">
                    <a:tint val="75000"/>
                  </a:prstClr>
                </a:solidFill>
              </a:rPr>
              <a:pPr defTabSz="914400"/>
              <a:t>‹#›</a:t>
            </a:fld>
            <a:endParaRPr lang="en-GB">
              <a:solidFill>
                <a:prstClr val="black">
                  <a:tint val="75000"/>
                </a:prstClr>
              </a:solidFill>
            </a:endParaRPr>
          </a:p>
        </p:txBody>
      </p:sp>
    </p:spTree>
    <p:extLst>
      <p:ext uri="{BB962C8B-B14F-4D97-AF65-F5344CB8AC3E}">
        <p14:creationId xmlns:p14="http://schemas.microsoft.com/office/powerpoint/2010/main" val="29730635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Kanoshi\Documents\Git\Roomies\resources\presentation1\Roomies-Poster-Daniel-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6144" y="1122362"/>
            <a:ext cx="21604288" cy="573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04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2600" y="1123923"/>
            <a:ext cx="10058400" cy="1449387"/>
          </a:xfrm>
        </p:spPr>
        <p:txBody>
          <a:bodyPr/>
          <a:lstStyle/>
          <a:p>
            <a:r>
              <a:rPr lang="en-US" dirty="0" smtClean="0">
                <a:solidFill>
                  <a:schemeClr val="tx2">
                    <a:lumMod val="50000"/>
                    <a:lumOff val="50000"/>
                  </a:schemeClr>
                </a:solidFill>
              </a:rPr>
              <a:t>Logged out </a:t>
            </a:r>
            <a:r>
              <a:rPr lang="en-US" dirty="0">
                <a:solidFill>
                  <a:schemeClr val="tx2">
                    <a:lumMod val="50000"/>
                    <a:lumOff val="50000"/>
                  </a:schemeClr>
                </a:solidFill>
              </a:rPr>
              <a:t>users cannot </a:t>
            </a:r>
            <a:r>
              <a:rPr lang="en-US" dirty="0" smtClean="0">
                <a:solidFill>
                  <a:schemeClr val="tx2">
                    <a:lumMod val="50000"/>
                    <a:lumOff val="50000"/>
                  </a:schemeClr>
                </a:solidFill>
              </a:rPr>
              <a:t>review, just rate.</a:t>
            </a:r>
            <a:endParaRPr lang="en-US" dirty="0">
              <a:solidFill>
                <a:schemeClr val="tx2">
                  <a:lumMod val="50000"/>
                  <a:lumOff val="50000"/>
                </a:schemeClr>
              </a:solidFill>
            </a:endParaRPr>
          </a:p>
        </p:txBody>
      </p:sp>
      <p:pic>
        <p:nvPicPr>
          <p:cNvPr id="7" name="Picture Placeholder 6" descr="cant.jpg"/>
          <p:cNvPicPr>
            <a:picLocks noChangeAspect="1"/>
          </p:cNvPicPr>
          <p:nvPr/>
        </p:nvPicPr>
        <p:blipFill>
          <a:blip r:embed="rId2" cstate="print">
            <a:extLst>
              <a:ext uri="{28A0092B-C50C-407E-A947-70E740481C1C}">
                <a14:useLocalDpi xmlns:a14="http://schemas.microsoft.com/office/drawing/2010/main" val="0"/>
              </a:ext>
            </a:extLst>
          </a:blip>
          <a:srcRect l="4947" r="4947"/>
          <a:stretch>
            <a:fillRect/>
          </a:stretch>
        </p:blipFill>
        <p:spPr>
          <a:xfrm>
            <a:off x="4211181" y="2573310"/>
            <a:ext cx="3457997" cy="3427259"/>
          </a:xfrm>
          <a:prstGeom prst="rect">
            <a:avLst/>
          </a:prstGeom>
        </p:spPr>
      </p:pic>
    </p:spTree>
    <p:extLst>
      <p:ext uri="{BB962C8B-B14F-4D97-AF65-F5344CB8AC3E}">
        <p14:creationId xmlns:p14="http://schemas.microsoft.com/office/powerpoint/2010/main" val="3095275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ate_and_review_small.jpg"/>
          <p:cNvPicPr>
            <a:picLocks noGrp="1" noChangeAspect="1"/>
          </p:cNvPicPr>
          <p:nvPr>
            <p:ph idx="4294967295"/>
          </p:nvPr>
        </p:nvPicPr>
        <p:blipFill>
          <a:blip r:embed="rId2">
            <a:extLst>
              <a:ext uri="{28A0092B-C50C-407E-A947-70E740481C1C}">
                <a14:useLocalDpi xmlns:a14="http://schemas.microsoft.com/office/drawing/2010/main" val="0"/>
              </a:ext>
            </a:extLst>
          </a:blip>
          <a:srcRect t="-17608" b="-17608"/>
          <a:stretch>
            <a:fillRect/>
          </a:stretch>
        </p:blipFill>
        <p:spPr>
          <a:xfrm>
            <a:off x="2019300" y="2212975"/>
            <a:ext cx="7556500" cy="4144963"/>
          </a:xfrm>
        </p:spPr>
      </p:pic>
      <p:sp>
        <p:nvSpPr>
          <p:cNvPr id="4" name="Text Placeholder 3"/>
          <p:cNvSpPr>
            <a:spLocks noGrp="1"/>
          </p:cNvSpPr>
          <p:nvPr>
            <p:ph type="body" sz="half" idx="4294967295"/>
          </p:nvPr>
        </p:nvSpPr>
        <p:spPr>
          <a:xfrm>
            <a:off x="1460500" y="596899"/>
            <a:ext cx="8674100" cy="1984375"/>
          </a:xfrm>
        </p:spPr>
        <p:txBody>
          <a:bodyPr>
            <a:normAutofit/>
          </a:bodyPr>
          <a:lstStyle/>
          <a:p>
            <a:r>
              <a:rPr lang="en-US" sz="2200" dirty="0">
                <a:solidFill>
                  <a:schemeClr val="tx2">
                    <a:lumMod val="50000"/>
                    <a:lumOff val="50000"/>
                  </a:schemeClr>
                </a:solidFill>
              </a:rPr>
              <a:t>The most </a:t>
            </a:r>
            <a:r>
              <a:rPr lang="en-US" sz="2200" dirty="0">
                <a:solidFill>
                  <a:schemeClr val="tx2">
                    <a:lumMod val="50000"/>
                    <a:lumOff val="50000"/>
                  </a:schemeClr>
                </a:solidFill>
              </a:rPr>
              <a:t>important  point </a:t>
            </a:r>
            <a:r>
              <a:rPr lang="en-US" sz="2200" dirty="0">
                <a:solidFill>
                  <a:schemeClr val="tx2">
                    <a:lumMod val="50000"/>
                    <a:lumOff val="50000"/>
                  </a:schemeClr>
                </a:solidFill>
              </a:rPr>
              <a:t>is that private </a:t>
            </a:r>
            <a:r>
              <a:rPr lang="en-US" sz="2200" dirty="0">
                <a:solidFill>
                  <a:schemeClr val="tx2">
                    <a:lumMod val="50000"/>
                    <a:lumOff val="50000"/>
                  </a:schemeClr>
                </a:solidFill>
              </a:rPr>
              <a:t>users </a:t>
            </a:r>
            <a:r>
              <a:rPr lang="en-US" sz="2200" dirty="0">
                <a:solidFill>
                  <a:schemeClr val="tx2">
                    <a:lumMod val="50000"/>
                    <a:lumOff val="50000"/>
                  </a:schemeClr>
                </a:solidFill>
              </a:rPr>
              <a:t>can not rate or review ,  because it is better to be rated by the  user who has already used the  place before. The reviews will be done  by other users of the site, i.e.  those who have  lived at the  accommodation before. </a:t>
            </a:r>
          </a:p>
        </p:txBody>
      </p:sp>
    </p:spTree>
    <p:extLst>
      <p:ext uri="{BB962C8B-B14F-4D97-AF65-F5344CB8AC3E}">
        <p14:creationId xmlns:p14="http://schemas.microsoft.com/office/powerpoint/2010/main" val="2825025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55" y="1041400"/>
            <a:ext cx="3255264" cy="4244422"/>
          </a:xfrm>
        </p:spPr>
        <p:txBody>
          <a:bodyPr>
            <a:normAutofit/>
          </a:bodyPr>
          <a:lstStyle/>
          <a:p>
            <a:r>
              <a:rPr lang="en-US" sz="2800" dirty="0"/>
              <a:t>The review will </a:t>
            </a:r>
            <a:br>
              <a:rPr lang="en-US" sz="2800" dirty="0"/>
            </a:br>
            <a:r>
              <a:rPr lang="en-US" sz="2800" dirty="0"/>
              <a:t>consist </a:t>
            </a:r>
            <a:r>
              <a:rPr lang="en-US" sz="2800" dirty="0"/>
              <a:t>of a 5-star rating, and a  possible piece of text that actually </a:t>
            </a:r>
            <a:br>
              <a:rPr lang="en-US" sz="2800" dirty="0"/>
            </a:br>
            <a:r>
              <a:rPr lang="en-US" sz="2800" dirty="0"/>
              <a:t> reviews (so either a rating or a rating w/ review).</a:t>
            </a:r>
            <a:br>
              <a:rPr lang="en-US" sz="2800" dirty="0"/>
            </a:br>
            <a:endParaRPr lang="en-US" dirty="0"/>
          </a:p>
        </p:txBody>
      </p:sp>
      <p:pic>
        <p:nvPicPr>
          <p:cNvPr id="5" name="Content Placeholder 4" descr="shutterstock5star.jpg"/>
          <p:cNvPicPr>
            <a:picLocks noGrp="1" noChangeAspect="1"/>
          </p:cNvPicPr>
          <p:nvPr>
            <p:ph idx="1"/>
          </p:nvPr>
        </p:nvPicPr>
        <p:blipFill>
          <a:blip r:embed="rId2" cstate="print">
            <a:extLst>
              <a:ext uri="{28A0092B-C50C-407E-A947-70E740481C1C}">
                <a14:useLocalDpi xmlns:a14="http://schemas.microsoft.com/office/drawing/2010/main" val="0"/>
              </a:ext>
            </a:extLst>
          </a:blip>
          <a:srcRect l="10727" r="10727"/>
          <a:stretch>
            <a:fillRect/>
          </a:stretch>
        </p:blipFill>
        <p:spPr/>
      </p:pic>
    </p:spTree>
    <p:extLst>
      <p:ext uri="{BB962C8B-B14F-4D97-AF65-F5344CB8AC3E}">
        <p14:creationId xmlns:p14="http://schemas.microsoft.com/office/powerpoint/2010/main" val="3825578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8800"/>
            <a:ext cx="3200400" cy="734378"/>
          </a:xfrm>
        </p:spPr>
        <p:txBody>
          <a:bodyPr>
            <a:noAutofit/>
          </a:bodyPr>
          <a:lstStyle/>
          <a:p>
            <a:endParaRPr lang="en-US" sz="2200" dirty="0"/>
          </a:p>
        </p:txBody>
      </p:sp>
      <p:pic>
        <p:nvPicPr>
          <p:cNvPr id="9" name="Picture Placeholder 8" descr="2a1c1d8.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7037" y="820738"/>
            <a:ext cx="5080000" cy="5080000"/>
          </a:xfrm>
        </p:spPr>
      </p:pic>
      <p:sp>
        <p:nvSpPr>
          <p:cNvPr id="3" name="Text Placeholder 2"/>
          <p:cNvSpPr>
            <a:spLocks noGrp="1"/>
          </p:cNvSpPr>
          <p:nvPr>
            <p:ph type="body" sz="half" idx="2"/>
          </p:nvPr>
        </p:nvSpPr>
        <p:spPr>
          <a:xfrm>
            <a:off x="457200" y="1524000"/>
            <a:ext cx="3200400" cy="4781204"/>
          </a:xfrm>
        </p:spPr>
        <p:txBody>
          <a:bodyPr>
            <a:normAutofit/>
          </a:bodyPr>
          <a:lstStyle/>
          <a:p>
            <a:r>
              <a:rPr lang="en-US" sz="2000" dirty="0"/>
              <a:t>The final section of the website is not quite a section of review, but an integrated part. This is the integrate social networks (Facebook, Twitter, etc.) into the website. This would allow people who are getting to know each other on the site connect via more than just our site. Not just this, we could have Facebook chat directly on the website, such that any two users can chat to each other.</a:t>
            </a:r>
            <a:endParaRPr lang="en-GB" sz="2000" dirty="0"/>
          </a:p>
        </p:txBody>
      </p:sp>
      <p:pic>
        <p:nvPicPr>
          <p:cNvPr id="8" name="Picture Placeholder 7" descr="fb_icon_325x325.png"/>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424" b="424"/>
          <a:stretch>
            <a:fillRect/>
          </a:stretch>
        </p:blipFill>
        <p:spPr>
          <a:xfrm>
            <a:off x="9448800" y="2381250"/>
            <a:ext cx="2743200" cy="2039938"/>
          </a:xfrm>
        </p:spPr>
      </p:pic>
      <p:pic>
        <p:nvPicPr>
          <p:cNvPr id="12" name="Picture Placeholder 11"/>
          <p:cNvPicPr>
            <a:picLocks noGrp="1" noChangeAspect="1"/>
          </p:cNvPicPr>
          <p:nvPr>
            <p:ph type="pic" sz="quarter" idx="4294967295"/>
          </p:nvPr>
        </p:nvPicPr>
        <p:blipFill>
          <a:blip r:embed="rId4"/>
          <a:srcRect l="17248" r="17248"/>
          <a:stretch>
            <a:fillRect/>
          </a:stretch>
        </p:blipFill>
        <p:spPr>
          <a:xfrm>
            <a:off x="9448800" y="2381250"/>
            <a:ext cx="2743200" cy="4187825"/>
          </a:xfrm>
        </p:spPr>
      </p:pic>
    </p:spTree>
    <p:extLst>
      <p:ext uri="{BB962C8B-B14F-4D97-AF65-F5344CB8AC3E}">
        <p14:creationId xmlns:p14="http://schemas.microsoft.com/office/powerpoint/2010/main" val="2966715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97280" y="1017163"/>
            <a:ext cx="10058400" cy="720197"/>
          </a:xfrm>
        </p:spPr>
        <p:txBody>
          <a:bodyPr>
            <a:spAutoFit/>
          </a:bodyPr>
          <a:lstStyle/>
          <a:p>
            <a:pPr lvl="0"/>
            <a:r>
              <a:rPr lang="en-GB"/>
              <a:t>Connecting to Social networks</a:t>
            </a:r>
          </a:p>
        </p:txBody>
      </p:sp>
      <p:sp>
        <p:nvSpPr>
          <p:cNvPr id="3" name="TextBox 2"/>
          <p:cNvSpPr txBox="1"/>
          <p:nvPr/>
        </p:nvSpPr>
        <p:spPr>
          <a:xfrm>
            <a:off x="2437959" y="2155465"/>
            <a:ext cx="8681257" cy="1259945"/>
          </a:xfrm>
          <a:prstGeom prst="rect">
            <a:avLst/>
          </a:prstGeom>
          <a:noFill/>
          <a:ln>
            <a:noFill/>
          </a:ln>
        </p:spPr>
        <p:txBody>
          <a:bodyPr vert="horz" wrap="none" lIns="81646" tIns="40823" rIns="81646" bIns="40823" anchorCtr="0" compatLnSpc="0">
            <a:spAutoFit/>
          </a:bodyPr>
          <a:lstStyle/>
          <a:p>
            <a:pPr hangingPunct="0"/>
            <a:r>
              <a:rPr lang="en-GB" sz="1996">
                <a:latin typeface="Liberation Sans" pitchFamily="18"/>
                <a:ea typeface="DejaVu Sans" pitchFamily="2"/>
                <a:cs typeface="DejaVu Sans" pitchFamily="2"/>
              </a:rPr>
              <a:t>The ability to link your Roomies account to other popular social networks, such as:</a:t>
            </a:r>
          </a:p>
          <a:p>
            <a:pPr hangingPunct="0">
              <a:buSzPct val="45000"/>
              <a:buFont typeface="StarSymbol"/>
              <a:buChar char="●"/>
            </a:pPr>
            <a:r>
              <a:rPr lang="en-GB" sz="1996">
                <a:latin typeface="Liberation Sans" pitchFamily="18"/>
                <a:ea typeface="DejaVu Sans" pitchFamily="2"/>
                <a:cs typeface="DejaVu Sans" pitchFamily="2"/>
              </a:rPr>
              <a:t>Facebook</a:t>
            </a:r>
          </a:p>
          <a:p>
            <a:pPr hangingPunct="0">
              <a:buSzPct val="45000"/>
              <a:buFont typeface="StarSymbol"/>
              <a:buChar char="●"/>
            </a:pPr>
            <a:r>
              <a:rPr lang="en-GB" sz="1996">
                <a:latin typeface="Liberation Sans" pitchFamily="18"/>
                <a:ea typeface="DejaVu Sans" pitchFamily="2"/>
                <a:cs typeface="DejaVu Sans" pitchFamily="2"/>
              </a:rPr>
              <a:t>Twitter</a:t>
            </a:r>
          </a:p>
          <a:p>
            <a:pPr hangingPunct="0">
              <a:buSzPct val="45000"/>
              <a:buFont typeface="StarSymbol"/>
              <a:buChar char="●"/>
            </a:pPr>
            <a:r>
              <a:rPr lang="en-GB" sz="1996">
                <a:latin typeface="Liberation Sans" pitchFamily="18"/>
                <a:ea typeface="DejaVu Sans" pitchFamily="2"/>
                <a:cs typeface="DejaVu Sans" pitchFamily="2"/>
              </a:rPr>
              <a:t>Google +</a:t>
            </a:r>
          </a:p>
        </p:txBody>
      </p:sp>
      <p:pic>
        <p:nvPicPr>
          <p:cNvPr id="4" name="Picture 3"/>
          <p:cNvPicPr>
            <a:picLocks noChangeAspect="1"/>
          </p:cNvPicPr>
          <p:nvPr/>
        </p:nvPicPr>
        <p:blipFill>
          <a:blip r:embed="rId3">
            <a:lum bright="-50000"/>
            <a:alphaModFix/>
          </a:blip>
          <a:srcRect/>
          <a:stretch>
            <a:fillRect/>
          </a:stretch>
        </p:blipFill>
        <p:spPr>
          <a:xfrm>
            <a:off x="7075474" y="1828878"/>
            <a:ext cx="1668851" cy="1567610"/>
          </a:xfrm>
          <a:prstGeom prst="rect">
            <a:avLst/>
          </a:prstGeom>
          <a:noFill/>
          <a:ln>
            <a:noFill/>
          </a:ln>
        </p:spPr>
      </p:pic>
      <p:pic>
        <p:nvPicPr>
          <p:cNvPr id="5" name="Picture 4"/>
          <p:cNvPicPr>
            <a:picLocks noChangeAspect="1"/>
          </p:cNvPicPr>
          <p:nvPr/>
        </p:nvPicPr>
        <p:blipFill>
          <a:blip r:embed="rId4">
            <a:lum bright="-50000"/>
            <a:alphaModFix/>
          </a:blip>
          <a:srcRect/>
          <a:stretch>
            <a:fillRect/>
          </a:stretch>
        </p:blipFill>
        <p:spPr>
          <a:xfrm>
            <a:off x="8055230" y="3527124"/>
            <a:ext cx="1698244" cy="1502292"/>
          </a:xfrm>
          <a:prstGeom prst="rect">
            <a:avLst/>
          </a:prstGeom>
          <a:noFill/>
          <a:ln>
            <a:noFill/>
          </a:ln>
        </p:spPr>
      </p:pic>
      <p:pic>
        <p:nvPicPr>
          <p:cNvPr id="6" name="Picture 5"/>
          <p:cNvPicPr>
            <a:picLocks noChangeAspect="1"/>
          </p:cNvPicPr>
          <p:nvPr/>
        </p:nvPicPr>
        <p:blipFill>
          <a:blip r:embed="rId5">
            <a:lum bright="-50000"/>
            <a:alphaModFix/>
          </a:blip>
          <a:srcRect/>
          <a:stretch>
            <a:fillRect/>
          </a:stretch>
        </p:blipFill>
        <p:spPr>
          <a:xfrm>
            <a:off x="6095717" y="3527124"/>
            <a:ext cx="1567610" cy="1436976"/>
          </a:xfrm>
          <a:prstGeom prst="rect">
            <a:avLst/>
          </a:prstGeom>
          <a:noFill/>
          <a:ln>
            <a:noFill/>
          </a:ln>
        </p:spPr>
      </p:pic>
    </p:spTree>
    <p:extLst>
      <p:ext uri="{BB962C8B-B14F-4D97-AF65-F5344CB8AC3E}">
        <p14:creationId xmlns:p14="http://schemas.microsoft.com/office/powerpoint/2010/main" val="2933523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97280" y="286603"/>
            <a:ext cx="10058400" cy="1491397"/>
          </a:xfrm>
        </p:spPr>
        <p:txBody>
          <a:bodyPr/>
          <a:lstStyle/>
          <a:p>
            <a:pPr lvl="0"/>
            <a:r>
              <a:rPr lang="en-GB" dirty="0"/>
              <a:t>Get to know each other</a:t>
            </a:r>
          </a:p>
        </p:txBody>
      </p:sp>
      <p:sp>
        <p:nvSpPr>
          <p:cNvPr id="3" name="Text Placeholder 2"/>
          <p:cNvSpPr txBox="1">
            <a:spLocks noGrp="1"/>
          </p:cNvSpPr>
          <p:nvPr>
            <p:ph type="body" idx="4294967295"/>
          </p:nvPr>
        </p:nvSpPr>
        <p:spPr>
          <a:xfrm>
            <a:off x="1097280" y="2036641"/>
            <a:ext cx="10058400" cy="3830759"/>
          </a:xfrm>
        </p:spPr>
        <p:txBody>
          <a:bodyPr>
            <a:normAutofit/>
          </a:bodyPr>
          <a:lstStyle/>
          <a:p>
            <a:pPr lvl="0">
              <a:buSzPct val="45000"/>
              <a:buFont typeface="StarSymbol"/>
              <a:buChar char="●"/>
            </a:pPr>
            <a:r>
              <a:rPr lang="en-GB" sz="2400" dirty="0"/>
              <a:t>Learn more about each other.</a:t>
            </a:r>
          </a:p>
          <a:p>
            <a:pPr lvl="0">
              <a:buSzPct val="45000"/>
              <a:buFont typeface="StarSymbol"/>
              <a:buChar char="●"/>
            </a:pPr>
            <a:r>
              <a:rPr lang="en-GB" sz="2400" dirty="0"/>
              <a:t>Familiar platform to communicate with each other</a:t>
            </a:r>
          </a:p>
        </p:txBody>
      </p:sp>
    </p:spTree>
    <p:extLst>
      <p:ext uri="{BB962C8B-B14F-4D97-AF65-F5344CB8AC3E}">
        <p14:creationId xmlns:p14="http://schemas.microsoft.com/office/powerpoint/2010/main" val="2228897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dirty="0"/>
              <a:t>Linking accounts</a:t>
            </a:r>
          </a:p>
        </p:txBody>
      </p:sp>
      <p:sp>
        <p:nvSpPr>
          <p:cNvPr id="3" name="Text Placeholder 2"/>
          <p:cNvSpPr txBox="1">
            <a:spLocks noGrp="1"/>
          </p:cNvSpPr>
          <p:nvPr>
            <p:ph type="body" idx="4294967295"/>
          </p:nvPr>
        </p:nvSpPr>
        <p:spPr>
          <a:xfrm>
            <a:off x="1097280" y="2095499"/>
            <a:ext cx="10058399" cy="3946589"/>
          </a:xfrm>
        </p:spPr>
        <p:txBody>
          <a:bodyPr>
            <a:normAutofit/>
          </a:bodyPr>
          <a:lstStyle/>
          <a:p>
            <a:pPr lvl="0">
              <a:buSzPct val="45000"/>
              <a:buFont typeface="StarSymbol"/>
              <a:buChar char="●"/>
            </a:pPr>
            <a:r>
              <a:rPr lang="en-GB" sz="2400" dirty="0"/>
              <a:t>Each user will be able to link accounts through a simple settings interface</a:t>
            </a:r>
          </a:p>
          <a:p>
            <a:pPr lvl="0">
              <a:buSzPct val="45000"/>
              <a:buFont typeface="StarSymbol"/>
              <a:buChar char="●"/>
            </a:pPr>
            <a:r>
              <a:rPr lang="en-GB" sz="2400" dirty="0"/>
              <a:t>Connect and disconnect each social media account at the users choice</a:t>
            </a:r>
          </a:p>
        </p:txBody>
      </p:sp>
    </p:spTree>
    <p:extLst>
      <p:ext uri="{BB962C8B-B14F-4D97-AF65-F5344CB8AC3E}">
        <p14:creationId xmlns:p14="http://schemas.microsoft.com/office/powerpoint/2010/main" val="2985921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dirty="0"/>
              <a:t>Chat System</a:t>
            </a:r>
          </a:p>
        </p:txBody>
      </p:sp>
      <p:sp>
        <p:nvSpPr>
          <p:cNvPr id="3" name="Text Placeholder 2"/>
          <p:cNvSpPr txBox="1">
            <a:spLocks noGrp="1"/>
          </p:cNvSpPr>
          <p:nvPr>
            <p:ph type="body" idx="4294967295"/>
          </p:nvPr>
        </p:nvSpPr>
        <p:spPr>
          <a:xfrm>
            <a:off x="1097280" y="2082800"/>
            <a:ext cx="10058400" cy="3786294"/>
          </a:xfrm>
        </p:spPr>
        <p:txBody>
          <a:bodyPr>
            <a:normAutofit/>
          </a:bodyPr>
          <a:lstStyle/>
          <a:p>
            <a:pPr lvl="0">
              <a:buSzPct val="45000"/>
              <a:buFont typeface="StarSymbol"/>
              <a:buChar char="●"/>
            </a:pPr>
            <a:r>
              <a:rPr lang="en-GB" sz="2400" dirty="0"/>
              <a:t>We plan on implementing a chat system into the Roomies website</a:t>
            </a:r>
          </a:p>
          <a:p>
            <a:pPr lvl="0">
              <a:buSzPct val="45000"/>
              <a:buFont typeface="StarSymbol"/>
              <a:buChar char="●"/>
            </a:pPr>
            <a:r>
              <a:rPr lang="en-GB" sz="2400" dirty="0"/>
              <a:t>Remove the need to use alternate websites such as Facebook to communicate</a:t>
            </a:r>
          </a:p>
          <a:p>
            <a:pPr lvl="0">
              <a:buSzPct val="45000"/>
              <a:buFont typeface="StarSymbol"/>
              <a:buChar char="●"/>
            </a:pPr>
            <a:r>
              <a:rPr lang="en-GB" sz="2400" dirty="0"/>
              <a:t>Allow users to communicate with the students they are matched with instantly</a:t>
            </a:r>
          </a:p>
        </p:txBody>
      </p:sp>
    </p:spTree>
    <p:extLst>
      <p:ext uri="{BB962C8B-B14F-4D97-AF65-F5344CB8AC3E}">
        <p14:creationId xmlns:p14="http://schemas.microsoft.com/office/powerpoint/2010/main" val="3116626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Integrating Facebook Chat</a:t>
            </a:r>
          </a:p>
        </p:txBody>
      </p:sp>
      <p:sp>
        <p:nvSpPr>
          <p:cNvPr id="3" name="Text Placeholder 2"/>
          <p:cNvSpPr txBox="1">
            <a:spLocks noGrp="1"/>
          </p:cNvSpPr>
          <p:nvPr>
            <p:ph type="body" idx="4294967295"/>
          </p:nvPr>
        </p:nvSpPr>
        <p:spPr>
          <a:xfrm>
            <a:off x="1097280" y="2235200"/>
            <a:ext cx="10058400" cy="3633894"/>
          </a:xfrm>
        </p:spPr>
        <p:txBody>
          <a:bodyPr>
            <a:normAutofit/>
          </a:bodyPr>
          <a:lstStyle/>
          <a:p>
            <a:pPr lvl="0">
              <a:buSzPct val="45000"/>
              <a:buFont typeface="StarSymbol"/>
              <a:buChar char="●"/>
            </a:pPr>
            <a:r>
              <a:rPr lang="en-GB" sz="2400" dirty="0"/>
              <a:t>Use the Facebook </a:t>
            </a:r>
            <a:r>
              <a:rPr lang="en-GB" sz="2400" dirty="0" err="1"/>
              <a:t>api</a:t>
            </a:r>
            <a:r>
              <a:rPr lang="en-GB" sz="2400" dirty="0"/>
              <a:t> to include Facebook chat into our own chat system</a:t>
            </a:r>
          </a:p>
          <a:p>
            <a:pPr lvl="0">
              <a:buSzPct val="45000"/>
              <a:buFont typeface="StarSymbol"/>
              <a:buChar char="●"/>
            </a:pPr>
            <a:r>
              <a:rPr lang="en-GB" sz="2400" dirty="0"/>
              <a:t>Improve the chances of communication between roommates.</a:t>
            </a:r>
          </a:p>
          <a:p>
            <a:pPr lvl="0">
              <a:buSzPct val="45000"/>
              <a:buFont typeface="StarSymbol"/>
              <a:buChar char="●"/>
            </a:pPr>
            <a:endParaRPr lang="en-GB" sz="2400" dirty="0"/>
          </a:p>
        </p:txBody>
      </p:sp>
    </p:spTree>
    <p:extLst>
      <p:ext uri="{BB962C8B-B14F-4D97-AF65-F5344CB8AC3E}">
        <p14:creationId xmlns:p14="http://schemas.microsoft.com/office/powerpoint/2010/main" val="4128879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dirty="0"/>
              <a:t>Integrating Facebook Comments</a:t>
            </a:r>
          </a:p>
        </p:txBody>
      </p:sp>
      <p:sp>
        <p:nvSpPr>
          <p:cNvPr id="3" name="Text Placeholder 2"/>
          <p:cNvSpPr txBox="1">
            <a:spLocks noGrp="1"/>
          </p:cNvSpPr>
          <p:nvPr>
            <p:ph type="body" idx="4294967295"/>
          </p:nvPr>
        </p:nvSpPr>
        <p:spPr>
          <a:xfrm>
            <a:off x="1097280" y="2159000"/>
            <a:ext cx="10058400" cy="3710094"/>
          </a:xfrm>
        </p:spPr>
        <p:txBody>
          <a:bodyPr/>
          <a:lstStyle/>
          <a:p>
            <a:pPr lvl="0">
              <a:buSzPct val="45000"/>
              <a:buFont typeface="StarSymbol"/>
              <a:buChar char="●"/>
            </a:pPr>
            <a:r>
              <a:rPr lang="en-GB" sz="2400" dirty="0"/>
              <a:t>Including Facebook comments for the student accommodation reviews</a:t>
            </a:r>
          </a:p>
          <a:p>
            <a:pPr marL="0" lvl="0" indent="0">
              <a:buSzPct val="45000"/>
              <a:buNone/>
            </a:pPr>
            <a:endParaRPr lang="en-GB" dirty="0"/>
          </a:p>
        </p:txBody>
      </p:sp>
    </p:spTree>
    <p:extLst>
      <p:ext uri="{BB962C8B-B14F-4D97-AF65-F5344CB8AC3E}">
        <p14:creationId xmlns:p14="http://schemas.microsoft.com/office/powerpoint/2010/main" val="3440907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Room-mate Matching Service</a:t>
            </a:r>
            <a:endParaRPr lang="en-GB"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GB" dirty="0" smtClean="0"/>
              <a:t>People need to find room-mates.</a:t>
            </a:r>
          </a:p>
          <a:p>
            <a:pPr marL="514350" indent="-514350">
              <a:buFont typeface="+mj-lt"/>
              <a:buAutoNum type="arabicPeriod"/>
            </a:pPr>
            <a:r>
              <a:rPr lang="en-GB" dirty="0" smtClean="0"/>
              <a:t>Finding </a:t>
            </a:r>
            <a:r>
              <a:rPr lang="en-GB" i="1" dirty="0" smtClean="0"/>
              <a:t>suitable</a:t>
            </a:r>
            <a:r>
              <a:rPr lang="en-GB" dirty="0" smtClean="0"/>
              <a:t> room-mates can be hard.</a:t>
            </a:r>
          </a:p>
          <a:p>
            <a:pPr marL="514350" indent="-514350">
              <a:buFont typeface="+mj-lt"/>
              <a:buAutoNum type="arabicPeriod"/>
            </a:pPr>
            <a:r>
              <a:rPr lang="en-GB" dirty="0" smtClean="0"/>
              <a:t>We help them do that.</a:t>
            </a:r>
          </a:p>
          <a:p>
            <a:pPr marL="514350" indent="-514350">
              <a:buFont typeface="+mj-lt"/>
              <a:buAutoNum type="arabicPeriod"/>
            </a:pPr>
            <a:r>
              <a:rPr lang="en-GB" dirty="0" smtClean="0"/>
              <a:t>???</a:t>
            </a:r>
          </a:p>
          <a:p>
            <a:pPr marL="514350" indent="-514350">
              <a:buFont typeface="+mj-lt"/>
              <a:buAutoNum type="arabicPeriod"/>
            </a:pPr>
            <a:r>
              <a:rPr lang="en-GB" strike="sngStrike" dirty="0" smtClean="0"/>
              <a:t>Profit.</a:t>
            </a:r>
            <a:r>
              <a:rPr lang="en-GB" dirty="0" smtClean="0"/>
              <a:t> Just kidding. Maybe.</a:t>
            </a:r>
          </a:p>
          <a:p>
            <a:pPr marL="0" indent="0">
              <a:buNone/>
            </a:pPr>
            <a:endParaRPr lang="en-GB" dirty="0"/>
          </a:p>
          <a:p>
            <a:pPr marL="0" indent="0">
              <a:buNone/>
            </a:pPr>
            <a:r>
              <a:rPr lang="en-GB" i="1" dirty="0" smtClean="0"/>
              <a:t>Aimed at following-year university students.</a:t>
            </a:r>
          </a:p>
        </p:txBody>
      </p:sp>
    </p:spTree>
    <p:extLst>
      <p:ext uri="{BB962C8B-B14F-4D97-AF65-F5344CB8AC3E}">
        <p14:creationId xmlns:p14="http://schemas.microsoft.com/office/powerpoint/2010/main" val="10761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0766" y="587829"/>
            <a:ext cx="5773783" cy="707886"/>
          </a:xfrm>
          <a:prstGeom prst="rect">
            <a:avLst/>
          </a:prstGeom>
          <a:noFill/>
        </p:spPr>
        <p:txBody>
          <a:bodyPr wrap="square" rtlCol="0">
            <a:spAutoFit/>
          </a:bodyPr>
          <a:lstStyle/>
          <a:p>
            <a:pPr algn="ctr"/>
            <a:r>
              <a:rPr lang="en-GB" sz="4000" dirty="0" smtClean="0"/>
              <a:t>Technical stuff</a:t>
            </a:r>
            <a:endParaRPr lang="en-GB" sz="4000" dirty="0"/>
          </a:p>
        </p:txBody>
      </p:sp>
      <p:sp>
        <p:nvSpPr>
          <p:cNvPr id="3" name="TextBox 2"/>
          <p:cNvSpPr txBox="1"/>
          <p:nvPr/>
        </p:nvSpPr>
        <p:spPr>
          <a:xfrm>
            <a:off x="1541417" y="2050869"/>
            <a:ext cx="7890622" cy="1938992"/>
          </a:xfrm>
          <a:prstGeom prst="rect">
            <a:avLst/>
          </a:prstGeom>
          <a:noFill/>
        </p:spPr>
        <p:txBody>
          <a:bodyPr wrap="none" rtlCol="0">
            <a:spAutoFit/>
          </a:bodyPr>
          <a:lstStyle/>
          <a:p>
            <a:pPr marL="285750" indent="-285750">
              <a:buFont typeface="Arial" panose="020B0604020202020204" pitchFamily="34" charset="0"/>
              <a:buChar char="•"/>
            </a:pPr>
            <a:r>
              <a:rPr lang="en-GB" sz="2400" dirty="0" smtClean="0"/>
              <a:t>HTML and CSS for building the webpages (duh)</a:t>
            </a:r>
          </a:p>
          <a:p>
            <a:pPr marL="285750" indent="-285750">
              <a:buFont typeface="Arial" panose="020B0604020202020204" pitchFamily="34" charset="0"/>
              <a:buChar char="•"/>
            </a:pPr>
            <a:r>
              <a:rPr lang="en-GB" sz="2400" dirty="0" smtClean="0"/>
              <a:t>MYSQL – a perfect relational database management system</a:t>
            </a:r>
          </a:p>
          <a:p>
            <a:pPr marL="285750" indent="-285750">
              <a:buFont typeface="Arial" panose="020B0604020202020204" pitchFamily="34" charset="0"/>
              <a:buChar char="•"/>
            </a:pPr>
            <a:r>
              <a:rPr lang="en-GB" sz="2400" dirty="0" smtClean="0"/>
              <a:t>PHP – great for server-side processing</a:t>
            </a:r>
          </a:p>
          <a:p>
            <a:pPr marL="285750" indent="-285750">
              <a:buFont typeface="Arial" panose="020B0604020202020204" pitchFamily="34" charset="0"/>
              <a:buChar char="•"/>
            </a:pPr>
            <a:r>
              <a:rPr lang="en-GB" sz="2400" dirty="0" smtClean="0"/>
              <a:t>PYTHON – useful for real-time server communications</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2411024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9166" y="927463"/>
            <a:ext cx="3447290" cy="630942"/>
          </a:xfrm>
          <a:prstGeom prst="rect">
            <a:avLst/>
          </a:prstGeom>
          <a:noFill/>
        </p:spPr>
        <p:txBody>
          <a:bodyPr wrap="none" rtlCol="0">
            <a:spAutoFit/>
          </a:bodyPr>
          <a:lstStyle/>
          <a:p>
            <a:r>
              <a:rPr lang="en-GB" sz="3500" dirty="0" smtClean="0"/>
              <a:t>Stubs everywhere</a:t>
            </a:r>
            <a:endParaRPr lang="en-GB" sz="3500" dirty="0"/>
          </a:p>
        </p:txBody>
      </p:sp>
      <p:sp>
        <p:nvSpPr>
          <p:cNvPr id="3" name="TextBox 2"/>
          <p:cNvSpPr txBox="1"/>
          <p:nvPr/>
        </p:nvSpPr>
        <p:spPr>
          <a:xfrm>
            <a:off x="1698171" y="2325189"/>
            <a:ext cx="8494185" cy="1200329"/>
          </a:xfrm>
          <a:prstGeom prst="rect">
            <a:avLst/>
          </a:prstGeom>
          <a:noFill/>
        </p:spPr>
        <p:txBody>
          <a:bodyPr wrap="none" rtlCol="0">
            <a:spAutoFit/>
          </a:bodyPr>
          <a:lstStyle/>
          <a:p>
            <a:pPr marL="285750" indent="-285750">
              <a:buFont typeface="Arial" panose="020B0604020202020204" pitchFamily="34" charset="0"/>
              <a:buChar char="•"/>
            </a:pPr>
            <a:r>
              <a:rPr lang="en-GB" sz="2400" dirty="0" smtClean="0"/>
              <a:t>Stubs are useful for an organised approach</a:t>
            </a:r>
          </a:p>
          <a:p>
            <a:pPr marL="285750" indent="-285750">
              <a:buFont typeface="Arial" panose="020B0604020202020204" pitchFamily="34" charset="0"/>
              <a:buChar char="•"/>
            </a:pPr>
            <a:r>
              <a:rPr lang="en-GB" sz="2400" dirty="0" smtClean="0"/>
              <a:t>Making tasks easier to assign</a:t>
            </a:r>
          </a:p>
          <a:p>
            <a:pPr marL="285750" indent="-285750">
              <a:buFont typeface="Arial" panose="020B0604020202020204" pitchFamily="34" charset="0"/>
              <a:buChar char="•"/>
            </a:pPr>
            <a:r>
              <a:rPr lang="en-GB" sz="2400" dirty="0" smtClean="0"/>
              <a:t>Making things more understandable for less experienced people</a:t>
            </a:r>
            <a:endParaRPr lang="en-GB" sz="2400" dirty="0"/>
          </a:p>
        </p:txBody>
      </p:sp>
    </p:spTree>
    <p:extLst>
      <p:ext uri="{BB962C8B-B14F-4D97-AF65-F5344CB8AC3E}">
        <p14:creationId xmlns:p14="http://schemas.microsoft.com/office/powerpoint/2010/main" val="3161905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1417" y="901338"/>
            <a:ext cx="3102324" cy="630942"/>
          </a:xfrm>
          <a:prstGeom prst="rect">
            <a:avLst/>
          </a:prstGeom>
          <a:noFill/>
        </p:spPr>
        <p:txBody>
          <a:bodyPr wrap="none" rtlCol="0">
            <a:spAutoFit/>
          </a:bodyPr>
          <a:lstStyle/>
          <a:p>
            <a:r>
              <a:rPr lang="en-GB" sz="3500" dirty="0" smtClean="0"/>
              <a:t>OOP for the win</a:t>
            </a:r>
            <a:endParaRPr lang="en-GB" sz="3500" dirty="0"/>
          </a:p>
        </p:txBody>
      </p:sp>
      <p:sp>
        <p:nvSpPr>
          <p:cNvPr id="3" name="TextBox 2"/>
          <p:cNvSpPr txBox="1"/>
          <p:nvPr/>
        </p:nvSpPr>
        <p:spPr>
          <a:xfrm>
            <a:off x="1737360" y="2364377"/>
            <a:ext cx="4741817" cy="1200329"/>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PHP fully supports OOP</a:t>
            </a:r>
          </a:p>
          <a:p>
            <a:pPr marL="285750" indent="-285750">
              <a:buFont typeface="Arial" panose="020B0604020202020204" pitchFamily="34" charset="0"/>
              <a:buChar char="•"/>
            </a:pPr>
            <a:r>
              <a:rPr lang="en-GB" sz="2400" dirty="0" smtClean="0"/>
              <a:t>Easier to work in team</a:t>
            </a:r>
          </a:p>
          <a:p>
            <a:pPr marL="285750" indent="-285750">
              <a:buFont typeface="Arial" panose="020B0604020202020204" pitchFamily="34" charset="0"/>
              <a:buChar char="•"/>
            </a:pPr>
            <a:r>
              <a:rPr lang="en-GB" sz="2400" dirty="0" smtClean="0"/>
              <a:t>Going pro scalability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409" y="562223"/>
            <a:ext cx="5363013" cy="5283117"/>
          </a:xfrm>
          <a:prstGeom prst="rect">
            <a:avLst/>
          </a:prstGeom>
        </p:spPr>
      </p:pic>
    </p:spTree>
    <p:extLst>
      <p:ext uri="{BB962C8B-B14F-4D97-AF65-F5344CB8AC3E}">
        <p14:creationId xmlns:p14="http://schemas.microsoft.com/office/powerpoint/2010/main" val="756971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8171" y="1045029"/>
            <a:ext cx="6602898" cy="630942"/>
          </a:xfrm>
          <a:prstGeom prst="rect">
            <a:avLst/>
          </a:prstGeom>
          <a:noFill/>
        </p:spPr>
        <p:txBody>
          <a:bodyPr wrap="none" rtlCol="0">
            <a:spAutoFit/>
          </a:bodyPr>
          <a:lstStyle/>
          <a:p>
            <a:r>
              <a:rPr lang="en-GB" sz="3500" dirty="0" smtClean="0"/>
              <a:t>Good teamwork means good result</a:t>
            </a:r>
            <a:endParaRPr lang="en-GB" sz="3500" dirty="0"/>
          </a:p>
        </p:txBody>
      </p:sp>
      <p:sp>
        <p:nvSpPr>
          <p:cNvPr id="5" name="TextBox 4"/>
          <p:cNvSpPr txBox="1"/>
          <p:nvPr/>
        </p:nvSpPr>
        <p:spPr>
          <a:xfrm>
            <a:off x="1698171" y="2403566"/>
            <a:ext cx="9317294" cy="1200329"/>
          </a:xfrm>
          <a:prstGeom prst="rect">
            <a:avLst/>
          </a:prstGeom>
          <a:noFill/>
        </p:spPr>
        <p:txBody>
          <a:bodyPr wrap="none" rtlCol="0">
            <a:spAutoFit/>
          </a:bodyPr>
          <a:lstStyle/>
          <a:p>
            <a:pPr marL="285750" indent="-285750">
              <a:buFont typeface="Arial" panose="020B0604020202020204" pitchFamily="34" charset="0"/>
              <a:buChar char="•"/>
            </a:pPr>
            <a:r>
              <a:rPr lang="en-GB" sz="2400" dirty="0" smtClean="0"/>
              <a:t>Use </a:t>
            </a:r>
            <a:r>
              <a:rPr lang="en-GB" sz="2400" dirty="0" err="1" smtClean="0"/>
              <a:t>GitLab</a:t>
            </a:r>
            <a:r>
              <a:rPr lang="en-GB" sz="2400" dirty="0"/>
              <a:t> </a:t>
            </a:r>
            <a:r>
              <a:rPr lang="en-GB" sz="2400" dirty="0" smtClean="0"/>
              <a:t>for good version control</a:t>
            </a:r>
          </a:p>
          <a:p>
            <a:pPr marL="285750" indent="-285750">
              <a:buFont typeface="Arial" panose="020B0604020202020204" pitchFamily="34" charset="0"/>
              <a:buChar char="•"/>
            </a:pPr>
            <a:r>
              <a:rPr lang="en-GB" sz="2400" dirty="0" smtClean="0"/>
              <a:t>Allocate weekly tasks to each team member (=&gt; 6 tasks/week)</a:t>
            </a:r>
          </a:p>
          <a:p>
            <a:pPr marL="285750" indent="-285750">
              <a:buFont typeface="Arial" panose="020B0604020202020204" pitchFamily="34" charset="0"/>
              <a:buChar char="•"/>
            </a:pPr>
            <a:r>
              <a:rPr lang="en-GB" sz="2400" dirty="0" smtClean="0"/>
              <a:t>From time to time, tasks will be to improve/retouch already made stuff</a:t>
            </a:r>
          </a:p>
        </p:txBody>
      </p:sp>
    </p:spTree>
    <p:extLst>
      <p:ext uri="{BB962C8B-B14F-4D97-AF65-F5344CB8AC3E}">
        <p14:creationId xmlns:p14="http://schemas.microsoft.com/office/powerpoint/2010/main" val="3769276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765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it does</a:t>
            </a:r>
            <a:endParaRPr lang="en-GB" dirty="0"/>
          </a:p>
        </p:txBody>
      </p:sp>
      <p:sp>
        <p:nvSpPr>
          <p:cNvPr id="3" name="Content Placeholder 2"/>
          <p:cNvSpPr>
            <a:spLocks noGrp="1"/>
          </p:cNvSpPr>
          <p:nvPr>
            <p:ph idx="1"/>
          </p:nvPr>
        </p:nvSpPr>
        <p:spPr/>
        <p:txBody>
          <a:bodyPr>
            <a:normAutofit/>
          </a:bodyPr>
          <a:lstStyle/>
          <a:p>
            <a:r>
              <a:rPr lang="en-GB" dirty="0" smtClean="0"/>
              <a:t>Checks compatibility of users</a:t>
            </a:r>
          </a:p>
          <a:p>
            <a:pPr marL="0" indent="0">
              <a:buNone/>
            </a:pPr>
            <a:r>
              <a:rPr lang="en-GB" dirty="0"/>
              <a:t>	</a:t>
            </a:r>
            <a:r>
              <a:rPr lang="en-GB" dirty="0" smtClean="0"/>
              <a:t>…based on their profiles.</a:t>
            </a:r>
          </a:p>
          <a:p>
            <a:r>
              <a:rPr lang="en-GB" dirty="0" smtClean="0"/>
              <a:t>Suggests them to each other.</a:t>
            </a:r>
          </a:p>
          <a:p>
            <a:r>
              <a:rPr lang="en-GB" dirty="0" smtClean="0"/>
              <a:t>They add each other.</a:t>
            </a:r>
          </a:p>
          <a:p>
            <a:r>
              <a:rPr lang="en-GB" dirty="0" smtClean="0"/>
              <a:t>They become friends.</a:t>
            </a:r>
          </a:p>
          <a:p>
            <a:r>
              <a:rPr lang="en-GB" dirty="0" smtClean="0"/>
              <a:t>They become room-mates.</a:t>
            </a:r>
          </a:p>
          <a:p>
            <a:r>
              <a:rPr lang="en-GB" strike="sngStrike" dirty="0" smtClean="0"/>
              <a:t>And they all lived happily ever after.</a:t>
            </a:r>
          </a:p>
          <a:p>
            <a:pPr marL="0" indent="0">
              <a:buNone/>
            </a:pPr>
            <a:r>
              <a:rPr lang="en-GB" sz="1400" dirty="0">
                <a:solidFill>
                  <a:schemeClr val="bg1">
                    <a:lumMod val="50000"/>
                  </a:schemeClr>
                </a:solidFill>
              </a:rPr>
              <a:t>This seriously couldn’t be any simpler.</a:t>
            </a:r>
          </a:p>
        </p:txBody>
      </p:sp>
    </p:spTree>
    <p:extLst>
      <p:ext uri="{BB962C8B-B14F-4D97-AF65-F5344CB8AC3E}">
        <p14:creationId xmlns:p14="http://schemas.microsoft.com/office/powerpoint/2010/main" val="303960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We can’t tell you </a:t>
            </a:r>
            <a:r>
              <a:rPr lang="en-GB" i="1" dirty="0" smtClean="0"/>
              <a:t>everything</a:t>
            </a:r>
            <a:endParaRPr lang="en-GB" i="1" dirty="0"/>
          </a:p>
        </p:txBody>
      </p:sp>
      <p:sp>
        <p:nvSpPr>
          <p:cNvPr id="6" name="Text Placeholder 5"/>
          <p:cNvSpPr>
            <a:spLocks noGrp="1"/>
          </p:cNvSpPr>
          <p:nvPr>
            <p:ph type="body" idx="1"/>
          </p:nvPr>
        </p:nvSpPr>
        <p:spPr/>
        <p:txBody>
          <a:bodyPr/>
          <a:lstStyle/>
          <a:p>
            <a:r>
              <a:rPr lang="en-GB" dirty="0" smtClean="0"/>
              <a:t>You</a:t>
            </a:r>
            <a:endParaRPr lang="en-GB" dirty="0"/>
          </a:p>
        </p:txBody>
      </p:sp>
      <p:sp>
        <p:nvSpPr>
          <p:cNvPr id="3" name="Content Placeholder 2"/>
          <p:cNvSpPr>
            <a:spLocks noGrp="1"/>
          </p:cNvSpPr>
          <p:nvPr>
            <p:ph sz="half" idx="2"/>
          </p:nvPr>
        </p:nvSpPr>
        <p:spPr/>
        <p:txBody>
          <a:bodyPr/>
          <a:lstStyle/>
          <a:p>
            <a:r>
              <a:rPr lang="en-GB" dirty="0" smtClean="0"/>
              <a:t>Likes computers.</a:t>
            </a:r>
          </a:p>
          <a:p>
            <a:r>
              <a:rPr lang="en-GB" dirty="0" smtClean="0"/>
              <a:t>Likes sports.</a:t>
            </a:r>
          </a:p>
          <a:p>
            <a:r>
              <a:rPr lang="en-GB" dirty="0" smtClean="0"/>
              <a:t>Dislikes tomatoes.</a:t>
            </a:r>
          </a:p>
          <a:p>
            <a:r>
              <a:rPr lang="en-GB" dirty="0" smtClean="0"/>
              <a:t>Dislikes spiders.</a:t>
            </a:r>
            <a:endParaRPr lang="en-GB" dirty="0"/>
          </a:p>
        </p:txBody>
      </p:sp>
      <p:sp>
        <p:nvSpPr>
          <p:cNvPr id="7" name="Text Placeholder 6"/>
          <p:cNvSpPr>
            <a:spLocks noGrp="1"/>
          </p:cNvSpPr>
          <p:nvPr>
            <p:ph type="body" sz="quarter" idx="3"/>
          </p:nvPr>
        </p:nvSpPr>
        <p:spPr/>
        <p:txBody>
          <a:bodyPr/>
          <a:lstStyle/>
          <a:p>
            <a:r>
              <a:rPr lang="en-GB" dirty="0" smtClean="0"/>
              <a:t>Larry</a:t>
            </a:r>
            <a:endParaRPr lang="en-GB" dirty="0"/>
          </a:p>
        </p:txBody>
      </p:sp>
      <p:sp>
        <p:nvSpPr>
          <p:cNvPr id="8" name="Content Placeholder 7"/>
          <p:cNvSpPr>
            <a:spLocks noGrp="1"/>
          </p:cNvSpPr>
          <p:nvPr>
            <p:ph sz="quarter" idx="4"/>
          </p:nvPr>
        </p:nvSpPr>
        <p:spPr/>
        <p:txBody>
          <a:bodyPr/>
          <a:lstStyle/>
          <a:p>
            <a:r>
              <a:rPr lang="en-GB" dirty="0" smtClean="0"/>
              <a:t>Likes computers.</a:t>
            </a:r>
          </a:p>
          <a:p>
            <a:r>
              <a:rPr lang="en-GB" dirty="0" smtClean="0"/>
              <a:t>Likes sports.</a:t>
            </a:r>
          </a:p>
          <a:p>
            <a:r>
              <a:rPr lang="en-GB" dirty="0" smtClean="0"/>
              <a:t>Dislikes tomatoes.</a:t>
            </a:r>
          </a:p>
          <a:p>
            <a:r>
              <a:rPr lang="en-GB" dirty="0" smtClean="0"/>
              <a:t>Owns a pet spider.</a:t>
            </a:r>
          </a:p>
          <a:p>
            <a:pPr marL="457200" lvl="1" indent="0">
              <a:buNone/>
            </a:pPr>
            <a:r>
              <a:rPr lang="en-GB" dirty="0" smtClean="0"/>
              <a:t>/\(0 0)/\</a:t>
            </a:r>
          </a:p>
        </p:txBody>
      </p:sp>
    </p:spTree>
    <p:extLst>
      <p:ext uri="{BB962C8B-B14F-4D97-AF65-F5344CB8AC3E}">
        <p14:creationId xmlns:p14="http://schemas.microsoft.com/office/powerpoint/2010/main" val="388557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5" presetClass="emph" presetSubtype="0" nodeType="withEffect">
                                  <p:stCondLst>
                                    <p:cond delay="0"/>
                                  </p:stCondLst>
                                  <p:iterate type="lt">
                                    <p:tmAbs val="25"/>
                                  </p:iterate>
                                  <p:childTnLst>
                                    <p:set>
                                      <p:cBhvr override="childStyle">
                                        <p:cTn id="36" dur="indefinite"/>
                                        <p:tgtEl>
                                          <p:spTgt spid="8">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Contacts</a:t>
            </a:r>
            <a:endParaRPr lang="en-GB" dirty="0"/>
          </a:p>
        </p:txBody>
      </p:sp>
      <p:sp>
        <p:nvSpPr>
          <p:cNvPr id="3" name="Content Placeholder 2"/>
          <p:cNvSpPr>
            <a:spLocks noGrp="1"/>
          </p:cNvSpPr>
          <p:nvPr>
            <p:ph idx="1"/>
          </p:nvPr>
        </p:nvSpPr>
        <p:spPr/>
        <p:txBody>
          <a:bodyPr/>
          <a:lstStyle/>
          <a:p>
            <a:r>
              <a:rPr lang="en-GB" dirty="0" smtClean="0"/>
              <a:t>You add people</a:t>
            </a:r>
          </a:p>
          <a:p>
            <a:pPr marL="457200" lvl="1" indent="0">
              <a:buNone/>
            </a:pPr>
            <a:r>
              <a:rPr lang="en-GB" dirty="0" smtClean="0"/>
              <a:t>…that the site suggests.</a:t>
            </a:r>
          </a:p>
          <a:p>
            <a:r>
              <a:rPr lang="en-GB" dirty="0" smtClean="0"/>
              <a:t>Then you talk to them</a:t>
            </a:r>
          </a:p>
          <a:p>
            <a:pPr marL="457200" lvl="1" indent="0">
              <a:buNone/>
            </a:pPr>
            <a:r>
              <a:rPr lang="en-GB" dirty="0" smtClean="0"/>
              <a:t>…and get to know them.</a:t>
            </a:r>
          </a:p>
          <a:p>
            <a:endParaRPr lang="en-GB" dirty="0" smtClean="0"/>
          </a:p>
          <a:p>
            <a:r>
              <a:rPr lang="en-GB" dirty="0"/>
              <a:t>The point of adding people is because they are a potential room-mate!</a:t>
            </a:r>
            <a:endParaRPr lang="en-GB" dirty="0"/>
          </a:p>
        </p:txBody>
      </p:sp>
    </p:spTree>
    <p:extLst>
      <p:ext uri="{BB962C8B-B14F-4D97-AF65-F5344CB8AC3E}">
        <p14:creationId xmlns:p14="http://schemas.microsoft.com/office/powerpoint/2010/main" val="275074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Messaging</a:t>
            </a:r>
            <a:endParaRPr lang="en-GB" dirty="0"/>
          </a:p>
        </p:txBody>
      </p:sp>
      <p:sp>
        <p:nvSpPr>
          <p:cNvPr id="3" name="Content Placeholder 2"/>
          <p:cNvSpPr>
            <a:spLocks noGrp="1"/>
          </p:cNvSpPr>
          <p:nvPr>
            <p:ph idx="1"/>
          </p:nvPr>
        </p:nvSpPr>
        <p:spPr/>
        <p:txBody>
          <a:bodyPr/>
          <a:lstStyle/>
          <a:p>
            <a:r>
              <a:rPr lang="en-GB" dirty="0" smtClean="0"/>
              <a:t>In the future, we </a:t>
            </a:r>
            <a:r>
              <a:rPr lang="en-GB" i="1" dirty="0" smtClean="0"/>
              <a:t>could</a:t>
            </a:r>
            <a:r>
              <a:rPr lang="en-GB" dirty="0" smtClean="0"/>
              <a:t> have instant chat.</a:t>
            </a:r>
          </a:p>
          <a:p>
            <a:r>
              <a:rPr lang="en-GB" dirty="0" smtClean="0"/>
              <a:t>Not important, but useful.</a:t>
            </a:r>
          </a:p>
          <a:p>
            <a:r>
              <a:rPr lang="en-GB" dirty="0" smtClean="0"/>
              <a:t>An inbox would work fine.</a:t>
            </a:r>
          </a:p>
          <a:p>
            <a:endParaRPr lang="en-GB" dirty="0"/>
          </a:p>
          <a:p>
            <a:endParaRPr lang="en-GB" dirty="0" smtClean="0"/>
          </a:p>
          <a:p>
            <a:endParaRPr lang="en-GB" dirty="0"/>
          </a:p>
          <a:p>
            <a:r>
              <a:rPr lang="en-GB" dirty="0" smtClean="0">
                <a:solidFill>
                  <a:schemeClr val="bg1">
                    <a:lumMod val="50000"/>
                  </a:schemeClr>
                </a:solidFill>
              </a:rPr>
              <a:t>But the chat could be pretty powerful.</a:t>
            </a:r>
          </a:p>
          <a:p>
            <a:endParaRPr lang="en-GB" dirty="0"/>
          </a:p>
        </p:txBody>
      </p:sp>
    </p:spTree>
    <p:extLst>
      <p:ext uri="{BB962C8B-B14F-4D97-AF65-F5344CB8AC3E}">
        <p14:creationId xmlns:p14="http://schemas.microsoft.com/office/powerpoint/2010/main" val="9345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50" fill="hold">
                                          <p:stCondLst>
                                            <p:cond delay="0"/>
                                          </p:stCondLst>
                                        </p:cTn>
                                        <p:tgtEl>
                                          <p:spTgt spid="3">
                                            <p:txEl>
                                              <p:pRg st="2" end="2"/>
                                            </p:txEl>
                                          </p:spTgt>
                                        </p:tgtEl>
                                        <p:attrNameLst>
                                          <p:attrName>r</p:attrName>
                                        </p:attrNameLst>
                                      </p:cBhvr>
                                    </p:animRot>
                                    <p:animRot by="-240000">
                                      <p:cBhvr>
                                        <p:cTn id="23" dur="100" fill="hold">
                                          <p:stCondLst>
                                            <p:cond delay="100"/>
                                          </p:stCondLst>
                                        </p:cTn>
                                        <p:tgtEl>
                                          <p:spTgt spid="3">
                                            <p:txEl>
                                              <p:pRg st="2" end="2"/>
                                            </p:txEl>
                                          </p:spTgt>
                                        </p:tgtEl>
                                        <p:attrNameLst>
                                          <p:attrName>r</p:attrName>
                                        </p:attrNameLst>
                                      </p:cBhvr>
                                    </p:animRot>
                                    <p:animRot by="240000">
                                      <p:cBhvr>
                                        <p:cTn id="24" dur="100" fill="hold">
                                          <p:stCondLst>
                                            <p:cond delay="200"/>
                                          </p:stCondLst>
                                        </p:cTn>
                                        <p:tgtEl>
                                          <p:spTgt spid="3">
                                            <p:txEl>
                                              <p:pRg st="2" end="2"/>
                                            </p:txEl>
                                          </p:spTgt>
                                        </p:tgtEl>
                                        <p:attrNameLst>
                                          <p:attrName>r</p:attrName>
                                        </p:attrNameLst>
                                      </p:cBhvr>
                                    </p:animRot>
                                    <p:animRot by="-240000">
                                      <p:cBhvr>
                                        <p:cTn id="25" dur="100" fill="hold">
                                          <p:stCondLst>
                                            <p:cond delay="300"/>
                                          </p:stCondLst>
                                        </p:cTn>
                                        <p:tgtEl>
                                          <p:spTgt spid="3">
                                            <p:txEl>
                                              <p:pRg st="2" end="2"/>
                                            </p:txEl>
                                          </p:spTgt>
                                        </p:tgtEl>
                                        <p:attrNameLst>
                                          <p:attrName>r</p:attrName>
                                        </p:attrNameLst>
                                      </p:cBhvr>
                                    </p:animRot>
                                    <p:animRot by="120000">
                                      <p:cBhvr>
                                        <p:cTn id="26" dur="100" fill="hold">
                                          <p:stCondLst>
                                            <p:cond delay="400"/>
                                          </p:stCondLst>
                                        </p:cTn>
                                        <p:tgtEl>
                                          <p:spTgt spid="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Room-mate Matching Service</a:t>
            </a:r>
            <a:endParaRPr lang="en-GB"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GB" dirty="0" smtClean="0"/>
              <a:t>People need to find room-mates.</a:t>
            </a:r>
          </a:p>
          <a:p>
            <a:pPr marL="514350" indent="-514350">
              <a:buFont typeface="+mj-lt"/>
              <a:buAutoNum type="arabicPeriod"/>
            </a:pPr>
            <a:r>
              <a:rPr lang="en-GB" dirty="0" smtClean="0"/>
              <a:t>Finding </a:t>
            </a:r>
            <a:r>
              <a:rPr lang="en-GB" i="1" dirty="0" smtClean="0"/>
              <a:t>suitable</a:t>
            </a:r>
            <a:r>
              <a:rPr lang="en-GB" dirty="0" smtClean="0"/>
              <a:t> room-mates can be hard.</a:t>
            </a:r>
          </a:p>
          <a:p>
            <a:pPr marL="514350" indent="-514350">
              <a:buFont typeface="+mj-lt"/>
              <a:buAutoNum type="arabicPeriod"/>
            </a:pPr>
            <a:r>
              <a:rPr lang="en-GB" dirty="0" smtClean="0"/>
              <a:t>We help them do that.</a:t>
            </a:r>
          </a:p>
          <a:p>
            <a:pPr marL="514350" indent="-514350">
              <a:buFont typeface="+mj-lt"/>
              <a:buAutoNum type="arabicPeriod"/>
            </a:pPr>
            <a:r>
              <a:rPr lang="en-GB" dirty="0" smtClean="0"/>
              <a:t>???</a:t>
            </a:r>
          </a:p>
          <a:p>
            <a:pPr marL="514350" indent="-514350">
              <a:buFont typeface="+mj-lt"/>
              <a:buAutoNum type="arabicPeriod"/>
            </a:pPr>
            <a:r>
              <a:rPr lang="en-GB" strike="sngStrike" dirty="0" smtClean="0"/>
              <a:t>Profit.</a:t>
            </a:r>
            <a:r>
              <a:rPr lang="en-GB" dirty="0" smtClean="0"/>
              <a:t> Just kidding. Maybe.</a:t>
            </a:r>
          </a:p>
          <a:p>
            <a:pPr marL="0" indent="0">
              <a:buNone/>
            </a:pPr>
            <a:endParaRPr lang="en-GB" dirty="0"/>
          </a:p>
          <a:p>
            <a:pPr marL="0" indent="0">
              <a:buNone/>
            </a:pPr>
            <a:r>
              <a:rPr lang="en-GB" i="1" dirty="0" smtClean="0"/>
              <a:t>Aimed at following-year university students.</a:t>
            </a:r>
          </a:p>
        </p:txBody>
      </p:sp>
    </p:spTree>
    <p:extLst>
      <p:ext uri="{BB962C8B-B14F-4D97-AF65-F5344CB8AC3E}">
        <p14:creationId xmlns:p14="http://schemas.microsoft.com/office/powerpoint/2010/main" val="95238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5">
                                            <p:txEl>
                                              <p:pRg st="6" end="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0104" y="4691479"/>
            <a:ext cx="8650036" cy="933450"/>
          </a:xfrm>
        </p:spPr>
        <p:txBody>
          <a:bodyPr>
            <a:noAutofit/>
          </a:bodyPr>
          <a:lstStyle/>
          <a:p>
            <a:r>
              <a:rPr lang="en-US" sz="4400" b="1" dirty="0">
                <a:solidFill>
                  <a:schemeClr val="tx2">
                    <a:lumMod val="50000"/>
                    <a:lumOff val="50000"/>
                  </a:schemeClr>
                </a:solidFill>
                <a:latin typeface="Athelas Regular"/>
                <a:cs typeface="Athelas Regular"/>
              </a:rPr>
              <a:t>Student accommodation review</a:t>
            </a:r>
            <a:endParaRPr lang="en-US" sz="4400" dirty="0">
              <a:solidFill>
                <a:schemeClr val="tx2">
                  <a:lumMod val="50000"/>
                  <a:lumOff val="50000"/>
                </a:schemeClr>
              </a:solidFill>
            </a:endParaRPr>
          </a:p>
        </p:txBody>
      </p:sp>
    </p:spTree>
    <p:extLst>
      <p:ext uri="{BB962C8B-B14F-4D97-AF65-F5344CB8AC3E}">
        <p14:creationId xmlns:p14="http://schemas.microsoft.com/office/powerpoint/2010/main" val="189671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uowlivingbanner.jpg+w=606.jpeg"/>
          <p:cNvPicPr>
            <a:picLocks noGrp="1" noChangeAspect="1"/>
          </p:cNvPicPr>
          <p:nvPr>
            <p:ph idx="1"/>
          </p:nvPr>
        </p:nvPicPr>
        <p:blipFill>
          <a:blip r:embed="rId2">
            <a:extLst>
              <a:ext uri="{28A0092B-C50C-407E-A947-70E740481C1C}">
                <a14:useLocalDpi xmlns:a14="http://schemas.microsoft.com/office/drawing/2010/main" val="0"/>
              </a:ext>
            </a:extLst>
          </a:blip>
          <a:srcRect l="23948" r="23948"/>
          <a:stretch>
            <a:fillRect/>
          </a:stretch>
        </p:blipFill>
        <p:spPr/>
      </p:pic>
      <p:sp>
        <p:nvSpPr>
          <p:cNvPr id="4" name="Text Placeholder 3"/>
          <p:cNvSpPr>
            <a:spLocks noGrp="1"/>
          </p:cNvSpPr>
          <p:nvPr>
            <p:ph type="body" sz="half" idx="2"/>
          </p:nvPr>
        </p:nvSpPr>
        <p:spPr>
          <a:xfrm>
            <a:off x="419193" y="731520"/>
            <a:ext cx="3255264" cy="5257800"/>
          </a:xfrm>
        </p:spPr>
        <p:txBody>
          <a:bodyPr>
            <a:noAutofit/>
          </a:bodyPr>
          <a:lstStyle/>
          <a:p>
            <a:r>
              <a:rPr lang="en-US" sz="1600" dirty="0"/>
              <a:t> First of all, the site will help </a:t>
            </a:r>
            <a:endParaRPr lang="en-US" sz="1600" dirty="0"/>
          </a:p>
          <a:p>
            <a:r>
              <a:rPr lang="en-US" sz="1600" dirty="0"/>
              <a:t>students find </a:t>
            </a:r>
            <a:r>
              <a:rPr lang="en-US" sz="1600" dirty="0"/>
              <a:t>roommates and </a:t>
            </a:r>
            <a:endParaRPr lang="en-US" sz="1600" dirty="0"/>
          </a:p>
          <a:p>
            <a:r>
              <a:rPr lang="en-US" sz="1600" dirty="0"/>
              <a:t>help </a:t>
            </a:r>
            <a:r>
              <a:rPr lang="en-US" sz="1600" dirty="0"/>
              <a:t>them </a:t>
            </a:r>
            <a:r>
              <a:rPr lang="en-US" sz="1600" dirty="0"/>
              <a:t>to find </a:t>
            </a:r>
          </a:p>
          <a:p>
            <a:r>
              <a:rPr lang="en-US" sz="1600" dirty="0"/>
              <a:t>accommodation </a:t>
            </a:r>
            <a:r>
              <a:rPr lang="en-US" sz="1600" dirty="0"/>
              <a:t>. If the user  </a:t>
            </a:r>
            <a:endParaRPr lang="en-US" sz="1600" dirty="0"/>
          </a:p>
          <a:p>
            <a:r>
              <a:rPr lang="en-US" sz="1600" dirty="0"/>
              <a:t>wants </a:t>
            </a:r>
            <a:r>
              <a:rPr lang="en-US" sz="1600" dirty="0"/>
              <a:t>to get  private </a:t>
            </a:r>
            <a:endParaRPr lang="en-US" sz="1600" dirty="0"/>
          </a:p>
          <a:p>
            <a:r>
              <a:rPr lang="en-US" sz="1600" dirty="0"/>
              <a:t>accommodation   </a:t>
            </a:r>
            <a:r>
              <a:rPr lang="en-US" sz="1600" dirty="0"/>
              <a:t>or live in </a:t>
            </a:r>
            <a:endParaRPr lang="en-US" sz="1600" dirty="0"/>
          </a:p>
          <a:p>
            <a:r>
              <a:rPr lang="en-US" sz="1600" dirty="0"/>
              <a:t>t</a:t>
            </a:r>
            <a:r>
              <a:rPr lang="en-US" sz="1600" dirty="0"/>
              <a:t>he halls </a:t>
            </a:r>
            <a:r>
              <a:rPr lang="en-US" sz="1600" dirty="0"/>
              <a:t>on campus, this </a:t>
            </a:r>
            <a:r>
              <a:rPr lang="en-US" sz="1600" dirty="0"/>
              <a:t> </a:t>
            </a:r>
          </a:p>
          <a:p>
            <a:r>
              <a:rPr lang="en-US" sz="1600" dirty="0"/>
              <a:t>w</a:t>
            </a:r>
            <a:r>
              <a:rPr lang="en-US" sz="1600" dirty="0"/>
              <a:t>ebsite could  </a:t>
            </a:r>
            <a:r>
              <a:rPr lang="en-US" sz="1600" dirty="0"/>
              <a:t>help them to </a:t>
            </a:r>
            <a:endParaRPr lang="en-US" sz="1600" dirty="0"/>
          </a:p>
          <a:p>
            <a:r>
              <a:rPr lang="en-US" sz="1600" dirty="0"/>
              <a:t>choose  </a:t>
            </a:r>
            <a:r>
              <a:rPr lang="en-US" sz="1600" dirty="0"/>
              <a:t>which halls they’d </a:t>
            </a:r>
            <a:endParaRPr lang="en-US" sz="1600" dirty="0"/>
          </a:p>
          <a:p>
            <a:r>
              <a:rPr lang="en-US" sz="1600" dirty="0"/>
              <a:t>prefer </a:t>
            </a:r>
            <a:r>
              <a:rPr lang="en-US" sz="1600" dirty="0"/>
              <a:t>to live </a:t>
            </a:r>
            <a:r>
              <a:rPr lang="en-US" sz="1600" dirty="0"/>
              <a:t> in  with </a:t>
            </a:r>
          </a:p>
          <a:p>
            <a:r>
              <a:rPr lang="en-US" sz="1600" dirty="0"/>
              <a:t>roommate(s) </a:t>
            </a:r>
            <a:r>
              <a:rPr lang="en-US" sz="1600" dirty="0"/>
              <a:t>that  have </a:t>
            </a:r>
            <a:endParaRPr lang="en-US" sz="1600" dirty="0"/>
          </a:p>
          <a:p>
            <a:r>
              <a:rPr lang="en-US" sz="1600" dirty="0"/>
              <a:t>already found from </a:t>
            </a:r>
          </a:p>
          <a:p>
            <a:r>
              <a:rPr lang="en-US" sz="1600" dirty="0"/>
              <a:t>roommate  matcher </a:t>
            </a:r>
            <a:r>
              <a:rPr lang="en-US" sz="1600" dirty="0"/>
              <a:t>.</a:t>
            </a:r>
          </a:p>
          <a:p>
            <a:endParaRPr lang="en-US" sz="1600" dirty="0"/>
          </a:p>
        </p:txBody>
      </p:sp>
    </p:spTree>
    <p:extLst>
      <p:ext uri="{BB962C8B-B14F-4D97-AF65-F5344CB8AC3E}">
        <p14:creationId xmlns:p14="http://schemas.microsoft.com/office/powerpoint/2010/main" val="167553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TotalTime>
  <Words>647</Words>
  <Application>Microsoft Office PowerPoint</Application>
  <PresentationFormat>Widescreen</PresentationFormat>
  <Paragraphs>113</Paragraphs>
  <Slides>24</Slides>
  <Notes>6</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Athelas Regular</vt:lpstr>
      <vt:lpstr>Calibri</vt:lpstr>
      <vt:lpstr>Calibri Light</vt:lpstr>
      <vt:lpstr>DejaVu Sans</vt:lpstr>
      <vt:lpstr>Liberation Sans</vt:lpstr>
      <vt:lpstr>StarSymbol</vt:lpstr>
      <vt:lpstr>Retrospect</vt:lpstr>
      <vt:lpstr>Office Theme</vt:lpstr>
      <vt:lpstr>PowerPoint Presentation</vt:lpstr>
      <vt:lpstr>Room-mate Matching Service</vt:lpstr>
      <vt:lpstr>What it does</vt:lpstr>
      <vt:lpstr>We can’t tell you everything</vt:lpstr>
      <vt:lpstr>Contacts</vt:lpstr>
      <vt:lpstr>Messaging</vt:lpstr>
      <vt:lpstr>Room-mate Matching Service</vt:lpstr>
      <vt:lpstr>Student accommodation review</vt:lpstr>
      <vt:lpstr>PowerPoint Presentation</vt:lpstr>
      <vt:lpstr>Logged out users cannot review, just rate.</vt:lpstr>
      <vt:lpstr>PowerPoint Presentation</vt:lpstr>
      <vt:lpstr>The review will  consist of a 5-star rating, and a  possible piece of text that actually   reviews (so either a rating or a rating w/ review). </vt:lpstr>
      <vt:lpstr>PowerPoint Presentation</vt:lpstr>
      <vt:lpstr>Connecting to Social networks</vt:lpstr>
      <vt:lpstr>Get to know each other</vt:lpstr>
      <vt:lpstr>Linking accounts</vt:lpstr>
      <vt:lpstr>Chat System</vt:lpstr>
      <vt:lpstr>Integrating Facebook Chat</vt:lpstr>
      <vt:lpstr>Integrating Facebook Comments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Dragos Radu</dc:creator>
  <cp:lastModifiedBy>Dragos Radu</cp:lastModifiedBy>
  <cp:revision>9</cp:revision>
  <dcterms:created xsi:type="dcterms:W3CDTF">2014-12-03T11:36:41Z</dcterms:created>
  <dcterms:modified xsi:type="dcterms:W3CDTF">2014-12-03T12:13:00Z</dcterms:modified>
</cp:coreProperties>
</file>