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37"/>
  </p:notesMasterIdLst>
  <p:sldIdLst>
    <p:sldId id="271" r:id="rId3"/>
    <p:sldId id="263" r:id="rId4"/>
    <p:sldId id="264" r:id="rId5"/>
    <p:sldId id="265" r:id="rId6"/>
    <p:sldId id="267" r:id="rId7"/>
    <p:sldId id="268" r:id="rId8"/>
    <p:sldId id="269" r:id="rId9"/>
    <p:sldId id="273" r:id="rId10"/>
    <p:sldId id="275" r:id="rId11"/>
    <p:sldId id="276" r:id="rId12"/>
    <p:sldId id="277" r:id="rId13"/>
    <p:sldId id="257" r:id="rId14"/>
    <p:sldId id="258" r:id="rId15"/>
    <p:sldId id="259" r:id="rId16"/>
    <p:sldId id="260" r:id="rId17"/>
    <p:sldId id="261" r:id="rId18"/>
    <p:sldId id="262" r:id="rId19"/>
    <p:sldId id="288" r:id="rId20"/>
    <p:sldId id="278" r:id="rId21"/>
    <p:sldId id="289" r:id="rId22"/>
    <p:sldId id="290" r:id="rId23"/>
    <p:sldId id="291" r:id="rId24"/>
    <p:sldId id="279" r:id="rId25"/>
    <p:sldId id="280" r:id="rId26"/>
    <p:sldId id="281" r:id="rId27"/>
    <p:sldId id="292" r:id="rId28"/>
    <p:sldId id="293" r:id="rId29"/>
    <p:sldId id="294" r:id="rId30"/>
    <p:sldId id="282" r:id="rId31"/>
    <p:sldId id="283" r:id="rId32"/>
    <p:sldId id="284" r:id="rId33"/>
    <p:sldId id="285" r:id="rId34"/>
    <p:sldId id="286" r:id="rId35"/>
    <p:sldId id="28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A84A43-FEA2-4AC1-8197-BEBDF906671F}" type="datetimeFigureOut">
              <a:rPr lang="en-GB" smtClean="0"/>
              <a:t>03/12/2014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427119-0590-48DC-B1CA-5F6ABAA7A30A}" type="slidenum">
              <a:rPr lang="en-GB" smtClean="0"/>
              <a:t>‹#›</a:t>
            </a:fld>
            <a:endParaRPr lang="en-GB"/>
          </a:p>
        </p:txBody>
      </p:sp>
    </p:spTree>
    <p:extLst>
      <p:ext uri="{BB962C8B-B14F-4D97-AF65-F5344CB8AC3E}">
        <p14:creationId xmlns:p14="http://schemas.microsoft.com/office/powerpoint/2010/main" val="59222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F94452D-8B2E-460E-ACCC-B56C3D8CECF5}" type="slidenum">
              <a:t>12</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spAutoFit/>
          </a:bodyPr>
          <a:lstStyle/>
          <a:p>
            <a:endParaRPr lang="en-GB"/>
          </a:p>
        </p:txBody>
      </p:sp>
    </p:spTree>
    <p:extLst>
      <p:ext uri="{BB962C8B-B14F-4D97-AF65-F5344CB8AC3E}">
        <p14:creationId xmlns:p14="http://schemas.microsoft.com/office/powerpoint/2010/main" val="2439009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p:cNvSpPr txBox="1">
            <a:spLocks noGrp="1"/>
          </p:cNvSpPr>
          <p:nvPr>
            <p:ph type="sldNum" sz="quarter" idx="5"/>
          </p:nvPr>
        </p:nvSpPr>
        <p:spPr>
          <a:ln/>
        </p:spPr>
        <p:txBody>
          <a:bodyPr lIns="0" tIns="0" rIns="0" bIns="0" anchor="b" anchorCtr="0">
            <a:noAutofit/>
          </a:bodyPr>
          <a:lstStyle/>
          <a:p>
            <a:pPr lvl="0"/>
            <a:fld id="{6DD5F923-8CF0-409D-990C-17665D35C858}" type="slidenum">
              <a:t>32</a:t>
            </a:fld>
            <a:endParaRPr lang="en-GB"/>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679268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p:cNvSpPr txBox="1">
            <a:spLocks noGrp="1"/>
          </p:cNvSpPr>
          <p:nvPr>
            <p:ph type="sldNum" sz="quarter" idx="5"/>
          </p:nvPr>
        </p:nvSpPr>
        <p:spPr>
          <a:ln/>
        </p:spPr>
        <p:txBody>
          <a:bodyPr lIns="0" tIns="0" rIns="0" bIns="0" anchor="b" anchorCtr="0">
            <a:noAutofit/>
          </a:bodyPr>
          <a:lstStyle/>
          <a:p>
            <a:pPr lvl="0"/>
            <a:fld id="{484F1371-E931-41F3-8E4C-96917AD29584}" type="slidenum">
              <a:t>33</a:t>
            </a:fld>
            <a:endParaRPr lang="en-GB"/>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1410317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EC48DF0-F3ED-4D6D-9A17-3F10BD05F2E6}" type="slidenum">
              <a:t>13</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333253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EE3E2F50-2D65-4CEE-8535-AC20A246D68F}" type="slidenum">
              <a:t>14</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1605426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5EE37F4-EE2F-49A8-8DAC-A358D9E4DAB8}" type="slidenum">
              <a:t>15</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220215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A528E47-79DA-4A44-AEE2-F505292B9269}" type="slidenum">
              <a:t>16</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1408295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7692519-18D1-49A2-9087-47B3F851084B}" type="slidenum">
              <a:t>17</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3046303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p:cNvSpPr txBox="1">
            <a:spLocks noGrp="1"/>
          </p:cNvSpPr>
          <p:nvPr>
            <p:ph type="sldNum" sz="quarter" idx="5"/>
          </p:nvPr>
        </p:nvSpPr>
        <p:spPr>
          <a:ln/>
        </p:spPr>
        <p:txBody>
          <a:bodyPr lIns="0" tIns="0" rIns="0" bIns="0" anchor="b" anchorCtr="0">
            <a:noAutofit/>
          </a:bodyPr>
          <a:lstStyle/>
          <a:p>
            <a:pPr lvl="0"/>
            <a:fld id="{DDC9E417-7D99-40E6-93CF-40159C6409E5}" type="slidenum">
              <a:t>29</a:t>
            </a:fld>
            <a:endParaRPr lang="en-GB"/>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 2"/>
          <p:cNvSpPr txBox="1">
            <a:spLocks noGrp="1"/>
          </p:cNvSpPr>
          <p:nvPr>
            <p:ph type="body" sz="quarter" idx="1"/>
          </p:nvPr>
        </p:nvSpPr>
        <p:spPr/>
        <p:txBody>
          <a:bodyPr>
            <a:spAutoFit/>
          </a:bodyPr>
          <a:lstStyle/>
          <a:p>
            <a:endParaRPr lang="en-GB"/>
          </a:p>
        </p:txBody>
      </p:sp>
    </p:spTree>
    <p:extLst>
      <p:ext uri="{BB962C8B-B14F-4D97-AF65-F5344CB8AC3E}">
        <p14:creationId xmlns:p14="http://schemas.microsoft.com/office/powerpoint/2010/main" val="892068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p:cNvSpPr txBox="1">
            <a:spLocks noGrp="1"/>
          </p:cNvSpPr>
          <p:nvPr>
            <p:ph type="sldNum" sz="quarter" idx="5"/>
          </p:nvPr>
        </p:nvSpPr>
        <p:spPr>
          <a:ln/>
        </p:spPr>
        <p:txBody>
          <a:bodyPr lIns="0" tIns="0" rIns="0" bIns="0" anchor="b" anchorCtr="0">
            <a:noAutofit/>
          </a:bodyPr>
          <a:lstStyle/>
          <a:p>
            <a:pPr lvl="0"/>
            <a:fld id="{913CF9F0-0137-498F-83FB-9E925AC6D187}" type="slidenum">
              <a:t>30</a:t>
            </a:fld>
            <a:endParaRPr lang="en-GB"/>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11020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p:cNvSpPr txBox="1">
            <a:spLocks noGrp="1"/>
          </p:cNvSpPr>
          <p:nvPr>
            <p:ph type="sldNum" sz="quarter" idx="5"/>
          </p:nvPr>
        </p:nvSpPr>
        <p:spPr>
          <a:ln/>
        </p:spPr>
        <p:txBody>
          <a:bodyPr lIns="0" tIns="0" rIns="0" bIns="0" anchor="b" anchorCtr="0">
            <a:noAutofit/>
          </a:bodyPr>
          <a:lstStyle/>
          <a:p>
            <a:pPr lvl="0"/>
            <a:fld id="{C7824BA0-D50C-4D09-AC63-C3184AE449DA}" type="slidenum">
              <a:t>31</a:t>
            </a:fld>
            <a:endParaRPr lang="en-GB"/>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3379221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10" name="TextBox 9"/>
          <p:cNvSpPr txBox="1"/>
          <p:nvPr/>
        </p:nvSpPr>
        <p:spPr>
          <a:xfrm>
            <a:off x="297581"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64690" y="1985963"/>
            <a:ext cx="10092209"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12/3/2014</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664690" y="4164965"/>
            <a:ext cx="10092209"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10889129" y="282574"/>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5" name="Slide Number Placeholder 6"/>
          <p:cNvSpPr>
            <a:spLocks noGrp="1"/>
          </p:cNvSpPr>
          <p:nvPr>
            <p:ph type="sldNum" sz="quarter" idx="12"/>
          </p:nvPr>
        </p:nvSpPr>
        <p:spPr>
          <a:xfrm>
            <a:off x="11074400" y="242235"/>
            <a:ext cx="738717" cy="365125"/>
          </a:xfrm>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756013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Alt.">
    <p:spTree>
      <p:nvGrpSpPr>
        <p:cNvPr id="1" name=""/>
        <p:cNvGrpSpPr/>
        <p:nvPr/>
      </p:nvGrpSpPr>
      <p:grpSpPr>
        <a:xfrm>
          <a:off x="0" y="0"/>
          <a:ext cx="0" cy="0"/>
          <a:chOff x="0" y="0"/>
          <a:chExt cx="0" cy="0"/>
        </a:xfrm>
      </p:grpSpPr>
      <p:sp>
        <p:nvSpPr>
          <p:cNvPr id="7" name="Rectangle 6"/>
          <p:cNvSpPr/>
          <p:nvPr/>
        </p:nvSpPr>
        <p:spPr>
          <a:xfrm>
            <a:off x="10889129" y="282574"/>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64633" y="134471"/>
            <a:ext cx="10075084"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97581"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664691" y="1129553"/>
            <a:ext cx="10078613"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extLst>
      <p:ext uri="{BB962C8B-B14F-4D97-AF65-F5344CB8AC3E}">
        <p14:creationId xmlns:p14="http://schemas.microsoft.com/office/powerpoint/2010/main" val="1378415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 Pictures with Caption">
    <p:spTree>
      <p:nvGrpSpPr>
        <p:cNvPr id="1" name=""/>
        <p:cNvGrpSpPr/>
        <p:nvPr/>
      </p:nvGrpSpPr>
      <p:grpSpPr>
        <a:xfrm>
          <a:off x="0" y="0"/>
          <a:ext cx="0" cy="0"/>
          <a:chOff x="0" y="0"/>
          <a:chExt cx="0" cy="0"/>
        </a:xfrm>
      </p:grpSpPr>
      <p:sp>
        <p:nvSpPr>
          <p:cNvPr id="8" name="Rectangle 7"/>
          <p:cNvSpPr/>
          <p:nvPr/>
        </p:nvSpPr>
        <p:spPr>
          <a:xfrm>
            <a:off x="376767" y="228600"/>
            <a:ext cx="56472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507406" y="2571750"/>
            <a:ext cx="53555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8125" y="3733801"/>
            <a:ext cx="5353739"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064000" y="6235608"/>
            <a:ext cx="1797864" cy="365125"/>
          </a:xfrm>
        </p:spPr>
        <p:txBody>
          <a:bodyPr/>
          <a:lstStyle>
            <a:lvl1pPr>
              <a:defRPr>
                <a:solidFill>
                  <a:schemeClr val="bg1"/>
                </a:solidFill>
              </a:defRPr>
            </a:lvl1pPr>
          </a:lstStyle>
          <a:p>
            <a:fld id="{D728701E-CAF4-4159-9B3E-41C86DFFA30D}" type="datetimeFigureOut">
              <a:rPr lang="en-US" smtClean="0"/>
              <a:t>12/3/2014</a:t>
            </a:fld>
            <a:endParaRPr lang="en-US"/>
          </a:p>
        </p:txBody>
      </p:sp>
      <p:sp>
        <p:nvSpPr>
          <p:cNvPr id="6" name="Footer Placeholder 5"/>
          <p:cNvSpPr>
            <a:spLocks noGrp="1"/>
          </p:cNvSpPr>
          <p:nvPr>
            <p:ph type="ftr" sz="quarter" idx="11"/>
          </p:nvPr>
        </p:nvSpPr>
        <p:spPr>
          <a:xfrm>
            <a:off x="508128" y="6235608"/>
            <a:ext cx="3454273"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566522" y="174813"/>
            <a:ext cx="55107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9069917" y="228600"/>
            <a:ext cx="27432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6165851" y="4534726"/>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Picture Placeholder 12"/>
          <p:cNvSpPr>
            <a:spLocks noGrp="1"/>
          </p:cNvSpPr>
          <p:nvPr>
            <p:ph type="pic" sz="quarter" idx="13"/>
          </p:nvPr>
        </p:nvSpPr>
        <p:spPr>
          <a:xfrm>
            <a:off x="6165851" y="228600"/>
            <a:ext cx="27432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165851" y="2381663"/>
            <a:ext cx="27432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9070848" y="2381662"/>
            <a:ext cx="2743200" cy="4187952"/>
          </a:xfrm>
        </p:spPr>
        <p:txBody>
          <a:bodyPr/>
          <a:lstStyle>
            <a:lvl1pPr>
              <a:buNone/>
              <a:defRPr/>
            </a:lvl1pPr>
          </a:lstStyle>
          <a:p>
            <a:r>
              <a:rPr lang="en-US" smtClean="0"/>
              <a:t>Drag picture to placeholder or click icon to add</a:t>
            </a:r>
            <a:endParaRPr/>
          </a:p>
        </p:txBody>
      </p:sp>
    </p:spTree>
    <p:extLst>
      <p:ext uri="{BB962C8B-B14F-4D97-AF65-F5344CB8AC3E}">
        <p14:creationId xmlns:p14="http://schemas.microsoft.com/office/powerpoint/2010/main" val="1422828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26469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36647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48831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479062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77810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0825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4756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90196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605111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68624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61177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12/3/2014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12/3/2014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12/3/2014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 id="2147483674" r:id="rId13"/>
    <p:sldLayoutId id="2147483675" r:id="rId14"/>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0CF30049-1D1F-44F2-8DAE-3272B7744E5A}" type="datetimeFigureOut">
              <a:rPr lang="en-GB" smtClean="0">
                <a:solidFill>
                  <a:prstClr val="black">
                    <a:tint val="75000"/>
                  </a:prstClr>
                </a:solidFill>
              </a:rPr>
              <a:pPr defTabSz="914400"/>
              <a:t>03/12/2014</a:t>
            </a:fld>
            <a:endParaRPr lang="en-GB">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GB">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3D672F20-15C8-412D-B278-B7E1FB8FEC0D}" type="slidenum">
              <a:rPr lang="en-GB" smtClean="0">
                <a:solidFill>
                  <a:prstClr val="black">
                    <a:tint val="75000"/>
                  </a:prstClr>
                </a:solidFill>
              </a:rPr>
              <a:pPr defTabSz="914400"/>
              <a:t>‹#›</a:t>
            </a:fld>
            <a:endParaRPr lang="en-GB">
              <a:solidFill>
                <a:prstClr val="black">
                  <a:tint val="75000"/>
                </a:prstClr>
              </a:solidFill>
            </a:endParaRPr>
          </a:p>
        </p:txBody>
      </p:sp>
    </p:spTree>
    <p:extLst>
      <p:ext uri="{BB962C8B-B14F-4D97-AF65-F5344CB8AC3E}">
        <p14:creationId xmlns:p14="http://schemas.microsoft.com/office/powerpoint/2010/main" val="29730635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Kanoshi\Documents\Git\Roomies\resources\presentation1\Roomies-Poster-Daniel-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06144" y="1122362"/>
            <a:ext cx="21604288" cy="573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80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formatting</a:t>
            </a:r>
            <a:endParaRPr lang="en-US" dirty="0"/>
          </a:p>
        </p:txBody>
      </p:sp>
      <p:pic>
        <p:nvPicPr>
          <p:cNvPr id="5" name="Content Placeholder 4" descr="shutterstock5star.jpg"/>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554956" y="1846263"/>
            <a:ext cx="4022725" cy="4022725"/>
          </a:xfrm>
        </p:spPr>
      </p:pic>
      <p:sp>
        <p:nvSpPr>
          <p:cNvPr id="3" name="Content Placeholder 2"/>
          <p:cNvSpPr>
            <a:spLocks noGrp="1"/>
          </p:cNvSpPr>
          <p:nvPr>
            <p:ph sz="half" idx="2"/>
          </p:nvPr>
        </p:nvSpPr>
        <p:spPr>
          <a:xfrm>
            <a:off x="6217920" y="1845735"/>
            <a:ext cx="5186680" cy="4023360"/>
          </a:xfrm>
        </p:spPr>
        <p:txBody>
          <a:bodyPr>
            <a:normAutofit/>
          </a:bodyPr>
          <a:lstStyle/>
          <a:p>
            <a:pPr lvl="1">
              <a:buFont typeface="Arial" panose="020B0604020202020204" pitchFamily="34" charset="0"/>
              <a:buChar char="•"/>
            </a:pPr>
            <a:r>
              <a:rPr lang="en-GB" sz="2400" dirty="0" smtClean="0"/>
              <a:t>5-star </a:t>
            </a:r>
            <a:r>
              <a:rPr lang="en-GB" sz="2400" dirty="0" smtClean="0"/>
              <a:t>rating system</a:t>
            </a:r>
            <a:endParaRPr lang="en-GB" sz="2400" dirty="0" smtClean="0"/>
          </a:p>
          <a:p>
            <a:pPr lvl="1">
              <a:buFont typeface="Arial" panose="020B0604020202020204" pitchFamily="34" charset="0"/>
              <a:buChar char="•"/>
            </a:pPr>
            <a:r>
              <a:rPr lang="en-GB" sz="2400" dirty="0" smtClean="0"/>
              <a:t>Optional text </a:t>
            </a:r>
            <a:r>
              <a:rPr lang="en-GB" sz="2400" dirty="0" smtClean="0"/>
              <a:t>review (carefully filtered)</a:t>
            </a:r>
            <a:endParaRPr lang="en-GB" sz="2400" dirty="0" smtClean="0"/>
          </a:p>
        </p:txBody>
      </p:sp>
    </p:spTree>
    <p:extLst>
      <p:ext uri="{BB962C8B-B14F-4D97-AF65-F5344CB8AC3E}">
        <p14:creationId xmlns:p14="http://schemas.microsoft.com/office/powerpoint/2010/main" val="3825578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9" name="Picture Placeholder 8" descr="2a1c1d8.jpg"/>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112000" y="-336550"/>
            <a:ext cx="5080000" cy="5080000"/>
          </a:xfrm>
        </p:spPr>
      </p:pic>
      <p:sp>
        <p:nvSpPr>
          <p:cNvPr id="3" name="Text Placeholder 2"/>
          <p:cNvSpPr>
            <a:spLocks noGrp="1"/>
          </p:cNvSpPr>
          <p:nvPr>
            <p:ph type="body" sz="half" idx="4294967295"/>
          </p:nvPr>
        </p:nvSpPr>
        <p:spPr>
          <a:xfrm>
            <a:off x="665480" y="2520950"/>
            <a:ext cx="6014720" cy="4781550"/>
          </a:xfrm>
        </p:spPr>
        <p:txBody>
          <a:bodyPr>
            <a:normAutofit/>
          </a:bodyPr>
          <a:lstStyle/>
          <a:p>
            <a:r>
              <a:rPr lang="en-US" sz="2000" dirty="0"/>
              <a:t>The final section of the website is not quite a section of review, but an integrated part. This is the integrate social networks (Facebook, Twitter, etc.) into the website. This would allow people who are getting to know each other on the site connect via more than just our site. Not just this, we could have Facebook chat directly on the website, such that any two users can chat to each other.</a:t>
            </a:r>
            <a:endParaRPr lang="en-GB" sz="2000" dirty="0"/>
          </a:p>
        </p:txBody>
      </p:sp>
      <p:pic>
        <p:nvPicPr>
          <p:cNvPr id="8" name="Picture Placeholder 7" descr="fb_icon_325x325.png"/>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t="424" b="424"/>
          <a:stretch>
            <a:fillRect/>
          </a:stretch>
        </p:blipFill>
        <p:spPr>
          <a:xfrm>
            <a:off x="9577388" y="4545013"/>
            <a:ext cx="2614612" cy="1944687"/>
          </a:xfrm>
        </p:spPr>
      </p:pic>
      <p:pic>
        <p:nvPicPr>
          <p:cNvPr id="12" name="Picture Placeholder 11"/>
          <p:cNvPicPr>
            <a:picLocks noGrp="1" noChangeAspect="1"/>
          </p:cNvPicPr>
          <p:nvPr>
            <p:ph type="pic" sz="quarter" idx="4294967295"/>
          </p:nvPr>
        </p:nvPicPr>
        <p:blipFill>
          <a:blip r:embed="rId4"/>
          <a:srcRect l="17248" r="17248"/>
          <a:stretch>
            <a:fillRect/>
          </a:stretch>
        </p:blipFill>
        <p:spPr>
          <a:xfrm>
            <a:off x="10226675" y="438150"/>
            <a:ext cx="1965325" cy="3001963"/>
          </a:xfrm>
        </p:spPr>
      </p:pic>
    </p:spTree>
    <p:extLst>
      <p:ext uri="{BB962C8B-B14F-4D97-AF65-F5344CB8AC3E}">
        <p14:creationId xmlns:p14="http://schemas.microsoft.com/office/powerpoint/2010/main" val="2966715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spAutoFit/>
          </a:bodyPr>
          <a:lstStyle/>
          <a:p>
            <a:pPr lvl="0"/>
            <a:r>
              <a:rPr lang="en-GB" dirty="0"/>
              <a:t>Connecting to Social networks</a:t>
            </a:r>
          </a:p>
        </p:txBody>
      </p:sp>
      <p:sp>
        <p:nvSpPr>
          <p:cNvPr id="3" name="TextBox 2"/>
          <p:cNvSpPr txBox="1"/>
          <p:nvPr/>
        </p:nvSpPr>
        <p:spPr>
          <a:xfrm>
            <a:off x="917046" y="2085143"/>
            <a:ext cx="10421797" cy="1585162"/>
          </a:xfrm>
          <a:prstGeom prst="rect">
            <a:avLst/>
          </a:prstGeom>
          <a:noFill/>
          <a:ln>
            <a:noFill/>
          </a:ln>
        </p:spPr>
        <p:txBody>
          <a:bodyPr vert="horz" wrap="none" lIns="81646" tIns="40823" rIns="81646" bIns="40823" anchorCtr="0" compatLnSpc="0">
            <a:spAutoFit/>
          </a:bodyPr>
          <a:lstStyle/>
          <a:p>
            <a:pPr hangingPunct="0"/>
            <a:r>
              <a:rPr lang="en-GB" sz="2400" dirty="0">
                <a:solidFill>
                  <a:schemeClr val="tx1">
                    <a:lumMod val="75000"/>
                    <a:lumOff val="25000"/>
                  </a:schemeClr>
                </a:solidFill>
                <a:ea typeface="DejaVu Sans" pitchFamily="2"/>
                <a:cs typeface="DejaVu Sans" pitchFamily="2"/>
              </a:rPr>
              <a:t>The ability to link your Roomies account to other popular social networks, such as:</a:t>
            </a:r>
          </a:p>
          <a:p>
            <a:pPr marL="342900" indent="-342900" hangingPunct="0">
              <a:buClr>
                <a:schemeClr val="accent1"/>
              </a:buClr>
              <a:buSzPct val="100000"/>
              <a:buFont typeface="Arial" panose="020B0604020202020204" pitchFamily="34" charset="0"/>
              <a:buChar char="•"/>
            </a:pPr>
            <a:r>
              <a:rPr lang="en-GB" sz="2400" dirty="0" smtClean="0">
                <a:solidFill>
                  <a:schemeClr val="tx1">
                    <a:lumMod val="75000"/>
                    <a:lumOff val="25000"/>
                  </a:schemeClr>
                </a:solidFill>
                <a:ea typeface="DejaVu Sans" pitchFamily="2"/>
                <a:cs typeface="DejaVu Sans" pitchFamily="2"/>
              </a:rPr>
              <a:t>Facebook</a:t>
            </a:r>
            <a:endParaRPr lang="en-GB" sz="2400" dirty="0">
              <a:solidFill>
                <a:schemeClr val="tx1">
                  <a:lumMod val="75000"/>
                  <a:lumOff val="25000"/>
                </a:schemeClr>
              </a:solidFill>
              <a:ea typeface="DejaVu Sans" pitchFamily="2"/>
              <a:cs typeface="DejaVu Sans" pitchFamily="2"/>
            </a:endParaRPr>
          </a:p>
          <a:p>
            <a:pPr marL="342900" indent="-342900" hangingPunct="0">
              <a:buClr>
                <a:schemeClr val="accent1"/>
              </a:buClr>
              <a:buSzPct val="100000"/>
              <a:buFont typeface="Arial" panose="020B0604020202020204" pitchFamily="34" charset="0"/>
              <a:buChar char="•"/>
            </a:pPr>
            <a:r>
              <a:rPr lang="en-GB" sz="2400" dirty="0">
                <a:solidFill>
                  <a:schemeClr val="tx1">
                    <a:lumMod val="75000"/>
                    <a:lumOff val="25000"/>
                  </a:schemeClr>
                </a:solidFill>
                <a:ea typeface="DejaVu Sans" pitchFamily="2"/>
                <a:cs typeface="DejaVu Sans" pitchFamily="2"/>
              </a:rPr>
              <a:t>Twitter</a:t>
            </a:r>
          </a:p>
          <a:p>
            <a:pPr marL="342900" indent="-342900" hangingPunct="0">
              <a:buClr>
                <a:schemeClr val="accent1"/>
              </a:buClr>
              <a:buSzPct val="100000"/>
              <a:buFont typeface="Arial" panose="020B0604020202020204" pitchFamily="34" charset="0"/>
              <a:buChar char="•"/>
            </a:pPr>
            <a:r>
              <a:rPr lang="en-GB" sz="2400" dirty="0">
                <a:solidFill>
                  <a:schemeClr val="tx1">
                    <a:lumMod val="75000"/>
                    <a:lumOff val="25000"/>
                  </a:schemeClr>
                </a:solidFill>
                <a:ea typeface="DejaVu Sans" pitchFamily="2"/>
                <a:cs typeface="DejaVu Sans" pitchFamily="2"/>
              </a:rPr>
              <a:t>Google +</a:t>
            </a:r>
          </a:p>
        </p:txBody>
      </p:sp>
      <p:pic>
        <p:nvPicPr>
          <p:cNvPr id="4" name="Picture 3"/>
          <p:cNvPicPr>
            <a:picLocks noChangeAspect="1"/>
          </p:cNvPicPr>
          <p:nvPr/>
        </p:nvPicPr>
        <p:blipFill>
          <a:blip r:embed="rId3">
            <a:lum bright="-50000"/>
            <a:alphaModFix/>
          </a:blip>
          <a:srcRect/>
          <a:stretch>
            <a:fillRect/>
          </a:stretch>
        </p:blipFill>
        <p:spPr>
          <a:xfrm>
            <a:off x="9771233" y="4023885"/>
            <a:ext cx="1567610" cy="1442773"/>
          </a:xfrm>
          <a:prstGeom prst="rect">
            <a:avLst/>
          </a:prstGeom>
          <a:noFill/>
          <a:ln>
            <a:noFill/>
          </a:ln>
        </p:spPr>
      </p:pic>
      <p:pic>
        <p:nvPicPr>
          <p:cNvPr id="5" name="Picture 4"/>
          <p:cNvPicPr>
            <a:picLocks noChangeAspect="1"/>
          </p:cNvPicPr>
          <p:nvPr/>
        </p:nvPicPr>
        <p:blipFill>
          <a:blip r:embed="rId4">
            <a:lum bright="-50000"/>
            <a:alphaModFix/>
          </a:blip>
          <a:srcRect/>
          <a:stretch>
            <a:fillRect/>
          </a:stretch>
        </p:blipFill>
        <p:spPr>
          <a:xfrm>
            <a:off x="5277358" y="2951891"/>
            <a:ext cx="1698244" cy="1502292"/>
          </a:xfrm>
          <a:prstGeom prst="rect">
            <a:avLst/>
          </a:prstGeom>
          <a:noFill/>
          <a:ln>
            <a:noFill/>
          </a:ln>
        </p:spPr>
      </p:pic>
      <p:pic>
        <p:nvPicPr>
          <p:cNvPr id="6" name="Picture 5"/>
          <p:cNvPicPr>
            <a:picLocks noChangeAspect="1"/>
          </p:cNvPicPr>
          <p:nvPr/>
        </p:nvPicPr>
        <p:blipFill>
          <a:blip r:embed="rId5">
            <a:lum bright="-50000"/>
            <a:alphaModFix/>
          </a:blip>
          <a:srcRect/>
          <a:stretch>
            <a:fillRect/>
          </a:stretch>
        </p:blipFill>
        <p:spPr>
          <a:xfrm>
            <a:off x="914117" y="4029682"/>
            <a:ext cx="1567610" cy="1436976"/>
          </a:xfrm>
          <a:prstGeom prst="rect">
            <a:avLst/>
          </a:prstGeom>
          <a:noFill/>
          <a:ln>
            <a:noFill/>
          </a:ln>
        </p:spPr>
      </p:pic>
    </p:spTree>
    <p:extLst>
      <p:ext uri="{BB962C8B-B14F-4D97-AF65-F5344CB8AC3E}">
        <p14:creationId xmlns:p14="http://schemas.microsoft.com/office/powerpoint/2010/main" val="293352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Get to know each other</a:t>
            </a:r>
          </a:p>
        </p:txBody>
      </p:sp>
      <p:sp>
        <p:nvSpPr>
          <p:cNvPr id="3" name="Text Placeholder 2"/>
          <p:cNvSpPr txBox="1">
            <a:spLocks noGrp="1"/>
          </p:cNvSpPr>
          <p:nvPr>
            <p:ph type="subTitle" idx="4294967295"/>
          </p:nvPr>
        </p:nvSpPr>
        <p:spPr>
          <a:xfrm>
            <a:off x="1097280" y="2246313"/>
            <a:ext cx="10058400" cy="1143000"/>
          </a:xfrm>
        </p:spPr>
        <p:txBody>
          <a:bodyPr>
            <a:normAutofit/>
          </a:bodyPr>
          <a:lstStyle/>
          <a:p>
            <a:pPr lvl="1">
              <a:buFont typeface="Arial" panose="020B0604020202020204" pitchFamily="34" charset="0"/>
              <a:buChar char="•"/>
            </a:pPr>
            <a:r>
              <a:rPr lang="en-GB" sz="2400" dirty="0"/>
              <a:t>Learn more about each other.</a:t>
            </a:r>
          </a:p>
          <a:p>
            <a:pPr lvl="1">
              <a:buFont typeface="Arial" panose="020B0604020202020204" pitchFamily="34" charset="0"/>
              <a:buChar char="•"/>
            </a:pPr>
            <a:r>
              <a:rPr lang="en-GB" sz="2400" dirty="0"/>
              <a:t>Familiar platform to communicate with each other</a:t>
            </a:r>
          </a:p>
        </p:txBody>
      </p:sp>
    </p:spTree>
    <p:extLst>
      <p:ext uri="{BB962C8B-B14F-4D97-AF65-F5344CB8AC3E}">
        <p14:creationId xmlns:p14="http://schemas.microsoft.com/office/powerpoint/2010/main" val="2228897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Linking accounts</a:t>
            </a:r>
          </a:p>
        </p:txBody>
      </p:sp>
      <p:sp>
        <p:nvSpPr>
          <p:cNvPr id="3" name="Text Placeholder 2"/>
          <p:cNvSpPr txBox="1">
            <a:spLocks noGrp="1"/>
          </p:cNvSpPr>
          <p:nvPr>
            <p:ph type="body" idx="4294967295"/>
          </p:nvPr>
        </p:nvSpPr>
        <p:spPr>
          <a:xfrm>
            <a:off x="1097280" y="2235200"/>
            <a:ext cx="10058400" cy="3946525"/>
          </a:xfrm>
        </p:spPr>
        <p:txBody>
          <a:bodyPr>
            <a:normAutofit/>
          </a:bodyPr>
          <a:lstStyle/>
          <a:p>
            <a:pPr lvl="1">
              <a:buFont typeface="Arial" panose="020B0604020202020204" pitchFamily="34" charset="0"/>
              <a:buChar char="•"/>
            </a:pPr>
            <a:r>
              <a:rPr lang="en-GB" sz="2400" dirty="0"/>
              <a:t>Each user will be able to link accounts through a simple settings interface</a:t>
            </a:r>
          </a:p>
          <a:p>
            <a:pPr lvl="1">
              <a:buFont typeface="Arial" panose="020B0604020202020204" pitchFamily="34" charset="0"/>
              <a:buChar char="•"/>
            </a:pPr>
            <a:r>
              <a:rPr lang="en-GB" sz="2400" dirty="0"/>
              <a:t>Connect and disconnect each social media account at the users choice</a:t>
            </a:r>
          </a:p>
        </p:txBody>
      </p:sp>
    </p:spTree>
    <p:extLst>
      <p:ext uri="{BB962C8B-B14F-4D97-AF65-F5344CB8AC3E}">
        <p14:creationId xmlns:p14="http://schemas.microsoft.com/office/powerpoint/2010/main" val="2985921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Chat System</a:t>
            </a:r>
          </a:p>
        </p:txBody>
      </p:sp>
      <p:sp>
        <p:nvSpPr>
          <p:cNvPr id="3" name="Text Placeholder 2"/>
          <p:cNvSpPr txBox="1">
            <a:spLocks noGrp="1"/>
          </p:cNvSpPr>
          <p:nvPr>
            <p:ph type="body" idx="4294967295"/>
          </p:nvPr>
        </p:nvSpPr>
        <p:spPr>
          <a:xfrm>
            <a:off x="1097280" y="2095500"/>
            <a:ext cx="10345420" cy="3786188"/>
          </a:xfrm>
        </p:spPr>
        <p:txBody>
          <a:bodyPr>
            <a:normAutofit/>
          </a:bodyPr>
          <a:lstStyle/>
          <a:p>
            <a:pPr lvl="1">
              <a:buFont typeface="Arial" panose="020B0604020202020204" pitchFamily="34" charset="0"/>
              <a:buChar char="•"/>
            </a:pPr>
            <a:r>
              <a:rPr lang="en-GB" sz="2400" dirty="0"/>
              <a:t>We plan on implementing </a:t>
            </a:r>
            <a:r>
              <a:rPr lang="en-GB" sz="2400" dirty="0" smtClean="0"/>
              <a:t>a built-in instant messaging system</a:t>
            </a:r>
          </a:p>
          <a:p>
            <a:pPr lvl="1">
              <a:buFont typeface="Arial" panose="020B0604020202020204" pitchFamily="34" charset="0"/>
              <a:buChar char="•"/>
            </a:pPr>
            <a:r>
              <a:rPr lang="en-GB" sz="2400" dirty="0" smtClean="0"/>
              <a:t>Remove </a:t>
            </a:r>
            <a:r>
              <a:rPr lang="en-GB" sz="2400" dirty="0"/>
              <a:t>the need to use alternate websites such as Facebook to </a:t>
            </a:r>
            <a:r>
              <a:rPr lang="en-GB" sz="2400" dirty="0" smtClean="0"/>
              <a:t>communicate</a:t>
            </a:r>
            <a:endParaRPr lang="en-GB" sz="2400" dirty="0"/>
          </a:p>
          <a:p>
            <a:pPr lvl="1">
              <a:buFont typeface="Arial" panose="020B0604020202020204" pitchFamily="34" charset="0"/>
              <a:buChar char="•"/>
            </a:pPr>
            <a:r>
              <a:rPr lang="en-GB" sz="2400" dirty="0"/>
              <a:t>Allow users to </a:t>
            </a:r>
            <a:r>
              <a:rPr lang="en-GB" sz="2400" dirty="0" smtClean="0"/>
              <a:t>communicate better </a:t>
            </a:r>
            <a:r>
              <a:rPr lang="en-GB" sz="2400" dirty="0"/>
              <a:t>with the students they are matched </a:t>
            </a:r>
            <a:r>
              <a:rPr lang="en-GB" sz="2400" dirty="0" smtClean="0"/>
              <a:t>with</a:t>
            </a:r>
            <a:endParaRPr lang="en-GB" sz="2400" dirty="0"/>
          </a:p>
        </p:txBody>
      </p:sp>
    </p:spTree>
    <p:extLst>
      <p:ext uri="{BB962C8B-B14F-4D97-AF65-F5344CB8AC3E}">
        <p14:creationId xmlns:p14="http://schemas.microsoft.com/office/powerpoint/2010/main" val="3116626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Integrating Facebook Chat</a:t>
            </a:r>
          </a:p>
        </p:txBody>
      </p:sp>
      <p:sp>
        <p:nvSpPr>
          <p:cNvPr id="3" name="Text Placeholder 2"/>
          <p:cNvSpPr txBox="1">
            <a:spLocks noGrp="1"/>
          </p:cNvSpPr>
          <p:nvPr>
            <p:ph type="body" idx="4294967295"/>
          </p:nvPr>
        </p:nvSpPr>
        <p:spPr>
          <a:xfrm>
            <a:off x="1097280" y="2171700"/>
            <a:ext cx="10058400" cy="3633788"/>
          </a:xfrm>
        </p:spPr>
        <p:txBody>
          <a:bodyPr>
            <a:normAutofit/>
          </a:bodyPr>
          <a:lstStyle/>
          <a:p>
            <a:pPr lvl="1">
              <a:buFont typeface="Arial" panose="020B0604020202020204" pitchFamily="34" charset="0"/>
              <a:buChar char="•"/>
            </a:pPr>
            <a:r>
              <a:rPr lang="en-GB" sz="2400" dirty="0"/>
              <a:t>Use the Facebook </a:t>
            </a:r>
            <a:r>
              <a:rPr lang="en-GB" sz="2400" dirty="0" err="1"/>
              <a:t>api</a:t>
            </a:r>
            <a:r>
              <a:rPr lang="en-GB" sz="2400" dirty="0"/>
              <a:t> to include Facebook chat into our own chat system</a:t>
            </a:r>
          </a:p>
          <a:p>
            <a:pPr lvl="1">
              <a:buFont typeface="Arial" panose="020B0604020202020204" pitchFamily="34" charset="0"/>
              <a:buChar char="•"/>
            </a:pPr>
            <a:r>
              <a:rPr lang="en-GB" sz="2400" dirty="0"/>
              <a:t>Improve the chances of communication between </a:t>
            </a:r>
            <a:r>
              <a:rPr lang="en-GB" sz="2400" dirty="0" smtClean="0"/>
              <a:t>roommates</a:t>
            </a:r>
            <a:endParaRPr lang="en-GB" sz="2400" dirty="0"/>
          </a:p>
        </p:txBody>
      </p:sp>
    </p:spTree>
    <p:extLst>
      <p:ext uri="{BB962C8B-B14F-4D97-AF65-F5344CB8AC3E}">
        <p14:creationId xmlns:p14="http://schemas.microsoft.com/office/powerpoint/2010/main" val="4128879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Integrating Facebook Comments</a:t>
            </a:r>
          </a:p>
        </p:txBody>
      </p:sp>
      <p:sp>
        <p:nvSpPr>
          <p:cNvPr id="3" name="Text Placeholder 2"/>
          <p:cNvSpPr txBox="1">
            <a:spLocks noGrp="1"/>
          </p:cNvSpPr>
          <p:nvPr>
            <p:ph type="body" idx="4294967295"/>
          </p:nvPr>
        </p:nvSpPr>
        <p:spPr>
          <a:xfrm>
            <a:off x="1097280" y="2146300"/>
            <a:ext cx="10058400" cy="3709988"/>
          </a:xfrm>
        </p:spPr>
        <p:txBody>
          <a:bodyPr/>
          <a:lstStyle/>
          <a:p>
            <a:pPr lvl="1">
              <a:buSzPct val="100000"/>
              <a:buFont typeface="Arial" panose="020B0604020202020204" pitchFamily="34" charset="0"/>
              <a:buChar char="•"/>
            </a:pPr>
            <a:r>
              <a:rPr lang="en-GB" sz="2400" dirty="0" smtClean="0"/>
              <a:t>Facebook </a:t>
            </a:r>
            <a:r>
              <a:rPr lang="en-GB" sz="2400" dirty="0"/>
              <a:t>comments for the student accommodation </a:t>
            </a:r>
            <a:r>
              <a:rPr lang="en-GB" sz="2400" dirty="0" smtClean="0"/>
              <a:t>reviews</a:t>
            </a:r>
          </a:p>
          <a:p>
            <a:pPr lvl="1">
              <a:buSzPct val="100000"/>
              <a:buFont typeface="Arial" panose="020B0604020202020204" pitchFamily="34" charset="0"/>
              <a:buChar char="•"/>
            </a:pPr>
            <a:r>
              <a:rPr lang="en-GB" sz="2400" dirty="0" smtClean="0"/>
              <a:t>Built-in review system for those not connected with Facebook</a:t>
            </a:r>
            <a:endParaRPr lang="en-GB" sz="2400" dirty="0"/>
          </a:p>
          <a:p>
            <a:pPr marL="0" lvl="0" indent="0">
              <a:buSzPct val="45000"/>
              <a:buNone/>
            </a:pPr>
            <a:endParaRPr lang="en-GB" dirty="0"/>
          </a:p>
        </p:txBody>
      </p:sp>
    </p:spTree>
    <p:extLst>
      <p:ext uri="{BB962C8B-B14F-4D97-AF65-F5344CB8AC3E}">
        <p14:creationId xmlns:p14="http://schemas.microsoft.com/office/powerpoint/2010/main" val="3440907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123054"/>
          </a:xfrm>
          <a:prstGeom prst="rect">
            <a:avLst/>
          </a:prstGeom>
        </p:spPr>
      </p:pic>
    </p:spTree>
    <p:extLst>
      <p:ext uri="{BB962C8B-B14F-4D97-AF65-F5344CB8AC3E}">
        <p14:creationId xmlns:p14="http://schemas.microsoft.com/office/powerpoint/2010/main" val="2051924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Technical Stuff</a:t>
            </a:r>
            <a:endParaRPr lang="en-GB" dirty="0"/>
          </a:p>
        </p:txBody>
      </p:sp>
      <p:sp>
        <p:nvSpPr>
          <p:cNvPr id="3" name="TextBox 2"/>
          <p:cNvSpPr txBox="1"/>
          <p:nvPr/>
        </p:nvSpPr>
        <p:spPr>
          <a:xfrm>
            <a:off x="1541417" y="2050869"/>
            <a:ext cx="8491107" cy="2308324"/>
          </a:xfrm>
          <a:prstGeom prst="rect">
            <a:avLst/>
          </a:prstGeom>
          <a:noFill/>
        </p:spPr>
        <p:txBody>
          <a:bodyPr wrap="none" rtlCol="0">
            <a:spAutoFit/>
          </a:bodyPr>
          <a:lstStyle/>
          <a:p>
            <a:pPr marL="285750" indent="-285750">
              <a:buClr>
                <a:schemeClr val="accent1"/>
              </a:buClr>
              <a:buFont typeface="Arial" panose="020B0604020202020204" pitchFamily="34" charset="0"/>
              <a:buChar char="•"/>
            </a:pPr>
            <a:r>
              <a:rPr lang="en-GB" sz="2400" dirty="0" smtClean="0">
                <a:solidFill>
                  <a:schemeClr val="tx1">
                    <a:lumMod val="75000"/>
                    <a:lumOff val="25000"/>
                  </a:schemeClr>
                </a:solidFill>
              </a:rPr>
              <a:t>HTML and CSS for building the webpages (duh)</a:t>
            </a:r>
          </a:p>
          <a:p>
            <a:pPr marL="285750" indent="-285750">
              <a:buClr>
                <a:schemeClr val="accent1"/>
              </a:buClr>
              <a:buFont typeface="Arial" panose="020B0604020202020204" pitchFamily="34" charset="0"/>
              <a:buChar char="•"/>
            </a:pPr>
            <a:r>
              <a:rPr lang="en-GB" sz="2400" dirty="0" smtClean="0">
                <a:solidFill>
                  <a:schemeClr val="tx1">
                    <a:lumMod val="75000"/>
                    <a:lumOff val="25000"/>
                  </a:schemeClr>
                </a:solidFill>
              </a:rPr>
              <a:t>MYSQL </a:t>
            </a:r>
            <a:r>
              <a:rPr lang="en-GB" sz="2400" dirty="0" smtClean="0">
                <a:solidFill>
                  <a:schemeClr val="tx1">
                    <a:lumMod val="75000"/>
                    <a:lumOff val="25000"/>
                  </a:schemeClr>
                </a:solidFill>
              </a:rPr>
              <a:t>		– </a:t>
            </a:r>
            <a:r>
              <a:rPr lang="en-GB" sz="2400" dirty="0" smtClean="0">
                <a:solidFill>
                  <a:schemeClr val="tx1">
                    <a:lumMod val="75000"/>
                    <a:lumOff val="25000"/>
                  </a:schemeClr>
                </a:solidFill>
              </a:rPr>
              <a:t>a perfect relational database management system</a:t>
            </a:r>
          </a:p>
          <a:p>
            <a:pPr marL="285750" indent="-285750">
              <a:buClr>
                <a:schemeClr val="accent1"/>
              </a:buClr>
              <a:buFont typeface="Arial" panose="020B0604020202020204" pitchFamily="34" charset="0"/>
              <a:buChar char="•"/>
            </a:pPr>
            <a:r>
              <a:rPr lang="en-GB" sz="2400" dirty="0" smtClean="0">
                <a:solidFill>
                  <a:schemeClr val="tx1">
                    <a:lumMod val="75000"/>
                    <a:lumOff val="25000"/>
                  </a:schemeClr>
                </a:solidFill>
              </a:rPr>
              <a:t>PHP </a:t>
            </a:r>
            <a:r>
              <a:rPr lang="en-GB" sz="2400" dirty="0">
                <a:solidFill>
                  <a:schemeClr val="tx1">
                    <a:lumMod val="75000"/>
                    <a:lumOff val="25000"/>
                  </a:schemeClr>
                </a:solidFill>
              </a:rPr>
              <a:t>	</a:t>
            </a:r>
            <a:r>
              <a:rPr lang="en-GB" sz="2400" dirty="0" smtClean="0">
                <a:solidFill>
                  <a:schemeClr val="tx1">
                    <a:lumMod val="75000"/>
                    <a:lumOff val="25000"/>
                  </a:schemeClr>
                </a:solidFill>
              </a:rPr>
              <a:t>		</a:t>
            </a:r>
            <a:r>
              <a:rPr lang="en-GB" sz="2400" dirty="0" smtClean="0">
                <a:solidFill>
                  <a:schemeClr val="tx1">
                    <a:lumMod val="75000"/>
                    <a:lumOff val="25000"/>
                  </a:schemeClr>
                </a:solidFill>
              </a:rPr>
              <a:t>– </a:t>
            </a:r>
            <a:r>
              <a:rPr lang="en-GB" sz="2400" dirty="0" smtClean="0">
                <a:solidFill>
                  <a:schemeClr val="tx1">
                    <a:lumMod val="75000"/>
                    <a:lumOff val="25000"/>
                  </a:schemeClr>
                </a:solidFill>
              </a:rPr>
              <a:t>great for server-side processing</a:t>
            </a:r>
          </a:p>
          <a:p>
            <a:pPr marL="285750" indent="-285750">
              <a:buClr>
                <a:schemeClr val="accent1"/>
              </a:buClr>
              <a:buFont typeface="Arial" panose="020B0604020202020204" pitchFamily="34" charset="0"/>
              <a:buChar char="•"/>
            </a:pPr>
            <a:r>
              <a:rPr lang="en-GB" sz="2400" dirty="0" smtClean="0">
                <a:solidFill>
                  <a:schemeClr val="tx1">
                    <a:lumMod val="75000"/>
                    <a:lumOff val="25000"/>
                  </a:schemeClr>
                </a:solidFill>
              </a:rPr>
              <a:t>PYTHON </a:t>
            </a:r>
            <a:r>
              <a:rPr lang="en-GB" sz="2400" dirty="0" smtClean="0">
                <a:solidFill>
                  <a:schemeClr val="tx1">
                    <a:lumMod val="75000"/>
                    <a:lumOff val="25000"/>
                  </a:schemeClr>
                </a:solidFill>
              </a:rPr>
              <a:t>	– </a:t>
            </a:r>
            <a:r>
              <a:rPr lang="en-GB" sz="2400" dirty="0" smtClean="0">
                <a:solidFill>
                  <a:schemeClr val="tx1">
                    <a:lumMod val="75000"/>
                    <a:lumOff val="25000"/>
                  </a:schemeClr>
                </a:solidFill>
              </a:rPr>
              <a:t>useful for real-time server </a:t>
            </a:r>
            <a:r>
              <a:rPr lang="en-GB" sz="2400" dirty="0" smtClean="0">
                <a:solidFill>
                  <a:schemeClr val="tx1">
                    <a:lumMod val="75000"/>
                    <a:lumOff val="25000"/>
                  </a:schemeClr>
                </a:solidFill>
              </a:rPr>
              <a:t>communications</a:t>
            </a:r>
          </a:p>
          <a:p>
            <a:pPr marL="285750" indent="-285750">
              <a:buClr>
                <a:schemeClr val="accent1"/>
              </a:buClr>
              <a:buFont typeface="Arial" panose="020B0604020202020204" pitchFamily="34" charset="0"/>
              <a:buChar char="•"/>
            </a:pPr>
            <a:r>
              <a:rPr lang="en-GB" sz="2400" dirty="0" smtClean="0">
                <a:solidFill>
                  <a:schemeClr val="tx1">
                    <a:lumMod val="75000"/>
                    <a:lumOff val="25000"/>
                  </a:schemeClr>
                </a:solidFill>
              </a:rPr>
              <a:t>JAVASCRIPT	– makes things more dynamic</a:t>
            </a:r>
            <a:endParaRPr lang="en-GB" sz="2400" dirty="0" smtClean="0">
              <a:solidFill>
                <a:schemeClr val="tx1">
                  <a:lumMod val="75000"/>
                  <a:lumOff val="25000"/>
                </a:schemeClr>
              </a:solidFill>
            </a:endParaRPr>
          </a:p>
          <a:p>
            <a:endParaRPr lang="en-GB" sz="2400" dirty="0">
              <a:solidFill>
                <a:schemeClr val="tx1">
                  <a:lumMod val="75000"/>
                  <a:lumOff val="25000"/>
                </a:schemeClr>
              </a:solidFill>
            </a:endParaRPr>
          </a:p>
        </p:txBody>
      </p:sp>
    </p:spTree>
    <p:extLst>
      <p:ext uri="{BB962C8B-B14F-4D97-AF65-F5344CB8AC3E}">
        <p14:creationId xmlns:p14="http://schemas.microsoft.com/office/powerpoint/2010/main" val="2411024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Room-mate Matching Service</a:t>
            </a:r>
            <a:endParaRPr lang="en-GB" dirty="0"/>
          </a:p>
        </p:txBody>
      </p:sp>
      <p:sp>
        <p:nvSpPr>
          <p:cNvPr id="5" name="Content Placeholder 4"/>
          <p:cNvSpPr>
            <a:spLocks noGrp="1"/>
          </p:cNvSpPr>
          <p:nvPr>
            <p:ph idx="1"/>
          </p:nvPr>
        </p:nvSpPr>
        <p:spPr/>
        <p:txBody>
          <a:bodyPr>
            <a:normAutofit/>
          </a:bodyPr>
          <a:lstStyle/>
          <a:p>
            <a:pPr marL="514350" indent="-514350">
              <a:buFont typeface="+mj-lt"/>
              <a:buAutoNum type="arabicPeriod"/>
            </a:pPr>
            <a:r>
              <a:rPr lang="en-GB" sz="2400" dirty="0" smtClean="0"/>
              <a:t> People need to find room-mates.</a:t>
            </a:r>
          </a:p>
          <a:p>
            <a:pPr marL="514350" indent="-514350">
              <a:buFont typeface="+mj-lt"/>
              <a:buAutoNum type="arabicPeriod"/>
            </a:pPr>
            <a:r>
              <a:rPr lang="en-GB" sz="2400" dirty="0" smtClean="0"/>
              <a:t> Finding </a:t>
            </a:r>
            <a:r>
              <a:rPr lang="en-GB" sz="2400" i="1" dirty="0" smtClean="0"/>
              <a:t>suitable</a:t>
            </a:r>
            <a:r>
              <a:rPr lang="en-GB" sz="2400" dirty="0" smtClean="0"/>
              <a:t> room-mates can be hard.</a:t>
            </a:r>
          </a:p>
          <a:p>
            <a:pPr marL="514350" indent="-514350">
              <a:buFont typeface="+mj-lt"/>
              <a:buAutoNum type="arabicPeriod"/>
            </a:pPr>
            <a:r>
              <a:rPr lang="en-GB" sz="2400" dirty="0" smtClean="0"/>
              <a:t> We help them do that.</a:t>
            </a:r>
          </a:p>
          <a:p>
            <a:pPr marL="514350" indent="-514350">
              <a:buFont typeface="+mj-lt"/>
              <a:buAutoNum type="arabicPeriod"/>
            </a:pPr>
            <a:r>
              <a:rPr lang="en-GB" sz="2400" dirty="0" smtClean="0"/>
              <a:t> ???</a:t>
            </a:r>
          </a:p>
          <a:p>
            <a:pPr marL="514350" indent="-514350">
              <a:buFont typeface="+mj-lt"/>
              <a:buAutoNum type="arabicPeriod"/>
            </a:pPr>
            <a:r>
              <a:rPr lang="en-GB" sz="2400" dirty="0" smtClean="0"/>
              <a:t> </a:t>
            </a:r>
            <a:r>
              <a:rPr lang="en-GB" sz="2400" strike="sngStrike" dirty="0" smtClean="0"/>
              <a:t>Profit.</a:t>
            </a:r>
            <a:r>
              <a:rPr lang="en-GB" sz="2400" dirty="0" smtClean="0"/>
              <a:t> Just kidding. Maybe.</a:t>
            </a:r>
          </a:p>
          <a:p>
            <a:pPr marL="0" indent="0">
              <a:buNone/>
            </a:pPr>
            <a:endParaRPr lang="en-GB" sz="2400" dirty="0"/>
          </a:p>
          <a:p>
            <a:pPr marL="0" indent="0">
              <a:buNone/>
            </a:pPr>
            <a:r>
              <a:rPr lang="en-GB" sz="2400" i="1" dirty="0" smtClean="0"/>
              <a:t>Ideally aimed at university students.</a:t>
            </a:r>
          </a:p>
        </p:txBody>
      </p:sp>
    </p:spTree>
    <p:extLst>
      <p:ext uri="{BB962C8B-B14F-4D97-AF65-F5344CB8AC3E}">
        <p14:creationId xmlns:p14="http://schemas.microsoft.com/office/powerpoint/2010/main" val="10761146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HTML &amp; CSS</a:t>
            </a:r>
            <a:endParaRPr lang="en-GB" dirty="0"/>
          </a:p>
        </p:txBody>
      </p:sp>
      <p:sp>
        <p:nvSpPr>
          <p:cNvPr id="4" name="Content Placeholder 3"/>
          <p:cNvSpPr>
            <a:spLocks noGrp="1"/>
          </p:cNvSpPr>
          <p:nvPr>
            <p:ph idx="1"/>
          </p:nvPr>
        </p:nvSpPr>
        <p:spPr>
          <a:xfrm>
            <a:off x="1097280" y="2057400"/>
            <a:ext cx="4554918" cy="3811694"/>
          </a:xfrm>
        </p:spPr>
        <p:txBody>
          <a:bodyPr/>
          <a:lstStyle/>
          <a:p>
            <a:pPr lvl="1">
              <a:buFont typeface="Arial" panose="020B0604020202020204" pitchFamily="34" charset="0"/>
              <a:buChar char="•"/>
            </a:pPr>
            <a:r>
              <a:rPr lang="en-GB" sz="2400" dirty="0" smtClean="0"/>
              <a:t>We build a website so we need HTML (unexpected)</a:t>
            </a:r>
          </a:p>
          <a:p>
            <a:pPr lvl="1">
              <a:buFont typeface="Arial" panose="020B0604020202020204" pitchFamily="34" charset="0"/>
              <a:buChar char="•"/>
            </a:pPr>
            <a:r>
              <a:rPr lang="en-GB" sz="2400" dirty="0" smtClean="0"/>
              <a:t>Useless if it does the perfect job, but looks like a potato</a:t>
            </a:r>
          </a:p>
          <a:p>
            <a:pPr marL="201168" lvl="1" indent="0">
              <a:buNone/>
            </a:pPr>
            <a:r>
              <a:rPr lang="en-GB" dirty="0"/>
              <a:t> </a:t>
            </a:r>
            <a:r>
              <a:rPr lang="en-GB" dirty="0" smtClean="0"/>
              <a:t> 	</a:t>
            </a:r>
            <a:r>
              <a:rPr lang="en-GB" sz="2200" dirty="0" smtClean="0"/>
              <a:t>So yeah, we need CSS</a:t>
            </a:r>
            <a:endParaRPr lang="en-GB" sz="2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9607" y="1011981"/>
            <a:ext cx="6922393" cy="5190781"/>
          </a:xfrm>
          <a:prstGeom prst="rect">
            <a:avLst/>
          </a:prstGeom>
        </p:spPr>
      </p:pic>
    </p:spTree>
    <p:extLst>
      <p:ext uri="{BB962C8B-B14F-4D97-AF65-F5344CB8AC3E}">
        <p14:creationId xmlns:p14="http://schemas.microsoft.com/office/powerpoint/2010/main" val="3741746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123054"/>
          </a:xfrm>
          <a:prstGeom prst="rect">
            <a:avLst/>
          </a:prstGeom>
        </p:spPr>
      </p:pic>
    </p:spTree>
    <p:extLst>
      <p:ext uri="{BB962C8B-B14F-4D97-AF65-F5344CB8AC3E}">
        <p14:creationId xmlns:p14="http://schemas.microsoft.com/office/powerpoint/2010/main" val="2340674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PHP &amp; MySQL</a:t>
            </a:r>
            <a:endParaRPr lang="en-GB"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GB" sz="2400" dirty="0" smtClean="0"/>
              <a:t>PHP </a:t>
            </a:r>
          </a:p>
          <a:p>
            <a:pPr lvl="2">
              <a:buFont typeface="Arial" panose="020B0604020202020204" pitchFamily="34" charset="0"/>
              <a:buChar char="•"/>
            </a:pPr>
            <a:r>
              <a:rPr lang="en-GB" sz="2000" dirty="0" smtClean="0"/>
              <a:t>has a wide documentation available, and is easy to learn</a:t>
            </a:r>
          </a:p>
          <a:p>
            <a:pPr lvl="2">
              <a:buFont typeface="Arial" panose="020B0604020202020204" pitchFamily="34" charset="0"/>
              <a:buChar char="•"/>
            </a:pPr>
            <a:r>
              <a:rPr lang="en-GB" sz="2000" dirty="0" smtClean="0"/>
              <a:t>Works great with MySQL</a:t>
            </a:r>
          </a:p>
          <a:p>
            <a:pPr lvl="2">
              <a:buFont typeface="Arial" panose="020B0604020202020204" pitchFamily="34" charset="0"/>
              <a:buChar char="•"/>
            </a:pPr>
            <a:r>
              <a:rPr lang="en-GB" sz="2000" dirty="0" smtClean="0"/>
              <a:t>Processing all user inputs</a:t>
            </a:r>
          </a:p>
          <a:p>
            <a:pPr lvl="2">
              <a:buFont typeface="Arial" panose="020B0604020202020204" pitchFamily="34" charset="0"/>
              <a:buChar char="•"/>
            </a:pPr>
            <a:r>
              <a:rPr lang="en-GB" sz="2000" dirty="0" smtClean="0"/>
              <a:t>Good for heavy computing (matching script)</a:t>
            </a:r>
          </a:p>
          <a:p>
            <a:pPr lvl="1">
              <a:buFont typeface="Arial" panose="020B0604020202020204" pitchFamily="34" charset="0"/>
              <a:buChar char="•"/>
            </a:pPr>
            <a:r>
              <a:rPr lang="en-GB" sz="2400" dirty="0" smtClean="0"/>
              <a:t>MySQL </a:t>
            </a:r>
          </a:p>
          <a:p>
            <a:pPr lvl="2">
              <a:buFont typeface="Arial" panose="020B0604020202020204" pitchFamily="34" charset="0"/>
              <a:buChar char="•"/>
            </a:pPr>
            <a:r>
              <a:rPr lang="en-GB" sz="2000" dirty="0" smtClean="0"/>
              <a:t>Fast</a:t>
            </a:r>
          </a:p>
          <a:p>
            <a:pPr lvl="2">
              <a:buFont typeface="Arial" panose="020B0604020202020204" pitchFamily="34" charset="0"/>
              <a:buChar char="•"/>
            </a:pPr>
            <a:r>
              <a:rPr lang="en-GB" sz="2000" dirty="0" smtClean="0"/>
              <a:t>Secure</a:t>
            </a:r>
          </a:p>
          <a:p>
            <a:pPr lvl="2">
              <a:buFont typeface="Arial" panose="020B0604020202020204" pitchFamily="34" charset="0"/>
              <a:buChar char="•"/>
            </a:pPr>
            <a:r>
              <a:rPr lang="en-GB" sz="2000" dirty="0" smtClean="0"/>
              <a:t>Easy to learn</a:t>
            </a:r>
          </a:p>
          <a:p>
            <a:pPr lvl="2">
              <a:buFont typeface="Arial" panose="020B0604020202020204" pitchFamily="34" charset="0"/>
              <a:buChar char="•"/>
            </a:pPr>
            <a:r>
              <a:rPr lang="en-GB" sz="2000" dirty="0" smtClean="0"/>
              <a:t>FREE!</a:t>
            </a:r>
          </a:p>
          <a:p>
            <a:pPr lvl="1">
              <a:buFont typeface="Arial" panose="020B0604020202020204" pitchFamily="34" charset="0"/>
              <a:buChar char="•"/>
            </a:pPr>
            <a:endParaRPr lang="en-GB"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799" y="2795116"/>
            <a:ext cx="5410201" cy="3073978"/>
          </a:xfrm>
          <a:prstGeom prst="rect">
            <a:avLst/>
          </a:prstGeom>
        </p:spPr>
      </p:pic>
    </p:spTree>
    <p:extLst>
      <p:ext uri="{BB962C8B-B14F-4D97-AF65-F5344CB8AC3E}">
        <p14:creationId xmlns:p14="http://schemas.microsoft.com/office/powerpoint/2010/main" val="3916045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Stubs </a:t>
            </a:r>
            <a:r>
              <a:rPr lang="en-GB" dirty="0" smtClean="0"/>
              <a:t>everywhere</a:t>
            </a:r>
            <a:endParaRPr lang="en-GB" dirty="0"/>
          </a:p>
        </p:txBody>
      </p:sp>
      <p:sp>
        <p:nvSpPr>
          <p:cNvPr id="7" name="Content Placeholder 6"/>
          <p:cNvSpPr>
            <a:spLocks noGrp="1"/>
          </p:cNvSpPr>
          <p:nvPr>
            <p:ph idx="4294967295"/>
          </p:nvPr>
        </p:nvSpPr>
        <p:spPr>
          <a:xfrm>
            <a:off x="1193800" y="2112963"/>
            <a:ext cx="10058400" cy="4022725"/>
          </a:xfrm>
        </p:spPr>
        <p:txBody>
          <a:bodyPr>
            <a:normAutofit/>
          </a:bodyPr>
          <a:lstStyle/>
          <a:p>
            <a:pPr lvl="1">
              <a:buFont typeface="Arial" panose="020B0604020202020204" pitchFamily="34" charset="0"/>
              <a:buChar char="•"/>
            </a:pPr>
            <a:r>
              <a:rPr lang="en-GB" sz="2400" dirty="0" smtClean="0"/>
              <a:t>Stub every file that needs to be done, commenting it</a:t>
            </a:r>
          </a:p>
          <a:p>
            <a:pPr lvl="1">
              <a:buFont typeface="Arial" panose="020B0604020202020204" pitchFamily="34" charset="0"/>
              <a:buChar char="•"/>
            </a:pPr>
            <a:r>
              <a:rPr lang="en-GB" sz="2400" dirty="0" smtClean="0"/>
              <a:t>U</a:t>
            </a:r>
            <a:r>
              <a:rPr lang="en-GB" sz="2400" dirty="0" smtClean="0"/>
              <a:t>seful </a:t>
            </a:r>
            <a:r>
              <a:rPr lang="en-GB" sz="2400" dirty="0"/>
              <a:t>for an organised approach</a:t>
            </a:r>
          </a:p>
          <a:p>
            <a:pPr lvl="1">
              <a:buFont typeface="Arial" panose="020B0604020202020204" pitchFamily="34" charset="0"/>
              <a:buChar char="•"/>
            </a:pPr>
            <a:r>
              <a:rPr lang="en-GB" sz="2400" dirty="0"/>
              <a:t>Making tasks easier to assign</a:t>
            </a:r>
          </a:p>
          <a:p>
            <a:pPr lvl="1">
              <a:buFont typeface="Arial" panose="020B0604020202020204" pitchFamily="34" charset="0"/>
              <a:buChar char="•"/>
            </a:pPr>
            <a:r>
              <a:rPr lang="en-GB" sz="2400" dirty="0"/>
              <a:t>Making things more understandable for less experienced </a:t>
            </a:r>
            <a:r>
              <a:rPr lang="en-GB" sz="2400" dirty="0" smtClean="0"/>
              <a:t>people</a:t>
            </a:r>
            <a:endParaRPr lang="en-GB" sz="2400" dirty="0"/>
          </a:p>
        </p:txBody>
      </p:sp>
    </p:spTree>
    <p:extLst>
      <p:ext uri="{BB962C8B-B14F-4D97-AF65-F5344CB8AC3E}">
        <p14:creationId xmlns:p14="http://schemas.microsoft.com/office/powerpoint/2010/main" val="3161905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97280" y="286603"/>
            <a:ext cx="5684837" cy="1450757"/>
          </a:xfrm>
        </p:spPr>
        <p:txBody>
          <a:bodyPr/>
          <a:lstStyle/>
          <a:p>
            <a:r>
              <a:rPr lang="en-GB" dirty="0" smtClean="0"/>
              <a:t>OOP for the win!</a:t>
            </a:r>
            <a:endParaRPr lang="en-GB" dirty="0"/>
          </a:p>
        </p:txBody>
      </p:sp>
      <p:sp>
        <p:nvSpPr>
          <p:cNvPr id="3" name="TextBox 2"/>
          <p:cNvSpPr txBox="1"/>
          <p:nvPr/>
        </p:nvSpPr>
        <p:spPr>
          <a:xfrm>
            <a:off x="1097279" y="2097677"/>
            <a:ext cx="5684837" cy="1908215"/>
          </a:xfrm>
          <a:prstGeom prst="rect">
            <a:avLst/>
          </a:prstGeom>
          <a:noFill/>
        </p:spPr>
        <p:txBody>
          <a:bodyPr wrap="square" rtlCol="0">
            <a:spAutoFit/>
          </a:bodyPr>
          <a:lstStyle/>
          <a:p>
            <a:pPr marL="742950" lvl="1" indent="-285750">
              <a:buClr>
                <a:schemeClr val="accent1"/>
              </a:buClr>
              <a:buFont typeface="Arial" panose="020B0604020202020204" pitchFamily="34" charset="0"/>
              <a:buChar char="•"/>
            </a:pPr>
            <a:r>
              <a:rPr lang="en-GB" sz="2400" dirty="0" smtClean="0">
                <a:solidFill>
                  <a:schemeClr val="tx1">
                    <a:lumMod val="75000"/>
                    <a:lumOff val="25000"/>
                  </a:schemeClr>
                </a:solidFill>
              </a:rPr>
              <a:t>PHP fully supports OOP</a:t>
            </a:r>
          </a:p>
          <a:p>
            <a:pPr marL="742950" lvl="1" indent="-285750">
              <a:buClr>
                <a:schemeClr val="accent1"/>
              </a:buClr>
              <a:buFont typeface="Arial" panose="020B0604020202020204" pitchFamily="34" charset="0"/>
              <a:buChar char="•"/>
            </a:pPr>
            <a:r>
              <a:rPr lang="en-GB" sz="2400" dirty="0" smtClean="0">
                <a:solidFill>
                  <a:schemeClr val="tx1">
                    <a:lumMod val="75000"/>
                    <a:lumOff val="25000"/>
                  </a:schemeClr>
                </a:solidFill>
              </a:rPr>
              <a:t>Easier to work in </a:t>
            </a:r>
            <a:r>
              <a:rPr lang="en-GB" sz="2400" dirty="0" smtClean="0">
                <a:solidFill>
                  <a:schemeClr val="tx1">
                    <a:lumMod val="75000"/>
                    <a:lumOff val="25000"/>
                  </a:schemeClr>
                </a:solidFill>
              </a:rPr>
              <a:t>team</a:t>
            </a:r>
          </a:p>
          <a:p>
            <a:pPr lvl="2">
              <a:buClr>
                <a:schemeClr val="accent1"/>
              </a:buClr>
            </a:pPr>
            <a:r>
              <a:rPr lang="en-GB" sz="2200" dirty="0" smtClean="0">
                <a:solidFill>
                  <a:schemeClr val="tx1">
                    <a:lumMod val="75000"/>
                    <a:lumOff val="25000"/>
                  </a:schemeClr>
                </a:solidFill>
              </a:rPr>
              <a:t>and not mess with each other’s work</a:t>
            </a:r>
            <a:endParaRPr lang="en-GB" sz="2200" dirty="0" smtClean="0">
              <a:solidFill>
                <a:schemeClr val="tx1">
                  <a:lumMod val="75000"/>
                  <a:lumOff val="25000"/>
                </a:schemeClr>
              </a:solidFill>
            </a:endParaRPr>
          </a:p>
          <a:p>
            <a:pPr marL="742950" lvl="1" indent="-285750">
              <a:buClr>
                <a:schemeClr val="accent1"/>
              </a:buClr>
              <a:buFont typeface="Arial" panose="020B0604020202020204" pitchFamily="34" charset="0"/>
              <a:buChar char="•"/>
            </a:pPr>
            <a:r>
              <a:rPr lang="en-GB" sz="2400" dirty="0" smtClean="0">
                <a:solidFill>
                  <a:schemeClr val="tx1">
                    <a:lumMod val="75000"/>
                    <a:lumOff val="25000"/>
                  </a:schemeClr>
                </a:solidFill>
              </a:rPr>
              <a:t>Going pro </a:t>
            </a:r>
            <a:r>
              <a:rPr lang="en-GB" sz="2400" dirty="0" smtClean="0">
                <a:solidFill>
                  <a:schemeClr val="tx1">
                    <a:lumMod val="75000"/>
                    <a:lumOff val="25000"/>
                  </a:schemeClr>
                </a:solidFill>
              </a:rPr>
              <a:t>scalability</a:t>
            </a:r>
          </a:p>
          <a:p>
            <a:pPr lvl="2">
              <a:buClr>
                <a:schemeClr val="accent1"/>
              </a:buClr>
            </a:pPr>
            <a:r>
              <a:rPr lang="en-GB" sz="2200" dirty="0" smtClean="0">
                <a:solidFill>
                  <a:schemeClr val="tx1">
                    <a:lumMod val="75000"/>
                    <a:lumOff val="25000"/>
                  </a:schemeClr>
                </a:solidFill>
              </a:rPr>
              <a:t>for possible future expansion</a:t>
            </a:r>
            <a:endParaRPr lang="en-GB" sz="2200" dirty="0" smtClean="0">
              <a:solidFill>
                <a:schemeClr val="tx1">
                  <a:lumMod val="75000"/>
                  <a:lumOff val="25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9117" y="622300"/>
            <a:ext cx="5003656" cy="4929113"/>
          </a:xfrm>
          <a:prstGeom prst="rect">
            <a:avLst/>
          </a:prstGeom>
        </p:spPr>
      </p:pic>
    </p:spTree>
    <p:extLst>
      <p:ext uri="{BB962C8B-B14F-4D97-AF65-F5344CB8AC3E}">
        <p14:creationId xmlns:p14="http://schemas.microsoft.com/office/powerpoint/2010/main" val="7569719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Good teamwork == good result</a:t>
            </a:r>
            <a:endParaRPr lang="en-GB" dirty="0"/>
          </a:p>
        </p:txBody>
      </p:sp>
      <p:sp>
        <p:nvSpPr>
          <p:cNvPr id="5" name="TextBox 4"/>
          <p:cNvSpPr txBox="1"/>
          <p:nvPr/>
        </p:nvSpPr>
        <p:spPr>
          <a:xfrm>
            <a:off x="1698171" y="2403566"/>
            <a:ext cx="9393918" cy="1569660"/>
          </a:xfrm>
          <a:prstGeom prst="rect">
            <a:avLst/>
          </a:prstGeom>
          <a:noFill/>
        </p:spPr>
        <p:txBody>
          <a:bodyPr wrap="none" rtlCol="0">
            <a:spAutoFit/>
          </a:bodyPr>
          <a:lstStyle/>
          <a:p>
            <a:pPr marL="285750" indent="-285750">
              <a:buClr>
                <a:schemeClr val="accent1"/>
              </a:buClr>
              <a:buFont typeface="Arial" panose="020B0604020202020204" pitchFamily="34" charset="0"/>
              <a:buChar char="•"/>
            </a:pPr>
            <a:r>
              <a:rPr lang="en-GB" sz="2400" dirty="0" smtClean="0">
                <a:solidFill>
                  <a:schemeClr val="tx1">
                    <a:lumMod val="75000"/>
                    <a:lumOff val="25000"/>
                  </a:schemeClr>
                </a:solidFill>
              </a:rPr>
              <a:t>Use </a:t>
            </a:r>
            <a:r>
              <a:rPr lang="en-GB" sz="2400" dirty="0" err="1" smtClean="0">
                <a:solidFill>
                  <a:schemeClr val="tx1">
                    <a:lumMod val="75000"/>
                    <a:lumOff val="25000"/>
                  </a:schemeClr>
                </a:solidFill>
              </a:rPr>
              <a:t>GitLab</a:t>
            </a:r>
            <a:r>
              <a:rPr lang="en-GB" sz="2400" dirty="0">
                <a:solidFill>
                  <a:schemeClr val="tx1">
                    <a:lumMod val="75000"/>
                    <a:lumOff val="25000"/>
                  </a:schemeClr>
                </a:solidFill>
              </a:rPr>
              <a:t> </a:t>
            </a:r>
            <a:r>
              <a:rPr lang="en-GB" sz="2400" dirty="0" smtClean="0">
                <a:solidFill>
                  <a:schemeClr val="tx1">
                    <a:lumMod val="75000"/>
                    <a:lumOff val="25000"/>
                  </a:schemeClr>
                </a:solidFill>
              </a:rPr>
              <a:t>for </a:t>
            </a:r>
            <a:r>
              <a:rPr lang="en-GB" sz="2400" dirty="0" smtClean="0">
                <a:solidFill>
                  <a:schemeClr val="tx1">
                    <a:lumMod val="75000"/>
                    <a:lumOff val="25000"/>
                  </a:schemeClr>
                </a:solidFill>
              </a:rPr>
              <a:t>proper</a:t>
            </a:r>
            <a:r>
              <a:rPr lang="en-GB" sz="2400" dirty="0" smtClean="0">
                <a:solidFill>
                  <a:schemeClr val="tx1">
                    <a:lumMod val="75000"/>
                    <a:lumOff val="25000"/>
                  </a:schemeClr>
                </a:solidFill>
              </a:rPr>
              <a:t> </a:t>
            </a:r>
            <a:r>
              <a:rPr lang="en-GB" sz="2400" dirty="0" smtClean="0">
                <a:solidFill>
                  <a:schemeClr val="tx1">
                    <a:lumMod val="75000"/>
                    <a:lumOff val="25000"/>
                  </a:schemeClr>
                </a:solidFill>
              </a:rPr>
              <a:t>version control</a:t>
            </a:r>
          </a:p>
          <a:p>
            <a:pPr marL="285750" indent="-285750">
              <a:buClr>
                <a:schemeClr val="accent1"/>
              </a:buClr>
              <a:buFont typeface="Arial" panose="020B0604020202020204" pitchFamily="34" charset="0"/>
              <a:buChar char="•"/>
            </a:pPr>
            <a:r>
              <a:rPr lang="en-GB" sz="2400" dirty="0" smtClean="0">
                <a:solidFill>
                  <a:schemeClr val="tx1">
                    <a:lumMod val="75000"/>
                    <a:lumOff val="25000"/>
                  </a:schemeClr>
                </a:solidFill>
              </a:rPr>
              <a:t>Allocate weekly tasks to each team member (=&gt; 6 tasks/week)</a:t>
            </a:r>
          </a:p>
          <a:p>
            <a:pPr marL="285750" indent="-285750">
              <a:buClr>
                <a:schemeClr val="accent1"/>
              </a:buClr>
              <a:buFont typeface="Arial" panose="020B0604020202020204" pitchFamily="34" charset="0"/>
              <a:buChar char="•"/>
            </a:pPr>
            <a:r>
              <a:rPr lang="en-GB" sz="2400" dirty="0" smtClean="0">
                <a:solidFill>
                  <a:schemeClr val="tx1">
                    <a:lumMod val="75000"/>
                    <a:lumOff val="25000"/>
                  </a:schemeClr>
                </a:solidFill>
              </a:rPr>
              <a:t>From time to </a:t>
            </a:r>
            <a:r>
              <a:rPr lang="en-GB" sz="2400" dirty="0" smtClean="0">
                <a:solidFill>
                  <a:schemeClr val="tx1">
                    <a:lumMod val="75000"/>
                    <a:lumOff val="25000"/>
                  </a:schemeClr>
                </a:solidFill>
              </a:rPr>
              <a:t>time, improve/retouch/test and debug already </a:t>
            </a:r>
            <a:r>
              <a:rPr lang="en-GB" sz="2400" dirty="0" smtClean="0">
                <a:solidFill>
                  <a:schemeClr val="tx1">
                    <a:lumMod val="75000"/>
                    <a:lumOff val="25000"/>
                  </a:schemeClr>
                </a:solidFill>
              </a:rPr>
              <a:t>made </a:t>
            </a:r>
            <a:r>
              <a:rPr lang="en-GB" sz="2400" dirty="0" smtClean="0">
                <a:solidFill>
                  <a:schemeClr val="tx1">
                    <a:lumMod val="75000"/>
                    <a:lumOff val="25000"/>
                  </a:schemeClr>
                </a:solidFill>
              </a:rPr>
              <a:t>stuff</a:t>
            </a:r>
          </a:p>
          <a:p>
            <a:pPr lvl="1">
              <a:buClr>
                <a:schemeClr val="accent1"/>
              </a:buClr>
            </a:pPr>
            <a:r>
              <a:rPr lang="en-GB" sz="2200" dirty="0" smtClean="0">
                <a:solidFill>
                  <a:schemeClr val="tx1">
                    <a:lumMod val="75000"/>
                    <a:lumOff val="25000"/>
                  </a:schemeClr>
                </a:solidFill>
              </a:rPr>
              <a:t>(especially debug)</a:t>
            </a:r>
            <a:endParaRPr lang="en-GB" sz="2200" dirty="0" smtClean="0">
              <a:solidFill>
                <a:schemeClr val="tx1">
                  <a:lumMod val="75000"/>
                  <a:lumOff val="25000"/>
                </a:schemeClr>
              </a:solidFill>
            </a:endParaRPr>
          </a:p>
        </p:txBody>
      </p:sp>
    </p:spTree>
    <p:extLst>
      <p:ext uri="{BB962C8B-B14F-4D97-AF65-F5344CB8AC3E}">
        <p14:creationId xmlns:p14="http://schemas.microsoft.com/office/powerpoint/2010/main" val="3769276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Planning before everything</a:t>
            </a:r>
            <a:endParaRPr lang="en-GB" dirty="0"/>
          </a:p>
        </p:txBody>
      </p:sp>
      <p:sp>
        <p:nvSpPr>
          <p:cNvPr id="5" name="Content Placeholder 4"/>
          <p:cNvSpPr txBox="1">
            <a:spLocks noGrp="1"/>
          </p:cNvSpPr>
          <p:nvPr>
            <p:ph idx="1"/>
          </p:nvPr>
        </p:nvSpPr>
        <p:spPr>
          <a:xfrm>
            <a:off x="1097280" y="2099734"/>
            <a:ext cx="9252982" cy="3422475"/>
          </a:xfrm>
          <a:prstGeom prst="rect">
            <a:avLst/>
          </a:prstGeom>
          <a:noFill/>
        </p:spPr>
        <p:txBody>
          <a:bodyPr wrap="none" rtlCol="0">
            <a:spAutoFit/>
          </a:bodyPr>
          <a:lstStyle/>
          <a:p>
            <a:pPr lvl="1">
              <a:buFont typeface="Arial" panose="020B0604020202020204" pitchFamily="34" charset="0"/>
              <a:buChar char="•"/>
            </a:pPr>
            <a:r>
              <a:rPr lang="en-GB" sz="2400" dirty="0" smtClean="0"/>
              <a:t>Weekly meetings on Friday</a:t>
            </a:r>
          </a:p>
          <a:p>
            <a:pPr lvl="1">
              <a:buFont typeface="Arial" panose="020B0604020202020204" pitchFamily="34" charset="0"/>
              <a:buChar char="•"/>
            </a:pPr>
            <a:r>
              <a:rPr lang="en-GB" sz="2400" dirty="0" smtClean="0"/>
              <a:t>Discuss how the previous tasks went</a:t>
            </a:r>
          </a:p>
          <a:p>
            <a:pPr lvl="1">
              <a:buFont typeface="Arial" panose="020B0604020202020204" pitchFamily="34" charset="0"/>
              <a:buChar char="•"/>
            </a:pPr>
            <a:r>
              <a:rPr lang="en-GB" sz="2400" dirty="0" smtClean="0"/>
              <a:t>Discuss and (re)assign the next tasks for each other</a:t>
            </a:r>
          </a:p>
          <a:p>
            <a:pPr lvl="1">
              <a:buFont typeface="Arial" panose="020B0604020202020204" pitchFamily="34" charset="0"/>
              <a:buChar char="•"/>
            </a:pPr>
            <a:r>
              <a:rPr lang="en-GB" sz="2400" dirty="0" smtClean="0"/>
              <a:t>Allocate tasks considering everyone’s strengths and weaknesses</a:t>
            </a:r>
          </a:p>
          <a:p>
            <a:pPr lvl="2">
              <a:buFont typeface="Wingdings" panose="05000000000000000000" pitchFamily="2" charset="2"/>
              <a:buChar char="Ø"/>
            </a:pPr>
            <a:r>
              <a:rPr lang="en-GB" sz="2000" dirty="0" smtClean="0"/>
              <a:t>Alex would take most of the PHP-heavy tasks, also the debugging</a:t>
            </a:r>
          </a:p>
          <a:p>
            <a:pPr lvl="2">
              <a:buFont typeface="Wingdings" panose="05000000000000000000" pitchFamily="2" charset="2"/>
              <a:buChar char="Ø"/>
            </a:pPr>
            <a:r>
              <a:rPr lang="en-GB" sz="2000" dirty="0" smtClean="0"/>
              <a:t>Daniel would take the main front-end related tasks, and the design retouching ones</a:t>
            </a:r>
          </a:p>
          <a:p>
            <a:pPr lvl="2">
              <a:buFont typeface="Wingdings" panose="05000000000000000000" pitchFamily="2" charset="2"/>
              <a:buChar char="Ø"/>
            </a:pPr>
            <a:r>
              <a:rPr lang="en-GB" sz="2000" dirty="0" err="1" smtClean="0"/>
              <a:t>Elnur</a:t>
            </a:r>
            <a:r>
              <a:rPr lang="en-GB" sz="2000" dirty="0" smtClean="0"/>
              <a:t> would mostly take the basic front-end / design tasks, along with testing</a:t>
            </a:r>
          </a:p>
          <a:p>
            <a:pPr lvl="2">
              <a:buFont typeface="Wingdings" panose="05000000000000000000" pitchFamily="2" charset="2"/>
              <a:buChar char="Ø"/>
            </a:pPr>
            <a:r>
              <a:rPr lang="en-GB" sz="2000" dirty="0" smtClean="0"/>
              <a:t>Liam would usually take the simpler back-end ones, along with testing</a:t>
            </a:r>
          </a:p>
          <a:p>
            <a:pPr lvl="2">
              <a:buFont typeface="Wingdings" panose="05000000000000000000" pitchFamily="2" charset="2"/>
              <a:buChar char="Ø"/>
            </a:pPr>
            <a:r>
              <a:rPr lang="en-GB" sz="2000" dirty="0" err="1" smtClean="0"/>
              <a:t>Mitali</a:t>
            </a:r>
            <a:r>
              <a:rPr lang="en-GB" sz="2000" dirty="0" smtClean="0"/>
              <a:t> and Lilian would usually change between front-end and back-end tasks</a:t>
            </a:r>
            <a:endParaRPr lang="en-GB" sz="2000" dirty="0"/>
          </a:p>
        </p:txBody>
      </p:sp>
    </p:spTree>
    <p:extLst>
      <p:ext uri="{BB962C8B-B14F-4D97-AF65-F5344CB8AC3E}">
        <p14:creationId xmlns:p14="http://schemas.microsoft.com/office/powerpoint/2010/main" val="3287765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Punctuality is important</a:t>
            </a:r>
            <a:endParaRPr lang="en-GB" dirty="0"/>
          </a:p>
        </p:txBody>
      </p:sp>
      <p:sp>
        <p:nvSpPr>
          <p:cNvPr id="3" name="Content Placeholder 2"/>
          <p:cNvSpPr>
            <a:spLocks noGrp="1"/>
          </p:cNvSpPr>
          <p:nvPr>
            <p:ph idx="1"/>
          </p:nvPr>
        </p:nvSpPr>
        <p:spPr>
          <a:xfrm>
            <a:off x="1097280" y="1845734"/>
            <a:ext cx="10058400" cy="4023360"/>
          </a:xfrm>
        </p:spPr>
        <p:txBody>
          <a:bodyPr>
            <a:normAutofit/>
          </a:bodyPr>
          <a:lstStyle/>
          <a:p>
            <a:pPr lvl="1" fontAlgn="base">
              <a:buFont typeface="Arial" panose="020B0604020202020204" pitchFamily="34" charset="0"/>
              <a:buChar char="•"/>
            </a:pPr>
            <a:r>
              <a:rPr lang="en-GB" sz="2400" dirty="0"/>
              <a:t>By December 19</a:t>
            </a:r>
            <a:r>
              <a:rPr lang="en-GB" sz="2400" baseline="30000" dirty="0"/>
              <a:t>th</a:t>
            </a:r>
            <a:r>
              <a:rPr lang="en-GB" sz="2400" dirty="0"/>
              <a:t> </a:t>
            </a:r>
            <a:r>
              <a:rPr lang="en-GB" sz="2400" dirty="0" smtClean="0"/>
              <a:t>	- make the </a:t>
            </a:r>
            <a:r>
              <a:rPr lang="en-GB" sz="2400" dirty="0"/>
              <a:t>index pages, the login and register </a:t>
            </a:r>
            <a:r>
              <a:rPr lang="en-GB" sz="2400" dirty="0" smtClean="0"/>
              <a:t>scripts</a:t>
            </a:r>
          </a:p>
          <a:p>
            <a:pPr lvl="1" fontAlgn="base">
              <a:buFont typeface="Arial" panose="020B0604020202020204" pitchFamily="34" charset="0"/>
              <a:buChar char="•"/>
            </a:pPr>
            <a:r>
              <a:rPr lang="en-GB" sz="2400" dirty="0" smtClean="0"/>
              <a:t>By </a:t>
            </a:r>
            <a:r>
              <a:rPr lang="en-GB" sz="2400" dirty="0"/>
              <a:t>13</a:t>
            </a:r>
            <a:r>
              <a:rPr lang="en-GB" sz="2400" baseline="30000" dirty="0"/>
              <a:t>th</a:t>
            </a:r>
            <a:r>
              <a:rPr lang="en-GB" sz="2400" dirty="0"/>
              <a:t> January </a:t>
            </a:r>
            <a:r>
              <a:rPr lang="en-GB" sz="2400" dirty="0" smtClean="0"/>
              <a:t>	- people </a:t>
            </a:r>
            <a:r>
              <a:rPr lang="en-GB" sz="2400" dirty="0"/>
              <a:t>will have increased their knowledge </a:t>
            </a:r>
            <a:r>
              <a:rPr lang="en-GB" sz="2400" dirty="0" smtClean="0"/>
              <a:t>(over break)</a:t>
            </a:r>
          </a:p>
          <a:p>
            <a:pPr lvl="1" fontAlgn="base">
              <a:buFont typeface="Arial" panose="020B0604020202020204" pitchFamily="34" charset="0"/>
              <a:buChar char="•"/>
            </a:pPr>
            <a:r>
              <a:rPr lang="en-GB" sz="2400" dirty="0" smtClean="0"/>
              <a:t>By </a:t>
            </a:r>
            <a:r>
              <a:rPr lang="en-GB" sz="2400" dirty="0"/>
              <a:t>29</a:t>
            </a:r>
            <a:r>
              <a:rPr lang="en-GB" sz="2400" baseline="30000" dirty="0"/>
              <a:t>th</a:t>
            </a:r>
            <a:r>
              <a:rPr lang="en-GB" sz="2400" dirty="0"/>
              <a:t> </a:t>
            </a:r>
            <a:r>
              <a:rPr lang="en-GB" sz="2400" dirty="0" smtClean="0"/>
              <a:t>January 	- create </a:t>
            </a:r>
            <a:r>
              <a:rPr lang="en-GB" sz="2400" dirty="0"/>
              <a:t>the user </a:t>
            </a:r>
            <a:r>
              <a:rPr lang="en-GB" sz="2400" dirty="0" smtClean="0"/>
              <a:t>profiles</a:t>
            </a:r>
            <a:endParaRPr lang="en-GB" sz="2400" dirty="0"/>
          </a:p>
          <a:p>
            <a:pPr lvl="1" fontAlgn="base">
              <a:buFont typeface="Arial" panose="020B0604020202020204" pitchFamily="34" charset="0"/>
              <a:buChar char="•"/>
            </a:pPr>
            <a:r>
              <a:rPr lang="en-GB" sz="2400" dirty="0"/>
              <a:t>By 12</a:t>
            </a:r>
            <a:r>
              <a:rPr lang="en-GB" sz="2400" baseline="30000" dirty="0"/>
              <a:t>th</a:t>
            </a:r>
            <a:r>
              <a:rPr lang="en-GB" sz="2400" dirty="0"/>
              <a:t> </a:t>
            </a:r>
            <a:r>
              <a:rPr lang="en-GB" sz="2400" dirty="0" smtClean="0"/>
              <a:t>February	- implement </a:t>
            </a:r>
            <a:r>
              <a:rPr lang="en-GB" sz="2400" dirty="0"/>
              <a:t>the accommodation </a:t>
            </a:r>
            <a:r>
              <a:rPr lang="en-GB" sz="2400" dirty="0" smtClean="0"/>
              <a:t>reviews</a:t>
            </a:r>
            <a:endParaRPr lang="en-GB" sz="2400" dirty="0"/>
          </a:p>
          <a:p>
            <a:pPr lvl="1" fontAlgn="base">
              <a:buFont typeface="Arial" panose="020B0604020202020204" pitchFamily="34" charset="0"/>
              <a:buChar char="•"/>
            </a:pPr>
            <a:r>
              <a:rPr lang="en-GB" sz="2400" dirty="0"/>
              <a:t>By 19</a:t>
            </a:r>
            <a:r>
              <a:rPr lang="en-GB" sz="2400" baseline="30000" dirty="0"/>
              <a:t>th</a:t>
            </a:r>
            <a:r>
              <a:rPr lang="en-GB" sz="2400" dirty="0"/>
              <a:t> </a:t>
            </a:r>
            <a:r>
              <a:rPr lang="en-GB" sz="2400" dirty="0" smtClean="0"/>
              <a:t>February	- implement </a:t>
            </a:r>
            <a:r>
              <a:rPr lang="en-GB" sz="2400" dirty="0"/>
              <a:t>the room-mate matching system. </a:t>
            </a:r>
          </a:p>
          <a:p>
            <a:pPr lvl="1" fontAlgn="base">
              <a:buFont typeface="Arial" panose="020B0604020202020204" pitchFamily="34" charset="0"/>
              <a:buChar char="•"/>
            </a:pPr>
            <a:r>
              <a:rPr lang="en-GB" sz="2400" dirty="0"/>
              <a:t>By 5</a:t>
            </a:r>
            <a:r>
              <a:rPr lang="en-GB" sz="2400" baseline="30000" dirty="0"/>
              <a:t>th</a:t>
            </a:r>
            <a:r>
              <a:rPr lang="en-GB" sz="2400" dirty="0"/>
              <a:t> </a:t>
            </a:r>
            <a:r>
              <a:rPr lang="en-GB" sz="2400" dirty="0" smtClean="0"/>
              <a:t>  March	- implement </a:t>
            </a:r>
            <a:r>
              <a:rPr lang="en-GB" sz="2400" dirty="0"/>
              <a:t>the Instant Messaging system. </a:t>
            </a:r>
            <a:endParaRPr lang="en-GB" sz="2400" dirty="0" smtClean="0"/>
          </a:p>
          <a:p>
            <a:pPr lvl="1" fontAlgn="base">
              <a:buFont typeface="Arial" panose="020B0604020202020204" pitchFamily="34" charset="0"/>
              <a:buChar char="•"/>
            </a:pPr>
            <a:r>
              <a:rPr lang="en-GB" sz="2400" dirty="0" smtClean="0"/>
              <a:t>By 12</a:t>
            </a:r>
            <a:r>
              <a:rPr lang="en-GB" sz="2400" baseline="30000" dirty="0" smtClean="0"/>
              <a:t>th</a:t>
            </a:r>
            <a:r>
              <a:rPr lang="en-GB" sz="2400" dirty="0" smtClean="0"/>
              <a:t> March	- finish all retouching/improving and begin heavy testing</a:t>
            </a:r>
            <a:endParaRPr lang="en-GB" sz="2400" dirty="0"/>
          </a:p>
          <a:p>
            <a:pPr lvl="1" fontAlgn="base">
              <a:buFont typeface="Arial" panose="020B0604020202020204" pitchFamily="34" charset="0"/>
              <a:buChar char="•"/>
            </a:pPr>
            <a:r>
              <a:rPr lang="en-GB" sz="2400" dirty="0"/>
              <a:t>If we had more time, we would hope to implement a caching </a:t>
            </a:r>
            <a:r>
              <a:rPr lang="en-GB" sz="2400" dirty="0" smtClean="0"/>
              <a:t>system, </a:t>
            </a:r>
            <a:r>
              <a:rPr lang="en-GB" sz="2400" dirty="0"/>
              <a:t>for easing the server load. </a:t>
            </a:r>
          </a:p>
        </p:txBody>
      </p:sp>
    </p:spTree>
    <p:extLst>
      <p:ext uri="{BB962C8B-B14F-4D97-AF65-F5344CB8AC3E}">
        <p14:creationId xmlns:p14="http://schemas.microsoft.com/office/powerpoint/2010/main" val="1863451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Will put </a:t>
            </a:r>
            <a:r>
              <a:rPr lang="en-GB" dirty="0" err="1" smtClean="0"/>
              <a:t>gantt</a:t>
            </a:r>
            <a:r>
              <a:rPr lang="en-GB" dirty="0" smtClean="0"/>
              <a:t> chart</a:t>
            </a:r>
            <a:endParaRPr lang="en-GB" dirty="0"/>
          </a:p>
        </p:txBody>
      </p:sp>
    </p:spTree>
    <p:extLst>
      <p:ext uri="{BB962C8B-B14F-4D97-AF65-F5344CB8AC3E}">
        <p14:creationId xmlns:p14="http://schemas.microsoft.com/office/powerpoint/2010/main" val="3585494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p:cNvSpPr txBox="1">
            <a:spLocks noGrp="1"/>
          </p:cNvSpPr>
          <p:nvPr>
            <p:ph type="title"/>
          </p:nvPr>
        </p:nvSpPr>
        <p:spPr/>
        <p:txBody>
          <a:bodyPr>
            <a:spAutoFit/>
          </a:bodyPr>
          <a:lstStyle/>
          <a:p>
            <a:pPr lvl="0"/>
            <a:r>
              <a:rPr lang="en-GB" dirty="0"/>
              <a:t>Overview on legal and ethical aspects</a:t>
            </a:r>
          </a:p>
        </p:txBody>
      </p:sp>
      <p:sp>
        <p:nvSpPr>
          <p:cNvPr id="3" name=" 2"/>
          <p:cNvSpPr txBox="1">
            <a:spLocks noGrp="1"/>
          </p:cNvSpPr>
          <p:nvPr>
            <p:ph type="subTitle" idx="4294967295"/>
          </p:nvPr>
        </p:nvSpPr>
        <p:spPr>
          <a:xfrm>
            <a:off x="1097280" y="2124573"/>
            <a:ext cx="10058400" cy="1840504"/>
          </a:xfrm>
        </p:spPr>
        <p:txBody>
          <a:bodyPr anchor="ctr">
            <a:spAutoFit/>
          </a:bodyPr>
          <a:lstStyle/>
          <a:p>
            <a:pPr lvl="1">
              <a:buFont typeface="Arial" panose="020B0604020202020204" pitchFamily="34" charset="0"/>
              <a:buChar char="•"/>
            </a:pPr>
            <a:r>
              <a:rPr lang="en-GB" sz="2400" dirty="0" smtClean="0"/>
              <a:t>Some potential issues regarding privacy/ethical/legal matters are</a:t>
            </a:r>
          </a:p>
          <a:p>
            <a:pPr lvl="2">
              <a:buFont typeface="Arial" panose="020B0604020202020204" pitchFamily="34" charset="0"/>
              <a:buChar char="•"/>
            </a:pPr>
            <a:r>
              <a:rPr lang="en-GB" sz="2000" dirty="0" smtClean="0"/>
              <a:t>I</a:t>
            </a:r>
            <a:r>
              <a:rPr lang="en-GB" sz="2000" dirty="0" smtClean="0"/>
              <a:t>nstant </a:t>
            </a:r>
            <a:r>
              <a:rPr lang="en-GB" sz="2000" dirty="0"/>
              <a:t>messaging</a:t>
            </a:r>
          </a:p>
          <a:p>
            <a:pPr lvl="2">
              <a:buFont typeface="Arial" panose="020B0604020202020204" pitchFamily="34" charset="0"/>
              <a:buChar char="•"/>
            </a:pPr>
            <a:r>
              <a:rPr lang="en-GB" sz="2000" dirty="0" smtClean="0"/>
              <a:t>Religious beliefs</a:t>
            </a:r>
            <a:r>
              <a:rPr lang="en-GB" sz="2000" dirty="0" smtClean="0"/>
              <a:t> compatibility</a:t>
            </a:r>
          </a:p>
          <a:p>
            <a:pPr lvl="2">
              <a:buFont typeface="Arial" panose="020B0604020202020204" pitchFamily="34" charset="0"/>
              <a:buChar char="•"/>
            </a:pPr>
            <a:r>
              <a:rPr lang="en-GB" sz="2000" dirty="0"/>
              <a:t>P</a:t>
            </a:r>
            <a:r>
              <a:rPr lang="en-GB" sz="2000" dirty="0" smtClean="0"/>
              <a:t>ersonal information confidentiality</a:t>
            </a:r>
          </a:p>
          <a:p>
            <a:pPr lvl="2">
              <a:buFont typeface="Arial" panose="020B0604020202020204" pitchFamily="34" charset="0"/>
              <a:buChar char="•"/>
            </a:pPr>
            <a:r>
              <a:rPr lang="en-GB" sz="2000" dirty="0"/>
              <a:t>T</a:t>
            </a:r>
            <a:r>
              <a:rPr lang="en-GB" sz="2000" dirty="0" smtClean="0"/>
              <a:t>he user reviews</a:t>
            </a:r>
            <a:endParaRPr lang="en-GB" sz="2000" dirty="0"/>
          </a:p>
        </p:txBody>
      </p:sp>
    </p:spTree>
    <p:extLst>
      <p:ext uri="{BB962C8B-B14F-4D97-AF65-F5344CB8AC3E}">
        <p14:creationId xmlns:p14="http://schemas.microsoft.com/office/powerpoint/2010/main" val="1801582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it does</a:t>
            </a:r>
            <a:endParaRPr lang="en-GB"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GB" sz="2400" dirty="0" smtClean="0"/>
              <a:t>Checks compatibility of users</a:t>
            </a:r>
          </a:p>
          <a:p>
            <a:pPr marL="292608" lvl="1" indent="0">
              <a:buNone/>
            </a:pPr>
            <a:r>
              <a:rPr lang="en-GB" sz="2400" dirty="0"/>
              <a:t>	</a:t>
            </a:r>
            <a:r>
              <a:rPr lang="en-GB" sz="2400" dirty="0" smtClean="0"/>
              <a:t>…based on their profiles.</a:t>
            </a:r>
          </a:p>
          <a:p>
            <a:pPr lvl="1">
              <a:buFont typeface="Arial" panose="020B0604020202020204" pitchFamily="34" charset="0"/>
              <a:buChar char="•"/>
            </a:pPr>
            <a:r>
              <a:rPr lang="en-GB" sz="2400" dirty="0" smtClean="0"/>
              <a:t>Suggests them to each other.</a:t>
            </a:r>
          </a:p>
          <a:p>
            <a:pPr lvl="1">
              <a:buFont typeface="Arial" panose="020B0604020202020204" pitchFamily="34" charset="0"/>
              <a:buChar char="•"/>
            </a:pPr>
            <a:r>
              <a:rPr lang="en-GB" sz="2400" dirty="0" smtClean="0"/>
              <a:t>They add each other.</a:t>
            </a:r>
          </a:p>
          <a:p>
            <a:pPr lvl="1">
              <a:buFont typeface="Arial" panose="020B0604020202020204" pitchFamily="34" charset="0"/>
              <a:buChar char="•"/>
            </a:pPr>
            <a:r>
              <a:rPr lang="en-GB" sz="2400" dirty="0" smtClean="0"/>
              <a:t>They become friends.</a:t>
            </a:r>
          </a:p>
          <a:p>
            <a:pPr lvl="1">
              <a:buFont typeface="Arial" panose="020B0604020202020204" pitchFamily="34" charset="0"/>
              <a:buChar char="•"/>
            </a:pPr>
            <a:r>
              <a:rPr lang="en-GB" sz="2400" dirty="0" smtClean="0"/>
              <a:t>They become room-mates.</a:t>
            </a:r>
          </a:p>
          <a:p>
            <a:pPr lvl="1">
              <a:buFont typeface="Arial" panose="020B0604020202020204" pitchFamily="34" charset="0"/>
              <a:buChar char="•"/>
            </a:pPr>
            <a:r>
              <a:rPr lang="en-GB" sz="2400" dirty="0" smtClean="0"/>
              <a:t> </a:t>
            </a:r>
            <a:r>
              <a:rPr lang="en-GB" sz="2400" strike="sngStrike" dirty="0" smtClean="0"/>
              <a:t>And they all live happily ever after.</a:t>
            </a:r>
          </a:p>
        </p:txBody>
      </p:sp>
    </p:spTree>
    <p:extLst>
      <p:ext uri="{BB962C8B-B14F-4D97-AF65-F5344CB8AC3E}">
        <p14:creationId xmlns:p14="http://schemas.microsoft.com/office/powerpoint/2010/main" val="3039609042"/>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p:cNvSpPr txBox="1">
            <a:spLocks noGrp="1"/>
          </p:cNvSpPr>
          <p:nvPr>
            <p:ph type="title"/>
          </p:nvPr>
        </p:nvSpPr>
        <p:spPr/>
        <p:txBody>
          <a:bodyPr/>
          <a:lstStyle/>
          <a:p>
            <a:pPr lvl="0"/>
            <a:r>
              <a:rPr lang="en-GB"/>
              <a:t>Instant messaging</a:t>
            </a:r>
          </a:p>
        </p:txBody>
      </p:sp>
      <p:sp>
        <p:nvSpPr>
          <p:cNvPr id="3" name=" 2"/>
          <p:cNvSpPr txBox="1">
            <a:spLocks noGrp="1"/>
          </p:cNvSpPr>
          <p:nvPr>
            <p:ph type="body" idx="4294967295"/>
          </p:nvPr>
        </p:nvSpPr>
        <p:spPr>
          <a:xfrm>
            <a:off x="1097280" y="1947863"/>
            <a:ext cx="10058400" cy="4022725"/>
          </a:xfrm>
        </p:spPr>
        <p:txBody>
          <a:bodyPr>
            <a:normAutofit/>
          </a:bodyPr>
          <a:lstStyle/>
          <a:p>
            <a:pPr lvl="1">
              <a:buFont typeface="Arial" panose="020B0604020202020204" pitchFamily="34" charset="0"/>
              <a:buChar char="•"/>
            </a:pPr>
            <a:r>
              <a:rPr lang="en-GB" sz="2400" dirty="0" smtClean="0"/>
              <a:t>Warn users not to use the chat for sensible content</a:t>
            </a:r>
          </a:p>
          <a:p>
            <a:pPr lvl="1">
              <a:buFont typeface="Arial" panose="020B0604020202020204" pitchFamily="34" charset="0"/>
              <a:buChar char="•"/>
            </a:pPr>
            <a:r>
              <a:rPr lang="en-GB" sz="2400" dirty="0" smtClean="0"/>
              <a:t>Notice users about any potential use of their information, such as in legal matters</a:t>
            </a:r>
          </a:p>
          <a:p>
            <a:pPr lvl="1">
              <a:buFont typeface="Arial" panose="020B0604020202020204" pitchFamily="34" charset="0"/>
              <a:buChar char="•"/>
            </a:pPr>
            <a:r>
              <a:rPr lang="en-GB" sz="2400" dirty="0" smtClean="0"/>
              <a:t>Assure them that we will not give their information to third parties (public)</a:t>
            </a:r>
          </a:p>
          <a:p>
            <a:pPr marL="384048" lvl="2" indent="0">
              <a:buNone/>
            </a:pPr>
            <a:r>
              <a:rPr lang="en-GB" sz="2000" dirty="0" smtClean="0"/>
              <a:t>  (except the legal matters, when required)</a:t>
            </a:r>
            <a:endParaRPr lang="en-GB" sz="2000" dirty="0"/>
          </a:p>
          <a:p>
            <a:pPr marL="0" lvl="0" indent="0">
              <a:buSzPct val="45000"/>
              <a:buNone/>
            </a:pPr>
            <a:endParaRPr lang="en-GB" dirty="0" smtClean="0"/>
          </a:p>
        </p:txBody>
      </p:sp>
    </p:spTree>
    <p:extLst>
      <p:ext uri="{BB962C8B-B14F-4D97-AF65-F5344CB8AC3E}">
        <p14:creationId xmlns:p14="http://schemas.microsoft.com/office/powerpoint/2010/main" val="702645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p:cNvSpPr txBox="1">
            <a:spLocks noGrp="1"/>
          </p:cNvSpPr>
          <p:nvPr>
            <p:ph type="title"/>
          </p:nvPr>
        </p:nvSpPr>
        <p:spPr/>
        <p:txBody>
          <a:bodyPr/>
          <a:lstStyle/>
          <a:p>
            <a:pPr lvl="0"/>
            <a:r>
              <a:rPr lang="en-GB" dirty="0" smtClean="0"/>
              <a:t>Religious beliefs </a:t>
            </a:r>
            <a:r>
              <a:rPr lang="en-GB" dirty="0"/>
              <a:t>compatibility</a:t>
            </a:r>
          </a:p>
        </p:txBody>
      </p:sp>
      <p:sp>
        <p:nvSpPr>
          <p:cNvPr id="3" name=" 2"/>
          <p:cNvSpPr txBox="1">
            <a:spLocks noGrp="1"/>
          </p:cNvSpPr>
          <p:nvPr>
            <p:ph type="body" idx="4294967295"/>
          </p:nvPr>
        </p:nvSpPr>
        <p:spPr>
          <a:xfrm>
            <a:off x="1097280" y="2032000"/>
            <a:ext cx="10058400" cy="3951288"/>
          </a:xfrm>
        </p:spPr>
        <p:txBody>
          <a:bodyPr>
            <a:normAutofit/>
          </a:bodyPr>
          <a:lstStyle/>
          <a:p>
            <a:pPr lvl="1">
              <a:buSzPct val="100000"/>
              <a:buFont typeface="Arial" panose="020B0604020202020204" pitchFamily="34" charset="0"/>
              <a:buChar char="•"/>
            </a:pPr>
            <a:r>
              <a:rPr lang="en-GB" sz="2400" dirty="0" smtClean="0"/>
              <a:t>Lots of different views over the religious beliefs</a:t>
            </a:r>
          </a:p>
          <a:p>
            <a:pPr lvl="1">
              <a:buSzPct val="100000"/>
              <a:buFont typeface="Arial" panose="020B0604020202020204" pitchFamily="34" charset="0"/>
              <a:buChar char="•"/>
            </a:pPr>
            <a:r>
              <a:rPr lang="en-GB" sz="2400" dirty="0" smtClean="0"/>
              <a:t>Approaching the matter with high precaution, as this can lead to conflicts</a:t>
            </a:r>
          </a:p>
          <a:p>
            <a:pPr lvl="1">
              <a:buSzPct val="100000"/>
              <a:buFont typeface="Arial" panose="020B0604020202020204" pitchFamily="34" charset="0"/>
              <a:buChar char="•"/>
            </a:pPr>
            <a:r>
              <a:rPr lang="en-GB" sz="2400" dirty="0" smtClean="0"/>
              <a:t>Discourage discrimination, by making this kind of </a:t>
            </a:r>
            <a:r>
              <a:rPr lang="en-GB" sz="2400" dirty="0" smtClean="0"/>
              <a:t>details optional for filtering</a:t>
            </a:r>
            <a:endParaRPr lang="en-GB" sz="2400" dirty="0" smtClean="0"/>
          </a:p>
        </p:txBody>
      </p:sp>
    </p:spTree>
    <p:extLst>
      <p:ext uri="{BB962C8B-B14F-4D97-AF65-F5344CB8AC3E}">
        <p14:creationId xmlns:p14="http://schemas.microsoft.com/office/powerpoint/2010/main" val="2268395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p:cNvSpPr txBox="1">
            <a:spLocks noGrp="1"/>
          </p:cNvSpPr>
          <p:nvPr>
            <p:ph type="title"/>
          </p:nvPr>
        </p:nvSpPr>
        <p:spPr/>
        <p:txBody>
          <a:bodyPr/>
          <a:lstStyle/>
          <a:p>
            <a:pPr lvl="0"/>
            <a:r>
              <a:rPr lang="en-GB" dirty="0"/>
              <a:t>Personal </a:t>
            </a:r>
            <a:r>
              <a:rPr lang="en-GB" dirty="0" smtClean="0"/>
              <a:t>information </a:t>
            </a:r>
            <a:r>
              <a:rPr lang="en-GB" dirty="0"/>
              <a:t>confidentiality</a:t>
            </a:r>
          </a:p>
        </p:txBody>
      </p:sp>
      <p:sp>
        <p:nvSpPr>
          <p:cNvPr id="3" name=" 2"/>
          <p:cNvSpPr txBox="1">
            <a:spLocks noGrp="1"/>
          </p:cNvSpPr>
          <p:nvPr>
            <p:ph type="body" idx="4294967295"/>
          </p:nvPr>
        </p:nvSpPr>
        <p:spPr>
          <a:xfrm>
            <a:off x="1097280" y="2049463"/>
            <a:ext cx="10058400" cy="4022725"/>
          </a:xfrm>
        </p:spPr>
        <p:txBody>
          <a:bodyPr>
            <a:normAutofit/>
          </a:bodyPr>
          <a:lstStyle/>
          <a:p>
            <a:pPr lvl="1">
              <a:buFont typeface="Arial" panose="020B0604020202020204" pitchFamily="34" charset="0"/>
              <a:buChar char="•"/>
            </a:pPr>
            <a:r>
              <a:rPr lang="en-GB" sz="2400" dirty="0" smtClean="0"/>
              <a:t>Character of personal information is public within the website (for registered users)</a:t>
            </a:r>
          </a:p>
          <a:p>
            <a:pPr lvl="1">
              <a:buFont typeface="Arial" panose="020B0604020202020204" pitchFamily="34" charset="0"/>
              <a:buChar char="•"/>
            </a:pPr>
            <a:r>
              <a:rPr lang="en-GB" sz="2400" dirty="0" smtClean="0"/>
              <a:t>The matching engine uses all the filters and details provided</a:t>
            </a:r>
          </a:p>
          <a:p>
            <a:pPr lvl="1">
              <a:buFont typeface="Arial" panose="020B0604020202020204" pitchFamily="34" charset="0"/>
              <a:buChar char="•"/>
            </a:pPr>
            <a:r>
              <a:rPr lang="en-GB" sz="2400" dirty="0" smtClean="0"/>
              <a:t>You can see the profile of a user anytime</a:t>
            </a:r>
          </a:p>
          <a:p>
            <a:pPr marL="384048" lvl="2" indent="0">
              <a:buNone/>
            </a:pPr>
            <a:r>
              <a:rPr lang="en-GB" sz="2400" dirty="0"/>
              <a:t> </a:t>
            </a:r>
            <a:r>
              <a:rPr lang="en-GB" sz="2400" dirty="0" smtClean="0"/>
              <a:t> </a:t>
            </a:r>
            <a:r>
              <a:rPr lang="en-GB" sz="2200" dirty="0" smtClean="0"/>
              <a:t>but you can see their name just if the accepted your request to connect</a:t>
            </a:r>
          </a:p>
          <a:p>
            <a:pPr lvl="1">
              <a:buFont typeface="Arial" panose="020B0604020202020204" pitchFamily="34" charset="0"/>
              <a:buChar char="•"/>
            </a:pPr>
            <a:r>
              <a:rPr lang="en-GB" sz="2400" dirty="0" smtClean="0"/>
              <a:t>Unlink the information from the user by hiding their name</a:t>
            </a:r>
            <a:endParaRPr lang="en-GB" sz="2400" dirty="0" smtClean="0"/>
          </a:p>
          <a:p>
            <a:pPr lvl="0">
              <a:buSzPct val="45000"/>
              <a:buFont typeface="StarSymbol"/>
              <a:buChar char="●"/>
            </a:pPr>
            <a:endParaRPr lang="en-GB" dirty="0"/>
          </a:p>
          <a:p>
            <a:pPr lvl="0">
              <a:buSzPct val="45000"/>
              <a:buFont typeface="StarSymbol"/>
              <a:buChar char="●"/>
            </a:pPr>
            <a:endParaRPr lang="en-GB" dirty="0" smtClean="0"/>
          </a:p>
          <a:p>
            <a:pPr lvl="0">
              <a:buSzPct val="45000"/>
              <a:buFont typeface="StarSymbol"/>
              <a:buChar char="●"/>
            </a:pPr>
            <a:endParaRPr lang="en-GB" dirty="0"/>
          </a:p>
        </p:txBody>
      </p:sp>
    </p:spTree>
    <p:extLst>
      <p:ext uri="{BB962C8B-B14F-4D97-AF65-F5344CB8AC3E}">
        <p14:creationId xmlns:p14="http://schemas.microsoft.com/office/powerpoint/2010/main" val="2847514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p:cNvSpPr txBox="1">
            <a:spLocks noGrp="1"/>
          </p:cNvSpPr>
          <p:nvPr>
            <p:ph type="title"/>
          </p:nvPr>
        </p:nvSpPr>
        <p:spPr/>
        <p:txBody>
          <a:bodyPr/>
          <a:lstStyle/>
          <a:p>
            <a:pPr lvl="0"/>
            <a:r>
              <a:rPr lang="en-GB"/>
              <a:t>The user reviews</a:t>
            </a:r>
          </a:p>
        </p:txBody>
      </p:sp>
      <p:sp>
        <p:nvSpPr>
          <p:cNvPr id="3" name=" 2"/>
          <p:cNvSpPr txBox="1">
            <a:spLocks noGrp="1"/>
          </p:cNvSpPr>
          <p:nvPr>
            <p:ph type="body" idx="4294967295"/>
          </p:nvPr>
        </p:nvSpPr>
        <p:spPr>
          <a:xfrm>
            <a:off x="1097280" y="2036763"/>
            <a:ext cx="10058400" cy="4821237"/>
          </a:xfrm>
        </p:spPr>
        <p:txBody>
          <a:bodyPr>
            <a:normAutofit/>
          </a:bodyPr>
          <a:lstStyle/>
          <a:p>
            <a:pPr lvl="1">
              <a:buFont typeface="Arial" panose="020B0604020202020204" pitchFamily="34" charset="0"/>
              <a:buChar char="•"/>
            </a:pPr>
            <a:r>
              <a:rPr lang="en-GB" sz="2400" dirty="0" smtClean="0"/>
              <a:t>Filtering the reviews for sensible content (such as foul language) or spam</a:t>
            </a:r>
          </a:p>
          <a:p>
            <a:pPr lvl="1">
              <a:buFont typeface="Arial" panose="020B0604020202020204" pitchFamily="34" charset="0"/>
              <a:buChar char="•"/>
            </a:pPr>
            <a:r>
              <a:rPr lang="en-GB" sz="2400" dirty="0" smtClean="0"/>
              <a:t>Possible admin filtering some reviews</a:t>
            </a:r>
          </a:p>
          <a:p>
            <a:pPr lvl="1">
              <a:buFont typeface="Arial" panose="020B0604020202020204" pitchFamily="34" charset="0"/>
              <a:buChar char="•"/>
            </a:pPr>
            <a:r>
              <a:rPr lang="en-GB" sz="2400" dirty="0" smtClean="0"/>
              <a:t>Warn the users about the public character of the reviews they provide</a:t>
            </a:r>
            <a:endParaRPr lang="en-GB" sz="2400" dirty="0" smtClean="0"/>
          </a:p>
          <a:p>
            <a:pPr lvl="1">
              <a:buFont typeface="Arial" panose="020B0604020202020204" pitchFamily="34" charset="0"/>
              <a:buChar char="•"/>
            </a:pPr>
            <a:r>
              <a:rPr lang="en-GB" sz="2400" dirty="0" smtClean="0"/>
              <a:t>Their name will be public</a:t>
            </a:r>
          </a:p>
          <a:p>
            <a:pPr lvl="1">
              <a:buFont typeface="Arial" panose="020B0604020202020204" pitchFamily="34" charset="0"/>
              <a:buChar char="•"/>
            </a:pPr>
            <a:r>
              <a:rPr lang="en-GB" sz="2400" dirty="0" smtClean="0"/>
              <a:t>Their name will not link to their profile (keeping the confidentiality)</a:t>
            </a:r>
            <a:endParaRPr lang="en-GB" sz="2400" dirty="0"/>
          </a:p>
        </p:txBody>
      </p:sp>
    </p:spTree>
    <p:extLst>
      <p:ext uri="{BB962C8B-B14F-4D97-AF65-F5344CB8AC3E}">
        <p14:creationId xmlns:p14="http://schemas.microsoft.com/office/powerpoint/2010/main" val="199516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Kanoshi\Documents\Git\Roomies\resources\presentation1\Roomies-Poster-Daniel-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06144" y="1122362"/>
            <a:ext cx="21604288" cy="573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25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We can’t tell you </a:t>
            </a:r>
            <a:r>
              <a:rPr lang="en-GB" i="1" dirty="0" smtClean="0"/>
              <a:t>everything</a:t>
            </a:r>
            <a:endParaRPr lang="en-GB" i="1" dirty="0"/>
          </a:p>
        </p:txBody>
      </p:sp>
      <p:sp>
        <p:nvSpPr>
          <p:cNvPr id="6" name="Text Placeholder 5"/>
          <p:cNvSpPr>
            <a:spLocks noGrp="1"/>
          </p:cNvSpPr>
          <p:nvPr>
            <p:ph type="body" idx="1"/>
          </p:nvPr>
        </p:nvSpPr>
        <p:spPr/>
        <p:txBody>
          <a:bodyPr/>
          <a:lstStyle/>
          <a:p>
            <a:r>
              <a:rPr lang="en-GB" dirty="0" smtClean="0"/>
              <a:t>You</a:t>
            </a:r>
            <a:endParaRPr lang="en-GB" dirty="0"/>
          </a:p>
        </p:txBody>
      </p:sp>
      <p:sp>
        <p:nvSpPr>
          <p:cNvPr id="3" name="Content Placeholder 2"/>
          <p:cNvSpPr>
            <a:spLocks noGrp="1"/>
          </p:cNvSpPr>
          <p:nvPr>
            <p:ph sz="half" idx="2"/>
          </p:nvPr>
        </p:nvSpPr>
        <p:spPr/>
        <p:txBody>
          <a:bodyPr>
            <a:normAutofit/>
          </a:bodyPr>
          <a:lstStyle/>
          <a:p>
            <a:pPr lvl="1">
              <a:buFont typeface="Arial" panose="020B0604020202020204" pitchFamily="34" charset="0"/>
              <a:buChar char="•"/>
            </a:pPr>
            <a:r>
              <a:rPr lang="en-GB" sz="2400" dirty="0" smtClean="0"/>
              <a:t>Likes computers.</a:t>
            </a:r>
          </a:p>
          <a:p>
            <a:pPr lvl="1">
              <a:buFont typeface="Arial" panose="020B0604020202020204" pitchFamily="34" charset="0"/>
              <a:buChar char="•"/>
            </a:pPr>
            <a:r>
              <a:rPr lang="en-GB" sz="2400" dirty="0" smtClean="0"/>
              <a:t>Likes sports.</a:t>
            </a:r>
          </a:p>
          <a:p>
            <a:pPr lvl="1">
              <a:buFont typeface="Arial" panose="020B0604020202020204" pitchFamily="34" charset="0"/>
              <a:buChar char="•"/>
            </a:pPr>
            <a:r>
              <a:rPr lang="en-GB" sz="2400" dirty="0" smtClean="0"/>
              <a:t>Dislikes tomatoes.</a:t>
            </a:r>
          </a:p>
          <a:p>
            <a:pPr lvl="1">
              <a:buFont typeface="Arial" panose="020B0604020202020204" pitchFamily="34" charset="0"/>
              <a:buChar char="•"/>
            </a:pPr>
            <a:r>
              <a:rPr lang="en-GB" sz="2400" dirty="0" smtClean="0"/>
              <a:t>Etc.</a:t>
            </a:r>
          </a:p>
          <a:p>
            <a:pPr marL="201168" lvl="1" indent="0">
              <a:buNone/>
            </a:pPr>
            <a:endParaRPr lang="en-GB" sz="2400" dirty="0" smtClean="0"/>
          </a:p>
          <a:p>
            <a:pPr marL="201168" lvl="1" indent="0">
              <a:lnSpc>
                <a:spcPct val="100000"/>
              </a:lnSpc>
              <a:buNone/>
            </a:pPr>
            <a:endParaRPr lang="en-GB" sz="2400" dirty="0" smtClean="0"/>
          </a:p>
          <a:p>
            <a:pPr lvl="1">
              <a:buFont typeface="Arial" panose="020B0604020202020204" pitchFamily="34" charset="0"/>
              <a:buChar char="•"/>
            </a:pPr>
            <a:r>
              <a:rPr lang="en-GB" sz="2400" dirty="0" smtClean="0"/>
              <a:t>Dislikes spiders.</a:t>
            </a:r>
            <a:endParaRPr lang="en-GB" sz="2400" dirty="0"/>
          </a:p>
        </p:txBody>
      </p:sp>
      <p:sp>
        <p:nvSpPr>
          <p:cNvPr id="7" name="Text Placeholder 6"/>
          <p:cNvSpPr>
            <a:spLocks noGrp="1"/>
          </p:cNvSpPr>
          <p:nvPr>
            <p:ph type="body" sz="quarter" idx="3"/>
          </p:nvPr>
        </p:nvSpPr>
        <p:spPr/>
        <p:txBody>
          <a:bodyPr/>
          <a:lstStyle/>
          <a:p>
            <a:r>
              <a:rPr lang="en-GB" dirty="0" smtClean="0"/>
              <a:t>Larry</a:t>
            </a:r>
            <a:endParaRPr lang="en-GB" dirty="0"/>
          </a:p>
        </p:txBody>
      </p:sp>
      <p:sp>
        <p:nvSpPr>
          <p:cNvPr id="8" name="Content Placeholder 7"/>
          <p:cNvSpPr>
            <a:spLocks noGrp="1"/>
          </p:cNvSpPr>
          <p:nvPr>
            <p:ph sz="quarter" idx="4"/>
          </p:nvPr>
        </p:nvSpPr>
        <p:spPr/>
        <p:txBody>
          <a:bodyPr>
            <a:normAutofit/>
          </a:bodyPr>
          <a:lstStyle/>
          <a:p>
            <a:pPr lvl="1">
              <a:buFont typeface="Arial" panose="020B0604020202020204" pitchFamily="34" charset="0"/>
              <a:buChar char="•"/>
            </a:pPr>
            <a:r>
              <a:rPr lang="en-GB" sz="2800" dirty="0" smtClean="0"/>
              <a:t>Likes computers.</a:t>
            </a:r>
          </a:p>
          <a:p>
            <a:pPr lvl="1">
              <a:buFont typeface="Arial" panose="020B0604020202020204" pitchFamily="34" charset="0"/>
              <a:buChar char="•"/>
            </a:pPr>
            <a:r>
              <a:rPr lang="en-GB" sz="2800" dirty="0" smtClean="0"/>
              <a:t>Likes sports.</a:t>
            </a:r>
          </a:p>
          <a:p>
            <a:pPr lvl="1">
              <a:buFont typeface="Arial" panose="020B0604020202020204" pitchFamily="34" charset="0"/>
              <a:buChar char="•"/>
            </a:pPr>
            <a:r>
              <a:rPr lang="en-GB" sz="2800" dirty="0" smtClean="0"/>
              <a:t>Dislikes tomatoes.</a:t>
            </a:r>
          </a:p>
          <a:p>
            <a:pPr lvl="1">
              <a:buFont typeface="Arial" panose="020B0604020202020204" pitchFamily="34" charset="0"/>
              <a:buChar char="•"/>
            </a:pPr>
            <a:r>
              <a:rPr lang="en-GB" sz="2800" dirty="0" smtClean="0"/>
              <a:t>Etc.</a:t>
            </a:r>
          </a:p>
          <a:p>
            <a:pPr lvl="1">
              <a:buFont typeface="Arial" panose="020B0604020202020204" pitchFamily="34" charset="0"/>
              <a:buChar char="•"/>
            </a:pPr>
            <a:endParaRPr lang="en-GB" sz="2800" dirty="0" smtClean="0"/>
          </a:p>
          <a:p>
            <a:pPr lvl="1">
              <a:buFont typeface="Arial" panose="020B0604020202020204" pitchFamily="34" charset="0"/>
              <a:buChar char="•"/>
            </a:pPr>
            <a:r>
              <a:rPr lang="en-GB" sz="2800" dirty="0" smtClean="0"/>
              <a:t>Owns a pet spider</a:t>
            </a:r>
            <a:r>
              <a:rPr lang="en-GB" sz="2800" dirty="0" smtClean="0"/>
              <a:t>.</a:t>
            </a:r>
          </a:p>
          <a:p>
            <a:pPr marL="201168" lvl="1" indent="0">
              <a:buNone/>
            </a:pPr>
            <a:r>
              <a:rPr lang="en-GB" sz="2800" dirty="0"/>
              <a:t>	</a:t>
            </a:r>
            <a:r>
              <a:rPr lang="en-GB" sz="2000" dirty="0" smtClean="0"/>
              <a:t>/\(</a:t>
            </a:r>
            <a:r>
              <a:rPr lang="en-GB" sz="2000" dirty="0" smtClean="0"/>
              <a:t>0 0)/\</a:t>
            </a:r>
          </a:p>
        </p:txBody>
      </p:sp>
    </p:spTree>
    <p:extLst>
      <p:ext uri="{BB962C8B-B14F-4D97-AF65-F5344CB8AC3E}">
        <p14:creationId xmlns:p14="http://schemas.microsoft.com/office/powerpoint/2010/main" val="3885574848"/>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Contacts</a:t>
            </a:r>
            <a:endParaRPr lang="en-GB"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GB" sz="2400" dirty="0" smtClean="0"/>
              <a:t>You add people</a:t>
            </a:r>
          </a:p>
          <a:p>
            <a:pPr marL="457200" lvl="1" indent="0">
              <a:buNone/>
            </a:pPr>
            <a:r>
              <a:rPr lang="en-GB" sz="2400" dirty="0" smtClean="0"/>
              <a:t>…that the site suggests.</a:t>
            </a:r>
          </a:p>
          <a:p>
            <a:pPr lvl="1">
              <a:buFont typeface="Arial" panose="020B0604020202020204" pitchFamily="34" charset="0"/>
              <a:buChar char="•"/>
            </a:pPr>
            <a:r>
              <a:rPr lang="en-GB" sz="2400" dirty="0" smtClean="0"/>
              <a:t>Then you talk to them</a:t>
            </a:r>
          </a:p>
          <a:p>
            <a:pPr marL="457200" lvl="1" indent="0">
              <a:buNone/>
            </a:pPr>
            <a:r>
              <a:rPr lang="en-GB" sz="2400" dirty="0" smtClean="0"/>
              <a:t>…and get to know them.</a:t>
            </a:r>
          </a:p>
          <a:p>
            <a:endParaRPr lang="en-GB" sz="2400" dirty="0" smtClean="0"/>
          </a:p>
          <a:p>
            <a:r>
              <a:rPr lang="en-GB" sz="2400" dirty="0"/>
              <a:t>The point of adding people is because they are a potential room-mate!</a:t>
            </a:r>
          </a:p>
        </p:txBody>
      </p:sp>
    </p:spTree>
    <p:extLst>
      <p:ext uri="{BB962C8B-B14F-4D97-AF65-F5344CB8AC3E}">
        <p14:creationId xmlns:p14="http://schemas.microsoft.com/office/powerpoint/2010/main" val="2750741192"/>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Messaging</a:t>
            </a:r>
            <a:endParaRPr lang="en-GB"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GB" sz="2400" dirty="0" smtClean="0"/>
              <a:t>In the future, we </a:t>
            </a:r>
            <a:r>
              <a:rPr lang="en-GB" sz="2400" i="1" dirty="0" smtClean="0"/>
              <a:t>could</a:t>
            </a:r>
            <a:r>
              <a:rPr lang="en-GB" sz="2400" dirty="0" smtClean="0"/>
              <a:t> have instant chat.</a:t>
            </a:r>
          </a:p>
          <a:p>
            <a:pPr lvl="1">
              <a:buFont typeface="Arial" panose="020B0604020202020204" pitchFamily="34" charset="0"/>
              <a:buChar char="•"/>
            </a:pPr>
            <a:r>
              <a:rPr lang="en-GB" sz="2400" dirty="0" smtClean="0"/>
              <a:t>Not important, but useful.</a:t>
            </a:r>
          </a:p>
          <a:p>
            <a:pPr lvl="1">
              <a:buFont typeface="Arial" panose="020B0604020202020204" pitchFamily="34" charset="0"/>
              <a:buChar char="•"/>
            </a:pPr>
            <a:r>
              <a:rPr lang="en-GB" sz="2400" dirty="0" smtClean="0"/>
              <a:t>An inbox would work fine.</a:t>
            </a:r>
          </a:p>
          <a:p>
            <a:pPr lvl="1">
              <a:buFont typeface="Arial" panose="020B0604020202020204" pitchFamily="34" charset="0"/>
              <a:buChar char="•"/>
            </a:pPr>
            <a:endParaRPr lang="en-GB" sz="2400" dirty="0"/>
          </a:p>
          <a:p>
            <a:endParaRPr lang="en-GB" dirty="0" smtClean="0"/>
          </a:p>
          <a:p>
            <a:endParaRPr lang="en-GB" dirty="0"/>
          </a:p>
          <a:p>
            <a:r>
              <a:rPr lang="en-GB" dirty="0" smtClean="0">
                <a:solidFill>
                  <a:schemeClr val="bg1">
                    <a:lumMod val="50000"/>
                  </a:schemeClr>
                </a:solidFill>
              </a:rPr>
              <a:t>But the chat could be pretty powerful.</a:t>
            </a:r>
          </a:p>
          <a:p>
            <a:endParaRPr lang="en-GB" dirty="0"/>
          </a:p>
        </p:txBody>
      </p:sp>
    </p:spTree>
    <p:extLst>
      <p:ext uri="{BB962C8B-B14F-4D97-AF65-F5344CB8AC3E}">
        <p14:creationId xmlns:p14="http://schemas.microsoft.com/office/powerpoint/2010/main" val="93455588"/>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Room-mate Matching Service</a:t>
            </a:r>
            <a:endParaRPr lang="en-GB" dirty="0"/>
          </a:p>
        </p:txBody>
      </p:sp>
      <p:sp>
        <p:nvSpPr>
          <p:cNvPr id="5" name="Content Placeholder 4"/>
          <p:cNvSpPr>
            <a:spLocks noGrp="1"/>
          </p:cNvSpPr>
          <p:nvPr>
            <p:ph idx="1"/>
          </p:nvPr>
        </p:nvSpPr>
        <p:spPr/>
        <p:txBody>
          <a:bodyPr>
            <a:normAutofit/>
          </a:bodyPr>
          <a:lstStyle/>
          <a:p>
            <a:pPr marL="514350" indent="-514350">
              <a:buFont typeface="+mj-lt"/>
              <a:buAutoNum type="arabicPeriod"/>
            </a:pPr>
            <a:r>
              <a:rPr lang="en-GB" sz="2400" dirty="0" smtClean="0"/>
              <a:t> People </a:t>
            </a:r>
            <a:r>
              <a:rPr lang="en-GB" sz="2400" dirty="0" smtClean="0"/>
              <a:t>need to find room-mates.</a:t>
            </a:r>
          </a:p>
          <a:p>
            <a:pPr marL="514350" indent="-514350">
              <a:buFont typeface="+mj-lt"/>
              <a:buAutoNum type="arabicPeriod"/>
            </a:pPr>
            <a:r>
              <a:rPr lang="en-GB" sz="2400" dirty="0" smtClean="0"/>
              <a:t> Finding </a:t>
            </a:r>
            <a:r>
              <a:rPr lang="en-GB" sz="2400" i="1" dirty="0" smtClean="0"/>
              <a:t>suitable</a:t>
            </a:r>
            <a:r>
              <a:rPr lang="en-GB" sz="2400" dirty="0" smtClean="0"/>
              <a:t> room-mates can be hard.</a:t>
            </a:r>
          </a:p>
          <a:p>
            <a:pPr marL="514350" indent="-514350">
              <a:buFont typeface="+mj-lt"/>
              <a:buAutoNum type="arabicPeriod"/>
            </a:pPr>
            <a:r>
              <a:rPr lang="en-GB" sz="2400" dirty="0" smtClean="0"/>
              <a:t> We </a:t>
            </a:r>
            <a:r>
              <a:rPr lang="en-GB" sz="2400" dirty="0" smtClean="0"/>
              <a:t>help them do that.</a:t>
            </a:r>
          </a:p>
          <a:p>
            <a:pPr marL="514350" indent="-514350">
              <a:buFont typeface="+mj-lt"/>
              <a:buAutoNum type="arabicPeriod"/>
            </a:pPr>
            <a:r>
              <a:rPr lang="en-GB" sz="2400" dirty="0" smtClean="0"/>
              <a:t> ???</a:t>
            </a:r>
            <a:endParaRPr lang="en-GB" sz="2400" dirty="0" smtClean="0"/>
          </a:p>
          <a:p>
            <a:pPr marL="514350" indent="-514350">
              <a:buFont typeface="+mj-lt"/>
              <a:buAutoNum type="arabicPeriod"/>
            </a:pPr>
            <a:r>
              <a:rPr lang="en-GB" sz="2400" dirty="0" smtClean="0"/>
              <a:t> </a:t>
            </a:r>
            <a:r>
              <a:rPr lang="en-GB" sz="2400" strike="sngStrike" dirty="0" smtClean="0"/>
              <a:t>Profit</a:t>
            </a:r>
            <a:r>
              <a:rPr lang="en-GB" sz="2400" strike="sngStrike" dirty="0" smtClean="0"/>
              <a:t>.</a:t>
            </a:r>
            <a:r>
              <a:rPr lang="en-GB" sz="2400" dirty="0" smtClean="0"/>
              <a:t> Just kidding. Maybe.</a:t>
            </a:r>
          </a:p>
          <a:p>
            <a:pPr marL="0" indent="0">
              <a:buNone/>
            </a:pPr>
            <a:endParaRPr lang="en-GB" sz="2400" dirty="0"/>
          </a:p>
          <a:p>
            <a:pPr marL="0" indent="0">
              <a:buNone/>
            </a:pPr>
            <a:r>
              <a:rPr lang="en-GB" sz="2400" i="1" u="sng" dirty="0" smtClean="0"/>
              <a:t>Ideally aimed at university students.</a:t>
            </a:r>
          </a:p>
        </p:txBody>
      </p:sp>
    </p:spTree>
    <p:extLst>
      <p:ext uri="{BB962C8B-B14F-4D97-AF65-F5344CB8AC3E}">
        <p14:creationId xmlns:p14="http://schemas.microsoft.com/office/powerpoint/2010/main" val="952381156"/>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Accommodation R</a:t>
            </a:r>
            <a:r>
              <a:rPr lang="en-GB" dirty="0" smtClean="0"/>
              <a:t>eviews</a:t>
            </a:r>
            <a:endParaRPr lang="en-GB" dirty="0"/>
          </a:p>
        </p:txBody>
      </p:sp>
      <p:pic>
        <p:nvPicPr>
          <p:cNvPr id="6" name="Content Placeholder 5" descr="uowlivingbanner.jpg+w=606.jpe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229704" y="1985963"/>
            <a:ext cx="2962654" cy="1965325"/>
          </a:xfrm>
        </p:spPr>
      </p:pic>
      <p:sp>
        <p:nvSpPr>
          <p:cNvPr id="5" name="Content Placeholder 4"/>
          <p:cNvSpPr>
            <a:spLocks noGrp="1"/>
          </p:cNvSpPr>
          <p:nvPr>
            <p:ph sz="half" idx="14"/>
          </p:nvPr>
        </p:nvSpPr>
        <p:spPr>
          <a:xfrm>
            <a:off x="664690" y="4368799"/>
            <a:ext cx="10092209" cy="1762125"/>
          </a:xfrm>
        </p:spPr>
        <p:txBody>
          <a:bodyPr>
            <a:normAutofit/>
          </a:bodyPr>
          <a:lstStyle/>
          <a:p>
            <a:pPr>
              <a:buFont typeface="Arial" panose="020B0604020202020204" pitchFamily="34" charset="0"/>
              <a:buChar char="•"/>
            </a:pPr>
            <a:r>
              <a:rPr lang="en-GB" sz="2400" dirty="0" smtClean="0"/>
              <a:t>Having the possibility to look through accommodation offers as group</a:t>
            </a:r>
          </a:p>
          <a:p>
            <a:pPr>
              <a:buFont typeface="Arial" panose="020B0604020202020204" pitchFamily="34" charset="0"/>
              <a:buChar char="•"/>
            </a:pPr>
            <a:r>
              <a:rPr lang="en-GB" sz="2400" dirty="0" smtClean="0"/>
              <a:t>After finding perfect roommates, only thing left to do is find accommodation</a:t>
            </a:r>
            <a:endParaRPr lang="en-GB" sz="2400" dirty="0"/>
          </a:p>
        </p:txBody>
      </p:sp>
    </p:spTree>
    <p:extLst>
      <p:ext uri="{BB962C8B-B14F-4D97-AF65-F5344CB8AC3E}">
        <p14:creationId xmlns:p14="http://schemas.microsoft.com/office/powerpoint/2010/main" val="167553770"/>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Logged out users cannot rate or review.</a:t>
            </a:r>
          </a:p>
        </p:txBody>
      </p:sp>
      <p:pic>
        <p:nvPicPr>
          <p:cNvPr id="5" name="Content Placeholder 4" descr="rate_and_review_small.jp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63119" y="2016125"/>
            <a:ext cx="4695825" cy="1905000"/>
          </a:xfrm>
        </p:spPr>
      </p:pic>
      <p:sp>
        <p:nvSpPr>
          <p:cNvPr id="6" name="Content Placeholder 5"/>
          <p:cNvSpPr>
            <a:spLocks noGrp="1"/>
          </p:cNvSpPr>
          <p:nvPr>
            <p:ph sz="half" idx="14"/>
          </p:nvPr>
        </p:nvSpPr>
        <p:spPr/>
        <p:txBody>
          <a:bodyPr>
            <a:normAutofit/>
          </a:bodyPr>
          <a:lstStyle/>
          <a:p>
            <a:pPr lvl="1">
              <a:buFont typeface="Arial" panose="020B0604020202020204" pitchFamily="34" charset="0"/>
              <a:buChar char="•"/>
            </a:pPr>
            <a:r>
              <a:rPr lang="en-GB" sz="2400" dirty="0" smtClean="0"/>
              <a:t>Avoiding spam by not letting non-registered users to rate/review.</a:t>
            </a:r>
            <a:endParaRPr lang="en-GB" sz="2400" dirty="0" smtClean="0"/>
          </a:p>
          <a:p>
            <a:pPr lvl="1">
              <a:buFont typeface="Arial" panose="020B0604020202020204" pitchFamily="34" charset="0"/>
              <a:buChar char="•"/>
            </a:pPr>
            <a:r>
              <a:rPr lang="en-GB" sz="2400" dirty="0" smtClean="0"/>
              <a:t>Reviews would be checked and filtered, to assure the maximum quality.</a:t>
            </a:r>
          </a:p>
        </p:txBody>
      </p:sp>
    </p:spTree>
    <p:extLst>
      <p:ext uri="{BB962C8B-B14F-4D97-AF65-F5344CB8AC3E}">
        <p14:creationId xmlns:p14="http://schemas.microsoft.com/office/powerpoint/2010/main" val="2825025170"/>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341</TotalTime>
  <Words>1003</Words>
  <Application>Microsoft Office PowerPoint</Application>
  <PresentationFormat>Widescreen</PresentationFormat>
  <Paragraphs>183</Paragraphs>
  <Slides>34</Slides>
  <Notes>11</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Arial</vt:lpstr>
      <vt:lpstr>Calibri</vt:lpstr>
      <vt:lpstr>Calibri Light</vt:lpstr>
      <vt:lpstr>DejaVu Sans</vt:lpstr>
      <vt:lpstr>StarSymbol</vt:lpstr>
      <vt:lpstr>Wingdings</vt:lpstr>
      <vt:lpstr>Retrospect</vt:lpstr>
      <vt:lpstr>Office Theme</vt:lpstr>
      <vt:lpstr>PowerPoint Presentation</vt:lpstr>
      <vt:lpstr>Room-mate Matching Service</vt:lpstr>
      <vt:lpstr>What it does</vt:lpstr>
      <vt:lpstr>We can’t tell you everything</vt:lpstr>
      <vt:lpstr>Contacts</vt:lpstr>
      <vt:lpstr>Messaging</vt:lpstr>
      <vt:lpstr>Room-mate Matching Service</vt:lpstr>
      <vt:lpstr>Accommodation Reviews</vt:lpstr>
      <vt:lpstr>Logged out users cannot rate or review.</vt:lpstr>
      <vt:lpstr>Review formatting</vt:lpstr>
      <vt:lpstr>PowerPoint Presentation</vt:lpstr>
      <vt:lpstr>Connecting to Social networks</vt:lpstr>
      <vt:lpstr>Get to know each other</vt:lpstr>
      <vt:lpstr>Linking accounts</vt:lpstr>
      <vt:lpstr>Chat System</vt:lpstr>
      <vt:lpstr>Integrating Facebook Chat</vt:lpstr>
      <vt:lpstr>Integrating Facebook Comments</vt:lpstr>
      <vt:lpstr>PowerPoint Presentation</vt:lpstr>
      <vt:lpstr>Technical Stuff</vt:lpstr>
      <vt:lpstr>HTML &amp; CSS</vt:lpstr>
      <vt:lpstr>PowerPoint Presentation</vt:lpstr>
      <vt:lpstr>PHP &amp; MySQL</vt:lpstr>
      <vt:lpstr>Stubs everywhere</vt:lpstr>
      <vt:lpstr>OOP for the win!</vt:lpstr>
      <vt:lpstr>Good teamwork == good result</vt:lpstr>
      <vt:lpstr>Planning before everything</vt:lpstr>
      <vt:lpstr>Punctuality is important</vt:lpstr>
      <vt:lpstr>Will put gantt chart</vt:lpstr>
      <vt:lpstr>Overview on legal and ethical aspects</vt:lpstr>
      <vt:lpstr>Instant messaging</vt:lpstr>
      <vt:lpstr>Religious beliefs compatibility</vt:lpstr>
      <vt:lpstr>Personal information confidentiality</vt:lpstr>
      <vt:lpstr>The user reviews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Dragos Radu</dc:creator>
  <cp:lastModifiedBy>Dragos Radu</cp:lastModifiedBy>
  <cp:revision>47</cp:revision>
  <dcterms:created xsi:type="dcterms:W3CDTF">2014-12-03T11:36:41Z</dcterms:created>
  <dcterms:modified xsi:type="dcterms:W3CDTF">2014-12-03T22:38:25Z</dcterms:modified>
</cp:coreProperties>
</file>