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ragoljub Stosi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0B68BE-EE40-4341-9DBF-25C4DC443D97}">
  <a:tblStyle styleId="{2E0B68BE-EE40-4341-9DBF-25C4DC443D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340DB1-7F05-45DC-ACE8-62A4E6ABB86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aleway-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35" Type="http://schemas.openxmlformats.org/officeDocument/2006/relationships/font" Target="fonts/HelveticaNeue-regular.fntdata"/><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37" Type="http://schemas.openxmlformats.org/officeDocument/2006/relationships/font" Target="fonts/HelveticaNeue-italic.fntdata"/><Relationship Id="rId14" Type="http://schemas.openxmlformats.org/officeDocument/2006/relationships/slide" Target="slides/slide7.xml"/><Relationship Id="rId36" Type="http://schemas.openxmlformats.org/officeDocument/2006/relationships/font" Target="fonts/HelveticaNeue-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HelveticaNeue-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07T16:42:53.028">
    <p:pos x="44" y="450"/>
    <p:text>go through esg history, mention that it starts even earlier then this graph with methodists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6362695c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6362695c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971d9ae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971d9ae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971d9ae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971d9ae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971d9ae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971d9ae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971d9ae4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971d9ae4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971d9ae4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971d9ae4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971d9ae4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971d9ae4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ac1d143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ac1d143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971d9ae4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971d9ae4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971d9ae4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971d9ae4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639b7ce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639b7ce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6362695c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6362695c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8f6ada3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8f6ada3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8aa4e25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8aa4e25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8aa4e25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8aa4e25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6d0ae41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6d0ae41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ac1d143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ac1d143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971d9ae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971d9ae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971d9ae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971d9ae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google.com/search?sca_esv=5f1d5a2af2a99c51&amp;rlz=1C1GCEU_srRS1018RS1018&amp;tbm=bks&amp;q=inauthor:%22Russell+Sparkes%22&amp;sa=X&amp;ved=2ahUKEwiInN7Vl-KGAxUEiv0HHbuIDucQ9Ah6BAgIE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nvSpPr>
        <p:spPr>
          <a:xfrm>
            <a:off x="1728300" y="1690825"/>
            <a:ext cx="5687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Helvetica Neue"/>
                <a:ea typeface="Helvetica Neue"/>
                <a:cs typeface="Helvetica Neue"/>
                <a:sym typeface="Helvetica Neue"/>
              </a:rPr>
              <a:t>ESG Investing Using Expected Shortfall as a Measure of Risk</a:t>
            </a:r>
            <a:endParaRPr sz="2700">
              <a:solidFill>
                <a:schemeClr val="dk2"/>
              </a:solidFill>
              <a:latin typeface="Helvetica Neue"/>
              <a:ea typeface="Helvetica Neue"/>
              <a:cs typeface="Helvetica Neue"/>
              <a:sym typeface="Helvetica Neue"/>
            </a:endParaRPr>
          </a:p>
        </p:txBody>
      </p:sp>
      <p:sp>
        <p:nvSpPr>
          <p:cNvPr id="87" name="Google Shape;87;p13"/>
          <p:cNvSpPr txBox="1"/>
          <p:nvPr/>
        </p:nvSpPr>
        <p:spPr>
          <a:xfrm>
            <a:off x="1728300" y="2681298"/>
            <a:ext cx="5687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chemeClr val="dk2"/>
              </a:solidFill>
              <a:latin typeface="Helvetica Neue"/>
              <a:ea typeface="Helvetica Neue"/>
              <a:cs typeface="Helvetica Neue"/>
              <a:sym typeface="Helvetica Neue"/>
            </a:endParaRPr>
          </a:p>
          <a:p>
            <a:pPr indent="0" lvl="0" marL="0" rtl="0" algn="ctr">
              <a:spcBef>
                <a:spcPts val="0"/>
              </a:spcBef>
              <a:spcAft>
                <a:spcPts val="0"/>
              </a:spcAft>
              <a:buNone/>
            </a:pPr>
            <a:r>
              <a:rPr lang="en" sz="1800">
                <a:solidFill>
                  <a:schemeClr val="dk2"/>
                </a:solidFill>
                <a:latin typeface="Helvetica Neue"/>
                <a:ea typeface="Helvetica Neue"/>
                <a:cs typeface="Helvetica Neue"/>
                <a:sym typeface="Helvetica Neue"/>
              </a:rPr>
              <a:t>Belgrade, July 2024</a:t>
            </a:r>
            <a:endParaRPr sz="1800">
              <a:solidFill>
                <a:schemeClr val="dk2"/>
              </a:solidFill>
              <a:latin typeface="Helvetica Neue"/>
              <a:ea typeface="Helvetica Neue"/>
              <a:cs typeface="Helvetica Neue"/>
              <a:sym typeface="Helvetica Neue"/>
            </a:endParaRPr>
          </a:p>
        </p:txBody>
      </p:sp>
      <p:cxnSp>
        <p:nvCxnSpPr>
          <p:cNvPr id="88" name="Google Shape;88;p13"/>
          <p:cNvCxnSpPr/>
          <p:nvPr/>
        </p:nvCxnSpPr>
        <p:spPr>
          <a:xfrm>
            <a:off x="2307575" y="2834074"/>
            <a:ext cx="4553100" cy="0"/>
          </a:xfrm>
          <a:prstGeom prst="straightConnector1">
            <a:avLst/>
          </a:prstGeom>
          <a:noFill/>
          <a:ln cap="flat" cmpd="sng" w="19050">
            <a:solidFill>
              <a:schemeClr val="dk2"/>
            </a:solidFill>
            <a:prstDash val="solid"/>
            <a:round/>
            <a:headEnd len="med" w="med" type="none"/>
            <a:tailEnd len="med" w="med" type="none"/>
          </a:ln>
        </p:spPr>
      </p:cxnSp>
      <p:sp>
        <p:nvSpPr>
          <p:cNvPr id="89" name="Google Shape;89;p13"/>
          <p:cNvSpPr txBox="1"/>
          <p:nvPr/>
        </p:nvSpPr>
        <p:spPr>
          <a:xfrm>
            <a:off x="1728300" y="926353"/>
            <a:ext cx="5687400" cy="93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1800">
                <a:latin typeface="Helvetica Neue"/>
                <a:ea typeface="Helvetica Neue"/>
                <a:cs typeface="Helvetica Neue"/>
                <a:sym typeface="Helvetica Neue"/>
              </a:rPr>
              <a:t>Belgrade School of Computing</a:t>
            </a:r>
            <a:endParaRPr sz="1800">
              <a:latin typeface="Helvetica Neue"/>
              <a:ea typeface="Helvetica Neue"/>
              <a:cs typeface="Helvetica Neue"/>
              <a:sym typeface="Helvetica Neue"/>
            </a:endParaRPr>
          </a:p>
          <a:p>
            <a:pPr indent="0" lvl="0" marL="0" rtl="0" algn="ctr">
              <a:spcBef>
                <a:spcPts val="1200"/>
              </a:spcBef>
              <a:spcAft>
                <a:spcPts val="0"/>
              </a:spcAft>
              <a:buNone/>
            </a:pPr>
            <a:r>
              <a:t/>
            </a:r>
            <a:endParaRPr sz="1800">
              <a:solidFill>
                <a:schemeClr val="dk2"/>
              </a:solidFill>
              <a:latin typeface="Helvetica Neue"/>
              <a:ea typeface="Helvetica Neue"/>
              <a:cs typeface="Helvetica Neue"/>
              <a:sym typeface="Helvetica Neue"/>
            </a:endParaRPr>
          </a:p>
        </p:txBody>
      </p:sp>
      <p:sp>
        <p:nvSpPr>
          <p:cNvPr id="90" name="Google Shape;90;p13"/>
          <p:cNvSpPr txBox="1"/>
          <p:nvPr/>
        </p:nvSpPr>
        <p:spPr>
          <a:xfrm>
            <a:off x="135575" y="4551950"/>
            <a:ext cx="3853800" cy="1049100"/>
          </a:xfrm>
          <a:prstGeom prst="rect">
            <a:avLst/>
          </a:prstGeom>
          <a:noFill/>
          <a:ln>
            <a:noFill/>
          </a:ln>
        </p:spPr>
        <p:txBody>
          <a:bodyPr anchorCtr="0" anchor="t" bIns="91425" lIns="91425" spcFirstLastPara="1" rIns="91425" wrap="square" tIns="91425">
            <a:spAutoFit/>
          </a:bodyPr>
          <a:lstStyle/>
          <a:p>
            <a:pPr indent="0" lvl="0" marL="0" rtl="0" algn="l">
              <a:lnSpc>
                <a:spcPct val="106000"/>
              </a:lnSpc>
              <a:spcBef>
                <a:spcPts val="0"/>
              </a:spcBef>
              <a:spcAft>
                <a:spcPts val="0"/>
              </a:spcAft>
              <a:buNone/>
            </a:pPr>
            <a:r>
              <a:rPr lang="en" sz="1800">
                <a:latin typeface="Helvetica Neue"/>
                <a:ea typeface="Helvetica Neue"/>
                <a:cs typeface="Helvetica Neue"/>
                <a:sym typeface="Helvetica Neue"/>
              </a:rPr>
              <a:t>Supervisor: Dr Branko Urošević                                                       	</a:t>
            </a:r>
            <a:endParaRPr sz="1800">
              <a:latin typeface="Helvetica Neue"/>
              <a:ea typeface="Helvetica Neue"/>
              <a:cs typeface="Helvetica Neue"/>
              <a:sym typeface="Helvetica Neue"/>
            </a:endParaRPr>
          </a:p>
          <a:p>
            <a:pPr indent="0" lvl="0" marL="0" rtl="0" algn="ctr">
              <a:spcBef>
                <a:spcPts val="0"/>
              </a:spcBef>
              <a:spcAft>
                <a:spcPts val="0"/>
              </a:spcAft>
              <a:buNone/>
            </a:pPr>
            <a:r>
              <a:t/>
            </a:r>
            <a:endParaRPr sz="1800">
              <a:solidFill>
                <a:schemeClr val="dk2"/>
              </a:solidFill>
              <a:latin typeface="Helvetica Neue"/>
              <a:ea typeface="Helvetica Neue"/>
              <a:cs typeface="Helvetica Neue"/>
              <a:sym typeface="Helvetica Neue"/>
            </a:endParaRPr>
          </a:p>
        </p:txBody>
      </p:sp>
      <p:sp>
        <p:nvSpPr>
          <p:cNvPr id="91" name="Google Shape;91;p13"/>
          <p:cNvSpPr txBox="1"/>
          <p:nvPr/>
        </p:nvSpPr>
        <p:spPr>
          <a:xfrm>
            <a:off x="5651769" y="4551950"/>
            <a:ext cx="385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Helvetica Neue"/>
                <a:ea typeface="Helvetica Neue"/>
                <a:cs typeface="Helvetica Neue"/>
                <a:sym typeface="Helvetica Neue"/>
              </a:rPr>
              <a:t>Student: Dragoljub Stošić</a:t>
            </a:r>
            <a:endParaRPr sz="1800">
              <a:solidFill>
                <a:schemeClr val="dk2"/>
              </a:solidFill>
              <a:latin typeface="Helvetica Neue"/>
              <a:ea typeface="Helvetica Neue"/>
              <a:cs typeface="Helvetica Neue"/>
              <a:sym typeface="Helvetica Neue"/>
            </a:endParaRPr>
          </a:p>
        </p:txBody>
      </p:sp>
      <p:pic>
        <p:nvPicPr>
          <p:cNvPr id="92" name="Google Shape;92;p13"/>
          <p:cNvPicPr preferRelativeResize="0"/>
          <p:nvPr/>
        </p:nvPicPr>
        <p:blipFill>
          <a:blip r:embed="rId3">
            <a:alphaModFix/>
          </a:blip>
          <a:stretch>
            <a:fillRect/>
          </a:stretch>
        </p:blipFill>
        <p:spPr>
          <a:xfrm>
            <a:off x="3665527" y="201390"/>
            <a:ext cx="1812945" cy="73890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2"/>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22"/>
          <p:cNvSpPr txBox="1"/>
          <p:nvPr/>
        </p:nvSpPr>
        <p:spPr>
          <a:xfrm>
            <a:off x="386700" y="965275"/>
            <a:ext cx="8370600" cy="394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800">
                <a:latin typeface="Helvetica Neue"/>
                <a:ea typeface="Helvetica Neue"/>
                <a:cs typeface="Helvetica Neue"/>
                <a:sym typeface="Helvetica Neue"/>
              </a:rPr>
              <a:t>If VaR at 97.5% is 3%, then, there's a </a:t>
            </a:r>
            <a:r>
              <a:rPr lang="en" sz="1800">
                <a:latin typeface="Helvetica Neue"/>
                <a:ea typeface="Helvetica Neue"/>
                <a:cs typeface="Helvetica Neue"/>
                <a:sym typeface="Helvetica Neue"/>
              </a:rPr>
              <a:t>97.5%</a:t>
            </a:r>
            <a:r>
              <a:rPr lang="en" sz="1800">
                <a:latin typeface="Helvetica Neue"/>
                <a:ea typeface="Helvetica Neue"/>
                <a:cs typeface="Helvetica Neue"/>
                <a:sym typeface="Helvetica Neue"/>
              </a:rPr>
              <a:t> probability that the portfolio's loss will not exceed 3% of its value over the specified time period - there's </a:t>
            </a:r>
            <a:r>
              <a:rPr lang="en" sz="1800">
                <a:latin typeface="Helvetica Neue"/>
                <a:ea typeface="Helvetica Neue"/>
                <a:cs typeface="Helvetica Neue"/>
                <a:sym typeface="Helvetica Neue"/>
              </a:rPr>
              <a:t>only</a:t>
            </a:r>
            <a:r>
              <a:rPr lang="en" sz="1800">
                <a:latin typeface="Helvetica Neue"/>
                <a:ea typeface="Helvetica Neue"/>
                <a:cs typeface="Helvetica Neue"/>
                <a:sym typeface="Helvetica Neue"/>
              </a:rPr>
              <a:t> a 2.5% chance of experiencing a loss greater than 3%.</a:t>
            </a:r>
            <a:endParaRPr sz="1800">
              <a:latin typeface="Helvetica Neue"/>
              <a:ea typeface="Helvetica Neue"/>
              <a:cs typeface="Helvetica Neue"/>
              <a:sym typeface="Helvetica Neue"/>
            </a:endParaRPr>
          </a:p>
          <a:p>
            <a:pPr indent="0" lvl="0" marL="0" rtl="0" algn="just">
              <a:lnSpc>
                <a:spcPct val="115000"/>
              </a:lnSpc>
              <a:spcBef>
                <a:spcPts val="1200"/>
              </a:spcBef>
              <a:spcAft>
                <a:spcPts val="0"/>
              </a:spcAft>
              <a:buNone/>
            </a:pPr>
            <a:r>
              <a:rPr lang="en" sz="1800">
                <a:latin typeface="Helvetica Neue"/>
                <a:ea typeface="Helvetica Neue"/>
                <a:cs typeface="Helvetica Neue"/>
                <a:sym typeface="Helvetica Neue"/>
              </a:rPr>
              <a:t>If ES at </a:t>
            </a:r>
            <a:r>
              <a:rPr lang="en" sz="1800">
                <a:latin typeface="Helvetica Neue"/>
                <a:ea typeface="Helvetica Neue"/>
                <a:cs typeface="Helvetica Neue"/>
                <a:sym typeface="Helvetica Neue"/>
              </a:rPr>
              <a:t>97.5%</a:t>
            </a:r>
            <a:r>
              <a:rPr lang="en" sz="1800">
                <a:latin typeface="Helvetica Neue"/>
                <a:ea typeface="Helvetica Neue"/>
                <a:cs typeface="Helvetica Neue"/>
                <a:sym typeface="Helvetica Neue"/>
              </a:rPr>
              <a:t> is 3%, then, the average loss in the worst 2.5% of scenarios is 3% of the portfolio's value. This means that when losses exceed the VaR threshold, the expected (average) loss in those worst-case scenarios is </a:t>
            </a:r>
            <a:r>
              <a:rPr lang="en" sz="1800">
                <a:latin typeface="Helvetica Neue"/>
                <a:ea typeface="Helvetica Neue"/>
                <a:cs typeface="Helvetica Neue"/>
                <a:sym typeface="Helvetica Neue"/>
              </a:rPr>
              <a:t>3</a:t>
            </a:r>
            <a:r>
              <a:rPr lang="en"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just">
              <a:spcBef>
                <a:spcPts val="1200"/>
              </a:spcBef>
              <a:spcAft>
                <a:spcPts val="0"/>
              </a:spcAft>
              <a:buNone/>
            </a:pPr>
            <a:r>
              <a:t/>
            </a:r>
            <a:endParaRPr sz="18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sp>
        <p:nvSpPr>
          <p:cNvPr id="155" name="Google Shape;155;p23"/>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23"/>
          <p:cNvSpPr txBox="1"/>
          <p:nvPr/>
        </p:nvSpPr>
        <p:spPr>
          <a:xfrm>
            <a:off x="228325" y="965475"/>
            <a:ext cx="16008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latin typeface="Helvetica Neue"/>
                <a:ea typeface="Helvetica Neue"/>
                <a:cs typeface="Helvetica Neue"/>
                <a:sym typeface="Helvetica Neue"/>
              </a:rPr>
              <a:t>VaR and ES concepts illustrated</a:t>
            </a:r>
            <a:endParaRPr sz="19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sz="19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900">
                <a:solidFill>
                  <a:schemeClr val="dk2"/>
                </a:solidFill>
                <a:latin typeface="Helvetica Neue"/>
                <a:ea typeface="Helvetica Neue"/>
                <a:cs typeface="Helvetica Neue"/>
                <a:sym typeface="Helvetica Neue"/>
              </a:rPr>
              <a:t>* </a:t>
            </a:r>
            <a:r>
              <a:rPr lang="en" sz="1900">
                <a:solidFill>
                  <a:schemeClr val="dk2"/>
                </a:solidFill>
                <a:latin typeface="Helvetica Neue"/>
                <a:ea typeface="Helvetica Neue"/>
                <a:cs typeface="Helvetica Neue"/>
                <a:sym typeface="Helvetica Neue"/>
              </a:rPr>
              <a:t>One of the portfolios we analyzed in the thesis</a:t>
            </a:r>
            <a:endParaRPr sz="1900">
              <a:solidFill>
                <a:schemeClr val="dk2"/>
              </a:solidFill>
              <a:latin typeface="Helvetica Neue"/>
              <a:ea typeface="Helvetica Neue"/>
              <a:cs typeface="Helvetica Neue"/>
              <a:sym typeface="Helvetica Neue"/>
            </a:endParaRPr>
          </a:p>
        </p:txBody>
      </p:sp>
      <p:pic>
        <p:nvPicPr>
          <p:cNvPr id="157" name="Google Shape;157;p23"/>
          <p:cNvPicPr preferRelativeResize="0"/>
          <p:nvPr/>
        </p:nvPicPr>
        <p:blipFill>
          <a:blip r:embed="rId3">
            <a:alphaModFix/>
          </a:blip>
          <a:stretch>
            <a:fillRect/>
          </a:stretch>
        </p:blipFill>
        <p:spPr>
          <a:xfrm>
            <a:off x="2095896" y="829883"/>
            <a:ext cx="6829125" cy="410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sp>
        <p:nvSpPr>
          <p:cNvPr id="162" name="Google Shape;162;p24"/>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24"/>
          <p:cNvSpPr txBox="1"/>
          <p:nvPr/>
        </p:nvSpPr>
        <p:spPr>
          <a:xfrm>
            <a:off x="386700" y="965275"/>
            <a:ext cx="8370600" cy="39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Helvetica Neue"/>
                <a:ea typeface="Helvetica Neue"/>
                <a:cs typeface="Helvetica Neue"/>
                <a:sym typeface="Helvetica Neue"/>
              </a:rPr>
              <a:t>Multi-Objective Evolutionary Algorithms (MOEAs) and Nondominated Sorting Genetic Algorithm II (NSGA-</a:t>
            </a:r>
            <a:r>
              <a:rPr i="1" lang="en" sz="1800">
                <a:latin typeface="Helvetica Neue"/>
                <a:ea typeface="Helvetica Neue"/>
                <a:cs typeface="Helvetica Neue"/>
                <a:sym typeface="Helvetica Neue"/>
              </a:rPr>
              <a:t>II</a:t>
            </a:r>
            <a:r>
              <a:rPr i="1" lang="en" sz="1800">
                <a:latin typeface="Helvetica Neue"/>
                <a:ea typeface="Helvetica Neue"/>
                <a:cs typeface="Helvetica Neue"/>
                <a:sym typeface="Helvetica Neue"/>
              </a:rPr>
              <a:t>)</a:t>
            </a:r>
            <a:endParaRPr i="1" sz="1800">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i="1" sz="1800">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500">
                <a:latin typeface="Helvetica Neue"/>
                <a:ea typeface="Helvetica Neue"/>
                <a:cs typeface="Helvetica Neue"/>
                <a:sym typeface="Helvetica Neue"/>
              </a:rPr>
              <a:t>John Holland (1975) first introduced the concept of genetic algorithms, based on Darwin's principle: "</a:t>
            </a:r>
            <a:r>
              <a:rPr b="1" lang="en" sz="1500">
                <a:latin typeface="Helvetica Neue"/>
                <a:ea typeface="Helvetica Neue"/>
                <a:cs typeface="Helvetica Neue"/>
                <a:sym typeface="Helvetica Neue"/>
              </a:rPr>
              <a:t>the fittest survive</a:t>
            </a:r>
            <a:r>
              <a:rPr lang="en" sz="1500">
                <a:latin typeface="Helvetica Neue"/>
                <a:ea typeface="Helvetica Neue"/>
                <a:cs typeface="Helvetica Neue"/>
                <a:sym typeface="Helvetica Neue"/>
              </a:rPr>
              <a:t>."</a:t>
            </a:r>
            <a:endParaRPr sz="1500">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500">
                <a:latin typeface="Helvetica Neue"/>
                <a:ea typeface="Helvetica Neue"/>
                <a:cs typeface="Helvetica Neue"/>
                <a:sym typeface="Helvetica Neue"/>
              </a:rPr>
              <a:t>Inspired by nature, useful for complex optimization problems.</a:t>
            </a:r>
            <a:endParaRPr sz="1500">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500">
                <a:latin typeface="Helvetica Neue"/>
                <a:ea typeface="Helvetica Neue"/>
                <a:cs typeface="Helvetica Neue"/>
                <a:sym typeface="Helvetica Neue"/>
              </a:rPr>
              <a:t>Multi-Objective Problems: Portfolio optimization involves conflicting objectives, requiring multi-objective approaches.</a:t>
            </a:r>
            <a:endParaRPr sz="1500">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500">
                <a:latin typeface="Helvetica Neue"/>
                <a:ea typeface="Helvetica Neue"/>
                <a:cs typeface="Helvetica Neue"/>
                <a:sym typeface="Helvetica Neue"/>
              </a:rPr>
              <a:t>In fact all practical optimization problems, especially economical design optimization problems have a multi-objective nature much more frequently than a single objective one.</a:t>
            </a:r>
            <a:endParaRPr sz="1500">
              <a:latin typeface="Helvetica Neue"/>
              <a:ea typeface="Helvetica Neue"/>
              <a:cs typeface="Helvetica Neue"/>
              <a:sym typeface="Helvetica Neue"/>
            </a:endParaRPr>
          </a:p>
          <a:p>
            <a:pPr indent="0" lvl="0" marL="0" rtl="0" algn="l">
              <a:spcBef>
                <a:spcPts val="1200"/>
              </a:spcBef>
              <a:spcAft>
                <a:spcPts val="0"/>
              </a:spcAft>
              <a:buNone/>
            </a:pPr>
            <a:r>
              <a:t/>
            </a:r>
            <a:endParaRPr sz="18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7" name="Shape 167"/>
        <p:cNvGrpSpPr/>
        <p:nvPr/>
      </p:nvGrpSpPr>
      <p:grpSpPr>
        <a:xfrm>
          <a:off x="0" y="0"/>
          <a:ext cx="0" cy="0"/>
          <a:chOff x="0" y="0"/>
          <a:chExt cx="0" cy="0"/>
        </a:xfrm>
      </p:grpSpPr>
      <p:sp>
        <p:nvSpPr>
          <p:cNvPr id="168" name="Google Shape;168;p25"/>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25"/>
          <p:cNvSpPr txBox="1"/>
          <p:nvPr/>
        </p:nvSpPr>
        <p:spPr>
          <a:xfrm>
            <a:off x="386700" y="965275"/>
            <a:ext cx="8370600" cy="39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Helvetica Neue"/>
                <a:ea typeface="Helvetica Neue"/>
                <a:cs typeface="Helvetica Neue"/>
                <a:sym typeface="Helvetica Neue"/>
              </a:rPr>
              <a:t>Multi-Objective Evolutionary Algorithms (MOEAs) and Nondominated Sorting Genetic Algorithm II (NSGA-II)</a:t>
            </a:r>
            <a:endParaRPr i="1" sz="1800">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a:latin typeface="Helvetica Neue"/>
                <a:ea typeface="Helvetica Neue"/>
                <a:cs typeface="Helvetica Neue"/>
                <a:sym typeface="Helvetica Neue"/>
              </a:rPr>
              <a:t>In our analysis we used NSGA-II algo which is an algorithm created to address the limitations of earlier versions of evolutionary algorithms such as </a:t>
            </a:r>
            <a:r>
              <a:rPr lang="en">
                <a:solidFill>
                  <a:schemeClr val="accent3"/>
                </a:solidFill>
                <a:latin typeface="Helvetica Neue"/>
                <a:ea typeface="Helvetica Neue"/>
                <a:cs typeface="Helvetica Neue"/>
                <a:sym typeface="Helvetica Neue"/>
              </a:rPr>
              <a:t>computational complexity</a:t>
            </a:r>
            <a:r>
              <a:rPr lang="en">
                <a:latin typeface="Helvetica Neue"/>
                <a:ea typeface="Helvetica Neue"/>
                <a:cs typeface="Helvetica Neue"/>
                <a:sym typeface="Helvetica Neue"/>
              </a:rPr>
              <a:t> (more resources, more computational power) , </a:t>
            </a:r>
            <a:r>
              <a:rPr lang="en">
                <a:solidFill>
                  <a:schemeClr val="accent3"/>
                </a:solidFill>
                <a:latin typeface="Helvetica Neue"/>
                <a:ea typeface="Helvetica Neue"/>
                <a:cs typeface="Helvetica Neue"/>
                <a:sym typeface="Helvetica Neue"/>
              </a:rPr>
              <a:t>nonelitism approach</a:t>
            </a:r>
            <a:r>
              <a:rPr lang="en">
                <a:latin typeface="Helvetica Neue"/>
                <a:ea typeface="Helvetica Neue"/>
                <a:cs typeface="Helvetica Neue"/>
                <a:sym typeface="Helvetica Neue"/>
              </a:rPr>
              <a:t> (best solutions not guaranteed to be carried over to the next generation - potential loss of high quality solutions ) and the </a:t>
            </a:r>
            <a:r>
              <a:rPr lang="en">
                <a:solidFill>
                  <a:schemeClr val="accent3"/>
                </a:solidFill>
                <a:latin typeface="Helvetica Neue"/>
                <a:ea typeface="Helvetica Neue"/>
                <a:cs typeface="Helvetica Neue"/>
                <a:sym typeface="Helvetica Neue"/>
              </a:rPr>
              <a:t>need for specifying a sharing parameter </a:t>
            </a:r>
            <a:r>
              <a:rPr lang="en">
                <a:solidFill>
                  <a:schemeClr val="dk2"/>
                </a:solidFill>
                <a:latin typeface="Helvetica Neue"/>
                <a:ea typeface="Helvetica Neue"/>
                <a:cs typeface="Helvetica Neue"/>
                <a:sym typeface="Helvetica Neue"/>
              </a:rPr>
              <a:t>(maintaining diversity in the population by penalizing solutions that are too similar to others - the population explores a wider range of the solution space)</a:t>
            </a:r>
            <a:endParaRPr>
              <a:solidFill>
                <a:schemeClr val="dk2"/>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a:latin typeface="Helvetica Neue"/>
                <a:ea typeface="Helvetica Neue"/>
                <a:cs typeface="Helvetica Neue"/>
                <a:sym typeface="Helvetica Neue"/>
              </a:rPr>
              <a:t>Process</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a:p>
            <a:pPr indent="-317500" lvl="0" marL="457200" rtl="0" algn="l">
              <a:lnSpc>
                <a:spcPct val="115000"/>
              </a:lnSpc>
              <a:spcBef>
                <a:spcPts val="1200"/>
              </a:spcBef>
              <a:spcAft>
                <a:spcPts val="0"/>
              </a:spcAft>
              <a:buSzPts val="1400"/>
              <a:buChar char="●"/>
            </a:pPr>
            <a:r>
              <a:rPr b="1" lang="en">
                <a:latin typeface="Helvetica Neue"/>
                <a:ea typeface="Helvetica Neue"/>
                <a:cs typeface="Helvetica Neue"/>
                <a:sym typeface="Helvetica Neue"/>
              </a:rPr>
              <a:t>Initial Population</a:t>
            </a:r>
            <a:r>
              <a:rPr lang="en">
                <a:latin typeface="Helvetica Neue"/>
                <a:ea typeface="Helvetica Neue"/>
                <a:cs typeface="Helvetica Neue"/>
                <a:sym typeface="Helvetica Neue"/>
              </a:rPr>
              <a:t>: Randomly generated candidate solutions.</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Char char="●"/>
            </a:pPr>
            <a:r>
              <a:rPr b="1" lang="en">
                <a:latin typeface="Helvetica Neue"/>
                <a:ea typeface="Helvetica Neue"/>
                <a:cs typeface="Helvetica Neue"/>
                <a:sym typeface="Helvetica Neue"/>
              </a:rPr>
              <a:t>Generations</a:t>
            </a:r>
            <a:r>
              <a:rPr lang="en">
                <a:latin typeface="Helvetica Neue"/>
                <a:ea typeface="Helvetica Neue"/>
                <a:cs typeface="Helvetica Neue"/>
                <a:sym typeface="Helvetica Neue"/>
              </a:rPr>
              <a:t>: New solutions generated via selection, crossover, and mutation.</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Char char="●"/>
            </a:pPr>
            <a:r>
              <a:rPr b="1" lang="en">
                <a:latin typeface="Helvetica Neue"/>
                <a:ea typeface="Helvetica Neue"/>
                <a:cs typeface="Helvetica Neue"/>
                <a:sym typeface="Helvetica Neue"/>
              </a:rPr>
              <a:t>Evolution</a:t>
            </a:r>
            <a:r>
              <a:rPr lang="en">
                <a:latin typeface="Helvetica Neue"/>
                <a:ea typeface="Helvetica Neue"/>
                <a:cs typeface="Helvetica Neue"/>
                <a:sym typeface="Helvetica Neue"/>
              </a:rPr>
              <a:t>: Solutions evolve to improve objectives (minimizing risk, maximizing return in our case).</a:t>
            </a:r>
            <a:endParaRPr>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a:latin typeface="Helvetica Neue"/>
              <a:ea typeface="Helvetica Neue"/>
              <a:cs typeface="Helvetica Neue"/>
              <a:sym typeface="Helvetica Neue"/>
            </a:endParaRPr>
          </a:p>
          <a:p>
            <a:pPr indent="0" lvl="0" marL="0" rtl="0" algn="l">
              <a:spcBef>
                <a:spcPts val="1200"/>
              </a:spcBef>
              <a:spcAft>
                <a:spcPts val="0"/>
              </a:spcAft>
              <a:buNone/>
            </a:pPr>
            <a:r>
              <a:t/>
            </a:r>
            <a:endParaRPr sz="18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 name="Shape 173"/>
        <p:cNvGrpSpPr/>
        <p:nvPr/>
      </p:nvGrpSpPr>
      <p:grpSpPr>
        <a:xfrm>
          <a:off x="0" y="0"/>
          <a:ext cx="0" cy="0"/>
          <a:chOff x="0" y="0"/>
          <a:chExt cx="0" cy="0"/>
        </a:xfrm>
      </p:grpSpPr>
      <p:sp>
        <p:nvSpPr>
          <p:cNvPr id="174" name="Google Shape;174;p26"/>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26"/>
          <p:cNvSpPr txBox="1"/>
          <p:nvPr/>
        </p:nvSpPr>
        <p:spPr>
          <a:xfrm>
            <a:off x="386700" y="812875"/>
            <a:ext cx="8370600" cy="3940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800">
                <a:latin typeface="Helvetica Neue"/>
                <a:ea typeface="Helvetica Neue"/>
                <a:cs typeface="Helvetica Neue"/>
                <a:sym typeface="Helvetica Neue"/>
              </a:rPr>
              <a:t>Empirical </a:t>
            </a:r>
            <a:r>
              <a:rPr lang="en" sz="1800">
                <a:latin typeface="Helvetica Neue"/>
                <a:ea typeface="Helvetica Neue"/>
                <a:cs typeface="Helvetica Neue"/>
                <a:sym typeface="Helvetica Neue"/>
              </a:rPr>
              <a:t>results</a:t>
            </a:r>
            <a:endParaRPr sz="1800">
              <a:latin typeface="Helvetica Neue"/>
              <a:ea typeface="Helvetica Neue"/>
              <a:cs typeface="Helvetica Neue"/>
              <a:sym typeface="Helvetica Neue"/>
            </a:endParaRPr>
          </a:p>
          <a:p>
            <a:pPr indent="0" lvl="0" marL="0" rtl="0" algn="just">
              <a:lnSpc>
                <a:spcPct val="150000"/>
              </a:lnSpc>
              <a:spcBef>
                <a:spcPts val="1200"/>
              </a:spcBef>
              <a:spcAft>
                <a:spcPts val="0"/>
              </a:spcAft>
              <a:buNone/>
            </a:pPr>
            <a:r>
              <a:rPr i="1" lang="en" sz="1800">
                <a:latin typeface="Helvetica Neue"/>
                <a:ea typeface="Helvetica Neue"/>
                <a:cs typeface="Helvetica Neue"/>
                <a:sym typeface="Helvetica Neue"/>
              </a:rPr>
              <a:t>Performance comparison of portfolios we analyzed in this thesis</a:t>
            </a:r>
            <a:endParaRPr sz="2600">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i="1" sz="1800">
              <a:latin typeface="Helvetica Neue"/>
              <a:ea typeface="Helvetica Neue"/>
              <a:cs typeface="Helvetica Neue"/>
              <a:sym typeface="Helvetica Neue"/>
            </a:endParaRPr>
          </a:p>
          <a:p>
            <a:pPr indent="0" lvl="0" marL="457200" rtl="0" algn="l">
              <a:lnSpc>
                <a:spcPct val="115000"/>
              </a:lnSpc>
              <a:spcBef>
                <a:spcPts val="1200"/>
              </a:spcBef>
              <a:spcAft>
                <a:spcPts val="0"/>
              </a:spcAft>
              <a:buNone/>
            </a:pPr>
            <a:r>
              <a:t/>
            </a:r>
            <a:endParaRPr>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a:latin typeface="Helvetica Neue"/>
              <a:ea typeface="Helvetica Neue"/>
              <a:cs typeface="Helvetica Neue"/>
              <a:sym typeface="Helvetica Neue"/>
            </a:endParaRPr>
          </a:p>
          <a:p>
            <a:pPr indent="0" lvl="0" marL="0" rtl="0" algn="l">
              <a:spcBef>
                <a:spcPts val="1200"/>
              </a:spcBef>
              <a:spcAft>
                <a:spcPts val="0"/>
              </a:spcAft>
              <a:buNone/>
            </a:pPr>
            <a:r>
              <a:t/>
            </a:r>
            <a:endParaRPr sz="1800">
              <a:latin typeface="Helvetica Neue"/>
              <a:ea typeface="Helvetica Neue"/>
              <a:cs typeface="Helvetica Neue"/>
              <a:sym typeface="Helvetica Neue"/>
            </a:endParaRPr>
          </a:p>
        </p:txBody>
      </p:sp>
      <p:graphicFrame>
        <p:nvGraphicFramePr>
          <p:cNvPr id="176" name="Google Shape;176;p26"/>
          <p:cNvGraphicFramePr/>
          <p:nvPr/>
        </p:nvGraphicFramePr>
        <p:xfrm>
          <a:off x="952500" y="2030150"/>
          <a:ext cx="3000000" cy="3000000"/>
        </p:xfrm>
        <a:graphic>
          <a:graphicData uri="http://schemas.openxmlformats.org/drawingml/2006/table">
            <a:tbl>
              <a:tblPr>
                <a:noFill/>
                <a:tableStyleId>{2E0B68BE-EE40-4341-9DBF-25C4DC443D97}</a:tableStyleId>
              </a:tblPr>
              <a:tblGrid>
                <a:gridCol w="3619500"/>
                <a:gridCol w="3619500"/>
              </a:tblGrid>
              <a:tr h="399875">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No ESG Constraints</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78.34%</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875">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E</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72.00%</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875">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S</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68.69%</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875">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G</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58.64%</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875">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ESG</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67.38%</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875">
                <a:tc>
                  <a:txBody>
                    <a:bodyPr/>
                    <a:lstStyle/>
                    <a:p>
                      <a:pPr indent="0" lvl="0" marL="0" rtl="0" algn="just">
                        <a:lnSpc>
                          <a:spcPct val="150000"/>
                        </a:lnSpc>
                        <a:spcBef>
                          <a:spcPts val="0"/>
                        </a:spcBef>
                        <a:spcAft>
                          <a:spcPts val="0"/>
                        </a:spcAft>
                        <a:buNone/>
                      </a:pPr>
                      <a:r>
                        <a:rPr lang="en" sz="1200">
                          <a:solidFill>
                            <a:srgbClr val="FF0000"/>
                          </a:solidFill>
                          <a:latin typeface="Helvetica Neue"/>
                          <a:ea typeface="Helvetica Neue"/>
                          <a:cs typeface="Helvetica Neue"/>
                          <a:sym typeface="Helvetica Neue"/>
                        </a:rPr>
                        <a:t>NSGA-II Optimized ESG Portfolio</a:t>
                      </a:r>
                      <a:endParaRPr sz="1200">
                        <a:solidFill>
                          <a:srgbClr val="FF0000"/>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solidFill>
                            <a:srgbClr val="FF0000"/>
                          </a:solidFill>
                          <a:latin typeface="Helvetica Neue"/>
                          <a:ea typeface="Helvetica Neue"/>
                          <a:cs typeface="Helvetica Neue"/>
                          <a:sym typeface="Helvetica Neue"/>
                        </a:rPr>
                        <a:t>102.38%</a:t>
                      </a:r>
                      <a:endParaRPr sz="1200">
                        <a:solidFill>
                          <a:srgbClr val="FF0000"/>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9875">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SPY Benchmark</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200">
                          <a:latin typeface="Helvetica Neue"/>
                          <a:ea typeface="Helvetica Neue"/>
                          <a:cs typeface="Helvetica Neue"/>
                          <a:sym typeface="Helvetica Neue"/>
                        </a:rPr>
                        <a:t>50.89%</a:t>
                      </a:r>
                      <a:endParaRPr sz="12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sp>
        <p:nvSpPr>
          <p:cNvPr id="181" name="Google Shape;181;p27"/>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Lato"/>
              <a:ea typeface="Lato"/>
              <a:cs typeface="Lato"/>
              <a:sym typeface="Lato"/>
            </a:endParaRPr>
          </a:p>
        </p:txBody>
      </p:sp>
      <p:graphicFrame>
        <p:nvGraphicFramePr>
          <p:cNvPr id="182" name="Google Shape;182;p27"/>
          <p:cNvGraphicFramePr/>
          <p:nvPr/>
        </p:nvGraphicFramePr>
        <p:xfrm>
          <a:off x="257175" y="1363075"/>
          <a:ext cx="3000000" cy="3000000"/>
        </p:xfrm>
        <a:graphic>
          <a:graphicData uri="http://schemas.openxmlformats.org/drawingml/2006/table">
            <a:tbl>
              <a:tblPr>
                <a:noFill/>
                <a:tableStyleId>{2E0B68BE-EE40-4341-9DBF-25C4DC443D97}</a:tableStyleId>
              </a:tblPr>
              <a:tblGrid>
                <a:gridCol w="1747275"/>
                <a:gridCol w="1504725"/>
                <a:gridCol w="777075"/>
              </a:tblGrid>
              <a:tr h="298900">
                <a:tc>
                  <a:txBody>
                    <a:bodyPr/>
                    <a:lstStyle/>
                    <a:p>
                      <a:pPr indent="0" lvl="0" marL="0" rtl="0" algn="l">
                        <a:lnSpc>
                          <a:spcPct val="115000"/>
                        </a:lnSpc>
                        <a:spcBef>
                          <a:spcPts val="0"/>
                        </a:spcBef>
                        <a:spcAft>
                          <a:spcPts val="0"/>
                        </a:spcAft>
                        <a:buNone/>
                      </a:pPr>
                      <a:r>
                        <a:rPr lang="en" sz="1200"/>
                        <a:t>Strategy</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VaR</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ES</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125">
                <a:tc>
                  <a:txBody>
                    <a:bodyPr/>
                    <a:lstStyle/>
                    <a:p>
                      <a:pPr indent="0" lvl="0" marL="0" rtl="0" algn="l">
                        <a:lnSpc>
                          <a:spcPct val="115000"/>
                        </a:lnSpc>
                        <a:spcBef>
                          <a:spcPts val="0"/>
                        </a:spcBef>
                        <a:spcAft>
                          <a:spcPts val="0"/>
                        </a:spcAft>
                        <a:buNone/>
                      </a:pPr>
                      <a:r>
                        <a:rPr lang="en" sz="1200"/>
                        <a:t>No ESG Constraints</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1.49%</a:t>
                      </a:r>
                      <a:endParaRPr b="1"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2.14%</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125">
                <a:tc>
                  <a:txBody>
                    <a:bodyPr/>
                    <a:lstStyle/>
                    <a:p>
                      <a:pPr indent="0" lvl="0" marL="0" rtl="0" algn="l">
                        <a:lnSpc>
                          <a:spcPct val="115000"/>
                        </a:lnSpc>
                        <a:spcBef>
                          <a:spcPts val="0"/>
                        </a:spcBef>
                        <a:spcAft>
                          <a:spcPts val="0"/>
                        </a:spcAft>
                        <a:buNone/>
                      </a:pPr>
                      <a:r>
                        <a:rPr lang="en" sz="1200"/>
                        <a:t>E</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1.55%</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2.19%</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125">
                <a:tc>
                  <a:txBody>
                    <a:bodyPr/>
                    <a:lstStyle/>
                    <a:p>
                      <a:pPr indent="0" lvl="0" marL="0" rtl="0" algn="l">
                        <a:lnSpc>
                          <a:spcPct val="115000"/>
                        </a:lnSpc>
                        <a:spcBef>
                          <a:spcPts val="0"/>
                        </a:spcBef>
                        <a:spcAft>
                          <a:spcPts val="0"/>
                        </a:spcAft>
                        <a:buNone/>
                      </a:pPr>
                      <a:r>
                        <a:rPr lang="en" sz="1200"/>
                        <a:t>S</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1.54%</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2.18%</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125">
                <a:tc>
                  <a:txBody>
                    <a:bodyPr/>
                    <a:lstStyle/>
                    <a:p>
                      <a:pPr indent="0" lvl="0" marL="0" rtl="0" algn="l">
                        <a:lnSpc>
                          <a:spcPct val="115000"/>
                        </a:lnSpc>
                        <a:spcBef>
                          <a:spcPts val="0"/>
                        </a:spcBef>
                        <a:spcAft>
                          <a:spcPts val="0"/>
                        </a:spcAft>
                        <a:buNone/>
                      </a:pPr>
                      <a:r>
                        <a:rPr lang="en" sz="1200"/>
                        <a:t>G</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1.54%</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2.17%</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125">
                <a:tc>
                  <a:txBody>
                    <a:bodyPr/>
                    <a:lstStyle/>
                    <a:p>
                      <a:pPr indent="0" lvl="0" marL="0" rtl="0" algn="l">
                        <a:lnSpc>
                          <a:spcPct val="115000"/>
                        </a:lnSpc>
                        <a:spcBef>
                          <a:spcPts val="0"/>
                        </a:spcBef>
                        <a:spcAft>
                          <a:spcPts val="0"/>
                        </a:spcAft>
                        <a:buNone/>
                      </a:pPr>
                      <a:r>
                        <a:rPr lang="en" sz="1200"/>
                        <a:t>ESG</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1.49%</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2.13%</a:t>
                      </a:r>
                      <a:endParaRPr b="1"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6225">
                <a:tc>
                  <a:txBody>
                    <a:bodyPr/>
                    <a:lstStyle/>
                    <a:p>
                      <a:pPr indent="0" lvl="0" marL="0" rtl="0" algn="l">
                        <a:lnSpc>
                          <a:spcPct val="115000"/>
                        </a:lnSpc>
                        <a:spcBef>
                          <a:spcPts val="0"/>
                        </a:spcBef>
                        <a:spcAft>
                          <a:spcPts val="0"/>
                        </a:spcAft>
                        <a:buNone/>
                      </a:pPr>
                      <a:r>
                        <a:rPr lang="en" sz="1200"/>
                        <a:t>NSGA-II Optimized ESG Portfolio</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1.57%</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2.20%</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125">
                <a:tc>
                  <a:txBody>
                    <a:bodyPr/>
                    <a:lstStyle/>
                    <a:p>
                      <a:pPr indent="0" lvl="0" marL="0" rtl="0" algn="l">
                        <a:lnSpc>
                          <a:spcPct val="115000"/>
                        </a:lnSpc>
                        <a:spcBef>
                          <a:spcPts val="0"/>
                        </a:spcBef>
                        <a:spcAft>
                          <a:spcPts val="0"/>
                        </a:spcAft>
                        <a:buNone/>
                      </a:pPr>
                      <a:r>
                        <a:rPr lang="en" sz="1200"/>
                        <a:t>SPY Benchmark</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1.97%</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2.69%</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3" name="Google Shape;183;p27"/>
          <p:cNvSpPr txBox="1"/>
          <p:nvPr/>
        </p:nvSpPr>
        <p:spPr>
          <a:xfrm>
            <a:off x="180975" y="621600"/>
            <a:ext cx="4880100" cy="11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latin typeface="Helvetica Neue"/>
                <a:ea typeface="Helvetica Neue"/>
                <a:cs typeface="Helvetica Neue"/>
                <a:sym typeface="Helvetica Neue"/>
              </a:rPr>
              <a:t>Value at Risk (VaR) and Expected Shortfall (ES) measures of portfolios we analyzed in this thesis</a:t>
            </a:r>
            <a:endParaRPr sz="1500">
              <a:latin typeface="Helvetica Neue"/>
              <a:ea typeface="Helvetica Neue"/>
              <a:cs typeface="Helvetica Neue"/>
              <a:sym typeface="Helvetica Neue"/>
            </a:endParaRPr>
          </a:p>
          <a:p>
            <a:pPr indent="0" lvl="0" marL="0" rtl="0" algn="l">
              <a:spcBef>
                <a:spcPts val="1200"/>
              </a:spcBef>
              <a:spcAft>
                <a:spcPts val="0"/>
              </a:spcAft>
              <a:buNone/>
            </a:pPr>
            <a:r>
              <a:t/>
            </a:r>
            <a:endParaRPr sz="1500">
              <a:solidFill>
                <a:schemeClr val="accent1"/>
              </a:solidFill>
              <a:latin typeface="Helvetica Neue"/>
              <a:ea typeface="Helvetica Neue"/>
              <a:cs typeface="Helvetica Neue"/>
              <a:sym typeface="Helvetica Neue"/>
            </a:endParaRPr>
          </a:p>
        </p:txBody>
      </p:sp>
      <p:sp>
        <p:nvSpPr>
          <p:cNvPr id="184" name="Google Shape;184;p27"/>
          <p:cNvSpPr txBox="1"/>
          <p:nvPr/>
        </p:nvSpPr>
        <p:spPr>
          <a:xfrm>
            <a:off x="4641850" y="1377950"/>
            <a:ext cx="4276800" cy="3474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500">
                <a:latin typeface="Helvetica Neue"/>
                <a:ea typeface="Helvetica Neue"/>
                <a:cs typeface="Helvetica Neue"/>
                <a:sym typeface="Helvetica Neue"/>
              </a:rPr>
              <a:t>Our findings suggest that the "</a:t>
            </a:r>
            <a:r>
              <a:rPr lang="en" sz="1500">
                <a:latin typeface="Helvetica Neue"/>
                <a:ea typeface="Helvetica Neue"/>
                <a:cs typeface="Helvetica Neue"/>
                <a:sym typeface="Helvetica Neue"/>
              </a:rPr>
              <a:t>No</a:t>
            </a:r>
            <a:r>
              <a:rPr lang="en" sz="1500">
                <a:latin typeface="Helvetica Neue"/>
                <a:ea typeface="Helvetica Neue"/>
                <a:cs typeface="Helvetica Neue"/>
                <a:sym typeface="Helvetica Neue"/>
              </a:rPr>
              <a:t> ESG Constraints" and "ESG" portfolios exhibit the lowest risk metrics (VaR and ES), indicating they are less likely to experience significant losses, However, their performance is moderate compared to the NSGA-II Optimized ESG Portfolio, which, despite its slightly higher risk metrics, delivers the highest return. </a:t>
            </a:r>
            <a:r>
              <a:rPr i="1" lang="en" sz="1500">
                <a:solidFill>
                  <a:schemeClr val="dk2"/>
                </a:solidFill>
                <a:latin typeface="Helvetica Neue"/>
                <a:ea typeface="Helvetica Neue"/>
                <a:cs typeface="Helvetica Neue"/>
                <a:sym typeface="Helvetica Neue"/>
              </a:rPr>
              <a:t>All risk measure in this thesis are calculated at 97.5% level as specified by the Basel Committee.</a:t>
            </a:r>
            <a:endParaRPr i="1" sz="1500">
              <a:solidFill>
                <a:schemeClr val="dk2"/>
              </a:solidFill>
              <a:latin typeface="Helvetica Neue"/>
              <a:ea typeface="Helvetica Neue"/>
              <a:cs typeface="Helvetica Neue"/>
              <a:sym typeface="Helvetica Neue"/>
            </a:endParaRPr>
          </a:p>
          <a:p>
            <a:pPr indent="0" lvl="0" marL="0" rtl="0" algn="l">
              <a:spcBef>
                <a:spcPts val="1200"/>
              </a:spcBef>
              <a:spcAft>
                <a:spcPts val="0"/>
              </a:spcAft>
              <a:buNone/>
            </a:pPr>
            <a:r>
              <a:t/>
            </a:r>
            <a:endParaRPr sz="1600">
              <a:solidFill>
                <a:schemeClr val="accent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sp>
        <p:nvSpPr>
          <p:cNvPr id="189" name="Google Shape;189;p28"/>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Lato"/>
              <a:ea typeface="Lato"/>
              <a:cs typeface="Lato"/>
              <a:sym typeface="Lato"/>
            </a:endParaRPr>
          </a:p>
        </p:txBody>
      </p:sp>
      <p:sp>
        <p:nvSpPr>
          <p:cNvPr id="190" name="Google Shape;190;p28"/>
          <p:cNvSpPr txBox="1"/>
          <p:nvPr/>
        </p:nvSpPr>
        <p:spPr>
          <a:xfrm>
            <a:off x="180975" y="621600"/>
            <a:ext cx="4880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accent1"/>
              </a:solidFill>
              <a:latin typeface="Helvetica Neue"/>
              <a:ea typeface="Helvetica Neue"/>
              <a:cs typeface="Helvetica Neue"/>
              <a:sym typeface="Helvetica Neue"/>
            </a:endParaRPr>
          </a:p>
        </p:txBody>
      </p:sp>
      <p:pic>
        <p:nvPicPr>
          <p:cNvPr id="191" name="Google Shape;191;p28"/>
          <p:cNvPicPr preferRelativeResize="0"/>
          <p:nvPr/>
        </p:nvPicPr>
        <p:blipFill>
          <a:blip r:embed="rId3">
            <a:alphaModFix/>
          </a:blip>
          <a:stretch>
            <a:fillRect/>
          </a:stretch>
        </p:blipFill>
        <p:spPr>
          <a:xfrm>
            <a:off x="700937" y="675261"/>
            <a:ext cx="7742126" cy="4443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5" name="Shape 195"/>
        <p:cNvGrpSpPr/>
        <p:nvPr/>
      </p:nvGrpSpPr>
      <p:grpSpPr>
        <a:xfrm>
          <a:off x="0" y="0"/>
          <a:ext cx="0" cy="0"/>
          <a:chOff x="0" y="0"/>
          <a:chExt cx="0" cy="0"/>
        </a:xfrm>
      </p:grpSpPr>
      <p:graphicFrame>
        <p:nvGraphicFramePr>
          <p:cNvPr id="196" name="Google Shape;196;p29"/>
          <p:cNvGraphicFramePr/>
          <p:nvPr/>
        </p:nvGraphicFramePr>
        <p:xfrm>
          <a:off x="419100" y="506850"/>
          <a:ext cx="3000000" cy="3000000"/>
        </p:xfrm>
        <a:graphic>
          <a:graphicData uri="http://schemas.openxmlformats.org/drawingml/2006/table">
            <a:tbl>
              <a:tblPr>
                <a:noFill/>
                <a:tableStyleId>{D1340DB1-7F05-45DC-ACE8-62A4E6ABB869}</a:tableStyleId>
              </a:tblPr>
              <a:tblGrid>
                <a:gridCol w="1509775"/>
                <a:gridCol w="1305075"/>
                <a:gridCol w="743350"/>
                <a:gridCol w="872200"/>
                <a:gridCol w="564950"/>
                <a:gridCol w="703725"/>
                <a:gridCol w="872200"/>
                <a:gridCol w="792925"/>
                <a:gridCol w="941600"/>
              </a:tblGrid>
              <a:tr h="371475">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Portfolios</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Cumulative Return</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Annual Return</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Standard Deviation</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Beta</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Sharpe Ratio</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Skewness</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Kurtosis</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Maximum Drawdown</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No ESG Constraints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78.35%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21.40%</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11.06%</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0.77</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1.63</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-0.41</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3.76</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-16.01%</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E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72.00%</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19.93%</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11.08%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0.77</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1.52</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-0.53</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4.2</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-14.75%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S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68.69%</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19.15%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10.91%</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0.75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1.48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-0.57</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4.39</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-13.93%</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825">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G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58.64%</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16.72%</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10.87%</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0.74</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1.29</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-0.55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3.95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-14.74%</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ESG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67.38%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18.84%</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10.78%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0.74</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1.47</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-0.60</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4.06</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-13.68%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NSGA-II Optimized ESG Portfolio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102.38%</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26.65%</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11.98%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0.74</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1.87</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-0.36</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2.5</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-13.68%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SPY Benchmark                     	</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50.89%</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14.78%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12.83%</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1.00</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0.98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-0.60</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100">
                          <a:solidFill>
                            <a:srgbClr val="212121"/>
                          </a:solidFill>
                          <a:latin typeface="Helvetica Neue"/>
                          <a:ea typeface="Helvetica Neue"/>
                          <a:cs typeface="Helvetica Neue"/>
                          <a:sym typeface="Helvetica Neue"/>
                        </a:rPr>
                        <a:t>5.52</a:t>
                      </a:r>
                      <a:endParaRPr b="1"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12121"/>
                          </a:solidFill>
                          <a:latin typeface="Helvetica Neue"/>
                          <a:ea typeface="Helvetica Neue"/>
                          <a:cs typeface="Helvetica Neue"/>
                          <a:sym typeface="Helvetica Neue"/>
                        </a:rPr>
                        <a:t>-13.68%</a:t>
                      </a:r>
                      <a:endParaRPr sz="1100">
                        <a:solidFill>
                          <a:srgbClr val="212121"/>
                        </a:solidFill>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7" name="Google Shape;197;p29"/>
          <p:cNvSpPr txBox="1"/>
          <p:nvPr/>
        </p:nvSpPr>
        <p:spPr>
          <a:xfrm>
            <a:off x="1286625" y="349525"/>
            <a:ext cx="5206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1" name="Shape 201"/>
        <p:cNvGrpSpPr/>
        <p:nvPr/>
      </p:nvGrpSpPr>
      <p:grpSpPr>
        <a:xfrm>
          <a:off x="0" y="0"/>
          <a:ext cx="0" cy="0"/>
          <a:chOff x="0" y="0"/>
          <a:chExt cx="0" cy="0"/>
        </a:xfrm>
      </p:grpSpPr>
      <p:pic>
        <p:nvPicPr>
          <p:cNvPr id="202" name="Google Shape;202;p30"/>
          <p:cNvPicPr preferRelativeResize="0"/>
          <p:nvPr/>
        </p:nvPicPr>
        <p:blipFill>
          <a:blip r:embed="rId3">
            <a:alphaModFix/>
          </a:blip>
          <a:stretch>
            <a:fillRect/>
          </a:stretch>
        </p:blipFill>
        <p:spPr>
          <a:xfrm>
            <a:off x="1141413" y="-858837"/>
            <a:ext cx="6861174" cy="6861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6" name="Shape 206"/>
        <p:cNvGrpSpPr/>
        <p:nvPr/>
      </p:nvGrpSpPr>
      <p:grpSpPr>
        <a:xfrm>
          <a:off x="0" y="0"/>
          <a:ext cx="0" cy="0"/>
          <a:chOff x="0" y="0"/>
          <a:chExt cx="0" cy="0"/>
        </a:xfrm>
      </p:grpSpPr>
      <p:sp>
        <p:nvSpPr>
          <p:cNvPr id="207" name="Google Shape;207;p31"/>
          <p:cNvSpPr txBox="1"/>
          <p:nvPr/>
        </p:nvSpPr>
        <p:spPr>
          <a:xfrm>
            <a:off x="3382650" y="2063850"/>
            <a:ext cx="2378700" cy="1616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chemeClr val="dk2"/>
                </a:solidFill>
                <a:latin typeface="Helvetica Neue"/>
                <a:ea typeface="Helvetica Neue"/>
                <a:cs typeface="Helvetica Neue"/>
                <a:sym typeface="Helvetica Neue"/>
              </a:rPr>
              <a:t>Thank you!</a:t>
            </a:r>
            <a:endParaRPr sz="3100">
              <a:solidFill>
                <a:schemeClr val="dk2"/>
              </a:solidFill>
              <a:latin typeface="Helvetica Neue"/>
              <a:ea typeface="Helvetica Neue"/>
              <a:cs typeface="Helvetica Neue"/>
              <a:sym typeface="Helvetica Neue"/>
            </a:endParaRPr>
          </a:p>
          <a:p>
            <a:pPr indent="0" lvl="0" marL="0" rtl="0" algn="ctr">
              <a:spcBef>
                <a:spcPts val="0"/>
              </a:spcBef>
              <a:spcAft>
                <a:spcPts val="0"/>
              </a:spcAft>
              <a:buNone/>
            </a:pPr>
            <a:r>
              <a:t/>
            </a:r>
            <a:endParaRPr sz="3100">
              <a:solidFill>
                <a:schemeClr val="dk2"/>
              </a:solidFill>
              <a:latin typeface="Helvetica Neue"/>
              <a:ea typeface="Helvetica Neue"/>
              <a:cs typeface="Helvetica Neue"/>
              <a:sym typeface="Helvetica Neue"/>
            </a:endParaRPr>
          </a:p>
          <a:p>
            <a:pPr indent="0" lvl="0" marL="0" rtl="0" algn="ctr">
              <a:spcBef>
                <a:spcPts val="0"/>
              </a:spcBef>
              <a:spcAft>
                <a:spcPts val="0"/>
              </a:spcAft>
              <a:buNone/>
            </a:pPr>
            <a:r>
              <a:t/>
            </a:r>
            <a:endParaRPr sz="3100">
              <a:solidFill>
                <a:schemeClr val="accent3"/>
              </a:solidFill>
              <a:latin typeface="Helvetica Neue"/>
              <a:ea typeface="Helvetica Neue"/>
              <a:cs typeface="Helvetica Neue"/>
              <a:sym typeface="Helvetica Neue"/>
            </a:endParaRPr>
          </a:p>
        </p:txBody>
      </p:sp>
      <p:sp>
        <p:nvSpPr>
          <p:cNvPr id="208" name="Google Shape;208;p31"/>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14"/>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14"/>
          <p:cNvSpPr txBox="1"/>
          <p:nvPr/>
        </p:nvSpPr>
        <p:spPr>
          <a:xfrm>
            <a:off x="120950" y="1062675"/>
            <a:ext cx="8717700" cy="185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Helvetica Neue"/>
                <a:ea typeface="Helvetica Neue"/>
                <a:cs typeface="Helvetica Neue"/>
                <a:sym typeface="Helvetica Neue"/>
              </a:rPr>
              <a:t>What were we trying to examine and understand </a:t>
            </a:r>
            <a:r>
              <a:rPr lang="en" sz="1900">
                <a:latin typeface="Helvetica Neue"/>
                <a:ea typeface="Helvetica Neue"/>
                <a:cs typeface="Helvetica Neue"/>
                <a:sym typeface="Helvetica Neue"/>
              </a:rPr>
              <a:t>better</a:t>
            </a:r>
            <a:r>
              <a:rPr lang="en" sz="1900">
                <a:latin typeface="Helvetica Neue"/>
                <a:ea typeface="Helvetica Neue"/>
                <a:cs typeface="Helvetica Neue"/>
                <a:sym typeface="Helvetica Neue"/>
              </a:rPr>
              <a:t> ? </a:t>
            </a:r>
            <a:endParaRPr sz="1900">
              <a:latin typeface="Helvetica Neue"/>
              <a:ea typeface="Helvetica Neue"/>
              <a:cs typeface="Helvetica Neue"/>
              <a:sym typeface="Helvetica Neue"/>
            </a:endParaRPr>
          </a:p>
          <a:p>
            <a:pPr indent="0" lvl="0" marL="0" rtl="0" algn="just">
              <a:spcBef>
                <a:spcPts val="0"/>
              </a:spcBef>
              <a:spcAft>
                <a:spcPts val="0"/>
              </a:spcAft>
              <a:buNone/>
            </a:pPr>
            <a:r>
              <a:t/>
            </a:r>
            <a:endParaRPr sz="1900">
              <a:latin typeface="Helvetica Neue"/>
              <a:ea typeface="Helvetica Neue"/>
              <a:cs typeface="Helvetica Neue"/>
              <a:sym typeface="Helvetica Neue"/>
            </a:endParaRPr>
          </a:p>
          <a:p>
            <a:pPr indent="0" lvl="0" marL="0" rtl="0" algn="just">
              <a:spcBef>
                <a:spcPts val="0"/>
              </a:spcBef>
              <a:spcAft>
                <a:spcPts val="0"/>
              </a:spcAft>
              <a:buNone/>
            </a:pPr>
            <a:r>
              <a:t/>
            </a:r>
            <a:endParaRPr sz="1900">
              <a:latin typeface="Helvetica Neue"/>
              <a:ea typeface="Helvetica Neue"/>
              <a:cs typeface="Helvetica Neue"/>
              <a:sym typeface="Helvetica Neue"/>
            </a:endParaRPr>
          </a:p>
          <a:p>
            <a:pPr indent="0" lvl="0" marL="0" rtl="0" algn="just">
              <a:spcBef>
                <a:spcPts val="0"/>
              </a:spcBef>
              <a:spcAft>
                <a:spcPts val="0"/>
              </a:spcAft>
              <a:buNone/>
            </a:pPr>
            <a:r>
              <a:rPr lang="en" sz="1900">
                <a:latin typeface="Helvetica Neue"/>
                <a:ea typeface="Helvetica Neue"/>
                <a:cs typeface="Helvetica Neue"/>
                <a:sym typeface="Helvetica Neue"/>
              </a:rPr>
              <a:t>Examine relationship between ESG factors and financial performance with focus on expected shortfall as a measure of risk.</a:t>
            </a:r>
            <a:endParaRPr sz="1900">
              <a:latin typeface="Helvetica Neue"/>
              <a:ea typeface="Helvetica Neue"/>
              <a:cs typeface="Helvetica Neue"/>
              <a:sym typeface="Helvetica Neue"/>
            </a:endParaRPr>
          </a:p>
          <a:p>
            <a:pPr indent="0" lvl="0" marL="0" rtl="0" algn="just">
              <a:spcBef>
                <a:spcPts val="0"/>
              </a:spcBef>
              <a:spcAft>
                <a:spcPts val="0"/>
              </a:spcAft>
              <a:buNone/>
            </a:pPr>
            <a:r>
              <a:t/>
            </a:r>
            <a:endParaRPr sz="1900">
              <a:latin typeface="Helvetica Neue"/>
              <a:ea typeface="Helvetica Neue"/>
              <a:cs typeface="Helvetica Neue"/>
              <a:sym typeface="Helvetica Neue"/>
            </a:endParaRPr>
          </a:p>
          <a:p>
            <a:pPr indent="0" lvl="0" marL="0" rtl="0" algn="just">
              <a:spcBef>
                <a:spcPts val="0"/>
              </a:spcBef>
              <a:spcAft>
                <a:spcPts val="0"/>
              </a:spcAft>
              <a:buNone/>
            </a:pPr>
            <a:r>
              <a:t/>
            </a:r>
            <a:endParaRPr sz="19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15"/>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15"/>
          <p:cNvSpPr txBox="1"/>
          <p:nvPr/>
        </p:nvSpPr>
        <p:spPr>
          <a:xfrm>
            <a:off x="1409700" y="1643238"/>
            <a:ext cx="6324600" cy="185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Helvetica Neue"/>
                <a:ea typeface="Helvetica Neue"/>
                <a:cs typeface="Helvetica Neue"/>
                <a:sym typeface="Helvetica Neue"/>
              </a:rPr>
              <a:t>“Of all the varying concerns that make up the social responsibility component of SRI, the environment is the most fundamental. Philosophically speaking, if the Earth's ability to life is essentially impaired, there seems little point in worrying about the other issues.”</a:t>
            </a:r>
            <a:endParaRPr sz="1900">
              <a:latin typeface="Helvetica Neue"/>
              <a:ea typeface="Helvetica Neue"/>
              <a:cs typeface="Helvetica Neue"/>
              <a:sym typeface="Helvetica Neue"/>
            </a:endParaRPr>
          </a:p>
        </p:txBody>
      </p:sp>
      <p:sp>
        <p:nvSpPr>
          <p:cNvPr id="105" name="Google Shape;105;p15"/>
          <p:cNvSpPr txBox="1"/>
          <p:nvPr/>
        </p:nvSpPr>
        <p:spPr>
          <a:xfrm>
            <a:off x="2980675" y="3822750"/>
            <a:ext cx="4836300" cy="68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900">
                <a:solidFill>
                  <a:schemeClr val="dk2"/>
                </a:solidFill>
                <a:uFill>
                  <a:noFill/>
                </a:uFill>
                <a:latin typeface="Helvetica Neue"/>
                <a:ea typeface="Helvetica Neue"/>
                <a:cs typeface="Helvetica Neue"/>
                <a:sym typeface="Helvetica Neue"/>
                <a:hlinkClick r:id="rId3">
                  <a:extLst>
                    <a:ext uri="{A12FA001-AC4F-418D-AE19-62706E023703}">
                      <ahyp:hlinkClr val="tx"/>
                    </a:ext>
                  </a:extLst>
                </a:hlinkClick>
              </a:rPr>
              <a:t>Russell Sparkes</a:t>
            </a:r>
            <a:r>
              <a:rPr i="1" lang="en" sz="1900">
                <a:solidFill>
                  <a:schemeClr val="dk2"/>
                </a:solidFill>
                <a:latin typeface="Helvetica Neue"/>
                <a:ea typeface="Helvetica Neue"/>
                <a:cs typeface="Helvetica Neue"/>
                <a:sym typeface="Helvetica Neue"/>
              </a:rPr>
              <a:t> - </a:t>
            </a:r>
            <a:r>
              <a:rPr i="1" lang="en" sz="1700"/>
              <a:t>Socially Responsible Investment: A Global Revolution</a:t>
            </a:r>
            <a:endParaRPr i="1" sz="1700"/>
          </a:p>
          <a:p>
            <a:pPr indent="0" lvl="0" marL="0" rtl="0" algn="r">
              <a:spcBef>
                <a:spcPts val="0"/>
              </a:spcBef>
              <a:spcAft>
                <a:spcPts val="0"/>
              </a:spcAft>
              <a:buNone/>
            </a:pPr>
            <a:r>
              <a:t/>
            </a:r>
            <a:endParaRPr sz="1900">
              <a:solidFill>
                <a:schemeClr val="dk2"/>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16"/>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16"/>
          <p:cNvSpPr txBox="1"/>
          <p:nvPr/>
        </p:nvSpPr>
        <p:spPr>
          <a:xfrm>
            <a:off x="386700" y="965275"/>
            <a:ext cx="8370600" cy="34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900">
                <a:latin typeface="Helvetica Neue"/>
                <a:ea typeface="Helvetica Neue"/>
                <a:cs typeface="Helvetica Neue"/>
                <a:sym typeface="Helvetica Neue"/>
              </a:rPr>
              <a:t>Definition</a:t>
            </a:r>
            <a:endParaRPr i="1" sz="1900">
              <a:latin typeface="Helvetica Neue"/>
              <a:ea typeface="Helvetica Neue"/>
              <a:cs typeface="Helvetica Neue"/>
              <a:sym typeface="Helvetica Neue"/>
            </a:endParaRPr>
          </a:p>
          <a:p>
            <a:pPr indent="0" lvl="0" marL="0" rtl="0" algn="just">
              <a:spcBef>
                <a:spcPts val="0"/>
              </a:spcBef>
              <a:spcAft>
                <a:spcPts val="0"/>
              </a:spcAft>
              <a:buNone/>
            </a:pPr>
            <a:r>
              <a:t/>
            </a:r>
            <a:endParaRPr sz="1900">
              <a:latin typeface="Helvetica Neue"/>
              <a:ea typeface="Helvetica Neue"/>
              <a:cs typeface="Helvetica Neue"/>
              <a:sym typeface="Helvetica Neue"/>
            </a:endParaRPr>
          </a:p>
          <a:p>
            <a:pPr indent="0" lvl="0" marL="0" rtl="0" algn="just">
              <a:spcBef>
                <a:spcPts val="0"/>
              </a:spcBef>
              <a:spcAft>
                <a:spcPts val="0"/>
              </a:spcAft>
              <a:buNone/>
            </a:pPr>
            <a:r>
              <a:rPr lang="en" sz="1900">
                <a:latin typeface="Helvetica Neue"/>
                <a:ea typeface="Helvetica Neue"/>
                <a:cs typeface="Helvetica Neue"/>
                <a:sym typeface="Helvetica Neue"/>
              </a:rPr>
              <a:t>ESG investing is an approach that incorporates Environmental, Social, and Governance factors into investment decisions, alongside traditional financial </a:t>
            </a:r>
            <a:r>
              <a:rPr lang="en" sz="1900">
                <a:latin typeface="Helvetica Neue"/>
                <a:ea typeface="Helvetica Neue"/>
                <a:cs typeface="Helvetica Neue"/>
                <a:sym typeface="Helvetica Neue"/>
              </a:rPr>
              <a:t>analysis</a:t>
            </a:r>
            <a:r>
              <a:rPr lang="en" sz="1900">
                <a:latin typeface="Helvetica Neue"/>
                <a:ea typeface="Helvetica Neue"/>
                <a:cs typeface="Helvetica Neue"/>
                <a:sym typeface="Helvetica Neue"/>
              </a:rPr>
              <a:t>.</a:t>
            </a:r>
            <a:endParaRPr sz="1900">
              <a:latin typeface="Helvetica Neue"/>
              <a:ea typeface="Helvetica Neue"/>
              <a:cs typeface="Helvetica Neue"/>
              <a:sym typeface="Helvetica Neue"/>
            </a:endParaRPr>
          </a:p>
          <a:p>
            <a:pPr indent="0" lvl="0" marL="0" rtl="0" algn="just">
              <a:spcBef>
                <a:spcPts val="0"/>
              </a:spcBef>
              <a:spcAft>
                <a:spcPts val="0"/>
              </a:spcAft>
              <a:buNone/>
            </a:pPr>
            <a:r>
              <a:t/>
            </a:r>
            <a:endParaRPr sz="1900">
              <a:latin typeface="Helvetica Neue"/>
              <a:ea typeface="Helvetica Neue"/>
              <a:cs typeface="Helvetica Neue"/>
              <a:sym typeface="Helvetica Neue"/>
            </a:endParaRPr>
          </a:p>
          <a:p>
            <a:pPr indent="0" lvl="0" marL="0" rtl="0" algn="just">
              <a:spcBef>
                <a:spcPts val="0"/>
              </a:spcBef>
              <a:spcAft>
                <a:spcPts val="0"/>
              </a:spcAft>
              <a:buNone/>
            </a:pPr>
            <a:r>
              <a:rPr lang="en" sz="1900">
                <a:latin typeface="Helvetica Neue"/>
                <a:ea typeface="Helvetica Neue"/>
                <a:cs typeface="Helvetica Neue"/>
                <a:sym typeface="Helvetica Neue"/>
              </a:rPr>
              <a:t>Environmental factors consider a company's impact on nature, Social factors examine its relationships with employees, suppliers, customers, and communities, while Governance factors focus on corporate leadership, executive pay, audits, and shareholder rights.</a:t>
            </a:r>
            <a:endParaRPr sz="19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17"/>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latin typeface="Lato"/>
              <a:ea typeface="Lato"/>
              <a:cs typeface="Lato"/>
              <a:sym typeface="Lato"/>
            </a:endParaRPr>
          </a:p>
        </p:txBody>
      </p:sp>
      <p:graphicFrame>
        <p:nvGraphicFramePr>
          <p:cNvPr id="117" name="Google Shape;117;p17"/>
          <p:cNvGraphicFramePr/>
          <p:nvPr/>
        </p:nvGraphicFramePr>
        <p:xfrm>
          <a:off x="274525" y="1137575"/>
          <a:ext cx="3000000" cy="3000000"/>
        </p:xfrm>
        <a:graphic>
          <a:graphicData uri="http://schemas.openxmlformats.org/drawingml/2006/table">
            <a:tbl>
              <a:tblPr>
                <a:noFill/>
                <a:tableStyleId>{2E0B68BE-EE40-4341-9DBF-25C4DC443D97}</a:tableStyleId>
              </a:tblPr>
              <a:tblGrid>
                <a:gridCol w="2864975"/>
                <a:gridCol w="2864975"/>
                <a:gridCol w="2864975"/>
              </a:tblGrid>
              <a:tr h="331900">
                <a:tc>
                  <a:txBody>
                    <a:bodyPr/>
                    <a:lstStyle/>
                    <a:p>
                      <a:pPr indent="0" lvl="0" marL="0" rtl="0" algn="just">
                        <a:lnSpc>
                          <a:spcPct val="150000"/>
                        </a:lnSpc>
                        <a:spcBef>
                          <a:spcPts val="0"/>
                        </a:spcBef>
                        <a:spcAft>
                          <a:spcPts val="0"/>
                        </a:spcAft>
                        <a:buNone/>
                      </a:pPr>
                      <a:r>
                        <a:rPr b="1" lang="en" sz="1100">
                          <a:latin typeface="Helvetica Neue"/>
                          <a:ea typeface="Helvetica Neue"/>
                          <a:cs typeface="Helvetica Neue"/>
                          <a:sym typeface="Helvetica Neue"/>
                        </a:rPr>
                        <a:t>Environmental (“E”)</a:t>
                      </a:r>
                      <a:endParaRPr b="1"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b="1" lang="en" sz="1100">
                          <a:latin typeface="Helvetica Neue"/>
                          <a:ea typeface="Helvetica Neue"/>
                          <a:cs typeface="Helvetica Neue"/>
                          <a:sym typeface="Helvetica Neue"/>
                        </a:rPr>
                        <a:t>Social (“S”)</a:t>
                      </a:r>
                      <a:endParaRPr b="1"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b="1" lang="en" sz="1100">
                          <a:latin typeface="Helvetica Neue"/>
                          <a:ea typeface="Helvetica Neue"/>
                          <a:cs typeface="Helvetica Neue"/>
                          <a:sym typeface="Helvetica Neue"/>
                        </a:rPr>
                        <a:t>Governance (“G”)</a:t>
                      </a:r>
                      <a:endParaRPr b="1"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Biodiversity/land use</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Controversial business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Accountability</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Carbon emissions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Customer relations/product</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Anti-takeover measures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Climate change risks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Diversity issues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Board structure/size</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Energy usage</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Employee relations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Bribery and corruption</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Raw material sourcing</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Health and safety</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CEO duality</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57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Regulatory/legal risks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Human capital management</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Executive compensation schemes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Supply chain management</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Human rights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Ownership structure</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57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Waste and recycling</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Responsible marketing and R&amp;D</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Shareholder rights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900">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Water management</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Union relationships</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Helvetica Neue"/>
                          <a:ea typeface="Helvetica Neue"/>
                          <a:cs typeface="Helvetica Neue"/>
                          <a:sym typeface="Helvetica Neue"/>
                        </a:rPr>
                        <a:t>Transparency</a:t>
                      </a:r>
                      <a:endParaRPr sz="1100">
                        <a:latin typeface="Helvetica Neue"/>
                        <a:ea typeface="Helvetica Neue"/>
                        <a:cs typeface="Helvetica Neue"/>
                        <a:sym typeface="Helvetica Neu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8" name="Google Shape;118;p17"/>
          <p:cNvSpPr txBox="1"/>
          <p:nvPr/>
        </p:nvSpPr>
        <p:spPr>
          <a:xfrm>
            <a:off x="229000" y="702075"/>
            <a:ext cx="52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Overview of different ESG factors - </a:t>
            </a:r>
            <a:r>
              <a:rPr i="1" lang="en">
                <a:latin typeface="Helvetica Neue"/>
                <a:ea typeface="Helvetica Neue"/>
                <a:cs typeface="Helvetica Neue"/>
                <a:sym typeface="Helvetica Neue"/>
              </a:rPr>
              <a:t>Clark et al., </a:t>
            </a:r>
            <a:r>
              <a:rPr i="1" lang="en">
                <a:latin typeface="Helvetica Neue"/>
                <a:ea typeface="Helvetica Neue"/>
                <a:cs typeface="Helvetica Neue"/>
                <a:sym typeface="Helvetica Neue"/>
              </a:rPr>
              <a:t>2014</a:t>
            </a:r>
            <a:endParaRPr u="sng">
              <a:solidFill>
                <a:schemeClr val="hlink"/>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18"/>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 name="Google Shape;124;p18"/>
          <p:cNvSpPr txBox="1"/>
          <p:nvPr/>
        </p:nvSpPr>
        <p:spPr>
          <a:xfrm>
            <a:off x="70388" y="714750"/>
            <a:ext cx="8304900" cy="18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Helvetica Neue"/>
                <a:ea typeface="Helvetica Neue"/>
                <a:cs typeface="Helvetica Neue"/>
                <a:sym typeface="Helvetica Neue"/>
              </a:rPr>
              <a:t>It might look like ESG is a new concept but ESG has a long </a:t>
            </a:r>
            <a:r>
              <a:rPr lang="en" sz="1900">
                <a:latin typeface="Helvetica Neue"/>
                <a:ea typeface="Helvetica Neue"/>
                <a:cs typeface="Helvetica Neue"/>
                <a:sym typeface="Helvetica Neue"/>
              </a:rPr>
              <a:t>history</a:t>
            </a:r>
            <a:r>
              <a:rPr lang="en" sz="1900">
                <a:latin typeface="Helvetica Neue"/>
                <a:ea typeface="Helvetica Neue"/>
                <a:cs typeface="Helvetica Neue"/>
                <a:sym typeface="Helvetica Neue"/>
              </a:rPr>
              <a:t>.</a:t>
            </a:r>
            <a:endParaRPr sz="1900">
              <a:latin typeface="Helvetica Neue"/>
              <a:ea typeface="Helvetica Neue"/>
              <a:cs typeface="Helvetica Neue"/>
              <a:sym typeface="Helvetica Neue"/>
            </a:endParaRPr>
          </a:p>
        </p:txBody>
      </p:sp>
      <p:pic>
        <p:nvPicPr>
          <p:cNvPr id="125" name="Google Shape;125;p18"/>
          <p:cNvPicPr preferRelativeResize="0"/>
          <p:nvPr/>
        </p:nvPicPr>
        <p:blipFill>
          <a:blip r:embed="rId4">
            <a:alphaModFix/>
          </a:blip>
          <a:stretch>
            <a:fillRect/>
          </a:stretch>
        </p:blipFill>
        <p:spPr>
          <a:xfrm>
            <a:off x="70388" y="1241625"/>
            <a:ext cx="9003224" cy="356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19"/>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19"/>
          <p:cNvSpPr txBox="1"/>
          <p:nvPr/>
        </p:nvSpPr>
        <p:spPr>
          <a:xfrm>
            <a:off x="79425" y="714750"/>
            <a:ext cx="2671500" cy="344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700">
                <a:latin typeface="Helvetica Neue"/>
                <a:ea typeface="Helvetica Neue"/>
                <a:cs typeface="Helvetica Neue"/>
                <a:sym typeface="Helvetica Neue"/>
              </a:rPr>
              <a:t>Interest evolution in the term ‘ESG’ in academic studies and press. Data from SciencedDirect.com (published articles) and Google Trends (News searches). (Gaganis et al., 2023)</a:t>
            </a:r>
            <a:endParaRPr sz="1700">
              <a:latin typeface="Helvetica Neue"/>
              <a:ea typeface="Helvetica Neue"/>
              <a:cs typeface="Helvetica Neue"/>
              <a:sym typeface="Helvetica Neue"/>
            </a:endParaRPr>
          </a:p>
          <a:p>
            <a:pPr indent="0" lvl="0" marL="0" rtl="0" algn="just">
              <a:spcBef>
                <a:spcPts val="1200"/>
              </a:spcBef>
              <a:spcAft>
                <a:spcPts val="0"/>
              </a:spcAft>
              <a:buNone/>
            </a:pPr>
            <a:r>
              <a:t/>
            </a:r>
            <a:endParaRPr sz="2600">
              <a:latin typeface="Helvetica Neue"/>
              <a:ea typeface="Helvetica Neue"/>
              <a:cs typeface="Helvetica Neue"/>
              <a:sym typeface="Helvetica Neue"/>
            </a:endParaRPr>
          </a:p>
        </p:txBody>
      </p:sp>
      <p:pic>
        <p:nvPicPr>
          <p:cNvPr id="132" name="Google Shape;132;p19"/>
          <p:cNvPicPr preferRelativeResize="0"/>
          <p:nvPr/>
        </p:nvPicPr>
        <p:blipFill>
          <a:blip r:embed="rId3">
            <a:alphaModFix/>
          </a:blip>
          <a:stretch>
            <a:fillRect/>
          </a:stretch>
        </p:blipFill>
        <p:spPr>
          <a:xfrm>
            <a:off x="2784525" y="790950"/>
            <a:ext cx="6359474" cy="40978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20"/>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20"/>
          <p:cNvSpPr txBox="1"/>
          <p:nvPr/>
        </p:nvSpPr>
        <p:spPr>
          <a:xfrm>
            <a:off x="386700" y="965275"/>
            <a:ext cx="8370600" cy="34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Helvetica Neue"/>
                <a:ea typeface="Helvetica Neue"/>
                <a:cs typeface="Helvetica Neue"/>
                <a:sym typeface="Helvetica Neue"/>
              </a:rPr>
              <a:t>Risk</a:t>
            </a:r>
            <a:endParaRPr i="1"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0" lvl="0" marL="0" rtl="0" algn="just">
              <a:spcBef>
                <a:spcPts val="0"/>
              </a:spcBef>
              <a:spcAft>
                <a:spcPts val="0"/>
              </a:spcAft>
              <a:buNone/>
            </a:pPr>
            <a:r>
              <a:rPr lang="en" sz="1800">
                <a:latin typeface="Helvetica Neue"/>
                <a:ea typeface="Helvetica Neue"/>
                <a:cs typeface="Helvetica Neue"/>
                <a:sym typeface="Helvetica Neue"/>
              </a:rPr>
              <a:t>Lot’s of definitions for risk depending on context </a:t>
            </a:r>
            <a:endParaRPr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an event where the outcome is uncertain</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probability that actual outcomes will deviate from expected outcomes</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one of the central challenges in modern risk management is assessing risk - quantifying it </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in finance: potential for losing financial investment or facing financial instability</a:t>
            </a:r>
            <a:endParaRPr sz="18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21"/>
          <p:cNvSpPr/>
          <p:nvPr/>
        </p:nvSpPr>
        <p:spPr>
          <a:xfrm>
            <a:off x="0" y="0"/>
            <a:ext cx="9144000" cy="6216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21"/>
          <p:cNvSpPr txBox="1"/>
          <p:nvPr/>
        </p:nvSpPr>
        <p:spPr>
          <a:xfrm>
            <a:off x="386700" y="965275"/>
            <a:ext cx="8370600" cy="39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Helvetica Neue"/>
                <a:ea typeface="Helvetica Neue"/>
                <a:cs typeface="Helvetica Neue"/>
                <a:sym typeface="Helvetica Neue"/>
              </a:rPr>
              <a:t>Quantifying Risk in </a:t>
            </a:r>
            <a:r>
              <a:rPr i="1" lang="en" sz="1800">
                <a:latin typeface="Helvetica Neue"/>
                <a:ea typeface="Helvetica Neue"/>
                <a:cs typeface="Helvetica Neue"/>
                <a:sym typeface="Helvetica Neue"/>
              </a:rPr>
              <a:t>Finance</a:t>
            </a:r>
            <a:endParaRPr i="1"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0" lvl="0" marL="0" rtl="0" algn="just">
              <a:spcBef>
                <a:spcPts val="0"/>
              </a:spcBef>
              <a:spcAft>
                <a:spcPts val="0"/>
              </a:spcAft>
              <a:buNone/>
            </a:pPr>
            <a:r>
              <a:rPr lang="en" sz="1800">
                <a:latin typeface="Helvetica Neue"/>
                <a:ea typeface="Helvetica Neue"/>
                <a:cs typeface="Helvetica Neue"/>
                <a:sym typeface="Helvetica Neue"/>
              </a:rPr>
              <a:t>To quantify risk in finance, we use Value at Risk (VaR) and Expected Shortfall (ES) - among many other methods but here we focus on VaR and ES</a:t>
            </a:r>
            <a:endParaRPr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Value at Risk (VaR) - Possible maximum loss over a given holding period within a fixed confidence level. </a:t>
            </a:r>
            <a:endParaRPr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342900" lvl="0" marL="457200" rtl="0" algn="just">
              <a:spcBef>
                <a:spcPts val="0"/>
              </a:spcBef>
              <a:spcAft>
                <a:spcPts val="0"/>
              </a:spcAft>
              <a:buSzPts val="1800"/>
              <a:buFont typeface="Helvetica Neue"/>
              <a:buChar char="-"/>
            </a:pPr>
            <a:r>
              <a:rPr lang="en" sz="1800">
                <a:latin typeface="Helvetica Neue"/>
                <a:ea typeface="Helvetica Neue"/>
                <a:cs typeface="Helvetica Neue"/>
                <a:sym typeface="Helvetica Neue"/>
              </a:rPr>
              <a:t>Expected Shortfall (ES) - is the average loss expected in the worst cases beyond the VaR threshold. It provides a more comprehensive view of tail risk.</a:t>
            </a:r>
            <a:endParaRPr sz="1800">
              <a:latin typeface="Helvetica Neue"/>
              <a:ea typeface="Helvetica Neue"/>
              <a:cs typeface="Helvetica Neue"/>
              <a:sym typeface="Helvetica Neue"/>
            </a:endParaRPr>
          </a:p>
          <a:p>
            <a:pPr indent="0" lvl="0" marL="0" rtl="0" algn="just">
              <a:spcBef>
                <a:spcPts val="0"/>
              </a:spcBef>
              <a:spcAft>
                <a:spcPts val="0"/>
              </a:spcAft>
              <a:buNone/>
            </a:pPr>
            <a:r>
              <a:t/>
            </a:r>
            <a:endParaRPr sz="1800">
              <a:latin typeface="Helvetica Neue"/>
              <a:ea typeface="Helvetica Neue"/>
              <a:cs typeface="Helvetica Neue"/>
              <a:sym typeface="Helvetica Neue"/>
            </a:endParaRPr>
          </a:p>
          <a:p>
            <a:pPr indent="0" lvl="0" marL="0" rtl="0" algn="just">
              <a:spcBef>
                <a:spcPts val="0"/>
              </a:spcBef>
              <a:spcAft>
                <a:spcPts val="0"/>
              </a:spcAft>
              <a:buNone/>
            </a:pPr>
            <a:r>
              <a:rPr lang="en" sz="1800">
                <a:latin typeface="Helvetica Neue"/>
                <a:ea typeface="Helvetica Neue"/>
                <a:cs typeface="Helvetica Neue"/>
                <a:sym typeface="Helvetica Neue"/>
              </a:rPr>
              <a:t>ES typically provides a more conservative risk estimate than VaR</a:t>
            </a:r>
            <a:endParaRPr sz="18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