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90"/>
  </p:normalViewPr>
  <p:slideViewPr>
    <p:cSldViewPr snapToGrid="0">
      <p:cViewPr>
        <p:scale>
          <a:sx n="96" d="100"/>
          <a:sy n="96" d="100"/>
        </p:scale>
        <p:origin x="-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CDCH1N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Covid– 19 pandemic exposed the ineffectiveness of vaccination policies.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Vaccinations are effective in preventing deaths or adverse effects of viruses.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Reviewed data on the seasonal flu to predict whether a patient should get a vaccination.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a model aimed to identify as many people who require vaccination.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3486"/>
          </a:xfrm>
        </p:spPr>
        <p:txBody>
          <a:bodyPr>
            <a:normAutofit/>
          </a:bodyPr>
          <a:lstStyle/>
          <a:p>
            <a:r>
              <a:rPr lang="en-US" dirty="0"/>
              <a:t>The data set contains data on the H1N1 pandemic of 2009 and the seasonal flu.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study, we will only be focused on the features and predicting vaccination for the seasonal flu.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training data for the model contains around 26 thousands records and 35 data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features include: age, race, educational level, doctors recommendation.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17" y="124314"/>
            <a:ext cx="9603275" cy="1049235"/>
          </a:xfrm>
        </p:spPr>
        <p:txBody>
          <a:bodyPr/>
          <a:lstStyle/>
          <a:p>
            <a:r>
              <a:rPr lang="en-US" dirty="0"/>
              <a:t>Data Exploration - Education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5A5E46-1F5C-5D84-86B4-123DAD849B59}"/>
              </a:ext>
            </a:extLst>
          </p:cNvPr>
          <p:cNvGrpSpPr/>
          <p:nvPr/>
        </p:nvGrpSpPr>
        <p:grpSpPr>
          <a:xfrm>
            <a:off x="2862470" y="2466764"/>
            <a:ext cx="5784956" cy="3788263"/>
            <a:chOff x="1985963" y="699161"/>
            <a:chExt cx="7229475" cy="5646106"/>
          </a:xfrm>
        </p:grpSpPr>
        <p:pic>
          <p:nvPicPr>
            <p:cNvPr id="8" name="Picture 7" descr="A graph of a bar graph&#10;&#10;Description automatically generated with medium confidence">
              <a:extLst>
                <a:ext uri="{FF2B5EF4-FFF2-40B4-BE49-F238E27FC236}">
                  <a16:creationId xmlns:a16="http://schemas.microsoft.com/office/drawing/2014/main" id="{1FA061E1-B39D-0B44-77FF-AE6B7331D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02" t="2104" r="-9673" b="6451"/>
            <a:stretch/>
          </p:blipFill>
          <p:spPr>
            <a:xfrm>
              <a:off x="4029075" y="1612238"/>
              <a:ext cx="5186363" cy="47330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AB74E9-AE2F-6C7C-9C2E-55F95A8BC93B}"/>
                </a:ext>
              </a:extLst>
            </p:cNvPr>
            <p:cNvSpPr txBox="1"/>
            <p:nvPr/>
          </p:nvSpPr>
          <p:spPr>
            <a:xfrm>
              <a:off x="2486026" y="2102035"/>
              <a:ext cx="172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 12 years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BD7800-4622-48E0-4266-C3F5A5979C40}"/>
                </a:ext>
              </a:extLst>
            </p:cNvPr>
            <p:cNvSpPr txBox="1"/>
            <p:nvPr/>
          </p:nvSpPr>
          <p:spPr>
            <a:xfrm>
              <a:off x="2850356" y="3298535"/>
              <a:ext cx="172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 years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BC17B3-C6C5-2EA1-70B1-104E4915AB1E}"/>
                </a:ext>
              </a:extLst>
            </p:cNvPr>
            <p:cNvSpPr txBox="1"/>
            <p:nvPr/>
          </p:nvSpPr>
          <p:spPr>
            <a:xfrm>
              <a:off x="1985963" y="4595494"/>
              <a:ext cx="204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College Graduate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72F6E5-D111-693A-F016-E1BD3B4AD794}"/>
                </a:ext>
              </a:extLst>
            </p:cNvPr>
            <p:cNvSpPr txBox="1"/>
            <p:nvPr/>
          </p:nvSpPr>
          <p:spPr>
            <a:xfrm>
              <a:off x="2057401" y="5707787"/>
              <a:ext cx="204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Graduate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8F6DC1-2658-56D2-CCC4-0C0DFABF009A}"/>
                </a:ext>
              </a:extLst>
            </p:cNvPr>
            <p:cNvSpPr txBox="1"/>
            <p:nvPr/>
          </p:nvSpPr>
          <p:spPr>
            <a:xfrm>
              <a:off x="3771899" y="699161"/>
              <a:ext cx="4862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Seasonal Vaccination Status by Education Level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F83C8C-EC97-126A-10ED-2820F7D353C3}"/>
              </a:ext>
            </a:extLst>
          </p:cNvPr>
          <p:cNvSpPr txBox="1"/>
          <p:nvPr/>
        </p:nvSpPr>
        <p:spPr>
          <a:xfrm>
            <a:off x="1401517" y="1417983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education generally correlates with higher vaccination rates.</a:t>
            </a:r>
          </a:p>
        </p:txBody>
      </p:sp>
    </p:spTree>
    <p:extLst>
      <p:ext uri="{BB962C8B-B14F-4D97-AF65-F5344CB8AC3E}">
        <p14:creationId xmlns:p14="http://schemas.microsoft.com/office/powerpoint/2010/main" val="40621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397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 – Doctors Recommendation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1506CE3-3043-4729-2998-64F81B24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t="2300" r="2080" b="4174"/>
          <a:stretch/>
        </p:blipFill>
        <p:spPr>
          <a:xfrm>
            <a:off x="4600572" y="2738978"/>
            <a:ext cx="3816839" cy="381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03E96-2C75-B93E-D0DE-4FC48D0409BB}"/>
              </a:ext>
            </a:extLst>
          </p:cNvPr>
          <p:cNvSpPr txBox="1"/>
          <p:nvPr/>
        </p:nvSpPr>
        <p:spPr>
          <a:xfrm>
            <a:off x="4452724" y="6488668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take Vaccine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1A7F3-7642-B98A-7752-654F09D7A7B6}"/>
              </a:ext>
            </a:extLst>
          </p:cNvPr>
          <p:cNvSpPr txBox="1"/>
          <p:nvPr/>
        </p:nvSpPr>
        <p:spPr>
          <a:xfrm>
            <a:off x="7000871" y="6516910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Vaccine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23A7B-BA69-EE24-65B7-4B2A9CD94805}"/>
              </a:ext>
            </a:extLst>
          </p:cNvPr>
          <p:cNvSpPr txBox="1"/>
          <p:nvPr/>
        </p:nvSpPr>
        <p:spPr>
          <a:xfrm>
            <a:off x="4124743" y="6304002"/>
            <a:ext cx="4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6D074-C019-385F-54CF-5F26E9803CD8}"/>
              </a:ext>
            </a:extLst>
          </p:cNvPr>
          <p:cNvSpPr txBox="1"/>
          <p:nvPr/>
        </p:nvSpPr>
        <p:spPr>
          <a:xfrm>
            <a:off x="4010443" y="5628604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59C49-CA23-AF09-8DE8-990BAF06EBB4}"/>
              </a:ext>
            </a:extLst>
          </p:cNvPr>
          <p:cNvSpPr txBox="1"/>
          <p:nvPr/>
        </p:nvSpPr>
        <p:spPr>
          <a:xfrm>
            <a:off x="4041189" y="4907903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3E3AE-AE2E-548D-9ED7-9D79C59526D5}"/>
              </a:ext>
            </a:extLst>
          </p:cNvPr>
          <p:cNvSpPr txBox="1"/>
          <p:nvPr/>
        </p:nvSpPr>
        <p:spPr>
          <a:xfrm>
            <a:off x="4041188" y="4292340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94328-9364-12FC-5CB3-B5F95AC2BFD8}"/>
              </a:ext>
            </a:extLst>
          </p:cNvPr>
          <p:cNvSpPr txBox="1"/>
          <p:nvPr/>
        </p:nvSpPr>
        <p:spPr>
          <a:xfrm>
            <a:off x="4010441" y="3461215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C3A07-8800-7A7A-E5EC-E61AD9D0F07B}"/>
              </a:ext>
            </a:extLst>
          </p:cNvPr>
          <p:cNvSpPr txBox="1"/>
          <p:nvPr/>
        </p:nvSpPr>
        <p:spPr>
          <a:xfrm>
            <a:off x="4010441" y="2601151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CDAF72-C098-2228-B12E-619226827A6E}"/>
              </a:ext>
            </a:extLst>
          </p:cNvPr>
          <p:cNvSpPr txBox="1"/>
          <p:nvPr/>
        </p:nvSpPr>
        <p:spPr>
          <a:xfrm>
            <a:off x="1550504" y="1736035"/>
            <a:ext cx="950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got a doctor’s recommendation are almost 3 times as likely to take a vaccine.</a:t>
            </a:r>
          </a:p>
        </p:txBody>
      </p:sp>
    </p:spTree>
    <p:extLst>
      <p:ext uri="{BB962C8B-B14F-4D97-AF65-F5344CB8AC3E}">
        <p14:creationId xmlns:p14="http://schemas.microsoft.com/office/powerpoint/2010/main" val="400770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966806" cy="3766286"/>
          </a:xfrm>
        </p:spPr>
        <p:txBody>
          <a:bodyPr/>
          <a:lstStyle/>
          <a:p>
            <a:r>
              <a:rPr lang="en-US" dirty="0"/>
              <a:t>The final model was selected on reducing False negatives</a:t>
            </a:r>
          </a:p>
          <a:p>
            <a:r>
              <a:rPr lang="en-US" dirty="0"/>
              <a:t>It had an accuracy of 76%.</a:t>
            </a:r>
          </a:p>
          <a:p>
            <a:r>
              <a:rPr lang="en-US" dirty="0"/>
              <a:t>Recall of 76%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301AE-04F0-D6A7-0656-58E1BFF749AD}"/>
              </a:ext>
            </a:extLst>
          </p:cNvPr>
          <p:cNvGrpSpPr/>
          <p:nvPr/>
        </p:nvGrpSpPr>
        <p:grpSpPr>
          <a:xfrm>
            <a:off x="7554734" y="1709844"/>
            <a:ext cx="3683000" cy="3683000"/>
            <a:chOff x="7264400" y="2311400"/>
            <a:chExt cx="3683000" cy="368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40D08B-6E07-D7DE-BBBD-B3EC0177071A}"/>
                </a:ext>
              </a:extLst>
            </p:cNvPr>
            <p:cNvSpPr/>
            <p:nvPr/>
          </p:nvSpPr>
          <p:spPr>
            <a:xfrm>
              <a:off x="7264400" y="2311400"/>
              <a:ext cx="1841500" cy="18415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0E636-123C-C19C-A718-C33D87ADC535}"/>
                </a:ext>
              </a:extLst>
            </p:cNvPr>
            <p:cNvSpPr/>
            <p:nvPr/>
          </p:nvSpPr>
          <p:spPr>
            <a:xfrm>
              <a:off x="9105900" y="23114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AF06C-100C-63A0-71EF-8BE0910CD022}"/>
                </a:ext>
              </a:extLst>
            </p:cNvPr>
            <p:cNvSpPr/>
            <p:nvPr/>
          </p:nvSpPr>
          <p:spPr>
            <a:xfrm>
              <a:off x="7264400" y="41529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53C46-FA98-8FFE-DECE-75F59231335C}"/>
                </a:ext>
              </a:extLst>
            </p:cNvPr>
            <p:cNvSpPr/>
            <p:nvPr/>
          </p:nvSpPr>
          <p:spPr>
            <a:xfrm>
              <a:off x="9105900" y="4152900"/>
              <a:ext cx="1841500" cy="1841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897A48-C5E0-35B0-0DBA-4AEB91903EFF}"/>
              </a:ext>
            </a:extLst>
          </p:cNvPr>
          <p:cNvSpPr txBox="1"/>
          <p:nvPr/>
        </p:nvSpPr>
        <p:spPr>
          <a:xfrm>
            <a:off x="6770962" y="2516593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19C56-6F39-4DC7-F99B-51AC216B620E}"/>
              </a:ext>
            </a:extLst>
          </p:cNvPr>
          <p:cNvSpPr txBox="1"/>
          <p:nvPr/>
        </p:nvSpPr>
        <p:spPr>
          <a:xfrm>
            <a:off x="6829684" y="439884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98F6F-DDD2-6CAA-C3DA-D270A95A972B}"/>
              </a:ext>
            </a:extLst>
          </p:cNvPr>
          <p:cNvSpPr txBox="1"/>
          <p:nvPr/>
        </p:nvSpPr>
        <p:spPr>
          <a:xfrm>
            <a:off x="7998750" y="5378261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CB9FE-C554-B5B0-CC10-7A97F6376A08}"/>
              </a:ext>
            </a:extLst>
          </p:cNvPr>
          <p:cNvSpPr txBox="1"/>
          <p:nvPr/>
        </p:nvSpPr>
        <p:spPr>
          <a:xfrm>
            <a:off x="10106466" y="5412686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BB490-88E6-62E4-06B2-4470A3A59F35}"/>
              </a:ext>
            </a:extLst>
          </p:cNvPr>
          <p:cNvSpPr txBox="1"/>
          <p:nvPr/>
        </p:nvSpPr>
        <p:spPr>
          <a:xfrm>
            <a:off x="8031468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655EA-6118-0FAC-548E-830E46E19E81}"/>
              </a:ext>
            </a:extLst>
          </p:cNvPr>
          <p:cNvSpPr txBox="1"/>
          <p:nvPr/>
        </p:nvSpPr>
        <p:spPr>
          <a:xfrm>
            <a:off x="10040232" y="4287428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DDA39-2178-DC25-FDD2-EE16C8B60B25}"/>
              </a:ext>
            </a:extLst>
          </p:cNvPr>
          <p:cNvSpPr txBox="1"/>
          <p:nvPr/>
        </p:nvSpPr>
        <p:spPr>
          <a:xfrm>
            <a:off x="8031468" y="427196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30772-C2F1-9644-7E0D-29DB48171534}"/>
              </a:ext>
            </a:extLst>
          </p:cNvPr>
          <p:cNvSpPr txBox="1"/>
          <p:nvPr/>
        </p:nvSpPr>
        <p:spPr>
          <a:xfrm>
            <a:off x="9943192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FCDF9-0B24-7EA2-2273-714F419FAADF}"/>
              </a:ext>
            </a:extLst>
          </p:cNvPr>
          <p:cNvSpPr txBox="1"/>
          <p:nvPr/>
        </p:nvSpPr>
        <p:spPr>
          <a:xfrm rot="16200000">
            <a:off x="5574730" y="3560449"/>
            <a:ext cx="19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CEA71-C19F-950C-2384-6FC08BCAC70E}"/>
              </a:ext>
            </a:extLst>
          </p:cNvPr>
          <p:cNvSpPr txBox="1"/>
          <p:nvPr/>
        </p:nvSpPr>
        <p:spPr>
          <a:xfrm>
            <a:off x="8437161" y="5667263"/>
            <a:ext cx="231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ensuring that doctor’s give vaccine recommendations. </a:t>
            </a:r>
          </a:p>
          <a:p>
            <a:r>
              <a:rPr lang="en-US" dirty="0"/>
              <a:t>Target groups with less education for vaccine outreach.</a:t>
            </a:r>
          </a:p>
          <a:p>
            <a:r>
              <a:rPr lang="en-US" dirty="0"/>
              <a:t>Optimize on identifying patients who need the vaccine.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different models to different populations. Reduce false negatives in </a:t>
            </a:r>
            <a:r>
              <a:rPr lang="en-US" dirty="0" err="1"/>
              <a:t>vurnerable</a:t>
            </a:r>
            <a:r>
              <a:rPr lang="en-US" dirty="0"/>
              <a:t> populations, but reduce false positives in healthier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/dragunat2016/CDCH1N1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13065</TotalTime>
  <Words>310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Predicting Vaccination rates</vt:lpstr>
      <vt:lpstr>Business Objectives</vt:lpstr>
      <vt:lpstr>Data</vt:lpstr>
      <vt:lpstr>Data Exploration - Education</vt:lpstr>
      <vt:lpstr>Data Exploration – Doctors Recommendation</vt:lpstr>
      <vt:lpstr>Model Results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12</cp:revision>
  <dcterms:created xsi:type="dcterms:W3CDTF">2023-10-21T23:34:13Z</dcterms:created>
  <dcterms:modified xsi:type="dcterms:W3CDTF">2023-10-31T01:19:31Z</dcterms:modified>
</cp:coreProperties>
</file>