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6" r:id="rId6"/>
    <p:sldId id="259" r:id="rId7"/>
    <p:sldId id="268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89634"/>
  </p:normalViewPr>
  <p:slideViewPr>
    <p:cSldViewPr snapToGrid="0">
      <p:cViewPr varScale="1">
        <p:scale>
          <a:sx n="101" d="100"/>
          <a:sy n="101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D6E17-E11D-A343-9986-A8209C37F2E4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772F-3280-2149-AC88-EF585DB0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more about stakeholders</a:t>
            </a:r>
          </a:p>
          <a:p>
            <a:endParaRPr lang="en-US" dirty="0"/>
          </a:p>
          <a:p>
            <a:r>
              <a:rPr lang="en-US" dirty="0"/>
              <a:t>Stakeholder is hospital executives. What’s their goal and business objective?</a:t>
            </a:r>
          </a:p>
          <a:p>
            <a:endParaRPr lang="en-US" dirty="0"/>
          </a:p>
          <a:p>
            <a:r>
              <a:rPr lang="en-US" dirty="0"/>
              <a:t>Goal is too identify pneumonia from x-rays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US alone,1 million people are hospitalized and 50,000 die every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772F-3280-2149-AC88-EF585DB063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6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more about stakeholders</a:t>
            </a:r>
          </a:p>
          <a:p>
            <a:endParaRPr lang="en-US" dirty="0"/>
          </a:p>
          <a:p>
            <a:r>
              <a:rPr lang="en-US" dirty="0"/>
              <a:t>Stakeholder is hospital executives. What’s their goal and business objective?</a:t>
            </a:r>
          </a:p>
          <a:p>
            <a:endParaRPr lang="en-US" dirty="0"/>
          </a:p>
          <a:p>
            <a:r>
              <a:rPr lang="en-US" dirty="0"/>
              <a:t>Goal is too identify pneumonia from x-rays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US alone,1 million people are hospitalized and 50,000 die every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772F-3280-2149-AC88-EF585DB063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5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45FD1E-F56D-0E4D-8B29-731D998991B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45FD1E-F56D-0E4D-8B29-731D998991B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hruv-ragunathan-908993b1/" TargetMode="External"/><Relationship Id="rId2" Type="http://schemas.openxmlformats.org/officeDocument/2006/relationships/hyperlink" Target="mailto:Dhruvragunatha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ragunat2016/Pneumonia_Image_Detec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6A4E-276F-E2C5-EDA9-86B9AD253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PNEUMONIA IN LUNGS X-Rays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D82EC-9D44-550A-A382-97CDD3290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Dhruv Ragunathan</a:t>
            </a:r>
          </a:p>
        </p:txBody>
      </p:sp>
    </p:spTree>
    <p:extLst>
      <p:ext uri="{BB962C8B-B14F-4D97-AF65-F5344CB8AC3E}">
        <p14:creationId xmlns:p14="http://schemas.microsoft.com/office/powerpoint/2010/main" val="8276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Dhruvragunathan@gmail.com</a:t>
            </a:r>
            <a:r>
              <a:rPr lang="en-US" dirty="0"/>
              <a:t>	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https://www.linkedin.com/in/dhruv-ragunathan-908993b1/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https://github.com/dragunat2016/Pneumonia_Image_Detection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36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D1FE-96C7-B60C-B335-151407F2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DB36-5520-537D-F547-FCD10185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r>
              <a:rPr lang="en-US" dirty="0"/>
              <a:t>We have been tasked to improve identification of pneumonia by the CIO.</a:t>
            </a:r>
          </a:p>
          <a:p>
            <a:r>
              <a:rPr lang="en-US" dirty="0"/>
              <a:t>Staffing resources are in a crunch and there aren’t enough radiologists to review all x-rays.</a:t>
            </a:r>
          </a:p>
          <a:p>
            <a:endParaRPr lang="en-US" dirty="0"/>
          </a:p>
          <a:p>
            <a:r>
              <a:rPr lang="en-US" dirty="0"/>
              <a:t>We use a machine learning model called a convolutional neural network (CNN) to identify pneumonia in lung x-rays. </a:t>
            </a:r>
          </a:p>
          <a:p>
            <a:endParaRPr lang="en-US" dirty="0"/>
          </a:p>
          <a:p>
            <a:r>
              <a:rPr lang="en-US" dirty="0"/>
              <a:t>We believe our findings show promise in using this technique to alleviate hospital staff time.</a:t>
            </a:r>
          </a:p>
        </p:txBody>
      </p:sp>
    </p:spTree>
    <p:extLst>
      <p:ext uri="{BB962C8B-B14F-4D97-AF65-F5344CB8AC3E}">
        <p14:creationId xmlns:p14="http://schemas.microsoft.com/office/powerpoint/2010/main" val="28147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7B10-6647-CC83-4C82-C8038D98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5C5B-CF9A-8D4F-C584-0A86DE27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68" y="2515380"/>
            <a:ext cx="6243791" cy="3851965"/>
          </a:xfrm>
        </p:spPr>
        <p:txBody>
          <a:bodyPr>
            <a:normAutofit/>
          </a:bodyPr>
          <a:lstStyle/>
          <a:p>
            <a:r>
              <a:rPr lang="en-US" dirty="0"/>
              <a:t>Data sets off lungs with Pneumonia and healthy lungs were provided by Guangzhou Women and Children’s Medical Center, Guangzhou.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contains 3 data sets, train, test, and validation. In each file, there are two folders: Pneumonia and normal.</a:t>
            </a:r>
          </a:p>
          <a:p>
            <a:endParaRPr lang="en-US" dirty="0"/>
          </a:p>
          <a:p>
            <a:r>
              <a:rPr lang="en-US" dirty="0"/>
              <a:t>The data only contained chest x-rays of patients that are less than 5 years old.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32C83-BB49-B365-51EF-86BF2E5A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34" y="2328473"/>
            <a:ext cx="51689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3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7B10-6647-CC83-4C82-C8038D98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Continued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19E56-B34A-2DE0-AE49-BA83A8AC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55" y="2295656"/>
            <a:ext cx="6963822" cy="2257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74300E-C09A-2D75-D80E-042805131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4" t="6637" b="3067"/>
          <a:stretch/>
        </p:blipFill>
        <p:spPr>
          <a:xfrm>
            <a:off x="5389765" y="4649698"/>
            <a:ext cx="2051050" cy="2037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C653A-7B5F-B136-19C7-D4B7E3AD14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2" b="4558"/>
          <a:stretch/>
        </p:blipFill>
        <p:spPr>
          <a:xfrm>
            <a:off x="7617551" y="4587739"/>
            <a:ext cx="2051050" cy="2066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3E8AC5-9552-CD5C-BD2B-4447686817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842"/>
          <a:stretch/>
        </p:blipFill>
        <p:spPr>
          <a:xfrm>
            <a:off x="3048000" y="4562344"/>
            <a:ext cx="2051050" cy="20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7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D1FE-96C7-B60C-B335-151407F2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DB36-5520-537D-F547-FCD10185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r>
              <a:rPr lang="en-US" dirty="0"/>
              <a:t>Due to resource and the limits off the machines, only 2500 off the 5800 X-rays could be used in training the model. </a:t>
            </a:r>
          </a:p>
          <a:p>
            <a:r>
              <a:rPr lang="en-US" dirty="0"/>
              <a:t>Four CNN models were created as part off this project.</a:t>
            </a:r>
          </a:p>
          <a:p>
            <a:r>
              <a:rPr lang="en-US" dirty="0"/>
              <a:t>The evaluation criteria were accuracy and recall.</a:t>
            </a:r>
          </a:p>
          <a:p>
            <a:pPr lvl="1"/>
            <a:r>
              <a:rPr lang="en-US" dirty="0"/>
              <a:t>Accuracy: Higher accuracy means more model predictions were correct (lower false positive)</a:t>
            </a:r>
          </a:p>
          <a:p>
            <a:pPr lvl="1"/>
            <a:r>
              <a:rPr lang="en-US" dirty="0"/>
              <a:t>Recall: Higher recall means more pneumonia x-rays were identified (lower false negatives)</a:t>
            </a:r>
          </a:p>
          <a:p>
            <a:r>
              <a:rPr lang="en-US" dirty="0"/>
              <a:t>Recall was prioritized over accuracy because a higher recall implies that more lives were saved.</a:t>
            </a:r>
          </a:p>
        </p:txBody>
      </p:sp>
    </p:spTree>
    <p:extLst>
      <p:ext uri="{BB962C8B-B14F-4D97-AF65-F5344CB8AC3E}">
        <p14:creationId xmlns:p14="http://schemas.microsoft.com/office/powerpoint/2010/main" val="368922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04" y="335582"/>
            <a:ext cx="7729728" cy="1188720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84" y="1640000"/>
            <a:ext cx="11654916" cy="1489468"/>
          </a:xfrm>
        </p:spPr>
        <p:txBody>
          <a:bodyPr>
            <a:normAutofit/>
          </a:bodyPr>
          <a:lstStyle/>
          <a:p>
            <a:r>
              <a:rPr lang="en-US" dirty="0"/>
              <a:t>The model’s accuracies ranged from 94.5% to 95.5%. They were only off by 1%.</a:t>
            </a:r>
          </a:p>
          <a:p>
            <a:r>
              <a:rPr lang="en-US" dirty="0"/>
              <a:t>The model’s recall ranged from 86 to 92%.</a:t>
            </a:r>
          </a:p>
          <a:p>
            <a:r>
              <a:rPr lang="en-US" dirty="0"/>
              <a:t>Since recall is more important than accuracy, we are selecting model 4.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63C3D-A8BD-7F02-FC80-87A357CC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68" y="3129468"/>
            <a:ext cx="4689369" cy="3445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176027-2AAE-51CD-D50F-5A45357A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191000"/>
            <a:ext cx="4339590" cy="32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1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04" y="335582"/>
            <a:ext cx="7729728" cy="1188720"/>
          </a:xfrm>
        </p:spPr>
        <p:txBody>
          <a:bodyPr/>
          <a:lstStyle/>
          <a:p>
            <a:r>
              <a:rPr lang="en-US" dirty="0"/>
              <a:t>Model Results – Confusion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CB33F6-EF51-3EA6-0236-57865B566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r="16725" b="7657"/>
          <a:stretch/>
        </p:blipFill>
        <p:spPr>
          <a:xfrm>
            <a:off x="1478844" y="1775069"/>
            <a:ext cx="5046134" cy="464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73CC2B-8027-C155-C359-B24B7D049DC3}"/>
              </a:ext>
            </a:extLst>
          </p:cNvPr>
          <p:cNvSpPr txBox="1"/>
          <p:nvPr/>
        </p:nvSpPr>
        <p:spPr>
          <a:xfrm>
            <a:off x="6769100" y="1866900"/>
            <a:ext cx="4762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correctly identified 2,100 lungs with pneumonia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correctly identified 720 lungs without pneumonia.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incorrectly identified 96 normal lungs as having pneumonia.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incorrectly identified 60 pneumatic lungs as if they had pneumonia.</a:t>
            </a:r>
          </a:p>
        </p:txBody>
      </p:sp>
    </p:spTree>
    <p:extLst>
      <p:ext uri="{BB962C8B-B14F-4D97-AF65-F5344CB8AC3E}">
        <p14:creationId xmlns:p14="http://schemas.microsoft.com/office/powerpoint/2010/main" val="50059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 that you move forward with using the final model since it had the highest recall by 3% and only was 1% less accurate than the other models. </a:t>
            </a:r>
          </a:p>
          <a:p>
            <a:r>
              <a:rPr lang="en-US" dirty="0"/>
              <a:t>Further research on how to operationalize this model in hospital workflows. Examples:</a:t>
            </a:r>
          </a:p>
          <a:p>
            <a:pPr lvl="1"/>
            <a:r>
              <a:rPr lang="en-US" dirty="0"/>
              <a:t>How are false positives and negatives handled in a hospital? </a:t>
            </a:r>
          </a:p>
          <a:p>
            <a:pPr lvl="1"/>
            <a:r>
              <a:rPr lang="en-US" dirty="0"/>
              <a:t>Is there a method for clinicians to quickly determine that the patient does not have pneumonia?</a:t>
            </a:r>
          </a:p>
          <a:p>
            <a:r>
              <a:rPr lang="en-US" dirty="0"/>
              <a:t>Training on larger and more diverse data sets is necessary before it’s deployed. </a:t>
            </a:r>
          </a:p>
        </p:txBody>
      </p:sp>
    </p:spTree>
    <p:extLst>
      <p:ext uri="{BB962C8B-B14F-4D97-AF65-F5344CB8AC3E}">
        <p14:creationId xmlns:p14="http://schemas.microsoft.com/office/powerpoint/2010/main" val="80938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significantly more lung data across groups off different ages.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Enhance the model by allowing it too identify bacterial and viral pneumonia.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Deploy the model in a small hospital. Observe the following:</a:t>
            </a:r>
          </a:p>
          <a:p>
            <a:pPr lvl="1"/>
            <a:r>
              <a:rPr lang="en-US" dirty="0"/>
              <a:t>Record time saved by radiologists</a:t>
            </a:r>
          </a:p>
          <a:p>
            <a:pPr lvl="1"/>
            <a:r>
              <a:rPr lang="en-US" dirty="0"/>
              <a:t>impact of false positives on clinician workflows.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557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{A26329F2-529B-1F4F-9049-7CAA432D834E}tf10001120</Template>
  <TotalTime>31416</TotalTime>
  <Words>577</Words>
  <Application>Microsoft Macintosh PowerPoint</Application>
  <PresentationFormat>Widescreen</PresentationFormat>
  <Paragraphs>69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PREDICTING PNEUMONIA IN LUNGS X-Rays</vt:lpstr>
      <vt:lpstr>Business Objectives</vt:lpstr>
      <vt:lpstr>Data</vt:lpstr>
      <vt:lpstr>Data Continued</vt:lpstr>
      <vt:lpstr>Models and Evaluation criteria</vt:lpstr>
      <vt:lpstr>Model Results</vt:lpstr>
      <vt:lpstr>Model Results – Confusion Matrix</vt:lpstr>
      <vt:lpstr>Recommendations</vt:lpstr>
      <vt:lpstr>Future Projects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Vaccination rates</dc:title>
  <dc:creator>Dhruv Ragunathan</dc:creator>
  <cp:lastModifiedBy>Dhruv Ragunathan</cp:lastModifiedBy>
  <cp:revision>47</cp:revision>
  <dcterms:created xsi:type="dcterms:W3CDTF">2023-10-21T23:34:13Z</dcterms:created>
  <dcterms:modified xsi:type="dcterms:W3CDTF">2023-11-17T21:12:55Z</dcterms:modified>
</cp:coreProperties>
</file>