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9698"/>
  </p:normalViewPr>
  <p:slideViewPr>
    <p:cSldViewPr snapToGrid="0">
      <p:cViewPr>
        <p:scale>
          <a:sx n="109" d="100"/>
          <a:sy n="109" d="100"/>
        </p:scale>
        <p:origin x="4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6E17-E11D-A343-9986-A8209C37F2E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772F-3280-2149-AC88-EF585DB0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about stakeholders</a:t>
            </a:r>
          </a:p>
          <a:p>
            <a:endParaRPr lang="en-US" dirty="0"/>
          </a:p>
          <a:p>
            <a:r>
              <a:rPr lang="en-US" dirty="0"/>
              <a:t>Stakeholder is hospital executives. What’s their goal and business objective?</a:t>
            </a:r>
          </a:p>
          <a:p>
            <a:endParaRPr lang="en-US" dirty="0"/>
          </a:p>
          <a:p>
            <a:r>
              <a:rPr lang="en-US" dirty="0"/>
              <a:t>Goal is too identify pneumonia from x-rays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US alone,1 million people are hospitalized and 50,000 die every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772F-3280-2149-AC88-EF585DB0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about stakeholders</a:t>
            </a:r>
          </a:p>
          <a:p>
            <a:endParaRPr lang="en-US" dirty="0"/>
          </a:p>
          <a:p>
            <a:r>
              <a:rPr lang="en-US" dirty="0"/>
              <a:t>Stakeholder is hospital executives. What’s their goal and business objective?</a:t>
            </a:r>
          </a:p>
          <a:p>
            <a:endParaRPr lang="en-US" dirty="0"/>
          </a:p>
          <a:p>
            <a:r>
              <a:rPr lang="en-US" dirty="0"/>
              <a:t>Goal is too identify pneumonia from x-rays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US alone,1 million people are hospitalized and 50,000 die every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772F-3280-2149-AC88-EF585DB0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ruv-ragunathan-908993b1/" TargetMode="External"/><Relationship Id="rId2" Type="http://schemas.openxmlformats.org/officeDocument/2006/relationships/hyperlink" Target="mailto:Dhruvragunat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unat2016/Pneumonia_Image_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PNEUMONIA IN LUNGS X-Rays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We have been tasked to improve identification of pneumonia.</a:t>
            </a:r>
          </a:p>
          <a:p>
            <a:endParaRPr lang="en-US" dirty="0"/>
          </a:p>
          <a:p>
            <a:r>
              <a:rPr lang="en-US" dirty="0"/>
              <a:t>Staffing resources are in a crunch and there aren’t enough radiologists to review all x-rays.</a:t>
            </a:r>
          </a:p>
          <a:p>
            <a:endParaRPr lang="en-US" dirty="0"/>
          </a:p>
          <a:p>
            <a:r>
              <a:rPr lang="en-US" dirty="0"/>
              <a:t>We use a machine learning model called a convolutional neural network (CNN) to identify pneumonia in lung x-rays. </a:t>
            </a:r>
          </a:p>
          <a:p>
            <a:endParaRPr lang="en-US" dirty="0"/>
          </a:p>
          <a:p>
            <a:r>
              <a:rPr lang="en-US" dirty="0"/>
              <a:t>We believe our findings show promise in using this technique to alleviate hospital staff time.</a:t>
            </a:r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8" y="2515380"/>
            <a:ext cx="6243791" cy="3851965"/>
          </a:xfrm>
        </p:spPr>
        <p:txBody>
          <a:bodyPr>
            <a:normAutofit/>
          </a:bodyPr>
          <a:lstStyle/>
          <a:p>
            <a:r>
              <a:rPr lang="en-US" dirty="0"/>
              <a:t>Data sets off lungs with Pneumonia and healthy lungs were provided by Guangzhou Women and Children’s Medical Center, Guangzhou.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contains 3 data sets, train, test, and validation. In each file, there are two folders: Pneumonia and normal.</a:t>
            </a:r>
          </a:p>
          <a:p>
            <a:endParaRPr lang="en-US" dirty="0"/>
          </a:p>
          <a:p>
            <a:r>
              <a:rPr lang="en-US" dirty="0"/>
              <a:t>The data only contained chest x-rays of patients that are less than 5 years 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32C83-BB49-B365-51EF-86BF2E5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34" y="2328473"/>
            <a:ext cx="5168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</p:spTree>
    <p:extLst>
      <p:ext uri="{BB962C8B-B14F-4D97-AF65-F5344CB8AC3E}">
        <p14:creationId xmlns:p14="http://schemas.microsoft.com/office/powerpoint/2010/main" val="27829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Due to resource and the limits off the machines, only 2500 off the 5800 X-rays could be used in training the model. </a:t>
            </a:r>
          </a:p>
          <a:p>
            <a:r>
              <a:rPr lang="en-US" dirty="0"/>
              <a:t>Four CNN models were created as part off this project.</a:t>
            </a:r>
          </a:p>
          <a:p>
            <a:r>
              <a:rPr lang="en-US" dirty="0"/>
              <a:t>The evaluation criteria were accuracy and recall.</a:t>
            </a:r>
          </a:p>
          <a:p>
            <a:pPr lvl="1"/>
            <a:r>
              <a:rPr lang="en-US" dirty="0"/>
              <a:t>Accuracy: Higher accuracy means more model predictions were correct (lower false positive)</a:t>
            </a:r>
          </a:p>
          <a:p>
            <a:pPr lvl="1"/>
            <a:r>
              <a:rPr lang="en-US" dirty="0"/>
              <a:t>Recall: Higher recall means more pneumonia x-rays were identified (lower false negatives)</a:t>
            </a:r>
          </a:p>
          <a:p>
            <a:r>
              <a:rPr lang="en-US" dirty="0"/>
              <a:t>Recall was prioritized over accuracy because a higher recall implies that more lives were saved.</a:t>
            </a:r>
          </a:p>
        </p:txBody>
      </p:sp>
    </p:spTree>
    <p:extLst>
      <p:ext uri="{BB962C8B-B14F-4D97-AF65-F5344CB8AC3E}">
        <p14:creationId xmlns:p14="http://schemas.microsoft.com/office/powerpoint/2010/main" val="36892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" y="1640000"/>
            <a:ext cx="11654916" cy="1489468"/>
          </a:xfrm>
        </p:spPr>
        <p:txBody>
          <a:bodyPr>
            <a:normAutofit/>
          </a:bodyPr>
          <a:lstStyle/>
          <a:p>
            <a:r>
              <a:rPr lang="en-US" dirty="0"/>
              <a:t>The model’s accuracies ranged from 94.5% to 95.5%. They were only off by 1%.</a:t>
            </a:r>
          </a:p>
          <a:p>
            <a:r>
              <a:rPr lang="en-US" dirty="0"/>
              <a:t>The model’s recall ranged from 86 to 92%.</a:t>
            </a:r>
          </a:p>
          <a:p>
            <a:r>
              <a:rPr lang="en-US" dirty="0"/>
              <a:t>Since recall is more important than accuracy, we are </a:t>
            </a:r>
            <a:r>
              <a:rPr lang="en-US"/>
              <a:t>selecting model 4.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3C3D-A8BD-7F02-FC80-87A357CC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68" y="3129468"/>
            <a:ext cx="4689369" cy="3445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76027-2AAE-51CD-D50F-5A45357A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91000"/>
            <a:ext cx="4339590" cy="32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 that you move forward with using the final model since it had the highest recall by 3% and only was 1% less accurate than the other models. </a:t>
            </a:r>
          </a:p>
          <a:p>
            <a:r>
              <a:rPr lang="en-US" dirty="0"/>
              <a:t>Further research on how to operationalize this model in hospital workflows. Examples:</a:t>
            </a:r>
          </a:p>
          <a:p>
            <a:pPr lvl="1"/>
            <a:r>
              <a:rPr lang="en-US" dirty="0"/>
              <a:t>How are false positives and negatives handled in a hospital? </a:t>
            </a:r>
          </a:p>
          <a:p>
            <a:pPr lvl="1"/>
            <a:r>
              <a:rPr lang="en-US" dirty="0"/>
              <a:t>Is there a method for clinicians to quickly determine that the patient does not have pneumonia?</a:t>
            </a:r>
          </a:p>
          <a:p>
            <a:r>
              <a:rPr lang="en-US" dirty="0"/>
              <a:t>Training on larger and more diverse data sets is necessary before it’s deployed. 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significantly more lung data across groups off different 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 the model by allowing it too identify bacterial and viral pneumonia.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 the model in a small hospital. Observe the following:</a:t>
            </a:r>
          </a:p>
          <a:p>
            <a:pPr lvl="1"/>
            <a:r>
              <a:rPr lang="en-US" dirty="0"/>
              <a:t>Record time saved by radiologists</a:t>
            </a:r>
          </a:p>
          <a:p>
            <a:pPr lvl="1"/>
            <a:r>
              <a:rPr lang="en-US" dirty="0"/>
              <a:t>impact of false positives on clinician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Dhruvragunathan@gmail.com</a:t>
            </a:r>
            <a:r>
              <a:rPr lang="en-US" dirty="0"/>
              <a:t>	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https://www.linkedin.com/in/dhruv-ragunathan-908993b1/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https://github.com/dragunat2016/Pneumonia_Image_Detection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64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31138</TotalTime>
  <Words>532</Words>
  <Application>Microsoft Macintosh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PREDICTING PNEUMONIA IN LUNGS X-Rays</vt:lpstr>
      <vt:lpstr>Business Objectives</vt:lpstr>
      <vt:lpstr>Data</vt:lpstr>
      <vt:lpstr>Data Continued</vt:lpstr>
      <vt:lpstr>Models and Evaluation criteria</vt:lpstr>
      <vt:lpstr>Model Results</vt:lpstr>
      <vt:lpstr>Recommendations</vt:lpstr>
      <vt:lpstr>Future Projects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41</cp:revision>
  <dcterms:created xsi:type="dcterms:W3CDTF">2023-10-21T23:34:13Z</dcterms:created>
  <dcterms:modified xsi:type="dcterms:W3CDTF">2023-11-17T01:00:59Z</dcterms:modified>
</cp:coreProperties>
</file>