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15" autoAdjust="0"/>
    <p:restoredTop sz="94660"/>
  </p:normalViewPr>
  <p:slideViewPr>
    <p:cSldViewPr snapToGrid="0">
      <p:cViewPr varScale="1">
        <p:scale>
          <a:sx n="114" d="100"/>
          <a:sy n="114" d="100"/>
        </p:scale>
        <p:origin x="9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558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2944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651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971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825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187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7335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9222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09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48357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9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379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9C19E-534E-4A59-91E0-05F2B1C70767}"/>
              </a:ext>
            </a:extLst>
          </p:cNvPr>
          <p:cNvPicPr>
            <a:picLocks noChangeAspect="1"/>
          </p:cNvPicPr>
          <p:nvPr/>
        </p:nvPicPr>
        <p:blipFill rotWithShape="1">
          <a:blip r:embed="rId2"/>
          <a:srcRect r="26446"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8256D45-951A-4432-A6BD-3FB386D7D86F}"/>
              </a:ext>
            </a:extLst>
          </p:cNvPr>
          <p:cNvSpPr>
            <a:spLocks noGrp="1"/>
          </p:cNvSpPr>
          <p:nvPr>
            <p:ph type="ctrTitle"/>
          </p:nvPr>
        </p:nvSpPr>
        <p:spPr>
          <a:xfrm>
            <a:off x="8323903" y="640080"/>
            <a:ext cx="3383281" cy="2850320"/>
          </a:xfrm>
        </p:spPr>
        <p:txBody>
          <a:bodyPr>
            <a:normAutofit fontScale="90000"/>
          </a:bodyPr>
          <a:lstStyle/>
          <a:p>
            <a:endParaRPr lang="es-PE" sz="5400" dirty="0">
              <a:solidFill>
                <a:srgbClr val="FFFFFF"/>
              </a:solidFill>
            </a:endParaRPr>
          </a:p>
          <a:p>
            <a:r>
              <a:rPr lang="es-PE" dirty="0"/>
              <a:t>BASE DE DATOS</a:t>
            </a:r>
          </a:p>
        </p:txBody>
      </p:sp>
      <p:sp>
        <p:nvSpPr>
          <p:cNvPr id="3" name="Subtítulo 2">
            <a:extLst>
              <a:ext uri="{FF2B5EF4-FFF2-40B4-BE49-F238E27FC236}">
                <a16:creationId xmlns:a16="http://schemas.microsoft.com/office/drawing/2014/main" id="{516A1728-F7E3-4BA4-A687-62BC63D61B0B}"/>
              </a:ext>
            </a:extLst>
          </p:cNvPr>
          <p:cNvSpPr>
            <a:spLocks noGrp="1"/>
          </p:cNvSpPr>
          <p:nvPr>
            <p:ph type="subTitle" idx="1"/>
          </p:nvPr>
        </p:nvSpPr>
        <p:spPr>
          <a:xfrm>
            <a:off x="8047939" y="3812135"/>
            <a:ext cx="3659246" cy="1596655"/>
          </a:xfrm>
        </p:spPr>
        <p:txBody>
          <a:bodyPr>
            <a:normAutofit/>
          </a:bodyPr>
          <a:lstStyle/>
          <a:p>
            <a:endParaRPr lang="es-PE" sz="1800">
              <a:solidFill>
                <a:srgbClr val="FFFFFF"/>
              </a:solidFill>
            </a:endParaRPr>
          </a:p>
        </p:txBody>
      </p:sp>
      <p:cxnSp>
        <p:nvCxnSpPr>
          <p:cNvPr id="20"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391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id="{142F43CB-1BDC-44D8-8251-CC43B8AD5F12}"/>
              </a:ext>
            </a:extLst>
          </p:cNvPr>
          <p:cNvSpPr txBox="1"/>
          <p:nvPr/>
        </p:nvSpPr>
        <p:spPr>
          <a:xfrm>
            <a:off x="4850127" y="4588778"/>
            <a:ext cx="2491772" cy="369332"/>
          </a:xfrm>
          <a:prstGeom prst="rect">
            <a:avLst/>
          </a:prstGeom>
          <a:noFill/>
        </p:spPr>
        <p:txBody>
          <a:bodyPr wrap="none" rtlCol="0">
            <a:spAutoFit/>
          </a:bodyPr>
          <a:lstStyle/>
          <a:p>
            <a:pPr algn="ctr"/>
            <a:r>
              <a:rPr lang="es-PE" dirty="0"/>
              <a:t>Unión entre entidades.</a:t>
            </a:r>
          </a:p>
        </p:txBody>
      </p:sp>
      <p:cxnSp>
        <p:nvCxnSpPr>
          <p:cNvPr id="6" name="Conector recto 5">
            <a:extLst>
              <a:ext uri="{FF2B5EF4-FFF2-40B4-BE49-F238E27FC236}">
                <a16:creationId xmlns:a16="http://schemas.microsoft.com/office/drawing/2014/main" id="{BEBF8761-FBA4-4ACF-AC0F-6CAA2BAA3E97}"/>
              </a:ext>
            </a:extLst>
          </p:cNvPr>
          <p:cNvCxnSpPr/>
          <p:nvPr/>
        </p:nvCxnSpPr>
        <p:spPr>
          <a:xfrm>
            <a:off x="4731391" y="3296873"/>
            <a:ext cx="287742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0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id="{C59FD835-C23D-4822-B8F8-4DE9EFCA7C49}"/>
              </a:ext>
            </a:extLst>
          </p:cNvPr>
          <p:cNvSpPr/>
          <p:nvPr/>
        </p:nvSpPr>
        <p:spPr>
          <a:xfrm>
            <a:off x="4560814" y="2290195"/>
            <a:ext cx="3070371" cy="151001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2631190" y="4588778"/>
            <a:ext cx="6929654" cy="646331"/>
          </a:xfrm>
          <a:prstGeom prst="rect">
            <a:avLst/>
          </a:prstGeom>
          <a:noFill/>
        </p:spPr>
        <p:txBody>
          <a:bodyPr wrap="none" rtlCol="0">
            <a:spAutoFit/>
          </a:bodyPr>
          <a:lstStyle/>
          <a:p>
            <a:pPr algn="ctr"/>
            <a:r>
              <a:rPr lang="es-PE" dirty="0"/>
              <a:t>Atributo:</a:t>
            </a:r>
          </a:p>
          <a:p>
            <a:pPr algn="ctr"/>
            <a:r>
              <a:rPr lang="es-PE" dirty="0"/>
              <a:t>Característica de una entidad como nombre, fecha, sexo, </a:t>
            </a:r>
            <a:r>
              <a:rPr lang="es-PE" dirty="0" err="1"/>
              <a:t>telefono</a:t>
            </a:r>
            <a:r>
              <a:rPr lang="es-PE" dirty="0"/>
              <a:t>.</a:t>
            </a:r>
          </a:p>
        </p:txBody>
      </p:sp>
    </p:spTree>
    <p:extLst>
      <p:ext uri="{BB962C8B-B14F-4D97-AF65-F5344CB8AC3E}">
        <p14:creationId xmlns:p14="http://schemas.microsoft.com/office/powerpoint/2010/main" val="311763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id="{C59FD835-C23D-4822-B8F8-4DE9EFCA7C49}"/>
              </a:ext>
            </a:extLst>
          </p:cNvPr>
          <p:cNvSpPr/>
          <p:nvPr/>
        </p:nvSpPr>
        <p:spPr>
          <a:xfrm>
            <a:off x="4560814" y="2290195"/>
            <a:ext cx="3070371" cy="151001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2510815" y="4588778"/>
            <a:ext cx="7170424" cy="646331"/>
          </a:xfrm>
          <a:prstGeom prst="rect">
            <a:avLst/>
          </a:prstGeom>
          <a:noFill/>
        </p:spPr>
        <p:txBody>
          <a:bodyPr wrap="none" rtlCol="0">
            <a:spAutoFit/>
          </a:bodyPr>
          <a:lstStyle/>
          <a:p>
            <a:pPr algn="ctr"/>
            <a:r>
              <a:rPr lang="es-PE" dirty="0"/>
              <a:t>Atributo principal:</a:t>
            </a:r>
          </a:p>
          <a:p>
            <a:pPr algn="ctr"/>
            <a:r>
              <a:rPr lang="es-PE" dirty="0" err="1"/>
              <a:t>Primary</a:t>
            </a:r>
            <a:r>
              <a:rPr lang="es-PE" dirty="0"/>
              <a:t> </a:t>
            </a:r>
            <a:r>
              <a:rPr lang="es-PE" dirty="0" err="1"/>
              <a:t>key</a:t>
            </a:r>
            <a:r>
              <a:rPr lang="es-PE" dirty="0"/>
              <a:t>. Única y toda entidad debe tener. </a:t>
            </a:r>
            <a:r>
              <a:rPr lang="es-PE" dirty="0" err="1"/>
              <a:t>Id_producto</a:t>
            </a:r>
            <a:r>
              <a:rPr lang="es-PE" dirty="0"/>
              <a:t>, </a:t>
            </a:r>
            <a:r>
              <a:rPr lang="es-PE" dirty="0" err="1"/>
              <a:t>id_cliente</a:t>
            </a:r>
            <a:endParaRPr lang="es-PE" dirty="0"/>
          </a:p>
        </p:txBody>
      </p:sp>
    </p:spTree>
    <p:extLst>
      <p:ext uri="{BB962C8B-B14F-4D97-AF65-F5344CB8AC3E}">
        <p14:creationId xmlns:p14="http://schemas.microsoft.com/office/powerpoint/2010/main" val="122842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id="{142F43CB-1BDC-44D8-8251-CC43B8AD5F12}"/>
              </a:ext>
            </a:extLst>
          </p:cNvPr>
          <p:cNvSpPr txBox="1"/>
          <p:nvPr/>
        </p:nvSpPr>
        <p:spPr>
          <a:xfrm>
            <a:off x="3140132" y="4588778"/>
            <a:ext cx="5911811" cy="646331"/>
          </a:xfrm>
          <a:prstGeom prst="rect">
            <a:avLst/>
          </a:prstGeom>
          <a:noFill/>
        </p:spPr>
        <p:txBody>
          <a:bodyPr wrap="none" rtlCol="0">
            <a:spAutoFit/>
          </a:bodyPr>
          <a:lstStyle/>
          <a:p>
            <a:pPr algn="ctr"/>
            <a:r>
              <a:rPr lang="es-PE" dirty="0"/>
              <a:t>Atributo </a:t>
            </a:r>
            <a:r>
              <a:rPr lang="es-PE" dirty="0" err="1"/>
              <a:t>foraneo</a:t>
            </a:r>
            <a:r>
              <a:rPr lang="es-PE" dirty="0"/>
              <a:t>:</a:t>
            </a:r>
          </a:p>
          <a:p>
            <a:pPr algn="ctr"/>
            <a:r>
              <a:rPr lang="es-PE" dirty="0"/>
              <a:t>Clave secundaria. Identifica una entidad externa en otra.</a:t>
            </a:r>
          </a:p>
        </p:txBody>
      </p:sp>
      <p:sp>
        <p:nvSpPr>
          <p:cNvPr id="6" name="Elipse 5">
            <a:extLst>
              <a:ext uri="{FF2B5EF4-FFF2-40B4-BE49-F238E27FC236}">
                <a16:creationId xmlns:a16="http://schemas.microsoft.com/office/drawing/2014/main" id="{6741A705-06DF-4933-B0DD-9BD8F21FDF7B}"/>
              </a:ext>
            </a:extLst>
          </p:cNvPr>
          <p:cNvSpPr/>
          <p:nvPr/>
        </p:nvSpPr>
        <p:spPr>
          <a:xfrm rot="10800000">
            <a:off x="4591294" y="2269222"/>
            <a:ext cx="3070371" cy="1510018"/>
          </a:xfrm>
          <a:prstGeom prst="ellipse">
            <a:avLst/>
          </a:prstGeom>
          <a:gradFill>
            <a:gsLst>
              <a:gs pos="50000">
                <a:schemeClr val="accent1">
                  <a:lumMod val="5000"/>
                  <a:lumOff val="95000"/>
                </a:schemeClr>
              </a:gs>
              <a:gs pos="50000">
                <a:schemeClr val="accent1">
                  <a:lumMod val="5000"/>
                  <a:lumOff val="95000"/>
                </a:schemeClr>
              </a:gs>
              <a:gs pos="50000">
                <a:schemeClr val="accent1">
                  <a:lumMod val="45000"/>
                  <a:lumOff val="55000"/>
                </a:schemeClr>
              </a:gs>
              <a:gs pos="50000">
                <a:schemeClr val="accent1">
                  <a:lumMod val="45000"/>
                  <a:lumOff val="55000"/>
                </a:schemeClr>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6365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A5E1308-1F11-404E-8302-CD729DFF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454" y="1080974"/>
            <a:ext cx="4696051" cy="4696051"/>
          </a:xfrm>
          <a:prstGeom prst="rect">
            <a:avLst/>
          </a:prstGeom>
        </p:spPr>
      </p:pic>
    </p:spTree>
    <p:extLst>
      <p:ext uri="{BB962C8B-B14F-4D97-AF65-F5344CB8AC3E}">
        <p14:creationId xmlns:p14="http://schemas.microsoft.com/office/powerpoint/2010/main" val="164229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ID_Auto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5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95409-E160-4E98-9360-D257964385FC}"/>
              </a:ext>
            </a:extLst>
          </p:cNvPr>
          <p:cNvSpPr>
            <a:spLocks noGrp="1"/>
          </p:cNvSpPr>
          <p:nvPr>
            <p:ph type="title"/>
          </p:nvPr>
        </p:nvSpPr>
        <p:spPr/>
        <p:txBody>
          <a:bodyPr/>
          <a:lstStyle/>
          <a:p>
            <a:r>
              <a:rPr lang="es-PE" dirty="0"/>
              <a:t>Cardinalidad o Mapeo</a:t>
            </a:r>
          </a:p>
        </p:txBody>
      </p:sp>
      <p:sp>
        <p:nvSpPr>
          <p:cNvPr id="3" name="Marcador de contenido 2">
            <a:extLst>
              <a:ext uri="{FF2B5EF4-FFF2-40B4-BE49-F238E27FC236}">
                <a16:creationId xmlns:a16="http://schemas.microsoft.com/office/drawing/2014/main" id="{204F6D13-C69C-42A0-9FEB-654ECC2344F2}"/>
              </a:ext>
            </a:extLst>
          </p:cNvPr>
          <p:cNvSpPr>
            <a:spLocks noGrp="1"/>
          </p:cNvSpPr>
          <p:nvPr>
            <p:ph idx="1"/>
          </p:nvPr>
        </p:nvSpPr>
        <p:spPr>
          <a:xfrm>
            <a:off x="594025" y="2087675"/>
            <a:ext cx="2924214" cy="495040"/>
          </a:xfrm>
        </p:spPr>
        <p:txBody>
          <a:bodyPr/>
          <a:lstStyle/>
          <a:p>
            <a:r>
              <a:rPr lang="es-PE" dirty="0"/>
              <a:t>Uno a Uno</a:t>
            </a:r>
          </a:p>
        </p:txBody>
      </p:sp>
      <p:sp>
        <p:nvSpPr>
          <p:cNvPr id="5" name="Rectángulo 4">
            <a:extLst>
              <a:ext uri="{FF2B5EF4-FFF2-40B4-BE49-F238E27FC236}">
                <a16:creationId xmlns:a16="http://schemas.microsoft.com/office/drawing/2014/main" id="{EC66B490-68AB-408A-BA8B-EF9631026E47}"/>
              </a:ext>
            </a:extLst>
          </p:cNvPr>
          <p:cNvSpPr/>
          <p:nvPr/>
        </p:nvSpPr>
        <p:spPr>
          <a:xfrm>
            <a:off x="315985" y="2787988"/>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Persona</a:t>
            </a:r>
          </a:p>
        </p:txBody>
      </p:sp>
      <p:sp>
        <p:nvSpPr>
          <p:cNvPr id="6" name="Rectángulo 5">
            <a:extLst>
              <a:ext uri="{FF2B5EF4-FFF2-40B4-BE49-F238E27FC236}">
                <a16:creationId xmlns:a16="http://schemas.microsoft.com/office/drawing/2014/main" id="{C29A4DCE-CA8B-4307-8ECB-FEF8A307B7E1}"/>
              </a:ext>
            </a:extLst>
          </p:cNvPr>
          <p:cNvSpPr/>
          <p:nvPr/>
        </p:nvSpPr>
        <p:spPr>
          <a:xfrm>
            <a:off x="2530450" y="2787987"/>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cxnSp>
        <p:nvCxnSpPr>
          <p:cNvPr id="7" name="Conector recto de flecha 6">
            <a:extLst>
              <a:ext uri="{FF2B5EF4-FFF2-40B4-BE49-F238E27FC236}">
                <a16:creationId xmlns:a16="http://schemas.microsoft.com/office/drawing/2014/main" id="{6E9879FD-EFD5-46CA-B5F6-7DBA0E9F0B12}"/>
              </a:ext>
            </a:extLst>
          </p:cNvPr>
          <p:cNvCxnSpPr>
            <a:cxnSpLocks/>
            <a:stCxn id="5" idx="3"/>
            <a:endCxn id="6" idx="1"/>
          </p:cNvCxnSpPr>
          <p:nvPr/>
        </p:nvCxnSpPr>
        <p:spPr>
          <a:xfrm flipV="1">
            <a:off x="1424474" y="3035507"/>
            <a:ext cx="1105976"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contenido 2">
            <a:extLst>
              <a:ext uri="{FF2B5EF4-FFF2-40B4-BE49-F238E27FC236}">
                <a16:creationId xmlns:a16="http://schemas.microsoft.com/office/drawing/2014/main" id="{7E92EA02-558D-4A69-850E-E10434994B6F}"/>
              </a:ext>
            </a:extLst>
          </p:cNvPr>
          <p:cNvSpPr txBox="1">
            <a:spLocks/>
          </p:cNvSpPr>
          <p:nvPr/>
        </p:nvSpPr>
        <p:spPr>
          <a:xfrm>
            <a:off x="4338276"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Uno a Muchos / Muchos a Uno</a:t>
            </a:r>
          </a:p>
        </p:txBody>
      </p:sp>
      <p:sp>
        <p:nvSpPr>
          <p:cNvPr id="10" name="Rectángulo 9">
            <a:extLst>
              <a:ext uri="{FF2B5EF4-FFF2-40B4-BE49-F238E27FC236}">
                <a16:creationId xmlns:a16="http://schemas.microsoft.com/office/drawing/2014/main" id="{10425295-8BC1-4EE9-BD44-ACEC1E1D9928}"/>
              </a:ext>
            </a:extLst>
          </p:cNvPr>
          <p:cNvSpPr/>
          <p:nvPr/>
        </p:nvSpPr>
        <p:spPr>
          <a:xfrm>
            <a:off x="4435615"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Proveedor</a:t>
            </a:r>
          </a:p>
        </p:txBody>
      </p:sp>
      <p:sp>
        <p:nvSpPr>
          <p:cNvPr id="11" name="Rectángulo 10">
            <a:extLst>
              <a:ext uri="{FF2B5EF4-FFF2-40B4-BE49-F238E27FC236}">
                <a16:creationId xmlns:a16="http://schemas.microsoft.com/office/drawing/2014/main" id="{7C820368-6919-4501-B085-92817E27E924}"/>
              </a:ext>
            </a:extLst>
          </p:cNvPr>
          <p:cNvSpPr/>
          <p:nvPr/>
        </p:nvSpPr>
        <p:spPr>
          <a:xfrm>
            <a:off x="6650080" y="2787985"/>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Productos</a:t>
            </a:r>
          </a:p>
        </p:txBody>
      </p:sp>
      <p:cxnSp>
        <p:nvCxnSpPr>
          <p:cNvPr id="13" name="Conector recto de flecha 12">
            <a:extLst>
              <a:ext uri="{FF2B5EF4-FFF2-40B4-BE49-F238E27FC236}">
                <a16:creationId xmlns:a16="http://schemas.microsoft.com/office/drawing/2014/main" id="{6FD88E1F-7B65-4153-B9F5-B78913109263}"/>
              </a:ext>
            </a:extLst>
          </p:cNvPr>
          <p:cNvCxnSpPr>
            <a:cxnSpLocks/>
            <a:stCxn id="10" idx="3"/>
            <a:endCxn id="11" idx="1"/>
          </p:cNvCxnSpPr>
          <p:nvPr/>
        </p:nvCxnSpPr>
        <p:spPr>
          <a:xfrm flipV="1">
            <a:off x="5722641" y="3035505"/>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id="{D50A76FB-5CF4-47A8-BDB9-8BB2525E7BF7}"/>
              </a:ext>
            </a:extLst>
          </p:cNvPr>
          <p:cNvSpPr txBox="1">
            <a:spLocks/>
          </p:cNvSpPr>
          <p:nvPr/>
        </p:nvSpPr>
        <p:spPr>
          <a:xfrm>
            <a:off x="8553061"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Muchos a Muchos</a:t>
            </a:r>
          </a:p>
        </p:txBody>
      </p:sp>
      <p:sp>
        <p:nvSpPr>
          <p:cNvPr id="18" name="Rectángulo 17">
            <a:extLst>
              <a:ext uri="{FF2B5EF4-FFF2-40B4-BE49-F238E27FC236}">
                <a16:creationId xmlns:a16="http://schemas.microsoft.com/office/drawing/2014/main" id="{DEF32304-7E08-412A-BDDC-CA1746B01A4E}"/>
              </a:ext>
            </a:extLst>
          </p:cNvPr>
          <p:cNvSpPr/>
          <p:nvPr/>
        </p:nvSpPr>
        <p:spPr>
          <a:xfrm>
            <a:off x="8553061" y="2787987"/>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a:t>
            </a:r>
          </a:p>
        </p:txBody>
      </p:sp>
      <p:sp>
        <p:nvSpPr>
          <p:cNvPr id="19" name="Rectángulo 18">
            <a:extLst>
              <a:ext uri="{FF2B5EF4-FFF2-40B4-BE49-F238E27FC236}">
                <a16:creationId xmlns:a16="http://schemas.microsoft.com/office/drawing/2014/main" id="{B262D80F-FF26-4D68-999D-9B992D773F62}"/>
              </a:ext>
            </a:extLst>
          </p:cNvPr>
          <p:cNvSpPr/>
          <p:nvPr/>
        </p:nvSpPr>
        <p:spPr>
          <a:xfrm>
            <a:off x="10767526"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Boleta</a:t>
            </a:r>
          </a:p>
        </p:txBody>
      </p:sp>
      <p:cxnSp>
        <p:nvCxnSpPr>
          <p:cNvPr id="21" name="Conector recto de flecha 20">
            <a:extLst>
              <a:ext uri="{FF2B5EF4-FFF2-40B4-BE49-F238E27FC236}">
                <a16:creationId xmlns:a16="http://schemas.microsoft.com/office/drawing/2014/main" id="{88C5F9AF-F8FC-4DDE-88AC-3DD4BC9F1690}"/>
              </a:ext>
            </a:extLst>
          </p:cNvPr>
          <p:cNvCxnSpPr>
            <a:cxnSpLocks/>
            <a:stCxn id="18" idx="3"/>
            <a:endCxn id="19" idx="1"/>
          </p:cNvCxnSpPr>
          <p:nvPr/>
        </p:nvCxnSpPr>
        <p:spPr>
          <a:xfrm flipV="1">
            <a:off x="9840087" y="3035506"/>
            <a:ext cx="9274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2BE1FB12-CF9D-4AE5-955A-E2463475281D}"/>
              </a:ext>
            </a:extLst>
          </p:cNvPr>
          <p:cNvCxnSpPr>
            <a:stCxn id="19" idx="1"/>
            <a:endCxn id="18" idx="3"/>
          </p:cNvCxnSpPr>
          <p:nvPr/>
        </p:nvCxnSpPr>
        <p:spPr>
          <a:xfrm flipH="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263C6517-1075-434A-9766-3EB68B0A9974}"/>
              </a:ext>
            </a:extLst>
          </p:cNvPr>
          <p:cNvCxnSpPr>
            <a:stCxn id="18" idx="3"/>
            <a:endCxn id="19" idx="1"/>
          </p:cNvCxnSpPr>
          <p:nvPr/>
        </p:nvCxnSpPr>
        <p:spPr>
          <a:xfrm flipV="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2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20C93-6B67-4E65-AA7D-1617A5AD28CA}"/>
              </a:ext>
            </a:extLst>
          </p:cNvPr>
          <p:cNvSpPr>
            <a:spLocks noGrp="1"/>
          </p:cNvSpPr>
          <p:nvPr>
            <p:ph type="title"/>
          </p:nvPr>
        </p:nvSpPr>
        <p:spPr/>
        <p:txBody>
          <a:bodyPr/>
          <a:lstStyle/>
          <a:p>
            <a:r>
              <a:rPr lang="es-PE" dirty="0"/>
              <a:t>Reglas de Negocio</a:t>
            </a:r>
          </a:p>
        </p:txBody>
      </p:sp>
      <p:sp>
        <p:nvSpPr>
          <p:cNvPr id="3" name="Marcador de contenido 2">
            <a:extLst>
              <a:ext uri="{FF2B5EF4-FFF2-40B4-BE49-F238E27FC236}">
                <a16:creationId xmlns:a16="http://schemas.microsoft.com/office/drawing/2014/main" id="{C1A95374-6E22-4AE6-9661-629274901DCF}"/>
              </a:ext>
            </a:extLst>
          </p:cNvPr>
          <p:cNvSpPr>
            <a:spLocks noGrp="1"/>
          </p:cNvSpPr>
          <p:nvPr>
            <p:ph idx="1"/>
          </p:nvPr>
        </p:nvSpPr>
        <p:spPr/>
        <p:txBody>
          <a:bodyPr/>
          <a:lstStyle/>
          <a:p>
            <a:r>
              <a:rPr lang="es-MX" dirty="0"/>
              <a:t>Describe las políticas, normas, operaciones, definiciones y restricciones presentes en una organización y que son de vital importancia para alcanzar los objetivos misionales.</a:t>
            </a:r>
          </a:p>
          <a:p>
            <a:endParaRPr lang="es-MX" dirty="0"/>
          </a:p>
          <a:p>
            <a:r>
              <a:rPr lang="es-MX" dirty="0"/>
              <a:t>Ejemplos de reglas de negocio: "Un cliente al que facturamos más de 10.000 al año es un cliente de tipo A", "A los clientes de tipo A les aplicamos un descuento del 10% en pedidos superiores a 3.000".</a:t>
            </a:r>
            <a:endParaRPr lang="es-PE" dirty="0"/>
          </a:p>
        </p:txBody>
      </p:sp>
    </p:spTree>
    <p:extLst>
      <p:ext uri="{BB962C8B-B14F-4D97-AF65-F5344CB8AC3E}">
        <p14:creationId xmlns:p14="http://schemas.microsoft.com/office/powerpoint/2010/main" val="330190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C69E4-DD06-4E0F-8F42-1789AC348743}"/>
              </a:ext>
            </a:extLst>
          </p:cNvPr>
          <p:cNvSpPr>
            <a:spLocks noGrp="1"/>
          </p:cNvSpPr>
          <p:nvPr>
            <p:ph type="title"/>
          </p:nvPr>
        </p:nvSpPr>
        <p:spPr/>
        <p:txBody>
          <a:bodyPr/>
          <a:lstStyle/>
          <a:p>
            <a:r>
              <a:rPr lang="es-PE" dirty="0"/>
              <a:t>Reglas de Negocio - Ejemplo</a:t>
            </a:r>
          </a:p>
        </p:txBody>
      </p:sp>
      <p:sp>
        <p:nvSpPr>
          <p:cNvPr id="3" name="Marcador de contenido 2">
            <a:extLst>
              <a:ext uri="{FF2B5EF4-FFF2-40B4-BE49-F238E27FC236}">
                <a16:creationId xmlns:a16="http://schemas.microsoft.com/office/drawing/2014/main" id="{D6F7BFB1-D8CD-4FC4-AE2C-F60F97E9413A}"/>
              </a:ext>
            </a:extLst>
          </p:cNvPr>
          <p:cNvSpPr>
            <a:spLocks noGrp="1"/>
          </p:cNvSpPr>
          <p:nvPr>
            <p:ph idx="1"/>
          </p:nvPr>
        </p:nvSpPr>
        <p:spPr/>
        <p:txBody>
          <a:bodyPr/>
          <a:lstStyle/>
          <a:p>
            <a:r>
              <a:rPr lang="es-PE" dirty="0"/>
              <a:t>Una fabrica de automóviles fabrica varios modelos dependiendo de su categoría, (Autos, Camionetas, Minibuses). Desea saber cuantos autos ha fabricado.  </a:t>
            </a:r>
          </a:p>
        </p:txBody>
      </p:sp>
    </p:spTree>
    <p:extLst>
      <p:ext uri="{BB962C8B-B14F-4D97-AF65-F5344CB8AC3E}">
        <p14:creationId xmlns:p14="http://schemas.microsoft.com/office/powerpoint/2010/main" val="303194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ID_Vehiculo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1:n</a:t>
            </a:r>
          </a:p>
        </p:txBody>
      </p:sp>
      <p:cxnSp>
        <p:nvCxnSpPr>
          <p:cNvPr id="11" name="Conector: angular 10">
            <a:extLst>
              <a:ext uri="{FF2B5EF4-FFF2-40B4-BE49-F238E27FC236}">
                <a16:creationId xmlns:a16="http://schemas.microsoft.com/office/drawing/2014/main"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1</a:t>
            </a:r>
          </a:p>
        </p:txBody>
      </p:sp>
      <p:sp>
        <p:nvSpPr>
          <p:cNvPr id="22" name="CuadroTexto 21">
            <a:extLst>
              <a:ext uri="{FF2B5EF4-FFF2-40B4-BE49-F238E27FC236}">
                <a16:creationId xmlns:a16="http://schemas.microsoft.com/office/drawing/2014/main"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id="{09EF8895-B38E-418B-9475-0A19C95B0B8B}"/>
              </a:ext>
            </a:extLst>
          </p:cNvPr>
          <p:cNvSpPr/>
          <p:nvPr/>
        </p:nvSpPr>
        <p:spPr>
          <a:xfrm>
            <a:off x="9736744" y="2077632"/>
            <a:ext cx="1989926" cy="94239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24" name="Conector recto 23">
            <a:extLst>
              <a:ext uri="{FF2B5EF4-FFF2-40B4-BE49-F238E27FC236}">
                <a16:creationId xmlns:a16="http://schemas.microsoft.com/office/drawing/2014/main" id="{A53FD7CB-6C38-4A82-ADD7-C8B1EF2D8ED9}"/>
              </a:ext>
            </a:extLst>
          </p:cNvPr>
          <p:cNvCxnSpPr>
            <a:stCxn id="4" idx="3"/>
            <a:endCxn id="30" idx="2"/>
          </p:cNvCxnSpPr>
          <p:nvPr/>
        </p:nvCxnSpPr>
        <p:spPr>
          <a:xfrm flipV="1">
            <a:off x="6522837" y="2548828"/>
            <a:ext cx="3213907" cy="13838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8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98084-A76D-498F-844E-5CBE115B7234}"/>
              </a:ext>
            </a:extLst>
          </p:cNvPr>
          <p:cNvSpPr>
            <a:spLocks noGrp="1"/>
          </p:cNvSpPr>
          <p:nvPr>
            <p:ph type="title"/>
          </p:nvPr>
        </p:nvSpPr>
        <p:spPr/>
        <p:txBody>
          <a:bodyPr/>
          <a:lstStyle/>
          <a:p>
            <a:r>
              <a:rPr lang="es-PE" dirty="0"/>
              <a:t>DATO</a:t>
            </a:r>
          </a:p>
        </p:txBody>
      </p:sp>
      <p:sp>
        <p:nvSpPr>
          <p:cNvPr id="3" name="Marcador de contenido 2">
            <a:extLst>
              <a:ext uri="{FF2B5EF4-FFF2-40B4-BE49-F238E27FC236}">
                <a16:creationId xmlns:a16="http://schemas.microsoft.com/office/drawing/2014/main" id="{D3BC7107-E6A2-4E91-8804-17B2DD786B07}"/>
              </a:ext>
            </a:extLst>
          </p:cNvPr>
          <p:cNvSpPr>
            <a:spLocks noGrp="1"/>
          </p:cNvSpPr>
          <p:nvPr>
            <p:ph idx="1"/>
          </p:nvPr>
        </p:nvSpPr>
        <p:spPr/>
        <p:txBody>
          <a:bodyPr/>
          <a:lstStyle/>
          <a:p>
            <a:r>
              <a:rPr lang="es-PE" dirty="0"/>
              <a:t>Palabras y números que no tienen significado</a:t>
            </a:r>
          </a:p>
        </p:txBody>
      </p:sp>
      <p:sp>
        <p:nvSpPr>
          <p:cNvPr id="4" name="CuadroTexto 3">
            <a:extLst>
              <a:ext uri="{FF2B5EF4-FFF2-40B4-BE49-F238E27FC236}">
                <a16:creationId xmlns:a16="http://schemas.microsoft.com/office/drawing/2014/main" id="{9CD099C2-6B1C-479F-B794-592D83932798}"/>
              </a:ext>
            </a:extLst>
          </p:cNvPr>
          <p:cNvSpPr txBox="1"/>
          <p:nvPr/>
        </p:nvSpPr>
        <p:spPr>
          <a:xfrm>
            <a:off x="1476462" y="3984771"/>
            <a:ext cx="1565044" cy="369332"/>
          </a:xfrm>
          <a:prstGeom prst="rect">
            <a:avLst/>
          </a:prstGeom>
          <a:noFill/>
        </p:spPr>
        <p:txBody>
          <a:bodyPr wrap="none" rtlCol="0">
            <a:spAutoFit/>
          </a:bodyPr>
          <a:lstStyle/>
          <a:p>
            <a:r>
              <a:rPr lang="es-PE" dirty="0"/>
              <a:t>Soltero: False</a:t>
            </a:r>
          </a:p>
        </p:txBody>
      </p:sp>
    </p:spTree>
    <p:extLst>
      <p:ext uri="{BB962C8B-B14F-4D97-AF65-F5344CB8AC3E}">
        <p14:creationId xmlns:p14="http://schemas.microsoft.com/office/powerpoint/2010/main" val="271472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sp>
        <p:nvSpPr>
          <p:cNvPr id="5" name="Elipse 4">
            <a:extLst>
              <a:ext uri="{FF2B5EF4-FFF2-40B4-BE49-F238E27FC236}">
                <a16:creationId xmlns:a16="http://schemas.microsoft.com/office/drawing/2014/main"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Fecha_Nacimiento</a:t>
            </a:r>
            <a:endParaRPr lang="es-PE" dirty="0">
              <a:solidFill>
                <a:schemeClr val="tx1"/>
              </a:solidFill>
            </a:endParaRPr>
          </a:p>
        </p:txBody>
      </p:sp>
      <p:sp>
        <p:nvSpPr>
          <p:cNvPr id="6" name="Elipse 5">
            <a:extLst>
              <a:ext uri="{FF2B5EF4-FFF2-40B4-BE49-F238E27FC236}">
                <a16:creationId xmlns:a16="http://schemas.microsoft.com/office/drawing/2014/main"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7" name="Elipse 6">
            <a:extLst>
              <a:ext uri="{FF2B5EF4-FFF2-40B4-BE49-F238E27FC236}">
                <a16:creationId xmlns:a16="http://schemas.microsoft.com/office/drawing/2014/main"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Sexo</a:t>
            </a:r>
          </a:p>
        </p:txBody>
      </p:sp>
      <p:sp>
        <p:nvSpPr>
          <p:cNvPr id="8" name="Elipse 7">
            <a:extLst>
              <a:ext uri="{FF2B5EF4-FFF2-40B4-BE49-F238E27FC236}">
                <a16:creationId xmlns:a16="http://schemas.microsoft.com/office/drawing/2014/main"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cxnSp>
        <p:nvCxnSpPr>
          <p:cNvPr id="10" name="Conector recto 9">
            <a:extLst>
              <a:ext uri="{FF2B5EF4-FFF2-40B4-BE49-F238E27FC236}">
                <a16:creationId xmlns:a16="http://schemas.microsoft.com/office/drawing/2014/main"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Docente</a:t>
            </a:r>
          </a:p>
        </p:txBody>
      </p:sp>
      <p:sp>
        <p:nvSpPr>
          <p:cNvPr id="37" name="Elipse 36">
            <a:extLst>
              <a:ext uri="{FF2B5EF4-FFF2-40B4-BE49-F238E27FC236}">
                <a16:creationId xmlns:a16="http://schemas.microsoft.com/office/drawing/2014/main"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38" name="Elipse 37">
            <a:extLst>
              <a:ext uri="{FF2B5EF4-FFF2-40B4-BE49-F238E27FC236}">
                <a16:creationId xmlns:a16="http://schemas.microsoft.com/office/drawing/2014/main"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42" name="Conector recto 41">
            <a:extLst>
              <a:ext uri="{FF2B5EF4-FFF2-40B4-BE49-F238E27FC236}">
                <a16:creationId xmlns:a16="http://schemas.microsoft.com/office/drawing/2014/main"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n:m</a:t>
            </a:r>
          </a:p>
        </p:txBody>
      </p:sp>
      <p:cxnSp>
        <p:nvCxnSpPr>
          <p:cNvPr id="11" name="Conector: angular 10">
            <a:extLst>
              <a:ext uri="{FF2B5EF4-FFF2-40B4-BE49-F238E27FC236}">
                <a16:creationId xmlns:a16="http://schemas.microsoft.com/office/drawing/2014/main"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n</a:t>
            </a:r>
          </a:p>
        </p:txBody>
      </p:sp>
      <p:sp>
        <p:nvSpPr>
          <p:cNvPr id="22" name="CuadroTexto 21">
            <a:extLst>
              <a:ext uri="{FF2B5EF4-FFF2-40B4-BE49-F238E27FC236}">
                <a16:creationId xmlns:a16="http://schemas.microsoft.com/office/drawing/2014/main"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id="{09EF8895-B38E-418B-9475-0A19C95B0B8B}"/>
              </a:ext>
            </a:extLst>
          </p:cNvPr>
          <p:cNvSpPr/>
          <p:nvPr/>
        </p:nvSpPr>
        <p:spPr>
          <a:xfrm>
            <a:off x="2052873" y="2355548"/>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sp>
        <p:nvSpPr>
          <p:cNvPr id="26" name="Elipse 25">
            <a:extLst>
              <a:ext uri="{FF2B5EF4-FFF2-40B4-BE49-F238E27FC236}">
                <a16:creationId xmlns:a16="http://schemas.microsoft.com/office/drawing/2014/main" id="{0DC58342-E364-46DA-A9B0-0C4EDC038E66}"/>
              </a:ext>
            </a:extLst>
          </p:cNvPr>
          <p:cNvSpPr/>
          <p:nvPr/>
        </p:nvSpPr>
        <p:spPr>
          <a:xfrm>
            <a:off x="40493" y="2283776"/>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9" name="Conector recto 8">
            <a:extLst>
              <a:ext uri="{FF2B5EF4-FFF2-40B4-BE49-F238E27FC236}">
                <a16:creationId xmlns:a16="http://schemas.microsoft.com/office/drawing/2014/main" id="{8F890B57-5116-462D-9390-8BBE3F2EFB1A}"/>
              </a:ext>
            </a:extLst>
          </p:cNvPr>
          <p:cNvCxnSpPr>
            <a:stCxn id="30" idx="4"/>
            <a:endCxn id="17" idx="0"/>
          </p:cNvCxnSpPr>
          <p:nvPr/>
        </p:nvCxnSpPr>
        <p:spPr>
          <a:xfrm flipH="1">
            <a:off x="2410858" y="2958700"/>
            <a:ext cx="568514" cy="199712"/>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39F59460-D2A5-4666-A7A1-143090F58CD1}"/>
              </a:ext>
            </a:extLst>
          </p:cNvPr>
          <p:cNvCxnSpPr>
            <a:stCxn id="26" idx="4"/>
            <a:endCxn id="17" idx="0"/>
          </p:cNvCxnSpPr>
          <p:nvPr/>
        </p:nvCxnSpPr>
        <p:spPr>
          <a:xfrm>
            <a:off x="966992" y="2886928"/>
            <a:ext cx="1443866" cy="271484"/>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0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par>
                                <p:cTn id="46" presetID="14" presetClass="entr" presetSubtype="1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par>
                                <p:cTn id="49" presetID="14" presetClass="entr" presetSubtype="1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F3283-0E99-4F9D-BD05-92A0A37508A7}"/>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id="{03333755-A310-411C-A0BE-18069B48B27A}"/>
              </a:ext>
            </a:extLst>
          </p:cNvPr>
          <p:cNvSpPr>
            <a:spLocks noGrp="1"/>
          </p:cNvSpPr>
          <p:nvPr>
            <p:ph idx="1"/>
          </p:nvPr>
        </p:nvSpPr>
        <p:spPr/>
        <p:txBody>
          <a:bodyPr/>
          <a:lstStyle/>
          <a:p>
            <a:r>
              <a:rPr lang="es-PE" dirty="0"/>
              <a:t>Una escuela desea tener una base de datos, que almacene del alumno su nombre, apellido, fecha de nacimiento y sexo, la carrera que estudia y la duración de su carrera, que cursos esta llevando y los profesores que imparten dichos cursos.</a:t>
            </a:r>
          </a:p>
          <a:p>
            <a:endParaRPr lang="es-PE" dirty="0"/>
          </a:p>
        </p:txBody>
      </p:sp>
    </p:spTree>
    <p:extLst>
      <p:ext uri="{BB962C8B-B14F-4D97-AF65-F5344CB8AC3E}">
        <p14:creationId xmlns:p14="http://schemas.microsoft.com/office/powerpoint/2010/main" val="51571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70D1E-FF29-484B-8407-F78D0598F0CC}"/>
              </a:ext>
            </a:extLst>
          </p:cNvPr>
          <p:cNvSpPr>
            <a:spLocks noGrp="1"/>
          </p:cNvSpPr>
          <p:nvPr>
            <p:ph type="title"/>
          </p:nvPr>
        </p:nvSpPr>
        <p:spPr/>
        <p:txBody>
          <a:bodyPr/>
          <a:lstStyle/>
          <a:p>
            <a:r>
              <a:rPr lang="es-PE" dirty="0"/>
              <a:t>RESOLUCION EJERCICIO</a:t>
            </a:r>
          </a:p>
        </p:txBody>
      </p:sp>
      <p:pic>
        <p:nvPicPr>
          <p:cNvPr id="4" name="Picture 2" descr="https://www.lucidchart.com/publicSegments/view/0914af02-83d9-4c6a-9948-b483281b48db/image.png">
            <a:extLst>
              <a:ext uri="{FF2B5EF4-FFF2-40B4-BE49-F238E27FC236}">
                <a16:creationId xmlns:a16="http://schemas.microsoft.com/office/drawing/2014/main" id="{A6C59932-89ED-4A48-84C6-0FC78A41F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908" y="1987717"/>
            <a:ext cx="7386183" cy="440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ABBF-1404-44AF-B43E-303F97998C98}"/>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id="{BE69B756-3F5B-4B13-A535-1C01AA133351}"/>
              </a:ext>
            </a:extLst>
          </p:cNvPr>
          <p:cNvSpPr>
            <a:spLocks noGrp="1"/>
          </p:cNvSpPr>
          <p:nvPr>
            <p:ph idx="1"/>
          </p:nvPr>
        </p:nvSpPr>
        <p:spPr/>
        <p:txBody>
          <a:bodyPr>
            <a:normAutofit fontScale="70000" lnSpcReduction="20000"/>
          </a:bodyPr>
          <a:lstStyle/>
          <a:p>
            <a:r>
              <a:rPr lang="es-MX" dirty="0"/>
              <a:t>Una base de datos para una tienda de </a:t>
            </a:r>
            <a:r>
              <a:rPr lang="es-MX" dirty="0" err="1"/>
              <a:t>drywall</a:t>
            </a:r>
            <a:r>
              <a:rPr lang="es-MX" dirty="0"/>
              <a:t> debe contener información acerca de clientes, artículos y pedidos. Hasta el momento se registran los siguientes datos en documentos varios:</a:t>
            </a:r>
          </a:p>
          <a:p>
            <a:r>
              <a:rPr lang="es-MX" dirty="0"/>
              <a:t>• Para cada cliente: Número de cliente (único), Direcciones de envío (varias por cliente), Saldo, Límite de crédito (depende del cliente, pero en ningún caso debe superar los 3.000.000 soles), Descuento.</a:t>
            </a:r>
          </a:p>
          <a:p>
            <a:r>
              <a:rPr lang="es-MX" dirty="0"/>
              <a:t>• Para cada artículo: Número de artículo (único), Fábricas que lo distribuyen, Existencias de ese artículo en cada fábrica, Descripción del artículo.</a:t>
            </a:r>
          </a:p>
          <a:p>
            <a:r>
              <a:rPr lang="es-MX" dirty="0"/>
              <a:t>• 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r>
              <a:rPr lang="es-MX" dirty="0"/>
              <a:t>Además, se ha determinado que se debe almacenar la información de las fábricas. Sin embargo, dado el uso de distribuidores, se usará: Número de la fábrica (único) y Teléfono de contacto. Y se desean ver cuántos artículos (en total) provee la fábrica. También, por información estratégica, se podría incluir información de fábricas alternativas respecto de las que ya fabrican artículos para esta empresa. Nota: Una dirección se entenderá como </a:t>
            </a:r>
            <a:r>
              <a:rPr lang="es-MX" dirty="0" err="1"/>
              <a:t>Nº</a:t>
            </a:r>
            <a:r>
              <a:rPr lang="es-MX" dirty="0"/>
              <a:t>, Calle, Comuna y Ciudad. Una fecha incluye hora. Se pide hacer el diagrama ER para la base de datos que represente esta información.</a:t>
            </a:r>
            <a:endParaRPr lang="es-PE" dirty="0"/>
          </a:p>
        </p:txBody>
      </p:sp>
    </p:spTree>
    <p:extLst>
      <p:ext uri="{BB962C8B-B14F-4D97-AF65-F5344CB8AC3E}">
        <p14:creationId xmlns:p14="http://schemas.microsoft.com/office/powerpoint/2010/main" val="350788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91F9B-4416-4FA1-ABA4-12C56FA97E4A}"/>
              </a:ext>
            </a:extLst>
          </p:cNvPr>
          <p:cNvSpPr>
            <a:spLocks noGrp="1"/>
          </p:cNvSpPr>
          <p:nvPr>
            <p:ph type="title"/>
          </p:nvPr>
        </p:nvSpPr>
        <p:spPr/>
        <p:txBody>
          <a:bodyPr/>
          <a:lstStyle/>
          <a:p>
            <a:r>
              <a:rPr lang="es-PE" dirty="0"/>
              <a:t>BASE DE DATOS</a:t>
            </a:r>
          </a:p>
        </p:txBody>
      </p:sp>
      <p:sp>
        <p:nvSpPr>
          <p:cNvPr id="3" name="Marcador de contenido 2">
            <a:extLst>
              <a:ext uri="{FF2B5EF4-FFF2-40B4-BE49-F238E27FC236}">
                <a16:creationId xmlns:a16="http://schemas.microsoft.com/office/drawing/2014/main" id="{280D5012-4B12-4BD0-BD34-6C34F67943E3}"/>
              </a:ext>
            </a:extLst>
          </p:cNvPr>
          <p:cNvSpPr>
            <a:spLocks noGrp="1"/>
          </p:cNvSpPr>
          <p:nvPr>
            <p:ph idx="1"/>
          </p:nvPr>
        </p:nvSpPr>
        <p:spPr/>
        <p:txBody>
          <a:bodyPr/>
          <a:lstStyle/>
          <a:p>
            <a:r>
              <a:rPr lang="es-PE" dirty="0"/>
              <a:t>Colección de datos relacionada, ordenada y organizada.</a:t>
            </a:r>
          </a:p>
        </p:txBody>
      </p:sp>
    </p:spTree>
    <p:extLst>
      <p:ext uri="{BB962C8B-B14F-4D97-AF65-F5344CB8AC3E}">
        <p14:creationId xmlns:p14="http://schemas.microsoft.com/office/powerpoint/2010/main" val="387372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E9AFD-AEDF-4F84-9EED-EEDFB824B046}"/>
              </a:ext>
            </a:extLst>
          </p:cNvPr>
          <p:cNvSpPr>
            <a:spLocks noGrp="1"/>
          </p:cNvSpPr>
          <p:nvPr>
            <p:ph type="title"/>
          </p:nvPr>
        </p:nvSpPr>
        <p:spPr/>
        <p:txBody>
          <a:bodyPr/>
          <a:lstStyle/>
          <a:p>
            <a:r>
              <a:rPr lang="es-PE" dirty="0"/>
              <a:t>COMPONENTES DE UNA BD</a:t>
            </a:r>
          </a:p>
        </p:txBody>
      </p:sp>
      <p:sp>
        <p:nvSpPr>
          <p:cNvPr id="3" name="Marcador de contenido 2">
            <a:extLst>
              <a:ext uri="{FF2B5EF4-FFF2-40B4-BE49-F238E27FC236}">
                <a16:creationId xmlns:a16="http://schemas.microsoft.com/office/drawing/2014/main" id="{F0A39BC6-2EF1-44D1-9A8D-341152A73215}"/>
              </a:ext>
            </a:extLst>
          </p:cNvPr>
          <p:cNvSpPr>
            <a:spLocks noGrp="1"/>
          </p:cNvSpPr>
          <p:nvPr>
            <p:ph idx="1"/>
          </p:nvPr>
        </p:nvSpPr>
        <p:spPr/>
        <p:txBody>
          <a:bodyPr/>
          <a:lstStyle/>
          <a:p>
            <a:r>
              <a:rPr lang="es-PE" dirty="0"/>
              <a:t>Campo: Área de almacenamiento en el cual se guarda un </a:t>
            </a:r>
            <a:r>
              <a:rPr lang="es-PE" b="1" dirty="0"/>
              <a:t>tipo especifico</a:t>
            </a:r>
            <a:r>
              <a:rPr lang="es-PE" dirty="0"/>
              <a:t>.</a:t>
            </a:r>
          </a:p>
          <a:p>
            <a:r>
              <a:rPr lang="es-PE" dirty="0"/>
              <a:t>Registro: Colección de datos iguales o diferentes que están relacionados.</a:t>
            </a:r>
          </a:p>
          <a:p>
            <a:r>
              <a:rPr lang="es-PE" dirty="0"/>
              <a:t>Archivo: Colección de Registro relacionados siguiendo una estructura homogénea.</a:t>
            </a:r>
          </a:p>
        </p:txBody>
      </p:sp>
    </p:spTree>
    <p:extLst>
      <p:ext uri="{BB962C8B-B14F-4D97-AF65-F5344CB8AC3E}">
        <p14:creationId xmlns:p14="http://schemas.microsoft.com/office/powerpoint/2010/main" val="254722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73E77A3-6867-4011-BA2F-CFCF3BCB0574}"/>
              </a:ext>
            </a:extLst>
          </p:cNvPr>
          <p:cNvPicPr>
            <a:picLocks noGrp="1" noChangeAspect="1"/>
          </p:cNvPicPr>
          <p:nvPr>
            <p:ph idx="1"/>
          </p:nvPr>
        </p:nvPicPr>
        <p:blipFill>
          <a:blip r:embed="rId2"/>
          <a:stretch>
            <a:fillRect/>
          </a:stretch>
        </p:blipFill>
        <p:spPr>
          <a:xfrm>
            <a:off x="1886865" y="2818864"/>
            <a:ext cx="8418270" cy="1576754"/>
          </a:xfrm>
          <a:prstGeom prst="rect">
            <a:avLst/>
          </a:prstGeom>
        </p:spPr>
      </p:pic>
      <p:sp>
        <p:nvSpPr>
          <p:cNvPr id="5" name="Flecha: a la derecha 4">
            <a:extLst>
              <a:ext uri="{FF2B5EF4-FFF2-40B4-BE49-F238E27FC236}">
                <a16:creationId xmlns:a16="http://schemas.microsoft.com/office/drawing/2014/main" id="{DFF49458-9840-4695-82DD-DA5DA15C8F16}"/>
              </a:ext>
            </a:extLst>
          </p:cNvPr>
          <p:cNvSpPr/>
          <p:nvPr/>
        </p:nvSpPr>
        <p:spPr>
          <a:xfrm rot="5400000">
            <a:off x="2676089" y="2118058"/>
            <a:ext cx="696286" cy="5872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7BFEE9FA-2486-456B-9ED9-EB01D01570BA}"/>
              </a:ext>
            </a:extLst>
          </p:cNvPr>
          <p:cNvSpPr txBox="1"/>
          <p:nvPr/>
        </p:nvSpPr>
        <p:spPr>
          <a:xfrm>
            <a:off x="2514316" y="1480007"/>
            <a:ext cx="1019831" cy="369332"/>
          </a:xfrm>
          <a:prstGeom prst="rect">
            <a:avLst/>
          </a:prstGeom>
          <a:noFill/>
        </p:spPr>
        <p:txBody>
          <a:bodyPr wrap="none" rtlCol="0">
            <a:spAutoFit/>
          </a:bodyPr>
          <a:lstStyle/>
          <a:p>
            <a:r>
              <a:rPr lang="es-PE" dirty="0"/>
              <a:t>CAMPO</a:t>
            </a:r>
          </a:p>
        </p:txBody>
      </p:sp>
      <p:sp>
        <p:nvSpPr>
          <p:cNvPr id="7" name="Flecha: a la derecha 6">
            <a:extLst>
              <a:ext uri="{FF2B5EF4-FFF2-40B4-BE49-F238E27FC236}">
                <a16:creationId xmlns:a16="http://schemas.microsoft.com/office/drawing/2014/main" id="{77DFD71A-1B36-49EA-B57E-3A56CBAF864B}"/>
              </a:ext>
            </a:extLst>
          </p:cNvPr>
          <p:cNvSpPr/>
          <p:nvPr/>
        </p:nvSpPr>
        <p:spPr>
          <a:xfrm>
            <a:off x="1228607" y="3429000"/>
            <a:ext cx="737573" cy="49075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PE"/>
          </a:p>
        </p:txBody>
      </p:sp>
      <p:sp>
        <p:nvSpPr>
          <p:cNvPr id="8" name="CuadroTexto 7">
            <a:extLst>
              <a:ext uri="{FF2B5EF4-FFF2-40B4-BE49-F238E27FC236}">
                <a16:creationId xmlns:a16="http://schemas.microsoft.com/office/drawing/2014/main" id="{ECE0C53B-18D7-4506-BF52-029FE4B0E0C4}"/>
              </a:ext>
            </a:extLst>
          </p:cNvPr>
          <p:cNvSpPr txBox="1"/>
          <p:nvPr/>
        </p:nvSpPr>
        <p:spPr>
          <a:xfrm>
            <a:off x="0" y="3489712"/>
            <a:ext cx="1307922" cy="369332"/>
          </a:xfrm>
          <a:prstGeom prst="rect">
            <a:avLst/>
          </a:prstGeom>
          <a:noFill/>
        </p:spPr>
        <p:txBody>
          <a:bodyPr wrap="none" rtlCol="0">
            <a:spAutoFit/>
          </a:bodyPr>
          <a:lstStyle/>
          <a:p>
            <a:r>
              <a:rPr lang="es-PE" dirty="0"/>
              <a:t>REGISTRO</a:t>
            </a:r>
          </a:p>
        </p:txBody>
      </p:sp>
      <p:sp>
        <p:nvSpPr>
          <p:cNvPr id="9" name="Flecha: a la derecha 8">
            <a:extLst>
              <a:ext uri="{FF2B5EF4-FFF2-40B4-BE49-F238E27FC236}">
                <a16:creationId xmlns:a16="http://schemas.microsoft.com/office/drawing/2014/main" id="{78FD8915-5734-449A-81EB-1DC31A8203A9}"/>
              </a:ext>
            </a:extLst>
          </p:cNvPr>
          <p:cNvSpPr/>
          <p:nvPr/>
        </p:nvSpPr>
        <p:spPr>
          <a:xfrm rot="16200000">
            <a:off x="5257101" y="4756558"/>
            <a:ext cx="822121" cy="855677"/>
          </a:xfrm>
          <a:prstGeom prst="rightArrow">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D891C44D-435B-449B-A2AC-047687F792FA}"/>
              </a:ext>
            </a:extLst>
          </p:cNvPr>
          <p:cNvSpPr txBox="1"/>
          <p:nvPr/>
        </p:nvSpPr>
        <p:spPr>
          <a:xfrm>
            <a:off x="5071875" y="5788508"/>
            <a:ext cx="1192571" cy="369332"/>
          </a:xfrm>
          <a:prstGeom prst="rect">
            <a:avLst/>
          </a:prstGeom>
          <a:noFill/>
        </p:spPr>
        <p:txBody>
          <a:bodyPr wrap="none" rtlCol="0">
            <a:spAutoFit/>
          </a:bodyPr>
          <a:lstStyle/>
          <a:p>
            <a:r>
              <a:rPr lang="es-PE" dirty="0"/>
              <a:t>ARCHIVO</a:t>
            </a:r>
          </a:p>
        </p:txBody>
      </p:sp>
    </p:spTree>
    <p:extLst>
      <p:ext uri="{BB962C8B-B14F-4D97-AF65-F5344CB8AC3E}">
        <p14:creationId xmlns:p14="http://schemas.microsoft.com/office/powerpoint/2010/main" val="478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EBC53CB-4D8A-40F7-BC9B-A1526DD1E81A}"/>
              </a:ext>
            </a:extLst>
          </p:cNvPr>
          <p:cNvPicPr>
            <a:picLocks noGrp="1" noChangeAspect="1"/>
          </p:cNvPicPr>
          <p:nvPr>
            <p:ph idx="1"/>
          </p:nvPr>
        </p:nvPicPr>
        <p:blipFill>
          <a:blip r:embed="rId2"/>
          <a:stretch>
            <a:fillRect/>
          </a:stretch>
        </p:blipFill>
        <p:spPr>
          <a:xfrm>
            <a:off x="956346" y="2181156"/>
            <a:ext cx="4028401" cy="1437364"/>
          </a:xfrm>
          <a:prstGeom prst="rect">
            <a:avLst/>
          </a:prstGeom>
        </p:spPr>
      </p:pic>
      <p:pic>
        <p:nvPicPr>
          <p:cNvPr id="5" name="Marcador de contenido 3">
            <a:extLst>
              <a:ext uri="{FF2B5EF4-FFF2-40B4-BE49-F238E27FC236}">
                <a16:creationId xmlns:a16="http://schemas.microsoft.com/office/drawing/2014/main" id="{4BC717BE-9078-418A-9CC7-82F992B10D5D}"/>
              </a:ext>
            </a:extLst>
          </p:cNvPr>
          <p:cNvPicPr>
            <a:picLocks noChangeAspect="1"/>
          </p:cNvPicPr>
          <p:nvPr/>
        </p:nvPicPr>
        <p:blipFill>
          <a:blip r:embed="rId3"/>
          <a:stretch>
            <a:fillRect/>
          </a:stretch>
        </p:blipFill>
        <p:spPr>
          <a:xfrm>
            <a:off x="3094880" y="4236603"/>
            <a:ext cx="8418270" cy="1576754"/>
          </a:xfrm>
          <a:prstGeom prst="rect">
            <a:avLst/>
          </a:prstGeom>
        </p:spPr>
      </p:pic>
      <p:sp>
        <p:nvSpPr>
          <p:cNvPr id="6" name="Rectángulo 5">
            <a:extLst>
              <a:ext uri="{FF2B5EF4-FFF2-40B4-BE49-F238E27FC236}">
                <a16:creationId xmlns:a16="http://schemas.microsoft.com/office/drawing/2014/main" id="{8C271C63-E4B3-45CF-8FC0-A356E6170654}"/>
              </a:ext>
            </a:extLst>
          </p:cNvPr>
          <p:cNvSpPr/>
          <p:nvPr/>
        </p:nvSpPr>
        <p:spPr>
          <a:xfrm>
            <a:off x="3649211" y="4140023"/>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D7DECAD9-451F-40F7-9305-E83DE3F26AB5}"/>
              </a:ext>
            </a:extLst>
          </p:cNvPr>
          <p:cNvSpPr/>
          <p:nvPr/>
        </p:nvSpPr>
        <p:spPr>
          <a:xfrm>
            <a:off x="1769419" y="2102024"/>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curvado 8">
            <a:extLst>
              <a:ext uri="{FF2B5EF4-FFF2-40B4-BE49-F238E27FC236}">
                <a16:creationId xmlns:a16="http://schemas.microsoft.com/office/drawing/2014/main" id="{D9711A98-53B2-429A-974C-D6FC0C7E05B0}"/>
              </a:ext>
            </a:extLst>
          </p:cNvPr>
          <p:cNvCxnSpPr>
            <a:stCxn id="6" idx="1"/>
            <a:endCxn id="7" idx="2"/>
          </p:cNvCxnSpPr>
          <p:nvPr/>
        </p:nvCxnSpPr>
        <p:spPr>
          <a:xfrm rot="10800000">
            <a:off x="2437187" y="3871938"/>
            <a:ext cx="1212024" cy="1153042"/>
          </a:xfrm>
          <a:prstGeom prst="curvedConnector2">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972E2D90-6E9F-4B53-BFF9-1CE7E6FBDF57}"/>
              </a:ext>
            </a:extLst>
          </p:cNvPr>
          <p:cNvSpPr txBox="1"/>
          <p:nvPr/>
        </p:nvSpPr>
        <p:spPr>
          <a:xfrm>
            <a:off x="5914239" y="2038525"/>
            <a:ext cx="5775284" cy="646331"/>
          </a:xfrm>
          <a:prstGeom prst="rect">
            <a:avLst/>
          </a:prstGeom>
          <a:noFill/>
        </p:spPr>
        <p:txBody>
          <a:bodyPr wrap="square" rtlCol="0">
            <a:spAutoFit/>
          </a:bodyPr>
          <a:lstStyle/>
          <a:p>
            <a:r>
              <a:rPr lang="es-PE" dirty="0"/>
              <a:t>Dos archivos diferentes pero que a la vez están </a:t>
            </a:r>
          </a:p>
          <a:p>
            <a:r>
              <a:rPr lang="es-PE" dirty="0"/>
              <a:t>relacionados, tenemos una Base de Datos.</a:t>
            </a:r>
          </a:p>
        </p:txBody>
      </p:sp>
    </p:spTree>
    <p:extLst>
      <p:ext uri="{BB962C8B-B14F-4D97-AF65-F5344CB8AC3E}">
        <p14:creationId xmlns:p14="http://schemas.microsoft.com/office/powerpoint/2010/main" val="140112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8A7EF-FBB8-4DD2-AEC3-63BE0A33D245}"/>
              </a:ext>
            </a:extLst>
          </p:cNvPr>
          <p:cNvSpPr>
            <a:spLocks noGrp="1"/>
          </p:cNvSpPr>
          <p:nvPr>
            <p:ph type="title"/>
          </p:nvPr>
        </p:nvSpPr>
        <p:spPr/>
        <p:txBody>
          <a:bodyPr/>
          <a:lstStyle/>
          <a:p>
            <a:r>
              <a:rPr lang="es-PE" dirty="0"/>
              <a:t>MODELO DE BASE DE DATOS</a:t>
            </a:r>
          </a:p>
        </p:txBody>
      </p:sp>
      <p:sp>
        <p:nvSpPr>
          <p:cNvPr id="3" name="Marcador de contenido 2">
            <a:extLst>
              <a:ext uri="{FF2B5EF4-FFF2-40B4-BE49-F238E27FC236}">
                <a16:creationId xmlns:a16="http://schemas.microsoft.com/office/drawing/2014/main" id="{50DFAA7E-9170-44F4-9646-7DE987338D07}"/>
              </a:ext>
            </a:extLst>
          </p:cNvPr>
          <p:cNvSpPr>
            <a:spLocks noGrp="1"/>
          </p:cNvSpPr>
          <p:nvPr>
            <p:ph idx="1"/>
          </p:nvPr>
        </p:nvSpPr>
        <p:spPr/>
        <p:txBody>
          <a:bodyPr/>
          <a:lstStyle/>
          <a:p>
            <a:r>
              <a:rPr lang="es-PE" dirty="0"/>
              <a:t>Conjuntos de ideas para representar la estructura de la BD</a:t>
            </a:r>
          </a:p>
          <a:p>
            <a:endParaRPr lang="es-PE" dirty="0"/>
          </a:p>
          <a:p>
            <a:r>
              <a:rPr lang="es-PE" dirty="0"/>
              <a:t>Modelo relacional: Permite visualizar la estructura de la BD y sus relaciones entre las tablas.</a:t>
            </a:r>
          </a:p>
          <a:p>
            <a:endParaRPr lang="es-PE" dirty="0"/>
          </a:p>
          <a:p>
            <a:r>
              <a:rPr lang="es-PE" dirty="0"/>
              <a:t>Diagrama entidad – relación: Herramienta para modelar nuestra base de datos y analizarla.</a:t>
            </a:r>
          </a:p>
          <a:p>
            <a:endParaRPr lang="es-PE" dirty="0"/>
          </a:p>
        </p:txBody>
      </p:sp>
    </p:spTree>
    <p:extLst>
      <p:ext uri="{BB962C8B-B14F-4D97-AF65-F5344CB8AC3E}">
        <p14:creationId xmlns:p14="http://schemas.microsoft.com/office/powerpoint/2010/main" val="83582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Rectángulo 3">
            <a:extLst>
              <a:ext uri="{FF2B5EF4-FFF2-40B4-BE49-F238E27FC236}">
                <a16:creationId xmlns:a16="http://schemas.microsoft.com/office/drawing/2014/main" id="{C59FD835-C23D-4822-B8F8-4DE9EFCA7C49}"/>
              </a:ext>
            </a:extLst>
          </p:cNvPr>
          <p:cNvSpPr/>
          <p:nvPr/>
        </p:nvSpPr>
        <p:spPr>
          <a:xfrm>
            <a:off x="4560814" y="2290195"/>
            <a:ext cx="3070371" cy="1510018"/>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3573096" y="4588778"/>
            <a:ext cx="5045805" cy="923330"/>
          </a:xfrm>
          <a:prstGeom prst="rect">
            <a:avLst/>
          </a:prstGeom>
          <a:noFill/>
        </p:spPr>
        <p:txBody>
          <a:bodyPr wrap="none" rtlCol="0">
            <a:spAutoFit/>
          </a:bodyPr>
          <a:lstStyle/>
          <a:p>
            <a:pPr algn="ctr"/>
            <a:r>
              <a:rPr lang="es-PE" dirty="0"/>
              <a:t>Entidad:</a:t>
            </a:r>
          </a:p>
          <a:p>
            <a:pPr algn="ctr"/>
            <a:r>
              <a:rPr lang="es-PE" dirty="0"/>
              <a:t>Objeto concreto o abstracto que figura en la BD</a:t>
            </a:r>
          </a:p>
          <a:p>
            <a:pPr algn="ctr"/>
            <a:r>
              <a:rPr lang="es-PE" dirty="0"/>
              <a:t>Persona, Animal, Producto, Alumno</a:t>
            </a:r>
          </a:p>
        </p:txBody>
      </p:sp>
    </p:spTree>
    <p:extLst>
      <p:ext uri="{BB962C8B-B14F-4D97-AF65-F5344CB8AC3E}">
        <p14:creationId xmlns:p14="http://schemas.microsoft.com/office/powerpoint/2010/main" val="31352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DE190-5CE5-47EA-87D9-82EE393FB6AB}"/>
              </a:ext>
            </a:extLst>
          </p:cNvPr>
          <p:cNvSpPr>
            <a:spLocks noGrp="1"/>
          </p:cNvSpPr>
          <p:nvPr>
            <p:ph type="title"/>
          </p:nvPr>
        </p:nvSpPr>
        <p:spPr/>
        <p:txBody>
          <a:bodyPr/>
          <a:lstStyle/>
          <a:p>
            <a:r>
              <a:rPr lang="es-PE" dirty="0"/>
              <a:t>DIAGRAMA ENTIDAD RELACIÓN</a:t>
            </a:r>
          </a:p>
        </p:txBody>
      </p:sp>
      <p:sp>
        <p:nvSpPr>
          <p:cNvPr id="4" name="Rombo 3">
            <a:extLst>
              <a:ext uri="{FF2B5EF4-FFF2-40B4-BE49-F238E27FC236}">
                <a16:creationId xmlns:a16="http://schemas.microsoft.com/office/drawing/2014/main" id="{C59FD835-C23D-4822-B8F8-4DE9EFCA7C49}"/>
              </a:ext>
            </a:extLst>
          </p:cNvPr>
          <p:cNvSpPr/>
          <p:nvPr/>
        </p:nvSpPr>
        <p:spPr>
          <a:xfrm>
            <a:off x="4560814" y="2290195"/>
            <a:ext cx="3070371" cy="1510018"/>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142F43CB-1BDC-44D8-8251-CC43B8AD5F12}"/>
              </a:ext>
            </a:extLst>
          </p:cNvPr>
          <p:cNvSpPr txBox="1"/>
          <p:nvPr/>
        </p:nvSpPr>
        <p:spPr>
          <a:xfrm>
            <a:off x="3362341" y="4588778"/>
            <a:ext cx="5467331" cy="923330"/>
          </a:xfrm>
          <a:prstGeom prst="rect">
            <a:avLst/>
          </a:prstGeom>
          <a:noFill/>
        </p:spPr>
        <p:txBody>
          <a:bodyPr wrap="none" rtlCol="0">
            <a:spAutoFit/>
          </a:bodyPr>
          <a:lstStyle/>
          <a:p>
            <a:pPr algn="ctr"/>
            <a:r>
              <a:rPr lang="es-PE" dirty="0"/>
              <a:t>Relación:</a:t>
            </a:r>
          </a:p>
          <a:p>
            <a:pPr algn="ctr"/>
            <a:r>
              <a:rPr lang="es-PE" dirty="0"/>
              <a:t>Relación entre entidades, también llamado mapeo o</a:t>
            </a:r>
          </a:p>
          <a:p>
            <a:pPr algn="ctr"/>
            <a:r>
              <a:rPr lang="es-PE" dirty="0"/>
              <a:t>cardinalidad.</a:t>
            </a:r>
          </a:p>
        </p:txBody>
      </p:sp>
    </p:spTree>
    <p:extLst>
      <p:ext uri="{BB962C8B-B14F-4D97-AF65-F5344CB8AC3E}">
        <p14:creationId xmlns:p14="http://schemas.microsoft.com/office/powerpoint/2010/main" val="269486784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E3823"/>
      </a:dk2>
      <a:lt2>
        <a:srgbClr val="E2E6E8"/>
      </a:lt2>
      <a:accent1>
        <a:srgbClr val="E76829"/>
      </a:accent1>
      <a:accent2>
        <a:srgbClr val="C89B16"/>
      </a:accent2>
      <a:accent3>
        <a:srgbClr val="95AD1F"/>
      </a:accent3>
      <a:accent4>
        <a:srgbClr val="57B614"/>
      </a:accent4>
      <a:accent5>
        <a:srgbClr val="21BA21"/>
      </a:accent5>
      <a:accent6>
        <a:srgbClr val="14BB5A"/>
      </a:accent6>
      <a:hlink>
        <a:srgbClr val="3B8BB2"/>
      </a:hlink>
      <a:folHlink>
        <a:srgbClr val="82828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268</TotalTime>
  <Words>743</Words>
  <Application>Microsoft Office PowerPoint</Application>
  <PresentationFormat>Panorámica</PresentationFormat>
  <Paragraphs>103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Arial Nova</vt:lpstr>
      <vt:lpstr>Arial Nova Light</vt:lpstr>
      <vt:lpstr>Calibri</vt:lpstr>
      <vt:lpstr>RetrospectVTI</vt:lpstr>
      <vt:lpstr> BASE DE DATOS</vt:lpstr>
      <vt:lpstr>DATO</vt:lpstr>
      <vt:lpstr>BASE DE DATOS</vt:lpstr>
      <vt:lpstr>COMPONENTES DE UNA BD</vt:lpstr>
      <vt:lpstr>Presentación de PowerPoint</vt:lpstr>
      <vt:lpstr>Presentación de PowerPoint</vt:lpstr>
      <vt:lpstr>MODELO DE BASE DE DATOS</vt:lpstr>
      <vt:lpstr>DIAGRAMA ENTIDAD RELACIÓN</vt:lpstr>
      <vt:lpstr>DIAGRAMA ENTIDAD RELACIÓN</vt:lpstr>
      <vt:lpstr>DIAGRAMA ENTIDAD RELACIÓN</vt:lpstr>
      <vt:lpstr>DIAGRAMA ENTIDAD RELACIÓN</vt:lpstr>
      <vt:lpstr>DIAGRAMA ENTIDAD RELACIÓN</vt:lpstr>
      <vt:lpstr>DIAGRAMA ENTIDAD RELACIÓN</vt:lpstr>
      <vt:lpstr>Presentación de PowerPoint</vt:lpstr>
      <vt:lpstr>Presentación de PowerPoint</vt:lpstr>
      <vt:lpstr>Cardinalidad o Mapeo</vt:lpstr>
      <vt:lpstr>Reglas de Negocio</vt:lpstr>
      <vt:lpstr>Reglas de Negocio - Ejemplo</vt:lpstr>
      <vt:lpstr>Presentación de PowerPoint</vt:lpstr>
      <vt:lpstr>Presentación de PowerPoint</vt:lpstr>
      <vt:lpstr>EJERCICIO</vt:lpstr>
      <vt:lpstr>RESOLUCION 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Eduardo Ramiro de Rivero Manrique</dc:creator>
  <cp:lastModifiedBy>Eduardo Ramiro de Rivero Manrique</cp:lastModifiedBy>
  <cp:revision>12</cp:revision>
  <dcterms:created xsi:type="dcterms:W3CDTF">2019-10-29T04:43:48Z</dcterms:created>
  <dcterms:modified xsi:type="dcterms:W3CDTF">2019-11-16T01:33:06Z</dcterms:modified>
</cp:coreProperties>
</file>