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384ADC6-0E21-4FCE-B3D4-ECF682833367}">
  <a:tblStyle styleId="{6384ADC6-0E21-4FCE-B3D4-ECF682833367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branch, analyze (resolution), backtrack 有 random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thread number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restart chance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random probability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when to transfer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preproc: length 1 clause, one phase var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標題投影片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-78" y="-6350"/>
            <a:ext cx="9144184" cy="5149934"/>
            <a:chOff x="-104" y="-8467"/>
            <a:chExt cx="12192246" cy="6866579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-104" y="53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130300" y="3038124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TW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TW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TW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TW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標題及直排文字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2276401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直排標題及文字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4495661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186263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章節標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兩項物件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8000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817477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對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06808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506808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3816287" y="1620737"/>
            <a:ext cx="3139199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3816287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只有標題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含標題的內容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570345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508000" y="2082801"/>
            <a:ext cx="2890800" cy="19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70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含標題的圖片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106" cy="5149934"/>
            <a:chOff x="0" y="-8467"/>
            <a:chExt cx="12192142" cy="6866579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621600" y="1530075"/>
            <a:ext cx="6776100" cy="15081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4800"/>
              <a:t>Random </a:t>
            </a:r>
            <a:r>
              <a:rPr lang="zh-TW" sz="4800"/>
              <a:t>Parallel Clause Learning with Simulated Annealing SAT Solver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72600" y="3038175"/>
            <a:ext cx="5825100" cy="10740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/>
              <a:t>Wong Cing Nian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/>
              <a:t>2017/01/18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462" y="1390450"/>
            <a:ext cx="581025" cy="39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idx="1" type="body"/>
          </p:nvPr>
        </p:nvSpPr>
        <p:spPr>
          <a:xfrm>
            <a:off x="508000" y="1004100"/>
            <a:ext cx="7401900" cy="3527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Hypothesis of a Decision Tree &lt;-&gt; Learned Clauses of One Thread Path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Combine </a:t>
            </a:r>
            <a:r>
              <a:rPr b="1" lang="zh-TW">
                <a:solidFill>
                  <a:srgbClr val="FF0000"/>
                </a:solidFill>
              </a:rPr>
              <a:t>Different</a:t>
            </a:r>
            <a:r>
              <a:rPr lang="zh-TW"/>
              <a:t> Hypotheses &lt;-&gt; Transfer </a:t>
            </a:r>
            <a:r>
              <a:rPr b="1" lang="zh-TW">
                <a:solidFill>
                  <a:srgbClr val="FF0000"/>
                </a:solidFill>
              </a:rPr>
              <a:t>Different</a:t>
            </a:r>
            <a:r>
              <a:rPr lang="zh-TW"/>
              <a:t> Learned Clauses From Threads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75" y="1894225"/>
            <a:ext cx="2674999" cy="319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400" y="2658125"/>
            <a:ext cx="5810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300" y="2658125"/>
            <a:ext cx="5810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3638262" y="4025400"/>
            <a:ext cx="11133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Learned C1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061162" y="4025400"/>
            <a:ext cx="11133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Learned C2</a:t>
            </a:r>
          </a:p>
        </p:txBody>
      </p:sp>
      <p:cxnSp>
        <p:nvCxnSpPr>
          <p:cNvPr id="250" name="Shape 250"/>
          <p:cNvCxnSpPr/>
          <p:nvPr/>
        </p:nvCxnSpPr>
        <p:spPr>
          <a:xfrm flipH="1">
            <a:off x="3709000" y="4373701"/>
            <a:ext cx="27471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6379850" y="3267200"/>
            <a:ext cx="922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...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3695400" y="2126475"/>
            <a:ext cx="26844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3" name="Shape 253"/>
          <p:cNvSpPr txBox="1"/>
          <p:nvPr>
            <p:ph type="title"/>
          </p:nvPr>
        </p:nvSpPr>
        <p:spPr>
          <a:xfrm>
            <a:off x="508000" y="457200"/>
            <a:ext cx="65754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Make Learnt Clauses More Different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400" y="2248025"/>
            <a:ext cx="5810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237" y="2271862"/>
            <a:ext cx="581025" cy="140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Shape 260"/>
          <p:cNvCxnSpPr/>
          <p:nvPr/>
        </p:nvCxnSpPr>
        <p:spPr>
          <a:xfrm flipH="1">
            <a:off x="1769050" y="3497900"/>
            <a:ext cx="47475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4751575" y="2647500"/>
            <a:ext cx="922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...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00" y="1105550"/>
            <a:ext cx="581025" cy="393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Shape 263"/>
          <p:cNvCxnSpPr/>
          <p:nvPr/>
        </p:nvCxnSpPr>
        <p:spPr>
          <a:xfrm>
            <a:off x="1748650" y="2063475"/>
            <a:ext cx="4781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4" name="Shape 264"/>
          <p:cNvSpPr/>
          <p:nvPr/>
        </p:nvSpPr>
        <p:spPr>
          <a:xfrm flipH="1" rot="10800000">
            <a:off x="314200" y="1461775"/>
            <a:ext cx="610200" cy="3069299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1713300" y="1004100"/>
            <a:ext cx="58005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How to Make Learned Clauses </a:t>
            </a:r>
            <a:r>
              <a:rPr b="1" lang="zh-TW">
                <a:solidFill>
                  <a:srgbClr val="FF0000"/>
                </a:solidFill>
              </a:rPr>
              <a:t>More Different</a:t>
            </a:r>
            <a:r>
              <a:rPr b="1" lang="zh-TW"/>
              <a:t> ?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Different Branching Heuristic ?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Different Resolution Stage ?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Different </a:t>
            </a:r>
            <a:r>
              <a:rPr lang="zh-TW"/>
              <a:t>Backtracking Level ?</a:t>
            </a: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508000" y="457200"/>
            <a:ext cx="65754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Make Learnt Clauses More Different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400" y="2248025"/>
            <a:ext cx="5810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237" y="2271862"/>
            <a:ext cx="581025" cy="140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Shape 273"/>
          <p:cNvCxnSpPr/>
          <p:nvPr/>
        </p:nvCxnSpPr>
        <p:spPr>
          <a:xfrm flipH="1">
            <a:off x="1769050" y="3497900"/>
            <a:ext cx="47475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4751575" y="2647500"/>
            <a:ext cx="922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...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00" y="1105550"/>
            <a:ext cx="581025" cy="393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Shape 276"/>
          <p:cNvCxnSpPr/>
          <p:nvPr/>
        </p:nvCxnSpPr>
        <p:spPr>
          <a:xfrm>
            <a:off x="1748650" y="2063475"/>
            <a:ext cx="4781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/>
          <p:nvPr/>
        </p:nvSpPr>
        <p:spPr>
          <a:xfrm flipH="1" rot="10800000">
            <a:off x="314200" y="1461775"/>
            <a:ext cx="610200" cy="3069299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1713300" y="1004100"/>
            <a:ext cx="58005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How to Make Learned Clauses </a:t>
            </a:r>
            <a:r>
              <a:rPr b="1" lang="zh-TW">
                <a:solidFill>
                  <a:srgbClr val="FF0000"/>
                </a:solidFill>
              </a:rPr>
              <a:t>More Different</a:t>
            </a:r>
            <a:r>
              <a:rPr b="1" lang="zh-TW"/>
              <a:t> ?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Different Branching Heuristic -&gt; Add </a:t>
            </a:r>
            <a:r>
              <a:rPr lang="zh-TW">
                <a:solidFill>
                  <a:srgbClr val="FF0000"/>
                </a:solidFill>
              </a:rPr>
              <a:t>Random</a:t>
            </a:r>
            <a:r>
              <a:rPr lang="zh-TW"/>
              <a:t> Branch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Different Resolution Stage -&gt; Add </a:t>
            </a:r>
            <a:r>
              <a:rPr lang="zh-TW">
                <a:solidFill>
                  <a:srgbClr val="FF0000"/>
                </a:solidFill>
              </a:rPr>
              <a:t>Random</a:t>
            </a:r>
            <a:r>
              <a:rPr lang="zh-TW"/>
              <a:t> Resolution Limit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Different Backtracking Level -&gt; Add </a:t>
            </a:r>
            <a:r>
              <a:rPr lang="zh-TW">
                <a:solidFill>
                  <a:srgbClr val="FF0000"/>
                </a:solidFill>
              </a:rPr>
              <a:t>Random</a:t>
            </a:r>
            <a:r>
              <a:rPr lang="zh-TW"/>
              <a:t> Backtracking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700625" y="4064275"/>
            <a:ext cx="3907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Exploit Randomness A_____A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TW"/>
              <a:t>with the help of </a:t>
            </a:r>
            <a:r>
              <a:rPr b="1" lang="zh-TW">
                <a:solidFill>
                  <a:srgbClr val="FF0000"/>
                </a:solidFill>
              </a:rPr>
              <a:t>Simulated Annealing</a:t>
            </a:r>
            <a:r>
              <a:rPr b="1" lang="zh-TW"/>
              <a:t> !</a:t>
            </a:r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508000" y="457200"/>
            <a:ext cx="65754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Make Learnt Clauses More Different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508000" y="457200"/>
            <a:ext cx="64476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RPCL-Thread Learn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508000" y="1004099"/>
            <a:ext cx="6447600" cy="3845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if !preproc, UNSAT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while(true)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if time to restart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restart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</a:t>
            </a:r>
            <a:r>
              <a:rPr lang="zh-TW" sz="1800">
                <a:solidFill>
                  <a:srgbClr val="9900FF"/>
                </a:solidFill>
              </a:rPr>
              <a:t>simulated annealing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if !preproc, UNSAT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if !</a:t>
            </a:r>
            <a:r>
              <a:rPr lang="zh-TW" sz="1800">
                <a:solidFill>
                  <a:srgbClr val="9900FF"/>
                </a:solidFill>
              </a:rPr>
              <a:t>branch</a:t>
            </a:r>
            <a:r>
              <a:rPr lang="zh-TW" sz="1800">
                <a:solidFill>
                  <a:srgbClr val="000000"/>
                </a:solidFill>
              </a:rPr>
              <a:t>, SAT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while bcp get conflict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if no decision, UNSAT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</a:t>
            </a:r>
            <a:r>
              <a:rPr lang="zh-TW" sz="1800">
                <a:solidFill>
                  <a:srgbClr val="9900FF"/>
                </a:solidFill>
              </a:rPr>
              <a:t>analyze conflict</a:t>
            </a:r>
            <a:r>
              <a:rPr lang="zh-TW" sz="1800">
                <a:solidFill>
                  <a:srgbClr val="000000"/>
                </a:solidFill>
              </a:rPr>
              <a:t>, get back level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</a:t>
            </a:r>
            <a:r>
              <a:rPr lang="zh-TW" sz="1800">
                <a:solidFill>
                  <a:srgbClr val="9900FF"/>
                </a:solidFill>
              </a:rPr>
              <a:t>backtrack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maybe add learnt clause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if time to transfer clauses, NOT YET</a:t>
            </a:r>
          </a:p>
        </p:txBody>
      </p:sp>
      <p:sp>
        <p:nvSpPr>
          <p:cNvPr id="287" name="Shape 287"/>
          <p:cNvSpPr/>
          <p:nvPr/>
        </p:nvSpPr>
        <p:spPr>
          <a:xfrm>
            <a:off x="6619550" y="226450"/>
            <a:ext cx="1011000" cy="14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clause_db</a:t>
            </a:r>
          </a:p>
        </p:txBody>
      </p:sp>
      <p:sp>
        <p:nvSpPr>
          <p:cNvPr id="288" name="Shape 288"/>
          <p:cNvSpPr/>
          <p:nvPr/>
        </p:nvSpPr>
        <p:spPr>
          <a:xfrm>
            <a:off x="7774325" y="226450"/>
            <a:ext cx="944700" cy="14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watch_db</a:t>
            </a:r>
          </a:p>
        </p:txBody>
      </p:sp>
      <p:sp>
        <p:nvSpPr>
          <p:cNvPr id="289" name="Shape 289"/>
          <p:cNvSpPr/>
          <p:nvPr/>
        </p:nvSpPr>
        <p:spPr>
          <a:xfrm>
            <a:off x="5508100" y="1781850"/>
            <a:ext cx="1926600" cy="166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to_assign_heap</a:t>
            </a:r>
          </a:p>
        </p:txBody>
      </p:sp>
      <p:sp>
        <p:nvSpPr>
          <p:cNvPr id="290" name="Shape 290"/>
          <p:cNvSpPr/>
          <p:nvPr/>
        </p:nvSpPr>
        <p:spPr>
          <a:xfrm>
            <a:off x="5508100" y="3729475"/>
            <a:ext cx="24318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var_info_vec</a:t>
            </a:r>
          </a:p>
        </p:txBody>
      </p:sp>
      <p:sp>
        <p:nvSpPr>
          <p:cNvPr id="291" name="Shape 291"/>
          <p:cNvSpPr/>
          <p:nvPr/>
        </p:nvSpPr>
        <p:spPr>
          <a:xfrm>
            <a:off x="8264350" y="3179575"/>
            <a:ext cx="867600" cy="15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value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score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antec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level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order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pos_vec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neg_vec</a:t>
            </a:r>
          </a:p>
        </p:txBody>
      </p:sp>
      <p:cxnSp>
        <p:nvCxnSpPr>
          <p:cNvPr id="292" name="Shape 292"/>
          <p:cNvCxnSpPr/>
          <p:nvPr/>
        </p:nvCxnSpPr>
        <p:spPr>
          <a:xfrm>
            <a:off x="7550475" y="3726025"/>
            <a:ext cx="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" name="Shape 293"/>
          <p:cNvCxnSpPr/>
          <p:nvPr/>
        </p:nvCxnSpPr>
        <p:spPr>
          <a:xfrm flipH="1" rot="10800000">
            <a:off x="7574350" y="3190025"/>
            <a:ext cx="6909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4" name="Shape 294"/>
          <p:cNvCxnSpPr/>
          <p:nvPr/>
        </p:nvCxnSpPr>
        <p:spPr>
          <a:xfrm>
            <a:off x="7564150" y="4166625"/>
            <a:ext cx="7077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5" name="Shape 295"/>
          <p:cNvSpPr/>
          <p:nvPr/>
        </p:nvSpPr>
        <p:spPr>
          <a:xfrm>
            <a:off x="7835100" y="2406900"/>
            <a:ext cx="130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assign_deque</a:t>
            </a:r>
          </a:p>
        </p:txBody>
      </p:sp>
      <p:sp>
        <p:nvSpPr>
          <p:cNvPr id="296" name="Shape 296"/>
          <p:cNvSpPr/>
          <p:nvPr/>
        </p:nvSpPr>
        <p:spPr>
          <a:xfrm rot="999392">
            <a:off x="7071600" y="2125350"/>
            <a:ext cx="693916" cy="588000"/>
          </a:xfrm>
          <a:prstGeom prst="bentArrow">
            <a:avLst>
              <a:gd fmla="val 25000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 rot="-9978005">
            <a:off x="7402921" y="2851360"/>
            <a:ext cx="520611" cy="441229"/>
          </a:xfrm>
          <a:prstGeom prst="bentArrow">
            <a:avLst>
              <a:gd fmla="val 25000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0" y="1104225"/>
            <a:ext cx="581025" cy="39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00" y="953150"/>
            <a:ext cx="581025" cy="39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type="title"/>
          </p:nvPr>
        </p:nvSpPr>
        <p:spPr>
          <a:xfrm>
            <a:off x="508000" y="457200"/>
            <a:ext cx="71286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RPCL-Simulated Annealing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400" y="2095625"/>
            <a:ext cx="5810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237" y="2119462"/>
            <a:ext cx="581025" cy="140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Shape 307"/>
          <p:cNvCxnSpPr/>
          <p:nvPr/>
        </p:nvCxnSpPr>
        <p:spPr>
          <a:xfrm flipH="1">
            <a:off x="1769050" y="3345500"/>
            <a:ext cx="47475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8" name="Shape 308"/>
          <p:cNvSpPr txBox="1"/>
          <p:nvPr/>
        </p:nvSpPr>
        <p:spPr>
          <a:xfrm>
            <a:off x="5093100" y="2416487"/>
            <a:ext cx="922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...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x="1748650" y="1911075"/>
            <a:ext cx="4781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0" name="Shape 310"/>
          <p:cNvSpPr/>
          <p:nvPr/>
        </p:nvSpPr>
        <p:spPr>
          <a:xfrm flipH="1" rot="10800000">
            <a:off x="314200" y="1309375"/>
            <a:ext cx="610200" cy="3069299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1713300" y="1309375"/>
            <a:ext cx="58005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1. </a:t>
            </a:r>
            <a:r>
              <a:rPr b="1" lang="zh-TW"/>
              <a:t>Set Parameters</a:t>
            </a:r>
            <a:r>
              <a:rPr lang="zh-TW"/>
              <a:t> of Each Thread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2. Create Threads and </a:t>
            </a:r>
            <a:r>
              <a:rPr b="1" lang="zh-TW"/>
              <a:t>Run</a:t>
            </a:r>
            <a:r>
              <a:rPr lang="zh-TW"/>
              <a:t>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713300" y="3832025"/>
            <a:ext cx="58005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3. Join Threads and </a:t>
            </a:r>
            <a:r>
              <a:rPr b="1" lang="zh-TW"/>
              <a:t>Collect</a:t>
            </a:r>
            <a:r>
              <a:rPr lang="zh-TW"/>
              <a:t> Learnt Clauses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4. </a:t>
            </a:r>
            <a:r>
              <a:rPr lang="zh-TW">
                <a:solidFill>
                  <a:srgbClr val="FF0000"/>
                </a:solidFill>
              </a:rPr>
              <a:t>Simulated Annealing</a:t>
            </a:r>
            <a:r>
              <a:rPr lang="zh-TW"/>
              <a:t> to </a:t>
            </a:r>
            <a:r>
              <a:rPr b="1" lang="zh-TW"/>
              <a:t>Update</a:t>
            </a:r>
            <a:r>
              <a:rPr lang="zh-TW"/>
              <a:t> Parameters for Next Run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192525" y="2649612"/>
            <a:ext cx="1290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/>
              <a:t>thread_learn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529312" y="2649612"/>
            <a:ext cx="1290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thread_learn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508000" y="457200"/>
            <a:ext cx="64476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Experiments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508000" y="1004101"/>
            <a:ext cx="6447600" cy="3527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Parameters Really Matters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Clause_db size issue</a:t>
            </a:r>
            <a:br>
              <a:rPr lang="zh-TW"/>
            </a:br>
            <a:r>
              <a:rPr lang="zh-TW"/>
              <a:t>may add pruning</a:t>
            </a:r>
          </a:p>
        </p:txBody>
      </p:sp>
      <p:graphicFrame>
        <p:nvGraphicFramePr>
          <p:cNvPr id="321" name="Shape 321"/>
          <p:cNvGraphicFramePr/>
          <p:nvPr/>
        </p:nvGraphicFramePr>
        <p:xfrm>
          <a:off x="2857350" y="194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{6384ADC6-0E21-4FCE-B3D4-ECF682833367}</a:tableStyleId>
              </a:tblPr>
              <a:tblGrid>
                <a:gridCol w="1641625"/>
                <a:gridCol w="1222800"/>
                <a:gridCol w="764175"/>
              </a:tblGrid>
              <a:tr h="25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Benchmark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Time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Results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aim-100-1_6-no-1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0m0.006s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UNSAT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aim-100-1_6-yes-1-1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0m0.013s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aim-200-1_6-no-1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0m0.009s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UNSAT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aim-200-1_6-yes-1-1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0m0.056s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aim-50-1_6-no-1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0m0.002s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UNSAT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aim-50-1_6-yes-1-1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0m0.006s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dubois100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1m50.484s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UNSAT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dubois20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0m0.308s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UNSAT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ii16a1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0m0.031s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ii32a1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178m20.314s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ii8a1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0m0.002s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jnh10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0m0.022s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UNSAT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jnh11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0m0.036s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UNSAT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jnh1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0m0.023s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2286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par16-1-c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7m33</a:t>
                      </a:r>
                      <a:r>
                        <a:rPr lang="zh-TW"/>
                        <a:t>.667s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5875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434343"/>
                          </a:solidFill>
                        </a:rPr>
                        <a:t>SAT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Notes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508000" y="1038276"/>
            <a:ext cx="6447600" cy="3492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1uip is just like an intersection.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clause evaluation is more important than size of clause. may need to add some evaluation method to help prune the clause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I think I add too much ‘randomness’ to my sat solver for this milestone. Some part like resolution stage may not appreciate randomness...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08000" y="457200"/>
            <a:ext cx="64476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Content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508000" y="1004101"/>
            <a:ext cx="6447600" cy="3527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zh-TW" sz="1800"/>
              <a:t>Main Solve Algorithm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zh-TW" sz="1800"/>
              <a:t>Multi-Thread Clause Learning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zh-TW" sz="1800"/>
              <a:t>How to Make Learnt Clauses More Different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zh-TW" sz="1800"/>
              <a:t>Random Parallel Clause Learning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zh-TW" sz="1800"/>
              <a:t>Simulated Annealing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zh-TW" sz="1800"/>
              <a:t>Experiments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508000" y="1004099"/>
            <a:ext cx="6447600" cy="3845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>
                <a:solidFill>
                  <a:srgbClr val="FF0000"/>
                </a:solidFill>
              </a:rPr>
              <a:t>if !preproc, UNSAT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/>
              <a:t>while(true)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/>
              <a:t>    if time to restart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/>
              <a:t>        restart 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/>
              <a:t>        if </a:t>
            </a:r>
            <a:r>
              <a:rPr lang="zh-TW" sz="1800">
                <a:solidFill>
                  <a:srgbClr val="FF0000"/>
                </a:solidFill>
              </a:rPr>
              <a:t>!preproc, UNSAT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/>
              <a:t>    </a:t>
            </a:r>
            <a:r>
              <a:rPr lang="zh-TW" sz="1800">
                <a:solidFill>
                  <a:srgbClr val="0000FF"/>
                </a:solidFill>
              </a:rPr>
              <a:t>if !branch, SAT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/>
              <a:t>    while bcp get conflict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/>
              <a:t>        </a:t>
            </a:r>
            <a:r>
              <a:rPr lang="zh-TW" sz="1800">
                <a:solidFill>
                  <a:srgbClr val="FF0000"/>
                </a:solidFill>
              </a:rPr>
              <a:t>if no decision, UNSAT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/>
              <a:t>        analyze conflict, get back level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/>
              <a:t>        backtrack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/>
              <a:t>        maybe add learnt clause</a:t>
            </a:r>
          </a:p>
        </p:txBody>
      </p:sp>
      <p:sp>
        <p:nvSpPr>
          <p:cNvPr id="156" name="Shape 156"/>
          <p:cNvSpPr/>
          <p:nvPr/>
        </p:nvSpPr>
        <p:spPr>
          <a:xfrm>
            <a:off x="6619550" y="226450"/>
            <a:ext cx="1011000" cy="14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clause_db</a:t>
            </a:r>
          </a:p>
        </p:txBody>
      </p:sp>
      <p:sp>
        <p:nvSpPr>
          <p:cNvPr id="157" name="Shape 157"/>
          <p:cNvSpPr/>
          <p:nvPr/>
        </p:nvSpPr>
        <p:spPr>
          <a:xfrm>
            <a:off x="7774325" y="226450"/>
            <a:ext cx="944700" cy="14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watch_db</a:t>
            </a:r>
          </a:p>
        </p:txBody>
      </p:sp>
      <p:sp>
        <p:nvSpPr>
          <p:cNvPr id="158" name="Shape 158"/>
          <p:cNvSpPr/>
          <p:nvPr/>
        </p:nvSpPr>
        <p:spPr>
          <a:xfrm>
            <a:off x="5508100" y="1781850"/>
            <a:ext cx="1926600" cy="166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to_assign_heap</a:t>
            </a:r>
          </a:p>
        </p:txBody>
      </p:sp>
      <p:sp>
        <p:nvSpPr>
          <p:cNvPr id="159" name="Shape 159"/>
          <p:cNvSpPr/>
          <p:nvPr/>
        </p:nvSpPr>
        <p:spPr>
          <a:xfrm>
            <a:off x="5508100" y="3729475"/>
            <a:ext cx="24318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var_info_vec</a:t>
            </a:r>
          </a:p>
        </p:txBody>
      </p:sp>
      <p:sp>
        <p:nvSpPr>
          <p:cNvPr id="160" name="Shape 160"/>
          <p:cNvSpPr/>
          <p:nvPr/>
        </p:nvSpPr>
        <p:spPr>
          <a:xfrm>
            <a:off x="8264350" y="3179575"/>
            <a:ext cx="867600" cy="15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value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score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antec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level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order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pos_vec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neg_vec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7550475" y="3726025"/>
            <a:ext cx="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/>
          <p:nvPr/>
        </p:nvCxnSpPr>
        <p:spPr>
          <a:xfrm flipH="1" rot="10800000">
            <a:off x="7574350" y="3190025"/>
            <a:ext cx="6909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/>
          <p:nvPr/>
        </p:nvCxnSpPr>
        <p:spPr>
          <a:xfrm>
            <a:off x="7564150" y="4166625"/>
            <a:ext cx="7077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7835100" y="2406900"/>
            <a:ext cx="130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assign_deque</a:t>
            </a:r>
          </a:p>
        </p:txBody>
      </p:sp>
      <p:sp>
        <p:nvSpPr>
          <p:cNvPr id="165" name="Shape 165"/>
          <p:cNvSpPr/>
          <p:nvPr/>
        </p:nvSpPr>
        <p:spPr>
          <a:xfrm rot="999392">
            <a:off x="7071600" y="2125350"/>
            <a:ext cx="693916" cy="588000"/>
          </a:xfrm>
          <a:prstGeom prst="bentArrow">
            <a:avLst>
              <a:gd fmla="val 25000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rot="-9978005">
            <a:off x="7402921" y="2851360"/>
            <a:ext cx="520611" cy="441229"/>
          </a:xfrm>
          <a:prstGeom prst="bentArrow">
            <a:avLst>
              <a:gd fmla="val 25000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0" y="1104225"/>
            <a:ext cx="581025" cy="39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type="title"/>
          </p:nvPr>
        </p:nvSpPr>
        <p:spPr>
          <a:xfrm>
            <a:off x="508000" y="457200"/>
            <a:ext cx="64476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Main Solve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08000" y="457200"/>
            <a:ext cx="64476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Main Solve Algorithm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508000" y="1004101"/>
            <a:ext cx="6447600" cy="3527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One Learnt Clause per Conflict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75" y="1741825"/>
            <a:ext cx="2674999" cy="31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462" y="1238050"/>
            <a:ext cx="581025" cy="39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508000" y="457200"/>
            <a:ext cx="64476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Multi-Thread Clause Learning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508000" y="1004101"/>
            <a:ext cx="6447600" cy="3527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Use Other Threads to Learn More Clauses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400" y="2505725"/>
            <a:ext cx="5810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300" y="2505725"/>
            <a:ext cx="5810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638262" y="3873000"/>
            <a:ext cx="11133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Learned C1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061162" y="3873000"/>
            <a:ext cx="11133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Learned C2</a:t>
            </a:r>
          </a:p>
        </p:txBody>
      </p:sp>
      <p:cxnSp>
        <p:nvCxnSpPr>
          <p:cNvPr id="187" name="Shape 187"/>
          <p:cNvCxnSpPr/>
          <p:nvPr/>
        </p:nvCxnSpPr>
        <p:spPr>
          <a:xfrm flipH="1">
            <a:off x="3709000" y="4221301"/>
            <a:ext cx="27471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6379850" y="3114800"/>
            <a:ext cx="922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/>
              <a:t>...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75" y="1741825"/>
            <a:ext cx="2674999" cy="3195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Shape 190"/>
          <p:cNvCxnSpPr/>
          <p:nvPr/>
        </p:nvCxnSpPr>
        <p:spPr>
          <a:xfrm>
            <a:off x="3695400" y="1974075"/>
            <a:ext cx="26844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508000" y="1004099"/>
            <a:ext cx="6447600" cy="3845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if !preproc, UNSAT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while(true)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if time to restart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restart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if !preproc, UNSAT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if !branch, SAT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while bcp get conflict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if no decision, UNSAT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analyze conflict, get back level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backtrack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zh-TW" sz="1800">
                <a:solidFill>
                  <a:srgbClr val="000000"/>
                </a:solidFill>
              </a:rPr>
              <a:t>        maybe add learnt clause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TW" sz="1800"/>
              <a:t>    </a:t>
            </a:r>
            <a:r>
              <a:rPr lang="zh-TW" sz="1800">
                <a:solidFill>
                  <a:srgbClr val="4A86E8"/>
                </a:solidFill>
              </a:rPr>
              <a:t>if time to transfer clauses, NOT YET</a:t>
            </a:r>
          </a:p>
        </p:txBody>
      </p:sp>
      <p:sp>
        <p:nvSpPr>
          <p:cNvPr id="196" name="Shape 196"/>
          <p:cNvSpPr/>
          <p:nvPr/>
        </p:nvSpPr>
        <p:spPr>
          <a:xfrm>
            <a:off x="6619550" y="226450"/>
            <a:ext cx="1011000" cy="14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clause_db</a:t>
            </a:r>
          </a:p>
        </p:txBody>
      </p:sp>
      <p:sp>
        <p:nvSpPr>
          <p:cNvPr id="197" name="Shape 197"/>
          <p:cNvSpPr/>
          <p:nvPr/>
        </p:nvSpPr>
        <p:spPr>
          <a:xfrm>
            <a:off x="7774325" y="226450"/>
            <a:ext cx="944700" cy="14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watch_db</a:t>
            </a:r>
          </a:p>
        </p:txBody>
      </p:sp>
      <p:sp>
        <p:nvSpPr>
          <p:cNvPr id="198" name="Shape 198"/>
          <p:cNvSpPr/>
          <p:nvPr/>
        </p:nvSpPr>
        <p:spPr>
          <a:xfrm>
            <a:off x="5508100" y="1781850"/>
            <a:ext cx="1926600" cy="166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to_assign_heap</a:t>
            </a:r>
          </a:p>
        </p:txBody>
      </p:sp>
      <p:sp>
        <p:nvSpPr>
          <p:cNvPr id="199" name="Shape 199"/>
          <p:cNvSpPr/>
          <p:nvPr/>
        </p:nvSpPr>
        <p:spPr>
          <a:xfrm>
            <a:off x="5508100" y="3729475"/>
            <a:ext cx="24318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var_info_vec</a:t>
            </a:r>
          </a:p>
        </p:txBody>
      </p:sp>
      <p:sp>
        <p:nvSpPr>
          <p:cNvPr id="200" name="Shape 200"/>
          <p:cNvSpPr/>
          <p:nvPr/>
        </p:nvSpPr>
        <p:spPr>
          <a:xfrm>
            <a:off x="8264350" y="3179575"/>
            <a:ext cx="867600" cy="15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value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score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antec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level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order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pos_vec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neg_vec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7550475" y="3726025"/>
            <a:ext cx="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/>
          <p:nvPr/>
        </p:nvCxnSpPr>
        <p:spPr>
          <a:xfrm flipH="1" rot="10800000">
            <a:off x="7574350" y="3190025"/>
            <a:ext cx="6909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/>
          <p:nvPr/>
        </p:nvCxnSpPr>
        <p:spPr>
          <a:xfrm>
            <a:off x="7564150" y="4166625"/>
            <a:ext cx="7077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7835100" y="2406900"/>
            <a:ext cx="130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assign_deque</a:t>
            </a:r>
          </a:p>
        </p:txBody>
      </p:sp>
      <p:sp>
        <p:nvSpPr>
          <p:cNvPr id="205" name="Shape 205"/>
          <p:cNvSpPr/>
          <p:nvPr/>
        </p:nvSpPr>
        <p:spPr>
          <a:xfrm rot="999392">
            <a:off x="7071600" y="2125350"/>
            <a:ext cx="693916" cy="588000"/>
          </a:xfrm>
          <a:prstGeom prst="bentArrow">
            <a:avLst>
              <a:gd fmla="val 25000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-9978005">
            <a:off x="7402921" y="2851360"/>
            <a:ext cx="520611" cy="441229"/>
          </a:xfrm>
          <a:prstGeom prst="bentArrow">
            <a:avLst>
              <a:gd fmla="val 25000" name="adj1"/>
              <a:gd fmla="val 25000" name="adj2"/>
              <a:gd fmla="val 25000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0" y="1104225"/>
            <a:ext cx="581025" cy="39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type="title"/>
          </p:nvPr>
        </p:nvSpPr>
        <p:spPr>
          <a:xfrm>
            <a:off x="508000" y="457200"/>
            <a:ext cx="64476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Multi-Thread Clause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508000" y="457200"/>
            <a:ext cx="65754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Make Learnt Clauses More Different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400" y="2248025"/>
            <a:ext cx="5810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237" y="2271862"/>
            <a:ext cx="581025" cy="140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 flipH="1">
            <a:off x="1769050" y="3497900"/>
            <a:ext cx="47475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4751575" y="2647500"/>
            <a:ext cx="922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...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00" y="1105550"/>
            <a:ext cx="581025" cy="393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Shape 219"/>
          <p:cNvCxnSpPr/>
          <p:nvPr/>
        </p:nvCxnSpPr>
        <p:spPr>
          <a:xfrm>
            <a:off x="1748650" y="2063475"/>
            <a:ext cx="4781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1713300" y="1445011"/>
            <a:ext cx="5717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Useless If The Learnt Clauses Are The Same.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671750" y="3981750"/>
            <a:ext cx="58005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How to Make Learned Clauses </a:t>
            </a:r>
            <a:r>
              <a:rPr b="1" lang="zh-TW">
                <a:solidFill>
                  <a:srgbClr val="FF0000"/>
                </a:solidFill>
              </a:rPr>
              <a:t>More Different</a:t>
            </a:r>
            <a:r>
              <a:rPr b="1" lang="zh-TW"/>
              <a:t> ?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Different Branching Heuristic ?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Different Resolution Stage ?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Different Backtracking Level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508000" y="1004100"/>
            <a:ext cx="6828300" cy="3527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Learn a good hypothesis to classify The Data According to Features 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6" y="1612000"/>
            <a:ext cx="5674725" cy="34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17300"/>
          <a:stretch/>
        </p:blipFill>
        <p:spPr>
          <a:xfrm>
            <a:off x="5981250" y="2383897"/>
            <a:ext cx="2828925" cy="1677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Shape 229"/>
          <p:cNvCxnSpPr>
            <a:stCxn id="228" idx="0"/>
          </p:cNvCxnSpPr>
          <p:nvPr/>
        </p:nvCxnSpPr>
        <p:spPr>
          <a:xfrm rot="10800000">
            <a:off x="5655712" y="1591597"/>
            <a:ext cx="1740000" cy="7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0" name="Shape 230"/>
          <p:cNvCxnSpPr>
            <a:stCxn id="228" idx="2"/>
          </p:cNvCxnSpPr>
          <p:nvPr/>
        </p:nvCxnSpPr>
        <p:spPr>
          <a:xfrm flipH="1">
            <a:off x="5847112" y="4061722"/>
            <a:ext cx="1548600" cy="10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1" name="Shape 231"/>
          <p:cNvSpPr txBox="1"/>
          <p:nvPr>
            <p:ph type="title"/>
          </p:nvPr>
        </p:nvSpPr>
        <p:spPr>
          <a:xfrm>
            <a:off x="508000" y="457200"/>
            <a:ext cx="65754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Make Learnt Clauses More Different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508000" y="1004100"/>
            <a:ext cx="6828300" cy="3527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>
                <a:solidFill>
                  <a:srgbClr val="000000"/>
                </a:solidFill>
              </a:rPr>
              <a:t>Random Subset, Random Fe</a:t>
            </a:r>
            <a:r>
              <a:rPr lang="zh-TW"/>
              <a:t>ature Projection, Make the hypotheses different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Combine All the </a:t>
            </a:r>
            <a:r>
              <a:rPr b="1" lang="zh-TW">
                <a:solidFill>
                  <a:srgbClr val="FF0000"/>
                </a:solidFill>
              </a:rPr>
              <a:t>D</a:t>
            </a:r>
            <a:r>
              <a:rPr b="1" lang="zh-TW">
                <a:solidFill>
                  <a:srgbClr val="FF0000"/>
                </a:solidFill>
              </a:rPr>
              <a:t>ifferent</a:t>
            </a:r>
            <a:r>
              <a:rPr lang="zh-TW"/>
              <a:t> Hypotheses to Get Better Accuracy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9526" l="0" r="0" t="0"/>
          <a:stretch/>
        </p:blipFill>
        <p:spPr>
          <a:xfrm>
            <a:off x="275775" y="1707650"/>
            <a:ext cx="7413850" cy="30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type="title"/>
          </p:nvPr>
        </p:nvSpPr>
        <p:spPr>
          <a:xfrm>
            <a:off x="508000" y="457200"/>
            <a:ext cx="6575400" cy="546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Make Learnt Clauses More Different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