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2" r:id="rId2"/>
    <p:sldId id="303" r:id="rId3"/>
    <p:sldId id="304" r:id="rId4"/>
    <p:sldId id="293" r:id="rId5"/>
    <p:sldId id="294" r:id="rId6"/>
    <p:sldId id="295" r:id="rId7"/>
    <p:sldId id="296" r:id="rId8"/>
    <p:sldId id="258" r:id="rId9"/>
    <p:sldId id="305" r:id="rId10"/>
    <p:sldId id="306" r:id="rId11"/>
    <p:sldId id="307" r:id="rId12"/>
    <p:sldId id="297" r:id="rId13"/>
    <p:sldId id="298" r:id="rId14"/>
    <p:sldId id="299" r:id="rId15"/>
    <p:sldId id="300" r:id="rId16"/>
    <p:sldId id="309" r:id="rId17"/>
    <p:sldId id="310" r:id="rId18"/>
    <p:sldId id="311" r:id="rId19"/>
    <p:sldId id="312" r:id="rId20"/>
    <p:sldId id="313" r:id="rId21"/>
    <p:sldId id="301" r:id="rId22"/>
    <p:sldId id="30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7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BD881-F214-4EFC-8EC2-90C04EAE795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3C179C-B7DB-4E9C-8BBE-D566608146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778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C179C-B7DB-4E9C-8BBE-D566608146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4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F722-36C8-38A1-91FD-522CEFDBB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DECEA-2899-0A14-8D81-4513E1C7E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8FE3-90A6-B855-66A3-B4612DB7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DF10-4A9C-DD7A-F49C-8717ED53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58EA7-EB47-A1FD-526A-D8B5A14B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D327-B0C7-68E2-BA9F-5889233A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E501D-4642-CABB-2368-FC44032CE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817D-B792-A31B-D4B8-0A58FA34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FAC88-B01C-64BE-6B28-02574ECF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5AC3-84BF-7BE9-9B19-9ABF374B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75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D0D3C-8268-03D6-45B1-5CF65F65C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D27A3-FC82-DD33-44DE-8C40ACF89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58FA-CA6D-9106-F5C6-B83C7844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CB49F-D796-D058-F612-E25362590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4EE8A-189A-D042-BCB6-7F8ECBAD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2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101D-7BAC-BC7F-DB05-FEA35837A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B0AB-E9CF-06D2-57A1-FDE0CC0B5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80BBB-A788-D963-37E0-3E6825F2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6D248-C3D7-B9C0-7400-32AC41A2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C1D5A-C6BB-FB40-20A5-6BEA2468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3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58BF-981C-D9CC-CA16-831A65EE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B9B9B-B4DC-907E-E3A2-0E230E1A1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67D5-2706-057E-98B8-255DE050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F82AF-9E14-8AD9-5FB8-A8F833E3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666A-A531-894C-E7D4-6BF1CF25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8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81CE-BF48-B9CA-D92A-56BAF87C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9AB9-D00D-01D9-487A-1263631FB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D5400-C3A2-E8B0-9F65-55E6FD6C0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C491F-5E40-5732-8B10-E10D2E6C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42D8A-B308-ADDB-CE38-85F36F7C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8C9AB-DF30-3C2F-4898-E5D23601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54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CAC3-306A-3112-D619-031E44E7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63228-AB64-B25C-D72E-7154DBDC2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9697A-A2A7-4918-41FC-63A3993C4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82281-859D-6583-4DA2-E2E1AD71C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865EF-7456-8F56-21A7-50F4BD42D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8C4FE-E1D8-68BC-2384-A336CD0B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77B98-D3D7-3339-746C-0948D2B4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990A52-5CE0-05A6-614B-27091B9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06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CC08-F757-0EC3-52E6-F0581831D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B3970-464D-E41A-0B61-2F328CEA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AAC39-543E-6357-C988-6F3BB2FB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21BFC-8F79-07B7-3504-56E576EAC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71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E0C01-5677-399F-429E-FAC38FB5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D99F3-1B19-27EA-F1A7-1999D5C9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D534-4B1F-7392-CC0E-DD49BC47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30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D439-4AAF-0613-57F8-AC4C8175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C2EFF-24A1-A26D-2C16-DAE2B18DD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17B3B-0F65-CB87-78FA-05D101139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BEAEE-B6FB-F4EA-EF7B-B575C9AB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89556-F27B-6778-0ADE-45D820E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1072C-FAFD-DD01-CFE2-4500BBE7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64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22E5-C4BE-5950-A97B-4D3E65A6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6C5C-7427-A149-9F15-39B2A394D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89E73-6D7E-6FE6-BD17-6E9DA8202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9D3E2-9849-70B3-9517-B96C5398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A92CE-057C-48E6-9552-F265727A05A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D1CE6-EC95-C8BA-0151-D7E07125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E3BDC-E39C-D434-EF9A-F18DDF3D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3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ECF17-3D9D-9CE4-786B-8E0BF509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4784-8042-D1F3-66F2-60C09BFBC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352CB-36BE-BFE8-80F4-855FFD066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A92CE-057C-48E6-9552-F265727A05A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D933A-606A-0DC9-F993-D07AFD153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30942-BD01-0052-3177-68AD4CCAA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D5BD5-4F85-494C-AEDE-387833AF09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0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2026F-0118-461D-CC3D-34F50B012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6498"/>
            <a:ext cx="10515600" cy="9545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		Chapter#02 – Operating System Structures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43886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6DF08F-34CE-5218-F540-2B0261CBB8DF}"/>
              </a:ext>
            </a:extLst>
          </p:cNvPr>
          <p:cNvSpPr txBox="1"/>
          <p:nvPr/>
        </p:nvSpPr>
        <p:spPr>
          <a:xfrm>
            <a:off x="350982" y="827958"/>
            <a:ext cx="1157316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System Call Wrapper: The read library function acts as a wrapper that may perform initial checks or preparations (like validating parameters).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Switch to Kernel Mode: The application uses a special instruction (e.g., </a:t>
            </a:r>
            <a:r>
              <a:rPr lang="en-US" altLang="zh-CN" sz="2800" dirty="0" err="1"/>
              <a:t>syscall</a:t>
            </a:r>
            <a:r>
              <a:rPr lang="en-US" altLang="zh-CN" sz="2800" dirty="0"/>
              <a:t> or int instruction in assembly) to switch the CPU from user mode to kernel mode.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System Call Handler: Control is passed to the operating system's kernel, where it identifies the requested service associated with the read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Execution of System Call: The kernel processes the read request, reading data from the file and performing checks (like verifying permissions).</a:t>
            </a:r>
          </a:p>
        </p:txBody>
      </p:sp>
    </p:spTree>
    <p:extLst>
      <p:ext uri="{BB962C8B-B14F-4D97-AF65-F5344CB8AC3E}">
        <p14:creationId xmlns:p14="http://schemas.microsoft.com/office/powerpoint/2010/main" val="101651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6DF08F-34CE-5218-F540-2B0261CBB8DF}"/>
              </a:ext>
            </a:extLst>
          </p:cNvPr>
          <p:cNvSpPr txBox="1"/>
          <p:nvPr/>
        </p:nvSpPr>
        <p:spPr>
          <a:xfrm>
            <a:off x="350982" y="827958"/>
            <a:ext cx="1157316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Return to User Mode: After executing the read, the kernel prepares to return control to the user application, storing the number of bytes read in a register.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Restore Application State: The kernel sets the context back to the user mode of the calling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Accessing the Result: The application retrieves the result from the read function, which indicates how many bytes were read.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Error Handling: If an error occurs (e.g., invalid file descriptor, end of file), the error is returned in a standardized manner (often as a negative return value), and the application must handle this appropriately.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474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Standard C Library Example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4525963"/>
          </a:xfrm>
        </p:spPr>
        <p:txBody>
          <a:bodyPr/>
          <a:lstStyle/>
          <a:p>
            <a:r>
              <a:rPr lang="en-US" altLang="en-US" dirty="0"/>
              <a:t>C program invoking </a:t>
            </a:r>
            <a:r>
              <a:rPr lang="en-US" altLang="en-US" dirty="0" err="1"/>
              <a:t>printf</a:t>
            </a:r>
            <a:r>
              <a:rPr lang="en-US" altLang="en-US" dirty="0"/>
              <a:t>() library call, which calls write() system call</a:t>
            </a:r>
          </a:p>
          <a:p>
            <a:endParaRPr lang="en-US" dirty="0"/>
          </a:p>
        </p:txBody>
      </p:sp>
      <p:pic>
        <p:nvPicPr>
          <p:cNvPr id="4" name="Picture 1" descr="Screen Shot 2012-12-01 at 1.12.03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1" y="2057401"/>
            <a:ext cx="4564063" cy="461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System Call – OS Relationship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Picture 5" descr="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662307"/>
            <a:ext cx="7239000" cy="4432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Types of System Calls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Process control</a:t>
            </a:r>
          </a:p>
          <a:p>
            <a:pPr lvl="1"/>
            <a:r>
              <a:rPr lang="en-US" altLang="en-US" dirty="0"/>
              <a:t>create process, terminate process</a:t>
            </a:r>
          </a:p>
          <a:p>
            <a:pPr lvl="1"/>
            <a:r>
              <a:rPr lang="en-US" altLang="en-US" dirty="0"/>
              <a:t>end, abort</a:t>
            </a:r>
          </a:p>
          <a:p>
            <a:pPr lvl="1"/>
            <a:r>
              <a:rPr lang="en-US" altLang="en-US" dirty="0"/>
              <a:t>load, execute</a:t>
            </a:r>
          </a:p>
          <a:p>
            <a:pPr lvl="1"/>
            <a:r>
              <a:rPr lang="en-US" altLang="en-US" dirty="0"/>
              <a:t>wait for time</a:t>
            </a:r>
          </a:p>
          <a:p>
            <a:pPr lvl="1"/>
            <a:r>
              <a:rPr lang="en-US" altLang="en-US" dirty="0"/>
              <a:t>allocate and free memory</a:t>
            </a:r>
          </a:p>
          <a:p>
            <a:r>
              <a:rPr lang="en-US" altLang="en-US" dirty="0"/>
              <a:t>File management</a:t>
            </a:r>
          </a:p>
          <a:p>
            <a:pPr lvl="1"/>
            <a:r>
              <a:rPr lang="en-US" altLang="en-US" dirty="0"/>
              <a:t>create file, delete file</a:t>
            </a:r>
          </a:p>
          <a:p>
            <a:pPr lvl="1"/>
            <a:r>
              <a:rPr lang="en-US" altLang="en-US" dirty="0"/>
              <a:t>open, close file</a:t>
            </a:r>
          </a:p>
          <a:p>
            <a:pPr lvl="1"/>
            <a:r>
              <a:rPr lang="en-US" altLang="en-US" dirty="0"/>
              <a:t>read, write</a:t>
            </a:r>
          </a:p>
          <a:p>
            <a:pPr lvl="1">
              <a:buNone/>
            </a:pPr>
            <a:endParaRPr lang="en-US" altLang="en-US" dirty="0"/>
          </a:p>
          <a:p>
            <a:r>
              <a:rPr lang="en-US" altLang="en-US" dirty="0"/>
              <a:t>Device management</a:t>
            </a:r>
          </a:p>
          <a:p>
            <a:pPr lvl="1"/>
            <a:r>
              <a:rPr lang="en-US" altLang="en-US" dirty="0"/>
              <a:t>request device, release device</a:t>
            </a:r>
          </a:p>
          <a:p>
            <a:pPr lvl="1"/>
            <a:r>
              <a:rPr lang="en-US" altLang="en-US" dirty="0"/>
              <a:t>read, write</a:t>
            </a:r>
          </a:p>
          <a:p>
            <a:pPr lvl="1"/>
            <a:r>
              <a:rPr lang="en-US" altLang="en-US" dirty="0"/>
              <a:t>logically attach or detach devices</a:t>
            </a:r>
          </a:p>
          <a:p>
            <a:pPr lvl="1"/>
            <a:endParaRPr lang="en-US" altLang="en-US" dirty="0"/>
          </a:p>
          <a:p>
            <a:endParaRPr lang="en-US" dirty="0"/>
          </a:p>
          <a:p>
            <a:pPr lvl="1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>
              <a:buNone/>
            </a:pPr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Types of System Calls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Information maintenance</a:t>
            </a:r>
          </a:p>
          <a:p>
            <a:pPr lvl="1"/>
            <a:r>
              <a:rPr lang="en-US" altLang="en-US" dirty="0"/>
              <a:t>get time or date, set time or date</a:t>
            </a:r>
          </a:p>
          <a:p>
            <a:pPr lvl="1"/>
            <a:r>
              <a:rPr lang="en-US" altLang="en-US" dirty="0"/>
              <a:t>get system data, set system data</a:t>
            </a:r>
          </a:p>
          <a:p>
            <a:pPr lvl="1"/>
            <a:r>
              <a:rPr lang="en-US" altLang="en-US" dirty="0"/>
              <a:t>get and set process, file, or device attributes</a:t>
            </a:r>
          </a:p>
          <a:p>
            <a:r>
              <a:rPr lang="en-US" altLang="en-US" dirty="0"/>
              <a:t>Communications</a:t>
            </a:r>
          </a:p>
          <a:p>
            <a:pPr lvl="1"/>
            <a:r>
              <a:rPr lang="en-US" altLang="en-US" dirty="0"/>
              <a:t>create, delete communication connection</a:t>
            </a:r>
          </a:p>
          <a:p>
            <a:pPr lvl="1"/>
            <a:r>
              <a:rPr lang="en-US" altLang="en-US" dirty="0"/>
              <a:t>send, receive messages </a:t>
            </a:r>
          </a:p>
          <a:p>
            <a:pPr lvl="1"/>
            <a:r>
              <a:rPr lang="en-US" altLang="en-US" dirty="0"/>
              <a:t>transfer status information</a:t>
            </a:r>
          </a:p>
          <a:p>
            <a:pPr lvl="1"/>
            <a:endParaRPr lang="en-US" alt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F21EFE-58C3-1B77-0092-AE1263A5127A}"/>
              </a:ext>
            </a:extLst>
          </p:cNvPr>
          <p:cNvSpPr txBox="1"/>
          <p:nvPr/>
        </p:nvSpPr>
        <p:spPr>
          <a:xfrm>
            <a:off x="895927" y="2009431"/>
            <a:ext cx="108896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1. Process Control</a:t>
            </a:r>
          </a:p>
          <a:p>
            <a:r>
              <a:rPr lang="zh-CN" altLang="en-US" sz="2400" dirty="0"/>
              <a:t>fork(): Fork - Creates a new process by duplicating the existing process.</a:t>
            </a:r>
          </a:p>
          <a:p>
            <a:r>
              <a:rPr lang="zh-CN" altLang="en-US" sz="2400" dirty="0"/>
              <a:t>exec(): Execute - Replaces the current process image with a new process image.</a:t>
            </a:r>
          </a:p>
          <a:p>
            <a:r>
              <a:rPr lang="zh-CN" altLang="en-US" sz="2400" dirty="0"/>
              <a:t>wait(): Wait - Waits for a child process to finish execution.</a:t>
            </a:r>
          </a:p>
          <a:p>
            <a:r>
              <a:rPr lang="zh-CN" altLang="en-US" sz="2400" dirty="0"/>
              <a:t>exit(): Exit - Terminates the calling process.</a:t>
            </a:r>
          </a:p>
          <a:p>
            <a:r>
              <a:rPr lang="zh-CN" altLang="en-US" sz="2400" dirty="0"/>
              <a:t>getpid(): Get Process ID - Returns the process ID of the calling process.</a:t>
            </a:r>
          </a:p>
          <a:p>
            <a:r>
              <a:rPr lang="zh-CN" altLang="en-US" sz="2400" dirty="0"/>
              <a:t>kill(): Kill - Sends a signal to a process, typically to terminate it.</a:t>
            </a:r>
          </a:p>
        </p:txBody>
      </p:sp>
    </p:spTree>
    <p:extLst>
      <p:ext uri="{BB962C8B-B14F-4D97-AF65-F5344CB8AC3E}">
        <p14:creationId xmlns:p14="http://schemas.microsoft.com/office/powerpoint/2010/main" val="2520260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C7DDBB-AF8B-D791-4F29-C8A9480AB01B}"/>
              </a:ext>
            </a:extLst>
          </p:cNvPr>
          <p:cNvSpPr txBox="1"/>
          <p:nvPr/>
        </p:nvSpPr>
        <p:spPr>
          <a:xfrm>
            <a:off x="3048000" y="213864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2. File Management</a:t>
            </a:r>
          </a:p>
          <a:p>
            <a:r>
              <a:rPr lang="zh-CN" altLang="en-US" dirty="0"/>
              <a:t>open(): Open - Opens a file and returns a file descriptor.</a:t>
            </a:r>
          </a:p>
          <a:p>
            <a:r>
              <a:rPr lang="zh-CN" altLang="en-US" dirty="0"/>
              <a:t>close(): Close - Closes an open file descriptor.</a:t>
            </a:r>
          </a:p>
          <a:p>
            <a:r>
              <a:rPr lang="zh-CN" altLang="en-US" dirty="0"/>
              <a:t>read(): Read - Reads data from a file into a buffer.</a:t>
            </a:r>
          </a:p>
          <a:p>
            <a:r>
              <a:rPr lang="zh-CN" altLang="en-US" dirty="0"/>
              <a:t>write(): Write - Writes data from a buffer to a file.</a:t>
            </a:r>
          </a:p>
          <a:p>
            <a:r>
              <a:rPr lang="zh-CN" altLang="en-US" dirty="0"/>
              <a:t>lseek(): Length Seek - Repositions the file offset for a file descriptor.</a:t>
            </a:r>
          </a:p>
          <a:p>
            <a:r>
              <a:rPr lang="zh-CN" altLang="en-US" dirty="0"/>
              <a:t>stat(): Status - Retrieves information about a file (e.g., size, permissions).</a:t>
            </a:r>
          </a:p>
        </p:txBody>
      </p:sp>
    </p:spTree>
    <p:extLst>
      <p:ext uri="{BB962C8B-B14F-4D97-AF65-F5344CB8AC3E}">
        <p14:creationId xmlns:p14="http://schemas.microsoft.com/office/powerpoint/2010/main" val="351749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B762-58AF-597B-A182-87133BD95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r>
              <a:rPr lang="en-US" altLang="zh-CN" dirty="0"/>
              <a:t>3. Memory Management</a:t>
            </a:r>
          </a:p>
          <a:p>
            <a:r>
              <a:rPr lang="en-US" altLang="zh-CN" dirty="0" err="1"/>
              <a:t>mmap</a:t>
            </a:r>
            <a:r>
              <a:rPr lang="en-US" altLang="zh-CN" dirty="0"/>
              <a:t>(): Memory Map - Maps files or devices into memory.</a:t>
            </a:r>
          </a:p>
          <a:p>
            <a:r>
              <a:rPr lang="en-US" altLang="zh-CN" dirty="0" err="1"/>
              <a:t>munmap</a:t>
            </a:r>
            <a:r>
              <a:rPr lang="en-US" altLang="zh-CN" dirty="0"/>
              <a:t>(): Memory </a:t>
            </a:r>
            <a:r>
              <a:rPr lang="en-US" altLang="zh-CN" dirty="0" err="1"/>
              <a:t>Unmap</a:t>
            </a:r>
            <a:r>
              <a:rPr lang="en-US" altLang="zh-CN" dirty="0"/>
              <a:t> - </a:t>
            </a:r>
            <a:r>
              <a:rPr lang="en-US" altLang="zh-CN" dirty="0" err="1"/>
              <a:t>Unmaps</a:t>
            </a:r>
            <a:r>
              <a:rPr lang="en-US" altLang="zh-CN" dirty="0"/>
              <a:t> a mapped region of memory.</a:t>
            </a:r>
          </a:p>
          <a:p>
            <a:r>
              <a:rPr lang="en-US" altLang="zh-CN" dirty="0" err="1"/>
              <a:t>brk</a:t>
            </a:r>
            <a:r>
              <a:rPr lang="en-US" altLang="zh-CN" dirty="0"/>
              <a:t>(): Break - Changes the location of the program's break, which defines the end of the process's data segment.</a:t>
            </a:r>
          </a:p>
          <a:p>
            <a:r>
              <a:rPr lang="en-US" altLang="zh-CN" dirty="0" err="1"/>
              <a:t>sbrk</a:t>
            </a:r>
            <a:r>
              <a:rPr lang="en-US" altLang="zh-CN" dirty="0"/>
              <a:t>(): Set Break - Increments the program's data segment size.</a:t>
            </a:r>
          </a:p>
          <a:p>
            <a:r>
              <a:rPr lang="en-US" altLang="zh-CN" dirty="0"/>
              <a:t>4. Device Management</a:t>
            </a:r>
          </a:p>
          <a:p>
            <a:r>
              <a:rPr lang="en-US" altLang="zh-CN" dirty="0" err="1"/>
              <a:t>ioctl</a:t>
            </a:r>
            <a:r>
              <a:rPr lang="en-US" altLang="zh-CN" dirty="0"/>
              <a:t>(): Input/Output Control - Manipulates the device parameters of special files.</a:t>
            </a:r>
          </a:p>
          <a:p>
            <a:r>
              <a:rPr lang="en-US" altLang="zh-CN" dirty="0"/>
              <a:t>read(): Read - Reads data from a device.</a:t>
            </a:r>
          </a:p>
          <a:p>
            <a:r>
              <a:rPr lang="en-US" altLang="zh-CN" dirty="0"/>
              <a:t>write(): Write - Writes data to a device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81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A305C4-75B1-06F0-364C-B488B22E02FA}"/>
              </a:ext>
            </a:extLst>
          </p:cNvPr>
          <p:cNvSpPr txBox="1"/>
          <p:nvPr/>
        </p:nvSpPr>
        <p:spPr>
          <a:xfrm>
            <a:off x="3048000" y="200014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5. Information Management</a:t>
            </a:r>
          </a:p>
          <a:p>
            <a:r>
              <a:rPr lang="zh-CN" altLang="en-US" dirty="0"/>
              <a:t>getuid(): Get User ID - Retrieves the user ID of the calling process.</a:t>
            </a:r>
          </a:p>
          <a:p>
            <a:r>
              <a:rPr lang="zh-CN" altLang="en-US" dirty="0"/>
              <a:t>getgid(): Get Group ID - Retrieves the group ID of the calling process.</a:t>
            </a:r>
          </a:p>
          <a:p>
            <a:r>
              <a:rPr lang="zh-CN" altLang="en-US" dirty="0"/>
              <a:t>setuid(): Set User ID - Sets the user ID of the calling process.</a:t>
            </a:r>
          </a:p>
          <a:p>
            <a:r>
              <a:rPr lang="zh-CN" altLang="en-US" dirty="0"/>
              <a:t>setgid(): Set Group ID - Sets the group ID of the calling process.</a:t>
            </a:r>
          </a:p>
          <a:p>
            <a:r>
              <a:rPr lang="zh-CN" altLang="en-US" dirty="0"/>
              <a:t>gethostname(): Get Hostname - Retrieves the name of the host system.</a:t>
            </a:r>
          </a:p>
        </p:txBody>
      </p:sp>
    </p:spTree>
    <p:extLst>
      <p:ext uri="{BB962C8B-B14F-4D97-AF65-F5344CB8AC3E}">
        <p14:creationId xmlns:p14="http://schemas.microsoft.com/office/powerpoint/2010/main" val="84527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549B-5845-50E8-8F38-A1055A56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Modes of Communication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571E-CF0F-96A2-4792-67860B30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fontAlgn="base">
              <a:buNone/>
            </a:pPr>
            <a:r>
              <a:rPr lang="en-US" altLang="zh-CN" sz="3800" b="1" i="0" dirty="0">
                <a:solidFill>
                  <a:srgbClr val="3B4045"/>
                </a:solidFill>
                <a:effectLst/>
                <a:latin typeface="inherit"/>
              </a:rPr>
              <a:t>Kernel Mode</a:t>
            </a:r>
          </a:p>
          <a:p>
            <a:pPr marL="0" indent="0" algn="l" fontAlgn="base">
              <a:buNone/>
            </a:pPr>
            <a:r>
              <a:rPr lang="en-US" altLang="zh-CN" b="1" i="0" dirty="0">
                <a:solidFill>
                  <a:srgbClr val="3B4045"/>
                </a:solidFill>
                <a:effectLst/>
                <a:latin typeface="inherit"/>
              </a:rPr>
              <a:t>In Kernel mode, the executing code has </a:t>
            </a:r>
            <a:r>
              <a:rPr lang="en-US" altLang="zh-CN" b="1" i="0" dirty="0">
                <a:solidFill>
                  <a:srgbClr val="3B4045"/>
                </a:solidFill>
                <a:effectLst/>
                <a:highlight>
                  <a:srgbClr val="FFFF00"/>
                </a:highlight>
                <a:latin typeface="inherit"/>
              </a:rPr>
              <a:t>complete and unrestricted access to the underlying hardware. </a:t>
            </a:r>
            <a:r>
              <a:rPr lang="en-US" altLang="zh-CN" b="1" i="0" dirty="0">
                <a:solidFill>
                  <a:srgbClr val="3B4045"/>
                </a:solidFill>
                <a:effectLst/>
                <a:latin typeface="inherit"/>
              </a:rPr>
              <a:t>It can execute any CPU instruction and reference any memory address. Kernel mode is </a:t>
            </a:r>
            <a:r>
              <a:rPr lang="en-US" altLang="zh-CN" b="1" i="0" dirty="0">
                <a:solidFill>
                  <a:srgbClr val="3B4045"/>
                </a:solidFill>
                <a:effectLst/>
                <a:highlight>
                  <a:srgbClr val="FFFF00"/>
                </a:highlight>
                <a:latin typeface="inherit"/>
              </a:rPr>
              <a:t>generally reserved for the lowest-level, most trusted functions of the operating system.</a:t>
            </a:r>
            <a:r>
              <a:rPr lang="en-US" altLang="zh-CN" b="1" i="0" dirty="0">
                <a:solidFill>
                  <a:srgbClr val="3B4045"/>
                </a:solidFill>
                <a:effectLst/>
                <a:latin typeface="inherit"/>
              </a:rPr>
              <a:t>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inherit"/>
              </a:rPr>
              <a:t>Crashes in kernel mode are catastrophic; they will halt the entire PC.</a:t>
            </a:r>
          </a:p>
          <a:p>
            <a:pPr marL="0" indent="0" algn="l" fontAlgn="base">
              <a:buNone/>
            </a:pPr>
            <a:r>
              <a:rPr lang="en-US" altLang="zh-CN" sz="3800" b="1" i="0" dirty="0">
                <a:solidFill>
                  <a:srgbClr val="3B4045"/>
                </a:solidFill>
                <a:effectLst/>
                <a:latin typeface="inherit"/>
              </a:rPr>
              <a:t>User Mode</a:t>
            </a:r>
          </a:p>
          <a:p>
            <a:pPr marL="0" indent="0" algn="l" fontAlgn="base">
              <a:buNone/>
            </a:pPr>
            <a:r>
              <a:rPr lang="en-US" altLang="zh-CN" b="1" i="0" dirty="0">
                <a:solidFill>
                  <a:srgbClr val="3B4045"/>
                </a:solidFill>
                <a:effectLst/>
                <a:latin typeface="inherit"/>
              </a:rPr>
              <a:t>In User mode, the executing code has </a:t>
            </a:r>
            <a:r>
              <a:rPr lang="en-US" altLang="zh-CN" b="1" i="0" dirty="0">
                <a:solidFill>
                  <a:srgbClr val="3B4045"/>
                </a:solidFill>
                <a:effectLst/>
                <a:highlight>
                  <a:srgbClr val="FFFF00"/>
                </a:highlight>
                <a:latin typeface="inherit"/>
              </a:rPr>
              <a:t>no ability to directly access hardware or reference memory.</a:t>
            </a:r>
            <a:r>
              <a:rPr lang="en-US" altLang="zh-CN" b="1" i="0" dirty="0">
                <a:solidFill>
                  <a:srgbClr val="3B4045"/>
                </a:solidFill>
                <a:effectLst/>
                <a:latin typeface="inherit"/>
              </a:rPr>
              <a:t> Code running in user mode </a:t>
            </a:r>
            <a:r>
              <a:rPr lang="en-US" altLang="zh-CN" b="1" i="0" dirty="0">
                <a:solidFill>
                  <a:srgbClr val="3B4045"/>
                </a:solidFill>
                <a:effectLst/>
                <a:highlight>
                  <a:srgbClr val="FFFF00"/>
                </a:highlight>
                <a:latin typeface="inherit"/>
              </a:rPr>
              <a:t>must delegate to system APIs to access hardware or memory.</a:t>
            </a:r>
            <a:r>
              <a:rPr lang="en-US" altLang="zh-CN" b="1" i="0" dirty="0">
                <a:solidFill>
                  <a:srgbClr val="3B4045"/>
                </a:solidFill>
                <a:effectLst/>
                <a:latin typeface="inherit"/>
              </a:rPr>
              <a:t> Due to the protection afforded by this sort of isolation,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inherit"/>
              </a:rPr>
              <a:t>crashes in user mode are always recoverable.</a:t>
            </a:r>
            <a:r>
              <a:rPr lang="en-US" altLang="zh-CN" b="1" i="0" dirty="0">
                <a:solidFill>
                  <a:srgbClr val="3B4045"/>
                </a:solidFill>
                <a:effectLst/>
                <a:latin typeface="inherit"/>
              </a:rPr>
              <a:t> </a:t>
            </a:r>
            <a:r>
              <a:rPr lang="en-US" altLang="zh-CN" sz="3800" b="1" i="0" dirty="0">
                <a:solidFill>
                  <a:srgbClr val="00B050"/>
                </a:solidFill>
                <a:effectLst/>
                <a:latin typeface="inherit"/>
              </a:rPr>
              <a:t>Most of the code running on your computer will execute in user mode.</a:t>
            </a:r>
            <a:endParaRPr lang="en-US" altLang="zh-CN" b="1" i="0" dirty="0">
              <a:solidFill>
                <a:srgbClr val="00B05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244172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DD052E-2237-9169-67BD-8A99161A83E3}"/>
              </a:ext>
            </a:extLst>
          </p:cNvPr>
          <p:cNvSpPr txBox="1"/>
          <p:nvPr/>
        </p:nvSpPr>
        <p:spPr>
          <a:xfrm>
            <a:off x="3048000" y="476654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6. Inter-Process Communication (IPC)</a:t>
            </a:r>
          </a:p>
          <a:p>
            <a:r>
              <a:rPr lang="zh-CN" altLang="en-US" dirty="0"/>
              <a:t>pipe(): Pipe - Creates a unidirectional data channel for inter-process communication.</a:t>
            </a:r>
          </a:p>
          <a:p>
            <a:r>
              <a:rPr lang="zh-CN" altLang="en-US" dirty="0"/>
              <a:t>shmget(): Shared Memory Get - Allocates a shared memory segment.</a:t>
            </a:r>
          </a:p>
          <a:p>
            <a:r>
              <a:rPr lang="zh-CN" altLang="en-US" dirty="0"/>
              <a:t>shmat(): Shared Memory Attach - Attaches a shared memory segment to the process's address space.</a:t>
            </a:r>
          </a:p>
          <a:p>
            <a:r>
              <a:rPr lang="zh-CN" altLang="en-US" dirty="0"/>
              <a:t>msgget(): Message Get - Creates a message queue.</a:t>
            </a:r>
          </a:p>
          <a:p>
            <a:r>
              <a:rPr lang="zh-CN" altLang="en-US" dirty="0"/>
              <a:t>semop(): Semaphore Operation - Performs operations on semaphores.</a:t>
            </a:r>
          </a:p>
          <a:p>
            <a:r>
              <a:rPr lang="zh-CN" altLang="en-US" dirty="0"/>
              <a:t>7. Networking</a:t>
            </a:r>
          </a:p>
          <a:p>
            <a:r>
              <a:rPr lang="zh-CN" altLang="en-US" dirty="0"/>
              <a:t>socket(): Socket - Creates a new socket.</a:t>
            </a:r>
          </a:p>
          <a:p>
            <a:r>
              <a:rPr lang="zh-CN" altLang="en-US" dirty="0"/>
              <a:t>bind(): Bind - Associates a socket with a specific address and port.</a:t>
            </a:r>
          </a:p>
          <a:p>
            <a:r>
              <a:rPr lang="zh-CN" altLang="en-US" dirty="0"/>
              <a:t>listen(): Listen - Marks a socket as a passive socket to accept incoming connections.</a:t>
            </a:r>
          </a:p>
          <a:p>
            <a:r>
              <a:rPr lang="zh-CN" altLang="en-US" dirty="0"/>
              <a:t>accept(): Accept - Accepts an incoming connection on a socket.</a:t>
            </a:r>
          </a:p>
          <a:p>
            <a:r>
              <a:rPr lang="zh-CN" altLang="en-US" dirty="0"/>
              <a:t>connect(): Connect - Initiates a connection to a server socket.</a:t>
            </a:r>
          </a:p>
        </p:txBody>
      </p:sp>
    </p:spTree>
    <p:extLst>
      <p:ext uri="{BB962C8B-B14F-4D97-AF65-F5344CB8AC3E}">
        <p14:creationId xmlns:p14="http://schemas.microsoft.com/office/powerpoint/2010/main" val="827490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473873" cy="1325563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7030A0"/>
                </a:solidFill>
              </a:rPr>
              <a:t>Examples of Windows and  Unix System Calls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Picture 6" descr="OS8-p6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579562"/>
            <a:ext cx="6934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9286EB-FCE9-9B90-86E0-D961E37A4A5A}"/>
              </a:ext>
            </a:extLst>
          </p:cNvPr>
          <p:cNvSpPr txBox="1"/>
          <p:nvPr/>
        </p:nvSpPr>
        <p:spPr>
          <a:xfrm>
            <a:off x="341745" y="0"/>
            <a:ext cx="609600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#include &lt;stdio.h&gt;   // For printf</a:t>
            </a:r>
          </a:p>
          <a:p>
            <a:r>
              <a:rPr lang="zh-CN" altLang="en-US" sz="1400" b="1" dirty="0"/>
              <a:t>#include &lt;stdlib.h&gt;  // For exit</a:t>
            </a:r>
          </a:p>
          <a:p>
            <a:r>
              <a:rPr lang="zh-CN" altLang="en-US" sz="1400" b="1" dirty="0"/>
              <a:t>#include &lt;fcntl.h&gt;   // For open</a:t>
            </a:r>
          </a:p>
          <a:p>
            <a:r>
              <a:rPr lang="zh-CN" altLang="en-US" sz="1400" b="1" dirty="0"/>
              <a:t>#include &lt;unistd.h&gt;  // For read and close</a:t>
            </a:r>
          </a:p>
          <a:p>
            <a:r>
              <a:rPr lang="zh-CN" altLang="en-US" sz="1400" b="1" dirty="0"/>
              <a:t>#include &lt;string.h&gt;  // For strlen</a:t>
            </a:r>
          </a:p>
          <a:p>
            <a:endParaRPr lang="zh-CN" altLang="en-US" sz="1400" b="1" dirty="0"/>
          </a:p>
          <a:p>
            <a:r>
              <a:rPr lang="zh-CN" altLang="en-US" sz="1400" b="1" dirty="0"/>
              <a:t>#define BUFFER_SIZE 1024</a:t>
            </a:r>
          </a:p>
          <a:p>
            <a:endParaRPr lang="zh-CN" altLang="en-US" sz="1400" b="1" dirty="0"/>
          </a:p>
          <a:p>
            <a:r>
              <a:rPr lang="zh-CN" altLang="en-US" sz="1400" b="1" dirty="0"/>
              <a:t>int main() {</a:t>
            </a:r>
          </a:p>
          <a:p>
            <a:r>
              <a:rPr lang="zh-CN" altLang="en-US" sz="1400" b="1" dirty="0"/>
              <a:t>    const char *filename = "example.txt";  // File to be opened</a:t>
            </a:r>
          </a:p>
          <a:p>
            <a:r>
              <a:rPr lang="zh-CN" altLang="en-US" sz="1400" b="1" dirty="0"/>
              <a:t>    int fd;  // File descriptor</a:t>
            </a:r>
          </a:p>
          <a:p>
            <a:r>
              <a:rPr lang="zh-CN" altLang="en-US" sz="1400" b="1" dirty="0"/>
              <a:t>    char buffer[BUFFER_SIZE];  // Buffer to hold file content</a:t>
            </a:r>
          </a:p>
          <a:p>
            <a:r>
              <a:rPr lang="zh-CN" altLang="en-US" sz="1400" b="1" dirty="0"/>
              <a:t>    ssize_t bytesRead;  // Number of bytes read</a:t>
            </a:r>
          </a:p>
          <a:p>
            <a:endParaRPr lang="zh-CN" altLang="en-US" sz="1400" b="1" dirty="0"/>
          </a:p>
          <a:p>
            <a:r>
              <a:rPr lang="zh-CN" altLang="en-US" sz="1400" b="1" dirty="0"/>
              <a:t>    // Step 1: Application Request (not explicitly shown in code)</a:t>
            </a:r>
          </a:p>
          <a:p>
            <a:r>
              <a:rPr lang="zh-CN" altLang="en-US" sz="1400" b="1" dirty="0"/>
              <a:t>    printf("Attempting to open the file: %s\n", filename);</a:t>
            </a:r>
          </a:p>
          <a:p>
            <a:r>
              <a:rPr lang="zh-CN" altLang="en-US" sz="1400" b="1" dirty="0"/>
              <a:t>    </a:t>
            </a:r>
          </a:p>
          <a:p>
            <a:r>
              <a:rPr lang="zh-CN" altLang="en-US" sz="1400" b="1" dirty="0"/>
              <a:t>    // Step 2: Library Function Call</a:t>
            </a:r>
          </a:p>
          <a:p>
            <a:r>
              <a:rPr lang="zh-CN" altLang="en-US" sz="1400" b="1" dirty="0"/>
              <a:t>    // Step 3: Parameter Preparation</a:t>
            </a:r>
          </a:p>
          <a:p>
            <a:r>
              <a:rPr lang="zh-CN" altLang="en-US" sz="1400" b="1" dirty="0"/>
              <a:t>    fd = open(filename, O_RDONLY);  // Open the file in read-only mode</a:t>
            </a:r>
          </a:p>
          <a:p>
            <a:r>
              <a:rPr lang="zh-CN" altLang="en-US" sz="1400" b="1" dirty="0"/>
              <a:t>    </a:t>
            </a:r>
          </a:p>
          <a:p>
            <a:r>
              <a:rPr lang="zh-CN" altLang="en-US" sz="1400" b="1" dirty="0"/>
              <a:t>    // Step 4: Check for errors in opening the file</a:t>
            </a:r>
          </a:p>
          <a:p>
            <a:r>
              <a:rPr lang="zh-CN" altLang="en-US" sz="1400" b="1" dirty="0"/>
              <a:t>    if (fd == -1) {</a:t>
            </a:r>
          </a:p>
          <a:p>
            <a:r>
              <a:rPr lang="zh-CN" altLang="en-US" sz="1400" b="1" dirty="0"/>
              <a:t>        perror("Error opening file");</a:t>
            </a:r>
          </a:p>
          <a:p>
            <a:r>
              <a:rPr lang="zh-CN" altLang="en-US" sz="1400" b="1" dirty="0"/>
              <a:t>        exit(EXIT_FAILURE);  // Exit if file could not be opened</a:t>
            </a:r>
          </a:p>
          <a:p>
            <a:r>
              <a:rPr lang="zh-CN" altLang="en-US" sz="1400" b="1" dirty="0"/>
              <a:t>    }</a:t>
            </a:r>
          </a:p>
          <a:p>
            <a:endParaRPr lang="zh-CN" altLang="en-US" sz="1400" b="1" dirty="0"/>
          </a:p>
          <a:p>
            <a:r>
              <a:rPr lang="zh-CN" altLang="en-US" sz="1400" b="1" dirty="0"/>
              <a:t>    // Step 5: System Call Wrapper (open is a wrapper around the actual system call)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005E4-7C38-7C6E-17F8-2F3AC117B3C6}"/>
              </a:ext>
            </a:extLst>
          </p:cNvPr>
          <p:cNvSpPr txBox="1"/>
          <p:nvPr/>
        </p:nvSpPr>
        <p:spPr>
          <a:xfrm>
            <a:off x="6096000" y="-218153"/>
            <a:ext cx="6096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b="1" dirty="0"/>
          </a:p>
          <a:p>
            <a:r>
              <a:rPr lang="zh-CN" altLang="en-US" b="1" dirty="0"/>
              <a:t>    // Step 6: Read from file using read system call</a:t>
            </a:r>
          </a:p>
          <a:p>
            <a:r>
              <a:rPr lang="zh-CN" altLang="en-US" b="1" dirty="0"/>
              <a:t>    printf("Reading from file...\n");</a:t>
            </a:r>
          </a:p>
          <a:p>
            <a:r>
              <a:rPr lang="zh-CN" altLang="en-US" b="1" dirty="0"/>
              <a:t>    bytesRead = read(fd, buffer, BUFFER_SIZE - 1);  // Read the file content</a:t>
            </a:r>
          </a:p>
          <a:p>
            <a:r>
              <a:rPr lang="zh-CN" altLang="en-US" b="1" dirty="0"/>
              <a:t>    if (bytesRead == -1) {</a:t>
            </a:r>
          </a:p>
          <a:p>
            <a:r>
              <a:rPr lang="zh-CN" altLang="en-US" b="1" dirty="0"/>
              <a:t>        perror("Error reading from file");</a:t>
            </a:r>
          </a:p>
          <a:p>
            <a:r>
              <a:rPr lang="zh-CN" altLang="en-US" b="1" dirty="0"/>
              <a:t>        close(fd);  // Ensure to close the file descriptor</a:t>
            </a:r>
          </a:p>
          <a:p>
            <a:r>
              <a:rPr lang="zh-CN" altLang="en-US" b="1" dirty="0"/>
              <a:t>        exit(EXIT_FAILURE);  // Exit if read fails</a:t>
            </a:r>
          </a:p>
          <a:p>
            <a:r>
              <a:rPr lang="zh-CN" altLang="en-US" b="1" dirty="0"/>
              <a:t>    }</a:t>
            </a:r>
          </a:p>
          <a:p>
            <a:endParaRPr lang="zh-CN" altLang="en-US" b="1" dirty="0"/>
          </a:p>
          <a:p>
            <a:r>
              <a:rPr lang="zh-CN" altLang="en-US" b="1" dirty="0"/>
              <a:t>    // Step 7: Null-terminate the buffer to make it a valid string</a:t>
            </a:r>
          </a:p>
          <a:p>
            <a:r>
              <a:rPr lang="zh-CN" altLang="en-US" b="1" dirty="0"/>
              <a:t>    buffer[bytesRead] = '\0';</a:t>
            </a:r>
          </a:p>
          <a:p>
            <a:r>
              <a:rPr lang="zh-CN" altLang="en-US" b="1" dirty="0"/>
              <a:t>    // Step 8: Output the content read from the file</a:t>
            </a:r>
          </a:p>
          <a:p>
            <a:r>
              <a:rPr lang="zh-CN" altLang="en-US" b="1" dirty="0"/>
              <a:t>    printf("Content of the file:\n%s\n", buffer);</a:t>
            </a:r>
          </a:p>
          <a:p>
            <a:endParaRPr lang="zh-CN" altLang="en-US" b="1" dirty="0"/>
          </a:p>
          <a:p>
            <a:r>
              <a:rPr lang="zh-CN" altLang="en-US" b="1" dirty="0"/>
              <a:t>    // Step 9: Close the file using the close system call</a:t>
            </a:r>
          </a:p>
          <a:p>
            <a:r>
              <a:rPr lang="zh-CN" altLang="en-US" b="1" dirty="0"/>
              <a:t>    if (close(fd) == -1) {</a:t>
            </a:r>
          </a:p>
          <a:p>
            <a:r>
              <a:rPr lang="zh-CN" altLang="en-US" b="1" dirty="0"/>
              <a:t>        perror("Error closing file");</a:t>
            </a:r>
          </a:p>
          <a:p>
            <a:r>
              <a:rPr lang="zh-CN" altLang="en-US" b="1" dirty="0"/>
              <a:t>        exit(EXIT_FAILURE);  // Exit if close fails</a:t>
            </a:r>
          </a:p>
          <a:p>
            <a:r>
              <a:rPr lang="zh-CN" altLang="en-US" b="1" dirty="0"/>
              <a:t>    }</a:t>
            </a:r>
          </a:p>
          <a:p>
            <a:r>
              <a:rPr lang="zh-CN" altLang="en-US" b="1" dirty="0"/>
              <a:t>    return 0;  // Return success</a:t>
            </a:r>
          </a:p>
          <a:p>
            <a:r>
              <a:rPr lang="zh-CN" alt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288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EC97-DD0B-2B74-9591-265076D0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2709" cy="2677656"/>
          </a:xfrm>
        </p:spPr>
        <p:txBody>
          <a:bodyPr/>
          <a:lstStyle/>
          <a:p>
            <a:r>
              <a:rPr lang="en-US" altLang="zh-CN" dirty="0"/>
              <a:t>Advantages</a:t>
            </a:r>
          </a:p>
          <a:p>
            <a:pPr lvl="1"/>
            <a:r>
              <a:rPr lang="en-US" altLang="zh-CN" dirty="0"/>
              <a:t>Stability and Reliability</a:t>
            </a:r>
          </a:p>
          <a:p>
            <a:pPr lvl="1"/>
            <a:r>
              <a:rPr lang="en-US" altLang="zh-CN" dirty="0"/>
              <a:t>Simplified Debugging</a:t>
            </a:r>
          </a:p>
          <a:p>
            <a:r>
              <a:rPr lang="en-US" altLang="zh-CN" dirty="0"/>
              <a:t>Disadvantages</a:t>
            </a:r>
          </a:p>
          <a:p>
            <a:pPr lvl="1"/>
            <a:r>
              <a:rPr lang="en-US" altLang="zh-CN" dirty="0"/>
              <a:t>Performance Overhead</a:t>
            </a:r>
          </a:p>
          <a:p>
            <a:pPr lvl="1"/>
            <a:r>
              <a:rPr lang="en-US" altLang="zh-CN" dirty="0"/>
              <a:t>Limited Access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DE61AB-1C75-A8A3-220E-56DA249514BC}"/>
              </a:ext>
            </a:extLst>
          </p:cNvPr>
          <p:cNvSpPr txBox="1"/>
          <p:nvPr/>
        </p:nvSpPr>
        <p:spPr>
          <a:xfrm>
            <a:off x="5800437" y="1825625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Advantages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Direct Hardware Access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Complete Control</a:t>
            </a:r>
          </a:p>
          <a:p>
            <a:r>
              <a:rPr lang="en-US" altLang="zh-CN" sz="2800" dirty="0"/>
              <a:t>Disadvantages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Increased Risk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Complex Debugging</a:t>
            </a:r>
            <a:endParaRPr lang="zh-CN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15C88-017E-6D1A-9B61-A9E0ECC08E1B}"/>
              </a:ext>
            </a:extLst>
          </p:cNvPr>
          <p:cNvSpPr txBox="1"/>
          <p:nvPr/>
        </p:nvSpPr>
        <p:spPr>
          <a:xfrm>
            <a:off x="2456873" y="4946134"/>
            <a:ext cx="8201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Which of them for Kernal Mode?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43058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eel Saeed\Desktop\operating slides\37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30038" y="498764"/>
            <a:ext cx="9144000" cy="6126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Adeel Saeed\Desktop\operating slides\3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255"/>
            <a:ext cx="9144000" cy="58869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Adeel Saeed\Desktop\operating slides\39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144000" cy="632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</a:rPr>
              <a:t>System Calls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703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Systems calls is a request made by the user program to the operating system in order to get any kind of services.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Typically written in a </a:t>
            </a:r>
            <a:r>
              <a:rPr lang="en-US" altLang="en-US" dirty="0">
                <a:highlight>
                  <a:srgbClr val="FFFF00"/>
                </a:highlight>
              </a:rPr>
              <a:t>high-level language (C or C++)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System calls often use a </a:t>
            </a:r>
            <a:r>
              <a:rPr lang="en-US" altLang="zh-CN" dirty="0">
                <a:highlight>
                  <a:srgbClr val="FFFF00"/>
                </a:highlight>
                <a:ea typeface="宋体" panose="02010600030101010101" pitchFamily="2" charset="-122"/>
              </a:rPr>
              <a:t>special machine code instruction </a:t>
            </a:r>
            <a:r>
              <a:rPr lang="en-US" altLang="zh-CN" dirty="0">
                <a:ea typeface="宋体" panose="02010600030101010101" pitchFamily="2" charset="-122"/>
              </a:rPr>
              <a:t>which causes the processor to change mode (e.g. to "supervisor mode" or "protected mode").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This allows the OS to perform restricted actions such as accessing hardware devices or the memory management unit.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693BE92-83B2-1874-06A9-53B7E2448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9398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Steps in Making a System Call </a:t>
            </a:r>
          </a:p>
        </p:txBody>
      </p:sp>
      <p:sp>
        <p:nvSpPr>
          <p:cNvPr id="368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EE4B010-53A5-3303-66B8-5A7663424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4037" y="5948526"/>
            <a:ext cx="7185890" cy="939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There are 11 steps in making the system call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             read (</a:t>
            </a:r>
            <a:r>
              <a:rPr lang="en-US" altLang="zh-CN" sz="2400" dirty="0" err="1">
                <a:ea typeface="宋体" panose="02010600030101010101" pitchFamily="2" charset="-122"/>
              </a:rPr>
              <a:t>fd</a:t>
            </a:r>
            <a:r>
              <a:rPr lang="en-US" altLang="zh-CN" sz="2400" dirty="0">
                <a:ea typeface="宋体" panose="02010600030101010101" pitchFamily="2" charset="-122"/>
              </a:rPr>
              <a:t>, buffer, </a:t>
            </a:r>
            <a:r>
              <a:rPr lang="en-US" altLang="zh-CN" sz="2400" dirty="0" err="1">
                <a:ea typeface="宋体" panose="02010600030101010101" pitchFamily="2" charset="-122"/>
              </a:rPr>
              <a:t>nbytes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B5D6DE7C-CFA4-5FEE-6E91-C9ED74918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89" y="1320800"/>
            <a:ext cx="5335587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1C3408-DD88-7687-99D1-E60C7E3367A6}"/>
              </a:ext>
            </a:extLst>
          </p:cNvPr>
          <p:cNvSpPr txBox="1"/>
          <p:nvPr/>
        </p:nvSpPr>
        <p:spPr>
          <a:xfrm>
            <a:off x="5523344" y="4311976"/>
            <a:ext cx="6751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fd</a:t>
            </a:r>
            <a:r>
              <a:rPr lang="en-US" altLang="zh-CN" b="1" dirty="0"/>
              <a:t>: File descriptor from which to 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buffer: Pointer to the buffer where the read data will be stored.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 err="1"/>
              <a:t>nbytes</a:t>
            </a:r>
            <a:r>
              <a:rPr lang="en-US" altLang="zh-CN" b="1" dirty="0"/>
              <a:t>: Number of bytes to read.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6DF08F-34CE-5218-F540-2B0261CBB8DF}"/>
              </a:ext>
            </a:extLst>
          </p:cNvPr>
          <p:cNvSpPr txBox="1"/>
          <p:nvPr/>
        </p:nvSpPr>
        <p:spPr>
          <a:xfrm>
            <a:off x="1043709" y="1520685"/>
            <a:ext cx="1004916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Application Request: The user application determines that it needs to read data from a file descriptor.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Library Function Call: The application invokes the read function, which serves as an interface for the system call.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/>
              <a:t>Parameter Preparation: The application prepares the parameters for the read system call: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fd</a:t>
            </a:r>
            <a:r>
              <a:rPr lang="en-US" altLang="zh-CN" sz="2800" dirty="0"/>
              <a:t>: File descriptor from which to read.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buffer: Pointer to the buffer where the read data will be stored.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nbytes</a:t>
            </a:r>
            <a:r>
              <a:rPr lang="en-US" altLang="zh-CN" sz="2800" dirty="0"/>
              <a:t>: Number of bytes to read.</a:t>
            </a:r>
          </a:p>
        </p:txBody>
      </p:sp>
    </p:spTree>
    <p:extLst>
      <p:ext uri="{BB962C8B-B14F-4D97-AF65-F5344CB8AC3E}">
        <p14:creationId xmlns:p14="http://schemas.microsoft.com/office/powerpoint/2010/main" val="13138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3783</Words>
  <Application>Microsoft Office PowerPoint</Application>
  <PresentationFormat>Widescreen</PresentationFormat>
  <Paragraphs>172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inherit</vt:lpstr>
      <vt:lpstr>宋体</vt:lpstr>
      <vt:lpstr>Arial</vt:lpstr>
      <vt:lpstr>Wingdings</vt:lpstr>
      <vt:lpstr>Office Theme</vt:lpstr>
      <vt:lpstr>PowerPoint Presentation</vt:lpstr>
      <vt:lpstr>Modes of Communication</vt:lpstr>
      <vt:lpstr>PowerPoint Presentation</vt:lpstr>
      <vt:lpstr>PowerPoint Presentation</vt:lpstr>
      <vt:lpstr>PowerPoint Presentation</vt:lpstr>
      <vt:lpstr>PowerPoint Presentation</vt:lpstr>
      <vt:lpstr>System Calls</vt:lpstr>
      <vt:lpstr>Steps in Making a System Call </vt:lpstr>
      <vt:lpstr>PowerPoint Presentation</vt:lpstr>
      <vt:lpstr>PowerPoint Presentation</vt:lpstr>
      <vt:lpstr>PowerPoint Presentation</vt:lpstr>
      <vt:lpstr>Standard C Library Example</vt:lpstr>
      <vt:lpstr>System Call – OS Relationship</vt:lpstr>
      <vt:lpstr>Types of System Calls</vt:lpstr>
      <vt:lpstr>Types of System Calls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 of Windows and  Unix System Calls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awais ahmed</dc:creator>
  <cp:lastModifiedBy>awais ahmed</cp:lastModifiedBy>
  <cp:revision>31</cp:revision>
  <dcterms:created xsi:type="dcterms:W3CDTF">2025-03-11T08:39:01Z</dcterms:created>
  <dcterms:modified xsi:type="dcterms:W3CDTF">2025-03-19T00:01:28Z</dcterms:modified>
</cp:coreProperties>
</file>