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85" r:id="rId5"/>
    <p:sldId id="258" r:id="rId6"/>
    <p:sldId id="286" r:id="rId7"/>
    <p:sldId id="287" r:id="rId8"/>
    <p:sldId id="288" r:id="rId9"/>
    <p:sldId id="289" r:id="rId10"/>
    <p:sldId id="290" r:id="rId11"/>
    <p:sldId id="291" r:id="rId12"/>
    <p:sldId id="259" r:id="rId13"/>
    <p:sldId id="268" r:id="rId14"/>
    <p:sldId id="269" r:id="rId15"/>
    <p:sldId id="270" r:id="rId16"/>
    <p:sldId id="260" r:id="rId17"/>
    <p:sldId id="266" r:id="rId18"/>
    <p:sldId id="267" r:id="rId19"/>
    <p:sldId id="271" r:id="rId20"/>
    <p:sldId id="261" r:id="rId21"/>
    <p:sldId id="262" r:id="rId22"/>
    <p:sldId id="263" r:id="rId23"/>
    <p:sldId id="264" r:id="rId24"/>
    <p:sldId id="265" r:id="rId25"/>
    <p:sldId id="276" r:id="rId26"/>
    <p:sldId id="278" r:id="rId27"/>
    <p:sldId id="279" r:id="rId28"/>
    <p:sldId id="280" r:id="rId29"/>
    <p:sldId id="275" r:id="rId30"/>
    <p:sldId id="274" r:id="rId31"/>
    <p:sldId id="273" r:id="rId32"/>
    <p:sldId id="283" r:id="rId33"/>
    <p:sldId id="272" r:id="rId34"/>
    <p:sldId id="281" r:id="rId35"/>
    <p:sldId id="282" r:id="rId36"/>
    <p:sldId id="292" r:id="rId37"/>
    <p:sldId id="317" r:id="rId38"/>
    <p:sldId id="319" r:id="rId39"/>
    <p:sldId id="321" r:id="rId40"/>
    <p:sldId id="318" r:id="rId41"/>
    <p:sldId id="322" r:id="rId42"/>
    <p:sldId id="294" r:id="rId43"/>
    <p:sldId id="316" r:id="rId44"/>
    <p:sldId id="295" r:id="rId45"/>
    <p:sldId id="301" r:id="rId46"/>
    <p:sldId id="303" r:id="rId47"/>
    <p:sldId id="304" r:id="rId48"/>
    <p:sldId id="306" r:id="rId49"/>
    <p:sldId id="307" r:id="rId50"/>
    <p:sldId id="305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56" d="100"/>
          <a:sy n="56" d="100"/>
        </p:scale>
        <p:origin x="537" y="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B1F6-2104-9498-FDF7-FA9327EEE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10698-3B23-8731-DC67-47B56D870B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584D1-1186-21A5-B7B0-0155A09B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294BA-D10A-AE95-BB86-211DC191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16D46-AFAA-EC96-A3FB-9610FEB10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73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94081-7297-86AD-37F5-7E70797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A683-7AC5-D240-1B9B-BB7365479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1A406-A135-BB76-9522-988216D1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1EBB5-FC1D-2C2C-24FB-876CBDA1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A7A3-3B57-0269-DC69-5BFE1EA2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96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21A13-3219-8E59-6E1B-4EFC01653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4DCC5-800D-68CF-1253-B96E56665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E3263-9924-E4B5-2D20-EBAD84B5D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C28A2-14AB-CD1A-B478-17E645093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2CEA0-7BBC-9F4E-E6E7-5EB7202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06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3838-1D0E-A536-0501-093ED0DD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1272F-BC53-74F0-3C06-070ED7D3E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8451-482F-6436-913A-D90A141B9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E12E6-72A4-642B-9621-B91BB6E4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569D1-6391-25A1-EF2C-FD85EC5F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382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CE160-AB23-823D-64AF-78D4A883D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F574C-6B32-56AB-0002-B7470DF0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73F0-C8B6-A5C9-A091-F34FF1B4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3974F-CA56-58B9-4B6A-1098E1BA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633F-8426-2FDA-BC9A-CBAD3E18A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C1A09-3873-C947-9292-358E4D6ED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9C583-04A8-4BD4-23D7-E8264759A2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8C723-3414-E5F7-663D-7FBFC136E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A23BD-8E1A-E432-BEBD-9944D25A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AAEE5-0C09-D4AA-AC24-61F02962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4B489-E2D9-91E7-93F9-1ABFAD6E6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86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E52E1-7C85-374C-0B3E-16808C5F9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BC4DD-7DC6-432F-7E27-EF94DCA2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F7448D-85CC-DC62-442E-8B1F4F477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C282-42C0-6E83-880F-7415E5921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BC544B-4A6F-436D-004B-78795CDD5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4F4332-5609-D262-3F38-A9D216454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94540E-F80B-4699-24D5-49C58D12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97A80-3EFE-8563-468C-E9F1801E8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74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915A-9B4C-CDE9-3AB2-918FCEDD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43E3A5-90A1-DA50-E790-242872948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57944-678E-B90A-1D4C-540DAA4F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51188-1DAC-93A0-57B6-CBA7018F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48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3561D-82CA-6549-23EA-F74079C4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B3C016-8CB5-140B-16D9-26EE15E53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E4C4-2D4F-FFE5-8C17-CC560C42B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35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780E-444D-E4D3-0A25-5D2B06376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D7F09-351C-6381-BFF2-790FC3D51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FF5ECE-221E-5B09-4A9F-57580AA71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6C90-0F17-AD51-9DD2-2AFF6134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2C39C-F523-0C13-3F81-391ABDB5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AED0E-4B83-C169-C6FA-3882F0180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26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190C7-AE06-079B-6263-583A63C1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AD72A-110C-FF73-184D-F9C0B1EF00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17A61-4292-F3A5-8E99-2C503C021B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5A231-E1CE-BB2F-3933-7318A204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33243-D375-F8F9-1644-903FE78A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3FE0C-0545-03A3-4A4C-84A3630F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3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AB18F-D057-6097-40BA-59E863BE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0F8C1-E586-08D9-D0BF-66400C486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95A47-3BE3-7AA6-D97F-4B1CB2EA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21724-5361-4CF9-B9D6-B3760B83C80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3416A-03FA-5A68-9EBA-186DF272E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4FA17-C9EC-1D55-AFCB-A30B25658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DDB1DB-AB18-400A-8B2A-B4D7928FA9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485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9426/how-do-i-do-a-case-insensitive-string-comparison" TargetMode="External"/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319426/how-do-i-do-a-case-insensitive-string-comparison" TargetMode="External"/><Relationship Id="rId2" Type="http://schemas.openxmlformats.org/officeDocument/2006/relationships/hyperlink" Target="https://www.bing.com/ck/a?!&amp;&amp;p=c6ceb1e9ab085d43c9347eec119c92dcae390e0f8d086b90bc0f1d71f8fddfbbJmltdHM9MTc0MTA0NjQwMA&amp;ptn=3&amp;ver=2&amp;hsh=4&amp;fclid=3adf1532-81cf-6b39-2fe2-06db80a96a33&amp;psq=is+python+case+sensitive&amp;u=a1aHR0cHM6Ly93d3cuZ2Vla3Nmb3JnZWVrcy5vcmcvaXMtcHl0aG9uLWNhc2Utc2Vuc2l0aXZlLw&amp;ntb=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ernary-operator-in-python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ng.com/ck/a?!&amp;&amp;p=6bedb5f2b922940e27e999a0d0ca23c08563e38706173a0303f0b41fe72c89d0JmltdHM9MTc0MTU2NDgwMA&amp;ptn=3&amp;ver=2&amp;hsh=4&amp;fclid=3adf1532-81cf-6b39-2fe2-06db80a96a33&amp;psq=how+to+get+input+in+python+from+user&amp;u=a1aHR0cHM6Ly93d3cudzNzY2hvb2xzLmNvbS9weXRob24vcHl0aG9uX3VzZXJfaW5wdXQuYXNw&amp;ntb=1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9B28E-61C9-86C4-1DD6-514B0163B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729AF-8028-02BF-DC4B-B4D89CF586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99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6350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an</a:t>
            </a:r>
            <a:r>
              <a:rPr spc="-35" dirty="0"/>
              <a:t> </a:t>
            </a:r>
            <a:r>
              <a:rPr spc="-10" dirty="0"/>
              <a:t>Object?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807633"/>
            <a:ext cx="7636509" cy="368681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5080" indent="-228600">
              <a:lnSpc>
                <a:spcPts val="3000"/>
              </a:lnSpc>
              <a:spcBef>
                <a:spcPts val="50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Almost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everything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Python,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it </a:t>
            </a:r>
            <a:r>
              <a:rPr sz="2800" dirty="0">
                <a:latin typeface="Arial MT"/>
                <a:cs typeface="Arial MT"/>
              </a:rPr>
              <a:t>belongs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class.</a:t>
            </a:r>
            <a:endParaRPr sz="2800" dirty="0">
              <a:latin typeface="Arial MT"/>
              <a:cs typeface="Arial MT"/>
            </a:endParaRPr>
          </a:p>
          <a:p>
            <a:pPr marL="240665" indent="-227965">
              <a:spcBef>
                <a:spcPts val="63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Python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dynamically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strongly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typed:</a:t>
            </a:r>
            <a:endParaRPr sz="2800" dirty="0">
              <a:latin typeface="Arial MT"/>
              <a:cs typeface="Arial MT"/>
            </a:endParaRPr>
          </a:p>
          <a:p>
            <a:pPr marL="697230" marR="419734" lvl="1" indent="-227329">
              <a:lnSpc>
                <a:spcPts val="2570"/>
              </a:lnSpc>
              <a:spcBef>
                <a:spcPts val="58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Dynamic:</a:t>
            </a:r>
            <a:r>
              <a:rPr sz="2400" spc="-8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created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dynamically</a:t>
            </a:r>
            <a:r>
              <a:rPr sz="2400" spc="-8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when 	</a:t>
            </a:r>
            <a:r>
              <a:rPr sz="2400" dirty="0">
                <a:latin typeface="Arial MT"/>
                <a:cs typeface="Arial MT"/>
              </a:rPr>
              <a:t>they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initiated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assigned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to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class.</a:t>
            </a:r>
            <a:endParaRPr sz="2400" dirty="0">
              <a:latin typeface="Arial MT"/>
              <a:cs typeface="Arial MT"/>
            </a:endParaRPr>
          </a:p>
          <a:p>
            <a:pPr marL="697230" marR="489584" lvl="1" indent="-227329">
              <a:lnSpc>
                <a:spcPts val="2600"/>
              </a:lnSpc>
              <a:spcBef>
                <a:spcPts val="505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Strong: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Operations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objects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are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limited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the 	</a:t>
            </a:r>
            <a:r>
              <a:rPr sz="2400" dirty="0">
                <a:latin typeface="Arial MT"/>
                <a:cs typeface="Arial MT"/>
              </a:rPr>
              <a:t>type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of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object.</a:t>
            </a:r>
            <a:endParaRPr sz="2400" dirty="0">
              <a:latin typeface="Arial MT"/>
              <a:cs typeface="Arial MT"/>
            </a:endParaRPr>
          </a:p>
          <a:p>
            <a:pPr marL="241300" marR="222250" indent="-228600">
              <a:lnSpc>
                <a:spcPts val="3030"/>
              </a:lnSpc>
              <a:spcBef>
                <a:spcPts val="99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Every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variable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either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built-</a:t>
            </a:r>
            <a:r>
              <a:rPr sz="2800" spc="-25" dirty="0">
                <a:latin typeface="Arial MT"/>
                <a:cs typeface="Arial MT"/>
              </a:rPr>
              <a:t>in </a:t>
            </a:r>
            <a:r>
              <a:rPr sz="2800" dirty="0">
                <a:latin typeface="Arial MT"/>
                <a:cs typeface="Arial MT"/>
              </a:rPr>
              <a:t>data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type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new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you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created.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F3A84A5-9CF6-B4FF-DA98-B74818718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684" y="1967979"/>
            <a:ext cx="116395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E112D2-A749-4DD6-517E-EB00E4D63DBC}"/>
              </a:ext>
            </a:extLst>
          </p:cNvPr>
          <p:cNvSpPr txBox="1"/>
          <p:nvPr/>
        </p:nvSpPr>
        <p:spPr>
          <a:xfrm>
            <a:off x="361685" y="822846"/>
            <a:ext cx="751753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4000" b="1" i="0" dirty="0">
                <a:effectLst/>
                <a:latin typeface="Ubuntu" panose="020B0504030602030204" pitchFamily="34" charset="0"/>
              </a:rPr>
              <a:t>On Windows</a:t>
            </a:r>
          </a:p>
          <a:p>
            <a:pPr algn="l"/>
            <a:r>
              <a:rPr lang="en-US" altLang="zh-CN" b="0" i="0" dirty="0">
                <a:effectLst/>
                <a:latin typeface="Ubuntu" panose="020B0504030602030204" pitchFamily="34" charset="0"/>
              </a:rPr>
              <a:t>To install Python, first download its setup from </a:t>
            </a:r>
            <a:r>
              <a:rPr lang="en-US" altLang="zh-CN" b="0" i="0" u="none" strike="noStrike" dirty="0">
                <a:effectLst/>
                <a:latin typeface="Ubuntu" panose="020B0504030602030204" pitchFamily="34" charset="0"/>
                <a:hlinkClick r:id="rId3"/>
              </a:rPr>
              <a:t>python.org/downloads</a:t>
            </a:r>
            <a:r>
              <a:rPr lang="en-US" altLang="zh-CN" b="0" i="0" dirty="0">
                <a:effectLst/>
                <a:latin typeface="Ubuntu" panose="020B0504030602030204" pitchFamily="34" charset="0"/>
              </a:rPr>
              <a:t>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818881F-2A21-2C69-368C-047F9E938096}"/>
              </a:ext>
            </a:extLst>
          </p:cNvPr>
          <p:cNvSpPr txBox="1">
            <a:spLocks/>
          </p:cNvSpPr>
          <p:nvPr/>
        </p:nvSpPr>
        <p:spPr>
          <a:xfrm>
            <a:off x="4681671" y="148966"/>
            <a:ext cx="6395103" cy="88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0000"/>
                </a:solidFill>
              </a:rPr>
              <a:t>Installing Python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D5B3D79-7885-A081-FB61-59A7D568C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98" y="1117324"/>
            <a:ext cx="11150240" cy="54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28471E-CE60-7373-6872-2354F0FB9974}"/>
              </a:ext>
            </a:extLst>
          </p:cNvPr>
          <p:cNvSpPr txBox="1">
            <a:spLocks/>
          </p:cNvSpPr>
          <p:nvPr/>
        </p:nvSpPr>
        <p:spPr>
          <a:xfrm>
            <a:off x="4681671" y="148966"/>
            <a:ext cx="6395103" cy="88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0000"/>
                </a:solidFill>
              </a:rPr>
              <a:t>Installing Python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16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01A21-7ACE-E45E-A5E2-975C1B3B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5496"/>
          </a:xfrm>
        </p:spPr>
        <p:txBody>
          <a:bodyPr/>
          <a:lstStyle/>
          <a:p>
            <a:pPr algn="just"/>
            <a:r>
              <a:rPr lang="en-US" altLang="zh-CN" dirty="0"/>
              <a:t>Use admin privileges when installing py.exe ensures installation is done as administrator to prevent any potential permission issues while installation.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Add python.exe to PATH allows you to use the python in command line to run your programs or use interpreter on command line. This would be useful throughout this guide.</a:t>
            </a:r>
            <a:endParaRPr lang="zh-CN" alt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5AB61C-B2D9-42FA-4CBC-7ED5DBA0EBE8}"/>
              </a:ext>
            </a:extLst>
          </p:cNvPr>
          <p:cNvSpPr txBox="1">
            <a:spLocks/>
          </p:cNvSpPr>
          <p:nvPr/>
        </p:nvSpPr>
        <p:spPr>
          <a:xfrm>
            <a:off x="4690217" y="238499"/>
            <a:ext cx="6395103" cy="885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solidFill>
                  <a:srgbClr val="FF0000"/>
                </a:solidFill>
              </a:rPr>
              <a:t>Installing Python</a:t>
            </a:r>
            <a:endParaRPr lang="zh-CN" altLang="en-US" sz="60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D18859-F309-CE7D-3DA7-D9C05C20878C}"/>
              </a:ext>
            </a:extLst>
          </p:cNvPr>
          <p:cNvSpPr txBox="1"/>
          <p:nvPr/>
        </p:nvSpPr>
        <p:spPr>
          <a:xfrm>
            <a:off x="290557" y="5341121"/>
            <a:ext cx="119014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effectLst/>
                <a:latin typeface="Ubuntu" panose="020B0504030602030204" pitchFamily="34" charset="0"/>
              </a:rPr>
              <a:t>After clicking Install Now, Python installation would start. Click "Yes" when prompted with administrator popup.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65840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ABC38-FA76-B189-B713-B6DFC600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Confirm Installation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1FB64-7A2B-A189-B7A0-30C39ACED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python --version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73C0A-A871-6FC2-9E39-82023E923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416" y="2533525"/>
            <a:ext cx="6573167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42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0DC3-F130-4181-5B12-EAAA39514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F98B-8FC8-6CD7-3177-E7010A06C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BE432-61D6-769F-7B2C-E78163A3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30" b="6792"/>
          <a:stretch/>
        </p:blipFill>
        <p:spPr>
          <a:xfrm>
            <a:off x="720696" y="365125"/>
            <a:ext cx="10972800" cy="59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44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185CA1-CE53-F8E4-08BF-9309E6AB5B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570"/>
          <a:stretch/>
        </p:blipFill>
        <p:spPr>
          <a:xfrm>
            <a:off x="609600" y="111096"/>
            <a:ext cx="10972800" cy="64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850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691A9-BDF1-12F1-ADBD-D99DDD1CB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14"/>
          <a:stretch/>
        </p:blipFill>
        <p:spPr>
          <a:xfrm>
            <a:off x="609600" y="254237"/>
            <a:ext cx="10972800" cy="63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441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F28BE9F-A5BA-C7E6-1F17-8B9FEFC2278E}"/>
              </a:ext>
            </a:extLst>
          </p:cNvPr>
          <p:cNvSpPr txBox="1"/>
          <p:nvPr/>
        </p:nvSpPr>
        <p:spPr>
          <a:xfrm>
            <a:off x="1048996" y="1378187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string1 = "Welcome to Python"</a:t>
            </a:r>
          </a:p>
          <a:p>
            <a:r>
              <a:rPr lang="zh-CN" altLang="en-US" b="1" dirty="0"/>
              <a:t>string2 = 'Welcome to Python'</a:t>
            </a:r>
          </a:p>
          <a:p>
            <a:r>
              <a:rPr lang="zh-CN" altLang="en-US" b="1" dirty="0"/>
              <a:t>print(string1 == string2)  # This will output: True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7F43E-A170-D115-4B80-F999609603A4}"/>
              </a:ext>
            </a:extLst>
          </p:cNvPr>
          <p:cNvSpPr txBox="1"/>
          <p:nvPr/>
        </p:nvSpPr>
        <p:spPr>
          <a:xfrm>
            <a:off x="1048996" y="598657"/>
            <a:ext cx="64969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Directly on terminal </a:t>
            </a:r>
            <a:endParaRPr lang="zh-CN" altLang="en-US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07C87A-D3E8-1190-C38A-0B7A62D7308F}"/>
              </a:ext>
            </a:extLst>
          </p:cNvPr>
          <p:cNvSpPr txBox="1"/>
          <p:nvPr/>
        </p:nvSpPr>
        <p:spPr>
          <a:xfrm>
            <a:off x="1048996" y="3429000"/>
            <a:ext cx="60974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string1 = "Welcome to Python"</a:t>
            </a:r>
          </a:p>
          <a:p>
            <a:r>
              <a:rPr lang="zh-CN" altLang="en-US" b="1" dirty="0"/>
              <a:t>string2 = 'Welcome to Python'</a:t>
            </a:r>
          </a:p>
          <a:p>
            <a:r>
              <a:rPr lang="zh-CN" altLang="en-US" b="1" dirty="0"/>
              <a:t>print(string1 == string2)  # This will output: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2AA7A-E3D9-FAD5-2A68-5CB4F1876FEA}"/>
              </a:ext>
            </a:extLst>
          </p:cNvPr>
          <p:cNvSpPr txBox="1"/>
          <p:nvPr/>
        </p:nvSpPr>
        <p:spPr>
          <a:xfrm>
            <a:off x="182310" y="2599971"/>
            <a:ext cx="12009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b="1" dirty="0"/>
              <a:t>Save following in Program1.py and run on terminal 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577968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C9F9EE-A252-CA0C-54D0-38A03929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34" y="590154"/>
            <a:ext cx="824980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3FAA7-3302-E8F6-B773-30E73167F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Introduction to Python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4CDB68-F158-1010-D2EF-4B613E2C3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74306"/>
          </a:xfrm>
        </p:spPr>
        <p:txBody>
          <a:bodyPr/>
          <a:lstStyle/>
          <a:p>
            <a:r>
              <a:rPr lang="en-US" altLang="zh-CN" b="1" dirty="0"/>
              <a:t>Dr. Ahmed Awais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71303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8113"/>
          </a:xfrm>
        </p:spPr>
        <p:txBody>
          <a:bodyPr/>
          <a:lstStyle/>
          <a:p>
            <a:pPr algn="just"/>
            <a:r>
              <a:rPr lang="en-US" altLang="zh-CN" b="1" dirty="0">
                <a:solidFill>
                  <a:srgbClr val="111111"/>
                </a:solidFill>
                <a:latin typeface="Roboto" panose="02000000000000000000" pitchFamily="2" charset="0"/>
              </a:rPr>
              <a:t>Do you know what does case sensitivity mean?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180569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6D15B-07DB-EB7A-3E8E-674ED2F84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70360"/>
          </a:xfrm>
        </p:spPr>
        <p:txBody>
          <a:bodyPr>
            <a:normAutofit fontScale="92500"/>
          </a:bodyPr>
          <a:lstStyle/>
          <a:p>
            <a:pPr algn="just"/>
            <a:r>
              <a:rPr lang="en-US" altLang="zh-CN" sz="3200" dirty="0">
                <a:solidFill>
                  <a:srgbClr val="111111"/>
                </a:solidFill>
                <a:latin typeface="Roboto" panose="02000000000000000000" pitchFamily="2" charset="0"/>
              </a:rPr>
              <a:t>Yes, 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Python is a case-sensitive programming language. This means that Python differentiates between uppercase and lowercase characters, treating them as distinct entities. For example, the identifiers 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 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, and </a:t>
            </a:r>
            <a:r>
              <a:rPr lang="en-US" altLang="zh-CN" sz="3200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US" altLang="zh-CN" sz="32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are considered entirely separate in Python.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8444271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2FF3-4D0B-43AD-FC26-859CF258ECE6}"/>
              </a:ext>
            </a:extLst>
          </p:cNvPr>
          <p:cNvSpPr txBox="1"/>
          <p:nvPr/>
        </p:nvSpPr>
        <p:spPr>
          <a:xfrm>
            <a:off x="838199" y="1425765"/>
            <a:ext cx="1065589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Examples of Case Sensitivity</a:t>
            </a:r>
          </a:p>
          <a:p>
            <a:pPr algn="l"/>
            <a:endParaRPr lang="en-US" altLang="zh-CN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To illustrate Python's case sensitivity, consider the following examples:</a:t>
            </a:r>
          </a:p>
          <a:p>
            <a:pPr algn="l"/>
            <a:endParaRPr lang="en-US" altLang="zh-C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Incorrect Case Usage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altLang="zh-CN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"Hello, Python!"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algn="l"/>
            <a:b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# Attempting to call the function with the wrong case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()) 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# This will result in a </a:t>
            </a:r>
            <a:r>
              <a:rPr lang="en-US" altLang="zh-CN" b="0" i="0" dirty="0" err="1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 because '</a:t>
            </a:r>
            <a:r>
              <a:rPr lang="en-US" altLang="zh-CN" b="0" i="0" dirty="0" err="1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006D21"/>
                </a:solidFill>
                <a:effectLst/>
                <a:latin typeface="Consolas" panose="020B0609020204030204" pitchFamily="49" charset="0"/>
              </a:rPr>
              <a:t>' is not defined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en-US" altLang="zh-C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Output:</a:t>
            </a:r>
            <a:endParaRPr lang="en-US" altLang="zh-CN" b="0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: name '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' is not defined</a:t>
            </a:r>
          </a:p>
          <a:p>
            <a:pPr algn="l"/>
            <a:endParaRPr lang="en-US" altLang="zh-CN" b="1" i="0" dirty="0">
              <a:solidFill>
                <a:srgbClr val="111111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Correct Case Usage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myFunction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algn="l"/>
            <a:r>
              <a:rPr lang="en-US" altLang="zh-CN" b="0" i="0" dirty="0">
                <a:solidFill>
                  <a:srgbClr val="106EBE"/>
                </a:solidFill>
                <a:effectLst/>
                <a:latin typeface="Consolas" panose="020B0609020204030204" pitchFamily="49" charset="0"/>
              </a:rPr>
              <a:t>return </a:t>
            </a:r>
            <a:r>
              <a:rPr lang="en-US" altLang="zh-CN" b="0" i="0" dirty="0">
                <a:solidFill>
                  <a:srgbClr val="C80000"/>
                </a:solidFill>
                <a:effectLst/>
                <a:latin typeface="Consolas" panose="020B0609020204030204" pitchFamily="49" charset="0"/>
              </a:rPr>
              <a:t>"Hello, Python!"</a:t>
            </a:r>
            <a:endParaRPr lang="en-US" altLang="zh-CN" b="0" i="0" dirty="0">
              <a:solidFill>
                <a:srgbClr val="44444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1054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2FF3-4D0B-43AD-FC26-859CF258ECE6}"/>
              </a:ext>
            </a:extLst>
          </p:cNvPr>
          <p:cNvSpPr txBox="1"/>
          <p:nvPr/>
        </p:nvSpPr>
        <p:spPr>
          <a:xfrm>
            <a:off x="838199" y="1425765"/>
            <a:ext cx="10655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dirty="0">
                <a:solidFill>
                  <a:srgbClr val="0C0D0E"/>
                </a:solidFill>
                <a:effectLst/>
                <a:latin typeface="var(--theme-post-title-font-family, var(--theme-body-font-family))"/>
                <a:hlinkClick r:id="rId3"/>
              </a:rPr>
              <a:t>How about Writing a case-insensitive string comparison program?</a:t>
            </a:r>
            <a:endParaRPr lang="en-US" altLang="zh-CN" sz="2800" b="1" i="0" dirty="0">
              <a:solidFill>
                <a:srgbClr val="0C0D0E"/>
              </a:solidFill>
              <a:effectLst/>
              <a:latin typeface="-apple-system"/>
            </a:endParaRPr>
          </a:p>
          <a:p>
            <a:pPr algn="l"/>
            <a:endParaRPr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5F605-1E28-84FF-4D78-4BC16FD3346A}"/>
              </a:ext>
            </a:extLst>
          </p:cNvPr>
          <p:cNvSpPr txBox="1"/>
          <p:nvPr/>
        </p:nvSpPr>
        <p:spPr>
          <a:xfrm>
            <a:off x="838199" y="6030633"/>
            <a:ext cx="1012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https://stackoverflow.com/questions/319426/how-do-i-do-a-case-insensitive-string-comparison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159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C68-76F0-CC73-2663-36D36AC3A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none" strike="noStrike" dirty="0">
                <a:solidFill>
                  <a:srgbClr val="4007A2"/>
                </a:solidFill>
                <a:effectLst/>
                <a:latin typeface="Roboto" panose="02000000000000000000" pitchFamily="2" charset="0"/>
                <a:hlinkClick r:id="rId2"/>
              </a:rPr>
              <a:t>Is Python Case Sensitive?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22FF3-4D0B-43AD-FC26-859CF258ECE6}"/>
              </a:ext>
            </a:extLst>
          </p:cNvPr>
          <p:cNvSpPr txBox="1"/>
          <p:nvPr/>
        </p:nvSpPr>
        <p:spPr>
          <a:xfrm>
            <a:off x="838199" y="1425765"/>
            <a:ext cx="1065589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0" i="0" u="none" strike="noStrike" dirty="0">
                <a:solidFill>
                  <a:srgbClr val="0C0D0E"/>
                </a:solidFill>
                <a:effectLst/>
                <a:latin typeface="var(--theme-post-title-font-family, var(--theme-body-font-family))"/>
                <a:hlinkClick r:id="rId3"/>
              </a:rPr>
              <a:t>How about Writing a case-insensitive string comparison program?</a:t>
            </a:r>
            <a:endParaRPr lang="en-US" altLang="zh-CN" sz="2800" b="1" i="0" dirty="0">
              <a:solidFill>
                <a:srgbClr val="0C0D0E"/>
              </a:solidFill>
              <a:effectLst/>
              <a:latin typeface="-apple-system"/>
            </a:endParaRPr>
          </a:p>
          <a:p>
            <a:pPr algn="l"/>
            <a:endParaRPr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5F605-1E28-84FF-4D78-4BC16FD3346A}"/>
              </a:ext>
            </a:extLst>
          </p:cNvPr>
          <p:cNvSpPr txBox="1"/>
          <p:nvPr/>
        </p:nvSpPr>
        <p:spPr>
          <a:xfrm>
            <a:off x="838199" y="6030633"/>
            <a:ext cx="101260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https://stackoverflow.com/questions/319426/how-do-i-do-a-case-insensitive-string-comparison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64C04-2E99-A0CA-7C21-A97740F7A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924" y="2531182"/>
            <a:ext cx="10069330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D595-22F7-C237-241C-3BFA09F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Data Types</a:t>
            </a:r>
            <a:endParaRPr lang="zh-CN" alt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8F4392-C14B-A908-EFE2-EE959501D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523" y="1690688"/>
            <a:ext cx="8507338" cy="3924010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B22535-B602-0E32-C8CD-B6913A0E7156}"/>
              </a:ext>
            </a:extLst>
          </p:cNvPr>
          <p:cNvSpPr txBox="1"/>
          <p:nvPr/>
        </p:nvSpPr>
        <p:spPr>
          <a:xfrm>
            <a:off x="134596" y="618622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3"/>
              </a:rPr>
              <a:t>Built-in Types — Python 3.13.2 documentation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78DAEB-DCB2-F1E5-D97C-38BF819D6B58}"/>
              </a:ext>
            </a:extLst>
          </p:cNvPr>
          <p:cNvSpPr txBox="1"/>
          <p:nvPr/>
        </p:nvSpPr>
        <p:spPr>
          <a:xfrm>
            <a:off x="5099703" y="6186223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https://docs.python.org/3/library/stdtypes.html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63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3F0-189D-24B7-7797-C86C245B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mutable and immutable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FF00-461B-704A-2545-9682B173E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In Python, Every variable in Python holds an instance of an object.</a:t>
            </a:r>
          </a:p>
          <a:p>
            <a:pPr algn="just"/>
            <a:r>
              <a:rPr lang="en-US" altLang="zh-CN" dirty="0"/>
              <a:t>There are two types of objects in Python i.e. Mutable and Immutable objects. </a:t>
            </a:r>
          </a:p>
          <a:p>
            <a:pPr algn="just"/>
            <a:r>
              <a:rPr lang="en-US" altLang="zh-CN" dirty="0"/>
              <a:t>Whenever an object is instantiated, it is assigned a unique object id. </a:t>
            </a:r>
          </a:p>
          <a:p>
            <a:pPr algn="just"/>
            <a:r>
              <a:rPr lang="en-US" altLang="zh-CN" dirty="0"/>
              <a:t>The type of the object is defined at the runtime and it can’t be changed afterward. However, its state can be changed if it is a mutable object.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847454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143F0-189D-24B7-7797-C86C245B1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mutable and immutable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0FF00-461B-704A-2545-9682B173E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8887"/>
          </a:xfrm>
        </p:spPr>
        <p:txBody>
          <a:bodyPr/>
          <a:lstStyle/>
          <a:p>
            <a:pPr algn="just"/>
            <a:r>
              <a:rPr lang="en-US" altLang="zh-CN" dirty="0"/>
              <a:t>Immutable Objects are of </a:t>
            </a:r>
            <a:r>
              <a:rPr lang="en-US" altLang="zh-CN" b="1" dirty="0"/>
              <a:t>in-built datatypes like int, float, bool, string, Unicode, and tuple.</a:t>
            </a:r>
            <a:r>
              <a:rPr lang="en-US" altLang="zh-CN" dirty="0"/>
              <a:t> </a:t>
            </a:r>
          </a:p>
          <a:p>
            <a:pPr algn="just"/>
            <a:r>
              <a:rPr lang="en-US" altLang="zh-CN" dirty="0"/>
              <a:t>In simple words, an immutable object can’t be changed after it is created.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E037D5-F30E-FB15-2769-342F136EC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26" y="3869449"/>
            <a:ext cx="3362794" cy="2429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2AE5C6-FF4A-F817-8ED3-C2BE0D47B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774" y="3869449"/>
            <a:ext cx="7362518" cy="1908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6290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18679-B463-9EE8-A759-E4A46A7FC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ighlight>
                  <a:srgbClr val="00FF00"/>
                </a:highlight>
              </a:rPr>
              <a:t>mutable and immutable types</a:t>
            </a:r>
            <a:endParaRPr lang="zh-CN" alt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F0EC688-9618-393F-EDAA-5B043392775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932073"/>
          <a:ext cx="10515600" cy="2651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22529884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6731223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97723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Immutable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535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Changeability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Can be changed after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Cannot be changed after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9676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List, Dictionary, 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Tuple, String, Frozenset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362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Changes may affect the same object in memory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Creates a new object for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852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Generally faster for modifications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Slower for modifications due to object creation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8649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3BCB633-3091-60EE-20B6-67658CC0A412}"/>
              </a:ext>
            </a:extLst>
          </p:cNvPr>
          <p:cNvSpPr txBox="1"/>
          <p:nvPr/>
        </p:nvSpPr>
        <p:spPr>
          <a:xfrm>
            <a:off x="954992" y="1690688"/>
            <a:ext cx="6778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my_tuple = (1, 2, 3)</a:t>
            </a:r>
          </a:p>
          <a:p>
            <a:r>
              <a:rPr lang="zh-CN" altLang="en-US" b="1" dirty="0"/>
              <a:t># my_tuple[0] = 0  # This will raise a TypeError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EAE0A-E31C-81EE-C180-87579144992C}"/>
              </a:ext>
            </a:extLst>
          </p:cNvPr>
          <p:cNvSpPr txBox="1"/>
          <p:nvPr/>
        </p:nvSpPr>
        <p:spPr>
          <a:xfrm>
            <a:off x="954993" y="2706229"/>
            <a:ext cx="73258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my_string = "Hello"</a:t>
            </a:r>
          </a:p>
          <a:p>
            <a:r>
              <a:rPr lang="zh-CN" altLang="en-US" b="1" dirty="0"/>
              <a:t>my_string = my_string + " World!"  # Creates a new string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7901E4-FE8D-1ADF-383A-7B40E3ADC3AD}"/>
              </a:ext>
            </a:extLst>
          </p:cNvPr>
          <p:cNvSpPr txBox="1"/>
          <p:nvPr/>
        </p:nvSpPr>
        <p:spPr>
          <a:xfrm>
            <a:off x="6390117" y="1818090"/>
            <a:ext cx="53859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my_set = {1, 2, 3}</a:t>
            </a:r>
          </a:p>
          <a:p>
            <a:r>
              <a:rPr lang="zh-CN" altLang="en-US" b="1" dirty="0"/>
              <a:t>my_set.add(4)      # Set is now {1, 2, 3, 4}</a:t>
            </a:r>
          </a:p>
          <a:p>
            <a:r>
              <a:rPr lang="zh-CN" altLang="en-US" b="1" dirty="0"/>
              <a:t>my_set.remove(2)   # Set is now {1, 3, 4}</a:t>
            </a:r>
          </a:p>
        </p:txBody>
      </p:sp>
    </p:spTree>
    <p:extLst>
      <p:ext uri="{BB962C8B-B14F-4D97-AF65-F5344CB8AC3E}">
        <p14:creationId xmlns:p14="http://schemas.microsoft.com/office/powerpoint/2010/main" val="346794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D595-22F7-C237-241C-3BFA09F4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Data Types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A885-7030-E2E6-36CC-9C7764249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18"/>
            <a:ext cx="10647348" cy="489509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b="1" dirty="0"/>
              <a:t>Numeric Data Types in Python</a:t>
            </a:r>
          </a:p>
          <a:p>
            <a:r>
              <a:rPr lang="en-US" altLang="zh-CN" dirty="0"/>
              <a:t>The numeric data type in Python represents the data that has a numeric value. A numeric value can be an </a:t>
            </a:r>
            <a:r>
              <a:rPr lang="en-US" altLang="zh-CN" b="1" dirty="0"/>
              <a:t>integer, a floating number, or even a complex number. </a:t>
            </a:r>
            <a:r>
              <a:rPr lang="en-US" altLang="zh-CN" dirty="0"/>
              <a:t>These values are defined as Python int, Python float and Python complex classes in Python.</a:t>
            </a:r>
          </a:p>
          <a:p>
            <a:r>
              <a:rPr lang="en-US" altLang="zh-CN" dirty="0"/>
              <a:t>Integers – This value is represented by int class. It contains positive or negative whole numbers (without fractions or decimals). In Python (specifically Python 3), </a:t>
            </a:r>
            <a:r>
              <a:rPr lang="en-US" altLang="zh-CN" b="1" dirty="0"/>
              <a:t>there is no limit to how long an integer value can be.</a:t>
            </a:r>
          </a:p>
          <a:p>
            <a:r>
              <a:rPr lang="en-US" altLang="zh-CN" dirty="0"/>
              <a:t>Float – This value is represented by the </a:t>
            </a:r>
            <a:r>
              <a:rPr lang="en-US" altLang="zh-CN" b="1" dirty="0"/>
              <a:t>float class</a:t>
            </a:r>
            <a:r>
              <a:rPr lang="en-US" altLang="zh-CN" dirty="0"/>
              <a:t>. It is a real number with a floating-point representation. It is specified by a decimal point. Optionally, the character e or E followed by a positive or negative integer may be appended to specify scientific notation.</a:t>
            </a:r>
          </a:p>
          <a:p>
            <a:r>
              <a:rPr lang="en-US" altLang="zh-CN" dirty="0"/>
              <a:t>Complex Numbers – A complex number is represented by a complex class. It is specified as (real part) + (imaginary part)j . </a:t>
            </a:r>
            <a:r>
              <a:rPr lang="en-US" altLang="zh-CN" b="1" dirty="0"/>
              <a:t>For example – 2+3j</a:t>
            </a:r>
          </a:p>
        </p:txBody>
      </p:sp>
    </p:spTree>
    <p:extLst>
      <p:ext uri="{BB962C8B-B14F-4D97-AF65-F5344CB8AC3E}">
        <p14:creationId xmlns:p14="http://schemas.microsoft.com/office/powerpoint/2010/main" val="248472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F301C-7848-DBA6-CDAD-EC933741B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Introduction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EC673-0D3A-CE97-98AE-D2694F99D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Python is a </a:t>
            </a:r>
            <a:r>
              <a:rPr lang="en-US" altLang="zh-CN" dirty="0">
                <a:highlight>
                  <a:srgbClr val="FFFF00"/>
                </a:highlight>
              </a:rPr>
              <a:t>dynamically-typed programming language</a:t>
            </a:r>
            <a:r>
              <a:rPr lang="en-US" altLang="zh-CN" dirty="0"/>
              <a:t>, meaning that you </a:t>
            </a:r>
            <a:r>
              <a:rPr lang="en-US" altLang="zh-CN" dirty="0">
                <a:solidFill>
                  <a:srgbClr val="FF0000"/>
                </a:solidFill>
              </a:rPr>
              <a:t>don’t need to declare the type of variable when you create it.</a:t>
            </a:r>
            <a:r>
              <a:rPr lang="en-US" altLang="zh-CN" dirty="0"/>
              <a:t> </a:t>
            </a:r>
          </a:p>
          <a:p>
            <a:pPr algn="just"/>
            <a:r>
              <a:rPr lang="en-US" altLang="zh-CN" dirty="0"/>
              <a:t>Python supports several data types, which can be broadly classified into two categories: </a:t>
            </a:r>
            <a:r>
              <a:rPr lang="en-US" altLang="zh-CN" dirty="0">
                <a:highlight>
                  <a:srgbClr val="00FF00"/>
                </a:highlight>
              </a:rPr>
              <a:t>mutable and immutable types. </a:t>
            </a:r>
          </a:p>
          <a:p>
            <a:pPr algn="just"/>
            <a:r>
              <a:rPr lang="en-US" altLang="zh-CN" dirty="0"/>
              <a:t>In this lecture, we'll explore the major data types in Python, including numeric types, sequences, dictionaries, sets, and Booleans.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4471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7D4D54-D997-370D-AAD5-2CB297972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21" y="1791355"/>
            <a:ext cx="11263357" cy="327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81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FCB17-853B-9BCC-9CB8-990456BB7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Basics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F424F-DFE3-0A43-F24C-D50AD14F3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651" y="1452784"/>
            <a:ext cx="9116697" cy="460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55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55E5-4757-4B52-D643-DE2A7D03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keywords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8B7ABE-EBEC-830F-0BBD-2C4217498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34" y="2534553"/>
            <a:ext cx="11519731" cy="119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80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A4F2-544F-FE5B-A0FB-E80228D2B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Control Structures</a:t>
            </a:r>
            <a:endParaRPr lang="zh-CN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55B89E-5936-FB73-92C8-4DB5E8A6EDA8}"/>
              </a:ext>
            </a:extLst>
          </p:cNvPr>
          <p:cNvSpPr txBox="1"/>
          <p:nvPr/>
        </p:nvSpPr>
        <p:spPr>
          <a:xfrm>
            <a:off x="4648912" y="1469463"/>
            <a:ext cx="7238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age = 25</a:t>
            </a:r>
          </a:p>
          <a:p>
            <a:endParaRPr lang="en-US" altLang="zh-CN" b="1" dirty="0"/>
          </a:p>
          <a:p>
            <a:r>
              <a:rPr lang="en-US" altLang="zh-CN" b="1" dirty="0"/>
              <a:t>if age &gt;= 18:</a:t>
            </a:r>
          </a:p>
          <a:p>
            <a:r>
              <a:rPr lang="en-US" altLang="zh-CN" b="1" dirty="0"/>
              <a:t>    print("Congratulations! You are eligible for BS Degree/Voting")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6F07E0-56CF-9219-D0F7-3EF4C6AE91E1}"/>
              </a:ext>
            </a:extLst>
          </p:cNvPr>
          <p:cNvSpPr txBox="1"/>
          <p:nvPr/>
        </p:nvSpPr>
        <p:spPr>
          <a:xfrm>
            <a:off x="4757870" y="2891017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age = 19</a:t>
            </a:r>
          </a:p>
          <a:p>
            <a:r>
              <a:rPr lang="en-US" altLang="zh-CN" b="1" dirty="0"/>
              <a:t>if age &gt; 18: print("Eligible to Vote.")</a:t>
            </a:r>
            <a:endParaRPr lang="zh-CN" alt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C18D1E-D522-8888-9320-77FCDE750891}"/>
              </a:ext>
            </a:extLst>
          </p:cNvPr>
          <p:cNvSpPr txBox="1"/>
          <p:nvPr/>
        </p:nvSpPr>
        <p:spPr>
          <a:xfrm>
            <a:off x="5256376" y="4188209"/>
            <a:ext cx="30330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age = 10</a:t>
            </a:r>
          </a:p>
          <a:p>
            <a:r>
              <a:rPr lang="zh-CN" altLang="en-US" b="1" dirty="0"/>
              <a:t>if age &lt;= 12:</a:t>
            </a:r>
          </a:p>
          <a:p>
            <a:r>
              <a:rPr lang="zh-CN" altLang="en-US" b="1" dirty="0"/>
              <a:t>    print(“</a:t>
            </a:r>
            <a:r>
              <a:rPr lang="en-US" altLang="zh-CN" b="1" dirty="0"/>
              <a:t>Pay half ticket</a:t>
            </a:r>
            <a:r>
              <a:rPr lang="zh-CN" altLang="en-US" b="1" dirty="0"/>
              <a:t>.")</a:t>
            </a:r>
          </a:p>
          <a:p>
            <a:r>
              <a:rPr lang="zh-CN" altLang="en-US" b="1" dirty="0"/>
              <a:t>else:</a:t>
            </a:r>
          </a:p>
          <a:p>
            <a:r>
              <a:rPr lang="zh-CN" altLang="en-US" b="1" dirty="0"/>
              <a:t>    print("Pay </a:t>
            </a:r>
            <a:r>
              <a:rPr lang="en-US" altLang="zh-CN" b="1" dirty="0"/>
              <a:t>full</a:t>
            </a:r>
            <a:r>
              <a:rPr lang="zh-CN" altLang="en-US" b="1" dirty="0"/>
              <a:t> ticket.")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D3F981-4EF3-D3A7-74BE-F669FDC5F9F5}"/>
              </a:ext>
            </a:extLst>
          </p:cNvPr>
          <p:cNvSpPr txBox="1"/>
          <p:nvPr/>
        </p:nvSpPr>
        <p:spPr>
          <a:xfrm>
            <a:off x="2982482" y="5943846"/>
            <a:ext cx="84539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highlight>
                  <a:srgbClr val="00FF00"/>
                </a:highlight>
              </a:rPr>
              <a:t>payment = “Need to pay half” if age &lt;=12 else “Need to pay full” </a:t>
            </a:r>
            <a:endParaRPr lang="zh-CN" alt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30489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BDFFC9-B5A2-CF53-D838-67942C55A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91" y="1024804"/>
            <a:ext cx="11853017" cy="244024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25E6C7-A7E7-A139-777D-47948BCD6AAF}"/>
              </a:ext>
            </a:extLst>
          </p:cNvPr>
          <p:cNvSpPr txBox="1"/>
          <p:nvPr/>
        </p:nvSpPr>
        <p:spPr>
          <a:xfrm>
            <a:off x="561886" y="4031739"/>
            <a:ext cx="341190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age = 25</a:t>
            </a:r>
          </a:p>
          <a:p>
            <a:r>
              <a:rPr lang="zh-CN" altLang="en-US" b="1" dirty="0"/>
              <a:t>if age &lt;= 12:</a:t>
            </a:r>
          </a:p>
          <a:p>
            <a:r>
              <a:rPr lang="zh-CN" altLang="en-US" b="1" dirty="0"/>
              <a:t>    print("Child.")</a:t>
            </a:r>
          </a:p>
          <a:p>
            <a:r>
              <a:rPr lang="zh-CN" altLang="en-US" b="1" dirty="0"/>
              <a:t>elif age &lt;= 19:</a:t>
            </a:r>
          </a:p>
          <a:p>
            <a:r>
              <a:rPr lang="zh-CN" altLang="en-US" b="1" dirty="0"/>
              <a:t>    print("Teenager.")</a:t>
            </a:r>
          </a:p>
          <a:p>
            <a:r>
              <a:rPr lang="zh-CN" altLang="en-US" b="1" dirty="0"/>
              <a:t>elif age &lt;= 35:</a:t>
            </a:r>
          </a:p>
          <a:p>
            <a:r>
              <a:rPr lang="zh-CN" altLang="en-US" b="1" dirty="0"/>
              <a:t>    print("Young adult.")</a:t>
            </a:r>
          </a:p>
          <a:p>
            <a:r>
              <a:rPr lang="zh-CN" altLang="en-US" b="1" dirty="0"/>
              <a:t>else:</a:t>
            </a:r>
          </a:p>
          <a:p>
            <a:r>
              <a:rPr lang="zh-CN" altLang="en-US" b="1" dirty="0"/>
              <a:t>    print("Adult.")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695538-FC2E-A62A-7D6D-467A89F9ECCB}"/>
              </a:ext>
            </a:extLst>
          </p:cNvPr>
          <p:cNvSpPr txBox="1"/>
          <p:nvPr/>
        </p:nvSpPr>
        <p:spPr>
          <a:xfrm>
            <a:off x="5672271" y="3869369"/>
            <a:ext cx="60974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age = 70</a:t>
            </a:r>
          </a:p>
          <a:p>
            <a:r>
              <a:rPr lang="zh-CN" altLang="en-US" b="1" dirty="0"/>
              <a:t>is_member = True</a:t>
            </a:r>
          </a:p>
          <a:p>
            <a:r>
              <a:rPr lang="zh-CN" altLang="en-US" b="1" dirty="0"/>
              <a:t>if age &gt;= 60:</a:t>
            </a:r>
          </a:p>
          <a:p>
            <a:r>
              <a:rPr lang="zh-CN" altLang="en-US" b="1" dirty="0"/>
              <a:t>    if is_member:</a:t>
            </a:r>
          </a:p>
          <a:p>
            <a:r>
              <a:rPr lang="zh-CN" altLang="en-US" b="1" dirty="0"/>
              <a:t>        print("30% senior discount!")</a:t>
            </a:r>
          </a:p>
          <a:p>
            <a:r>
              <a:rPr lang="zh-CN" altLang="en-US" b="1" dirty="0"/>
              <a:t>    else:</a:t>
            </a:r>
          </a:p>
          <a:p>
            <a:r>
              <a:rPr lang="zh-CN" altLang="en-US" b="1" dirty="0"/>
              <a:t>        print("20% senior discount.")</a:t>
            </a:r>
          </a:p>
          <a:p>
            <a:r>
              <a:rPr lang="zh-CN" altLang="en-US" b="1" dirty="0"/>
              <a:t>else:</a:t>
            </a:r>
          </a:p>
          <a:p>
            <a:r>
              <a:rPr lang="zh-CN" altLang="en-US" b="1" dirty="0"/>
              <a:t>    print("Not eligible for a senior discount.")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CF094-3FCE-ABF7-7AA5-B09A8A8C2464}"/>
              </a:ext>
            </a:extLst>
          </p:cNvPr>
          <p:cNvSpPr txBox="1"/>
          <p:nvPr/>
        </p:nvSpPr>
        <p:spPr>
          <a:xfrm rot="16200000">
            <a:off x="3535959" y="4897076"/>
            <a:ext cx="3233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Nested </a:t>
            </a:r>
            <a:r>
              <a:rPr lang="en-US" altLang="zh-CN" b="1" dirty="0" err="1">
                <a:solidFill>
                  <a:srgbClr val="FF0000"/>
                </a:solidFill>
              </a:rPr>
              <a:t>if..else</a:t>
            </a:r>
            <a:r>
              <a:rPr lang="en-US" altLang="zh-CN" b="1" dirty="0">
                <a:solidFill>
                  <a:srgbClr val="FF0000"/>
                </a:solidFill>
              </a:rPr>
              <a:t> Conditional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C3BA7D-BF4D-100C-D476-F862C148618F}"/>
              </a:ext>
            </a:extLst>
          </p:cNvPr>
          <p:cNvSpPr txBox="1"/>
          <p:nvPr/>
        </p:nvSpPr>
        <p:spPr>
          <a:xfrm>
            <a:off x="169491" y="297322"/>
            <a:ext cx="11989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A </a:t>
            </a:r>
            <a:r>
              <a:rPr lang="en-US" altLang="zh-CN" b="0" i="0" u="sng" dirty="0">
                <a:solidFill>
                  <a:srgbClr val="FF0000"/>
                </a:solidFill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ternary conditional statement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Nunito" pitchFamily="2" charset="0"/>
              </a:rPr>
              <a:t> is a compact way to write an if-else condition in a single line. It’s sometimes called a "conditional expression."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4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1C1608-D4D5-88F3-0398-7029F907B1D4}"/>
              </a:ext>
            </a:extLst>
          </p:cNvPr>
          <p:cNvSpPr txBox="1"/>
          <p:nvPr/>
        </p:nvSpPr>
        <p:spPr>
          <a:xfrm>
            <a:off x="365332" y="215959"/>
            <a:ext cx="106843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highlight>
                  <a:srgbClr val="00FF00"/>
                </a:highlight>
              </a:rPr>
              <a:t>Match-Case Statement in Python</a:t>
            </a:r>
          </a:p>
          <a:p>
            <a:r>
              <a:rPr lang="en-US" altLang="zh-CN" sz="2800" b="1" dirty="0">
                <a:highlight>
                  <a:srgbClr val="00FF00"/>
                </a:highlight>
              </a:rPr>
              <a:t>match-case statement is Python's version of a switch-case found in other languages. It allows us to match a variable's value against a set of patterns.</a:t>
            </a:r>
            <a:endParaRPr lang="zh-CN" altLang="en-US" sz="2800" b="1" dirty="0">
              <a:highlight>
                <a:srgbClr val="00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3B2FC-3009-BA7D-D6D0-D608F976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7" y="2473860"/>
            <a:ext cx="760201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07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22474-7277-952F-615B-C4A265142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984" y="2322112"/>
            <a:ext cx="4990032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2- Session lecture and 1- Session practice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72363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4A681-DA4C-644F-AEE0-65A5782E9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First Lab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D66EB-4394-0220-8D2E-C1FC2488F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61201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b="1" dirty="0"/>
              <a:t>Recap of theory first’s lecture</a:t>
            </a:r>
          </a:p>
          <a:p>
            <a:r>
              <a:rPr lang="en-US" altLang="zh-CN" b="1" dirty="0"/>
              <a:t>Installation of Python and Introductory Codes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6454673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6A03-5992-E896-1A4A-E6B96794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Python Switch Case?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20A2-B53E-27A1-CE6D-DE9CC696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62711"/>
          </a:xfrm>
        </p:spPr>
        <p:txBody>
          <a:bodyPr>
            <a:normAutofit/>
          </a:bodyPr>
          <a:lstStyle/>
          <a:p>
            <a:pPr algn="just"/>
            <a:r>
              <a:rPr lang="en-US" altLang="zh-CN" sz="3200" dirty="0"/>
              <a:t>Python does not have a built-in switch or case statement like some other programming languages (e.g., C, Java). </a:t>
            </a:r>
          </a:p>
          <a:p>
            <a:pPr algn="just"/>
            <a:r>
              <a:rPr lang="en-US" altLang="zh-CN" sz="3200" dirty="0"/>
              <a:t>However, we can achieve similar functionality using various techniques, such as if-else, dictionaries </a:t>
            </a:r>
            <a:r>
              <a:rPr lang="en-US" altLang="zh-CN" sz="3200" dirty="0" err="1"/>
              <a:t>etc</a:t>
            </a:r>
            <a:endParaRPr lang="zh-CN" altLang="en-US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7BF1E5-C589-5A0E-3A04-A78C63511F06}"/>
              </a:ext>
            </a:extLst>
          </p:cNvPr>
          <p:cNvSpPr txBox="1"/>
          <p:nvPr/>
        </p:nvSpPr>
        <p:spPr>
          <a:xfrm>
            <a:off x="4031478" y="4080749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  if value == 1:</a:t>
            </a:r>
          </a:p>
          <a:p>
            <a:r>
              <a:rPr lang="zh-CN" altLang="en-US" dirty="0"/>
              <a:t>        return "You selected option 1"</a:t>
            </a:r>
          </a:p>
          <a:p>
            <a:r>
              <a:rPr lang="zh-CN" altLang="en-US" dirty="0"/>
              <a:t>    elif value == 2:</a:t>
            </a:r>
          </a:p>
          <a:p>
            <a:r>
              <a:rPr lang="zh-CN" altLang="en-US" dirty="0"/>
              <a:t>        return "You selected option 2"</a:t>
            </a:r>
          </a:p>
          <a:p>
            <a:r>
              <a:rPr lang="zh-CN" altLang="en-US" dirty="0"/>
              <a:t>    elif value == 3:</a:t>
            </a:r>
          </a:p>
          <a:p>
            <a:r>
              <a:rPr lang="zh-CN" altLang="en-US" dirty="0"/>
              <a:t>        return "You selected option 3"</a:t>
            </a:r>
          </a:p>
          <a:p>
            <a:r>
              <a:rPr lang="zh-CN" altLang="en-US" dirty="0"/>
              <a:t>    else:</a:t>
            </a:r>
          </a:p>
          <a:p>
            <a:r>
              <a:rPr lang="zh-CN" altLang="en-US" dirty="0"/>
              <a:t>        return "Invalid option"</a:t>
            </a:r>
          </a:p>
        </p:txBody>
      </p:sp>
    </p:spTree>
    <p:extLst>
      <p:ext uri="{BB962C8B-B14F-4D97-AF65-F5344CB8AC3E}">
        <p14:creationId xmlns:p14="http://schemas.microsoft.com/office/powerpoint/2010/main" val="197410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5ACE6-BF7F-4850-A272-8E69B9766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u="sng" dirty="0"/>
              <a:t>Match case statement</a:t>
            </a:r>
            <a:endParaRPr lang="zh-CN" alt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24CC2-6EC1-B847-3127-5DDF11FC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58368"/>
          </a:xfrm>
        </p:spPr>
        <p:txBody>
          <a:bodyPr/>
          <a:lstStyle/>
          <a:p>
            <a:pPr algn="just"/>
            <a:r>
              <a:rPr lang="en-US" altLang="zh-CN" dirty="0"/>
              <a:t>The match statement in Python, introduced in version 3.10, provides a way to perform pattern matching, similar to switch statements in other languages. It allows you to check a variable against a series of patterns and execute code based on which pattern matches. This feature can simplify complex conditional logic.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02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334770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spc="-30" dirty="0"/>
              <a:t> </a:t>
            </a:r>
            <a:r>
              <a:rPr spc="-10" dirty="0"/>
              <a:t>Python?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0" y="1765608"/>
            <a:ext cx="7315200" cy="3929379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Readability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ease-</a:t>
            </a:r>
            <a:r>
              <a:rPr sz="2600" spc="-10" dirty="0">
                <a:latin typeface="Arial MT"/>
                <a:cs typeface="Arial MT"/>
              </a:rPr>
              <a:t>of-maintenance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spcBef>
                <a:spcPts val="280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Python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focuses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well-</a:t>
            </a:r>
            <a:r>
              <a:rPr sz="2200" dirty="0">
                <a:latin typeface="Arial MT"/>
                <a:cs typeface="Arial MT"/>
              </a:rPr>
              <a:t>structured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read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code</a:t>
            </a:r>
            <a:endParaRPr sz="2200" dirty="0">
              <a:latin typeface="Arial MT"/>
              <a:cs typeface="Arial MT"/>
            </a:endParaRPr>
          </a:p>
          <a:p>
            <a:pPr marL="697865" lvl="1" indent="-227965">
              <a:spcBef>
                <a:spcPts val="225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Easier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understand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source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code…</a:t>
            </a:r>
            <a:endParaRPr sz="2200" dirty="0">
              <a:latin typeface="Arial MT"/>
              <a:cs typeface="Arial MT"/>
            </a:endParaRPr>
          </a:p>
          <a:p>
            <a:pPr marL="697865" lvl="1" indent="-227965">
              <a:spcBef>
                <a:spcPts val="229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..hence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easier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maintain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code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base</a:t>
            </a:r>
            <a:endParaRPr sz="2200" dirty="0">
              <a:latin typeface="Arial MT"/>
              <a:cs typeface="Arial MT"/>
            </a:endParaRPr>
          </a:p>
          <a:p>
            <a:pPr marL="241300" indent="-228600"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600" spc="-10" dirty="0">
                <a:latin typeface="Arial MT"/>
                <a:cs typeface="Arial MT"/>
              </a:rPr>
              <a:t>Portability</a:t>
            </a:r>
            <a:endParaRPr sz="2600" dirty="0">
              <a:latin typeface="Arial MT"/>
              <a:cs typeface="Arial MT"/>
            </a:endParaRPr>
          </a:p>
          <a:p>
            <a:pPr marL="697865" lvl="1" indent="-227965">
              <a:spcBef>
                <a:spcPts val="250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Scripting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language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hence</a:t>
            </a:r>
            <a:r>
              <a:rPr sz="2200" spc="-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easily</a:t>
            </a:r>
            <a:r>
              <a:rPr sz="2200" spc="-7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portabble</a:t>
            </a:r>
            <a:endParaRPr sz="2200" dirty="0">
              <a:latin typeface="Arial MT"/>
              <a:cs typeface="Arial MT"/>
            </a:endParaRPr>
          </a:p>
          <a:p>
            <a:pPr marL="697865" lvl="1" indent="-227965">
              <a:spcBef>
                <a:spcPts val="225"/>
              </a:spcBef>
              <a:buChar char="•"/>
              <a:tabLst>
                <a:tab pos="697865" algn="l"/>
              </a:tabLst>
            </a:pPr>
            <a:r>
              <a:rPr sz="2200" dirty="0">
                <a:latin typeface="Arial MT"/>
                <a:cs typeface="Arial MT"/>
              </a:rPr>
              <a:t>Python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interpreter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supported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most</a:t>
            </a:r>
            <a:r>
              <a:rPr sz="2200" spc="-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modern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OS’s</a:t>
            </a:r>
            <a:endParaRPr sz="2200" dirty="0">
              <a:latin typeface="Arial MT"/>
              <a:cs typeface="Arial MT"/>
            </a:endParaRPr>
          </a:p>
          <a:p>
            <a:pPr marL="241300" indent="-228600">
              <a:spcBef>
                <a:spcPts val="66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Extensibility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with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libraries</a:t>
            </a:r>
            <a:endParaRPr sz="2600" dirty="0">
              <a:latin typeface="Arial MT"/>
              <a:cs typeface="Arial MT"/>
            </a:endParaRPr>
          </a:p>
          <a:p>
            <a:pPr marL="698500" marR="122555" lvl="1" indent="-228600">
              <a:lnSpc>
                <a:spcPts val="2400"/>
              </a:lnSpc>
              <a:spcBef>
                <a:spcPts val="525"/>
              </a:spcBef>
              <a:buChar char="•"/>
              <a:tabLst>
                <a:tab pos="698500" algn="l"/>
              </a:tabLst>
            </a:pPr>
            <a:r>
              <a:rPr sz="2200" dirty="0">
                <a:latin typeface="Arial MT"/>
                <a:cs typeface="Arial MT"/>
              </a:rPr>
              <a:t>Large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base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third-</a:t>
            </a:r>
            <a:r>
              <a:rPr sz="2200" dirty="0">
                <a:latin typeface="Arial MT"/>
                <a:cs typeface="Arial MT"/>
              </a:rPr>
              <a:t>party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libraries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greatly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extend functionality.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Eg.,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NumPy,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SciPy</a:t>
            </a:r>
            <a:r>
              <a:rPr sz="2200" spc="-8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etc.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1C1608-D4D5-88F3-0398-7029F907B1D4}"/>
              </a:ext>
            </a:extLst>
          </p:cNvPr>
          <p:cNvSpPr txBox="1"/>
          <p:nvPr/>
        </p:nvSpPr>
        <p:spPr>
          <a:xfrm>
            <a:off x="365332" y="215959"/>
            <a:ext cx="10684379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highlight>
                  <a:srgbClr val="00FF00"/>
                </a:highlight>
              </a:rPr>
              <a:t>Match-Case Statement in Python</a:t>
            </a:r>
          </a:p>
          <a:p>
            <a:r>
              <a:rPr lang="en-US" altLang="zh-CN" sz="2800" b="1" dirty="0">
                <a:highlight>
                  <a:srgbClr val="00FF00"/>
                </a:highlight>
              </a:rPr>
              <a:t>match-case statement is Python's version of a switch-case found in other languages. It allows us to match a variable's value against a set of patterns.</a:t>
            </a:r>
            <a:endParaRPr lang="zh-CN" altLang="en-US" sz="2800" b="1" dirty="0">
              <a:highlight>
                <a:srgbClr val="00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33B2FC-3009-BA7D-D6D0-D608F9765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77" y="2473860"/>
            <a:ext cx="7602011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138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7011-D832-05E3-90C1-FEA00E025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0" i="0" u="sng" dirty="0">
                <a:solidFill>
                  <a:srgbClr val="111111"/>
                </a:solidFill>
                <a:effectLst/>
                <a:latin typeface="Roboto" panose="02000000000000000000" pitchFamily="2" charset="0"/>
                <a:hlinkClick r:id="rId2"/>
              </a:rPr>
              <a:t>User Input in Python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19619-4A1C-430F-C8AC-39D47D70A0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 Python, we can take input from the user using the </a:t>
            </a:r>
            <a:r>
              <a:rPr lang="en-US" altLang="zh-CN" b="1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input()</a:t>
            </a:r>
            <a:r>
              <a:rPr lang="en-US" altLang="zh-CN" b="1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function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 This function reads a line from the input, converts it into a string, and returns it.</a:t>
            </a: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Example</a:t>
            </a:r>
          </a:p>
          <a:p>
            <a:pPr marL="0" indent="0" algn="l" latinLnBrk="1">
              <a:buNone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name = input(</a:t>
            </a:r>
            <a:r>
              <a:rPr lang="en-US" altLang="zh-CN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algn="l" latinLnBrk="1">
              <a:buNone/>
            </a:pPr>
            <a:r>
              <a:rPr lang="en-US" altLang="zh-CN" b="0" i="0" dirty="0">
                <a:solidFill>
                  <a:srgbClr val="1B6AC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+ name + </a:t>
            </a:r>
            <a:r>
              <a:rPr lang="en-US" altLang="zh-CN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Taking Different Data Types as Input such as Integer Input</a:t>
            </a:r>
          </a:p>
          <a:p>
            <a:pPr algn="l"/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To take an integer input, you need to convert the input string to an integer using the </a:t>
            </a:r>
            <a:r>
              <a:rPr lang="en-US" altLang="zh-CN" b="0" i="0" dirty="0">
                <a:solidFill>
                  <a:srgbClr val="444444"/>
                </a:solidFill>
                <a:effectLst/>
                <a:latin typeface="Consolas" panose="020B0609020204030204" pitchFamily="49" charset="0"/>
              </a:rPr>
              <a:t>int()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function.</a:t>
            </a:r>
          </a:p>
          <a:p>
            <a:pPr marL="0" indent="0" algn="l" latinLnBrk="1">
              <a:buNone/>
            </a:pP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age = </a:t>
            </a:r>
            <a:r>
              <a:rPr lang="en-US" altLang="zh-CN" b="0" i="0" dirty="0">
                <a:solidFill>
                  <a:srgbClr val="1B6AC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(input(</a:t>
            </a:r>
            <a:r>
              <a:rPr lang="en-US" altLang="zh-CN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"Enter your age: "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indent="0" algn="l" latinLnBrk="1">
              <a:buNone/>
            </a:pPr>
            <a:r>
              <a:rPr lang="en-US" altLang="zh-CN" b="0" i="0" dirty="0">
                <a:solidFill>
                  <a:srgbClr val="1B6AC7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"You are "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 + str(age) + </a:t>
            </a:r>
            <a:r>
              <a:rPr lang="en-US" altLang="zh-CN" b="0" i="0" dirty="0">
                <a:solidFill>
                  <a:srgbClr val="7E0B0B"/>
                </a:solidFill>
                <a:effectLst/>
                <a:latin typeface="Consolas" panose="020B0609020204030204" pitchFamily="49" charset="0"/>
              </a:rPr>
              <a:t>" years old."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05737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EE64-BE22-A2F6-78F7-C797264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51" y="201924"/>
            <a:ext cx="10515600" cy="138759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sz="3200" b="0" i="0" dirty="0">
                <a:solidFill>
                  <a:srgbClr val="222222"/>
                </a:solidFill>
                <a:effectLst/>
                <a:latin typeface="Inter-Regular"/>
              </a:rPr>
              <a:t>Given two integer numbers, write a Python code to return their product only if the product is equal to or lower than 1000. Otherwise, print/return their sum.</a:t>
            </a:r>
            <a:endParaRPr lang="zh-CN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1020F-1CF2-BBFE-40BA-02FCD1C15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495" y="1500447"/>
            <a:ext cx="9135750" cy="501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0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EE64-BE22-A2F6-78F7-C797264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51" y="201924"/>
            <a:ext cx="10515600" cy="1387594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b="0" i="0" dirty="0">
                <a:solidFill>
                  <a:srgbClr val="222222"/>
                </a:solidFill>
                <a:effectLst/>
                <a:latin typeface="Inter-Regular"/>
              </a:rPr>
              <a:t>Given two integer numbers, write a Python code to return their product only if the product is equal to or lower than 1000. Otherwise, print/return their sum.</a:t>
            </a:r>
            <a:endParaRPr lang="zh-CN" alt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4D8B2-C6A7-1696-6954-238B3F5AC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7519" y="1081043"/>
            <a:ext cx="7969037" cy="42301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1B8016-BC5F-9022-4272-385392702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347" y="5408127"/>
            <a:ext cx="990738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7299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4EE64-BE22-A2F6-78F7-C79726432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651" y="201924"/>
            <a:ext cx="10515600" cy="550106"/>
          </a:xfrm>
        </p:spPr>
        <p:txBody>
          <a:bodyPr/>
          <a:lstStyle/>
          <a:p>
            <a:pPr algn="just"/>
            <a:r>
              <a:rPr lang="en-US" altLang="zh-CN" b="0" i="0" dirty="0">
                <a:solidFill>
                  <a:srgbClr val="222222"/>
                </a:solidFill>
                <a:effectLst/>
                <a:latin typeface="Inter-Regular"/>
              </a:rPr>
              <a:t>How about writing/converting it function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3B3710-E63D-05B2-0893-0D11BD4F1956}"/>
              </a:ext>
            </a:extLst>
          </p:cNvPr>
          <p:cNvSpPr txBox="1"/>
          <p:nvPr/>
        </p:nvSpPr>
        <p:spPr>
          <a:xfrm>
            <a:off x="2598633" y="1016950"/>
            <a:ext cx="607605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def </a:t>
            </a:r>
            <a:r>
              <a:rPr lang="en-US" altLang="zh-CN" b="1" dirty="0" err="1"/>
              <a:t>multiplicationSum</a:t>
            </a:r>
            <a:r>
              <a:rPr lang="en-US" altLang="zh-CN" b="1" dirty="0"/>
              <a:t>(num1, num2):</a:t>
            </a:r>
          </a:p>
          <a:p>
            <a:r>
              <a:rPr lang="en-US" altLang="zh-CN" b="1" dirty="0"/>
              <a:t>    # calculate product of two number</a:t>
            </a:r>
          </a:p>
          <a:p>
            <a:r>
              <a:rPr lang="en-US" altLang="zh-CN" b="1" dirty="0"/>
              <a:t>    product = num1 * num2</a:t>
            </a:r>
          </a:p>
          <a:p>
            <a:r>
              <a:rPr lang="en-US" altLang="zh-CN" b="1" dirty="0"/>
              <a:t>    # check if product is less then 1000</a:t>
            </a:r>
          </a:p>
          <a:p>
            <a:r>
              <a:rPr lang="en-US" altLang="zh-CN" b="1" dirty="0"/>
              <a:t>    if product &lt;= 1000:</a:t>
            </a:r>
          </a:p>
          <a:p>
            <a:r>
              <a:rPr lang="en-US" altLang="zh-CN" b="1" dirty="0"/>
              <a:t>        return product</a:t>
            </a:r>
          </a:p>
          <a:p>
            <a:r>
              <a:rPr lang="en-US" altLang="zh-CN" b="1" dirty="0"/>
              <a:t>    else:</a:t>
            </a:r>
          </a:p>
          <a:p>
            <a:r>
              <a:rPr lang="en-US" altLang="zh-CN" b="1" dirty="0"/>
              <a:t>        # product is greater than 1000 calculate sum</a:t>
            </a:r>
          </a:p>
          <a:p>
            <a:r>
              <a:rPr lang="en-US" altLang="zh-CN" b="1" dirty="0"/>
              <a:t>        return num1 + num2</a:t>
            </a:r>
          </a:p>
          <a:p>
            <a:r>
              <a:rPr lang="en-US" altLang="zh-CN" b="1" dirty="0"/>
              <a:t># first condition</a:t>
            </a:r>
          </a:p>
          <a:p>
            <a:r>
              <a:rPr lang="en-US" altLang="zh-CN" b="1" dirty="0"/>
              <a:t>result = </a:t>
            </a:r>
            <a:r>
              <a:rPr lang="en-US" altLang="zh-CN" b="1" dirty="0" err="1"/>
              <a:t>multiplicationSum</a:t>
            </a:r>
            <a:r>
              <a:rPr lang="en-US" altLang="zh-CN" b="1" dirty="0"/>
              <a:t>(20, 30)</a:t>
            </a:r>
          </a:p>
          <a:p>
            <a:r>
              <a:rPr lang="en-US" altLang="zh-CN" b="1" dirty="0"/>
              <a:t>print("The result is", result)</a:t>
            </a:r>
          </a:p>
          <a:p>
            <a:endParaRPr lang="en-US" altLang="zh-CN" b="1" dirty="0"/>
          </a:p>
          <a:p>
            <a:r>
              <a:rPr lang="en-US" altLang="zh-CN" b="1" dirty="0"/>
              <a:t># Second condition</a:t>
            </a:r>
          </a:p>
          <a:p>
            <a:r>
              <a:rPr lang="en-US" altLang="zh-CN" b="1" dirty="0"/>
              <a:t>result = </a:t>
            </a:r>
            <a:r>
              <a:rPr lang="en-US" altLang="zh-CN" b="1" dirty="0" err="1"/>
              <a:t>multiplicationSum</a:t>
            </a:r>
            <a:r>
              <a:rPr lang="en-US" altLang="zh-CN" b="1" dirty="0"/>
              <a:t>(40, 30)</a:t>
            </a:r>
          </a:p>
          <a:p>
            <a:r>
              <a:rPr lang="en-US" altLang="zh-CN" b="1" dirty="0"/>
              <a:t>print("The result is", result)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8422642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E98D-4ECD-53C6-F9A2-3C32EEED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functions def()</a:t>
            </a:r>
            <a:endParaRPr lang="zh-CN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E8BC33-E301-ECA8-9F49-D8AE63855246}"/>
              </a:ext>
            </a:extLst>
          </p:cNvPr>
          <p:cNvSpPr txBox="1"/>
          <p:nvPr/>
        </p:nvSpPr>
        <p:spPr>
          <a:xfrm>
            <a:off x="1006266" y="2870008"/>
            <a:ext cx="60974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my_function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lang="en-US" altLang="zh-CN" dirty="0"/>
            </a:b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zh-CN" b="0" i="0" dirty="0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"Hello from a function"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5E5FB-DD37-5B91-00B6-C93D5EAF164F}"/>
              </a:ext>
            </a:extLst>
          </p:cNvPr>
          <p:cNvSpPr txBox="1"/>
          <p:nvPr/>
        </p:nvSpPr>
        <p:spPr>
          <a:xfrm>
            <a:off x="1006266" y="1797238"/>
            <a:ext cx="996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Definition</a:t>
            </a:r>
            <a:r>
              <a:rPr lang="en-US" altLang="zh-CN" sz="2400" dirty="0"/>
              <a:t>: A function is a block of reusable code that performs a specific task. Functions help in organizing code and promoting reusability.</a:t>
            </a:r>
            <a:endParaRPr lang="zh-CN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041072-11DD-504A-79DD-DCA71F983BE6}"/>
              </a:ext>
            </a:extLst>
          </p:cNvPr>
          <p:cNvSpPr txBox="1"/>
          <p:nvPr/>
        </p:nvSpPr>
        <p:spPr>
          <a:xfrm>
            <a:off x="6210655" y="2977760"/>
            <a:ext cx="47621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def function_name(parameters):</a:t>
            </a:r>
          </a:p>
          <a:p>
            <a:r>
              <a:rPr lang="zh-CN" altLang="en-US" b="1" dirty="0"/>
              <a:t>    """Docstring explaining the function."""</a:t>
            </a:r>
          </a:p>
          <a:p>
            <a:r>
              <a:rPr lang="zh-CN" altLang="en-US" b="1" dirty="0"/>
              <a:t>    # Function body</a:t>
            </a:r>
          </a:p>
          <a:p>
            <a:r>
              <a:rPr lang="zh-CN" altLang="en-US" b="1" dirty="0"/>
              <a:t>    return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C36C6-4FFA-6DE6-46AA-E3C62EEEFDF1}"/>
              </a:ext>
            </a:extLst>
          </p:cNvPr>
          <p:cNvSpPr txBox="1"/>
          <p:nvPr/>
        </p:nvSpPr>
        <p:spPr>
          <a:xfrm>
            <a:off x="2494303" y="4045938"/>
            <a:ext cx="60974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/>
              <a:t>def add_numbers(a, b):</a:t>
            </a:r>
          </a:p>
          <a:p>
            <a:r>
              <a:rPr lang="zh-CN" altLang="en-US" sz="2400" b="1" dirty="0"/>
              <a:t>    """Return the sum of two numbers."""</a:t>
            </a:r>
          </a:p>
          <a:p>
            <a:r>
              <a:rPr lang="zh-CN" altLang="en-US" sz="2400" b="1" dirty="0"/>
              <a:t>    return a + b</a:t>
            </a:r>
          </a:p>
          <a:p>
            <a:endParaRPr lang="zh-CN" altLang="en-US" sz="2400" b="1" dirty="0"/>
          </a:p>
          <a:p>
            <a:r>
              <a:rPr lang="zh-CN" altLang="en-US" sz="2400" b="1" dirty="0"/>
              <a:t>result = add_numbers(5, 3)</a:t>
            </a:r>
          </a:p>
          <a:p>
            <a:r>
              <a:rPr lang="zh-CN" altLang="en-US" sz="2400" b="1" dirty="0"/>
              <a:t>print(result)  # Output: 8</a:t>
            </a:r>
          </a:p>
        </p:txBody>
      </p:sp>
    </p:spTree>
    <p:extLst>
      <p:ext uri="{BB962C8B-B14F-4D97-AF65-F5344CB8AC3E}">
        <p14:creationId xmlns:p14="http://schemas.microsoft.com/office/powerpoint/2010/main" val="4207243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2E98D-4ECD-53C6-F9A2-3C32EEED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 functions def()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247F5-187C-93F9-44B3-868A68883E3E}"/>
              </a:ext>
            </a:extLst>
          </p:cNvPr>
          <p:cNvSpPr txBox="1"/>
          <p:nvPr/>
        </p:nvSpPr>
        <p:spPr>
          <a:xfrm>
            <a:off x="838200" y="3097372"/>
            <a:ext cx="1004344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1" u="sng" dirty="0">
                <a:solidFill>
                  <a:srgbClr val="000000"/>
                </a:solidFill>
                <a:latin typeface="Segoe UI" panose="020B0502040204020203" pitchFamily="34" charset="0"/>
              </a:rPr>
              <a:t>Variable (information) </a:t>
            </a:r>
            <a:r>
              <a:rPr lang="en-US" altLang="zh-CN" sz="24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can be passed into functions as arguments.</a:t>
            </a:r>
          </a:p>
          <a:p>
            <a:pPr algn="l"/>
            <a:endParaRPr lang="en-US" altLang="zh-CN" sz="2400" b="1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24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Arguments are specified after the function name, inside the parentheses. You can add as many arguments as you want, just separate them with a comma.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15E5FB-DD37-5B91-00B6-C93D5EAF164F}"/>
              </a:ext>
            </a:extLst>
          </p:cNvPr>
          <p:cNvSpPr txBox="1"/>
          <p:nvPr/>
        </p:nvSpPr>
        <p:spPr>
          <a:xfrm>
            <a:off x="1006266" y="1797238"/>
            <a:ext cx="996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Definition</a:t>
            </a:r>
            <a:r>
              <a:rPr lang="en-US" altLang="zh-CN" sz="2400" dirty="0"/>
              <a:t>: A function is a block of reusable code that performs a specific task. Functions help in organizing code and promoting reusability.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1556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CCDD77D-F7BB-BA8F-713D-B1519E51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77" y="0"/>
            <a:ext cx="5422605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B63FD1-1967-A740-D012-403D7CB9DB16}"/>
              </a:ext>
            </a:extLst>
          </p:cNvPr>
          <p:cNvSpPr txBox="1"/>
          <p:nvPr/>
        </p:nvSpPr>
        <p:spPr>
          <a:xfrm>
            <a:off x="6118227" y="1913325"/>
            <a:ext cx="5897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u="sng" dirty="0"/>
              <a:t>Type it and experience the output</a:t>
            </a:r>
            <a:endParaRPr lang="zh-CN" altLang="en-US" sz="2800" b="1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84EDD5-8813-4C8D-B2E6-A726D9E2F47F}"/>
              </a:ext>
            </a:extLst>
          </p:cNvPr>
          <p:cNvSpPr txBox="1"/>
          <p:nvPr/>
        </p:nvSpPr>
        <p:spPr>
          <a:xfrm>
            <a:off x="6118227" y="160537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sng" dirty="0"/>
              <a:t>What is import --- ??</a:t>
            </a:r>
            <a:endParaRPr lang="zh-CN" altLang="en-US" sz="1800" b="1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94280F-6815-DF5D-8FBC-4C67BA5AAA41}"/>
              </a:ext>
            </a:extLst>
          </p:cNvPr>
          <p:cNvSpPr txBox="1"/>
          <p:nvPr/>
        </p:nvSpPr>
        <p:spPr>
          <a:xfrm>
            <a:off x="6118227" y="852265"/>
            <a:ext cx="6366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u="sng" dirty="0"/>
              <a:t>What is import </a:t>
            </a:r>
            <a:r>
              <a:rPr lang="en-US" altLang="zh-CN" b="1" u="sng" dirty="0"/>
              <a:t>random</a:t>
            </a:r>
            <a:r>
              <a:rPr lang="en-US" altLang="zh-CN" sz="1800" b="1" u="sng" dirty="0"/>
              <a:t> ??</a:t>
            </a:r>
            <a:endParaRPr lang="zh-CN" altLang="en-US" sz="1800" b="1" u="sng" dirty="0"/>
          </a:p>
        </p:txBody>
      </p:sp>
    </p:spTree>
    <p:extLst>
      <p:ext uri="{BB962C8B-B14F-4D97-AF65-F5344CB8AC3E}">
        <p14:creationId xmlns:p14="http://schemas.microsoft.com/office/powerpoint/2010/main" val="38588529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E25C-CFDC-E94D-D2C8-3B795E69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The CALL Stack</a:t>
            </a:r>
            <a:endParaRPr lang="zh-CN" alt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694C-A936-AB68-15E2-01DE48B4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algn="just"/>
            <a:r>
              <a:rPr lang="en-US" altLang="zh-CN" dirty="0"/>
              <a:t>The call stack is a mechanism that keeps track of function calls in a program. It stores information about the active subroutines (functions) of a computer program.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1C4716-6DD1-C013-F4B7-0AEC6CF32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182" y="3038280"/>
            <a:ext cx="4647416" cy="36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9072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7E25C-CFDC-E94D-D2C8-3B795E696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The CALL Stack</a:t>
            </a:r>
            <a:endParaRPr lang="zh-CN" altLang="en-US" b="1" u="sn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B4FFC-9924-5E85-825C-93E4A4A5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915" y="2319182"/>
            <a:ext cx="8564170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183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758825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135" dirty="0"/>
              <a:t> </a:t>
            </a:r>
            <a:r>
              <a:rPr spc="-10" dirty="0"/>
              <a:t>Interpreter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362200" y="1825626"/>
            <a:ext cx="10515600" cy="2649443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241300" marR="1172210">
              <a:lnSpc>
                <a:spcPts val="3000"/>
              </a:lnSpc>
              <a:spcBef>
                <a:spcPts val="500"/>
              </a:spcBef>
              <a:tabLst>
                <a:tab pos="241300" algn="l"/>
              </a:tabLst>
            </a:pPr>
            <a:r>
              <a:rPr dirty="0"/>
              <a:t>The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40" dirty="0"/>
              <a:t> </a:t>
            </a:r>
            <a:r>
              <a:rPr dirty="0"/>
              <a:t>component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Python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25" dirty="0"/>
              <a:t>the </a:t>
            </a:r>
            <a:r>
              <a:rPr spc="-10" dirty="0"/>
              <a:t>interpreter.</a:t>
            </a:r>
            <a:endParaRPr/>
          </a:p>
          <a:p>
            <a:pPr marL="241300" marR="610235">
              <a:lnSpc>
                <a:spcPts val="3030"/>
              </a:lnSpc>
              <a:spcBef>
                <a:spcPts val="1010"/>
              </a:spcBef>
              <a:tabLst>
                <a:tab pos="241300" algn="l"/>
              </a:tabLst>
            </a:pPr>
            <a:r>
              <a:rPr dirty="0"/>
              <a:t>The</a:t>
            </a:r>
            <a:r>
              <a:rPr spc="-60" dirty="0"/>
              <a:t> </a:t>
            </a:r>
            <a:r>
              <a:rPr dirty="0"/>
              <a:t>interpreter</a:t>
            </a:r>
            <a:r>
              <a:rPr spc="-6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independent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spc="-20" dirty="0"/>
              <a:t>code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required</a:t>
            </a:r>
            <a:r>
              <a:rPr spc="-4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execute</a:t>
            </a:r>
            <a:r>
              <a:rPr spc="-50" dirty="0"/>
              <a:t> </a:t>
            </a:r>
            <a:r>
              <a:rPr dirty="0"/>
              <a:t>your</a:t>
            </a:r>
            <a:r>
              <a:rPr spc="-45" dirty="0"/>
              <a:t> </a:t>
            </a:r>
            <a:r>
              <a:rPr spc="-10" dirty="0"/>
              <a:t>code.</a:t>
            </a:r>
            <a:endParaRPr/>
          </a:p>
          <a:p>
            <a:pPr marL="241300" marR="156210">
              <a:lnSpc>
                <a:spcPts val="3030"/>
              </a:lnSpc>
              <a:spcBef>
                <a:spcPts val="969"/>
              </a:spcBef>
              <a:tabLst>
                <a:tab pos="241300" algn="l"/>
              </a:tabLst>
            </a:pPr>
            <a:r>
              <a:rPr spc="-10" dirty="0"/>
              <a:t>Two</a:t>
            </a:r>
            <a:r>
              <a:rPr spc="-75" dirty="0"/>
              <a:t> </a:t>
            </a:r>
            <a:r>
              <a:rPr dirty="0"/>
              <a:t>major</a:t>
            </a:r>
            <a:r>
              <a:rPr spc="-75" dirty="0"/>
              <a:t> </a:t>
            </a:r>
            <a:r>
              <a:rPr dirty="0"/>
              <a:t>versions</a:t>
            </a:r>
            <a:r>
              <a:rPr spc="-80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interpreter</a:t>
            </a:r>
            <a:r>
              <a:rPr spc="-75" dirty="0"/>
              <a:t> </a:t>
            </a:r>
            <a:r>
              <a:rPr dirty="0"/>
              <a:t>are</a:t>
            </a:r>
            <a:r>
              <a:rPr spc="-75" dirty="0"/>
              <a:t> </a:t>
            </a:r>
            <a:r>
              <a:rPr spc="-10" dirty="0"/>
              <a:t>currently available:</a:t>
            </a:r>
            <a:endParaRPr/>
          </a:p>
          <a:p>
            <a:pPr marL="697230" lvl="1" indent="-227329">
              <a:lnSpc>
                <a:spcPct val="100000"/>
              </a:lnSpc>
              <a:spcBef>
                <a:spcPts val="200"/>
              </a:spcBef>
              <a:tabLst>
                <a:tab pos="697230" algn="l"/>
              </a:tabLst>
            </a:pPr>
            <a:r>
              <a:rPr dirty="0">
                <a:latin typeface="Arial MT"/>
                <a:cs typeface="Arial MT"/>
              </a:rPr>
              <a:t>Python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2.7.X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(broader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support,</a:t>
            </a:r>
            <a:r>
              <a:rPr spc="-7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legacy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libraries)</a:t>
            </a:r>
            <a:endParaRPr>
              <a:latin typeface="Arial MT"/>
              <a:cs typeface="Arial MT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tabLst>
                <a:tab pos="697230" algn="l"/>
              </a:tabLst>
            </a:pPr>
            <a:r>
              <a:rPr dirty="0">
                <a:latin typeface="Arial MT"/>
                <a:cs typeface="Arial MT"/>
              </a:rPr>
              <a:t>Python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3.6.X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(newer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features,</a:t>
            </a:r>
            <a:r>
              <a:rPr spc="-7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better</a:t>
            </a:r>
            <a:r>
              <a:rPr spc="-6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future</a:t>
            </a:r>
            <a:r>
              <a:rPr spc="-65" dirty="0">
                <a:latin typeface="Arial MT"/>
                <a:cs typeface="Arial MT"/>
              </a:rPr>
              <a:t> </a:t>
            </a:r>
            <a:r>
              <a:rPr spc="-10" dirty="0">
                <a:latin typeface="Arial MT"/>
                <a:cs typeface="Arial MT"/>
              </a:rPr>
              <a:t>support)</a:t>
            </a:r>
            <a:endParaRPr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6DA95F-F298-E9D9-98FD-C6F408F1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39" y="116737"/>
            <a:ext cx="3236118" cy="66245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50EA9-4FD1-D699-72B0-CFF7FE25FF34}"/>
              </a:ext>
            </a:extLst>
          </p:cNvPr>
          <p:cNvSpPr txBox="1"/>
          <p:nvPr/>
        </p:nvSpPr>
        <p:spPr>
          <a:xfrm>
            <a:off x="6622429" y="2905780"/>
            <a:ext cx="3042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u="sng" dirty="0"/>
              <a:t>Trace the output</a:t>
            </a:r>
            <a:endParaRPr lang="zh-CN" altLang="en-US" sz="2800" b="1" u="sng" dirty="0"/>
          </a:p>
        </p:txBody>
      </p:sp>
    </p:spTree>
    <p:extLst>
      <p:ext uri="{BB962C8B-B14F-4D97-AF65-F5344CB8AC3E}">
        <p14:creationId xmlns:p14="http://schemas.microsoft.com/office/powerpoint/2010/main" val="2609505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80B4-3A76-B7A4-5292-D926DB416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Lambda Function Python</a:t>
            </a:r>
            <a:endParaRPr lang="zh-CN" alt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C8B5C-D63E-4716-1CCF-CFB21CD6E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Python lambda functions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 are: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dirty="0">
                <a:latin typeface="Roboto" panose="02000000000000000000" pitchFamily="2" charset="0"/>
              </a:rPr>
              <a:t>A</a:t>
            </a:r>
            <a:r>
              <a:rPr lang="en-US" altLang="zh-CN" b="1" i="0" dirty="0">
                <a:effectLst/>
                <a:latin typeface="Roboto" panose="02000000000000000000" pitchFamily="2" charset="0"/>
              </a:rPr>
              <a:t>nonymous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: They are defined using the lambda keyword.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Single-expression functions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: Useful for concise operations.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Commonly used in functional programming contexts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: Such as map(), filter(), and reduce().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altLang="zh-CN" b="1" i="0" dirty="0">
                <a:effectLst/>
                <a:latin typeface="Roboto" panose="02000000000000000000" pitchFamily="2" charset="0"/>
              </a:rPr>
              <a:t>Often employed within higher-order functions</a:t>
            </a:r>
            <a:r>
              <a:rPr lang="en-US" altLang="zh-CN" b="0" i="0" dirty="0">
                <a:effectLst/>
                <a:latin typeface="Roboto" panose="02000000000000000000" pitchFamily="2" charset="0"/>
              </a:rPr>
              <a:t> like list comprehensions and conditional rendering in UI frameworks.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13424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81CB-1B94-ADA7-10F8-59FC1F3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i="0" cap="small" dirty="0">
                <a:solidFill>
                  <a:srgbClr val="000000"/>
                </a:solidFill>
                <a:effectLst/>
                <a:latin typeface="TradeGothicLTStd"/>
              </a:rPr>
              <a:t>Local and Global Scope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896D-2B0C-6ED2-1282-8F547C9E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0" dirty="0">
                <a:solidFill>
                  <a:srgbClr val="000000"/>
                </a:solidFill>
                <a:effectLst/>
                <a:latin typeface="JansonTextLTStd"/>
              </a:rPr>
              <a:t>Parameters and variables that are assigned in a called function are said to exist in that function’s local scope. </a:t>
            </a:r>
          </a:p>
          <a:p>
            <a:pPr algn="just"/>
            <a:r>
              <a:rPr lang="en-US" altLang="zh-CN" b="0" dirty="0">
                <a:solidFill>
                  <a:srgbClr val="000000"/>
                </a:solidFill>
                <a:effectLst/>
                <a:latin typeface="JansonTextLTStd"/>
              </a:rPr>
              <a:t>Variables that are assigned outside all functions are said to exist in the global scope. </a:t>
            </a:r>
          </a:p>
          <a:p>
            <a:pPr algn="just"/>
            <a:r>
              <a:rPr lang="en-US" altLang="zh-CN" b="0" dirty="0">
                <a:solidFill>
                  <a:srgbClr val="000000"/>
                </a:solidFill>
                <a:effectLst/>
                <a:latin typeface="JansonTextLTStd"/>
              </a:rPr>
              <a:t>A variable that exists in a local scope is called a local variable, while a variable that exists in the global scope is called a global variable. </a:t>
            </a:r>
          </a:p>
          <a:p>
            <a:pPr algn="just"/>
            <a:r>
              <a:rPr lang="en-US" altLang="zh-CN" b="0" dirty="0">
                <a:solidFill>
                  <a:srgbClr val="000000"/>
                </a:solidFill>
                <a:effectLst/>
                <a:latin typeface="JansonTextLTStd"/>
              </a:rPr>
              <a:t>A variable must be one or the other; it cannot be both local and global.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9030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E81CB-1B94-ADA7-10F8-59FC1F34F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altLang="zh-CN" b="0" i="0" dirty="0">
                <a:solidFill>
                  <a:srgbClr val="000000"/>
                </a:solidFill>
                <a:effectLst/>
                <a:latin typeface="JansonTextLTStd"/>
              </a:rPr>
              <a:t>Scopes matter for several reasons: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896D-2B0C-6ED2-1282-8F547C9EF5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JansonTextLTStd"/>
              </a:rPr>
              <a:t>Code in the global scope, outside of all functions, cannot use any local variables.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JansonTextLTStd"/>
              </a:rPr>
              <a:t>However, code in a local scope can access global variables.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JansonTextLTStd"/>
              </a:rPr>
              <a:t>Code in a function’s local scope cannot use variables in any other local scope.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JansonTextLTStd"/>
              </a:rPr>
              <a:t>You can use the same name for different variables if they are in different scopes.</a:t>
            </a:r>
          </a:p>
        </p:txBody>
      </p:sp>
    </p:spTree>
    <p:extLst>
      <p:ext uri="{BB962C8B-B14F-4D97-AF65-F5344CB8AC3E}">
        <p14:creationId xmlns:p14="http://schemas.microsoft.com/office/powerpoint/2010/main" val="12946023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49F0-2A86-9631-A13D-8C3F8DF2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4DBB-6B95-9720-C94D-192AD36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4A3B7D-2B57-7F54-63B8-494389858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7" y="80495"/>
            <a:ext cx="12079386" cy="669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5844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49F0-2A86-9631-A13D-8C3F8DF2D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64DBB-6B95-9720-C94D-192AD367C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E94565-57FF-8E88-357F-19884A5C5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20" y="0"/>
            <a:ext cx="115785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76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5D021D-E121-EC3C-FA52-832480BB1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39" y="190873"/>
            <a:ext cx="11803122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441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664BC-D7A9-FE46-0CD9-1894F007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3" y="0"/>
            <a:ext cx="64675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878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E9B85-161B-02A2-E5D1-4919EC04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Exception Handling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B1134-AB15-8742-0BCB-A5DB6B46B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2645" cy="934667"/>
          </a:xfrm>
        </p:spPr>
        <p:txBody>
          <a:bodyPr>
            <a:normAutofit fontScale="92500"/>
          </a:bodyPr>
          <a:lstStyle/>
          <a:p>
            <a:r>
              <a:rPr lang="en-US" altLang="zh-CN" sz="4000" dirty="0"/>
              <a:t>Homework – next week’s (Week#05) topic/coverage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608042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Python</a:t>
            </a:r>
            <a:r>
              <a:rPr spc="-165" dirty="0"/>
              <a:t> </a:t>
            </a:r>
            <a:r>
              <a:rPr dirty="0"/>
              <a:t>execution</a:t>
            </a:r>
            <a:r>
              <a:rPr spc="-160" dirty="0"/>
              <a:t> </a:t>
            </a:r>
            <a:r>
              <a:rPr spc="-10" dirty="0"/>
              <a:t>model</a:t>
            </a:r>
          </a:p>
        </p:txBody>
      </p:sp>
      <p:sp>
        <p:nvSpPr>
          <p:cNvPr id="3" name="object 3"/>
          <p:cNvSpPr/>
          <p:nvPr/>
        </p:nvSpPr>
        <p:spPr>
          <a:xfrm>
            <a:off x="2159582" y="1765500"/>
            <a:ext cx="2072005" cy="1243330"/>
          </a:xfrm>
          <a:custGeom>
            <a:avLst/>
            <a:gdLst/>
            <a:ahLst/>
            <a:cxnLst/>
            <a:rect l="l" t="t" r="r" b="b"/>
            <a:pathLst>
              <a:path w="2072005" h="1243330">
                <a:moveTo>
                  <a:pt x="1947491" y="0"/>
                </a:moveTo>
                <a:lnTo>
                  <a:pt x="124307" y="0"/>
                </a:lnTo>
                <a:lnTo>
                  <a:pt x="75921" y="9768"/>
                </a:lnTo>
                <a:lnTo>
                  <a:pt x="36408" y="36409"/>
                </a:lnTo>
                <a:lnTo>
                  <a:pt x="9768" y="75922"/>
                </a:lnTo>
                <a:lnTo>
                  <a:pt x="0" y="124308"/>
                </a:lnTo>
                <a:lnTo>
                  <a:pt x="0" y="1118770"/>
                </a:lnTo>
                <a:lnTo>
                  <a:pt x="9768" y="1167157"/>
                </a:lnTo>
                <a:lnTo>
                  <a:pt x="36408" y="1206670"/>
                </a:lnTo>
                <a:lnTo>
                  <a:pt x="75921" y="1233310"/>
                </a:lnTo>
                <a:lnTo>
                  <a:pt x="124307" y="1243079"/>
                </a:lnTo>
                <a:lnTo>
                  <a:pt x="1947491" y="1243079"/>
                </a:lnTo>
                <a:lnTo>
                  <a:pt x="1995877" y="1233310"/>
                </a:lnTo>
                <a:lnTo>
                  <a:pt x="2035389" y="1206670"/>
                </a:lnTo>
                <a:lnTo>
                  <a:pt x="2062029" y="1167157"/>
                </a:lnTo>
                <a:lnTo>
                  <a:pt x="2071798" y="1118770"/>
                </a:lnTo>
                <a:lnTo>
                  <a:pt x="2071798" y="124308"/>
                </a:lnTo>
                <a:lnTo>
                  <a:pt x="2062029" y="75922"/>
                </a:lnTo>
                <a:lnTo>
                  <a:pt x="2035389" y="36409"/>
                </a:lnTo>
                <a:lnTo>
                  <a:pt x="1995877" y="9768"/>
                </a:lnTo>
                <a:lnTo>
                  <a:pt x="1947491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559084" y="1900767"/>
            <a:ext cx="1273175" cy="904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65735" marR="5080" indent="-153670">
              <a:lnSpc>
                <a:spcPts val="3200"/>
              </a:lnSpc>
              <a:spcBef>
                <a:spcPts val="640"/>
              </a:spcBef>
            </a:pP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Source </a:t>
            </a:r>
            <a:r>
              <a:rPr sz="3100" spc="-2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38559" y="2130136"/>
            <a:ext cx="439420" cy="514350"/>
          </a:xfrm>
          <a:custGeom>
            <a:avLst/>
            <a:gdLst/>
            <a:ahLst/>
            <a:cxnLst/>
            <a:rect l="l" t="t" r="r" b="b"/>
            <a:pathLst>
              <a:path w="439420" h="514350">
                <a:moveTo>
                  <a:pt x="219609" y="0"/>
                </a:moveTo>
                <a:lnTo>
                  <a:pt x="219609" y="102762"/>
                </a:lnTo>
                <a:lnTo>
                  <a:pt x="0" y="102762"/>
                </a:lnTo>
                <a:lnTo>
                  <a:pt x="0" y="411045"/>
                </a:lnTo>
                <a:lnTo>
                  <a:pt x="219609" y="411045"/>
                </a:lnTo>
                <a:lnTo>
                  <a:pt x="219609" y="513806"/>
                </a:lnTo>
                <a:lnTo>
                  <a:pt x="439220" y="256903"/>
                </a:lnTo>
                <a:lnTo>
                  <a:pt x="219609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060101" y="1765500"/>
            <a:ext cx="2072005" cy="1243330"/>
          </a:xfrm>
          <a:custGeom>
            <a:avLst/>
            <a:gdLst/>
            <a:ahLst/>
            <a:cxnLst/>
            <a:rect l="l" t="t" r="r" b="b"/>
            <a:pathLst>
              <a:path w="2072004" h="1243330">
                <a:moveTo>
                  <a:pt x="1947490" y="0"/>
                </a:moveTo>
                <a:lnTo>
                  <a:pt x="124307" y="0"/>
                </a:lnTo>
                <a:lnTo>
                  <a:pt x="75921" y="9768"/>
                </a:lnTo>
                <a:lnTo>
                  <a:pt x="36408" y="36409"/>
                </a:lnTo>
                <a:lnTo>
                  <a:pt x="9768" y="75922"/>
                </a:lnTo>
                <a:lnTo>
                  <a:pt x="0" y="124308"/>
                </a:lnTo>
                <a:lnTo>
                  <a:pt x="0" y="1118770"/>
                </a:lnTo>
                <a:lnTo>
                  <a:pt x="9768" y="1167157"/>
                </a:lnTo>
                <a:lnTo>
                  <a:pt x="36408" y="1206670"/>
                </a:lnTo>
                <a:lnTo>
                  <a:pt x="75921" y="1233310"/>
                </a:lnTo>
                <a:lnTo>
                  <a:pt x="124307" y="1243079"/>
                </a:lnTo>
                <a:lnTo>
                  <a:pt x="1947490" y="1243079"/>
                </a:lnTo>
                <a:lnTo>
                  <a:pt x="1995876" y="1233310"/>
                </a:lnTo>
                <a:lnTo>
                  <a:pt x="2035389" y="1206670"/>
                </a:lnTo>
                <a:lnTo>
                  <a:pt x="2062029" y="1167157"/>
                </a:lnTo>
                <a:lnTo>
                  <a:pt x="2071797" y="1118770"/>
                </a:lnTo>
                <a:lnTo>
                  <a:pt x="2071797" y="124308"/>
                </a:lnTo>
                <a:lnTo>
                  <a:pt x="2062029" y="75922"/>
                </a:lnTo>
                <a:lnTo>
                  <a:pt x="2035389" y="36409"/>
                </a:lnTo>
                <a:lnTo>
                  <a:pt x="1995876" y="9768"/>
                </a:lnTo>
                <a:lnTo>
                  <a:pt x="19474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12732" y="1900767"/>
            <a:ext cx="967105" cy="904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76200">
              <a:lnSpc>
                <a:spcPts val="3200"/>
              </a:lnSpc>
              <a:spcBef>
                <a:spcPts val="640"/>
              </a:spcBef>
            </a:pPr>
            <a:r>
              <a:rPr sz="3100" spc="-20" dirty="0">
                <a:solidFill>
                  <a:srgbClr val="FFFFFF"/>
                </a:solidFill>
                <a:latin typeface="Arial MT"/>
                <a:cs typeface="Arial MT"/>
              </a:rPr>
              <a:t>Byte Code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339078" y="2130136"/>
            <a:ext cx="439420" cy="514350"/>
          </a:xfrm>
          <a:custGeom>
            <a:avLst/>
            <a:gdLst/>
            <a:ahLst/>
            <a:cxnLst/>
            <a:rect l="l" t="t" r="r" b="b"/>
            <a:pathLst>
              <a:path w="439420" h="514350">
                <a:moveTo>
                  <a:pt x="219610" y="0"/>
                </a:moveTo>
                <a:lnTo>
                  <a:pt x="219610" y="102762"/>
                </a:lnTo>
                <a:lnTo>
                  <a:pt x="0" y="102762"/>
                </a:lnTo>
                <a:lnTo>
                  <a:pt x="0" y="411045"/>
                </a:lnTo>
                <a:lnTo>
                  <a:pt x="219610" y="411045"/>
                </a:lnTo>
                <a:lnTo>
                  <a:pt x="219610" y="513806"/>
                </a:lnTo>
                <a:lnTo>
                  <a:pt x="439220" y="256903"/>
                </a:lnTo>
                <a:lnTo>
                  <a:pt x="219610" y="0"/>
                </a:lnTo>
                <a:close/>
              </a:path>
            </a:pathLst>
          </a:custGeom>
          <a:solidFill>
            <a:srgbClr val="B0BCD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60620" y="1765500"/>
            <a:ext cx="2072005" cy="1243330"/>
          </a:xfrm>
          <a:custGeom>
            <a:avLst/>
            <a:gdLst/>
            <a:ahLst/>
            <a:cxnLst/>
            <a:rect l="l" t="t" r="r" b="b"/>
            <a:pathLst>
              <a:path w="2072004" h="1243330">
                <a:moveTo>
                  <a:pt x="1947490" y="0"/>
                </a:moveTo>
                <a:lnTo>
                  <a:pt x="124307" y="0"/>
                </a:lnTo>
                <a:lnTo>
                  <a:pt x="75921" y="9768"/>
                </a:lnTo>
                <a:lnTo>
                  <a:pt x="36408" y="36409"/>
                </a:lnTo>
                <a:lnTo>
                  <a:pt x="9768" y="75922"/>
                </a:lnTo>
                <a:lnTo>
                  <a:pt x="0" y="124308"/>
                </a:lnTo>
                <a:lnTo>
                  <a:pt x="0" y="1118770"/>
                </a:lnTo>
                <a:lnTo>
                  <a:pt x="9768" y="1167157"/>
                </a:lnTo>
                <a:lnTo>
                  <a:pt x="36408" y="1206670"/>
                </a:lnTo>
                <a:lnTo>
                  <a:pt x="75921" y="1233310"/>
                </a:lnTo>
                <a:lnTo>
                  <a:pt x="124307" y="1243079"/>
                </a:lnTo>
                <a:lnTo>
                  <a:pt x="1947490" y="1243079"/>
                </a:lnTo>
                <a:lnTo>
                  <a:pt x="1995876" y="1233310"/>
                </a:lnTo>
                <a:lnTo>
                  <a:pt x="2035389" y="1206670"/>
                </a:lnTo>
                <a:lnTo>
                  <a:pt x="2062030" y="1167157"/>
                </a:lnTo>
                <a:lnTo>
                  <a:pt x="2071799" y="1118770"/>
                </a:lnTo>
                <a:lnTo>
                  <a:pt x="2071799" y="124308"/>
                </a:lnTo>
                <a:lnTo>
                  <a:pt x="2062030" y="75922"/>
                </a:lnTo>
                <a:lnTo>
                  <a:pt x="2035389" y="36409"/>
                </a:lnTo>
                <a:lnTo>
                  <a:pt x="1995876" y="9768"/>
                </a:lnTo>
                <a:lnTo>
                  <a:pt x="1947490" y="0"/>
                </a:lnTo>
                <a:close/>
              </a:path>
            </a:pathLst>
          </a:custGeom>
          <a:solidFill>
            <a:srgbClr val="4472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9362" y="1900767"/>
            <a:ext cx="1754505" cy="9042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87960" marR="5080" indent="-175895">
              <a:lnSpc>
                <a:spcPts val="3200"/>
              </a:lnSpc>
              <a:spcBef>
                <a:spcPts val="640"/>
              </a:spcBef>
            </a:pPr>
            <a:r>
              <a:rPr sz="3100" spc="-10" dirty="0">
                <a:solidFill>
                  <a:srgbClr val="FFFFFF"/>
                </a:solidFill>
                <a:latin typeface="Arial MT"/>
                <a:cs typeface="Arial MT"/>
              </a:rPr>
              <a:t>Execution </a:t>
            </a:r>
            <a:r>
              <a:rPr sz="31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3100" spc="-25" dirty="0">
                <a:solidFill>
                  <a:srgbClr val="FFFFFF"/>
                </a:solidFill>
                <a:latin typeface="Arial MT"/>
                <a:cs typeface="Arial MT"/>
              </a:rPr>
              <a:t> PVM</a:t>
            </a:r>
            <a:endParaRPr sz="31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31391" y="3699933"/>
            <a:ext cx="7479665" cy="2584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ts val="2875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Interpreter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has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two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phases:</a:t>
            </a: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ts val="2875"/>
              </a:lnSpc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compiled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into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code</a:t>
            </a: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ts val="2875"/>
              </a:lnSpc>
              <a:spcBef>
                <a:spcPts val="20"/>
              </a:spcBef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executed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Virtual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Machine</a:t>
            </a:r>
            <a:endParaRPr sz="2400">
              <a:latin typeface="Arial MT"/>
              <a:cs typeface="Arial MT"/>
            </a:endParaRPr>
          </a:p>
          <a:p>
            <a:pPr marL="298450" marR="5080" indent="-285750">
              <a:lnSpc>
                <a:spcPts val="2900"/>
              </a:lnSpc>
              <a:spcBef>
                <a:spcPts val="70"/>
              </a:spcBef>
              <a:buChar char="•"/>
              <a:tabLst>
                <a:tab pos="298450" algn="l"/>
              </a:tabLst>
            </a:pP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regenerated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every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time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source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OR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python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version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machine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changes.</a:t>
            </a:r>
            <a:endParaRPr sz="2400">
              <a:latin typeface="Arial MT"/>
              <a:cs typeface="Arial MT"/>
            </a:endParaRPr>
          </a:p>
          <a:p>
            <a:pPr marL="297815" indent="-285115">
              <a:lnSpc>
                <a:spcPts val="2760"/>
              </a:lnSpc>
              <a:buChar char="•"/>
              <a:tabLst>
                <a:tab pos="297815" algn="l"/>
              </a:tabLst>
            </a:pPr>
            <a:r>
              <a:rPr sz="2400" dirty="0">
                <a:latin typeface="Arial MT"/>
                <a:cs typeface="Arial MT"/>
              </a:rPr>
              <a:t>Byte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generation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saves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repeated</a:t>
            </a:r>
            <a:r>
              <a:rPr sz="2400" spc="-7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compilation</a:t>
            </a:r>
            <a:endParaRPr sz="2400">
              <a:latin typeface="Arial MT"/>
              <a:cs typeface="Arial MT"/>
            </a:endParaRPr>
          </a:p>
          <a:p>
            <a:pPr marL="298450">
              <a:lnSpc>
                <a:spcPts val="2875"/>
              </a:lnSpc>
            </a:pPr>
            <a:r>
              <a:rPr sz="2400" spc="-10" dirty="0">
                <a:latin typeface="Arial MT"/>
                <a:cs typeface="Arial MT"/>
              </a:rPr>
              <a:t>time.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30480">
              <a:lnSpc>
                <a:spcPct val="100000"/>
              </a:lnSpc>
              <a:spcBef>
                <a:spcPts val="100"/>
              </a:spcBef>
            </a:pPr>
            <a:r>
              <a:rPr dirty="0"/>
              <a:t>Script</a:t>
            </a:r>
            <a:r>
              <a:rPr spc="-85" dirty="0"/>
              <a:t> </a:t>
            </a:r>
            <a:r>
              <a:rPr dirty="0"/>
              <a:t>vs.</a:t>
            </a:r>
            <a:r>
              <a:rPr spc="-85" dirty="0"/>
              <a:t> </a:t>
            </a:r>
            <a:r>
              <a:rPr dirty="0"/>
              <a:t>command</a:t>
            </a:r>
            <a:r>
              <a:rPr spc="-85" dirty="0"/>
              <a:t> </a:t>
            </a:r>
            <a:r>
              <a:rPr spc="-20" dirty="0"/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65300"/>
            <a:ext cx="7717155" cy="406590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241300" marR="459740" indent="-228600">
              <a:lnSpc>
                <a:spcPct val="79400"/>
              </a:lnSpc>
              <a:spcBef>
                <a:spcPts val="79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written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python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script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that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is </a:t>
            </a:r>
            <a:r>
              <a:rPr sz="2800" dirty="0">
                <a:latin typeface="Arial MT"/>
                <a:cs typeface="Arial MT"/>
              </a:rPr>
              <a:t>interpreted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block.</a:t>
            </a:r>
            <a:endParaRPr sz="2800">
              <a:latin typeface="Arial MT"/>
              <a:cs typeface="Arial MT"/>
            </a:endParaRPr>
          </a:p>
          <a:p>
            <a:pPr marL="241300" marR="913765" indent="-228600">
              <a:lnSpc>
                <a:spcPct val="794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Code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also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entered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into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Python </a:t>
            </a:r>
            <a:r>
              <a:rPr sz="2800" dirty="0">
                <a:latin typeface="Arial MT"/>
                <a:cs typeface="Arial MT"/>
              </a:rPr>
              <a:t>command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line</a:t>
            </a:r>
            <a:r>
              <a:rPr sz="2800" spc="-7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interface.</a:t>
            </a:r>
            <a:endParaRPr sz="2800">
              <a:latin typeface="Arial MT"/>
              <a:cs typeface="Arial MT"/>
            </a:endParaRPr>
          </a:p>
          <a:p>
            <a:pPr marL="697230" marR="1004569" lvl="1" indent="-227329">
              <a:lnSpc>
                <a:spcPct val="79900"/>
              </a:lnSpc>
              <a:spcBef>
                <a:spcPts val="515"/>
              </a:spcBef>
              <a:buChar char="•"/>
              <a:tabLst>
                <a:tab pos="698500" algn="l"/>
              </a:tabLst>
            </a:pPr>
            <a:r>
              <a:rPr sz="2400" spc="-50" dirty="0">
                <a:latin typeface="Arial MT"/>
                <a:cs typeface="Arial MT"/>
              </a:rPr>
              <a:t>You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can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exit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command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line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with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Ctrl-</a:t>
            </a:r>
            <a:r>
              <a:rPr sz="2400" dirty="0">
                <a:latin typeface="Arial MT"/>
                <a:cs typeface="Arial MT"/>
              </a:rPr>
              <a:t>z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spc="-25" dirty="0">
                <a:latin typeface="Arial MT"/>
                <a:cs typeface="Arial MT"/>
              </a:rPr>
              <a:t>on 	</a:t>
            </a:r>
            <a:r>
              <a:rPr sz="2400" dirty="0">
                <a:latin typeface="Arial MT"/>
                <a:cs typeface="Arial MT"/>
              </a:rPr>
              <a:t>windows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Ctrl-</a:t>
            </a:r>
            <a:r>
              <a:rPr sz="2400" dirty="0">
                <a:latin typeface="Arial MT"/>
                <a:cs typeface="Arial MT"/>
              </a:rPr>
              <a:t>d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on</a:t>
            </a:r>
            <a:r>
              <a:rPr sz="2400" spc="-4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unix</a:t>
            </a:r>
            <a:endParaRPr sz="2400">
              <a:latin typeface="Arial MT"/>
              <a:cs typeface="Arial MT"/>
            </a:endParaRPr>
          </a:p>
          <a:p>
            <a:pPr marL="241300" marR="5080" indent="-228600">
              <a:lnSpc>
                <a:spcPts val="2700"/>
              </a:lnSpc>
              <a:spcBef>
                <a:spcPts val="96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complex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projects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use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IDE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(For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example, </a:t>
            </a:r>
            <a:r>
              <a:rPr sz="2800" dirty="0">
                <a:latin typeface="Arial MT"/>
                <a:cs typeface="Arial MT"/>
              </a:rPr>
              <a:t>PyCharm,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Jupyter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notebook).</a:t>
            </a:r>
            <a:endParaRPr sz="2800">
              <a:latin typeface="Arial MT"/>
              <a:cs typeface="Arial MT"/>
            </a:endParaRPr>
          </a:p>
          <a:p>
            <a:pPr marL="697230" lvl="1" indent="-227329">
              <a:lnSpc>
                <a:spcPts val="2800"/>
              </a:lnSpc>
              <a:buChar char="•"/>
              <a:tabLst>
                <a:tab pos="697230" algn="l"/>
              </a:tabLst>
            </a:pPr>
            <a:r>
              <a:rPr sz="2400" dirty="0">
                <a:latin typeface="Arial MT"/>
                <a:cs typeface="Arial MT"/>
              </a:rPr>
              <a:t>PyCharm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great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for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single-</a:t>
            </a:r>
            <a:r>
              <a:rPr sz="2400" dirty="0">
                <a:latin typeface="Arial MT"/>
                <a:cs typeface="Arial MT"/>
              </a:rPr>
              <a:t>developer</a:t>
            </a:r>
            <a:r>
              <a:rPr sz="2400" spc="-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projects</a:t>
            </a:r>
            <a:endParaRPr sz="2400">
              <a:latin typeface="Arial MT"/>
              <a:cs typeface="Arial MT"/>
            </a:endParaRPr>
          </a:p>
          <a:p>
            <a:pPr marL="697230" marR="941705" lvl="1" indent="-227329">
              <a:lnSpc>
                <a:spcPct val="79900"/>
              </a:lnSpc>
              <a:spcBef>
                <a:spcPts val="540"/>
              </a:spcBef>
              <a:buChar char="•"/>
              <a:tabLst>
                <a:tab pos="698500" algn="l"/>
              </a:tabLst>
            </a:pPr>
            <a:r>
              <a:rPr sz="2400" dirty="0">
                <a:latin typeface="Arial MT"/>
                <a:cs typeface="Arial MT"/>
              </a:rPr>
              <a:t>Jupyter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is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great</a:t>
            </a:r>
            <a:r>
              <a:rPr sz="2400" spc="-6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sharing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code</a:t>
            </a:r>
            <a:r>
              <a:rPr sz="2400" spc="-5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and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output</a:t>
            </a:r>
            <a:r>
              <a:rPr sz="2400" spc="-60" dirty="0">
                <a:latin typeface="Arial MT"/>
                <a:cs typeface="Arial MT"/>
              </a:rPr>
              <a:t> </a:t>
            </a:r>
            <a:r>
              <a:rPr sz="2400" spc="-20" dirty="0">
                <a:latin typeface="Arial MT"/>
                <a:cs typeface="Arial MT"/>
              </a:rPr>
              <a:t>with 	</a:t>
            </a:r>
            <a:r>
              <a:rPr sz="2400" spc="-10" dirty="0">
                <a:latin typeface="Arial MT"/>
                <a:cs typeface="Arial MT"/>
              </a:rPr>
              <a:t>markup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2832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Variables</a:t>
            </a:r>
            <a:r>
              <a:rPr spc="-160" dirty="0"/>
              <a:t> </a:t>
            </a:r>
            <a:r>
              <a:rPr dirty="0"/>
              <a:t>and</a:t>
            </a:r>
            <a:r>
              <a:rPr spc="-155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35668"/>
            <a:ext cx="7441565" cy="4109085"/>
          </a:xfrm>
          <a:prstGeom prst="rect">
            <a:avLst/>
          </a:prstGeom>
        </p:spPr>
        <p:txBody>
          <a:bodyPr vert="horz" wrap="square" lIns="0" tIns="129539" rIns="0" bIns="0" rtlCol="0">
            <a:spAutoFit/>
          </a:bodyPr>
          <a:lstStyle/>
          <a:p>
            <a:pPr marL="241300" marR="909955" indent="-228600">
              <a:lnSpc>
                <a:spcPct val="7050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600" spc="-20" dirty="0">
                <a:latin typeface="Arial MT"/>
                <a:cs typeface="Arial MT"/>
              </a:rPr>
              <a:t>Variables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basic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unit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storage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for</a:t>
            </a:r>
            <a:r>
              <a:rPr sz="2600" spc="-50" dirty="0">
                <a:latin typeface="Arial MT"/>
                <a:cs typeface="Arial MT"/>
              </a:rPr>
              <a:t> a </a:t>
            </a:r>
            <a:r>
              <a:rPr sz="2600" spc="-10" dirty="0">
                <a:latin typeface="Arial MT"/>
                <a:cs typeface="Arial MT"/>
              </a:rPr>
              <a:t>program.</a:t>
            </a:r>
            <a:endParaRPr sz="2600">
              <a:latin typeface="Arial MT"/>
              <a:cs typeface="Arial MT"/>
            </a:endParaRPr>
          </a:p>
          <a:p>
            <a:pPr marL="241300" indent="-228600">
              <a:spcBef>
                <a:spcPts val="45"/>
              </a:spcBef>
              <a:buChar char="•"/>
              <a:tabLst>
                <a:tab pos="241300" algn="l"/>
              </a:tabLst>
            </a:pPr>
            <a:r>
              <a:rPr sz="2600" spc="-20" dirty="0">
                <a:latin typeface="Arial MT"/>
                <a:cs typeface="Arial MT"/>
              </a:rPr>
              <a:t>Variables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created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destroyed.</a:t>
            </a:r>
            <a:endParaRPr sz="2600">
              <a:latin typeface="Arial MT"/>
              <a:cs typeface="Arial MT"/>
            </a:endParaRPr>
          </a:p>
          <a:p>
            <a:pPr marL="241300" marR="5080" indent="-228600">
              <a:lnSpc>
                <a:spcPct val="694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hardware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level,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is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reference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to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50" dirty="0">
                <a:latin typeface="Arial MT"/>
                <a:cs typeface="Arial MT"/>
              </a:rPr>
              <a:t>a </a:t>
            </a:r>
            <a:r>
              <a:rPr sz="2600" dirty="0">
                <a:latin typeface="Arial MT"/>
                <a:cs typeface="Arial MT"/>
              </a:rPr>
              <a:t>location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memory.</a:t>
            </a:r>
            <a:endParaRPr sz="2600">
              <a:latin typeface="Arial MT"/>
              <a:cs typeface="Arial MT"/>
            </a:endParaRPr>
          </a:p>
          <a:p>
            <a:pPr marL="241300" marR="374650" indent="-228600">
              <a:lnSpc>
                <a:spcPct val="6940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Programs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perform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operations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25" dirty="0">
                <a:latin typeface="Arial MT"/>
                <a:cs typeface="Arial MT"/>
              </a:rPr>
              <a:t>and </a:t>
            </a:r>
            <a:r>
              <a:rPr sz="2600" dirty="0">
                <a:latin typeface="Arial MT"/>
                <a:cs typeface="Arial MT"/>
              </a:rPr>
              <a:t>alter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fill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in</a:t>
            </a:r>
            <a:r>
              <a:rPr sz="2600" spc="-2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their</a:t>
            </a:r>
            <a:r>
              <a:rPr sz="2600" spc="-3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values.</a:t>
            </a:r>
            <a:endParaRPr sz="2600">
              <a:latin typeface="Arial MT"/>
              <a:cs typeface="Arial MT"/>
            </a:endParaRPr>
          </a:p>
          <a:p>
            <a:pPr marL="241300" indent="-228600">
              <a:lnSpc>
                <a:spcPts val="2645"/>
              </a:lnSpc>
              <a:spcBef>
                <a:spcPts val="80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Objects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are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higher</a:t>
            </a:r>
            <a:r>
              <a:rPr sz="2600" spc="-7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level</a:t>
            </a:r>
            <a:r>
              <a:rPr sz="2600" spc="-6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constructs</a:t>
            </a:r>
            <a:r>
              <a:rPr sz="2600" spc="-6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include</a:t>
            </a:r>
            <a:endParaRPr sz="2600">
              <a:latin typeface="Arial MT"/>
              <a:cs typeface="Arial MT"/>
            </a:endParaRPr>
          </a:p>
          <a:p>
            <a:pPr marL="241300" marR="259715">
              <a:lnSpc>
                <a:spcPct val="70500"/>
              </a:lnSpc>
              <a:spcBef>
                <a:spcPts val="445"/>
              </a:spcBef>
            </a:pPr>
            <a:r>
              <a:rPr sz="2600" dirty="0">
                <a:latin typeface="Arial MT"/>
                <a:cs typeface="Arial MT"/>
              </a:rPr>
              <a:t>one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or</a:t>
            </a:r>
            <a:r>
              <a:rPr sz="2600" spc="-4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more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variables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and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set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of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operations </a:t>
            </a:r>
            <a:r>
              <a:rPr sz="2600" dirty="0">
                <a:latin typeface="Arial MT"/>
                <a:cs typeface="Arial MT"/>
              </a:rPr>
              <a:t>that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work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on</a:t>
            </a:r>
            <a:r>
              <a:rPr sz="2600" spc="-3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these</a:t>
            </a:r>
            <a:r>
              <a:rPr sz="2600" spc="-40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variables.</a:t>
            </a:r>
            <a:endParaRPr sz="2600">
              <a:latin typeface="Arial MT"/>
              <a:cs typeface="Arial MT"/>
            </a:endParaRPr>
          </a:p>
          <a:p>
            <a:pPr marL="241300" marR="480695" indent="-228600">
              <a:lnSpc>
                <a:spcPct val="70500"/>
              </a:lnSpc>
              <a:spcBef>
                <a:spcPts val="965"/>
              </a:spcBef>
              <a:buChar char="•"/>
              <a:tabLst>
                <a:tab pos="241300" algn="l"/>
              </a:tabLst>
            </a:pPr>
            <a:r>
              <a:rPr sz="2600" dirty="0">
                <a:latin typeface="Arial MT"/>
                <a:cs typeface="Arial MT"/>
              </a:rPr>
              <a:t>An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object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can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therefore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be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considered</a:t>
            </a:r>
            <a:r>
              <a:rPr sz="2600" spc="-50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</a:t>
            </a:r>
            <a:r>
              <a:rPr sz="2600" spc="-55" dirty="0">
                <a:latin typeface="Arial MT"/>
                <a:cs typeface="Arial MT"/>
              </a:rPr>
              <a:t> </a:t>
            </a:r>
            <a:r>
              <a:rPr sz="2600" spc="-20" dirty="0">
                <a:latin typeface="Arial MT"/>
                <a:cs typeface="Arial MT"/>
              </a:rPr>
              <a:t>more </a:t>
            </a:r>
            <a:r>
              <a:rPr sz="2600" dirty="0">
                <a:latin typeface="Arial MT"/>
                <a:cs typeface="Arial MT"/>
              </a:rPr>
              <a:t>complex</a:t>
            </a:r>
            <a:r>
              <a:rPr sz="2600" spc="-75" dirty="0">
                <a:latin typeface="Arial MT"/>
                <a:cs typeface="Arial MT"/>
              </a:rPr>
              <a:t> </a:t>
            </a:r>
            <a:r>
              <a:rPr sz="2600" spc="-10" dirty="0">
                <a:latin typeface="Arial MT"/>
                <a:cs typeface="Arial MT"/>
              </a:rPr>
              <a:t>variable.</a:t>
            </a:r>
            <a:endParaRPr sz="2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68294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542925">
              <a:lnSpc>
                <a:spcPct val="100000"/>
              </a:lnSpc>
              <a:spcBef>
                <a:spcPts val="100"/>
              </a:spcBef>
            </a:pPr>
            <a:r>
              <a:rPr dirty="0"/>
              <a:t>Classes</a:t>
            </a:r>
            <a:r>
              <a:rPr spc="-85" dirty="0"/>
              <a:t> </a:t>
            </a:r>
            <a:r>
              <a:rPr dirty="0"/>
              <a:t>vs.</a:t>
            </a:r>
            <a:r>
              <a:rPr spc="-80" dirty="0"/>
              <a:t> </a:t>
            </a:r>
            <a:r>
              <a:rPr spc="-10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31391" y="1726354"/>
            <a:ext cx="7599045" cy="32175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665" indent="-227965">
              <a:spcBef>
                <a:spcPts val="740"/>
              </a:spcBef>
              <a:buChar char="•"/>
              <a:tabLst>
                <a:tab pos="240665" algn="l"/>
              </a:tabLst>
            </a:pPr>
            <a:r>
              <a:rPr sz="2800" dirty="0">
                <a:latin typeface="Arial MT"/>
                <a:cs typeface="Arial MT"/>
              </a:rPr>
              <a:t>Every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Object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belongs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to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certain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class.</a:t>
            </a:r>
            <a:endParaRPr sz="2800">
              <a:latin typeface="Arial MT"/>
              <a:cs typeface="Arial MT"/>
            </a:endParaRPr>
          </a:p>
          <a:p>
            <a:pPr marL="241300" marR="1114425" indent="-228600">
              <a:lnSpc>
                <a:spcPts val="3030"/>
              </a:lnSpc>
              <a:spcBef>
                <a:spcPts val="1015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Classes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abstract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descriptions</a:t>
            </a:r>
            <a:r>
              <a:rPr sz="2800" spc="-6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6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structure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and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functions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object.</a:t>
            </a:r>
            <a:endParaRPr sz="2800">
              <a:latin typeface="Arial MT"/>
              <a:cs typeface="Arial MT"/>
            </a:endParaRPr>
          </a:p>
          <a:p>
            <a:pPr marL="241300" marR="381000" indent="-228600">
              <a:lnSpc>
                <a:spcPts val="3000"/>
              </a:lnSpc>
              <a:spcBef>
                <a:spcPts val="103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Objects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are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created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when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instance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of</a:t>
            </a:r>
            <a:r>
              <a:rPr sz="2800" spc="-55" dirty="0">
                <a:latin typeface="Arial MT"/>
                <a:cs typeface="Arial MT"/>
              </a:rPr>
              <a:t> </a:t>
            </a:r>
            <a:r>
              <a:rPr sz="2800" spc="-25" dirty="0">
                <a:latin typeface="Arial MT"/>
                <a:cs typeface="Arial MT"/>
              </a:rPr>
              <a:t>the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created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by</a:t>
            </a:r>
            <a:r>
              <a:rPr sz="2800" spc="-3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the</a:t>
            </a:r>
            <a:r>
              <a:rPr sz="2800" spc="-3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program.</a:t>
            </a:r>
            <a:endParaRPr sz="2800">
              <a:latin typeface="Arial MT"/>
              <a:cs typeface="Arial MT"/>
            </a:endParaRPr>
          </a:p>
          <a:p>
            <a:pPr marL="241300" marR="5080" indent="-228600">
              <a:lnSpc>
                <a:spcPts val="303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800" dirty="0">
                <a:latin typeface="Arial MT"/>
                <a:cs typeface="Arial MT"/>
              </a:rPr>
              <a:t>For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example,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“Fruit”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class</a:t>
            </a:r>
            <a:r>
              <a:rPr sz="2800" spc="-4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while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4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“Apple” </a:t>
            </a:r>
            <a:r>
              <a:rPr sz="2800" dirty="0">
                <a:latin typeface="Arial MT"/>
                <a:cs typeface="Arial MT"/>
              </a:rPr>
              <a:t>is</a:t>
            </a:r>
            <a:r>
              <a:rPr sz="2800" spc="-25" dirty="0">
                <a:latin typeface="Arial MT"/>
                <a:cs typeface="Arial MT"/>
              </a:rPr>
              <a:t> </a:t>
            </a:r>
            <a:r>
              <a:rPr sz="2800" dirty="0">
                <a:latin typeface="Arial MT"/>
                <a:cs typeface="Arial MT"/>
              </a:rPr>
              <a:t>an</a:t>
            </a:r>
            <a:r>
              <a:rPr sz="2800" spc="-15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object.</a:t>
            </a:r>
            <a:endParaRPr sz="2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13716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1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3251</Words>
  <Application>Microsoft Office PowerPoint</Application>
  <PresentationFormat>Widescreen</PresentationFormat>
  <Paragraphs>272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74" baseType="lpstr">
      <vt:lpstr>-apple-system</vt:lpstr>
      <vt:lpstr>Arial MT</vt:lpstr>
      <vt:lpstr>等线</vt:lpstr>
      <vt:lpstr>等线 Light</vt:lpstr>
      <vt:lpstr>Inter-Regular</vt:lpstr>
      <vt:lpstr>JansonTextLTStd</vt:lpstr>
      <vt:lpstr>TradeGothicLTStd</vt:lpstr>
      <vt:lpstr>var(--theme-post-title-font-family, var(--theme-body-font-family))</vt:lpstr>
      <vt:lpstr>Arial</vt:lpstr>
      <vt:lpstr>Consolas</vt:lpstr>
      <vt:lpstr>Nunito</vt:lpstr>
      <vt:lpstr>Roboto</vt:lpstr>
      <vt:lpstr>Segoe UI</vt:lpstr>
      <vt:lpstr>Ubuntu</vt:lpstr>
      <vt:lpstr>Verdana</vt:lpstr>
      <vt:lpstr>Office Theme</vt:lpstr>
      <vt:lpstr>PowerPoint Presentation</vt:lpstr>
      <vt:lpstr>Introduction to Python</vt:lpstr>
      <vt:lpstr>Introduction</vt:lpstr>
      <vt:lpstr>Why Python?</vt:lpstr>
      <vt:lpstr>Python Interpreter</vt:lpstr>
      <vt:lpstr>Python execution model</vt:lpstr>
      <vt:lpstr>Script vs. command line</vt:lpstr>
      <vt:lpstr>Variables and Objects</vt:lpstr>
      <vt:lpstr>Classes vs. Objects</vt:lpstr>
      <vt:lpstr>What is an Object?</vt:lpstr>
      <vt:lpstr>PowerPoint Presentation</vt:lpstr>
      <vt:lpstr>PowerPoint Presentation</vt:lpstr>
      <vt:lpstr>PowerPoint Presentation</vt:lpstr>
      <vt:lpstr>Confirm Installation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Python Case Sensitive?</vt:lpstr>
      <vt:lpstr>Is Python Case Sensitive?</vt:lpstr>
      <vt:lpstr>Is Python Case Sensitive?</vt:lpstr>
      <vt:lpstr>Is Python Case Sensitive?</vt:lpstr>
      <vt:lpstr>Is Python Case Sensitive?</vt:lpstr>
      <vt:lpstr>Python Data Types</vt:lpstr>
      <vt:lpstr>mutable and immutable types</vt:lpstr>
      <vt:lpstr>mutable and immutable types</vt:lpstr>
      <vt:lpstr>mutable and immutable types</vt:lpstr>
      <vt:lpstr>Python Data Types</vt:lpstr>
      <vt:lpstr>PowerPoint Presentation</vt:lpstr>
      <vt:lpstr>Basics</vt:lpstr>
      <vt:lpstr>Python keywords</vt:lpstr>
      <vt:lpstr>Control Structures</vt:lpstr>
      <vt:lpstr>PowerPoint Presentation</vt:lpstr>
      <vt:lpstr>PowerPoint Presentation</vt:lpstr>
      <vt:lpstr>2- Session lecture and 1- Session practice </vt:lpstr>
      <vt:lpstr>Python First Lab</vt:lpstr>
      <vt:lpstr>Python Switch Case?</vt:lpstr>
      <vt:lpstr>Match case statement</vt:lpstr>
      <vt:lpstr>PowerPoint Presentation</vt:lpstr>
      <vt:lpstr>User Input in Python</vt:lpstr>
      <vt:lpstr>PowerPoint Presentation</vt:lpstr>
      <vt:lpstr>PowerPoint Presentation</vt:lpstr>
      <vt:lpstr>PowerPoint Presentation</vt:lpstr>
      <vt:lpstr>Python functions def()</vt:lpstr>
      <vt:lpstr>Python functions def()</vt:lpstr>
      <vt:lpstr>PowerPoint Presentation</vt:lpstr>
      <vt:lpstr>The CALL Stack</vt:lpstr>
      <vt:lpstr>The CALL Stack</vt:lpstr>
      <vt:lpstr>PowerPoint Presentation</vt:lpstr>
      <vt:lpstr>Lambda Function Python</vt:lpstr>
      <vt:lpstr>Local and Global Scope</vt:lpstr>
      <vt:lpstr>Scopes matter for several reasons:</vt:lpstr>
      <vt:lpstr>PowerPoint Presentation</vt:lpstr>
      <vt:lpstr>PowerPoint Presentation</vt:lpstr>
      <vt:lpstr>PowerPoint Presentation</vt:lpstr>
      <vt:lpstr>PowerPoint Presentation</vt:lpstr>
      <vt:lpstr>Exception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awais ahmed</cp:lastModifiedBy>
  <cp:revision>1</cp:revision>
  <dcterms:created xsi:type="dcterms:W3CDTF">2025-03-16T09:54:37Z</dcterms:created>
  <dcterms:modified xsi:type="dcterms:W3CDTF">2025-03-16T09:54:54Z</dcterms:modified>
</cp:coreProperties>
</file>