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85" r:id="rId4"/>
    <p:sldId id="258" r:id="rId5"/>
    <p:sldId id="286" r:id="rId6"/>
    <p:sldId id="287" r:id="rId7"/>
    <p:sldId id="288" r:id="rId8"/>
    <p:sldId id="289" r:id="rId9"/>
    <p:sldId id="290" r:id="rId10"/>
    <p:sldId id="257" r:id="rId11"/>
    <p:sldId id="259" r:id="rId12"/>
    <p:sldId id="268" r:id="rId13"/>
    <p:sldId id="269" r:id="rId14"/>
    <p:sldId id="270" r:id="rId15"/>
    <p:sldId id="260" r:id="rId16"/>
    <p:sldId id="266" r:id="rId17"/>
    <p:sldId id="267" r:id="rId18"/>
    <p:sldId id="271" r:id="rId19"/>
    <p:sldId id="261" r:id="rId20"/>
    <p:sldId id="262" r:id="rId21"/>
    <p:sldId id="263" r:id="rId22"/>
    <p:sldId id="264" r:id="rId23"/>
    <p:sldId id="265" r:id="rId24"/>
    <p:sldId id="276" r:id="rId25"/>
    <p:sldId id="278" r:id="rId26"/>
    <p:sldId id="279" r:id="rId27"/>
    <p:sldId id="280" r:id="rId28"/>
    <p:sldId id="275" r:id="rId29"/>
    <p:sldId id="274" r:id="rId30"/>
    <p:sldId id="273" r:id="rId31"/>
    <p:sldId id="283" r:id="rId32"/>
    <p:sldId id="272" r:id="rId33"/>
    <p:sldId id="281" r:id="rId34"/>
    <p:sldId id="282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56" d="100"/>
          <a:sy n="56" d="100"/>
        </p:scale>
        <p:origin x="657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DDA4-FCE6-5069-A58E-3DD5457FD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4FA45-CCCF-936C-7D48-1E5CB09E29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8D2AC-8D58-C533-8AF3-F8660117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9F8E-E6AA-4C4C-A7D6-FE35B4355AF2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0A0DA-E6C4-DE96-F527-21F31E31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34C93-2673-0C96-EE1B-68B3FAA7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0550-CD36-4F72-B26C-BC446D4BC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01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AC52-BF94-1BC8-D485-AA3691B5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D8E92-3FE3-50D7-D9AD-3D8D3FEA7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90517-5971-250A-DE7F-112478D0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9F8E-E6AA-4C4C-A7D6-FE35B4355AF2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B341D-FA93-5738-BAC2-8153E8EE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DE86C-F811-7042-F534-68C6642D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0550-CD36-4F72-B26C-BC446D4BC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33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20FB1-E20A-7C08-70CC-0A34BEF47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BC3FC-652B-2896-134A-AFECA621D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00763-4FE1-ED4A-124A-6CA650B1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9F8E-E6AA-4C4C-A7D6-FE35B4355AF2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D208E-C16B-9D38-94F1-D10A73840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A0101-9464-FFAF-D68E-743D70EC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0550-CD36-4F72-B26C-BC446D4BC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74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9E4B5-A82C-F038-DF3E-357816504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F9343-B8CC-2AB1-C32C-5637B1215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03FEC-F572-F112-2766-8A8645920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9F8E-E6AA-4C4C-A7D6-FE35B4355AF2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09075-3BD8-8F8B-1432-A9EE59AF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A8672-246A-5A18-EBC3-755CD664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0550-CD36-4F72-B26C-BC446D4BC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35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D79F1-A73E-5A9A-F048-734C1F7F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DE4D6-46E5-16E8-8603-4202BB526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F6C9A-3CD6-463B-9FDF-1029315FE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9F8E-E6AA-4C4C-A7D6-FE35B4355AF2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63046-5335-62C8-3F92-D7342020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FFAA3-8D33-8A15-1B90-B060FE17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0550-CD36-4F72-B26C-BC446D4BC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42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F01F-9258-40B5-3528-B794AC680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1FE0A-DB6D-8658-00E6-6EF08E5418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5298F-CF07-4357-C719-C1CC75FA9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D14F1-5758-F12B-20B1-102BBB5D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9F8E-E6AA-4C4C-A7D6-FE35B4355AF2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52ABB-A7AF-F329-1F67-3FF6E7BF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3F3AC-5A0E-B483-8157-5B12D0AB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0550-CD36-4F72-B26C-BC446D4BC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79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C42F4-0331-D827-D111-DFCB9E17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0B42B-6777-9357-888B-922BCFA0D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C882D-C339-B665-A4DF-786EC3A2A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BBFAC-ECC9-E65E-AEAB-3EE279959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4160E-5D43-085F-E884-EE3FA4E59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38261D-51FF-6187-E24D-41463385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9F8E-E6AA-4C4C-A7D6-FE35B4355AF2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A2FC5A-3035-4B38-FE6D-090C70D8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40B71-5373-C75E-8809-B763E309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0550-CD36-4F72-B26C-BC446D4BC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3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2330-ABDA-C3BE-6C46-4F534C5B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6F81BE-C224-060B-DFE9-D7A9BA0F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9F8E-E6AA-4C4C-A7D6-FE35B4355AF2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BC0B71-2A19-60EE-A5C1-746D65042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CDAF9-53C0-9F5B-9FFA-5E207F6E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0550-CD36-4F72-B26C-BC446D4BC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794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55450-0A47-59E6-4C12-421495AE9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9F8E-E6AA-4C4C-A7D6-FE35B4355AF2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C36B3-8DB9-78C6-AB80-8FFCAFF0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47FCF-107E-AB1C-133B-2585DDBD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0550-CD36-4F72-B26C-BC446D4BC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18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796B1-27BF-4A6B-16BF-D9390D9F5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9F6A4-0DFF-C255-DABA-0A7F7AD45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A50FDB-C26B-D619-0870-5041DD801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7F742-43AF-F1A3-72E1-17C3864C0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9F8E-E6AA-4C4C-A7D6-FE35B4355AF2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AF532-06B2-0108-31B7-2BE2DA6E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306E5-32D4-CB90-1E5F-3B15F119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0550-CD36-4F72-B26C-BC446D4BC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05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3857-F2D4-6EAD-941E-221E13027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04DA30-0677-3BE9-C235-152D25426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8270C-08B7-A378-4FE6-C8000423B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F4640-D256-FF9C-0D1D-26673134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B9F8E-E6AA-4C4C-A7D6-FE35B4355AF2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352BF-8EDB-FE66-F5C2-0FC1068F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857F1-CED1-57B0-5136-671D8AFB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F0550-CD36-4F72-B26C-BC446D4BC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7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DA2E3C-E78F-AF4C-DE8D-47627162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FBC1A-5305-7487-82E2-D59CB17CD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12660-DC31-170A-66A1-221F0BF06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0B9F8E-E6AA-4C4C-A7D6-FE35B4355AF2}" type="datetimeFigureOut">
              <a:rPr lang="zh-CN" altLang="en-US" smtClean="0"/>
              <a:t>2025/3/10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F96B2-A31D-96A2-82A8-6AA26C8E0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40FEB-65C3-D0F2-70B2-53B625363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DF0550-CD36-4F72-B26C-BC446D4BC6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02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ng.com/ck/a?!&amp;&amp;p=c6ceb1e9ab085d43c9347eec119c92dcae390e0f8d086b90bc0f1d71f8fddfbbJmltdHM9MTc0MTA0NjQwMA&amp;ptn=3&amp;ver=2&amp;hsh=4&amp;fclid=3adf1532-81cf-6b39-2fe2-06db80a96a33&amp;psq=is+python+case+sensitive&amp;u=a1aHR0cHM6Ly93d3cuZ2Vla3Nmb3JnZWVrcy5vcmcvaXMtcHl0aG9uLWNhc2Utc2Vuc2l0aXZlLw&amp;ntb=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ng.com/ck/a?!&amp;&amp;p=c6ceb1e9ab085d43c9347eec119c92dcae390e0f8d086b90bc0f1d71f8fddfbbJmltdHM9MTc0MTA0NjQwMA&amp;ptn=3&amp;ver=2&amp;hsh=4&amp;fclid=3adf1532-81cf-6b39-2fe2-06db80a96a33&amp;psq=is+python+case+sensitive&amp;u=a1aHR0cHM6Ly93d3cuZ2Vla3Nmb3JnZWVrcy5vcmcvaXMtcHl0aG9uLWNhc2Utc2Vuc2l0aXZlLw&amp;ntb=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ng.com/ck/a?!&amp;&amp;p=c6ceb1e9ab085d43c9347eec119c92dcae390e0f8d086b90bc0f1d71f8fddfbbJmltdHM9MTc0MTA0NjQwMA&amp;ptn=3&amp;ver=2&amp;hsh=4&amp;fclid=3adf1532-81cf-6b39-2fe2-06db80a96a33&amp;psq=is+python+case+sensitive&amp;u=a1aHR0cHM6Ly93d3cuZ2Vla3Nmb3JnZWVrcy5vcmcvaXMtcHl0aG9uLWNhc2Utc2Vuc2l0aXZlLw&amp;ntb=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19426/how-do-i-do-a-case-insensitive-string-comparison" TargetMode="External"/><Relationship Id="rId2" Type="http://schemas.openxmlformats.org/officeDocument/2006/relationships/hyperlink" Target="https://www.bing.com/ck/a?!&amp;&amp;p=c6ceb1e9ab085d43c9347eec119c92dcae390e0f8d086b90bc0f1d71f8fddfbbJmltdHM9MTc0MTA0NjQwMA&amp;ptn=3&amp;ver=2&amp;hsh=4&amp;fclid=3adf1532-81cf-6b39-2fe2-06db80a96a33&amp;psq=is+python+case+sensitive&amp;u=a1aHR0cHM6Ly93d3cuZ2Vla3Nmb3JnZWVrcy5vcmcvaXMtcHl0aG9uLWNhc2Utc2Vuc2l0aXZlLw&amp;ntb=1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19426/how-do-i-do-a-case-insensitive-string-comparison" TargetMode="External"/><Relationship Id="rId2" Type="http://schemas.openxmlformats.org/officeDocument/2006/relationships/hyperlink" Target="https://www.bing.com/ck/a?!&amp;&amp;p=c6ceb1e9ab085d43c9347eec119c92dcae390e0f8d086b90bc0f1d71f8fddfbbJmltdHM9MTc0MTA0NjQwMA&amp;ptn=3&amp;ver=2&amp;hsh=4&amp;fclid=3adf1532-81cf-6b39-2fe2-06db80a96a33&amp;psq=is+python+case+sensitive&amp;u=a1aHR0cHM6Ly93d3cuZ2Vla3Nmb3JnZWVrcy5vcmcvaXMtcHl0aG9uLWNhc2Utc2Vuc2l0aXZlLw&amp;ntb=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ernary-operator-in-python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3FAA7-3302-E8F6-B773-30E73167FA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Introduction to Python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CDB68-F158-1010-D2EF-4B613E2C3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74306"/>
          </a:xfrm>
        </p:spPr>
        <p:txBody>
          <a:bodyPr/>
          <a:lstStyle/>
          <a:p>
            <a:r>
              <a:rPr lang="en-US" altLang="zh-CN" b="1" dirty="0"/>
              <a:t>Dr. Ahmed Awais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1303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F3A84A5-9CF6-B4FF-DA98-B74818718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84" y="1967979"/>
            <a:ext cx="1163955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E112D2-A749-4DD6-517E-EB00E4D63DBC}"/>
              </a:ext>
            </a:extLst>
          </p:cNvPr>
          <p:cNvSpPr txBox="1"/>
          <p:nvPr/>
        </p:nvSpPr>
        <p:spPr>
          <a:xfrm>
            <a:off x="361685" y="822846"/>
            <a:ext cx="751753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4000" b="1" i="0" dirty="0">
                <a:effectLst/>
                <a:latin typeface="Ubuntu" panose="020B0504030602030204" pitchFamily="34" charset="0"/>
              </a:rPr>
              <a:t>On Windows</a:t>
            </a:r>
          </a:p>
          <a:p>
            <a:pPr algn="l"/>
            <a:r>
              <a:rPr lang="en-US" altLang="zh-CN" b="0" i="0" dirty="0">
                <a:effectLst/>
                <a:latin typeface="Ubuntu" panose="020B0504030602030204" pitchFamily="34" charset="0"/>
              </a:rPr>
              <a:t>To install Python, first download its setup from </a:t>
            </a:r>
            <a:r>
              <a:rPr lang="en-US" altLang="zh-CN" b="0" i="0" u="none" strike="noStrike" dirty="0">
                <a:effectLst/>
                <a:latin typeface="Ubuntu" panose="020B0504030602030204" pitchFamily="34" charset="0"/>
                <a:hlinkClick r:id="rId3"/>
              </a:rPr>
              <a:t>python.org/downloads</a:t>
            </a:r>
            <a:r>
              <a:rPr lang="en-US" altLang="zh-CN" b="0" i="0" dirty="0">
                <a:effectLst/>
                <a:latin typeface="Ubuntu" panose="020B0504030602030204" pitchFamily="34" charset="0"/>
              </a:rPr>
              <a:t>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18881F-2A21-2C69-368C-047F9E938096}"/>
              </a:ext>
            </a:extLst>
          </p:cNvPr>
          <p:cNvSpPr txBox="1">
            <a:spLocks/>
          </p:cNvSpPr>
          <p:nvPr/>
        </p:nvSpPr>
        <p:spPr>
          <a:xfrm>
            <a:off x="4681671" y="148966"/>
            <a:ext cx="6395103" cy="885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solidFill>
                  <a:srgbClr val="FF0000"/>
                </a:solidFill>
              </a:rPr>
              <a:t>Installing Python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233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D5B3D79-7885-A081-FB61-59A7D568C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98" y="1117324"/>
            <a:ext cx="11150240" cy="548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28471E-CE60-7373-6872-2354F0FB9974}"/>
              </a:ext>
            </a:extLst>
          </p:cNvPr>
          <p:cNvSpPr txBox="1">
            <a:spLocks/>
          </p:cNvSpPr>
          <p:nvPr/>
        </p:nvSpPr>
        <p:spPr>
          <a:xfrm>
            <a:off x="4681671" y="148966"/>
            <a:ext cx="6395103" cy="885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solidFill>
                  <a:srgbClr val="FF0000"/>
                </a:solidFill>
              </a:rPr>
              <a:t>Installing Python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167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01A21-7ACE-E45E-A5E2-975C1B3B3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15496"/>
          </a:xfrm>
        </p:spPr>
        <p:txBody>
          <a:bodyPr/>
          <a:lstStyle/>
          <a:p>
            <a:pPr algn="just"/>
            <a:r>
              <a:rPr lang="en-US" altLang="zh-CN" dirty="0"/>
              <a:t>Use admin privileges when installing py.exe ensures installation is done as administrator to prevent any potential permission issues while installation.</a:t>
            </a:r>
          </a:p>
          <a:p>
            <a:pPr algn="just"/>
            <a:endParaRPr lang="en-US" altLang="zh-CN" dirty="0"/>
          </a:p>
          <a:p>
            <a:pPr algn="just"/>
            <a:r>
              <a:rPr lang="en-US" altLang="zh-CN" dirty="0"/>
              <a:t>Add python.exe to PATH allows you to use the python in command line to run your programs or use interpreter on command line. This would be useful throughout this guide.</a:t>
            </a:r>
            <a:endParaRPr lang="zh-CN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5AB61C-B2D9-42FA-4CBC-7ED5DBA0EBE8}"/>
              </a:ext>
            </a:extLst>
          </p:cNvPr>
          <p:cNvSpPr txBox="1">
            <a:spLocks/>
          </p:cNvSpPr>
          <p:nvPr/>
        </p:nvSpPr>
        <p:spPr>
          <a:xfrm>
            <a:off x="4690217" y="238499"/>
            <a:ext cx="6395103" cy="885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solidFill>
                  <a:srgbClr val="FF0000"/>
                </a:solidFill>
              </a:rPr>
              <a:t>Installing Python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18859-F309-CE7D-3DA7-D9C05C20878C}"/>
              </a:ext>
            </a:extLst>
          </p:cNvPr>
          <p:cNvSpPr txBox="1"/>
          <p:nvPr/>
        </p:nvSpPr>
        <p:spPr>
          <a:xfrm>
            <a:off x="290557" y="5341121"/>
            <a:ext cx="119014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effectLst/>
                <a:latin typeface="Ubuntu" panose="020B0504030602030204" pitchFamily="34" charset="0"/>
              </a:rPr>
              <a:t>After clicking Install Now, Python installation would start. Click "Yes" when prompted with administrator popup.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65840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ABC38-FA76-B189-B713-B6DFC600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Confirm Installation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1FB64-7A2B-A189-B7A0-30C39ACED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Type python --version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73C0A-A871-6FC2-9E39-82023E923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416" y="2533525"/>
            <a:ext cx="6573167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42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0DC3-F130-4181-5B12-EAAA3951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F98B-8FC8-6CD7-3177-E7010A06C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BE432-61D6-769F-7B2C-E78163A374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230" b="6792"/>
          <a:stretch/>
        </p:blipFill>
        <p:spPr>
          <a:xfrm>
            <a:off x="720696" y="365125"/>
            <a:ext cx="10972800" cy="596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46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0C68-76F0-CC73-2663-36D36AC3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6D15B-07DB-EB7A-3E8E-674ED2F8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185CA1-CE53-F8E4-08BF-9309E6AB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570"/>
          <a:stretch/>
        </p:blipFill>
        <p:spPr>
          <a:xfrm>
            <a:off x="609600" y="111096"/>
            <a:ext cx="10972800" cy="640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85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0C68-76F0-CC73-2663-36D36AC3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6D15B-07DB-EB7A-3E8E-674ED2F8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691A9-BDF1-12F1-ADBD-D99DDD1CBE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414"/>
          <a:stretch/>
        </p:blipFill>
        <p:spPr>
          <a:xfrm>
            <a:off x="609600" y="254237"/>
            <a:ext cx="10972800" cy="634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41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28BE9F-A5BA-C7E6-1F17-8B9FEFC2278E}"/>
              </a:ext>
            </a:extLst>
          </p:cNvPr>
          <p:cNvSpPr txBox="1"/>
          <p:nvPr/>
        </p:nvSpPr>
        <p:spPr>
          <a:xfrm>
            <a:off x="1048996" y="1378187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string1 = "Welcome to Python"</a:t>
            </a:r>
          </a:p>
          <a:p>
            <a:r>
              <a:rPr lang="zh-CN" altLang="en-US" b="1" dirty="0"/>
              <a:t>string2 = 'Welcome to Python'</a:t>
            </a:r>
          </a:p>
          <a:p>
            <a:r>
              <a:rPr lang="zh-CN" altLang="en-US" b="1" dirty="0"/>
              <a:t>print(string1 == string2)  # This will output: 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07F43E-A170-D115-4B80-F999609603A4}"/>
              </a:ext>
            </a:extLst>
          </p:cNvPr>
          <p:cNvSpPr txBox="1"/>
          <p:nvPr/>
        </p:nvSpPr>
        <p:spPr>
          <a:xfrm>
            <a:off x="1048996" y="598657"/>
            <a:ext cx="64969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/>
              <a:t>Directly on terminal </a:t>
            </a:r>
            <a:endParaRPr lang="zh-CN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07C87A-D3E8-1190-C38A-0B7A62D7308F}"/>
              </a:ext>
            </a:extLst>
          </p:cNvPr>
          <p:cNvSpPr txBox="1"/>
          <p:nvPr/>
        </p:nvSpPr>
        <p:spPr>
          <a:xfrm>
            <a:off x="1048996" y="3429000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string1 = "Welcome to Python"</a:t>
            </a:r>
          </a:p>
          <a:p>
            <a:r>
              <a:rPr lang="zh-CN" altLang="en-US" b="1" dirty="0"/>
              <a:t>string2 = 'Welcome to Python'</a:t>
            </a:r>
          </a:p>
          <a:p>
            <a:r>
              <a:rPr lang="zh-CN" altLang="en-US" b="1" dirty="0"/>
              <a:t>print(string1 == string2)  # This will output: 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72AA7A-E3D9-FAD5-2A68-5CB4F1876FEA}"/>
              </a:ext>
            </a:extLst>
          </p:cNvPr>
          <p:cNvSpPr txBox="1"/>
          <p:nvPr/>
        </p:nvSpPr>
        <p:spPr>
          <a:xfrm>
            <a:off x="182310" y="2599971"/>
            <a:ext cx="120096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/>
              <a:t>Save following in Program1.py and run on terminal 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77968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C9F9EE-A252-CA0C-54D0-38A03929C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734" y="590154"/>
            <a:ext cx="8249801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09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0C68-76F0-CC73-2663-36D36AC3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u="none" strike="noStrike" dirty="0">
                <a:solidFill>
                  <a:srgbClr val="4007A2"/>
                </a:solidFill>
                <a:effectLst/>
                <a:latin typeface="Roboto" panose="02000000000000000000" pitchFamily="2" charset="0"/>
                <a:hlinkClick r:id="rId2"/>
              </a:rPr>
              <a:t>Is Python Case Sensitive?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6D15B-07DB-EB7A-3E8E-674ED2F8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8113"/>
          </a:xfrm>
        </p:spPr>
        <p:txBody>
          <a:bodyPr/>
          <a:lstStyle/>
          <a:p>
            <a:pPr algn="just"/>
            <a:r>
              <a:rPr lang="en-US" altLang="zh-CN" b="1" dirty="0">
                <a:solidFill>
                  <a:srgbClr val="111111"/>
                </a:solidFill>
                <a:latin typeface="Roboto" panose="02000000000000000000" pitchFamily="2" charset="0"/>
              </a:rPr>
              <a:t>Do you know what does case sensitivity mean?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8056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301C-7848-DBA6-CDAD-EC933741B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Introduction</a:t>
            </a:r>
            <a:endParaRPr lang="zh-CN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EC673-0D3A-CE97-98AE-D2694F99D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Python is a </a:t>
            </a:r>
            <a:r>
              <a:rPr lang="en-US" altLang="zh-CN" dirty="0">
                <a:highlight>
                  <a:srgbClr val="FFFF00"/>
                </a:highlight>
              </a:rPr>
              <a:t>dynamically-typed programming language</a:t>
            </a:r>
            <a:r>
              <a:rPr lang="en-US" altLang="zh-CN" dirty="0"/>
              <a:t>, meaning that you </a:t>
            </a:r>
            <a:r>
              <a:rPr lang="en-US" altLang="zh-CN" dirty="0">
                <a:solidFill>
                  <a:srgbClr val="FF0000"/>
                </a:solidFill>
              </a:rPr>
              <a:t>don’t need to declare the type of variable when you create it.</a:t>
            </a:r>
            <a:r>
              <a:rPr lang="en-US" altLang="zh-CN" dirty="0"/>
              <a:t> </a:t>
            </a:r>
          </a:p>
          <a:p>
            <a:pPr algn="just"/>
            <a:r>
              <a:rPr lang="en-US" altLang="zh-CN" dirty="0"/>
              <a:t>Python supports several data types, which can be broadly classified into two categories: </a:t>
            </a:r>
            <a:r>
              <a:rPr lang="en-US" altLang="zh-CN" dirty="0">
                <a:highlight>
                  <a:srgbClr val="00FF00"/>
                </a:highlight>
              </a:rPr>
              <a:t>mutable and immutable types. </a:t>
            </a:r>
          </a:p>
          <a:p>
            <a:pPr algn="just"/>
            <a:r>
              <a:rPr lang="en-US" altLang="zh-CN" dirty="0"/>
              <a:t>In this lecture, we'll explore the major data types in Python, including numeric types, sequences, dictionaries, sets, and Booleans.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47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0C68-76F0-CC73-2663-36D36AC3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u="none" strike="noStrike" dirty="0">
                <a:solidFill>
                  <a:srgbClr val="4007A2"/>
                </a:solidFill>
                <a:effectLst/>
                <a:latin typeface="Roboto" panose="02000000000000000000" pitchFamily="2" charset="0"/>
                <a:hlinkClick r:id="rId2"/>
              </a:rPr>
              <a:t>Is Python Case Sensitive?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6D15B-07DB-EB7A-3E8E-674ED2F8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70360"/>
          </a:xfrm>
        </p:spPr>
        <p:txBody>
          <a:bodyPr>
            <a:normAutofit fontScale="92500"/>
          </a:bodyPr>
          <a:lstStyle/>
          <a:p>
            <a:pPr algn="just"/>
            <a:r>
              <a:rPr lang="en-US" altLang="zh-CN" sz="3200" dirty="0">
                <a:solidFill>
                  <a:srgbClr val="111111"/>
                </a:solidFill>
                <a:latin typeface="Roboto" panose="02000000000000000000" pitchFamily="2" charset="0"/>
              </a:rPr>
              <a:t>Yes, </a:t>
            </a:r>
            <a:r>
              <a:rPr lang="en-US" altLang="zh-CN" sz="32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Python is a case-sensitive programming language. This means that Python differentiates between uppercase and lowercase characters, treating them as distinct entities. For example, the identifiers </a:t>
            </a:r>
            <a:r>
              <a:rPr lang="en-US" altLang="zh-CN" sz="3200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US" altLang="zh-CN" sz="32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, </a:t>
            </a:r>
            <a:r>
              <a:rPr lang="en-US" altLang="zh-CN" sz="3200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US" altLang="zh-CN" sz="32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, and </a:t>
            </a:r>
            <a:r>
              <a:rPr lang="en-US" altLang="zh-CN" sz="3200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US" altLang="zh-CN" sz="32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are considered entirely separate in Python.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44427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0C68-76F0-CC73-2663-36D36AC3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u="none" strike="noStrike" dirty="0">
                <a:solidFill>
                  <a:srgbClr val="4007A2"/>
                </a:solidFill>
                <a:effectLst/>
                <a:latin typeface="Roboto" panose="02000000000000000000" pitchFamily="2" charset="0"/>
                <a:hlinkClick r:id="rId2"/>
              </a:rPr>
              <a:t>Is Python Case Sensitive?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22FF3-4D0B-43AD-FC26-859CF258ECE6}"/>
              </a:ext>
            </a:extLst>
          </p:cNvPr>
          <p:cNvSpPr txBox="1"/>
          <p:nvPr/>
        </p:nvSpPr>
        <p:spPr>
          <a:xfrm>
            <a:off x="838199" y="1425765"/>
            <a:ext cx="1065589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Examples of Case Sensitivity</a:t>
            </a:r>
          </a:p>
          <a:p>
            <a:pPr algn="l"/>
            <a:endParaRPr lang="en-US" altLang="zh-CN" b="0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altLang="zh-C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To illustrate Python's case sensitivity, consider the following examples:</a:t>
            </a:r>
          </a:p>
          <a:p>
            <a:pPr algn="l"/>
            <a:endParaRPr lang="en-US" altLang="zh-CN" b="1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altLang="zh-CN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Incorrect Case Usage</a:t>
            </a:r>
          </a:p>
          <a:p>
            <a:pPr algn="l"/>
            <a:r>
              <a:rPr lang="en-US" altLang="zh-CN" b="0" i="0" dirty="0">
                <a:solidFill>
                  <a:srgbClr val="106EBE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altLang="zh-CN" b="0" i="0" dirty="0">
                <a:solidFill>
                  <a:srgbClr val="106EBE"/>
                </a:solidFill>
                <a:effectLst/>
                <a:latin typeface="Consolas" panose="020B0609020204030204" pitchFamily="49" charset="0"/>
              </a:rPr>
              <a:t>return </a:t>
            </a:r>
            <a:r>
              <a:rPr lang="en-US" altLang="zh-CN" b="0" i="0" dirty="0">
                <a:solidFill>
                  <a:srgbClr val="C80000"/>
                </a:solidFill>
                <a:effectLst/>
                <a:latin typeface="Consolas" panose="020B0609020204030204" pitchFamily="49" charset="0"/>
              </a:rPr>
              <a:t>"Hello, Python!"</a:t>
            </a:r>
            <a:endParaRPr lang="en-US" altLang="zh-CN" b="0" i="0" dirty="0">
              <a:solidFill>
                <a:srgbClr val="444444"/>
              </a:solidFill>
              <a:effectLst/>
              <a:latin typeface="Consolas" panose="020B0609020204030204" pitchFamily="49" charset="0"/>
            </a:endParaRPr>
          </a:p>
          <a:p>
            <a:pPr algn="l"/>
            <a:br>
              <a:rPr lang="en-US" altLang="zh-CN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i="0" dirty="0">
                <a:solidFill>
                  <a:srgbClr val="006D21"/>
                </a:solidFill>
                <a:effectLst/>
                <a:latin typeface="Consolas" panose="020B0609020204030204" pitchFamily="49" charset="0"/>
              </a:rPr>
              <a:t># Attempting to call the function with the wrong case</a:t>
            </a:r>
            <a:endParaRPr lang="en-US" altLang="zh-CN" b="0" i="0" dirty="0">
              <a:solidFill>
                <a:srgbClr val="44444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106EBE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en-US" altLang="zh-CN" b="0" i="0" dirty="0">
                <a:solidFill>
                  <a:srgbClr val="006D21"/>
                </a:solidFill>
                <a:effectLst/>
                <a:latin typeface="Consolas" panose="020B0609020204030204" pitchFamily="49" charset="0"/>
              </a:rPr>
              <a:t># This will result in a </a:t>
            </a:r>
            <a:r>
              <a:rPr lang="en-US" altLang="zh-CN" b="0" i="0" dirty="0" err="1">
                <a:solidFill>
                  <a:srgbClr val="006D21"/>
                </a:solidFill>
                <a:effectLst/>
                <a:latin typeface="Consolas" panose="020B0609020204030204" pitchFamily="49" charset="0"/>
              </a:rPr>
              <a:t>NameError</a:t>
            </a:r>
            <a:r>
              <a:rPr lang="en-US" altLang="zh-CN" b="0" i="0" dirty="0">
                <a:solidFill>
                  <a:srgbClr val="006D21"/>
                </a:solidFill>
                <a:effectLst/>
                <a:latin typeface="Consolas" panose="020B0609020204030204" pitchFamily="49" charset="0"/>
              </a:rPr>
              <a:t> because '</a:t>
            </a:r>
            <a:r>
              <a:rPr lang="en-US" altLang="zh-CN" b="0" i="0" dirty="0" err="1">
                <a:solidFill>
                  <a:srgbClr val="006D21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altLang="zh-CN" b="0" i="0" dirty="0">
                <a:solidFill>
                  <a:srgbClr val="006D21"/>
                </a:solidFill>
                <a:effectLst/>
                <a:latin typeface="Consolas" panose="020B0609020204030204" pitchFamily="49" charset="0"/>
              </a:rPr>
              <a:t>' is not defined</a:t>
            </a:r>
            <a:endParaRPr lang="en-US" altLang="zh-CN" b="0" i="0" dirty="0">
              <a:solidFill>
                <a:srgbClr val="44444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altLang="zh-CN" b="1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altLang="zh-CN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Output:</a:t>
            </a:r>
            <a:endParaRPr lang="en-US" altLang="zh-CN" b="0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altLang="zh-CN" b="0" i="0" dirty="0" err="1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NameError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: name '</a:t>
            </a:r>
            <a:r>
              <a:rPr lang="en-US" altLang="zh-CN" b="0" i="0" dirty="0" err="1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' is not defined</a:t>
            </a:r>
          </a:p>
          <a:p>
            <a:pPr algn="l"/>
            <a:endParaRPr lang="en-US" altLang="zh-CN" b="1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altLang="zh-CN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Correct Case Usage</a:t>
            </a:r>
          </a:p>
          <a:p>
            <a:pPr algn="l"/>
            <a:r>
              <a:rPr lang="en-US" altLang="zh-CN" b="0" i="0" dirty="0">
                <a:solidFill>
                  <a:srgbClr val="106EBE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altLang="zh-CN" b="0" i="0" dirty="0">
                <a:solidFill>
                  <a:srgbClr val="106EBE"/>
                </a:solidFill>
                <a:effectLst/>
                <a:latin typeface="Consolas" panose="020B0609020204030204" pitchFamily="49" charset="0"/>
              </a:rPr>
              <a:t>return </a:t>
            </a:r>
            <a:r>
              <a:rPr lang="en-US" altLang="zh-CN" b="0" i="0" dirty="0">
                <a:solidFill>
                  <a:srgbClr val="C80000"/>
                </a:solidFill>
                <a:effectLst/>
                <a:latin typeface="Consolas" panose="020B0609020204030204" pitchFamily="49" charset="0"/>
              </a:rPr>
              <a:t>"Hello, Python!"</a:t>
            </a:r>
            <a:endParaRPr lang="en-US" altLang="zh-CN" b="0" i="0" dirty="0">
              <a:solidFill>
                <a:srgbClr val="44444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1054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0C68-76F0-CC73-2663-36D36AC3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u="none" strike="noStrike" dirty="0">
                <a:solidFill>
                  <a:srgbClr val="4007A2"/>
                </a:solidFill>
                <a:effectLst/>
                <a:latin typeface="Roboto" panose="02000000000000000000" pitchFamily="2" charset="0"/>
                <a:hlinkClick r:id="rId2"/>
              </a:rPr>
              <a:t>Is Python Case Sensitive?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22FF3-4D0B-43AD-FC26-859CF258ECE6}"/>
              </a:ext>
            </a:extLst>
          </p:cNvPr>
          <p:cNvSpPr txBox="1"/>
          <p:nvPr/>
        </p:nvSpPr>
        <p:spPr>
          <a:xfrm>
            <a:off x="838199" y="1425765"/>
            <a:ext cx="106558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u="none" strike="noStrike" dirty="0">
                <a:solidFill>
                  <a:srgbClr val="0C0D0E"/>
                </a:solidFill>
                <a:effectLst/>
                <a:latin typeface="var(--theme-post-title-font-family, var(--theme-body-font-family))"/>
                <a:hlinkClick r:id="rId3"/>
              </a:rPr>
              <a:t>How about Writing a case-insensitive string comparison program?</a:t>
            </a:r>
            <a:endParaRPr lang="en-US" altLang="zh-CN" sz="2800" b="1" i="0" dirty="0">
              <a:solidFill>
                <a:srgbClr val="0C0D0E"/>
              </a:solidFill>
              <a:effectLst/>
              <a:latin typeface="-apple-system"/>
            </a:endParaRPr>
          </a:p>
          <a:p>
            <a:pPr algn="l"/>
            <a:endParaRPr lang="zh-CN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5F605-1E28-84FF-4D78-4BC16FD3346A}"/>
              </a:ext>
            </a:extLst>
          </p:cNvPr>
          <p:cNvSpPr txBox="1"/>
          <p:nvPr/>
        </p:nvSpPr>
        <p:spPr>
          <a:xfrm>
            <a:off x="838199" y="6030633"/>
            <a:ext cx="10126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https://stackoverflow.com/questions/319426/how-do-i-do-a-case-insensitive-string-comparison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598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0C68-76F0-CC73-2663-36D36AC3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u="none" strike="noStrike" dirty="0">
                <a:solidFill>
                  <a:srgbClr val="4007A2"/>
                </a:solidFill>
                <a:effectLst/>
                <a:latin typeface="Roboto" panose="02000000000000000000" pitchFamily="2" charset="0"/>
                <a:hlinkClick r:id="rId2"/>
              </a:rPr>
              <a:t>Is Python Case Sensitive?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22FF3-4D0B-43AD-FC26-859CF258ECE6}"/>
              </a:ext>
            </a:extLst>
          </p:cNvPr>
          <p:cNvSpPr txBox="1"/>
          <p:nvPr/>
        </p:nvSpPr>
        <p:spPr>
          <a:xfrm>
            <a:off x="838199" y="1425765"/>
            <a:ext cx="106558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u="none" strike="noStrike" dirty="0">
                <a:solidFill>
                  <a:srgbClr val="0C0D0E"/>
                </a:solidFill>
                <a:effectLst/>
                <a:latin typeface="var(--theme-post-title-font-family, var(--theme-body-font-family))"/>
                <a:hlinkClick r:id="rId3"/>
              </a:rPr>
              <a:t>How about Writing a case-insensitive string comparison program?</a:t>
            </a:r>
            <a:endParaRPr lang="en-US" altLang="zh-CN" sz="2800" b="1" i="0" dirty="0">
              <a:solidFill>
                <a:srgbClr val="0C0D0E"/>
              </a:solidFill>
              <a:effectLst/>
              <a:latin typeface="-apple-system"/>
            </a:endParaRPr>
          </a:p>
          <a:p>
            <a:pPr algn="l"/>
            <a:endParaRPr lang="zh-CN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5F605-1E28-84FF-4D78-4BC16FD3346A}"/>
              </a:ext>
            </a:extLst>
          </p:cNvPr>
          <p:cNvSpPr txBox="1"/>
          <p:nvPr/>
        </p:nvSpPr>
        <p:spPr>
          <a:xfrm>
            <a:off x="838199" y="6030633"/>
            <a:ext cx="10126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https://stackoverflow.com/questions/319426/how-do-i-do-a-case-insensitive-string-comparison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764C04-2E99-A0CA-7C21-A97740F7A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924" y="2531182"/>
            <a:ext cx="10069330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D595-22F7-C237-241C-3BFA09F4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 Data Types</a:t>
            </a:r>
            <a:endParaRPr lang="zh-CN" alt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8F4392-C14B-A908-EFE2-EE959501D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523" y="1690688"/>
            <a:ext cx="8507338" cy="392401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B22535-B602-0E32-C8CD-B6913A0E7156}"/>
              </a:ext>
            </a:extLst>
          </p:cNvPr>
          <p:cNvSpPr txBox="1"/>
          <p:nvPr/>
        </p:nvSpPr>
        <p:spPr>
          <a:xfrm>
            <a:off x="134596" y="6186223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Built-in Types — Python 3.13.2 documentation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78DAEB-DCB2-F1E5-D97C-38BF819D6B58}"/>
              </a:ext>
            </a:extLst>
          </p:cNvPr>
          <p:cNvSpPr txBox="1"/>
          <p:nvPr/>
        </p:nvSpPr>
        <p:spPr>
          <a:xfrm>
            <a:off x="5099703" y="6186223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https://docs.python.org/3/library/stdtypes.html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563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43F0-189D-24B7-7797-C86C245B1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ighlight>
                  <a:srgbClr val="00FF00"/>
                </a:highlight>
              </a:rPr>
              <a:t>mutable and immutable types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0FF00-461B-704A-2545-9682B173E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In Python, Every variable in Python holds an instance of an object.</a:t>
            </a:r>
          </a:p>
          <a:p>
            <a:pPr algn="just"/>
            <a:r>
              <a:rPr lang="en-US" altLang="zh-CN" dirty="0"/>
              <a:t>There are two types of objects in Python i.e. Mutable and Immutable objects. </a:t>
            </a:r>
          </a:p>
          <a:p>
            <a:pPr algn="just"/>
            <a:r>
              <a:rPr lang="en-US" altLang="zh-CN" dirty="0"/>
              <a:t>Whenever an object is instantiated, it is assigned a unique object id. </a:t>
            </a:r>
          </a:p>
          <a:p>
            <a:pPr algn="just"/>
            <a:r>
              <a:rPr lang="en-US" altLang="zh-CN" dirty="0"/>
              <a:t>The type of the object is defined at the runtime and it can’t be changed afterward. However, its state can be changed if it is a mutable object.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4745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43F0-189D-24B7-7797-C86C245B1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ighlight>
                  <a:srgbClr val="00FF00"/>
                </a:highlight>
              </a:rPr>
              <a:t>mutable and immutable types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0FF00-461B-704A-2545-9682B173E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8887"/>
          </a:xfrm>
        </p:spPr>
        <p:txBody>
          <a:bodyPr/>
          <a:lstStyle/>
          <a:p>
            <a:pPr algn="just"/>
            <a:r>
              <a:rPr lang="en-US" altLang="zh-CN" dirty="0"/>
              <a:t>Immutable Objects are of </a:t>
            </a:r>
            <a:r>
              <a:rPr lang="en-US" altLang="zh-CN" b="1" dirty="0"/>
              <a:t>in-built datatypes like int, float, bool, string, Unicode, and tuple.</a:t>
            </a:r>
            <a:r>
              <a:rPr lang="en-US" altLang="zh-CN" dirty="0"/>
              <a:t> </a:t>
            </a:r>
          </a:p>
          <a:p>
            <a:pPr algn="just"/>
            <a:r>
              <a:rPr lang="en-US" altLang="zh-CN" dirty="0"/>
              <a:t>In simple words, an immutable object can’t be changed after it is created.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037D5-F30E-FB15-2769-342F136EC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26" y="3869449"/>
            <a:ext cx="3362794" cy="2429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2AE5C6-FF4A-F817-8ED3-C2BE0D47B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774" y="3869449"/>
            <a:ext cx="7362518" cy="190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29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8679-B463-9EE8-A759-E4A46A7F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ighlight>
                  <a:srgbClr val="00FF00"/>
                </a:highlight>
              </a:rPr>
              <a:t>mutable and immutable types</a:t>
            </a:r>
            <a:endParaRPr lang="zh-CN" alt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F0EC688-9618-393F-EDAA-5B04339277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424914"/>
              </p:ext>
            </p:extLst>
          </p:nvPr>
        </p:nvGraphicFramePr>
        <p:xfrm>
          <a:off x="838200" y="3932073"/>
          <a:ext cx="10515600" cy="265176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22529884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6731223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97723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Mutable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Immutable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535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Changeability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Can be changed after creation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Cannot be changed after creation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676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Examples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List, Dictionary, Set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Tuple, String, Frozenset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362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Memory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Changes may affect the same object in memory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Creates a new object for changes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9852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Performance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Generally faster for modifications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Slower for modifications due to object creation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86496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3BCB633-3091-60EE-20B6-67658CC0A412}"/>
              </a:ext>
            </a:extLst>
          </p:cNvPr>
          <p:cNvSpPr txBox="1"/>
          <p:nvPr/>
        </p:nvSpPr>
        <p:spPr>
          <a:xfrm>
            <a:off x="954992" y="1690688"/>
            <a:ext cx="6778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my_tuple = (1, 2, 3)</a:t>
            </a:r>
          </a:p>
          <a:p>
            <a:r>
              <a:rPr lang="zh-CN" altLang="en-US" b="1" dirty="0"/>
              <a:t># my_tuple[0] = 0  # This will raise a TypeError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8EAE0A-E31C-81EE-C180-87579144992C}"/>
              </a:ext>
            </a:extLst>
          </p:cNvPr>
          <p:cNvSpPr txBox="1"/>
          <p:nvPr/>
        </p:nvSpPr>
        <p:spPr>
          <a:xfrm>
            <a:off x="954993" y="2706229"/>
            <a:ext cx="7325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my_string = "Hello"</a:t>
            </a:r>
          </a:p>
          <a:p>
            <a:r>
              <a:rPr lang="zh-CN" altLang="en-US" b="1" dirty="0"/>
              <a:t>my_string = my_string + " World!"  # Creates a new string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7901E4-FE8D-1ADF-383A-7B40E3ADC3AD}"/>
              </a:ext>
            </a:extLst>
          </p:cNvPr>
          <p:cNvSpPr txBox="1"/>
          <p:nvPr/>
        </p:nvSpPr>
        <p:spPr>
          <a:xfrm>
            <a:off x="6390117" y="1818090"/>
            <a:ext cx="53859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my_set = {1, 2, 3}</a:t>
            </a:r>
          </a:p>
          <a:p>
            <a:r>
              <a:rPr lang="zh-CN" altLang="en-US" b="1" dirty="0"/>
              <a:t>my_set.add(4)      # Set is now {1, 2, 3, 4}</a:t>
            </a:r>
          </a:p>
          <a:p>
            <a:r>
              <a:rPr lang="zh-CN" altLang="en-US" b="1" dirty="0"/>
              <a:t>my_set.remove(2)   # Set is now {1, 3, 4}</a:t>
            </a:r>
          </a:p>
        </p:txBody>
      </p:sp>
    </p:spTree>
    <p:extLst>
      <p:ext uri="{BB962C8B-B14F-4D97-AF65-F5344CB8AC3E}">
        <p14:creationId xmlns:p14="http://schemas.microsoft.com/office/powerpoint/2010/main" val="3467942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D595-22F7-C237-241C-3BFA09F4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Data Types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1A885-7030-E2E6-36CC-9C7764249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418"/>
            <a:ext cx="10647348" cy="489509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b="1" dirty="0"/>
              <a:t>Numeric Data Types in Python</a:t>
            </a:r>
          </a:p>
          <a:p>
            <a:r>
              <a:rPr lang="en-US" altLang="zh-CN" dirty="0"/>
              <a:t>The numeric data type in Python represents the data that has a numeric value. A numeric value can be an </a:t>
            </a:r>
            <a:r>
              <a:rPr lang="en-US" altLang="zh-CN" b="1" dirty="0"/>
              <a:t>integer, a floating number, or even a complex number. </a:t>
            </a:r>
            <a:r>
              <a:rPr lang="en-US" altLang="zh-CN" dirty="0"/>
              <a:t>These values are defined as Python int, Python float and Python complex classes in Python.</a:t>
            </a:r>
          </a:p>
          <a:p>
            <a:r>
              <a:rPr lang="en-US" altLang="zh-CN" dirty="0"/>
              <a:t>Integers – This value is represented by int class. It contains positive or negative whole numbers (without fractions or decimals). In Python (specifically Python 3), </a:t>
            </a:r>
            <a:r>
              <a:rPr lang="en-US" altLang="zh-CN" b="1" dirty="0"/>
              <a:t>there is no limit to how long an integer value can be.</a:t>
            </a:r>
          </a:p>
          <a:p>
            <a:r>
              <a:rPr lang="en-US" altLang="zh-CN" dirty="0"/>
              <a:t>Float – This value is represented by the </a:t>
            </a:r>
            <a:r>
              <a:rPr lang="en-US" altLang="zh-CN" b="1" dirty="0"/>
              <a:t>float class</a:t>
            </a:r>
            <a:r>
              <a:rPr lang="en-US" altLang="zh-CN" dirty="0"/>
              <a:t>. It is a real number with a floating-point representation. It is specified by a decimal point. Optionally, the character e or E followed by a positive or negative integer may be appended to specify scientific notation.</a:t>
            </a:r>
          </a:p>
          <a:p>
            <a:r>
              <a:rPr lang="en-US" altLang="zh-CN" dirty="0"/>
              <a:t>Complex Numbers – A complex number is represented by a complex class. It is specified as (real part) + (imaginary part)j . </a:t>
            </a:r>
            <a:r>
              <a:rPr lang="en-US" altLang="zh-CN" b="1" dirty="0"/>
              <a:t>For example – 2+3j</a:t>
            </a:r>
          </a:p>
        </p:txBody>
      </p:sp>
    </p:spTree>
    <p:extLst>
      <p:ext uri="{BB962C8B-B14F-4D97-AF65-F5344CB8AC3E}">
        <p14:creationId xmlns:p14="http://schemas.microsoft.com/office/powerpoint/2010/main" val="2484720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7D4D54-D997-370D-AAD5-2CB297972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21" y="1791355"/>
            <a:ext cx="11263357" cy="327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13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33477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spc="-30" dirty="0"/>
              <a:t> </a:t>
            </a:r>
            <a:r>
              <a:rPr spc="-10" dirty="0"/>
              <a:t>Python?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390" y="1765608"/>
            <a:ext cx="7315200" cy="392937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spcBef>
                <a:spcPts val="430"/>
              </a:spcBef>
              <a:buChar char="•"/>
              <a:tabLst>
                <a:tab pos="241300" algn="l"/>
              </a:tabLst>
            </a:pPr>
            <a:r>
              <a:rPr sz="2600" dirty="0">
                <a:latin typeface="Arial MT"/>
                <a:cs typeface="Arial MT"/>
              </a:rPr>
              <a:t>Readability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ease-</a:t>
            </a:r>
            <a:r>
              <a:rPr sz="2600" spc="-10" dirty="0">
                <a:latin typeface="Arial MT"/>
                <a:cs typeface="Arial MT"/>
              </a:rPr>
              <a:t>of-maintenance</a:t>
            </a:r>
            <a:endParaRPr sz="2600" dirty="0">
              <a:latin typeface="Arial MT"/>
              <a:cs typeface="Arial MT"/>
            </a:endParaRPr>
          </a:p>
          <a:p>
            <a:pPr marL="697865" lvl="1" indent="-227965">
              <a:spcBef>
                <a:spcPts val="280"/>
              </a:spcBef>
              <a:buChar char="•"/>
              <a:tabLst>
                <a:tab pos="697865" algn="l"/>
              </a:tabLst>
            </a:pPr>
            <a:r>
              <a:rPr sz="2200" dirty="0">
                <a:latin typeface="Arial MT"/>
                <a:cs typeface="Arial MT"/>
              </a:rPr>
              <a:t>Python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focuses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well-</a:t>
            </a:r>
            <a:r>
              <a:rPr sz="2200" dirty="0">
                <a:latin typeface="Arial MT"/>
                <a:cs typeface="Arial MT"/>
              </a:rPr>
              <a:t>structured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easy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read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code</a:t>
            </a:r>
            <a:endParaRPr sz="2200" dirty="0">
              <a:latin typeface="Arial MT"/>
              <a:cs typeface="Arial MT"/>
            </a:endParaRPr>
          </a:p>
          <a:p>
            <a:pPr marL="697865" lvl="1" indent="-227965">
              <a:spcBef>
                <a:spcPts val="225"/>
              </a:spcBef>
              <a:buChar char="•"/>
              <a:tabLst>
                <a:tab pos="697865" algn="l"/>
              </a:tabLst>
            </a:pPr>
            <a:r>
              <a:rPr sz="2200" dirty="0">
                <a:latin typeface="Arial MT"/>
                <a:cs typeface="Arial MT"/>
              </a:rPr>
              <a:t>Easier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understand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source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code…</a:t>
            </a:r>
            <a:endParaRPr sz="2200" dirty="0">
              <a:latin typeface="Arial MT"/>
              <a:cs typeface="Arial MT"/>
            </a:endParaRPr>
          </a:p>
          <a:p>
            <a:pPr marL="697865" lvl="1" indent="-227965">
              <a:spcBef>
                <a:spcPts val="229"/>
              </a:spcBef>
              <a:buChar char="•"/>
              <a:tabLst>
                <a:tab pos="697865" algn="l"/>
              </a:tabLst>
            </a:pPr>
            <a:r>
              <a:rPr sz="2200" dirty="0">
                <a:latin typeface="Arial MT"/>
                <a:cs typeface="Arial MT"/>
              </a:rPr>
              <a:t>..hence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easier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maintain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code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base</a:t>
            </a:r>
            <a:endParaRPr sz="2200" dirty="0">
              <a:latin typeface="Arial MT"/>
              <a:cs typeface="Arial MT"/>
            </a:endParaRPr>
          </a:p>
          <a:p>
            <a:pPr marL="241300" indent="-228600">
              <a:spcBef>
                <a:spcPts val="690"/>
              </a:spcBef>
              <a:buChar char="•"/>
              <a:tabLst>
                <a:tab pos="241300" algn="l"/>
              </a:tabLst>
            </a:pPr>
            <a:r>
              <a:rPr sz="2600" spc="-10" dirty="0">
                <a:latin typeface="Arial MT"/>
                <a:cs typeface="Arial MT"/>
              </a:rPr>
              <a:t>Portability</a:t>
            </a:r>
            <a:endParaRPr sz="2600" dirty="0">
              <a:latin typeface="Arial MT"/>
              <a:cs typeface="Arial MT"/>
            </a:endParaRPr>
          </a:p>
          <a:p>
            <a:pPr marL="697865" lvl="1" indent="-227965">
              <a:spcBef>
                <a:spcPts val="250"/>
              </a:spcBef>
              <a:buChar char="•"/>
              <a:tabLst>
                <a:tab pos="697865" algn="l"/>
              </a:tabLst>
            </a:pPr>
            <a:r>
              <a:rPr sz="2200" dirty="0">
                <a:latin typeface="Arial MT"/>
                <a:cs typeface="Arial MT"/>
              </a:rPr>
              <a:t>Scripting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language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hence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easily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portabble</a:t>
            </a:r>
            <a:endParaRPr sz="2200" dirty="0">
              <a:latin typeface="Arial MT"/>
              <a:cs typeface="Arial MT"/>
            </a:endParaRPr>
          </a:p>
          <a:p>
            <a:pPr marL="697865" lvl="1" indent="-227965">
              <a:spcBef>
                <a:spcPts val="225"/>
              </a:spcBef>
              <a:buChar char="•"/>
              <a:tabLst>
                <a:tab pos="697865" algn="l"/>
              </a:tabLst>
            </a:pPr>
            <a:r>
              <a:rPr sz="2200" dirty="0">
                <a:latin typeface="Arial MT"/>
                <a:cs typeface="Arial MT"/>
              </a:rPr>
              <a:t>Python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interpreter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supported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most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modern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OS’s</a:t>
            </a:r>
            <a:endParaRPr sz="2200" dirty="0">
              <a:latin typeface="Arial MT"/>
              <a:cs typeface="Arial MT"/>
            </a:endParaRPr>
          </a:p>
          <a:p>
            <a:pPr marL="241300" indent="-228600"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600" dirty="0">
                <a:latin typeface="Arial MT"/>
                <a:cs typeface="Arial MT"/>
              </a:rPr>
              <a:t>Extensibility</a:t>
            </a:r>
            <a:r>
              <a:rPr sz="2600" spc="-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with</a:t>
            </a:r>
            <a:r>
              <a:rPr sz="2600" spc="-6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libraries</a:t>
            </a:r>
            <a:endParaRPr sz="2600" dirty="0">
              <a:latin typeface="Arial MT"/>
              <a:cs typeface="Arial MT"/>
            </a:endParaRPr>
          </a:p>
          <a:p>
            <a:pPr marL="698500" marR="122555" lvl="1" indent="-228600">
              <a:lnSpc>
                <a:spcPts val="2400"/>
              </a:lnSpc>
              <a:spcBef>
                <a:spcPts val="525"/>
              </a:spcBef>
              <a:buChar char="•"/>
              <a:tabLst>
                <a:tab pos="698500" algn="l"/>
              </a:tabLst>
            </a:pPr>
            <a:r>
              <a:rPr sz="2200" dirty="0">
                <a:latin typeface="Arial MT"/>
                <a:cs typeface="Arial MT"/>
              </a:rPr>
              <a:t>Large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base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third-</a:t>
            </a:r>
            <a:r>
              <a:rPr sz="2200" dirty="0">
                <a:latin typeface="Arial MT"/>
                <a:cs typeface="Arial MT"/>
              </a:rPr>
              <a:t>party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libraries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greatly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extend functionality.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Eg.,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NumPy,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SciPy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etc.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13716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CB17-853B-9BCC-9CB8-990456BB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7F424F-DFE3-0A43-F24C-D50AD14F3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51" y="1452784"/>
            <a:ext cx="9116697" cy="460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55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55E5-4757-4B52-D643-DE2A7D03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keywords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B7ABE-EBEC-830F-0BBD-2C4217498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34" y="2534553"/>
            <a:ext cx="11519731" cy="119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68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A4F2-544F-FE5B-A0FB-E80228D2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Control Structures</a:t>
            </a:r>
            <a:endParaRPr lang="zh-CN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55B89E-5936-FB73-92C8-4DB5E8A6EDA8}"/>
              </a:ext>
            </a:extLst>
          </p:cNvPr>
          <p:cNvSpPr txBox="1"/>
          <p:nvPr/>
        </p:nvSpPr>
        <p:spPr>
          <a:xfrm>
            <a:off x="4648912" y="1469463"/>
            <a:ext cx="72381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age = 25</a:t>
            </a:r>
          </a:p>
          <a:p>
            <a:endParaRPr lang="en-US" altLang="zh-CN" b="1" dirty="0"/>
          </a:p>
          <a:p>
            <a:r>
              <a:rPr lang="en-US" altLang="zh-CN" b="1" dirty="0"/>
              <a:t>if age &gt;= 18:</a:t>
            </a:r>
          </a:p>
          <a:p>
            <a:r>
              <a:rPr lang="en-US" altLang="zh-CN" b="1" dirty="0"/>
              <a:t>    print("Congratulations! You are eligible for BS Degree/Voting")</a:t>
            </a:r>
            <a:endParaRPr lang="zh-CN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6F07E0-56CF-9219-D0F7-3EF4C6AE91E1}"/>
              </a:ext>
            </a:extLst>
          </p:cNvPr>
          <p:cNvSpPr txBox="1"/>
          <p:nvPr/>
        </p:nvSpPr>
        <p:spPr>
          <a:xfrm>
            <a:off x="4757870" y="2891017"/>
            <a:ext cx="6097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age = 19</a:t>
            </a:r>
          </a:p>
          <a:p>
            <a:r>
              <a:rPr lang="en-US" altLang="zh-CN" b="1" dirty="0"/>
              <a:t>if age &gt; 18: print("Eligible to Vote.")</a:t>
            </a:r>
            <a:endParaRPr lang="zh-CN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C18D1E-D522-8888-9320-77FCDE750891}"/>
              </a:ext>
            </a:extLst>
          </p:cNvPr>
          <p:cNvSpPr txBox="1"/>
          <p:nvPr/>
        </p:nvSpPr>
        <p:spPr>
          <a:xfrm>
            <a:off x="5256376" y="4188209"/>
            <a:ext cx="30330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age = 10</a:t>
            </a:r>
          </a:p>
          <a:p>
            <a:r>
              <a:rPr lang="zh-CN" altLang="en-US" b="1" dirty="0"/>
              <a:t>if age &lt;= 12:</a:t>
            </a:r>
          </a:p>
          <a:p>
            <a:r>
              <a:rPr lang="zh-CN" altLang="en-US" b="1" dirty="0"/>
              <a:t>    print(“</a:t>
            </a:r>
            <a:r>
              <a:rPr lang="en-US" altLang="zh-CN" b="1" dirty="0"/>
              <a:t>Pay half ticket</a:t>
            </a:r>
            <a:r>
              <a:rPr lang="zh-CN" altLang="en-US" b="1" dirty="0"/>
              <a:t>.")</a:t>
            </a:r>
          </a:p>
          <a:p>
            <a:r>
              <a:rPr lang="zh-CN" altLang="en-US" b="1" dirty="0"/>
              <a:t>else:</a:t>
            </a:r>
          </a:p>
          <a:p>
            <a:r>
              <a:rPr lang="zh-CN" altLang="en-US" b="1" dirty="0"/>
              <a:t>    print("Pay </a:t>
            </a:r>
            <a:r>
              <a:rPr lang="en-US" altLang="zh-CN" b="1" dirty="0"/>
              <a:t>full</a:t>
            </a:r>
            <a:r>
              <a:rPr lang="zh-CN" altLang="en-US" b="1" dirty="0"/>
              <a:t> ticket.")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D3F981-4EF3-D3A7-74BE-F669FDC5F9F5}"/>
              </a:ext>
            </a:extLst>
          </p:cNvPr>
          <p:cNvSpPr txBox="1"/>
          <p:nvPr/>
        </p:nvSpPr>
        <p:spPr>
          <a:xfrm>
            <a:off x="2982482" y="5943846"/>
            <a:ext cx="8453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highlight>
                  <a:srgbClr val="00FF00"/>
                </a:highlight>
              </a:rPr>
              <a:t>payment = “Need to pay half” if age &lt;=12 else “Need to pay full” </a:t>
            </a:r>
            <a:endParaRPr lang="zh-CN" altLang="en-US" b="1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30489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BDFFC9-B5A2-CF53-D838-67942C55A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91" y="1024804"/>
            <a:ext cx="11853017" cy="24402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25E6C7-A7E7-A139-777D-47948BCD6AAF}"/>
              </a:ext>
            </a:extLst>
          </p:cNvPr>
          <p:cNvSpPr txBox="1"/>
          <p:nvPr/>
        </p:nvSpPr>
        <p:spPr>
          <a:xfrm>
            <a:off x="561886" y="4031739"/>
            <a:ext cx="341190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age = 25</a:t>
            </a:r>
          </a:p>
          <a:p>
            <a:r>
              <a:rPr lang="zh-CN" altLang="en-US" b="1" dirty="0"/>
              <a:t>if age &lt;= 12:</a:t>
            </a:r>
          </a:p>
          <a:p>
            <a:r>
              <a:rPr lang="zh-CN" altLang="en-US" b="1" dirty="0"/>
              <a:t>    print("Child.")</a:t>
            </a:r>
          </a:p>
          <a:p>
            <a:r>
              <a:rPr lang="zh-CN" altLang="en-US" b="1" dirty="0"/>
              <a:t>elif age &lt;= 19:</a:t>
            </a:r>
          </a:p>
          <a:p>
            <a:r>
              <a:rPr lang="zh-CN" altLang="en-US" b="1" dirty="0"/>
              <a:t>    print("Teenager.")</a:t>
            </a:r>
          </a:p>
          <a:p>
            <a:r>
              <a:rPr lang="zh-CN" altLang="en-US" b="1" dirty="0"/>
              <a:t>elif age &lt;= 35:</a:t>
            </a:r>
          </a:p>
          <a:p>
            <a:r>
              <a:rPr lang="zh-CN" altLang="en-US" b="1" dirty="0"/>
              <a:t>    print("Young adult.")</a:t>
            </a:r>
          </a:p>
          <a:p>
            <a:r>
              <a:rPr lang="zh-CN" altLang="en-US" b="1" dirty="0"/>
              <a:t>else:</a:t>
            </a:r>
          </a:p>
          <a:p>
            <a:r>
              <a:rPr lang="zh-CN" altLang="en-US" b="1" dirty="0"/>
              <a:t>    print("Adult.")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95538-FC2E-A62A-7D6D-467A89F9ECCB}"/>
              </a:ext>
            </a:extLst>
          </p:cNvPr>
          <p:cNvSpPr txBox="1"/>
          <p:nvPr/>
        </p:nvSpPr>
        <p:spPr>
          <a:xfrm>
            <a:off x="5672271" y="3869369"/>
            <a:ext cx="60974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age = 70</a:t>
            </a:r>
          </a:p>
          <a:p>
            <a:r>
              <a:rPr lang="zh-CN" altLang="en-US" b="1" dirty="0"/>
              <a:t>is_member = True</a:t>
            </a:r>
          </a:p>
          <a:p>
            <a:r>
              <a:rPr lang="zh-CN" altLang="en-US" b="1" dirty="0"/>
              <a:t>if age &gt;= 60:</a:t>
            </a:r>
          </a:p>
          <a:p>
            <a:r>
              <a:rPr lang="zh-CN" altLang="en-US" b="1" dirty="0"/>
              <a:t>    if is_member:</a:t>
            </a:r>
          </a:p>
          <a:p>
            <a:r>
              <a:rPr lang="zh-CN" altLang="en-US" b="1" dirty="0"/>
              <a:t>        print("30% senior discount!")</a:t>
            </a:r>
          </a:p>
          <a:p>
            <a:r>
              <a:rPr lang="zh-CN" altLang="en-US" b="1" dirty="0"/>
              <a:t>    else:</a:t>
            </a:r>
          </a:p>
          <a:p>
            <a:r>
              <a:rPr lang="zh-CN" altLang="en-US" b="1" dirty="0"/>
              <a:t>        print("20% senior discount.")</a:t>
            </a:r>
          </a:p>
          <a:p>
            <a:r>
              <a:rPr lang="zh-CN" altLang="en-US" b="1" dirty="0"/>
              <a:t>else:</a:t>
            </a:r>
          </a:p>
          <a:p>
            <a:r>
              <a:rPr lang="zh-CN" altLang="en-US" b="1" dirty="0"/>
              <a:t>    print("Not eligible for a senior discount.")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DCF094-3FCE-ABF7-7AA5-B09A8A8C2464}"/>
              </a:ext>
            </a:extLst>
          </p:cNvPr>
          <p:cNvSpPr txBox="1"/>
          <p:nvPr/>
        </p:nvSpPr>
        <p:spPr>
          <a:xfrm rot="16200000">
            <a:off x="3535959" y="4897076"/>
            <a:ext cx="3233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Nested </a:t>
            </a:r>
            <a:r>
              <a:rPr lang="en-US" altLang="zh-CN" b="1" dirty="0" err="1">
                <a:solidFill>
                  <a:srgbClr val="FF0000"/>
                </a:solidFill>
              </a:rPr>
              <a:t>if..else</a:t>
            </a:r>
            <a:r>
              <a:rPr lang="en-US" altLang="zh-CN" b="1" dirty="0">
                <a:solidFill>
                  <a:srgbClr val="FF0000"/>
                </a:solidFill>
              </a:rPr>
              <a:t> Conditional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C3BA7D-BF4D-100C-D476-F862C148618F}"/>
              </a:ext>
            </a:extLst>
          </p:cNvPr>
          <p:cNvSpPr txBox="1"/>
          <p:nvPr/>
        </p:nvSpPr>
        <p:spPr>
          <a:xfrm>
            <a:off x="169491" y="297322"/>
            <a:ext cx="11989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Nunito" pitchFamily="2" charset="0"/>
              </a:rPr>
              <a:t>A </a:t>
            </a:r>
            <a:r>
              <a:rPr lang="en-US" altLang="zh-CN" b="0" i="0" u="sng" dirty="0">
                <a:solidFill>
                  <a:srgbClr val="FF0000"/>
                </a:solidFill>
                <a:effectLst/>
                <a:latin typeface="Nunito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ternary conditional statement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Nunito" pitchFamily="2" charset="0"/>
              </a:rPr>
              <a:t> is a compact way to write an if-else condition in a single line. It’s sometimes called a "conditional expression."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742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A1C1608-D4D5-88F3-0398-7029F907B1D4}"/>
              </a:ext>
            </a:extLst>
          </p:cNvPr>
          <p:cNvSpPr txBox="1"/>
          <p:nvPr/>
        </p:nvSpPr>
        <p:spPr>
          <a:xfrm>
            <a:off x="365332" y="215959"/>
            <a:ext cx="1068437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highlight>
                  <a:srgbClr val="00FF00"/>
                </a:highlight>
              </a:rPr>
              <a:t>Match-Case Statement in Python</a:t>
            </a:r>
          </a:p>
          <a:p>
            <a:r>
              <a:rPr lang="en-US" altLang="zh-CN" sz="2800" b="1" dirty="0">
                <a:highlight>
                  <a:srgbClr val="00FF00"/>
                </a:highlight>
              </a:rPr>
              <a:t>match-case statement is Python's version of a switch-case found in other languages. It allows us to match a variable's value against a set of patterns.</a:t>
            </a:r>
            <a:endParaRPr lang="zh-CN" altLang="en-US" sz="2800" b="1" dirty="0">
              <a:highlight>
                <a:srgbClr val="00FF00"/>
              </a:highligh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33B2FC-3009-BA7D-D6D0-D608F9765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77" y="2473860"/>
            <a:ext cx="7602011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758825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-135" dirty="0"/>
              <a:t> </a:t>
            </a:r>
            <a:r>
              <a:rPr spc="-10" dirty="0"/>
              <a:t>Interpreter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362200" y="1825626"/>
            <a:ext cx="10515600" cy="2649443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1172210">
              <a:lnSpc>
                <a:spcPts val="3000"/>
              </a:lnSpc>
              <a:spcBef>
                <a:spcPts val="500"/>
              </a:spcBef>
              <a:tabLst>
                <a:tab pos="241300" algn="l"/>
              </a:tabLst>
            </a:pPr>
            <a:r>
              <a:rPr dirty="0"/>
              <a:t>The</a:t>
            </a:r>
            <a:r>
              <a:rPr spc="-45" dirty="0"/>
              <a:t> </a:t>
            </a:r>
            <a:r>
              <a:rPr dirty="0"/>
              <a:t>system</a:t>
            </a:r>
            <a:r>
              <a:rPr spc="-40" dirty="0"/>
              <a:t> </a:t>
            </a:r>
            <a:r>
              <a:rPr dirty="0"/>
              <a:t>component</a:t>
            </a:r>
            <a:r>
              <a:rPr spc="-5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Python</a:t>
            </a:r>
            <a:r>
              <a:rPr spc="-45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spc="-25" dirty="0"/>
              <a:t>the </a:t>
            </a:r>
            <a:r>
              <a:rPr spc="-10" dirty="0"/>
              <a:t>interpreter.</a:t>
            </a:r>
            <a:endParaRPr/>
          </a:p>
          <a:p>
            <a:pPr marL="241300" marR="610235">
              <a:lnSpc>
                <a:spcPts val="3030"/>
              </a:lnSpc>
              <a:spcBef>
                <a:spcPts val="1010"/>
              </a:spcBef>
              <a:tabLst>
                <a:tab pos="241300" algn="l"/>
              </a:tabLst>
            </a:pPr>
            <a:r>
              <a:rPr dirty="0"/>
              <a:t>The</a:t>
            </a:r>
            <a:r>
              <a:rPr spc="-60" dirty="0"/>
              <a:t> </a:t>
            </a:r>
            <a:r>
              <a:rPr dirty="0"/>
              <a:t>interpreter</a:t>
            </a:r>
            <a:r>
              <a:rPr spc="-60" dirty="0"/>
              <a:t> </a:t>
            </a:r>
            <a:r>
              <a:rPr dirty="0"/>
              <a:t>is</a:t>
            </a:r>
            <a:r>
              <a:rPr spc="-50" dirty="0"/>
              <a:t> </a:t>
            </a:r>
            <a:r>
              <a:rPr dirty="0"/>
              <a:t>independent</a:t>
            </a:r>
            <a:r>
              <a:rPr spc="-70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your</a:t>
            </a:r>
            <a:r>
              <a:rPr spc="-60" dirty="0"/>
              <a:t> </a:t>
            </a:r>
            <a:r>
              <a:rPr spc="-20" dirty="0"/>
              <a:t>code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is</a:t>
            </a:r>
            <a:r>
              <a:rPr spc="-50" dirty="0"/>
              <a:t> </a:t>
            </a:r>
            <a:r>
              <a:rPr dirty="0"/>
              <a:t>required</a:t>
            </a:r>
            <a:r>
              <a:rPr spc="-45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execute</a:t>
            </a:r>
            <a:r>
              <a:rPr spc="-50" dirty="0"/>
              <a:t> </a:t>
            </a:r>
            <a:r>
              <a:rPr dirty="0"/>
              <a:t>your</a:t>
            </a:r>
            <a:r>
              <a:rPr spc="-45" dirty="0"/>
              <a:t> </a:t>
            </a:r>
            <a:r>
              <a:rPr spc="-10" dirty="0"/>
              <a:t>code.</a:t>
            </a:r>
            <a:endParaRPr/>
          </a:p>
          <a:p>
            <a:pPr marL="241300" marR="156210">
              <a:lnSpc>
                <a:spcPts val="3030"/>
              </a:lnSpc>
              <a:spcBef>
                <a:spcPts val="969"/>
              </a:spcBef>
              <a:tabLst>
                <a:tab pos="241300" algn="l"/>
              </a:tabLst>
            </a:pPr>
            <a:r>
              <a:rPr spc="-10" dirty="0"/>
              <a:t>Two</a:t>
            </a:r>
            <a:r>
              <a:rPr spc="-75" dirty="0"/>
              <a:t> </a:t>
            </a:r>
            <a:r>
              <a:rPr dirty="0"/>
              <a:t>major</a:t>
            </a:r>
            <a:r>
              <a:rPr spc="-75" dirty="0"/>
              <a:t> </a:t>
            </a:r>
            <a:r>
              <a:rPr dirty="0"/>
              <a:t>versions</a:t>
            </a:r>
            <a:r>
              <a:rPr spc="-80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dirty="0"/>
              <a:t>interpreter</a:t>
            </a:r>
            <a:r>
              <a:rPr spc="-75" dirty="0"/>
              <a:t> </a:t>
            </a:r>
            <a:r>
              <a:rPr dirty="0"/>
              <a:t>are</a:t>
            </a:r>
            <a:r>
              <a:rPr spc="-75" dirty="0"/>
              <a:t> </a:t>
            </a:r>
            <a:r>
              <a:rPr spc="-10" dirty="0"/>
              <a:t>currently available:</a:t>
            </a:r>
            <a:endParaRPr/>
          </a:p>
          <a:p>
            <a:pPr marL="697230" lvl="1" indent="-227329">
              <a:lnSpc>
                <a:spcPct val="100000"/>
              </a:lnSpc>
              <a:spcBef>
                <a:spcPts val="200"/>
              </a:spcBef>
              <a:tabLst>
                <a:tab pos="697230" algn="l"/>
              </a:tabLst>
            </a:pPr>
            <a:r>
              <a:rPr dirty="0">
                <a:latin typeface="Arial MT"/>
                <a:cs typeface="Arial MT"/>
              </a:rPr>
              <a:t>Python</a:t>
            </a:r>
            <a:r>
              <a:rPr spc="-7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2.7.X</a:t>
            </a:r>
            <a:r>
              <a:rPr spc="-7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(broader</a:t>
            </a:r>
            <a:r>
              <a:rPr spc="-6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support,</a:t>
            </a:r>
            <a:r>
              <a:rPr spc="-7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legacy</a:t>
            </a:r>
            <a:r>
              <a:rPr spc="-65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libraries)</a:t>
            </a:r>
            <a:endParaRPr>
              <a:latin typeface="Arial MT"/>
              <a:cs typeface="Arial MT"/>
            </a:endParaRPr>
          </a:p>
          <a:p>
            <a:pPr marL="697230" lvl="1" indent="-227329">
              <a:lnSpc>
                <a:spcPct val="100000"/>
              </a:lnSpc>
              <a:spcBef>
                <a:spcPts val="185"/>
              </a:spcBef>
              <a:tabLst>
                <a:tab pos="697230" algn="l"/>
              </a:tabLst>
            </a:pPr>
            <a:r>
              <a:rPr dirty="0">
                <a:latin typeface="Arial MT"/>
                <a:cs typeface="Arial MT"/>
              </a:rPr>
              <a:t>Python</a:t>
            </a:r>
            <a:r>
              <a:rPr spc="-6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3.6.X</a:t>
            </a:r>
            <a:r>
              <a:rPr spc="-7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(newer</a:t>
            </a:r>
            <a:r>
              <a:rPr spc="-6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features,</a:t>
            </a:r>
            <a:r>
              <a:rPr spc="-7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better</a:t>
            </a:r>
            <a:r>
              <a:rPr spc="-6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future</a:t>
            </a:r>
            <a:r>
              <a:rPr spc="-65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support)</a:t>
            </a:r>
            <a:endParaRPr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13716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-165" dirty="0"/>
              <a:t> </a:t>
            </a:r>
            <a:r>
              <a:rPr dirty="0"/>
              <a:t>execution</a:t>
            </a:r>
            <a:r>
              <a:rPr spc="-160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2159582" y="1765500"/>
            <a:ext cx="2072005" cy="1243330"/>
          </a:xfrm>
          <a:custGeom>
            <a:avLst/>
            <a:gdLst/>
            <a:ahLst/>
            <a:cxnLst/>
            <a:rect l="l" t="t" r="r" b="b"/>
            <a:pathLst>
              <a:path w="2072005" h="1243330">
                <a:moveTo>
                  <a:pt x="1947491" y="0"/>
                </a:moveTo>
                <a:lnTo>
                  <a:pt x="124307" y="0"/>
                </a:lnTo>
                <a:lnTo>
                  <a:pt x="75921" y="9768"/>
                </a:lnTo>
                <a:lnTo>
                  <a:pt x="36408" y="36409"/>
                </a:lnTo>
                <a:lnTo>
                  <a:pt x="9768" y="75922"/>
                </a:lnTo>
                <a:lnTo>
                  <a:pt x="0" y="124308"/>
                </a:lnTo>
                <a:lnTo>
                  <a:pt x="0" y="1118770"/>
                </a:lnTo>
                <a:lnTo>
                  <a:pt x="9768" y="1167157"/>
                </a:lnTo>
                <a:lnTo>
                  <a:pt x="36408" y="1206670"/>
                </a:lnTo>
                <a:lnTo>
                  <a:pt x="75921" y="1233310"/>
                </a:lnTo>
                <a:lnTo>
                  <a:pt x="124307" y="1243079"/>
                </a:lnTo>
                <a:lnTo>
                  <a:pt x="1947491" y="1243079"/>
                </a:lnTo>
                <a:lnTo>
                  <a:pt x="1995877" y="1233310"/>
                </a:lnTo>
                <a:lnTo>
                  <a:pt x="2035389" y="1206670"/>
                </a:lnTo>
                <a:lnTo>
                  <a:pt x="2062029" y="1167157"/>
                </a:lnTo>
                <a:lnTo>
                  <a:pt x="2071798" y="1118770"/>
                </a:lnTo>
                <a:lnTo>
                  <a:pt x="2071798" y="124308"/>
                </a:lnTo>
                <a:lnTo>
                  <a:pt x="2062029" y="75922"/>
                </a:lnTo>
                <a:lnTo>
                  <a:pt x="2035389" y="36409"/>
                </a:lnTo>
                <a:lnTo>
                  <a:pt x="1995877" y="9768"/>
                </a:lnTo>
                <a:lnTo>
                  <a:pt x="1947491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59084" y="1900767"/>
            <a:ext cx="1273175" cy="9042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65735" marR="5080" indent="-153670">
              <a:lnSpc>
                <a:spcPts val="3200"/>
              </a:lnSpc>
              <a:spcBef>
                <a:spcPts val="640"/>
              </a:spcBef>
            </a:pPr>
            <a:r>
              <a:rPr sz="3100" spc="-10" dirty="0">
                <a:solidFill>
                  <a:srgbClr val="FFFFFF"/>
                </a:solidFill>
                <a:latin typeface="Arial MT"/>
                <a:cs typeface="Arial MT"/>
              </a:rPr>
              <a:t>Source </a:t>
            </a:r>
            <a:r>
              <a:rPr sz="3100" spc="-20" dirty="0">
                <a:solidFill>
                  <a:srgbClr val="FFFFFF"/>
                </a:solidFill>
                <a:latin typeface="Arial MT"/>
                <a:cs typeface="Arial MT"/>
              </a:rPr>
              <a:t>Code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8559" y="2130136"/>
            <a:ext cx="439420" cy="514350"/>
          </a:xfrm>
          <a:custGeom>
            <a:avLst/>
            <a:gdLst/>
            <a:ahLst/>
            <a:cxnLst/>
            <a:rect l="l" t="t" r="r" b="b"/>
            <a:pathLst>
              <a:path w="439420" h="514350">
                <a:moveTo>
                  <a:pt x="219609" y="0"/>
                </a:moveTo>
                <a:lnTo>
                  <a:pt x="219609" y="102762"/>
                </a:lnTo>
                <a:lnTo>
                  <a:pt x="0" y="102762"/>
                </a:lnTo>
                <a:lnTo>
                  <a:pt x="0" y="411045"/>
                </a:lnTo>
                <a:lnTo>
                  <a:pt x="219609" y="411045"/>
                </a:lnTo>
                <a:lnTo>
                  <a:pt x="219609" y="513806"/>
                </a:lnTo>
                <a:lnTo>
                  <a:pt x="439220" y="256903"/>
                </a:lnTo>
                <a:lnTo>
                  <a:pt x="219609" y="0"/>
                </a:lnTo>
                <a:close/>
              </a:path>
            </a:pathLst>
          </a:custGeom>
          <a:solidFill>
            <a:srgbClr val="B0BC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0101" y="1765500"/>
            <a:ext cx="2072005" cy="1243330"/>
          </a:xfrm>
          <a:custGeom>
            <a:avLst/>
            <a:gdLst/>
            <a:ahLst/>
            <a:cxnLst/>
            <a:rect l="l" t="t" r="r" b="b"/>
            <a:pathLst>
              <a:path w="2072004" h="1243330">
                <a:moveTo>
                  <a:pt x="1947490" y="0"/>
                </a:moveTo>
                <a:lnTo>
                  <a:pt x="124307" y="0"/>
                </a:lnTo>
                <a:lnTo>
                  <a:pt x="75921" y="9768"/>
                </a:lnTo>
                <a:lnTo>
                  <a:pt x="36408" y="36409"/>
                </a:lnTo>
                <a:lnTo>
                  <a:pt x="9768" y="75922"/>
                </a:lnTo>
                <a:lnTo>
                  <a:pt x="0" y="124308"/>
                </a:lnTo>
                <a:lnTo>
                  <a:pt x="0" y="1118770"/>
                </a:lnTo>
                <a:lnTo>
                  <a:pt x="9768" y="1167157"/>
                </a:lnTo>
                <a:lnTo>
                  <a:pt x="36408" y="1206670"/>
                </a:lnTo>
                <a:lnTo>
                  <a:pt x="75921" y="1233310"/>
                </a:lnTo>
                <a:lnTo>
                  <a:pt x="124307" y="1243079"/>
                </a:lnTo>
                <a:lnTo>
                  <a:pt x="1947490" y="1243079"/>
                </a:lnTo>
                <a:lnTo>
                  <a:pt x="1995876" y="1233310"/>
                </a:lnTo>
                <a:lnTo>
                  <a:pt x="2035389" y="1206670"/>
                </a:lnTo>
                <a:lnTo>
                  <a:pt x="2062029" y="1167157"/>
                </a:lnTo>
                <a:lnTo>
                  <a:pt x="2071797" y="1118770"/>
                </a:lnTo>
                <a:lnTo>
                  <a:pt x="2071797" y="124308"/>
                </a:lnTo>
                <a:lnTo>
                  <a:pt x="2062029" y="75922"/>
                </a:lnTo>
                <a:lnTo>
                  <a:pt x="2035389" y="36409"/>
                </a:lnTo>
                <a:lnTo>
                  <a:pt x="1995876" y="9768"/>
                </a:lnTo>
                <a:lnTo>
                  <a:pt x="194749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12732" y="1900767"/>
            <a:ext cx="967105" cy="9042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indent="76200">
              <a:lnSpc>
                <a:spcPts val="3200"/>
              </a:lnSpc>
              <a:spcBef>
                <a:spcPts val="640"/>
              </a:spcBef>
            </a:pPr>
            <a:r>
              <a:rPr sz="3100" spc="-20" dirty="0">
                <a:solidFill>
                  <a:srgbClr val="FFFFFF"/>
                </a:solidFill>
                <a:latin typeface="Arial MT"/>
                <a:cs typeface="Arial MT"/>
              </a:rPr>
              <a:t>Byte Code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39078" y="2130136"/>
            <a:ext cx="439420" cy="514350"/>
          </a:xfrm>
          <a:custGeom>
            <a:avLst/>
            <a:gdLst/>
            <a:ahLst/>
            <a:cxnLst/>
            <a:rect l="l" t="t" r="r" b="b"/>
            <a:pathLst>
              <a:path w="439420" h="514350">
                <a:moveTo>
                  <a:pt x="219610" y="0"/>
                </a:moveTo>
                <a:lnTo>
                  <a:pt x="219610" y="102762"/>
                </a:lnTo>
                <a:lnTo>
                  <a:pt x="0" y="102762"/>
                </a:lnTo>
                <a:lnTo>
                  <a:pt x="0" y="411045"/>
                </a:lnTo>
                <a:lnTo>
                  <a:pt x="219610" y="411045"/>
                </a:lnTo>
                <a:lnTo>
                  <a:pt x="219610" y="513806"/>
                </a:lnTo>
                <a:lnTo>
                  <a:pt x="439220" y="256903"/>
                </a:lnTo>
                <a:lnTo>
                  <a:pt x="219610" y="0"/>
                </a:lnTo>
                <a:close/>
              </a:path>
            </a:pathLst>
          </a:custGeom>
          <a:solidFill>
            <a:srgbClr val="B0BC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60620" y="1765500"/>
            <a:ext cx="2072005" cy="1243330"/>
          </a:xfrm>
          <a:custGeom>
            <a:avLst/>
            <a:gdLst/>
            <a:ahLst/>
            <a:cxnLst/>
            <a:rect l="l" t="t" r="r" b="b"/>
            <a:pathLst>
              <a:path w="2072004" h="1243330">
                <a:moveTo>
                  <a:pt x="1947490" y="0"/>
                </a:moveTo>
                <a:lnTo>
                  <a:pt x="124307" y="0"/>
                </a:lnTo>
                <a:lnTo>
                  <a:pt x="75921" y="9768"/>
                </a:lnTo>
                <a:lnTo>
                  <a:pt x="36408" y="36409"/>
                </a:lnTo>
                <a:lnTo>
                  <a:pt x="9768" y="75922"/>
                </a:lnTo>
                <a:lnTo>
                  <a:pt x="0" y="124308"/>
                </a:lnTo>
                <a:lnTo>
                  <a:pt x="0" y="1118770"/>
                </a:lnTo>
                <a:lnTo>
                  <a:pt x="9768" y="1167157"/>
                </a:lnTo>
                <a:lnTo>
                  <a:pt x="36408" y="1206670"/>
                </a:lnTo>
                <a:lnTo>
                  <a:pt x="75921" y="1233310"/>
                </a:lnTo>
                <a:lnTo>
                  <a:pt x="124307" y="1243079"/>
                </a:lnTo>
                <a:lnTo>
                  <a:pt x="1947490" y="1243079"/>
                </a:lnTo>
                <a:lnTo>
                  <a:pt x="1995876" y="1233310"/>
                </a:lnTo>
                <a:lnTo>
                  <a:pt x="2035389" y="1206670"/>
                </a:lnTo>
                <a:lnTo>
                  <a:pt x="2062030" y="1167157"/>
                </a:lnTo>
                <a:lnTo>
                  <a:pt x="2071799" y="1118770"/>
                </a:lnTo>
                <a:lnTo>
                  <a:pt x="2071799" y="124308"/>
                </a:lnTo>
                <a:lnTo>
                  <a:pt x="2062030" y="75922"/>
                </a:lnTo>
                <a:lnTo>
                  <a:pt x="2035389" y="36409"/>
                </a:lnTo>
                <a:lnTo>
                  <a:pt x="1995876" y="9768"/>
                </a:lnTo>
                <a:lnTo>
                  <a:pt x="194749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19362" y="1900767"/>
            <a:ext cx="1754505" cy="9042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87960" marR="5080" indent="-175895">
              <a:lnSpc>
                <a:spcPts val="3200"/>
              </a:lnSpc>
              <a:spcBef>
                <a:spcPts val="640"/>
              </a:spcBef>
            </a:pPr>
            <a:r>
              <a:rPr sz="3100" spc="-10" dirty="0">
                <a:solidFill>
                  <a:srgbClr val="FFFFFF"/>
                </a:solidFill>
                <a:latin typeface="Arial MT"/>
                <a:cs typeface="Arial MT"/>
              </a:rPr>
              <a:t>Execution </a:t>
            </a:r>
            <a:r>
              <a:rPr sz="31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3100" spc="-25" dirty="0">
                <a:solidFill>
                  <a:srgbClr val="FFFFFF"/>
                </a:solidFill>
                <a:latin typeface="Arial MT"/>
                <a:cs typeface="Arial MT"/>
              </a:rPr>
              <a:t> PVM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31391" y="3699933"/>
            <a:ext cx="7479665" cy="2584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ts val="2875"/>
              </a:lnSpc>
              <a:spcBef>
                <a:spcPts val="100"/>
              </a:spcBef>
              <a:buChar char="•"/>
              <a:tabLst>
                <a:tab pos="297815" algn="l"/>
              </a:tabLst>
            </a:pPr>
            <a:r>
              <a:rPr sz="2400" dirty="0">
                <a:latin typeface="Arial MT"/>
                <a:cs typeface="Arial MT"/>
              </a:rPr>
              <a:t>Interpreter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two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phases:</a:t>
            </a:r>
            <a:endParaRPr sz="2400">
              <a:latin typeface="Arial MT"/>
              <a:cs typeface="Arial MT"/>
            </a:endParaRPr>
          </a:p>
          <a:p>
            <a:pPr marL="297815" indent="-285115">
              <a:lnSpc>
                <a:spcPts val="2875"/>
              </a:lnSpc>
              <a:buChar char="•"/>
              <a:tabLst>
                <a:tab pos="297815" algn="l"/>
              </a:tabLst>
            </a:pPr>
            <a:r>
              <a:rPr sz="2400" dirty="0">
                <a:latin typeface="Arial MT"/>
                <a:cs typeface="Arial MT"/>
              </a:rPr>
              <a:t>Source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code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compiled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byte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code</a:t>
            </a:r>
            <a:endParaRPr sz="2400">
              <a:latin typeface="Arial MT"/>
              <a:cs typeface="Arial MT"/>
            </a:endParaRPr>
          </a:p>
          <a:p>
            <a:pPr marL="297815" indent="-285115">
              <a:lnSpc>
                <a:spcPts val="2875"/>
              </a:lnSpc>
              <a:spcBef>
                <a:spcPts val="20"/>
              </a:spcBef>
              <a:buChar char="•"/>
              <a:tabLst>
                <a:tab pos="297815" algn="l"/>
              </a:tabLst>
            </a:pPr>
            <a:r>
              <a:rPr sz="2400" dirty="0">
                <a:latin typeface="Arial MT"/>
                <a:cs typeface="Arial MT"/>
              </a:rPr>
              <a:t>Byte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code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executed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Python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Virtual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Machine</a:t>
            </a:r>
            <a:endParaRPr sz="2400">
              <a:latin typeface="Arial MT"/>
              <a:cs typeface="Arial MT"/>
            </a:endParaRPr>
          </a:p>
          <a:p>
            <a:pPr marL="298450" marR="5080" indent="-285750">
              <a:lnSpc>
                <a:spcPts val="2900"/>
              </a:lnSpc>
              <a:spcBef>
                <a:spcPts val="70"/>
              </a:spcBef>
              <a:buChar char="•"/>
              <a:tabLst>
                <a:tab pos="298450" algn="l"/>
              </a:tabLst>
            </a:pPr>
            <a:r>
              <a:rPr sz="2400" dirty="0">
                <a:latin typeface="Arial MT"/>
                <a:cs typeface="Arial MT"/>
              </a:rPr>
              <a:t>Byte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code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regenerated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every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source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code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OR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python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version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machine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changes.</a:t>
            </a:r>
            <a:endParaRPr sz="2400">
              <a:latin typeface="Arial MT"/>
              <a:cs typeface="Arial MT"/>
            </a:endParaRPr>
          </a:p>
          <a:p>
            <a:pPr marL="297815" indent="-285115">
              <a:lnSpc>
                <a:spcPts val="2760"/>
              </a:lnSpc>
              <a:buChar char="•"/>
              <a:tabLst>
                <a:tab pos="297815" algn="l"/>
              </a:tabLst>
            </a:pPr>
            <a:r>
              <a:rPr sz="2400" dirty="0">
                <a:latin typeface="Arial MT"/>
                <a:cs typeface="Arial MT"/>
              </a:rPr>
              <a:t>Byte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code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generation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saves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repeated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compilation</a:t>
            </a:r>
            <a:endParaRPr sz="2400">
              <a:latin typeface="Arial MT"/>
              <a:cs typeface="Arial MT"/>
            </a:endParaRPr>
          </a:p>
          <a:p>
            <a:pPr marL="298450">
              <a:lnSpc>
                <a:spcPts val="2875"/>
              </a:lnSpc>
            </a:pPr>
            <a:r>
              <a:rPr sz="2400" spc="-10" dirty="0">
                <a:latin typeface="Arial MT"/>
                <a:cs typeface="Arial MT"/>
              </a:rPr>
              <a:t>time.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24000" y="13716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dirty="0"/>
              <a:t>Script</a:t>
            </a:r>
            <a:r>
              <a:rPr spc="-85" dirty="0"/>
              <a:t> </a:t>
            </a:r>
            <a:r>
              <a:rPr dirty="0"/>
              <a:t>vs.</a:t>
            </a:r>
            <a:r>
              <a:rPr spc="-85" dirty="0"/>
              <a:t> </a:t>
            </a:r>
            <a:r>
              <a:rPr dirty="0"/>
              <a:t>command</a:t>
            </a:r>
            <a:r>
              <a:rPr spc="-85" dirty="0"/>
              <a:t> </a:t>
            </a:r>
            <a:r>
              <a:rPr spc="-20" dirty="0"/>
              <a:t>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391" y="1765300"/>
            <a:ext cx="7717155" cy="4065904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241300" marR="459740" indent="-228600">
              <a:lnSpc>
                <a:spcPct val="79400"/>
              </a:lnSpc>
              <a:spcBef>
                <a:spcPts val="79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Code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can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be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written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python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script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that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is </a:t>
            </a:r>
            <a:r>
              <a:rPr sz="2800" dirty="0">
                <a:latin typeface="Arial MT"/>
                <a:cs typeface="Arial MT"/>
              </a:rPr>
              <a:t>interpreted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as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block.</a:t>
            </a:r>
            <a:endParaRPr sz="2800">
              <a:latin typeface="Arial MT"/>
              <a:cs typeface="Arial MT"/>
            </a:endParaRPr>
          </a:p>
          <a:p>
            <a:pPr marL="241300" marR="913765" indent="-228600">
              <a:lnSpc>
                <a:spcPct val="79400"/>
              </a:lnSpc>
              <a:spcBef>
                <a:spcPts val="1035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Code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can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also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be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entered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into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Python </a:t>
            </a:r>
            <a:r>
              <a:rPr sz="2800" dirty="0">
                <a:latin typeface="Arial MT"/>
                <a:cs typeface="Arial MT"/>
              </a:rPr>
              <a:t>command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line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interface.</a:t>
            </a:r>
            <a:endParaRPr sz="2800">
              <a:latin typeface="Arial MT"/>
              <a:cs typeface="Arial MT"/>
            </a:endParaRPr>
          </a:p>
          <a:p>
            <a:pPr marL="697230" marR="1004569" lvl="1" indent="-227329">
              <a:lnSpc>
                <a:spcPct val="79900"/>
              </a:lnSpc>
              <a:spcBef>
                <a:spcPts val="515"/>
              </a:spcBef>
              <a:buChar char="•"/>
              <a:tabLst>
                <a:tab pos="698500" algn="l"/>
              </a:tabLst>
            </a:pPr>
            <a:r>
              <a:rPr sz="2400" spc="-50" dirty="0">
                <a:latin typeface="Arial MT"/>
                <a:cs typeface="Arial MT"/>
              </a:rPr>
              <a:t>You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exit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command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line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Ctrl-</a:t>
            </a:r>
            <a:r>
              <a:rPr sz="2400" dirty="0">
                <a:latin typeface="Arial MT"/>
                <a:cs typeface="Arial MT"/>
              </a:rPr>
              <a:t>z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on 	</a:t>
            </a:r>
            <a:r>
              <a:rPr sz="2400" dirty="0">
                <a:latin typeface="Arial MT"/>
                <a:cs typeface="Arial MT"/>
              </a:rPr>
              <a:t>windows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Ctrl-</a:t>
            </a:r>
            <a:r>
              <a:rPr sz="2400" dirty="0">
                <a:latin typeface="Arial MT"/>
                <a:cs typeface="Arial MT"/>
              </a:rPr>
              <a:t>d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unix</a:t>
            </a:r>
            <a:endParaRPr sz="2400">
              <a:latin typeface="Arial MT"/>
              <a:cs typeface="Arial MT"/>
            </a:endParaRPr>
          </a:p>
          <a:p>
            <a:pPr marL="241300" marR="5080" indent="-228600">
              <a:lnSpc>
                <a:spcPts val="2700"/>
              </a:lnSpc>
              <a:spcBef>
                <a:spcPts val="96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For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complex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projects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use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IDE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(For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example, </a:t>
            </a:r>
            <a:r>
              <a:rPr sz="2800" dirty="0">
                <a:latin typeface="Arial MT"/>
                <a:cs typeface="Arial MT"/>
              </a:rPr>
              <a:t>PyCharm,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Jupyter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notebook).</a:t>
            </a:r>
            <a:endParaRPr sz="2800">
              <a:latin typeface="Arial MT"/>
              <a:cs typeface="Arial MT"/>
            </a:endParaRPr>
          </a:p>
          <a:p>
            <a:pPr marL="697230" lvl="1" indent="-227329">
              <a:lnSpc>
                <a:spcPts val="2800"/>
              </a:lnSpc>
              <a:buChar char="•"/>
              <a:tabLst>
                <a:tab pos="697230" algn="l"/>
              </a:tabLst>
            </a:pPr>
            <a:r>
              <a:rPr sz="2400" dirty="0">
                <a:latin typeface="Arial MT"/>
                <a:cs typeface="Arial MT"/>
              </a:rPr>
              <a:t>PyCharm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great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single-</a:t>
            </a:r>
            <a:r>
              <a:rPr sz="2400" dirty="0">
                <a:latin typeface="Arial MT"/>
                <a:cs typeface="Arial MT"/>
              </a:rPr>
              <a:t>developer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projects</a:t>
            </a:r>
            <a:endParaRPr sz="2400">
              <a:latin typeface="Arial MT"/>
              <a:cs typeface="Arial MT"/>
            </a:endParaRPr>
          </a:p>
          <a:p>
            <a:pPr marL="697230" marR="941705" lvl="1" indent="-227329">
              <a:lnSpc>
                <a:spcPct val="79900"/>
              </a:lnSpc>
              <a:spcBef>
                <a:spcPts val="540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Arial MT"/>
                <a:cs typeface="Arial MT"/>
              </a:rPr>
              <a:t>Jupyter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great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sharing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code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output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with 	</a:t>
            </a:r>
            <a:r>
              <a:rPr sz="2400" spc="-10" dirty="0">
                <a:latin typeface="Arial MT"/>
                <a:cs typeface="Arial MT"/>
              </a:rPr>
              <a:t>markup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13716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28321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Variables</a:t>
            </a:r>
            <a:r>
              <a:rPr spc="-160" dirty="0"/>
              <a:t> </a:t>
            </a:r>
            <a:r>
              <a:rPr dirty="0"/>
              <a:t>and</a:t>
            </a:r>
            <a:r>
              <a:rPr spc="-155" dirty="0"/>
              <a:t> </a:t>
            </a:r>
            <a:r>
              <a:rPr spc="-1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391" y="1735668"/>
            <a:ext cx="7441565" cy="410908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241300" marR="909955" indent="-228600">
              <a:lnSpc>
                <a:spcPct val="70500"/>
              </a:lnSpc>
              <a:spcBef>
                <a:spcPts val="1019"/>
              </a:spcBef>
              <a:buChar char="•"/>
              <a:tabLst>
                <a:tab pos="241300" algn="l"/>
              </a:tabLst>
            </a:pPr>
            <a:r>
              <a:rPr sz="2600" spc="-20" dirty="0">
                <a:latin typeface="Arial MT"/>
                <a:cs typeface="Arial MT"/>
              </a:rPr>
              <a:t>Variables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are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basic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unit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storage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</a:t>
            </a:r>
            <a:r>
              <a:rPr sz="2600" spc="-50" dirty="0">
                <a:latin typeface="Arial MT"/>
                <a:cs typeface="Arial MT"/>
              </a:rPr>
              <a:t> a </a:t>
            </a:r>
            <a:r>
              <a:rPr sz="2600" spc="-10" dirty="0">
                <a:latin typeface="Arial MT"/>
                <a:cs typeface="Arial MT"/>
              </a:rPr>
              <a:t>program.</a:t>
            </a:r>
            <a:endParaRPr sz="2600">
              <a:latin typeface="Arial MT"/>
              <a:cs typeface="Arial MT"/>
            </a:endParaRPr>
          </a:p>
          <a:p>
            <a:pPr marL="241300" indent="-228600">
              <a:spcBef>
                <a:spcPts val="45"/>
              </a:spcBef>
              <a:buChar char="•"/>
              <a:tabLst>
                <a:tab pos="241300" algn="l"/>
              </a:tabLst>
            </a:pPr>
            <a:r>
              <a:rPr sz="2600" spc="-20" dirty="0">
                <a:latin typeface="Arial MT"/>
                <a:cs typeface="Arial MT"/>
              </a:rPr>
              <a:t>Variables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can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created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destroyed.</a:t>
            </a:r>
            <a:endParaRPr sz="2600">
              <a:latin typeface="Arial MT"/>
              <a:cs typeface="Arial MT"/>
            </a:endParaRPr>
          </a:p>
          <a:p>
            <a:pPr marL="241300" marR="5080" indent="-228600">
              <a:lnSpc>
                <a:spcPct val="69400"/>
              </a:lnSpc>
              <a:spcBef>
                <a:spcPts val="1035"/>
              </a:spcBef>
              <a:buChar char="•"/>
              <a:tabLst>
                <a:tab pos="241300" algn="l"/>
              </a:tabLst>
            </a:pPr>
            <a:r>
              <a:rPr sz="2600" dirty="0">
                <a:latin typeface="Arial MT"/>
                <a:cs typeface="Arial MT"/>
              </a:rPr>
              <a:t>At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hardware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level,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variable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reference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spc="-50" dirty="0">
                <a:latin typeface="Arial MT"/>
                <a:cs typeface="Arial MT"/>
              </a:rPr>
              <a:t>a </a:t>
            </a:r>
            <a:r>
              <a:rPr sz="2600" dirty="0">
                <a:latin typeface="Arial MT"/>
                <a:cs typeface="Arial MT"/>
              </a:rPr>
              <a:t>location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memory.</a:t>
            </a:r>
            <a:endParaRPr sz="2600">
              <a:latin typeface="Arial MT"/>
              <a:cs typeface="Arial MT"/>
            </a:endParaRPr>
          </a:p>
          <a:p>
            <a:pPr marL="241300" marR="374650" indent="-228600">
              <a:lnSpc>
                <a:spcPct val="69400"/>
              </a:lnSpc>
              <a:spcBef>
                <a:spcPts val="1035"/>
              </a:spcBef>
              <a:buChar char="•"/>
              <a:tabLst>
                <a:tab pos="241300" algn="l"/>
              </a:tabLst>
            </a:pPr>
            <a:r>
              <a:rPr sz="2600" dirty="0">
                <a:latin typeface="Arial MT"/>
                <a:cs typeface="Arial MT"/>
              </a:rPr>
              <a:t>Programs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perform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operations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on</a:t>
            </a:r>
            <a:r>
              <a:rPr sz="2600" spc="-6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variables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and </a:t>
            </a:r>
            <a:r>
              <a:rPr sz="2600" dirty="0">
                <a:latin typeface="Arial MT"/>
                <a:cs typeface="Arial MT"/>
              </a:rPr>
              <a:t>alter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or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fill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their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values.</a:t>
            </a:r>
            <a:endParaRPr sz="2600">
              <a:latin typeface="Arial MT"/>
              <a:cs typeface="Arial MT"/>
            </a:endParaRPr>
          </a:p>
          <a:p>
            <a:pPr marL="241300" indent="-228600">
              <a:lnSpc>
                <a:spcPts val="2645"/>
              </a:lnSpc>
              <a:spcBef>
                <a:spcPts val="80"/>
              </a:spcBef>
              <a:buChar char="•"/>
              <a:tabLst>
                <a:tab pos="241300" algn="l"/>
              </a:tabLst>
            </a:pPr>
            <a:r>
              <a:rPr sz="2600" dirty="0">
                <a:latin typeface="Arial MT"/>
                <a:cs typeface="Arial MT"/>
              </a:rPr>
              <a:t>Objects</a:t>
            </a:r>
            <a:r>
              <a:rPr sz="2600" spc="-6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are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higher</a:t>
            </a:r>
            <a:r>
              <a:rPr sz="2600" spc="-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level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constructs</a:t>
            </a:r>
            <a:r>
              <a:rPr sz="2600" spc="-6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that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include</a:t>
            </a:r>
            <a:endParaRPr sz="2600">
              <a:latin typeface="Arial MT"/>
              <a:cs typeface="Arial MT"/>
            </a:endParaRPr>
          </a:p>
          <a:p>
            <a:pPr marL="241300" marR="259715">
              <a:lnSpc>
                <a:spcPct val="70500"/>
              </a:lnSpc>
              <a:spcBef>
                <a:spcPts val="445"/>
              </a:spcBef>
            </a:pPr>
            <a:r>
              <a:rPr sz="2600" dirty="0">
                <a:latin typeface="Arial MT"/>
                <a:cs typeface="Arial MT"/>
              </a:rPr>
              <a:t>one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or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more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variables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set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operations </a:t>
            </a:r>
            <a:r>
              <a:rPr sz="2600" dirty="0">
                <a:latin typeface="Arial MT"/>
                <a:cs typeface="Arial MT"/>
              </a:rPr>
              <a:t>that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work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on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these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variables.</a:t>
            </a:r>
            <a:endParaRPr sz="2600">
              <a:latin typeface="Arial MT"/>
              <a:cs typeface="Arial MT"/>
            </a:endParaRPr>
          </a:p>
          <a:p>
            <a:pPr marL="241300" marR="480695" indent="-228600">
              <a:lnSpc>
                <a:spcPct val="70500"/>
              </a:lnSpc>
              <a:spcBef>
                <a:spcPts val="965"/>
              </a:spcBef>
              <a:buChar char="•"/>
              <a:tabLst>
                <a:tab pos="241300" algn="l"/>
              </a:tabLst>
            </a:pPr>
            <a:r>
              <a:rPr sz="2600" dirty="0">
                <a:latin typeface="Arial MT"/>
                <a:cs typeface="Arial MT"/>
              </a:rPr>
              <a:t>An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object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can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therefore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considered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more </a:t>
            </a:r>
            <a:r>
              <a:rPr sz="2600" dirty="0">
                <a:latin typeface="Arial MT"/>
                <a:cs typeface="Arial MT"/>
              </a:rPr>
              <a:t>complex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variable.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13716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542925">
              <a:lnSpc>
                <a:spcPct val="100000"/>
              </a:lnSpc>
              <a:spcBef>
                <a:spcPts val="100"/>
              </a:spcBef>
            </a:pPr>
            <a:r>
              <a:rPr dirty="0"/>
              <a:t>Classes</a:t>
            </a:r>
            <a:r>
              <a:rPr spc="-85" dirty="0"/>
              <a:t> </a:t>
            </a:r>
            <a:r>
              <a:rPr dirty="0"/>
              <a:t>vs.</a:t>
            </a:r>
            <a:r>
              <a:rPr spc="-80" dirty="0"/>
              <a:t> </a:t>
            </a:r>
            <a:r>
              <a:rPr spc="-1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391" y="1726354"/>
            <a:ext cx="7599045" cy="321754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0665" indent="-227965">
              <a:spcBef>
                <a:spcPts val="740"/>
              </a:spcBef>
              <a:buChar char="•"/>
              <a:tabLst>
                <a:tab pos="240665" algn="l"/>
              </a:tabLst>
            </a:pPr>
            <a:r>
              <a:rPr sz="2800" dirty="0">
                <a:latin typeface="Arial MT"/>
                <a:cs typeface="Arial MT"/>
              </a:rPr>
              <a:t>Every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Object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belongs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certain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class.</a:t>
            </a:r>
            <a:endParaRPr sz="2800">
              <a:latin typeface="Arial MT"/>
              <a:cs typeface="Arial MT"/>
            </a:endParaRPr>
          </a:p>
          <a:p>
            <a:pPr marL="241300" marR="1114425" indent="-228600">
              <a:lnSpc>
                <a:spcPts val="3030"/>
              </a:lnSpc>
              <a:spcBef>
                <a:spcPts val="1015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Classes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are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abstract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descriptions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structure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functions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object.</a:t>
            </a:r>
            <a:endParaRPr sz="2800">
              <a:latin typeface="Arial MT"/>
              <a:cs typeface="Arial MT"/>
            </a:endParaRPr>
          </a:p>
          <a:p>
            <a:pPr marL="241300" marR="381000" indent="-228600">
              <a:lnSpc>
                <a:spcPts val="3000"/>
              </a:lnSpc>
              <a:spcBef>
                <a:spcPts val="103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Objects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are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created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when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instance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class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created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by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program.</a:t>
            </a:r>
            <a:endParaRPr sz="2800">
              <a:latin typeface="Arial MT"/>
              <a:cs typeface="Arial MT"/>
            </a:endParaRPr>
          </a:p>
          <a:p>
            <a:pPr marL="241300" marR="5080" indent="-228600">
              <a:lnSpc>
                <a:spcPts val="3030"/>
              </a:lnSpc>
              <a:spcBef>
                <a:spcPts val="101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For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example,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“Fruit”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class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while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“Apple”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object.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13716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6350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40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dirty="0"/>
              <a:t>an</a:t>
            </a:r>
            <a:r>
              <a:rPr spc="-35" dirty="0"/>
              <a:t> </a:t>
            </a:r>
            <a:r>
              <a:rPr spc="-10" dirty="0"/>
              <a:t>Object?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391" y="1807633"/>
            <a:ext cx="7636509" cy="368681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Almost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everything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object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Python,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it </a:t>
            </a:r>
            <a:r>
              <a:rPr sz="2800" dirty="0">
                <a:latin typeface="Arial MT"/>
                <a:cs typeface="Arial MT"/>
              </a:rPr>
              <a:t>belongs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certain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class.</a:t>
            </a:r>
            <a:endParaRPr sz="2800" dirty="0">
              <a:latin typeface="Arial MT"/>
              <a:cs typeface="Arial MT"/>
            </a:endParaRPr>
          </a:p>
          <a:p>
            <a:pPr marL="240665" indent="-227965">
              <a:spcBef>
                <a:spcPts val="630"/>
              </a:spcBef>
              <a:buChar char="•"/>
              <a:tabLst>
                <a:tab pos="240665" algn="l"/>
              </a:tabLst>
            </a:pPr>
            <a:r>
              <a:rPr sz="2800" dirty="0">
                <a:latin typeface="Arial MT"/>
                <a:cs typeface="Arial MT"/>
              </a:rPr>
              <a:t>Python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dynamically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strongly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typed:</a:t>
            </a:r>
            <a:endParaRPr sz="2800" dirty="0">
              <a:latin typeface="Arial MT"/>
              <a:cs typeface="Arial MT"/>
            </a:endParaRPr>
          </a:p>
          <a:p>
            <a:pPr marL="697230" marR="419734" lvl="1" indent="-227329">
              <a:lnSpc>
                <a:spcPts val="2570"/>
              </a:lnSpc>
              <a:spcBef>
                <a:spcPts val="585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Arial MT"/>
                <a:cs typeface="Arial MT"/>
              </a:rPr>
              <a:t>Dynamic: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Objects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created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dynamically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when 	</a:t>
            </a:r>
            <a:r>
              <a:rPr sz="2400" dirty="0">
                <a:latin typeface="Arial MT"/>
                <a:cs typeface="Arial MT"/>
              </a:rPr>
              <a:t>they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initiated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assigned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class.</a:t>
            </a:r>
            <a:endParaRPr sz="2400" dirty="0">
              <a:latin typeface="Arial MT"/>
              <a:cs typeface="Arial MT"/>
            </a:endParaRPr>
          </a:p>
          <a:p>
            <a:pPr marL="697230" marR="489584" lvl="1" indent="-227329">
              <a:lnSpc>
                <a:spcPts val="2600"/>
              </a:lnSpc>
              <a:spcBef>
                <a:spcPts val="505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Arial MT"/>
                <a:cs typeface="Arial MT"/>
              </a:rPr>
              <a:t>Strong: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Operations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objects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limited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 	</a:t>
            </a:r>
            <a:r>
              <a:rPr sz="2400" dirty="0">
                <a:latin typeface="Arial MT"/>
                <a:cs typeface="Arial MT"/>
              </a:rPr>
              <a:t>type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object.</a:t>
            </a:r>
            <a:endParaRPr sz="2400" dirty="0">
              <a:latin typeface="Arial MT"/>
              <a:cs typeface="Arial MT"/>
            </a:endParaRPr>
          </a:p>
          <a:p>
            <a:pPr marL="241300" marR="222250" indent="-228600">
              <a:lnSpc>
                <a:spcPts val="3030"/>
              </a:lnSpc>
              <a:spcBef>
                <a:spcPts val="99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Every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variable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you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create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either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built-</a:t>
            </a:r>
            <a:r>
              <a:rPr sz="2800" spc="-25" dirty="0">
                <a:latin typeface="Arial MT"/>
                <a:cs typeface="Arial MT"/>
              </a:rPr>
              <a:t>in </a:t>
            </a:r>
            <a:r>
              <a:rPr sz="2800" dirty="0">
                <a:latin typeface="Arial MT"/>
                <a:cs typeface="Arial MT"/>
              </a:rPr>
              <a:t>data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type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object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OR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new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class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you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created.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13716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2072</Words>
  <Application>Microsoft Office PowerPoint</Application>
  <PresentationFormat>Widescreen</PresentationFormat>
  <Paragraphs>182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-apple-system</vt:lpstr>
      <vt:lpstr>Arial MT</vt:lpstr>
      <vt:lpstr>等线</vt:lpstr>
      <vt:lpstr>等线 Light</vt:lpstr>
      <vt:lpstr>var(--theme-post-title-font-family, var(--theme-body-font-family))</vt:lpstr>
      <vt:lpstr>Arial</vt:lpstr>
      <vt:lpstr>Consolas</vt:lpstr>
      <vt:lpstr>Nunito</vt:lpstr>
      <vt:lpstr>Roboto</vt:lpstr>
      <vt:lpstr>Ubuntu</vt:lpstr>
      <vt:lpstr>Office Theme</vt:lpstr>
      <vt:lpstr>Introduction to Python</vt:lpstr>
      <vt:lpstr>Introduction</vt:lpstr>
      <vt:lpstr>Why Python?</vt:lpstr>
      <vt:lpstr>Python Interpreter</vt:lpstr>
      <vt:lpstr>Python execution model</vt:lpstr>
      <vt:lpstr>Script vs. command line</vt:lpstr>
      <vt:lpstr>Variables and Objects</vt:lpstr>
      <vt:lpstr>Classes vs. Objects</vt:lpstr>
      <vt:lpstr>What is an Object?</vt:lpstr>
      <vt:lpstr>PowerPoint Presentation</vt:lpstr>
      <vt:lpstr>PowerPoint Presentation</vt:lpstr>
      <vt:lpstr>PowerPoint Presentation</vt:lpstr>
      <vt:lpstr>Confirm 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 Python Case Sensitive?</vt:lpstr>
      <vt:lpstr>Is Python Case Sensitive?</vt:lpstr>
      <vt:lpstr>Is Python Case Sensitive?</vt:lpstr>
      <vt:lpstr>Is Python Case Sensitive?</vt:lpstr>
      <vt:lpstr>Is Python Case Sensitive?</vt:lpstr>
      <vt:lpstr>Python Data Types</vt:lpstr>
      <vt:lpstr>mutable and immutable types</vt:lpstr>
      <vt:lpstr>mutable and immutable types</vt:lpstr>
      <vt:lpstr>mutable and immutable types</vt:lpstr>
      <vt:lpstr>Python Data Types</vt:lpstr>
      <vt:lpstr>PowerPoint Presentation</vt:lpstr>
      <vt:lpstr>Basics</vt:lpstr>
      <vt:lpstr>Python keywords</vt:lpstr>
      <vt:lpstr>Control Structures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awais ahmed</dc:creator>
  <cp:lastModifiedBy>awais ahmed</cp:lastModifiedBy>
  <cp:revision>95</cp:revision>
  <dcterms:created xsi:type="dcterms:W3CDTF">2025-03-05T02:13:18Z</dcterms:created>
  <dcterms:modified xsi:type="dcterms:W3CDTF">2025-03-10T11:27:26Z</dcterms:modified>
</cp:coreProperties>
</file>