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2"/>
  </p:handoutMasterIdLst>
  <p:sldIdLst>
    <p:sldId id="376" r:id="rId3"/>
    <p:sldId id="327" r:id="rId5"/>
    <p:sldId id="328" r:id="rId6"/>
    <p:sldId id="329" r:id="rId7"/>
    <p:sldId id="360" r:id="rId8"/>
    <p:sldId id="359" r:id="rId9"/>
    <p:sldId id="330" r:id="rId10"/>
    <p:sldId id="331" r:id="rId11"/>
    <p:sldId id="332" r:id="rId12"/>
    <p:sldId id="333" r:id="rId13"/>
    <p:sldId id="353" r:id="rId14"/>
    <p:sldId id="377" r:id="rId15"/>
    <p:sldId id="378" r:id="rId16"/>
    <p:sldId id="381" r:id="rId17"/>
    <p:sldId id="334" r:id="rId18"/>
    <p:sldId id="379" r:id="rId19"/>
    <p:sldId id="380" r:id="rId20"/>
    <p:sldId id="335" r:id="rId21"/>
    <p:sldId id="336" r:id="rId22"/>
    <p:sldId id="337" r:id="rId23"/>
    <p:sldId id="361" r:id="rId24"/>
    <p:sldId id="338" r:id="rId25"/>
    <p:sldId id="372" r:id="rId26"/>
    <p:sldId id="340" r:id="rId27"/>
    <p:sldId id="397" r:id="rId28"/>
    <p:sldId id="341" r:id="rId29"/>
    <p:sldId id="355" r:id="rId30"/>
    <p:sldId id="362" r:id="rId31"/>
    <p:sldId id="342" r:id="rId32"/>
    <p:sldId id="343" r:id="rId33"/>
    <p:sldId id="363" r:id="rId34"/>
    <p:sldId id="374" r:id="rId35"/>
    <p:sldId id="366" r:id="rId36"/>
    <p:sldId id="348" r:id="rId37"/>
    <p:sldId id="356" r:id="rId38"/>
    <p:sldId id="344" r:id="rId39"/>
    <p:sldId id="357" r:id="rId40"/>
    <p:sldId id="345" r:id="rId41"/>
    <p:sldId id="365" r:id="rId42"/>
    <p:sldId id="364" r:id="rId43"/>
    <p:sldId id="346" r:id="rId44"/>
    <p:sldId id="382" r:id="rId45"/>
    <p:sldId id="350" r:id="rId46"/>
    <p:sldId id="351" r:id="rId47"/>
    <p:sldId id="389" r:id="rId48"/>
    <p:sldId id="388" r:id="rId49"/>
    <p:sldId id="390" r:id="rId50"/>
    <p:sldId id="367" r:id="rId51"/>
    <p:sldId id="368" r:id="rId52"/>
    <p:sldId id="370" r:id="rId53"/>
    <p:sldId id="392" r:id="rId54"/>
    <p:sldId id="352" r:id="rId55"/>
    <p:sldId id="393" r:id="rId56"/>
    <p:sldId id="394" r:id="rId57"/>
    <p:sldId id="383" r:id="rId58"/>
    <p:sldId id="386" r:id="rId59"/>
    <p:sldId id="387" r:id="rId60"/>
    <p:sldId id="385" r:id="rId61"/>
  </p:sldIdLst>
  <p:sldSz cx="9144000" cy="6858000" type="letter"/>
  <p:notesSz cx="6858000" cy="9144000"/>
  <p:defaultTextStyle>
    <a:defPPr>
      <a:defRPr lang="en-CA"/>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52" d="100"/>
          <a:sy n="52" d="100"/>
        </p:scale>
        <p:origin x="1173" y="21"/>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07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ahoma" panose="020B0604030504040204" pitchFamily="34" charset="0"/>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ahoma" panose="020B0604030504040204" pitchFamily="34" charset="0"/>
                <a:ea typeface="+mn-ea"/>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ahoma" panose="020B0604030504040204" pitchFamily="34" charset="0"/>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ahoma" panose="020B0604030504040204" pitchFamily="34" charset="0"/>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ahoma" panose="020B0604030504040204" pitchFamily="34" charset="0"/>
                <a:ea typeface="+mn-ea"/>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CA"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S PGothic" panose="020B0600070205080204" pitchFamily="34" charset="-128"/>
              </a:rPr>
              <a:t>Click to edit Master text styles</a:t>
            </a:r>
            <a:endParaRPr kumimoji="0" lang="en-CA"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S PGothic" panose="020B0600070205080204" pitchFamily="34"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CA" sz="16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CA" sz="16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ahoma" panose="020B0604030504040204" pitchFamily="34" charset="0"/>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p:sp>
      <p:sp>
        <p:nvSpPr>
          <p:cNvPr id="6147"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614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24579" name="Rectangle 2"/>
          <p:cNvSpPr>
            <a:spLocks noGrp="1" noRot="1" noChangeAspect="1" noTextEdit="1"/>
          </p:cNvSpPr>
          <p:nvPr>
            <p:ph type="sldImg"/>
          </p:nvPr>
        </p:nvSpPr>
        <p:spPr/>
      </p:sp>
      <p:sp>
        <p:nvSpPr>
          <p:cNvPr id="24580"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26627" name="Rectangle 1026"/>
          <p:cNvSpPr>
            <a:spLocks noGrp="1" noRot="1" noChangeAspect="1" noTextEdit="1"/>
          </p:cNvSpPr>
          <p:nvPr>
            <p:ph type="sldImg"/>
          </p:nvPr>
        </p:nvSpPr>
        <p:spPr/>
      </p:sp>
      <p:sp>
        <p:nvSpPr>
          <p:cNvPr id="26628" name="Rectangle 1027"/>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31747" name="Rectangle 2"/>
          <p:cNvSpPr>
            <a:spLocks noGrp="1" noRot="1" noChangeAspect="1" noTextEdit="1"/>
          </p:cNvSpPr>
          <p:nvPr>
            <p:ph type="sldImg"/>
          </p:nvPr>
        </p:nvSpPr>
        <p:spPr/>
      </p:sp>
      <p:sp>
        <p:nvSpPr>
          <p:cNvPr id="31748"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33795" name="Rectangle 2"/>
          <p:cNvSpPr>
            <a:spLocks noGrp="1" noRot="1" noChangeAspect="1" noTextEdit="1"/>
          </p:cNvSpPr>
          <p:nvPr>
            <p:ph type="sldImg"/>
          </p:nvPr>
        </p:nvSpPr>
        <p:spPr/>
      </p:sp>
      <p:sp>
        <p:nvSpPr>
          <p:cNvPr id="33796"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35843" name="Rectangle 2"/>
          <p:cNvSpPr>
            <a:spLocks noGrp="1" noRot="1" noChangeAspect="1" noTextEdit="1"/>
          </p:cNvSpPr>
          <p:nvPr>
            <p:ph type="sldImg"/>
          </p:nvPr>
        </p:nvSpPr>
        <p:spPr/>
      </p:sp>
      <p:sp>
        <p:nvSpPr>
          <p:cNvPr id="35844"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37891" name="Rectangle 1026"/>
          <p:cNvSpPr>
            <a:spLocks noGrp="1" noRot="1" noChangeAspect="1" noTextEdit="1"/>
          </p:cNvSpPr>
          <p:nvPr>
            <p:ph type="sldImg"/>
          </p:nvPr>
        </p:nvSpPr>
        <p:spPr/>
      </p:sp>
      <p:sp>
        <p:nvSpPr>
          <p:cNvPr id="37892" name="Rectangle 1027"/>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39939" name="Rectangle 2"/>
          <p:cNvSpPr>
            <a:spLocks noGrp="1" noRot="1" noChangeAspect="1" noTextEdit="1"/>
          </p:cNvSpPr>
          <p:nvPr>
            <p:ph type="sldImg"/>
          </p:nvPr>
        </p:nvSpPr>
        <p:spPr/>
      </p:sp>
      <p:sp>
        <p:nvSpPr>
          <p:cNvPr id="39940"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41987" name="Rectangle 1026"/>
          <p:cNvSpPr>
            <a:spLocks noGrp="1" noRot="1" noChangeAspect="1" noTextEdit="1"/>
          </p:cNvSpPr>
          <p:nvPr>
            <p:ph type="sldImg"/>
          </p:nvPr>
        </p:nvSpPr>
        <p:spPr/>
      </p:sp>
      <p:sp>
        <p:nvSpPr>
          <p:cNvPr id="41988" name="Rectangle 1027"/>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44035" name="Rectangle 2"/>
          <p:cNvSpPr>
            <a:spLocks noGrp="1" noRot="1" noChangeAspect="1" noTextEdit="1"/>
          </p:cNvSpPr>
          <p:nvPr>
            <p:ph type="sldImg"/>
          </p:nvPr>
        </p:nvSpPr>
        <p:spPr/>
      </p:sp>
      <p:sp>
        <p:nvSpPr>
          <p:cNvPr id="44036"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46083" name="Rectangle 1026"/>
          <p:cNvSpPr>
            <a:spLocks noGrp="1" noRot="1" noChangeAspect="1" noTextEdit="1"/>
          </p:cNvSpPr>
          <p:nvPr>
            <p:ph type="sldImg"/>
          </p:nvPr>
        </p:nvSpPr>
        <p:spPr/>
      </p:sp>
      <p:sp>
        <p:nvSpPr>
          <p:cNvPr id="46084" name="Rectangle 1027"/>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8195" name="Rectangle 2"/>
          <p:cNvSpPr>
            <a:spLocks noGrp="1" noRot="1" noChangeAspect="1" noTextEdit="1"/>
          </p:cNvSpPr>
          <p:nvPr>
            <p:ph type="sldImg"/>
          </p:nvPr>
        </p:nvSpPr>
        <p:spPr/>
      </p:sp>
      <p:sp>
        <p:nvSpPr>
          <p:cNvPr id="8196"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49155" name="Rectangle 1026"/>
          <p:cNvSpPr>
            <a:spLocks noGrp="1" noRot="1" noChangeAspect="1" noTextEdit="1"/>
          </p:cNvSpPr>
          <p:nvPr>
            <p:ph type="sldImg"/>
          </p:nvPr>
        </p:nvSpPr>
        <p:spPr/>
      </p:sp>
      <p:sp>
        <p:nvSpPr>
          <p:cNvPr id="49156" name="Rectangle 1027"/>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1203" name="Rectangle 2"/>
          <p:cNvSpPr>
            <a:spLocks noGrp="1" noRot="1" noChangeAspect="1" noTextEdit="1"/>
          </p:cNvSpPr>
          <p:nvPr>
            <p:ph type="sldImg"/>
          </p:nvPr>
        </p:nvSpPr>
        <p:spPr/>
      </p:sp>
      <p:sp>
        <p:nvSpPr>
          <p:cNvPr id="51204"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3251" name="Rectangle 1026"/>
          <p:cNvSpPr>
            <a:spLocks noGrp="1" noRot="1" noChangeAspect="1" noTextEdit="1"/>
          </p:cNvSpPr>
          <p:nvPr>
            <p:ph type="sldImg"/>
          </p:nvPr>
        </p:nvSpPr>
        <p:spPr/>
      </p:sp>
      <p:sp>
        <p:nvSpPr>
          <p:cNvPr id="53252" name="Rectangle 1027"/>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5299" name="Rectangle 2"/>
          <p:cNvSpPr>
            <a:spLocks noGrp="1" noRot="1" noChangeAspect="1" noTextEdit="1"/>
          </p:cNvSpPr>
          <p:nvPr>
            <p:ph type="sldImg"/>
          </p:nvPr>
        </p:nvSpPr>
        <p:spPr/>
      </p:sp>
      <p:sp>
        <p:nvSpPr>
          <p:cNvPr id="55300"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7347" name="Rectangle 1026"/>
          <p:cNvSpPr>
            <a:spLocks noGrp="1" noRot="1" noChangeAspect="1" noTextEdit="1"/>
          </p:cNvSpPr>
          <p:nvPr>
            <p:ph type="sldImg"/>
          </p:nvPr>
        </p:nvSpPr>
        <p:spPr/>
      </p:sp>
      <p:sp>
        <p:nvSpPr>
          <p:cNvPr id="57348" name="Rectangle 1027"/>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9395" name="Rectangle 2"/>
          <p:cNvSpPr>
            <a:spLocks noGrp="1" noRot="1" noChangeAspect="1" noTextEdit="1"/>
          </p:cNvSpPr>
          <p:nvPr>
            <p:ph type="sldImg"/>
          </p:nvPr>
        </p:nvSpPr>
        <p:spPr/>
      </p:sp>
      <p:sp>
        <p:nvSpPr>
          <p:cNvPr id="59396"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1443" name="Rectangle 2"/>
          <p:cNvSpPr>
            <a:spLocks noGrp="1" noRot="1" noChangeAspect="1" noTextEdit="1"/>
          </p:cNvSpPr>
          <p:nvPr>
            <p:ph type="sldImg"/>
          </p:nvPr>
        </p:nvSpPr>
        <p:spPr/>
      </p:sp>
      <p:sp>
        <p:nvSpPr>
          <p:cNvPr id="61444"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5539" name="Rectangle 2"/>
          <p:cNvSpPr>
            <a:spLocks noGrp="1" noRot="1" noChangeAspect="1" noTextEdit="1"/>
          </p:cNvSpPr>
          <p:nvPr>
            <p:ph type="sldImg"/>
          </p:nvPr>
        </p:nvSpPr>
        <p:spPr/>
      </p:sp>
      <p:sp>
        <p:nvSpPr>
          <p:cNvPr id="65540"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7587" name="Rectangle 2"/>
          <p:cNvSpPr>
            <a:spLocks noGrp="1" noRot="1" noChangeAspect="1" noTextEdit="1"/>
          </p:cNvSpPr>
          <p:nvPr>
            <p:ph type="sldImg"/>
          </p:nvPr>
        </p:nvSpPr>
        <p:spPr/>
      </p:sp>
      <p:sp>
        <p:nvSpPr>
          <p:cNvPr id="67588"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9635" name="Rectangle 2"/>
          <p:cNvSpPr>
            <a:spLocks noGrp="1" noRot="1" noChangeAspect="1" noTextEdit="1"/>
          </p:cNvSpPr>
          <p:nvPr>
            <p:ph type="sldImg"/>
          </p:nvPr>
        </p:nvSpPr>
        <p:spPr/>
      </p:sp>
      <p:sp>
        <p:nvSpPr>
          <p:cNvPr id="69636"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0243" name="Rectangle 1026"/>
          <p:cNvSpPr>
            <a:spLocks noGrp="1" noRot="1" noChangeAspect="1" noTextEdit="1"/>
          </p:cNvSpPr>
          <p:nvPr>
            <p:ph type="sldImg"/>
          </p:nvPr>
        </p:nvSpPr>
        <p:spPr/>
      </p:sp>
      <p:sp>
        <p:nvSpPr>
          <p:cNvPr id="10244" name="Rectangle 1027"/>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1683" name="Rectangle 2"/>
          <p:cNvSpPr>
            <a:spLocks noGrp="1" noRot="1" noChangeAspect="1" noTextEdit="1"/>
          </p:cNvSpPr>
          <p:nvPr>
            <p:ph type="sldImg"/>
          </p:nvPr>
        </p:nvSpPr>
        <p:spPr/>
      </p:sp>
      <p:sp>
        <p:nvSpPr>
          <p:cNvPr id="71684"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3731" name="Rectangle 2"/>
          <p:cNvSpPr>
            <a:spLocks noGrp="1" noRot="1" noChangeAspect="1" noTextEdit="1"/>
          </p:cNvSpPr>
          <p:nvPr>
            <p:ph type="sldImg"/>
          </p:nvPr>
        </p:nvSpPr>
        <p:spPr/>
      </p:sp>
      <p:sp>
        <p:nvSpPr>
          <p:cNvPr id="73732"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5779" name="Rectangle 2"/>
          <p:cNvSpPr>
            <a:spLocks noGrp="1" noRot="1" noChangeAspect="1" noTextEdit="1"/>
          </p:cNvSpPr>
          <p:nvPr>
            <p:ph type="sldImg"/>
          </p:nvPr>
        </p:nvSpPr>
        <p:spPr/>
      </p:sp>
      <p:sp>
        <p:nvSpPr>
          <p:cNvPr id="75780"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7827" name="Rectangle 2"/>
          <p:cNvSpPr>
            <a:spLocks noGrp="1" noRot="1" noChangeAspect="1" noTextEdit="1"/>
          </p:cNvSpPr>
          <p:nvPr>
            <p:ph type="sldImg"/>
          </p:nvPr>
        </p:nvSpPr>
        <p:spPr/>
      </p:sp>
      <p:sp>
        <p:nvSpPr>
          <p:cNvPr id="77828"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9875" name="Rectangle 2"/>
          <p:cNvSpPr>
            <a:spLocks noGrp="1" noRot="1" noChangeAspect="1" noTextEdit="1"/>
          </p:cNvSpPr>
          <p:nvPr>
            <p:ph type="sldImg"/>
          </p:nvPr>
        </p:nvSpPr>
        <p:spPr/>
      </p:sp>
      <p:sp>
        <p:nvSpPr>
          <p:cNvPr id="79876"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82947" name="Rectangle 2"/>
          <p:cNvSpPr>
            <a:spLocks noGrp="1" noRot="1" noChangeAspect="1" noTextEdit="1"/>
          </p:cNvSpPr>
          <p:nvPr>
            <p:ph type="sldImg"/>
          </p:nvPr>
        </p:nvSpPr>
        <p:spPr/>
      </p:sp>
      <p:sp>
        <p:nvSpPr>
          <p:cNvPr id="82948"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84995" name="Rectangle 2"/>
          <p:cNvSpPr>
            <a:spLocks noGrp="1" noRot="1" noChangeAspect="1" noTextEdit="1"/>
          </p:cNvSpPr>
          <p:nvPr>
            <p:ph type="sldImg"/>
          </p:nvPr>
        </p:nvSpPr>
        <p:spPr/>
      </p:sp>
      <p:sp>
        <p:nvSpPr>
          <p:cNvPr id="84996"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94211" name="Rectangle 2"/>
          <p:cNvSpPr>
            <a:spLocks noGrp="1" noRot="1" noChangeAspect="1" noTextEdit="1"/>
          </p:cNvSpPr>
          <p:nvPr>
            <p:ph type="sldImg"/>
          </p:nvPr>
        </p:nvSpPr>
        <p:spPr/>
      </p:sp>
      <p:sp>
        <p:nvSpPr>
          <p:cNvPr id="94212"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buNone/>
            </a:pP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96259" name="Rectangle 2"/>
          <p:cNvSpPr>
            <a:spLocks noGrp="1" noRot="1" noChangeAspect="1" noTextEdit="1"/>
          </p:cNvSpPr>
          <p:nvPr>
            <p:ph type="sldImg"/>
          </p:nvPr>
        </p:nvSpPr>
        <p:spPr/>
      </p:sp>
      <p:sp>
        <p:nvSpPr>
          <p:cNvPr id="96260"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buNone/>
            </a:pP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98307" name="Rectangle 2"/>
          <p:cNvSpPr>
            <a:spLocks noGrp="1" noRot="1" noChangeAspect="1" noTextEdit="1"/>
          </p:cNvSpPr>
          <p:nvPr>
            <p:ph type="sldImg"/>
          </p:nvPr>
        </p:nvSpPr>
        <p:spPr/>
      </p:sp>
      <p:sp>
        <p:nvSpPr>
          <p:cNvPr id="98308"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2291" name="Rectangle 1026"/>
          <p:cNvSpPr>
            <a:spLocks noGrp="1" noRot="1" noChangeAspect="1" noTextEdit="1"/>
          </p:cNvSpPr>
          <p:nvPr>
            <p:ph type="sldImg"/>
          </p:nvPr>
        </p:nvSpPr>
        <p:spPr/>
      </p:sp>
      <p:sp>
        <p:nvSpPr>
          <p:cNvPr id="12292" name="Rectangle 1027"/>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4339" name="Rectangle 2"/>
          <p:cNvSpPr>
            <a:spLocks noGrp="1" noRot="1" noChangeAspect="1" noTextEdit="1"/>
          </p:cNvSpPr>
          <p:nvPr>
            <p:ph type="sldImg"/>
          </p:nvPr>
        </p:nvSpPr>
        <p:spPr/>
      </p:sp>
      <p:sp>
        <p:nvSpPr>
          <p:cNvPr id="14340"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6387" name="Rectangle 2"/>
          <p:cNvSpPr>
            <a:spLocks noGrp="1" noRot="1" noChangeAspect="1" noTextEdit="1"/>
          </p:cNvSpPr>
          <p:nvPr>
            <p:ph type="sldImg"/>
          </p:nvPr>
        </p:nvSpPr>
        <p:spPr/>
      </p:sp>
      <p:sp>
        <p:nvSpPr>
          <p:cNvPr id="16388"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8435" name="Rectangle 1026"/>
          <p:cNvSpPr>
            <a:spLocks noGrp="1" noRot="1" noChangeAspect="1" noTextEdit="1"/>
          </p:cNvSpPr>
          <p:nvPr>
            <p:ph type="sldImg"/>
          </p:nvPr>
        </p:nvSpPr>
        <p:spPr/>
      </p:sp>
      <p:sp>
        <p:nvSpPr>
          <p:cNvPr id="18436" name="Rectangle 1027"/>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20483" name="Rectangle 2"/>
          <p:cNvSpPr>
            <a:spLocks noGrp="1" noRot="1" noChangeAspect="1" noTextEdit="1"/>
          </p:cNvSpPr>
          <p:nvPr>
            <p:ph type="sldImg"/>
          </p:nvPr>
        </p:nvSpPr>
        <p:spPr/>
      </p:sp>
      <p:sp>
        <p:nvSpPr>
          <p:cNvPr id="20484"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22531" name="Rectangle 1026"/>
          <p:cNvSpPr>
            <a:spLocks noGrp="1" noRot="1" noChangeAspect="1" noTextEdit="1"/>
          </p:cNvSpPr>
          <p:nvPr>
            <p:ph type="sldImg"/>
          </p:nvPr>
        </p:nvSpPr>
        <p:spPr/>
      </p:sp>
      <p:sp>
        <p:nvSpPr>
          <p:cNvPr id="22532" name="Rectangle 1027"/>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sp>
        <p:nvSpPr>
          <p:cNvPr id="3"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p:spPr>
        <p:txBody>
          <a:bodyPr wrap="none" anchor="ctr"/>
          <a:lstStyle/>
          <a:p>
            <a:pPr lvl="0" eaLnBrk="1" hangingPunct="1">
              <a:buNone/>
            </a:pPr>
            <a:endParaRPr lang="en-US" altLang="en-US" dirty="0">
              <a:latin typeface="Arial" panose="020B0604020202020204" pitchFamily="34" charset="0"/>
            </a:endParaRPr>
          </a:p>
        </p:txBody>
      </p:sp>
      <p:sp>
        <p:nvSpPr>
          <p:cNvPr id="4" name="Rectangle 47"/>
          <p:cNvSpPr>
            <a:spLocks noChangeArrowheads="1"/>
          </p:cNvSpPr>
          <p:nvPr/>
        </p:nvSpPr>
        <p:spPr bwMode="auto">
          <a:xfrm rot="16200000">
            <a:off x="3500438" y="-985837"/>
            <a:ext cx="2143125" cy="9144000"/>
          </a:xfrm>
          <a:prstGeom prst="rect">
            <a:avLst/>
          </a:prstGeom>
          <a:solidFill>
            <a:srgbClr val="677228">
              <a:alpha val="43921"/>
            </a:srgbClr>
          </a:solidFill>
          <a:ln>
            <a:noFill/>
          </a:ln>
        </p:spPr>
        <p:txBody>
          <a:bodyPr wrap="none" anchor="ctr"/>
          <a:lstStyle/>
          <a:p>
            <a:pPr lvl="0" eaLnBrk="1" hangingPunct="1">
              <a:buNone/>
            </a:pPr>
            <a:endParaRPr lang="en-US" altLang="en-US" dirty="0">
              <a:latin typeface="Arial" panose="020B0604020202020204" pitchFamily="34" charset="0"/>
            </a:endParaRPr>
          </a:p>
        </p:txBody>
      </p:sp>
      <p:sp>
        <p:nvSpPr>
          <p:cNvPr id="5" name="Rectangle 48"/>
          <p:cNvSpPr>
            <a:spLocks noChangeArrowheads="1"/>
          </p:cNvSpPr>
          <p:nvPr/>
        </p:nvSpPr>
        <p:spPr bwMode="auto">
          <a:xfrm>
            <a:off x="7315200" y="2438400"/>
            <a:ext cx="1828800" cy="2290763"/>
          </a:xfrm>
          <a:prstGeom prst="rect">
            <a:avLst/>
          </a:prstGeom>
          <a:solidFill>
            <a:schemeClr val="bg1"/>
          </a:solidFill>
          <a:ln>
            <a:noFill/>
          </a:ln>
        </p:spPr>
        <p:txBody>
          <a:bodyPr wrap="none" anchor="ctr"/>
          <a:lstStyle/>
          <a:p>
            <a:pPr lvl="0" eaLnBrk="1" hangingPunct="1">
              <a:buNone/>
            </a:pPr>
            <a:endParaRPr lang="en-US" altLang="en-US" dirty="0">
              <a:latin typeface="Arial" panose="020B0604020202020204" pitchFamily="34" charset="0"/>
            </a:endParaRPr>
          </a:p>
        </p:txBody>
      </p:sp>
      <p:pic>
        <p:nvPicPr>
          <p:cNvPr id="2053" name="Picture 46" descr="elmasri_thumb"/>
          <p:cNvPicPr>
            <a:picLocks noChangeAspect="1"/>
          </p:cNvPicPr>
          <p:nvPr userDrawn="1"/>
        </p:nvPicPr>
        <p:blipFill>
          <a:blip r:embed="rId2"/>
          <a:stretch>
            <a:fillRect/>
          </a:stretch>
        </p:blipFill>
        <p:spPr>
          <a:xfrm>
            <a:off x="7419975" y="2514600"/>
            <a:ext cx="1724025" cy="2143125"/>
          </a:xfrm>
          <a:prstGeom prst="rect">
            <a:avLst/>
          </a:prstGeom>
          <a:noFill/>
          <a:ln w="9525">
            <a:noFill/>
          </a:ln>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endParaRPr lang="en-US"/>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anose="05000000000000000000" pitchFamily="2" charset="2"/>
              <a:buNone/>
              <a:defRPr sz="3200"/>
            </a:lvl1pPr>
          </a:lstStyle>
          <a:p>
            <a:r>
              <a:rPr lang="en-US"/>
              <a:t>Click to edit Master subtitle style</a:t>
            </a:r>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灯片编号占位符 3"/>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5-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灯片编号占位符 3"/>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5-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灯片编号占位符 3"/>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5-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灯片编号占位符 3"/>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5-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灯片编号占位符 4"/>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5-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灯片编号占位符 6"/>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5-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灯片编号占位符 2"/>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5-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5-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灯片编号占位符 4"/>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5-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endParaRPr kumimoji="0" lang="en-US" sz="3200" b="0" i="0" u="none" strike="noStrike" kern="0" cap="none" spc="0" normalizeH="0" baseline="0" noProof="0">
              <a:ln>
                <a:noFill/>
              </a:ln>
              <a:solidFill>
                <a:schemeClr val="tx2"/>
              </a:solidFill>
              <a:effectLst/>
              <a:uLnTx/>
              <a:uFillTx/>
              <a:latin typeface="+mn-lt"/>
              <a:ea typeface="MS PGothic" panose="020B0600070205080204" pitchFamily="34" charset="-128"/>
              <a:cs typeface="MS PGothic" panose="020B0600070205080204" pitchFamily="34"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灯片编号占位符 4"/>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5-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p:nvPr userDrawn="1"/>
        </p:nvGrpSpPr>
        <p:grpSpPr>
          <a:xfrm>
            <a:off x="8936038" y="1449388"/>
            <a:ext cx="207962" cy="5408612"/>
            <a:chOff x="5606" y="889"/>
            <a:chExt cx="154" cy="3431"/>
          </a:xfrm>
        </p:grpSpPr>
        <p:sp>
          <p:nvSpPr>
            <p:cNvPr id="1032" name="Rectangle 38"/>
            <p:cNvSpPr>
              <a:spLocks noChangeArrowheads="1"/>
            </p:cNvSpPr>
            <p:nvPr/>
          </p:nvSpPr>
          <p:spPr bwMode="gray">
            <a:xfrm flipH="1">
              <a:off x="5685" y="889"/>
              <a:ext cx="75" cy="3431"/>
            </a:xfrm>
            <a:prstGeom prst="rect">
              <a:avLst/>
            </a:prstGeom>
            <a:solidFill>
              <a:srgbClr val="677228"/>
            </a:solidFill>
            <a:ln>
              <a:noFill/>
            </a:ln>
          </p:spPr>
          <p:txBody>
            <a:bodyPr wrap="none" anchor="ctr"/>
            <a:lstStyle/>
            <a:p>
              <a:pPr lvl="0" algn="ctr" eaLnBrk="1" hangingPunct="1">
                <a:buNone/>
              </a:pPr>
              <a:endParaRPr lang="en-US" altLang="en-US" sz="3200" dirty="0">
                <a:latin typeface="Tahoma" panose="020B0604030504040204" pitchFamily="34" charset="0"/>
              </a:endParaRPr>
            </a:p>
          </p:txBody>
        </p:sp>
        <p:grpSp>
          <p:nvGrpSpPr>
            <p:cNvPr id="2" name="Group 44"/>
            <p:cNvGrpSpPr/>
            <p:nvPr userDrawn="1"/>
          </p:nvGrpSpPr>
          <p:grpSpPr>
            <a:xfrm>
              <a:off x="5606" y="889"/>
              <a:ext cx="106" cy="3431"/>
              <a:chOff x="5606" y="889"/>
              <a:chExt cx="106" cy="3431"/>
            </a:xfrm>
          </p:grpSpPr>
          <p:sp>
            <p:nvSpPr>
              <p:cNvPr id="1033" name="Rectangle 43"/>
              <p:cNvSpPr/>
              <p:nvPr userDrawn="1"/>
            </p:nvSpPr>
            <p:spPr>
              <a:xfrm rot="-10800000" flipH="1">
                <a:off x="5606" y="889"/>
                <a:ext cx="58" cy="3431"/>
              </a:xfrm>
              <a:prstGeom prst="rect">
                <a:avLst/>
              </a:prstGeom>
              <a:solidFill>
                <a:schemeClr val="tx2"/>
              </a:solidFill>
              <a:ln w="9525">
                <a:noFill/>
              </a:ln>
            </p:spPr>
            <p:txBody>
              <a:bodyPr rot="10800000" wrap="none" anchor="ctr" anchorCtr="0"/>
              <a:lstStyle/>
              <a:p>
                <a:pPr lvl="0" algn="ctr" eaLnBrk="1" hangingPunct="1">
                  <a:buNone/>
                </a:pPr>
                <a:endParaRPr lang="en-US" altLang="en-US" sz="3200" dirty="0">
                  <a:latin typeface="Tahoma" panose="020B0604030504040204" pitchFamily="34" charset="0"/>
                </a:endParaRPr>
              </a:p>
            </p:txBody>
          </p:sp>
          <p:sp>
            <p:nvSpPr>
              <p:cNvPr id="1034" name="Rectangle 32"/>
              <p:cNvSpPr/>
              <p:nvPr userDrawn="1"/>
            </p:nvSpPr>
            <p:spPr>
              <a:xfrm rot="-10800000" flipH="1">
                <a:off x="5654" y="889"/>
                <a:ext cx="58" cy="3431"/>
              </a:xfrm>
              <a:prstGeom prst="rect">
                <a:avLst/>
              </a:prstGeom>
              <a:solidFill>
                <a:srgbClr val="990033"/>
              </a:solidFill>
              <a:ln w="9525">
                <a:noFill/>
              </a:ln>
            </p:spPr>
            <p:txBody>
              <a:bodyPr rot="10800000" wrap="none" anchor="ctr" anchorCtr="0"/>
              <a:lstStyle/>
              <a:p>
                <a:pPr lvl="0" algn="ctr" eaLnBrk="1" hangingPunct="1">
                  <a:buNone/>
                </a:pPr>
                <a:endParaRPr lang="en-US" altLang="en-US" sz="3200" dirty="0">
                  <a:latin typeface="Tahoma" panose="020B0604030504040204" pitchFamily="34" charset="0"/>
                </a:endParaRPr>
              </a:p>
            </p:txBody>
          </p:sp>
        </p:grpSp>
      </p:grpSp>
      <p:sp>
        <p:nvSpPr>
          <p:cNvPr id="1027" name="Rectangle 37"/>
          <p:cNvSpPr>
            <a:spLocks noChangeArrowheads="1"/>
          </p:cNvSpPr>
          <p:nvPr/>
        </p:nvSpPr>
        <p:spPr bwMode="gray">
          <a:xfrm rot="-5400000">
            <a:off x="3845719" y="-3845719"/>
            <a:ext cx="1449388" cy="9140825"/>
          </a:xfrm>
          <a:prstGeom prst="rect">
            <a:avLst/>
          </a:prstGeom>
          <a:solidFill>
            <a:srgbClr val="677228">
              <a:alpha val="36078"/>
            </a:srgbClr>
          </a:solidFill>
          <a:ln>
            <a:noFill/>
          </a:ln>
        </p:spPr>
        <p:txBody>
          <a:bodyPr vert="eaVert" wrap="none" anchor="ctr"/>
          <a:lstStyle/>
          <a:p>
            <a:pPr lvl="0" algn="ctr" eaLnBrk="1" hangingPunct="1">
              <a:buNone/>
            </a:pPr>
            <a:endParaRPr lang="en-US" altLang="en-US" sz="3200" dirty="0">
              <a:latin typeface="Tahoma" panose="020B0604030504040204" pitchFamily="34" charset="0"/>
            </a:endParaRPr>
          </a:p>
        </p:txBody>
      </p:sp>
      <p:sp>
        <p:nvSpPr>
          <p:cNvPr id="1028" name="Rectangle 9"/>
          <p:cNvSpPr>
            <a:spLocks noGrp="1"/>
          </p:cNvSpPr>
          <p:nvPr>
            <p:ph type="title"/>
          </p:nvPr>
        </p:nvSpPr>
        <p:spPr>
          <a:xfrm>
            <a:off x="228600" y="303213"/>
            <a:ext cx="7796213" cy="992187"/>
          </a:xfrm>
          <a:prstGeom prst="rect">
            <a:avLst/>
          </a:prstGeom>
          <a:noFill/>
          <a:ln w="9525">
            <a:noFill/>
          </a:ln>
        </p:spPr>
        <p:txBody>
          <a:bodyPr anchor="b" anchorCtr="0"/>
          <a:lstStyle/>
          <a:p>
            <a:pPr lvl="0"/>
            <a:r>
              <a:rPr lang="en-US" altLang="en-US" dirty="0"/>
              <a:t>Click to edit Master title style</a:t>
            </a:r>
            <a:endParaRPr lang="en-US" altLang="en-US" dirty="0"/>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b="1">
                <a:solidFill>
                  <a:srgbClr val="990033"/>
                </a:solidFill>
              </a:defRPr>
            </a:lvl1pPr>
          </a:lstStyle>
          <a:p>
            <a:pPr lvl="0" eaLnBrk="1" hangingPunct="1">
              <a:buNone/>
            </a:pPr>
            <a:r>
              <a:rPr lang="en-US" altLang="en-US" dirty="0">
                <a:latin typeface="Arial" panose="020B0604020202020204" pitchFamily="34" charset="0"/>
              </a:rPr>
              <a:t>Slide 5-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
        <p:nvSpPr>
          <p:cNvPr id="1030" name="Rectangle 21"/>
          <p:cNvSpPr>
            <a:spLocks noGrp="1"/>
          </p:cNvSpPr>
          <p:nvPr>
            <p:ph type="body" idx="1"/>
          </p:nvPr>
        </p:nvSpPr>
        <p:spPr>
          <a:xfrm>
            <a:off x="239713" y="1600200"/>
            <a:ext cx="8294687" cy="4572000"/>
          </a:xfrm>
          <a:prstGeom prst="rect">
            <a:avLst/>
          </a:prstGeom>
          <a:noFill/>
          <a:ln w="9525">
            <a:noFill/>
          </a:ln>
        </p:spPr>
        <p:txBody>
          <a:bodyPr rIns="0"/>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sldNum="0"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anose="05000000000000000000"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anose="05000000000000000000"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anose="05000000000000000000"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anose="05000000000000000000"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vert="horz" wrap="square" lIns="91440" tIns="45720" rIns="91440" bIns="45720" anchor="b" anchorCtr="0"/>
          <a:lstStyle/>
          <a:p>
            <a:r>
              <a:rPr lang="en-US" altLang="en-US" dirty="0"/>
              <a:t> </a:t>
            </a:r>
            <a:endParaRPr lang="en-US" altLang="en-US" dirty="0"/>
          </a:p>
        </p:txBody>
      </p:sp>
      <p:sp>
        <p:nvSpPr>
          <p:cNvPr id="3"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r>
              <a:rPr kumimoji="0" lang="en-US" sz="3200" b="1" i="0" u="none" strike="noStrike" kern="0" cap="none" spc="0" normalizeH="0" baseline="0" noProof="0" dirty="0">
                <a:ln>
                  <a:noFill/>
                </a:ln>
                <a:solidFill>
                  <a:schemeClr val="tx2"/>
                </a:solidFill>
                <a:effectLst/>
                <a:uLnTx/>
                <a:uFillTx/>
                <a:latin typeface="+mn-lt"/>
                <a:ea typeface="+mn-ea"/>
                <a:cs typeface="+mn-cs"/>
              </a:rPr>
              <a:t>CHAPTER 5</a:t>
            </a:r>
            <a:endParaRPr kumimoji="0" lang="en-US" sz="3200" b="1" i="0" u="none" strike="noStrike" kern="0" cap="none" spc="0" normalizeH="0" baseline="0" noProof="0" dirty="0">
              <a:ln>
                <a:noFill/>
              </a:ln>
              <a:solidFill>
                <a:schemeClr val="tx2"/>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endParaRPr kumimoji="0" lang="en-US" sz="3200" b="1"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rgbClr val="990033"/>
              </a:buClr>
              <a:buSzPct val="60000"/>
              <a:buFont typeface="Wingdings" panose="05000000000000000000" charset="0"/>
              <a:buNone/>
              <a:defRPr/>
            </a:pPr>
            <a:r>
              <a:rPr kumimoji="0" lang="en-US" sz="36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The Relational Data Model and Relational Database Constraints</a:t>
            </a:r>
            <a:endParaRPr kumimoji="0" lang="en-US" sz="36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p:txBody>
      </p:sp>
      <p:sp>
        <p:nvSpPr>
          <p:cNvPr id="5124"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1-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23555" name="Rectangle 4"/>
          <p:cNvSpPr>
            <a:spLocks noGrp="1"/>
          </p:cNvSpPr>
          <p:nvPr>
            <p:ph type="title"/>
          </p:nvPr>
        </p:nvSpPr>
        <p:spPr/>
        <p:txBody>
          <a:bodyPr vert="horz" wrap="square" lIns="91440" tIns="45720" rIns="91440" bIns="45720" anchor="b" anchorCtr="0"/>
          <a:lstStyle/>
          <a:p>
            <a:pPr eaLnBrk="1" hangingPunct="1"/>
            <a:r>
              <a:rPr lang="en-US" altLang="en-US" dirty="0"/>
              <a:t>Formal Definitions - State</a:t>
            </a:r>
            <a:endParaRPr lang="en-US" altLang="en-US" dirty="0"/>
          </a:p>
        </p:txBody>
      </p:sp>
      <p:sp>
        <p:nvSpPr>
          <p:cNvPr id="23556" name="Rectangle 5"/>
          <p:cNvSpPr>
            <a:spLocks noGrp="1"/>
          </p:cNvSpPr>
          <p:nvPr>
            <p:ph idx="1"/>
          </p:nvPr>
        </p:nvSpPr>
        <p:spPr/>
        <p:txBody>
          <a:bodyPr vert="horz" wrap="square" lIns="91440" tIns="45720" rIns="0" bIns="45720" anchor="t" anchorCtr="0"/>
          <a:lstStyle/>
          <a:p>
            <a:pPr eaLnBrk="1" hangingPunct="1">
              <a:lnSpc>
                <a:spcPct val="90000"/>
              </a:lnSpc>
            </a:pPr>
            <a:r>
              <a:rPr lang="en-US" altLang="en-US" dirty="0"/>
              <a:t>The </a:t>
            </a:r>
            <a:r>
              <a:rPr lang="en-US" altLang="en-US" b="1" dirty="0"/>
              <a:t>relation state</a:t>
            </a:r>
            <a:r>
              <a:rPr lang="en-US" altLang="en-US" dirty="0"/>
              <a:t> is a subset of the Cartesian product of the domains of its attributes</a:t>
            </a:r>
            <a:endParaRPr lang="en-US" altLang="en-US" dirty="0"/>
          </a:p>
          <a:p>
            <a:pPr lvl="1" eaLnBrk="1" hangingPunct="1">
              <a:lnSpc>
                <a:spcPct val="90000"/>
              </a:lnSpc>
            </a:pPr>
            <a:r>
              <a:rPr lang="en-US" altLang="en-US" dirty="0"/>
              <a:t>each domain contains the set of all possible values the attribute can take.</a:t>
            </a:r>
            <a:endParaRPr lang="en-US" altLang="en-US" dirty="0"/>
          </a:p>
          <a:p>
            <a:pPr eaLnBrk="1" hangingPunct="1">
              <a:lnSpc>
                <a:spcPct val="90000"/>
              </a:lnSpc>
            </a:pPr>
            <a:r>
              <a:rPr lang="en-US" altLang="en-US" dirty="0"/>
              <a:t>Example: attribute Cust-name is defined over the domain of character strings of maximum length 25</a:t>
            </a:r>
            <a:endParaRPr lang="en-US" altLang="en-US" dirty="0"/>
          </a:p>
          <a:p>
            <a:pPr lvl="1" eaLnBrk="1" hangingPunct="1">
              <a:lnSpc>
                <a:spcPct val="90000"/>
              </a:lnSpc>
            </a:pPr>
            <a:r>
              <a:rPr lang="en-US" altLang="en-US" dirty="0"/>
              <a:t>dom(Cust-name) is varchar(25)</a:t>
            </a:r>
            <a:endParaRPr lang="en-US" altLang="en-US" dirty="0"/>
          </a:p>
          <a:p>
            <a:pPr eaLnBrk="1" hangingPunct="1">
              <a:lnSpc>
                <a:spcPct val="90000"/>
              </a:lnSpc>
            </a:pPr>
            <a:r>
              <a:rPr lang="en-US" altLang="en-US" dirty="0"/>
              <a:t>The role these strings play in the CUSTOMER relation is that of the </a:t>
            </a:r>
            <a:r>
              <a:rPr lang="en-US" altLang="en-US" i="1" dirty="0"/>
              <a:t>name of a customer</a:t>
            </a:r>
            <a:r>
              <a:rPr lang="en-US" altLang="en-US" dirty="0"/>
              <a:t>.</a:t>
            </a:r>
            <a:endParaRPr lang="en-US" alt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25603" name="Rectangle 2"/>
          <p:cNvSpPr>
            <a:spLocks noGrp="1"/>
          </p:cNvSpPr>
          <p:nvPr>
            <p:ph type="title"/>
          </p:nvPr>
        </p:nvSpPr>
        <p:spPr/>
        <p:txBody>
          <a:bodyPr vert="horz" wrap="square" lIns="91440" tIns="45720" rIns="91440" bIns="45720" anchor="b" anchorCtr="0"/>
          <a:lstStyle/>
          <a:p>
            <a:pPr eaLnBrk="1" hangingPunct="1"/>
            <a:r>
              <a:rPr lang="en-US" altLang="en-US" dirty="0"/>
              <a:t>Formal Definitions - Summary</a:t>
            </a:r>
            <a:endParaRPr lang="en-US" altLang="en-US" dirty="0"/>
          </a:p>
        </p:txBody>
      </p:sp>
      <p:sp>
        <p:nvSpPr>
          <p:cNvPr id="25604" name="Rectangle 3"/>
          <p:cNvSpPr>
            <a:spLocks noGrp="1"/>
          </p:cNvSpPr>
          <p:nvPr>
            <p:ph idx="1"/>
          </p:nvPr>
        </p:nvSpPr>
        <p:spPr/>
        <p:txBody>
          <a:bodyPr vert="horz" wrap="square" lIns="91440" tIns="45720" rIns="0" bIns="45720" anchor="t" anchorCtr="0"/>
          <a:lstStyle/>
          <a:p>
            <a:pPr eaLnBrk="1" hangingPunct="1"/>
            <a:r>
              <a:rPr lang="en-US" altLang="en-US" sz="2400" dirty="0"/>
              <a:t>Formally,</a:t>
            </a:r>
            <a:endParaRPr lang="en-US" altLang="en-US" sz="2400" dirty="0"/>
          </a:p>
          <a:p>
            <a:pPr lvl="1" eaLnBrk="1" hangingPunct="1"/>
            <a:r>
              <a:rPr lang="en-US" altLang="en-US" sz="2200" dirty="0"/>
              <a:t>Given R(A1, A2, .........., An)</a:t>
            </a:r>
            <a:endParaRPr lang="en-US" altLang="en-US" sz="2200" dirty="0"/>
          </a:p>
          <a:p>
            <a:pPr lvl="1" eaLnBrk="1" hangingPunct="1"/>
            <a:r>
              <a:rPr lang="en-US" altLang="en-US" sz="2200" dirty="0"/>
              <a:t> </a:t>
            </a:r>
            <a:r>
              <a:rPr lang="en-US" altLang="zh-CN" sz="2200" dirty="0"/>
              <a:t> r(R) ⊆ (dom(A1) </a:t>
            </a:r>
            <a:r>
              <a:rPr lang="en-US" altLang="en-US" sz="2200" dirty="0"/>
              <a:t>×</a:t>
            </a:r>
            <a:r>
              <a:rPr lang="en-US" altLang="zh-CN" sz="2200" dirty="0"/>
              <a:t> dom(A2) </a:t>
            </a:r>
            <a:r>
              <a:rPr lang="en-US" altLang="en-US" sz="2200" dirty="0"/>
              <a:t>×</a:t>
            </a:r>
            <a:r>
              <a:rPr lang="en-US" altLang="zh-CN" sz="2200" dirty="0"/>
              <a:t> . . . </a:t>
            </a:r>
            <a:r>
              <a:rPr lang="en-US" altLang="en-US" sz="2200" dirty="0"/>
              <a:t>×</a:t>
            </a:r>
            <a:r>
              <a:rPr lang="en-US" altLang="zh-CN" sz="2200" dirty="0"/>
              <a:t> (dom(An))</a:t>
            </a:r>
            <a:endParaRPr lang="en-US" altLang="en-US" sz="2400" dirty="0"/>
          </a:p>
          <a:p>
            <a:pPr eaLnBrk="1" hangingPunct="1"/>
            <a:r>
              <a:rPr lang="en-US" altLang="en-US" sz="2400" dirty="0"/>
              <a:t>R(A1, A2, …, An) is the </a:t>
            </a:r>
            <a:r>
              <a:rPr lang="en-US" altLang="en-US" sz="2400" b="1" dirty="0"/>
              <a:t>schema</a:t>
            </a:r>
            <a:r>
              <a:rPr lang="en-US" altLang="en-US" sz="2400" dirty="0"/>
              <a:t> of the relation</a:t>
            </a:r>
            <a:endParaRPr lang="en-US" altLang="en-US" sz="2400" dirty="0"/>
          </a:p>
          <a:p>
            <a:pPr eaLnBrk="1" hangingPunct="1"/>
            <a:r>
              <a:rPr lang="en-US" altLang="en-US" sz="2400" dirty="0"/>
              <a:t>R is the </a:t>
            </a:r>
            <a:r>
              <a:rPr lang="en-US" altLang="en-US" sz="2400" b="1" dirty="0"/>
              <a:t>name</a:t>
            </a:r>
            <a:r>
              <a:rPr lang="en-US" altLang="en-US" sz="2400" dirty="0"/>
              <a:t> of the relation</a:t>
            </a:r>
            <a:endParaRPr lang="en-US" altLang="en-US" sz="2400" dirty="0"/>
          </a:p>
          <a:p>
            <a:pPr eaLnBrk="1" hangingPunct="1"/>
            <a:r>
              <a:rPr lang="en-US" altLang="en-US" sz="2400" dirty="0"/>
              <a:t>A1, A2, …, An are the </a:t>
            </a:r>
            <a:r>
              <a:rPr lang="en-US" altLang="en-US" sz="2400" b="1" dirty="0"/>
              <a:t>attributes</a:t>
            </a:r>
            <a:r>
              <a:rPr lang="en-US" altLang="en-US" sz="2400" dirty="0"/>
              <a:t> of the relation</a:t>
            </a:r>
            <a:endParaRPr lang="en-US" altLang="en-US" sz="2400" dirty="0"/>
          </a:p>
          <a:p>
            <a:pPr eaLnBrk="1" hangingPunct="1"/>
            <a:r>
              <a:rPr lang="en-US" altLang="en-US" sz="2400" dirty="0"/>
              <a:t>r(R):  a specific </a:t>
            </a:r>
            <a:r>
              <a:rPr lang="en-US" altLang="en-US" sz="2400" b="1" dirty="0"/>
              <a:t>state</a:t>
            </a:r>
            <a:r>
              <a:rPr lang="en-US" altLang="en-US" sz="2400" dirty="0"/>
              <a:t> (or "value" or “population”) of relation R – this is a </a:t>
            </a:r>
            <a:r>
              <a:rPr lang="en-US" altLang="en-US" sz="2400" i="1" dirty="0"/>
              <a:t>set of tuples</a:t>
            </a:r>
            <a:r>
              <a:rPr lang="en-US" altLang="en-US" sz="2400" dirty="0"/>
              <a:t> (rows)</a:t>
            </a:r>
            <a:endParaRPr lang="en-US" altLang="en-US" sz="2400" dirty="0"/>
          </a:p>
          <a:p>
            <a:pPr lvl="1" eaLnBrk="1" hangingPunct="1"/>
            <a:r>
              <a:rPr lang="en-US" altLang="en-US" sz="2200" dirty="0"/>
              <a:t>r(R) = {t1, t2, …, tn} where each ti is an n-tuple</a:t>
            </a:r>
            <a:endParaRPr lang="en-US" altLang="en-US" sz="2200" dirty="0"/>
          </a:p>
          <a:p>
            <a:pPr lvl="1" eaLnBrk="1" hangingPunct="1"/>
            <a:r>
              <a:rPr lang="en-US" altLang="en-US" sz="2200" dirty="0"/>
              <a:t>ti = &lt;v1, v2, …, vn&gt; where each vj </a:t>
            </a:r>
            <a:r>
              <a:rPr lang="en-US" altLang="en-US" sz="2200" i="1" dirty="0"/>
              <a:t>element-of</a:t>
            </a:r>
            <a:r>
              <a:rPr lang="en-US" altLang="en-US" sz="2200" dirty="0"/>
              <a:t> dom(Aj)</a:t>
            </a:r>
            <a:endParaRPr lang="en-US" altLang="en-US" sz="220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pic>
        <p:nvPicPr>
          <p:cNvPr id="27651" name="Picture 8"/>
          <p:cNvPicPr>
            <a:picLocks noChangeAspect="1"/>
          </p:cNvPicPr>
          <p:nvPr/>
        </p:nvPicPr>
        <p:blipFill>
          <a:blip r:embed="rId1"/>
          <a:stretch>
            <a:fillRect/>
          </a:stretch>
        </p:blipFill>
        <p:spPr>
          <a:xfrm>
            <a:off x="1431925" y="1524000"/>
            <a:ext cx="6353175" cy="5200650"/>
          </a:xfrm>
          <a:prstGeom prst="rect">
            <a:avLst/>
          </a:prstGeom>
          <a:noFill/>
          <a:ln w="9525">
            <a:noFill/>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pic>
        <p:nvPicPr>
          <p:cNvPr id="28675" name="Picture 10"/>
          <p:cNvPicPr>
            <a:picLocks noChangeAspect="1"/>
          </p:cNvPicPr>
          <p:nvPr/>
        </p:nvPicPr>
        <p:blipFill>
          <a:blip r:embed="rId1"/>
          <a:stretch>
            <a:fillRect/>
          </a:stretch>
        </p:blipFill>
        <p:spPr>
          <a:xfrm>
            <a:off x="0" y="1412875"/>
            <a:ext cx="9144000" cy="4032250"/>
          </a:xfrm>
          <a:prstGeom prst="rect">
            <a:avLst/>
          </a:prstGeom>
          <a:noFill/>
          <a:ln w="9525">
            <a:noFill/>
          </a:ln>
        </p:spPr>
      </p:pic>
      <p:sp>
        <p:nvSpPr>
          <p:cNvPr id="28676" name="TextBox 12"/>
          <p:cNvSpPr txBox="1"/>
          <p:nvPr/>
        </p:nvSpPr>
        <p:spPr>
          <a:xfrm>
            <a:off x="1143000" y="5614988"/>
            <a:ext cx="6477000" cy="9239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algn="just">
              <a:spcBef>
                <a:spcPct val="0"/>
              </a:spcBef>
              <a:buClrTx/>
              <a:buSzTx/>
              <a:buFontTx/>
              <a:buNone/>
            </a:pPr>
            <a:r>
              <a:rPr lang="en-US" altLang="zh-CN" sz="1800" dirty="0">
                <a:solidFill>
                  <a:schemeClr val="tx1"/>
                </a:solidFill>
              </a:rPr>
              <a:t>This structure helps ensure data consistency and integrity by enforcing that each tuple in the instance conforms to the defined schema and the domains of its attributes.</a:t>
            </a:r>
            <a:endParaRPr lang="zh-CN" altLang="en-US" sz="1800" dirty="0">
              <a:solidFill>
                <a:schemeClr val="tx1"/>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vert="horz" wrap="square" lIns="91440" tIns="45720" rIns="91440" bIns="45720" anchor="b" anchorCtr="0"/>
          <a:lstStyle/>
          <a:p>
            <a:r>
              <a:rPr lang="en-US" altLang="zh-CN" dirty="0"/>
              <a:t>Why this invalid?</a:t>
            </a:r>
            <a:endParaRPr lang="zh-CN" altLang="en-US" dirty="0"/>
          </a:p>
        </p:txBody>
      </p:sp>
      <p:pic>
        <p:nvPicPr>
          <p:cNvPr id="29699" name="Content Placeholder 7"/>
          <p:cNvPicPr>
            <a:picLocks noGrp="1" noChangeAspect="1"/>
          </p:cNvPicPr>
          <p:nvPr>
            <p:ph idx="1"/>
          </p:nvPr>
        </p:nvPicPr>
        <p:blipFill>
          <a:blip r:embed="rId1"/>
          <a:srcRect/>
          <a:stretch>
            <a:fillRect/>
          </a:stretch>
        </p:blipFill>
        <p:spPr>
          <a:xfrm>
            <a:off x="235527" y="2286000"/>
            <a:ext cx="8259762" cy="695325"/>
          </a:xfrm>
        </p:spPr>
      </p:pic>
      <p:sp>
        <p:nvSpPr>
          <p:cNvPr id="2970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30723" name="Rectangle 4"/>
          <p:cNvSpPr>
            <a:spLocks noGrp="1"/>
          </p:cNvSpPr>
          <p:nvPr>
            <p:ph type="title"/>
          </p:nvPr>
        </p:nvSpPr>
        <p:spPr/>
        <p:txBody>
          <a:bodyPr vert="horz" wrap="square" lIns="91440" tIns="45720" rIns="91440" bIns="45720" anchor="b" anchorCtr="0"/>
          <a:lstStyle/>
          <a:p>
            <a:pPr eaLnBrk="1" hangingPunct="1"/>
            <a:r>
              <a:rPr lang="en-US" altLang="en-US" dirty="0"/>
              <a:t>Formal Definitions - Example</a:t>
            </a:r>
            <a:endParaRPr lang="en-US" altLang="en-US" dirty="0"/>
          </a:p>
        </p:txBody>
      </p:sp>
      <p:sp>
        <p:nvSpPr>
          <p:cNvPr id="30724" name="Rectangle 5"/>
          <p:cNvSpPr>
            <a:spLocks noGrp="1"/>
          </p:cNvSpPr>
          <p:nvPr>
            <p:ph idx="1"/>
          </p:nvPr>
        </p:nvSpPr>
        <p:spPr/>
        <p:txBody>
          <a:bodyPr vert="horz" wrap="square" lIns="91440" tIns="45720" rIns="0" bIns="45720" anchor="t" anchorCtr="0"/>
          <a:lstStyle/>
          <a:p>
            <a:pPr eaLnBrk="1" hangingPunct="1"/>
            <a:r>
              <a:rPr lang="en-US" altLang="en-US" sz="2400" dirty="0"/>
              <a:t>Let R(A1, A2) be a relation schema:</a:t>
            </a:r>
            <a:endParaRPr lang="en-US" altLang="en-US" sz="2400" dirty="0"/>
          </a:p>
          <a:p>
            <a:pPr lvl="1" eaLnBrk="1" hangingPunct="1"/>
            <a:r>
              <a:rPr lang="en-US" altLang="en-US" sz="2200" dirty="0"/>
              <a:t>Let dom(A1) = {0,1}</a:t>
            </a:r>
            <a:endParaRPr lang="en-US" altLang="en-US" sz="2200" dirty="0"/>
          </a:p>
          <a:p>
            <a:pPr lvl="1" eaLnBrk="1" hangingPunct="1"/>
            <a:r>
              <a:rPr lang="en-US" altLang="en-US" sz="2200" dirty="0"/>
              <a:t>Let  dom(A2) =  {a,b,c}</a:t>
            </a:r>
            <a:endParaRPr lang="en-US" altLang="en-US" sz="2200" dirty="0"/>
          </a:p>
          <a:p>
            <a:pPr eaLnBrk="1" hangingPunct="1"/>
            <a:r>
              <a:rPr lang="en-US" altLang="en-US" sz="2400" dirty="0"/>
              <a:t>Then: dom(A1) X dom(A2) is all possible combinations:</a:t>
            </a:r>
            <a:endParaRPr lang="en-US" altLang="en-US" sz="2400" dirty="0"/>
          </a:p>
          <a:p>
            <a:pPr lvl="1" eaLnBrk="1" hangingPunct="1">
              <a:buNone/>
            </a:pPr>
            <a:r>
              <a:rPr lang="en-US" altLang="en-US" sz="2200" dirty="0"/>
              <a:t>{&lt;0,a&gt; , &lt;0,b&gt; , &lt;0,c&gt;, &lt;1,a&gt;, &lt;1,b&gt;, &lt;1,c&gt; } </a:t>
            </a:r>
            <a:endParaRPr lang="en-US" altLang="en-US" sz="2200" dirty="0"/>
          </a:p>
          <a:p>
            <a:pPr lvl="1" eaLnBrk="1" hangingPunct="1">
              <a:buNone/>
            </a:pPr>
            <a:endParaRPr lang="en-US" altLang="en-US" sz="2200" dirty="0"/>
          </a:p>
          <a:p>
            <a:pPr eaLnBrk="1" hangingPunct="1"/>
            <a:r>
              <a:rPr lang="en-US" altLang="en-US" sz="2400" dirty="0"/>
              <a:t>The relation state r(R) </a:t>
            </a:r>
            <a:r>
              <a:rPr lang="en-US" altLang="en-US" sz="2400" dirty="0">
                <a:sym typeface="Symbol" panose="05050102010706020507" pitchFamily="18" charset="2"/>
              </a:rPr>
              <a:t></a:t>
            </a:r>
            <a:r>
              <a:rPr lang="en-US" altLang="en-US" sz="2400" dirty="0"/>
              <a:t> dom(A1) X dom(A2)</a:t>
            </a:r>
            <a:endParaRPr lang="en-US" altLang="en-US" sz="2400" dirty="0"/>
          </a:p>
          <a:p>
            <a:pPr eaLnBrk="1" hangingPunct="1"/>
            <a:r>
              <a:rPr lang="en-US" altLang="en-US" sz="2400" dirty="0"/>
              <a:t>For example: r(R) could be {&lt;0,a&gt; , &lt;0,b&gt; , &lt;1,c&gt; }</a:t>
            </a:r>
            <a:endParaRPr lang="en-US" altLang="en-US" sz="2400" dirty="0"/>
          </a:p>
          <a:p>
            <a:pPr lvl="1" eaLnBrk="1" hangingPunct="1"/>
            <a:r>
              <a:rPr lang="en-US" altLang="en-US" sz="2200" dirty="0"/>
              <a:t>this is one possible state (or “population” or “extension”) r of the relation R, defined over A1 and A2.</a:t>
            </a:r>
            <a:endParaRPr lang="en-US" altLang="en-US" sz="2200" dirty="0"/>
          </a:p>
          <a:p>
            <a:pPr lvl="1" eaLnBrk="1" hangingPunct="1"/>
            <a:r>
              <a:rPr lang="en-US" altLang="en-US" sz="2200" dirty="0"/>
              <a:t>It has three 2-tuples: &lt;0,a&gt; , &lt;0,b&gt; , &lt;1,c&gt; </a:t>
            </a:r>
            <a:endParaRPr lang="en-US" altLang="en-US" sz="2200"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32771" name="Rectangle 4"/>
          <p:cNvSpPr>
            <a:spLocks noGrp="1"/>
          </p:cNvSpPr>
          <p:nvPr>
            <p:ph type="title"/>
          </p:nvPr>
        </p:nvSpPr>
        <p:spPr/>
        <p:txBody>
          <a:bodyPr vert="horz" wrap="square" lIns="91440" tIns="45720" rIns="91440" bIns="45720" anchor="b" anchorCtr="0"/>
          <a:lstStyle/>
          <a:p>
            <a:pPr eaLnBrk="1" hangingPunct="1"/>
            <a:r>
              <a:rPr lang="en-US" altLang="en-US" dirty="0"/>
              <a:t>Formal Definitions - Example</a:t>
            </a:r>
            <a:endParaRPr lang="en-US" altLang="en-US" dirty="0"/>
          </a:p>
        </p:txBody>
      </p:sp>
      <p:sp>
        <p:nvSpPr>
          <p:cNvPr id="32772" name="Rectangle 5"/>
          <p:cNvSpPr>
            <a:spLocks noGrp="1"/>
          </p:cNvSpPr>
          <p:nvPr>
            <p:ph idx="1"/>
          </p:nvPr>
        </p:nvSpPr>
        <p:spPr/>
        <p:txBody>
          <a:bodyPr vert="horz" wrap="square" lIns="91440" tIns="45720" rIns="0" bIns="45720" anchor="t" anchorCtr="0"/>
          <a:lstStyle/>
          <a:p>
            <a:pPr eaLnBrk="1" hangingPunct="1"/>
            <a:r>
              <a:rPr lang="en-US" altLang="en-US" sz="2400" dirty="0"/>
              <a:t>Let R(A1, A2, A3) be a relation schema:</a:t>
            </a:r>
            <a:endParaRPr lang="en-US" altLang="en-US" sz="2400" dirty="0"/>
          </a:p>
          <a:p>
            <a:pPr lvl="1" eaLnBrk="1" hangingPunct="1"/>
            <a:endParaRPr lang="en-US" altLang="en-US" sz="2200" dirty="0"/>
          </a:p>
        </p:txBody>
      </p:sp>
      <p:pic>
        <p:nvPicPr>
          <p:cNvPr id="32773" name="Picture 2"/>
          <p:cNvPicPr>
            <a:picLocks noChangeAspect="1"/>
          </p:cNvPicPr>
          <p:nvPr/>
        </p:nvPicPr>
        <p:blipFill>
          <a:blip r:embed="rId1"/>
          <a:stretch>
            <a:fillRect/>
          </a:stretch>
        </p:blipFill>
        <p:spPr>
          <a:xfrm>
            <a:off x="1228725" y="2133600"/>
            <a:ext cx="2228850" cy="942975"/>
          </a:xfrm>
          <a:prstGeom prst="rect">
            <a:avLst/>
          </a:prstGeom>
          <a:noFill/>
          <a:ln w="9525">
            <a:noFill/>
          </a:ln>
        </p:spPr>
      </p:pic>
      <p:pic>
        <p:nvPicPr>
          <p:cNvPr id="32774" name="Picture 4"/>
          <p:cNvPicPr>
            <a:picLocks noChangeAspect="1"/>
          </p:cNvPicPr>
          <p:nvPr/>
        </p:nvPicPr>
        <p:blipFill>
          <a:blip r:embed="rId2"/>
          <a:stretch>
            <a:fillRect/>
          </a:stretch>
        </p:blipFill>
        <p:spPr>
          <a:xfrm>
            <a:off x="6505575" y="1724025"/>
            <a:ext cx="1409700" cy="2705100"/>
          </a:xfrm>
          <a:prstGeom prst="rect">
            <a:avLst/>
          </a:prstGeom>
          <a:noFill/>
          <a:ln w="9525">
            <a:noFill/>
          </a:ln>
        </p:spPr>
      </p:pic>
      <p:sp>
        <p:nvSpPr>
          <p:cNvPr id="32775" name="TextBox 6"/>
          <p:cNvSpPr txBox="1"/>
          <p:nvPr/>
        </p:nvSpPr>
        <p:spPr>
          <a:xfrm>
            <a:off x="522288" y="5822950"/>
            <a:ext cx="83820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a:spcBef>
                <a:spcPct val="0"/>
              </a:spcBef>
              <a:buClrTx/>
              <a:buSzTx/>
              <a:buFontTx/>
              <a:buNone/>
            </a:pPr>
            <a:r>
              <a:rPr lang="pt-BR" altLang="zh-CN" sz="2000" b="1" dirty="0">
                <a:solidFill>
                  <a:schemeClr val="tx1"/>
                </a:solidFill>
              </a:rPr>
              <a:t>State 1:</a:t>
            </a:r>
            <a:r>
              <a:rPr lang="pt-BR" altLang="zh-CN" sz="2000" dirty="0">
                <a:solidFill>
                  <a:schemeClr val="tx1"/>
                </a:solidFill>
              </a:rPr>
              <a:t> r</a:t>
            </a:r>
            <a:r>
              <a:rPr lang="pt-BR" altLang="zh-CN" sz="200" dirty="0">
                <a:solidFill>
                  <a:schemeClr val="tx1"/>
                </a:solidFill>
              </a:rPr>
              <a:t>r</a:t>
            </a:r>
            <a:r>
              <a:rPr lang="pt-BR" altLang="zh-CN" dirty="0">
                <a:solidFill>
                  <a:schemeClr val="tx1"/>
                </a:solidFill>
              </a:rPr>
              <a:t>(R)={&lt;0,a,X&gt;,&lt;1,b,Y&gt;}</a:t>
            </a:r>
            <a:endParaRPr lang="zh-CN" altLang="en-US" dirty="0">
              <a:solidFill>
                <a:schemeClr val="tx1"/>
              </a:solidFill>
            </a:endParaRPr>
          </a:p>
        </p:txBody>
      </p:sp>
      <p:sp>
        <p:nvSpPr>
          <p:cNvPr id="32776" name="TextBox 8"/>
          <p:cNvSpPr txBox="1"/>
          <p:nvPr/>
        </p:nvSpPr>
        <p:spPr>
          <a:xfrm>
            <a:off x="533400" y="5411788"/>
            <a:ext cx="59721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a:spcBef>
                <a:spcPct val="0"/>
              </a:spcBef>
              <a:buClrTx/>
              <a:buSzTx/>
              <a:buFontTx/>
              <a:buNone/>
            </a:pPr>
            <a:r>
              <a:rPr lang="en-US" altLang="en-US" sz="2400" dirty="0">
                <a:solidFill>
                  <a:schemeClr val="tx1"/>
                </a:solidFill>
              </a:rPr>
              <a:t>Can you list a few VALID states such as </a:t>
            </a:r>
            <a:endParaRPr lang="zh-CN" altLang="en-US" sz="2400" dirty="0">
              <a:solidFill>
                <a:schemeClr val="tx1"/>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34819" name="Rectangle 4"/>
          <p:cNvSpPr>
            <a:spLocks noGrp="1"/>
          </p:cNvSpPr>
          <p:nvPr>
            <p:ph type="title"/>
          </p:nvPr>
        </p:nvSpPr>
        <p:spPr/>
        <p:txBody>
          <a:bodyPr vert="horz" wrap="square" lIns="91440" tIns="45720" rIns="91440" bIns="45720" anchor="b" anchorCtr="0"/>
          <a:lstStyle/>
          <a:p>
            <a:pPr eaLnBrk="1" hangingPunct="1"/>
            <a:r>
              <a:rPr lang="en-US" altLang="en-US" dirty="0"/>
              <a:t>Formal Definitions - Example</a:t>
            </a:r>
            <a:endParaRPr lang="en-US" altLang="en-US" dirty="0"/>
          </a:p>
        </p:txBody>
      </p:sp>
      <p:pic>
        <p:nvPicPr>
          <p:cNvPr id="34820" name="Picture 5"/>
          <p:cNvPicPr>
            <a:picLocks noChangeAspect="1"/>
          </p:cNvPicPr>
          <p:nvPr/>
        </p:nvPicPr>
        <p:blipFill>
          <a:blip r:embed="rId1"/>
          <a:stretch>
            <a:fillRect/>
          </a:stretch>
        </p:blipFill>
        <p:spPr>
          <a:xfrm>
            <a:off x="673100" y="1476375"/>
            <a:ext cx="6907213" cy="5381625"/>
          </a:xfrm>
          <a:prstGeom prst="rect">
            <a:avLst/>
          </a:prstGeom>
          <a:noFill/>
          <a:ln w="9525">
            <a:noFill/>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36867" name="Rectangle 42"/>
          <p:cNvSpPr>
            <a:spLocks noGrp="1"/>
          </p:cNvSpPr>
          <p:nvPr>
            <p:ph type="title"/>
          </p:nvPr>
        </p:nvSpPr>
        <p:spPr/>
        <p:txBody>
          <a:bodyPr vert="horz" wrap="square" lIns="91440" tIns="45720" rIns="91440" bIns="45720" anchor="b" anchorCtr="0"/>
          <a:lstStyle/>
          <a:p>
            <a:pPr eaLnBrk="1" hangingPunct="1"/>
            <a:r>
              <a:rPr lang="en-US" altLang="en-US" dirty="0"/>
              <a:t>Definition Summary</a:t>
            </a:r>
            <a:endParaRPr lang="en-US" altLang="en-US" dirty="0"/>
          </a:p>
        </p:txBody>
      </p:sp>
      <p:graphicFrame>
        <p:nvGraphicFramePr>
          <p:cNvPr id="686130" name="Group 50"/>
          <p:cNvGraphicFramePr>
            <a:graphicFrameLocks noGrp="1"/>
          </p:cNvGraphicFramePr>
          <p:nvPr>
            <p:ph type="tbl" idx="1"/>
          </p:nvPr>
        </p:nvGraphicFramePr>
        <p:xfrm>
          <a:off x="609600" y="1600200"/>
          <a:ext cx="8050213" cy="4822823"/>
        </p:xfrm>
        <a:graphic>
          <a:graphicData uri="http://schemas.openxmlformats.org/drawingml/2006/table">
            <a:tbl>
              <a:tblPr/>
              <a:tblGrid>
                <a:gridCol w="3438525"/>
                <a:gridCol w="1111250"/>
                <a:gridCol w="3500438"/>
              </a:tblGrid>
              <a:tr h="571411">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sng" strike="noStrike" cap="none" normalizeH="0" baseline="0">
                          <a:ln>
                            <a:noFill/>
                          </a:ln>
                          <a:solidFill>
                            <a:srgbClr val="000000"/>
                          </a:solidFill>
                          <a:effectLst/>
                          <a:latin typeface="Arial" panose="020B0604020202020204" pitchFamily="34" charset="0"/>
                          <a:cs typeface="Times New Roman" panose="02020603050405020304" pitchFamily="18" charset="0"/>
                        </a:rPr>
                        <a:t>Informal Terms</a:t>
                      </a:r>
                      <a:r>
                        <a:rPr kumimoji="0" lang="en-US" sz="2400" b="0" i="0" u="none" strike="noStrike" cap="none" normalizeH="0" baseline="0">
                          <a:ln>
                            <a:noFill/>
                          </a:ln>
                          <a:solidFill>
                            <a:schemeClr val="tx2"/>
                          </a:solidFill>
                          <a:effectLst/>
                          <a:latin typeface="Arial" panose="020B0604020202020204" pitchFamily="34" charset="0"/>
                        </a:rPr>
                        <a:t> </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sng" strike="noStrike" cap="none" normalizeH="0" baseline="0">
                          <a:ln>
                            <a:noFill/>
                          </a:ln>
                          <a:solidFill>
                            <a:srgbClr val="000000"/>
                          </a:solidFill>
                          <a:effectLst/>
                          <a:latin typeface="Arial" panose="020B0604020202020204" pitchFamily="34" charset="0"/>
                          <a:cs typeface="Times New Roman" panose="02020603050405020304" pitchFamily="18" charset="0"/>
                        </a:rPr>
                        <a:t>Formal Terms</a:t>
                      </a:r>
                      <a:r>
                        <a:rPr kumimoji="0" lang="en-US" sz="2400" b="0" i="0" u="none" strike="noStrike" cap="none" normalizeH="0" baseline="0">
                          <a:ln>
                            <a:noFill/>
                          </a:ln>
                          <a:solidFill>
                            <a:schemeClr val="tx2"/>
                          </a:solidFill>
                          <a:effectLst/>
                          <a:latin typeface="Arial" panose="020B0604020202020204" pitchFamily="34" charset="0"/>
                        </a:rPr>
                        <a:t> </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1411">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Table</a:t>
                      </a:r>
                      <a:endParaRPr kumimoji="0" lang="en-US" sz="2400" b="0" i="0" u="none" strike="noStrike" cap="none" normalizeH="0" baseline="0">
                        <a:ln>
                          <a:noFill/>
                        </a:ln>
                        <a:solidFill>
                          <a:schemeClr val="tx2"/>
                        </a:solidFill>
                        <a:effectLst/>
                        <a:latin typeface="Arial" panose="020B0604020202020204" pitchFamily="34" charset="0"/>
                        <a:cs typeface="Times New Roman" panose="02020603050405020304" pitchFamily="18"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Relation</a:t>
                      </a:r>
                      <a:r>
                        <a:rPr kumimoji="0" lang="en-US" sz="2400" b="0" i="0" u="none" strike="noStrike" cap="none" normalizeH="0" baseline="0">
                          <a:ln>
                            <a:noFill/>
                          </a:ln>
                          <a:solidFill>
                            <a:schemeClr val="tx2"/>
                          </a:solidFill>
                          <a:effectLst/>
                          <a:latin typeface="Arial" panose="020B0604020202020204" pitchFamily="34" charset="0"/>
                        </a:rPr>
                        <a:t> </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1411">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rPr>
                        <a:t>Column Header</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rPr>
                        <a:t>Attribute</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22946">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rPr>
                        <a:t>All possible Column Values</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rPr>
                        <a:t>Domain</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1411">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rPr>
                        <a:t>Row</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rPr>
                        <a:t>Tuple</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1411">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1411">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rPr>
                        <a:t>Table Definition</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rPr>
                        <a:t>Schema of a Relation</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1411">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rPr>
                        <a:t>Populated Table</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2400" b="0" i="0" u="none" strike="noStrike" cap="none" normalizeH="0" baseline="0">
                          <a:ln>
                            <a:noFill/>
                          </a:ln>
                          <a:solidFill>
                            <a:schemeClr val="tx2"/>
                          </a:solidFill>
                          <a:effectLst/>
                          <a:latin typeface="Arial" panose="020B0604020202020204" pitchFamily="34" charset="0"/>
                        </a:rPr>
                        <a:t>State of the Relation</a:t>
                      </a:r>
                      <a:endParaRPr kumimoji="0" lang="en-US" sz="2400" b="0" i="0" u="none" strike="noStrike" cap="none" normalizeH="0" baseline="0">
                        <a:ln>
                          <a:noFill/>
                        </a:ln>
                        <a:solidFill>
                          <a:schemeClr val="tx2"/>
                        </a:solidFill>
                        <a:effectLst/>
                        <a:latin typeface="Arial" panose="020B0604020202020204" pitchFamily="34" charset="0"/>
                      </a:endParaRP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38915" name="Rectangle 7"/>
          <p:cNvSpPr>
            <a:spLocks noGrp="1"/>
          </p:cNvSpPr>
          <p:nvPr>
            <p:ph type="title"/>
          </p:nvPr>
        </p:nvSpPr>
        <p:spPr/>
        <p:txBody>
          <a:bodyPr vert="horz" wrap="square" lIns="91440" tIns="45720" rIns="91440" bIns="45720" anchor="b" anchorCtr="0"/>
          <a:lstStyle/>
          <a:p>
            <a:pPr eaLnBrk="1" hangingPunct="1"/>
            <a:r>
              <a:rPr lang="en-US" altLang="en-US" dirty="0"/>
              <a:t>Example – A relation STUDENT</a:t>
            </a:r>
            <a:endParaRPr lang="en-US" altLang="en-US" dirty="0"/>
          </a:p>
        </p:txBody>
      </p:sp>
      <p:sp>
        <p:nvSpPr>
          <p:cNvPr id="38916" name="Rectangle 5"/>
          <p:cNvSpPr/>
          <p:nvPr/>
        </p:nvSpPr>
        <p:spPr>
          <a:xfrm>
            <a:off x="8886825" y="6159500"/>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eaLnBrk="1" hangingPunct="1">
              <a:spcBef>
                <a:spcPct val="0"/>
              </a:spcBef>
              <a:buClrTx/>
              <a:buSzTx/>
              <a:buFontTx/>
              <a:buNone/>
            </a:pPr>
            <a:endParaRPr lang="en-US" altLang="en-US" sz="2400" dirty="0">
              <a:solidFill>
                <a:schemeClr val="tx1"/>
              </a:solidFill>
              <a:latin typeface="Times New Roman" panose="02020603050405020304" pitchFamily="18" charset="0"/>
            </a:endParaRPr>
          </a:p>
        </p:txBody>
      </p:sp>
      <p:pic>
        <p:nvPicPr>
          <p:cNvPr id="38917" name="Picture 8" descr="fig05_01"/>
          <p:cNvPicPr>
            <a:picLocks noChangeAspect="1"/>
          </p:cNvPicPr>
          <p:nvPr/>
        </p:nvPicPr>
        <p:blipFill>
          <a:blip r:embed="rId1"/>
          <a:stretch>
            <a:fillRect/>
          </a:stretch>
        </p:blipFill>
        <p:spPr>
          <a:xfrm>
            <a:off x="152400" y="2219325"/>
            <a:ext cx="8589963" cy="3114675"/>
          </a:xfrm>
          <a:prstGeom prst="rect">
            <a:avLst/>
          </a:prstGeom>
          <a:noFill/>
          <a:ln w="9525">
            <a:noFill/>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7171" name="Rectangle 4"/>
          <p:cNvSpPr>
            <a:spLocks noGrp="1"/>
          </p:cNvSpPr>
          <p:nvPr>
            <p:ph type="title"/>
          </p:nvPr>
        </p:nvSpPr>
        <p:spPr/>
        <p:txBody>
          <a:bodyPr vert="horz" wrap="square" lIns="91440" tIns="45720" rIns="91440" bIns="45720" anchor="b" anchorCtr="0"/>
          <a:lstStyle/>
          <a:p>
            <a:pPr eaLnBrk="1" hangingPunct="1"/>
            <a:r>
              <a:rPr lang="en-US" altLang="en-US" dirty="0"/>
              <a:t>Relational Model Concepts</a:t>
            </a:r>
            <a:endParaRPr lang="en-US" altLang="en-US" dirty="0"/>
          </a:p>
        </p:txBody>
      </p:sp>
      <p:sp>
        <p:nvSpPr>
          <p:cNvPr id="7172" name="Rectangle 5"/>
          <p:cNvSpPr>
            <a:spLocks noGrp="1"/>
          </p:cNvSpPr>
          <p:nvPr>
            <p:ph idx="1"/>
          </p:nvPr>
        </p:nvSpPr>
        <p:spPr/>
        <p:txBody>
          <a:bodyPr vert="horz" wrap="square" lIns="91440" tIns="45720" rIns="0" bIns="45720" anchor="t" anchorCtr="0"/>
          <a:lstStyle/>
          <a:p>
            <a:pPr eaLnBrk="1" hangingPunct="1"/>
            <a:r>
              <a:rPr lang="en-US" altLang="en-US" sz="2400" dirty="0"/>
              <a:t>The relational Model of Data is based on the concept of a </a:t>
            </a:r>
            <a:r>
              <a:rPr lang="en-US" altLang="en-US" sz="2400" i="1" dirty="0"/>
              <a:t>Relation</a:t>
            </a:r>
            <a:endParaRPr lang="en-US" altLang="en-US" sz="2400" i="1" dirty="0"/>
          </a:p>
          <a:p>
            <a:pPr lvl="1" eaLnBrk="1" hangingPunct="1"/>
            <a:r>
              <a:rPr lang="en-US" altLang="en-US" sz="2200" dirty="0"/>
              <a:t>The strength of the relational approach to data management comes from the formal foundation provided by the theory of relations</a:t>
            </a:r>
            <a:endParaRPr lang="en-US" altLang="en-US" sz="2200" dirty="0"/>
          </a:p>
          <a:p>
            <a:pPr eaLnBrk="1" hangingPunct="1"/>
            <a:r>
              <a:rPr lang="en-US" altLang="en-US" sz="2400" dirty="0"/>
              <a:t>We review the essentials of the </a:t>
            </a:r>
            <a:r>
              <a:rPr lang="en-US" altLang="en-US" sz="2400" i="1" dirty="0"/>
              <a:t>formal relational model</a:t>
            </a:r>
            <a:r>
              <a:rPr lang="en-US" altLang="en-US" sz="2400" dirty="0"/>
              <a:t> in this chapter</a:t>
            </a:r>
            <a:endParaRPr lang="en-US" altLang="en-US" sz="2400" dirty="0"/>
          </a:p>
          <a:p>
            <a:pPr eaLnBrk="1" hangingPunct="1"/>
            <a:r>
              <a:rPr lang="en-US" altLang="en-US" sz="2400" dirty="0"/>
              <a:t>In </a:t>
            </a:r>
            <a:r>
              <a:rPr lang="en-US" altLang="en-US" sz="2400" i="1" dirty="0"/>
              <a:t>practice</a:t>
            </a:r>
            <a:r>
              <a:rPr lang="en-US" altLang="en-US" sz="2400" dirty="0"/>
              <a:t>, there is a </a:t>
            </a:r>
            <a:r>
              <a:rPr lang="en-US" altLang="en-US" sz="2400" i="1" dirty="0"/>
              <a:t>standard model</a:t>
            </a:r>
            <a:r>
              <a:rPr lang="en-US" altLang="en-US" sz="2400" dirty="0"/>
              <a:t> based on SQL – this is described in Chapters 6 and 7 as a language</a:t>
            </a:r>
            <a:endParaRPr lang="en-US" altLang="en-US" sz="2400" dirty="0"/>
          </a:p>
          <a:p>
            <a:pPr eaLnBrk="1" hangingPunct="1"/>
            <a:r>
              <a:rPr lang="en-US" altLang="en-US" sz="2400" u="sng" dirty="0"/>
              <a:t>Note:</a:t>
            </a:r>
            <a:r>
              <a:rPr lang="en-US" altLang="en-US" sz="2400" dirty="0"/>
              <a:t> There are several important differences between the </a:t>
            </a:r>
            <a:r>
              <a:rPr lang="en-US" altLang="en-US" sz="2400" i="1" dirty="0"/>
              <a:t>formal</a:t>
            </a:r>
            <a:r>
              <a:rPr lang="en-US" altLang="en-US" sz="2400" dirty="0"/>
              <a:t> model and the </a:t>
            </a:r>
            <a:r>
              <a:rPr lang="en-US" altLang="en-US" sz="2400" i="1" dirty="0"/>
              <a:t>practical</a:t>
            </a:r>
            <a:r>
              <a:rPr lang="en-US" altLang="en-US" sz="2400" dirty="0"/>
              <a:t> model, as we shall see</a:t>
            </a:r>
            <a:endParaRPr lang="en-US" altLang="en-US" sz="2400" dirty="0"/>
          </a:p>
          <a:p>
            <a:pPr eaLnBrk="1" hangingPunct="1"/>
            <a:endParaRPr lang="en-US" altLang="en-US" sz="24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40963" name="Rectangle 4"/>
          <p:cNvSpPr>
            <a:spLocks noGrp="1"/>
          </p:cNvSpPr>
          <p:nvPr>
            <p:ph type="title"/>
          </p:nvPr>
        </p:nvSpPr>
        <p:spPr/>
        <p:txBody>
          <a:bodyPr vert="horz" wrap="square" lIns="91440" tIns="45720" rIns="91440" bIns="45720" anchor="b" anchorCtr="0"/>
          <a:lstStyle/>
          <a:p>
            <a:pPr eaLnBrk="1" hangingPunct="1"/>
            <a:r>
              <a:rPr lang="en-US" altLang="en-US" dirty="0"/>
              <a:t>Characteristics Of Relations</a:t>
            </a:r>
            <a:endParaRPr lang="en-US" altLang="en-US" dirty="0"/>
          </a:p>
        </p:txBody>
      </p:sp>
      <p:sp>
        <p:nvSpPr>
          <p:cNvPr id="40964" name="Rectangle 5"/>
          <p:cNvSpPr>
            <a:spLocks noGrp="1"/>
          </p:cNvSpPr>
          <p:nvPr>
            <p:ph idx="1"/>
          </p:nvPr>
        </p:nvSpPr>
        <p:spPr/>
        <p:txBody>
          <a:bodyPr vert="horz" wrap="square" lIns="91440" tIns="45720" rIns="0" bIns="45720" anchor="t" anchorCtr="0"/>
          <a:lstStyle/>
          <a:p>
            <a:pPr eaLnBrk="1" hangingPunct="1">
              <a:lnSpc>
                <a:spcPct val="90000"/>
              </a:lnSpc>
            </a:pPr>
            <a:r>
              <a:rPr lang="en-US" altLang="en-US" sz="2400" dirty="0"/>
              <a:t>Ordering of tuples in a relation r(R):</a:t>
            </a:r>
            <a:endParaRPr lang="en-US" altLang="en-US" sz="2400" dirty="0"/>
          </a:p>
          <a:p>
            <a:pPr lvl="1" eaLnBrk="1" hangingPunct="1">
              <a:lnSpc>
                <a:spcPct val="90000"/>
              </a:lnSpc>
            </a:pPr>
            <a:r>
              <a:rPr lang="en-US" altLang="en-US" sz="2400" dirty="0"/>
              <a:t>The tuples are </a:t>
            </a:r>
            <a:r>
              <a:rPr lang="en-US" altLang="en-US" sz="2400" i="1" dirty="0"/>
              <a:t>not considered to be ordered</a:t>
            </a:r>
            <a:r>
              <a:rPr lang="en-US" altLang="en-US" sz="2400" dirty="0"/>
              <a:t>, even though they appear to be in the tabular form.</a:t>
            </a:r>
            <a:endParaRPr lang="en-US" altLang="en-US" sz="2400" dirty="0"/>
          </a:p>
          <a:p>
            <a:pPr eaLnBrk="1" hangingPunct="1">
              <a:lnSpc>
                <a:spcPct val="90000"/>
              </a:lnSpc>
            </a:pPr>
            <a:r>
              <a:rPr lang="en-US" altLang="en-US" sz="2400" dirty="0"/>
              <a:t>Ordering of attributes in a relation schema R (and of values within each tuple):</a:t>
            </a:r>
            <a:endParaRPr lang="en-US" altLang="en-US" sz="2400" dirty="0"/>
          </a:p>
          <a:p>
            <a:pPr lvl="1" eaLnBrk="1" hangingPunct="1">
              <a:lnSpc>
                <a:spcPct val="90000"/>
              </a:lnSpc>
            </a:pPr>
            <a:r>
              <a:rPr lang="en-US" altLang="en-US" sz="2400" dirty="0"/>
              <a:t>We will consider the attributes in R(A1, A2, ..., An) and the values in t=&lt;v1, v2, ..., vn&gt; to be ordered .</a:t>
            </a:r>
            <a:endParaRPr lang="en-US" altLang="en-US" sz="2400" dirty="0"/>
          </a:p>
          <a:p>
            <a:pPr lvl="2" eaLnBrk="1" hangingPunct="1">
              <a:lnSpc>
                <a:spcPct val="90000"/>
              </a:lnSpc>
            </a:pPr>
            <a:r>
              <a:rPr lang="en-US" altLang="en-US" sz="2000" dirty="0"/>
              <a:t>(However, a more general alternative definition  of relation does not require this ordering. It includes both the name and the value for each of the attributes ).</a:t>
            </a:r>
            <a:endParaRPr lang="en-US" altLang="en-US" sz="2000" dirty="0"/>
          </a:p>
          <a:p>
            <a:pPr lvl="2" eaLnBrk="1" hangingPunct="1">
              <a:lnSpc>
                <a:spcPct val="90000"/>
              </a:lnSpc>
            </a:pPr>
            <a:r>
              <a:rPr lang="en-US" altLang="en-US" sz="2000" dirty="0"/>
              <a:t>Example: t= { &lt;name, “John” &gt;, &lt;SSN, 123456789&gt; }</a:t>
            </a:r>
            <a:endParaRPr lang="en-US" altLang="en-US" sz="2000" dirty="0"/>
          </a:p>
          <a:p>
            <a:pPr lvl="2" eaLnBrk="1" hangingPunct="1">
              <a:lnSpc>
                <a:spcPct val="90000"/>
              </a:lnSpc>
            </a:pPr>
            <a:r>
              <a:rPr lang="en-US" altLang="en-US" sz="2000" dirty="0"/>
              <a:t>This representation may be called as “self-describing”.</a:t>
            </a:r>
            <a:endParaRPr lang="en-US" altLang="en-US" sz="200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43011" name="Rectangle 2"/>
          <p:cNvSpPr>
            <a:spLocks noGrp="1"/>
          </p:cNvSpPr>
          <p:nvPr>
            <p:ph type="title"/>
          </p:nvPr>
        </p:nvSpPr>
        <p:spPr/>
        <p:txBody>
          <a:bodyPr vert="horz" wrap="square" lIns="91440" tIns="45720" rIns="91440" bIns="45720" anchor="b" anchorCtr="0"/>
          <a:lstStyle/>
          <a:p>
            <a:pPr eaLnBrk="1" hangingPunct="1"/>
            <a:r>
              <a:rPr lang="en-US" altLang="en-US" dirty="0"/>
              <a:t>Same state as previous Figure (but with different order of tuples)</a:t>
            </a:r>
            <a:endParaRPr lang="en-US" altLang="en-US" dirty="0"/>
          </a:p>
        </p:txBody>
      </p:sp>
      <p:pic>
        <p:nvPicPr>
          <p:cNvPr id="43012" name="Picture 5" descr="fig05_02"/>
          <p:cNvPicPr>
            <a:picLocks noChangeAspect="1"/>
          </p:cNvPicPr>
          <p:nvPr/>
        </p:nvPicPr>
        <p:blipFill>
          <a:blip r:embed="rId1"/>
          <a:stretch>
            <a:fillRect/>
          </a:stretch>
        </p:blipFill>
        <p:spPr>
          <a:xfrm>
            <a:off x="228600" y="2444750"/>
            <a:ext cx="8450263" cy="2540000"/>
          </a:xfrm>
          <a:prstGeom prst="rect">
            <a:avLst/>
          </a:prstGeom>
          <a:noFill/>
          <a:ln w="9525">
            <a:noFill/>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45059" name="Rectangle 6"/>
          <p:cNvSpPr>
            <a:spLocks noGrp="1"/>
          </p:cNvSpPr>
          <p:nvPr>
            <p:ph type="title"/>
          </p:nvPr>
        </p:nvSpPr>
        <p:spPr/>
        <p:txBody>
          <a:bodyPr vert="horz" wrap="square" lIns="91440" tIns="45720" rIns="91440" bIns="45720" anchor="b" anchorCtr="0"/>
          <a:lstStyle/>
          <a:p>
            <a:pPr eaLnBrk="1" hangingPunct="1"/>
            <a:r>
              <a:rPr lang="en-US" altLang="en-US" dirty="0"/>
              <a:t>Characteristics Of Relations</a:t>
            </a:r>
            <a:endParaRPr lang="en-US" altLang="en-US" dirty="0"/>
          </a:p>
        </p:txBody>
      </p:sp>
      <p:sp>
        <p:nvSpPr>
          <p:cNvPr id="45060" name="Rectangle 7"/>
          <p:cNvSpPr>
            <a:spLocks noGrp="1"/>
          </p:cNvSpPr>
          <p:nvPr>
            <p:ph idx="1"/>
          </p:nvPr>
        </p:nvSpPr>
        <p:spPr/>
        <p:txBody>
          <a:bodyPr vert="horz" wrap="square" lIns="91440" tIns="45720" rIns="0" bIns="45720" anchor="t" anchorCtr="0"/>
          <a:lstStyle/>
          <a:p>
            <a:pPr eaLnBrk="1" hangingPunct="1"/>
            <a:r>
              <a:rPr lang="en-US" altLang="en-US" dirty="0"/>
              <a:t>Values in a tuple:</a:t>
            </a:r>
            <a:endParaRPr lang="en-US" altLang="en-US" dirty="0"/>
          </a:p>
          <a:p>
            <a:pPr lvl="1" eaLnBrk="1" hangingPunct="1"/>
            <a:r>
              <a:rPr lang="en-US" altLang="en-US" dirty="0"/>
              <a:t>All values are considered atomic (indivisible).</a:t>
            </a:r>
            <a:endParaRPr lang="en-US" altLang="en-US" dirty="0"/>
          </a:p>
          <a:p>
            <a:pPr lvl="1" eaLnBrk="1" hangingPunct="1"/>
            <a:r>
              <a:rPr lang="en-US" altLang="en-US" dirty="0"/>
              <a:t>Each value in a tuple must be from the domain of the attribute for that column</a:t>
            </a:r>
            <a:endParaRPr lang="en-US" altLang="en-US" dirty="0"/>
          </a:p>
          <a:p>
            <a:pPr lvl="2" eaLnBrk="1" hangingPunct="1"/>
            <a:r>
              <a:rPr lang="en-US" altLang="en-US" dirty="0"/>
              <a:t>If tuple t = &lt;v1, v2, …, vn&gt; is a tuple (row) in the relation state r of R(A1, A2, …, An)</a:t>
            </a:r>
            <a:endParaRPr lang="en-US" altLang="en-US" dirty="0"/>
          </a:p>
          <a:p>
            <a:pPr lvl="2" eaLnBrk="1" hangingPunct="1"/>
            <a:r>
              <a:rPr lang="en-US" altLang="en-US" dirty="0"/>
              <a:t>Then each </a:t>
            </a:r>
            <a:r>
              <a:rPr lang="en-US" altLang="en-US" i="1" dirty="0"/>
              <a:t>vi</a:t>
            </a:r>
            <a:r>
              <a:rPr lang="en-US" altLang="en-US" dirty="0"/>
              <a:t> must be a value from </a:t>
            </a:r>
            <a:r>
              <a:rPr lang="en-US" altLang="en-US" i="1" dirty="0"/>
              <a:t>dom(Ai)</a:t>
            </a:r>
            <a:endParaRPr lang="en-US" altLang="en-US" i="1" dirty="0"/>
          </a:p>
          <a:p>
            <a:pPr lvl="2" eaLnBrk="1" hangingPunct="1"/>
            <a:endParaRPr lang="en-US" altLang="en-US" dirty="0"/>
          </a:p>
          <a:p>
            <a:pPr lvl="1" eaLnBrk="1" hangingPunct="1"/>
            <a:r>
              <a:rPr lang="en-US" altLang="en-US" dirty="0"/>
              <a:t>A special </a:t>
            </a:r>
            <a:r>
              <a:rPr lang="en-US" altLang="en-US" b="1" dirty="0"/>
              <a:t>null</a:t>
            </a:r>
            <a:r>
              <a:rPr lang="en-US" altLang="en-US" dirty="0"/>
              <a:t> value is used to represent values that are unknown or not available or inapplicable in certain tuples. </a:t>
            </a:r>
            <a:endParaRPr lang="en-US" altLang="en-US"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vert="horz" wrap="square" lIns="91440" tIns="45720" rIns="91440" bIns="45720" anchor="b" anchorCtr="0"/>
          <a:lstStyle/>
          <a:p>
            <a:r>
              <a:rPr lang="en-US" altLang="en-US" dirty="0"/>
              <a:t>CONSTRAINTS</a:t>
            </a:r>
            <a:endParaRPr lang="en-US" altLang="en-US" dirty="0"/>
          </a:p>
        </p:txBody>
      </p:sp>
      <p:sp>
        <p:nvSpPr>
          <p:cNvPr id="47107" name="Content Placeholder 2"/>
          <p:cNvSpPr>
            <a:spLocks noGrp="1"/>
          </p:cNvSpPr>
          <p:nvPr>
            <p:ph idx="1"/>
          </p:nvPr>
        </p:nvSpPr>
        <p:spPr/>
        <p:txBody>
          <a:bodyPr vert="horz" wrap="square" lIns="91440" tIns="45720" rIns="0" bIns="45720" anchor="t" anchorCtr="0"/>
          <a:lstStyle/>
          <a:p>
            <a:pPr marL="0" indent="0">
              <a:buNone/>
            </a:pPr>
            <a:r>
              <a:rPr lang="en-US" altLang="en-US" sz="2400" dirty="0"/>
              <a:t>Constraints determine which values are permissible and which are not in the database.</a:t>
            </a:r>
            <a:endParaRPr lang="en-US" altLang="en-US" sz="2400" dirty="0"/>
          </a:p>
          <a:p>
            <a:pPr marL="0" indent="0">
              <a:buNone/>
            </a:pPr>
            <a:r>
              <a:rPr lang="en-US" altLang="en-US" sz="2400" dirty="0"/>
              <a:t>They are of three main types:</a:t>
            </a:r>
            <a:endParaRPr lang="en-US" altLang="en-US" sz="2400" dirty="0"/>
          </a:p>
          <a:p>
            <a:pPr marL="0" indent="0">
              <a:buNone/>
            </a:pPr>
            <a:r>
              <a:rPr lang="en-US" altLang="en-US" sz="2400" dirty="0"/>
              <a:t>1. </a:t>
            </a:r>
            <a:r>
              <a:rPr lang="en-US" altLang="en-US" sz="2400" b="1" dirty="0"/>
              <a:t>Inherent or Implicit Constraints</a:t>
            </a:r>
            <a:r>
              <a:rPr lang="en-US" altLang="en-US" sz="2400" dirty="0"/>
              <a:t>: These are based on the data model itself. (E.g., relational model does not allow a list as a value for any attribute)</a:t>
            </a:r>
            <a:endParaRPr lang="en-US" altLang="en-US" sz="2400" dirty="0"/>
          </a:p>
          <a:p>
            <a:pPr marL="0" indent="0">
              <a:buNone/>
            </a:pPr>
            <a:r>
              <a:rPr lang="en-US" altLang="en-US" sz="2400" dirty="0"/>
              <a:t>2. </a:t>
            </a:r>
            <a:r>
              <a:rPr lang="en-US" altLang="en-US" sz="2400" b="1" dirty="0"/>
              <a:t>Schema-based or Explicit Constraints</a:t>
            </a:r>
            <a:r>
              <a:rPr lang="en-US" altLang="en-US" sz="2400" dirty="0"/>
              <a:t>: They are expressed in the schema by using the facilities provided by the model. (E.g., max. cardinality ratio constraint in the ER model)</a:t>
            </a:r>
            <a:endParaRPr lang="en-US" altLang="en-US" sz="2400" dirty="0"/>
          </a:p>
          <a:p>
            <a:pPr marL="0" indent="0">
              <a:buNone/>
            </a:pPr>
            <a:r>
              <a:rPr lang="en-US" altLang="en-US" sz="2400" dirty="0"/>
              <a:t>3. </a:t>
            </a:r>
            <a:r>
              <a:rPr lang="en-US" altLang="en-US" sz="2400" b="1" dirty="0"/>
              <a:t>Application based or semantic constraints</a:t>
            </a:r>
            <a:r>
              <a:rPr lang="en-US" altLang="en-US" sz="2400" dirty="0"/>
              <a:t>: These are beyond the expressive power of the model and must be specified and enforced by the application programs.</a:t>
            </a:r>
            <a:endParaRPr lang="en-US" altLang="en-US" sz="2400" dirty="0"/>
          </a:p>
        </p:txBody>
      </p:sp>
      <p:sp>
        <p:nvSpPr>
          <p:cNvPr id="4710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48131" name="Rectangle 4"/>
          <p:cNvSpPr>
            <a:spLocks noGrp="1"/>
          </p:cNvSpPr>
          <p:nvPr>
            <p:ph type="title"/>
          </p:nvPr>
        </p:nvSpPr>
        <p:spPr/>
        <p:txBody>
          <a:bodyPr vert="horz" wrap="square" lIns="91440" tIns="45720" rIns="91440" bIns="45720" anchor="b" anchorCtr="0"/>
          <a:lstStyle/>
          <a:p>
            <a:pPr eaLnBrk="1" hangingPunct="1"/>
            <a:r>
              <a:rPr lang="en-US" altLang="en-US" dirty="0"/>
              <a:t>Relational Integrity Constraints</a:t>
            </a:r>
            <a:endParaRPr lang="en-US" altLang="en-US" dirty="0"/>
          </a:p>
        </p:txBody>
      </p:sp>
      <p:sp>
        <p:nvSpPr>
          <p:cNvPr id="48132" name="Rectangle 5"/>
          <p:cNvSpPr>
            <a:spLocks noGrp="1"/>
          </p:cNvSpPr>
          <p:nvPr>
            <p:ph idx="1"/>
          </p:nvPr>
        </p:nvSpPr>
        <p:spPr/>
        <p:txBody>
          <a:bodyPr vert="horz" wrap="square" lIns="91440" tIns="45720" rIns="0" bIns="45720" anchor="t" anchorCtr="0"/>
          <a:lstStyle/>
          <a:p>
            <a:pPr eaLnBrk="1" hangingPunct="1"/>
            <a:r>
              <a:rPr lang="en-US" altLang="en-US" sz="2400" dirty="0"/>
              <a:t>Constraints are </a:t>
            </a:r>
            <a:r>
              <a:rPr lang="en-US" altLang="en-US" sz="2400" b="1" dirty="0"/>
              <a:t>conditions</a:t>
            </a:r>
            <a:r>
              <a:rPr lang="en-US" altLang="en-US" sz="2400" dirty="0"/>
              <a:t> that must hold on </a:t>
            </a:r>
            <a:r>
              <a:rPr lang="en-US" altLang="en-US" sz="2400" b="1" dirty="0"/>
              <a:t>all</a:t>
            </a:r>
            <a:r>
              <a:rPr lang="en-US" altLang="en-US" sz="2400" dirty="0"/>
              <a:t>  valid relation states.</a:t>
            </a:r>
            <a:endParaRPr lang="en-US" altLang="en-US" sz="2400" dirty="0"/>
          </a:p>
          <a:p>
            <a:pPr eaLnBrk="1" hangingPunct="1"/>
            <a:r>
              <a:rPr lang="en-US" altLang="en-US" sz="2400" dirty="0"/>
              <a:t>There are three </a:t>
            </a:r>
            <a:r>
              <a:rPr lang="en-US" altLang="en-US" sz="2400" i="1" dirty="0"/>
              <a:t>main types</a:t>
            </a:r>
            <a:r>
              <a:rPr lang="en-US" altLang="en-US" sz="2400" dirty="0"/>
              <a:t> of (explicit schema-based) constraints that can be expressed in the relational model:</a:t>
            </a:r>
            <a:endParaRPr lang="en-US" altLang="en-US" sz="2400" dirty="0"/>
          </a:p>
          <a:p>
            <a:pPr lvl="1" eaLnBrk="1" hangingPunct="1"/>
            <a:r>
              <a:rPr lang="en-US" altLang="en-US" sz="2200" b="1" dirty="0"/>
              <a:t>Key</a:t>
            </a:r>
            <a:r>
              <a:rPr lang="en-US" altLang="en-US" sz="2200" dirty="0"/>
              <a:t> constraints</a:t>
            </a:r>
            <a:endParaRPr lang="en-US" altLang="en-US" sz="2200" dirty="0"/>
          </a:p>
          <a:p>
            <a:pPr lvl="1" eaLnBrk="1" hangingPunct="1"/>
            <a:r>
              <a:rPr lang="en-US" altLang="en-US" sz="2200" b="1" dirty="0"/>
              <a:t>Entity</a:t>
            </a:r>
            <a:r>
              <a:rPr lang="en-US" altLang="en-US" sz="2200" dirty="0"/>
              <a:t> </a:t>
            </a:r>
            <a:r>
              <a:rPr lang="en-US" altLang="en-US" sz="2200" b="1" dirty="0"/>
              <a:t>integrity</a:t>
            </a:r>
            <a:r>
              <a:rPr lang="en-US" altLang="en-US" sz="2200" dirty="0"/>
              <a:t> constraints</a:t>
            </a:r>
            <a:endParaRPr lang="en-US" altLang="en-US" sz="2200" dirty="0"/>
          </a:p>
          <a:p>
            <a:pPr lvl="1" eaLnBrk="1" hangingPunct="1"/>
            <a:r>
              <a:rPr lang="en-US" altLang="en-US" sz="2200" b="1" dirty="0"/>
              <a:t>Referential integrity</a:t>
            </a:r>
            <a:r>
              <a:rPr lang="en-US" altLang="en-US" sz="2200" dirty="0"/>
              <a:t> constraints</a:t>
            </a:r>
            <a:endParaRPr lang="en-US" altLang="en-US" sz="2200" dirty="0"/>
          </a:p>
          <a:p>
            <a:pPr eaLnBrk="1" hangingPunct="1"/>
            <a:r>
              <a:rPr lang="en-US" altLang="en-US" sz="2400" dirty="0"/>
              <a:t>Another schema-based constraint is the </a:t>
            </a:r>
            <a:r>
              <a:rPr lang="en-US" altLang="en-US" sz="2400" b="1" dirty="0"/>
              <a:t>domain</a:t>
            </a:r>
            <a:r>
              <a:rPr lang="en-US" altLang="en-US" sz="2400" dirty="0"/>
              <a:t> constraint</a:t>
            </a:r>
            <a:endParaRPr lang="en-US" altLang="en-US" sz="2400" dirty="0"/>
          </a:p>
          <a:p>
            <a:pPr lvl="1" eaLnBrk="1" hangingPunct="1"/>
            <a:r>
              <a:rPr lang="en-US" altLang="en-US" sz="2200" dirty="0"/>
              <a:t>Every value in a tuple must be from the </a:t>
            </a:r>
            <a:r>
              <a:rPr lang="en-US" altLang="en-US" sz="2200" i="1" dirty="0"/>
              <a:t>domain of its attribute</a:t>
            </a:r>
            <a:r>
              <a:rPr lang="en-US" altLang="en-US" sz="2200" dirty="0"/>
              <a:t> (or it could be </a:t>
            </a:r>
            <a:r>
              <a:rPr lang="en-US" altLang="en-US" sz="2200" b="1" dirty="0"/>
              <a:t>null</a:t>
            </a:r>
            <a:r>
              <a:rPr lang="en-US" altLang="en-US" sz="2200" dirty="0"/>
              <a:t>, if allowed for that attribute)</a:t>
            </a:r>
            <a:endParaRPr lang="en-US" altLang="en-US" sz="2200"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vert="horz" wrap="square" lIns="91440" tIns="45720" rIns="91440" bIns="45720" anchor="b" anchorCtr="0"/>
          <a:lstStyle/>
          <a:p>
            <a:r>
              <a:rPr lang="en-US" altLang="en-US" dirty="0"/>
              <a:t>Specifying Constraints in SQL</a:t>
            </a:r>
            <a:endParaRPr lang="en-US" altLang="en-US" dirty="0"/>
          </a:p>
        </p:txBody>
      </p:sp>
      <p:sp>
        <p:nvSpPr>
          <p:cNvPr id="22531"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pPr marL="0" marR="0" lvl="0" indent="0" algn="just"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r>
              <a:rPr kumimoji="0" lang="en-US" altLang="en-US" sz="2800" b="1"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Basic constraints:</a:t>
            </a:r>
            <a:endParaRPr kumimoji="0" lang="en-US" altLang="en-US" sz="2800" b="1"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a:p>
            <a:pPr marL="342900" marR="0" lvl="0" indent="-342900" algn="just"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r>
              <a:rPr kumimoji="0" lang="en-US" alt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Relational Model has 3 basic constraint types that are supported in SQL:</a:t>
            </a:r>
            <a:endParaRPr kumimoji="0" lang="en-US" alt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a:p>
            <a:pPr marL="742950" marR="0" lvl="1" indent="-285750" algn="just"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altLang="en-US" sz="2600" b="1" i="0" u="none" strike="noStrike" kern="0" cap="none" spc="0" normalizeH="0" baseline="0" noProof="0" dirty="0">
                <a:ln>
                  <a:noFill/>
                </a:ln>
                <a:solidFill>
                  <a:srgbClr val="800000"/>
                </a:solidFill>
                <a:effectLst/>
                <a:uLnTx/>
                <a:uFillTx/>
                <a:latin typeface="+mn-lt"/>
                <a:ea typeface="MS PGothic" panose="020B0600070205080204" pitchFamily="34" charset="-128"/>
              </a:rPr>
              <a:t>Key</a:t>
            </a:r>
            <a:r>
              <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rPr>
              <a:t> constraint: A primary key value cannot be duplicated. </a:t>
            </a:r>
            <a:r>
              <a:rPr lang="en-US" altLang="zh-CN" dirty="0">
                <a:sym typeface="+mn-ea"/>
              </a:rPr>
              <a:t>Ensures that each value in the primary key column is unique and cannot be duplicated.</a:t>
            </a:r>
            <a:endPar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endParaRPr>
          </a:p>
          <a:p>
            <a:pPr marL="742950" marR="0" lvl="1" indent="-285750" algn="just"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altLang="en-US" sz="2600" b="1" i="0" u="none" strike="noStrike" kern="0" cap="none" spc="0" normalizeH="0" baseline="0" noProof="0" dirty="0">
                <a:ln>
                  <a:noFill/>
                </a:ln>
                <a:solidFill>
                  <a:srgbClr val="800000"/>
                </a:solidFill>
                <a:effectLst/>
                <a:uLnTx/>
                <a:uFillTx/>
                <a:latin typeface="+mn-lt"/>
                <a:ea typeface="MS PGothic" panose="020B0600070205080204" pitchFamily="34" charset="-128"/>
              </a:rPr>
              <a:t>Entity Integrity </a:t>
            </a:r>
            <a:r>
              <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rPr>
              <a:t>Constraint: A primary key value cannot be null</a:t>
            </a:r>
            <a:endPar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endParaRPr>
          </a:p>
          <a:p>
            <a:pPr marL="742950" marR="0" lvl="1" indent="-285750" algn="just"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altLang="en-US" sz="2600" b="1" i="0" u="none" strike="noStrike" kern="0" cap="none" spc="0" normalizeH="0" baseline="0" noProof="0" dirty="0">
                <a:ln>
                  <a:noFill/>
                </a:ln>
                <a:solidFill>
                  <a:srgbClr val="800000"/>
                </a:solidFill>
                <a:effectLst/>
                <a:uLnTx/>
                <a:uFillTx/>
                <a:latin typeface="+mn-lt"/>
                <a:ea typeface="MS PGothic" panose="020B0600070205080204" pitchFamily="34" charset="-128"/>
              </a:rPr>
              <a:t>Referential integrity </a:t>
            </a:r>
            <a:r>
              <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rPr>
              <a:t>constraints : The “foreign key “ must have a value that is already present as a primary key, or may be null.</a:t>
            </a:r>
            <a:endPar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endParaRPr>
          </a:p>
        </p:txBody>
      </p:sp>
      <p:sp>
        <p:nvSpPr>
          <p:cNvPr id="2458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50179" name="Rectangle 6"/>
          <p:cNvSpPr>
            <a:spLocks noGrp="1"/>
          </p:cNvSpPr>
          <p:nvPr>
            <p:ph type="title"/>
          </p:nvPr>
        </p:nvSpPr>
        <p:spPr/>
        <p:txBody>
          <a:bodyPr vert="horz" wrap="square" lIns="91440" tIns="45720" rIns="91440" bIns="45720" anchor="b" anchorCtr="0"/>
          <a:lstStyle/>
          <a:p>
            <a:pPr eaLnBrk="1" hangingPunct="1"/>
            <a:r>
              <a:rPr lang="en-US" altLang="en-US" dirty="0"/>
              <a:t>Key Constraints</a:t>
            </a:r>
            <a:endParaRPr lang="en-US" altLang="en-US" dirty="0"/>
          </a:p>
        </p:txBody>
      </p:sp>
      <p:sp>
        <p:nvSpPr>
          <p:cNvPr id="50180" name="Rectangle 7"/>
          <p:cNvSpPr>
            <a:spLocks noGrp="1"/>
          </p:cNvSpPr>
          <p:nvPr>
            <p:ph idx="1"/>
          </p:nvPr>
        </p:nvSpPr>
        <p:spPr/>
        <p:txBody>
          <a:bodyPr vert="horz" wrap="square" lIns="91440" tIns="45720" rIns="0" bIns="45720" anchor="t" anchorCtr="0"/>
          <a:lstStyle/>
          <a:p>
            <a:pPr eaLnBrk="1" hangingPunct="1"/>
            <a:r>
              <a:rPr lang="en-US" altLang="en-US" sz="2400" b="1" dirty="0"/>
              <a:t>Superkey</a:t>
            </a:r>
            <a:r>
              <a:rPr lang="en-US" altLang="en-US" sz="2400" dirty="0"/>
              <a:t> of R: </a:t>
            </a:r>
            <a:endParaRPr lang="en-US" altLang="en-US" sz="2400" dirty="0"/>
          </a:p>
          <a:p>
            <a:pPr lvl="1" eaLnBrk="1" hangingPunct="1"/>
            <a:r>
              <a:rPr lang="en-US" altLang="en-US" sz="2200" dirty="0"/>
              <a:t>Is a set of attributes SK of R with the following condition:</a:t>
            </a:r>
            <a:endParaRPr lang="en-US" altLang="en-US" sz="2200" dirty="0"/>
          </a:p>
          <a:p>
            <a:pPr lvl="2" eaLnBrk="1" hangingPunct="1"/>
            <a:r>
              <a:rPr lang="en-US" altLang="en-US" sz="2000" dirty="0"/>
              <a:t>No two tuples in any valid relation state r(R) will have the same value for SK</a:t>
            </a:r>
            <a:endParaRPr lang="en-US" altLang="en-US" sz="2000" dirty="0"/>
          </a:p>
          <a:p>
            <a:pPr lvl="2" eaLnBrk="1" hangingPunct="1"/>
            <a:r>
              <a:rPr lang="en-US" altLang="en-US" sz="2000" dirty="0"/>
              <a:t>That is, for any distinct tuples t1 and t2 in r(R), t1[SK] </a:t>
            </a:r>
            <a:r>
              <a:rPr lang="en-US" altLang="en-US" sz="2000" dirty="0">
                <a:sym typeface="Symbol" panose="05050102010706020507" pitchFamily="18" charset="2"/>
              </a:rPr>
              <a:t></a:t>
            </a:r>
            <a:r>
              <a:rPr lang="en-US" altLang="en-US" sz="2000" dirty="0"/>
              <a:t> t2[SK]</a:t>
            </a:r>
            <a:endParaRPr lang="en-US" altLang="en-US" sz="2000" dirty="0"/>
          </a:p>
          <a:p>
            <a:pPr lvl="2" eaLnBrk="1" hangingPunct="1"/>
            <a:r>
              <a:rPr lang="en-US" altLang="en-US" sz="2000" dirty="0"/>
              <a:t>This condition must hold in </a:t>
            </a:r>
            <a:r>
              <a:rPr lang="en-US" altLang="en-US" sz="2000" i="1" dirty="0"/>
              <a:t>any valid state</a:t>
            </a:r>
            <a:r>
              <a:rPr lang="en-US" altLang="en-US" sz="2000" dirty="0"/>
              <a:t> r(R)</a:t>
            </a:r>
            <a:endParaRPr lang="en-US" altLang="en-US" sz="2000" dirty="0"/>
          </a:p>
          <a:p>
            <a:pPr eaLnBrk="1" hangingPunct="1"/>
            <a:r>
              <a:rPr lang="en-US" altLang="en-US" sz="2400" b="1" dirty="0"/>
              <a:t>Key</a:t>
            </a:r>
            <a:r>
              <a:rPr lang="en-US" altLang="en-US" sz="2400" dirty="0"/>
              <a:t> of R:</a:t>
            </a:r>
            <a:endParaRPr lang="en-US" altLang="en-US" sz="2400" dirty="0"/>
          </a:p>
          <a:p>
            <a:pPr lvl="1" eaLnBrk="1" hangingPunct="1"/>
            <a:r>
              <a:rPr lang="en-US" altLang="en-US" sz="2200" dirty="0"/>
              <a:t>A "minimal" superkey</a:t>
            </a:r>
            <a:endParaRPr lang="en-US" altLang="en-US" sz="2200" dirty="0"/>
          </a:p>
          <a:p>
            <a:pPr lvl="1" eaLnBrk="1" hangingPunct="1"/>
            <a:r>
              <a:rPr lang="en-US" altLang="en-US" sz="2200" dirty="0"/>
              <a:t>That is, a key is a superkey K such that removal of any attribute from K results in a set of attributes that is not a superkey (does not possess the superkey uniqueness property)</a:t>
            </a:r>
            <a:endParaRPr lang="en-US" altLang="en-US" sz="2200" dirty="0"/>
          </a:p>
          <a:p>
            <a:pPr eaLnBrk="1" hangingPunct="1"/>
            <a:r>
              <a:rPr lang="en-US" altLang="en-US" sz="2400" dirty="0"/>
              <a:t>A Key is a Superkey but not vice versa</a:t>
            </a:r>
            <a:endParaRPr lang="en-US" altLang="en-US" sz="2400"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52227" name="Rectangle 2"/>
          <p:cNvSpPr>
            <a:spLocks noGrp="1"/>
          </p:cNvSpPr>
          <p:nvPr>
            <p:ph type="title"/>
          </p:nvPr>
        </p:nvSpPr>
        <p:spPr/>
        <p:txBody>
          <a:bodyPr vert="horz" wrap="square" lIns="91440" tIns="45720" rIns="91440" bIns="45720" anchor="b" anchorCtr="0"/>
          <a:lstStyle/>
          <a:p>
            <a:pPr eaLnBrk="1" hangingPunct="1"/>
            <a:r>
              <a:rPr lang="en-US" altLang="en-US" dirty="0"/>
              <a:t>Key Constraints (continued)</a:t>
            </a:r>
            <a:endParaRPr lang="en-US" altLang="en-US" dirty="0"/>
          </a:p>
        </p:txBody>
      </p:sp>
      <p:sp>
        <p:nvSpPr>
          <p:cNvPr id="52228" name="Rectangle 3"/>
          <p:cNvSpPr>
            <a:spLocks noGrp="1"/>
          </p:cNvSpPr>
          <p:nvPr>
            <p:ph idx="1"/>
          </p:nvPr>
        </p:nvSpPr>
        <p:spPr/>
        <p:txBody>
          <a:bodyPr vert="horz" wrap="square" lIns="91440" tIns="45720" rIns="0" bIns="45720" anchor="t" anchorCtr="0"/>
          <a:lstStyle/>
          <a:p>
            <a:pPr eaLnBrk="1" hangingPunct="1"/>
            <a:r>
              <a:rPr lang="en-US" altLang="en-US" sz="2400" dirty="0"/>
              <a:t>Example: Consider the CAR relation schema:</a:t>
            </a:r>
            <a:endParaRPr lang="en-US" altLang="en-US" sz="2400" dirty="0"/>
          </a:p>
          <a:p>
            <a:pPr lvl="1" eaLnBrk="1" hangingPunct="1"/>
            <a:r>
              <a:rPr lang="en-US" altLang="en-US" sz="2200" dirty="0"/>
              <a:t>CAR(State, Reg#, SerialNo, Make, Model, Year)</a:t>
            </a:r>
            <a:endParaRPr lang="en-US" altLang="en-US" sz="2200" dirty="0"/>
          </a:p>
          <a:p>
            <a:pPr lvl="1" eaLnBrk="1" hangingPunct="1"/>
            <a:r>
              <a:rPr lang="en-US" altLang="en-US" sz="2200" dirty="0"/>
              <a:t>CAR has two keys:</a:t>
            </a:r>
            <a:endParaRPr lang="en-US" altLang="en-US" sz="2200" dirty="0"/>
          </a:p>
          <a:p>
            <a:pPr lvl="2" eaLnBrk="1" hangingPunct="1"/>
            <a:r>
              <a:rPr lang="en-US" altLang="en-US" sz="2000" dirty="0"/>
              <a:t>Key1 = {State, Reg#}</a:t>
            </a:r>
            <a:endParaRPr lang="en-US" altLang="en-US" sz="2000" dirty="0"/>
          </a:p>
          <a:p>
            <a:pPr lvl="2" eaLnBrk="1" hangingPunct="1"/>
            <a:r>
              <a:rPr lang="en-US" altLang="en-US" sz="2000" dirty="0"/>
              <a:t>Key2 = {SerialNo}</a:t>
            </a:r>
            <a:endParaRPr lang="en-US" altLang="en-US" sz="2000" dirty="0"/>
          </a:p>
          <a:p>
            <a:pPr lvl="1" eaLnBrk="1" hangingPunct="1"/>
            <a:r>
              <a:rPr lang="en-US" altLang="en-US" sz="2200" dirty="0"/>
              <a:t>Both are also superkeys of CAR</a:t>
            </a:r>
            <a:endParaRPr lang="en-US" altLang="en-US" sz="2200" dirty="0"/>
          </a:p>
          <a:p>
            <a:pPr lvl="1" eaLnBrk="1" hangingPunct="1"/>
            <a:r>
              <a:rPr lang="en-US" altLang="en-US" sz="2200" dirty="0"/>
              <a:t>{SerialNo, Make} is a superkey but </a:t>
            </a:r>
            <a:r>
              <a:rPr lang="en-US" altLang="en-US" sz="2200" i="1" dirty="0"/>
              <a:t>not</a:t>
            </a:r>
            <a:r>
              <a:rPr lang="en-US" altLang="en-US" sz="2200" dirty="0"/>
              <a:t> a key.</a:t>
            </a:r>
            <a:endParaRPr lang="en-US" altLang="en-US" sz="2200" dirty="0"/>
          </a:p>
          <a:p>
            <a:pPr eaLnBrk="1" hangingPunct="1"/>
            <a:r>
              <a:rPr lang="en-US" altLang="en-US" sz="2400" dirty="0"/>
              <a:t>In general:</a:t>
            </a:r>
            <a:endParaRPr lang="en-US" altLang="en-US" sz="2400" dirty="0"/>
          </a:p>
          <a:p>
            <a:pPr lvl="1" eaLnBrk="1" hangingPunct="1"/>
            <a:r>
              <a:rPr lang="en-US" altLang="en-US" sz="2200" dirty="0"/>
              <a:t>Any </a:t>
            </a:r>
            <a:r>
              <a:rPr lang="en-US" altLang="en-US" sz="2200" i="1" dirty="0"/>
              <a:t>key</a:t>
            </a:r>
            <a:r>
              <a:rPr lang="en-US" altLang="en-US" sz="2200" dirty="0"/>
              <a:t> is a </a:t>
            </a:r>
            <a:r>
              <a:rPr lang="en-US" altLang="en-US" sz="2200" i="1" dirty="0"/>
              <a:t>superkey </a:t>
            </a:r>
            <a:r>
              <a:rPr lang="en-US" altLang="en-US" sz="2200" dirty="0"/>
              <a:t>(but not vice versa)</a:t>
            </a:r>
            <a:endParaRPr lang="en-US" altLang="en-US" sz="2200" dirty="0"/>
          </a:p>
          <a:p>
            <a:pPr lvl="1" eaLnBrk="1" hangingPunct="1"/>
            <a:r>
              <a:rPr lang="en-US" altLang="en-US" sz="2200" dirty="0"/>
              <a:t>Any set of attributes that </a:t>
            </a:r>
            <a:r>
              <a:rPr lang="en-US" altLang="en-US" sz="2200" i="1" dirty="0"/>
              <a:t>includes a key</a:t>
            </a:r>
            <a:r>
              <a:rPr lang="en-US" altLang="en-US" sz="2200" dirty="0"/>
              <a:t> is a </a:t>
            </a:r>
            <a:r>
              <a:rPr lang="en-US" altLang="en-US" sz="2200" i="1" dirty="0"/>
              <a:t>superkey</a:t>
            </a:r>
            <a:endParaRPr lang="en-US" altLang="en-US" sz="2200" i="1" dirty="0"/>
          </a:p>
          <a:p>
            <a:pPr lvl="1" eaLnBrk="1" hangingPunct="1"/>
            <a:r>
              <a:rPr lang="en-US" altLang="en-US" sz="2200" dirty="0"/>
              <a:t>A </a:t>
            </a:r>
            <a:r>
              <a:rPr lang="en-US" altLang="en-US" sz="2200" i="1" dirty="0"/>
              <a:t>minimal</a:t>
            </a:r>
            <a:r>
              <a:rPr lang="en-US" altLang="en-US" sz="2200" dirty="0"/>
              <a:t> superkey is also a key</a:t>
            </a:r>
            <a:endParaRPr lang="en-US" altLang="en-US" sz="2200"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54275" name="Rectangle 2"/>
          <p:cNvSpPr>
            <a:spLocks noGrp="1"/>
          </p:cNvSpPr>
          <p:nvPr>
            <p:ph type="title"/>
          </p:nvPr>
        </p:nvSpPr>
        <p:spPr/>
        <p:txBody>
          <a:bodyPr vert="horz" wrap="square" lIns="91440" tIns="45720" rIns="91440" bIns="45720" anchor="b" anchorCtr="0"/>
          <a:lstStyle/>
          <a:p>
            <a:pPr eaLnBrk="1" hangingPunct="1"/>
            <a:r>
              <a:rPr lang="en-US" altLang="en-US" dirty="0"/>
              <a:t>Key Constraints (continued)</a:t>
            </a:r>
            <a:endParaRPr lang="en-US" altLang="en-US" dirty="0"/>
          </a:p>
        </p:txBody>
      </p:sp>
      <p:sp>
        <p:nvSpPr>
          <p:cNvPr id="54276" name="Rectangle 3"/>
          <p:cNvSpPr>
            <a:spLocks noGrp="1"/>
          </p:cNvSpPr>
          <p:nvPr>
            <p:ph idx="1"/>
          </p:nvPr>
        </p:nvSpPr>
        <p:spPr/>
        <p:txBody>
          <a:bodyPr vert="horz" wrap="square" lIns="91440" tIns="45720" rIns="0" bIns="45720" anchor="t" anchorCtr="0"/>
          <a:lstStyle/>
          <a:p>
            <a:pPr eaLnBrk="1" hangingPunct="1">
              <a:lnSpc>
                <a:spcPct val="80000"/>
              </a:lnSpc>
            </a:pPr>
            <a:r>
              <a:rPr lang="en-US" altLang="en-US" sz="2400" dirty="0"/>
              <a:t>If a relation has several </a:t>
            </a:r>
            <a:r>
              <a:rPr lang="en-US" altLang="en-US" sz="2400" b="1" dirty="0"/>
              <a:t>candidate keys</a:t>
            </a:r>
            <a:r>
              <a:rPr lang="en-US" altLang="en-US" sz="2400" dirty="0"/>
              <a:t>, one is chosen arbitrarily to be the </a:t>
            </a:r>
            <a:r>
              <a:rPr lang="en-US" altLang="en-US" sz="2400" b="1" dirty="0"/>
              <a:t>primary key</a:t>
            </a:r>
            <a:r>
              <a:rPr lang="en-US" altLang="en-US" sz="2400" dirty="0"/>
              <a:t>. </a:t>
            </a:r>
            <a:endParaRPr lang="en-US" altLang="en-US" sz="2400" dirty="0"/>
          </a:p>
          <a:p>
            <a:pPr lvl="1" eaLnBrk="1" hangingPunct="1">
              <a:lnSpc>
                <a:spcPct val="80000"/>
              </a:lnSpc>
            </a:pPr>
            <a:r>
              <a:rPr lang="en-US" altLang="en-US" sz="2200" dirty="0"/>
              <a:t>The primary key attributes are </a:t>
            </a:r>
            <a:r>
              <a:rPr lang="en-US" altLang="en-US" sz="2200" u="sng" dirty="0"/>
              <a:t>underlined</a:t>
            </a:r>
            <a:r>
              <a:rPr lang="en-US" altLang="en-US" sz="2200" dirty="0"/>
              <a:t>.</a:t>
            </a:r>
            <a:endParaRPr lang="en-US" altLang="en-US" sz="2200" dirty="0"/>
          </a:p>
          <a:p>
            <a:pPr eaLnBrk="1" hangingPunct="1">
              <a:lnSpc>
                <a:spcPct val="80000"/>
              </a:lnSpc>
            </a:pPr>
            <a:r>
              <a:rPr lang="en-US" altLang="en-US" sz="2400" dirty="0"/>
              <a:t>Example: Consider the CAR relation schema:</a:t>
            </a:r>
            <a:endParaRPr lang="en-US" altLang="en-US" sz="2400" dirty="0"/>
          </a:p>
          <a:p>
            <a:pPr lvl="1" eaLnBrk="1" hangingPunct="1">
              <a:lnSpc>
                <a:spcPct val="80000"/>
              </a:lnSpc>
            </a:pPr>
            <a:r>
              <a:rPr lang="en-US" altLang="en-US" sz="2200" dirty="0"/>
              <a:t>CAR(State, Reg#, </a:t>
            </a:r>
            <a:r>
              <a:rPr lang="en-US" altLang="en-US" sz="2200" u="sng" dirty="0"/>
              <a:t>SerialNo</a:t>
            </a:r>
            <a:r>
              <a:rPr lang="en-US" altLang="en-US" sz="2200" dirty="0"/>
              <a:t>, Make, Model, Year)</a:t>
            </a:r>
            <a:endParaRPr lang="en-US" altLang="en-US" sz="2200" dirty="0"/>
          </a:p>
          <a:p>
            <a:pPr lvl="1" eaLnBrk="1" hangingPunct="1">
              <a:lnSpc>
                <a:spcPct val="80000"/>
              </a:lnSpc>
            </a:pPr>
            <a:r>
              <a:rPr lang="en-US" altLang="en-US" sz="2200" dirty="0"/>
              <a:t>We chose SerialNo as the primary key</a:t>
            </a:r>
            <a:endParaRPr lang="en-US" altLang="en-US" sz="2200" dirty="0"/>
          </a:p>
          <a:p>
            <a:pPr eaLnBrk="1" hangingPunct="1">
              <a:lnSpc>
                <a:spcPct val="80000"/>
              </a:lnSpc>
            </a:pPr>
            <a:r>
              <a:rPr lang="en-US" altLang="en-US" sz="2400" dirty="0"/>
              <a:t>The primary key value is used to </a:t>
            </a:r>
            <a:r>
              <a:rPr lang="en-US" altLang="en-US" sz="2400" i="1" dirty="0"/>
              <a:t>uniquely identify</a:t>
            </a:r>
            <a:r>
              <a:rPr lang="en-US" altLang="en-US" sz="2400" dirty="0"/>
              <a:t> each tuple in a relation</a:t>
            </a:r>
            <a:endParaRPr lang="en-US" altLang="en-US" sz="2400" dirty="0"/>
          </a:p>
          <a:p>
            <a:pPr lvl="1" eaLnBrk="1" hangingPunct="1">
              <a:lnSpc>
                <a:spcPct val="80000"/>
              </a:lnSpc>
            </a:pPr>
            <a:r>
              <a:rPr lang="en-US" altLang="en-US" sz="2200" dirty="0"/>
              <a:t>Provides the tuple identity</a:t>
            </a:r>
            <a:endParaRPr lang="en-US" altLang="en-US" sz="2200" dirty="0"/>
          </a:p>
          <a:p>
            <a:pPr eaLnBrk="1" hangingPunct="1">
              <a:lnSpc>
                <a:spcPct val="80000"/>
              </a:lnSpc>
            </a:pPr>
            <a:r>
              <a:rPr lang="en-US" altLang="en-US" sz="2400" dirty="0"/>
              <a:t>Also used to </a:t>
            </a:r>
            <a:r>
              <a:rPr lang="en-US" altLang="en-US" sz="2400" i="1" dirty="0"/>
              <a:t>reference</a:t>
            </a:r>
            <a:r>
              <a:rPr lang="en-US" altLang="en-US" sz="2400" dirty="0"/>
              <a:t> the tuple from another tuple</a:t>
            </a:r>
            <a:endParaRPr lang="en-US" altLang="en-US" sz="2400" dirty="0"/>
          </a:p>
          <a:p>
            <a:pPr lvl="1" eaLnBrk="1" hangingPunct="1">
              <a:lnSpc>
                <a:spcPct val="80000"/>
              </a:lnSpc>
            </a:pPr>
            <a:r>
              <a:rPr lang="en-US" altLang="en-US" sz="2200" dirty="0"/>
              <a:t>General rule: Choose as primary key the smallest of the candidate keys (in terms of size)</a:t>
            </a:r>
            <a:endParaRPr lang="en-US" altLang="en-US" sz="2200" dirty="0"/>
          </a:p>
          <a:p>
            <a:pPr lvl="1" eaLnBrk="1" hangingPunct="1">
              <a:lnSpc>
                <a:spcPct val="80000"/>
              </a:lnSpc>
            </a:pPr>
            <a:r>
              <a:rPr lang="en-US" altLang="en-US" sz="2200" dirty="0"/>
              <a:t>Not always applicable – choice is sometimes subjective</a:t>
            </a:r>
            <a:endParaRPr lang="en-US" altLang="en-US" sz="2200"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2"/>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56323" name="Rectangle 7"/>
          <p:cNvSpPr>
            <a:spLocks noGrp="1"/>
          </p:cNvSpPr>
          <p:nvPr>
            <p:ph type="title"/>
          </p:nvPr>
        </p:nvSpPr>
        <p:spPr/>
        <p:txBody>
          <a:bodyPr vert="horz" wrap="square" lIns="91440" tIns="45720" rIns="91440" bIns="45720" anchor="b" anchorCtr="0"/>
          <a:lstStyle/>
          <a:p>
            <a:pPr eaLnBrk="1" hangingPunct="1"/>
            <a:r>
              <a:rPr lang="en-US" altLang="en-US" sz="3200" dirty="0"/>
              <a:t>CAR table with two candidate keys – LicenseNumber chosen as Primary Key</a:t>
            </a:r>
            <a:endParaRPr lang="en-US" altLang="en-US" sz="3200" dirty="0"/>
          </a:p>
        </p:txBody>
      </p:sp>
      <p:pic>
        <p:nvPicPr>
          <p:cNvPr id="56324" name="Picture 9" descr="fig05_04"/>
          <p:cNvPicPr>
            <a:picLocks noChangeAspect="1"/>
          </p:cNvPicPr>
          <p:nvPr/>
        </p:nvPicPr>
        <p:blipFill>
          <a:blip r:embed="rId1"/>
          <a:stretch>
            <a:fillRect/>
          </a:stretch>
        </p:blipFill>
        <p:spPr>
          <a:xfrm>
            <a:off x="228600" y="2559050"/>
            <a:ext cx="8413750" cy="2286000"/>
          </a:xfrm>
          <a:prstGeom prst="rect">
            <a:avLst/>
          </a:prstGeom>
          <a:noFill/>
          <a:ln w="9525">
            <a:noFill/>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9219" name="Rectangle 5"/>
          <p:cNvSpPr>
            <a:spLocks noGrp="1"/>
          </p:cNvSpPr>
          <p:nvPr>
            <p:ph type="title"/>
          </p:nvPr>
        </p:nvSpPr>
        <p:spPr/>
        <p:txBody>
          <a:bodyPr vert="horz" wrap="square" lIns="91440" tIns="45720" rIns="91440" bIns="45720" anchor="b" anchorCtr="0"/>
          <a:lstStyle/>
          <a:p>
            <a:pPr eaLnBrk="1" hangingPunct="1"/>
            <a:r>
              <a:rPr lang="en-US" altLang="en-US" dirty="0"/>
              <a:t>Relational Model Concepts</a:t>
            </a:r>
            <a:endParaRPr lang="en-US" altLang="en-US" dirty="0"/>
          </a:p>
        </p:txBody>
      </p:sp>
      <p:sp>
        <p:nvSpPr>
          <p:cNvPr id="9220" name="Rectangle 6"/>
          <p:cNvSpPr>
            <a:spLocks noGrp="1"/>
          </p:cNvSpPr>
          <p:nvPr>
            <p:ph idx="1"/>
          </p:nvPr>
        </p:nvSpPr>
        <p:spPr/>
        <p:txBody>
          <a:bodyPr vert="horz" wrap="square" lIns="91440" tIns="45720" rIns="0" bIns="45720" anchor="t" anchorCtr="0"/>
          <a:lstStyle/>
          <a:p>
            <a:pPr eaLnBrk="1" hangingPunct="1"/>
            <a:r>
              <a:rPr lang="en-US" altLang="en-US" dirty="0"/>
              <a:t>A Relation is a mathematical concept based on the ideas of sets</a:t>
            </a:r>
            <a:endParaRPr lang="en-US" altLang="en-US" dirty="0"/>
          </a:p>
          <a:p>
            <a:pPr eaLnBrk="1" hangingPunct="1"/>
            <a:r>
              <a:rPr lang="en-US" altLang="en-US" dirty="0"/>
              <a:t>The model was first proposed by Dr. E.F. Codd of IBM Research in 1970 in the following paper:</a:t>
            </a:r>
            <a:endParaRPr lang="en-US" altLang="en-US" dirty="0"/>
          </a:p>
          <a:p>
            <a:pPr lvl="1" eaLnBrk="1" hangingPunct="1"/>
            <a:r>
              <a:rPr lang="en-US" altLang="en-US" dirty="0"/>
              <a:t>"A Relational Model for Large Shared Data Banks," Communications of the ACM, June 1970</a:t>
            </a:r>
            <a:endParaRPr lang="en-US" altLang="en-US" dirty="0"/>
          </a:p>
          <a:p>
            <a:pPr eaLnBrk="1" hangingPunct="1"/>
            <a:r>
              <a:rPr lang="en-US" altLang="en-US" dirty="0"/>
              <a:t>The above paper caused a major revolution in the field of database management and earned Dr. Codd the coveted ACM Turing Award</a:t>
            </a:r>
            <a:endParaRPr lang="en-US" altLang="en-US" dirty="0"/>
          </a:p>
        </p:txBody>
      </p:sp>
      <p:sp>
        <p:nvSpPr>
          <p:cNvPr id="9221" name="Rectangle 3"/>
          <p:cNvSpPr/>
          <p:nvPr/>
        </p:nvSpPr>
        <p:spPr>
          <a:xfrm>
            <a:off x="1600200" y="113347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eaLnBrk="1" hangingPunct="1">
              <a:spcBef>
                <a:spcPct val="0"/>
              </a:spcBef>
              <a:buClrTx/>
              <a:buSzTx/>
              <a:buFontTx/>
              <a:buNone/>
            </a:pPr>
            <a:endParaRPr lang="en-US" altLang="en-US" sz="2400" dirty="0">
              <a:solidFill>
                <a:schemeClr val="tx1"/>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58371" name="Rectangle 6"/>
          <p:cNvSpPr>
            <a:spLocks noGrp="1"/>
          </p:cNvSpPr>
          <p:nvPr>
            <p:ph type="title"/>
          </p:nvPr>
        </p:nvSpPr>
        <p:spPr/>
        <p:txBody>
          <a:bodyPr vert="horz" wrap="square" lIns="91440" tIns="45720" rIns="91440" bIns="45720" anchor="b" anchorCtr="0"/>
          <a:lstStyle/>
          <a:p>
            <a:pPr eaLnBrk="1" hangingPunct="1"/>
            <a:r>
              <a:rPr lang="en-US" altLang="en-US" dirty="0"/>
              <a:t>Relational Database Schema</a:t>
            </a:r>
            <a:endParaRPr lang="en-US" altLang="en-US" dirty="0"/>
          </a:p>
        </p:txBody>
      </p:sp>
      <p:sp>
        <p:nvSpPr>
          <p:cNvPr id="58372" name="Rectangle 7"/>
          <p:cNvSpPr>
            <a:spLocks noGrp="1"/>
          </p:cNvSpPr>
          <p:nvPr>
            <p:ph idx="1"/>
          </p:nvPr>
        </p:nvSpPr>
        <p:spPr/>
        <p:txBody>
          <a:bodyPr vert="horz" wrap="square" lIns="91440" tIns="45720" rIns="0" bIns="45720" anchor="t" anchorCtr="0"/>
          <a:lstStyle/>
          <a:p>
            <a:pPr eaLnBrk="1" hangingPunct="1"/>
            <a:r>
              <a:rPr lang="en-US" altLang="en-US" b="1" dirty="0"/>
              <a:t>Relational Database Schema:</a:t>
            </a:r>
            <a:endParaRPr lang="en-US" altLang="en-US" b="1" dirty="0"/>
          </a:p>
          <a:p>
            <a:pPr lvl="1" eaLnBrk="1" hangingPunct="1"/>
            <a:r>
              <a:rPr lang="en-US" altLang="en-US" dirty="0"/>
              <a:t>A set S of relation schemas that belong to the same database.</a:t>
            </a:r>
            <a:endParaRPr lang="en-US" altLang="en-US" dirty="0"/>
          </a:p>
          <a:p>
            <a:pPr lvl="1" eaLnBrk="1" hangingPunct="1"/>
            <a:r>
              <a:rPr lang="en-US" altLang="en-US" dirty="0"/>
              <a:t>S is the name of the whole </a:t>
            </a:r>
            <a:r>
              <a:rPr lang="en-US" altLang="en-US" b="1" dirty="0"/>
              <a:t>database schema</a:t>
            </a:r>
            <a:endParaRPr lang="en-US" altLang="en-US" b="1" dirty="0"/>
          </a:p>
          <a:p>
            <a:pPr lvl="1" eaLnBrk="1" hangingPunct="1"/>
            <a:r>
              <a:rPr lang="en-US" altLang="en-US" dirty="0"/>
              <a:t>S = {R1, R2, ..., Rn} and a set IC of Integrity Constraints.</a:t>
            </a:r>
            <a:endParaRPr lang="en-US" altLang="en-US" dirty="0"/>
          </a:p>
          <a:p>
            <a:pPr lvl="1" eaLnBrk="1" hangingPunct="1"/>
            <a:r>
              <a:rPr lang="en-US" altLang="en-US" dirty="0"/>
              <a:t>R1, R2, …, Rn are the names of the individual </a:t>
            </a:r>
            <a:r>
              <a:rPr lang="en-US" altLang="en-US" b="1" dirty="0"/>
              <a:t>relation schemas</a:t>
            </a:r>
            <a:r>
              <a:rPr lang="en-US" altLang="en-US" dirty="0"/>
              <a:t> within the database S</a:t>
            </a:r>
            <a:endParaRPr lang="en-US" altLang="en-US" dirty="0"/>
          </a:p>
          <a:p>
            <a:pPr eaLnBrk="1" hangingPunct="1"/>
            <a:r>
              <a:rPr lang="en-US" altLang="en-US" dirty="0"/>
              <a:t>Following slide shows a COMPANY database schema with 6 relation schemas</a:t>
            </a:r>
            <a:endParaRPr lang="en-US" altLang="en-US"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pic>
        <p:nvPicPr>
          <p:cNvPr id="60419" name="Picture 5" descr="fig05_05"/>
          <p:cNvPicPr>
            <a:picLocks noChangeAspect="1"/>
          </p:cNvPicPr>
          <p:nvPr/>
        </p:nvPicPr>
        <p:blipFill>
          <a:blip r:embed="rId1"/>
          <a:stretch>
            <a:fillRect/>
          </a:stretch>
        </p:blipFill>
        <p:spPr>
          <a:xfrm>
            <a:off x="533400" y="1524000"/>
            <a:ext cx="8074025" cy="4902200"/>
          </a:xfrm>
          <a:prstGeom prst="rect">
            <a:avLst/>
          </a:prstGeom>
          <a:noFill/>
          <a:ln w="9525">
            <a:noFill/>
          </a:ln>
        </p:spPr>
      </p:pic>
      <p:sp>
        <p:nvSpPr>
          <p:cNvPr id="60420" name="Text Box 6" descr="Pink tissue paper"/>
          <p:cNvSpPr txBox="1"/>
          <p:nvPr/>
        </p:nvSpPr>
        <p:spPr>
          <a:xfrm>
            <a:off x="381000" y="762000"/>
            <a:ext cx="6934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eaLnBrk="1" hangingPunct="1">
              <a:spcBef>
                <a:spcPct val="50000"/>
              </a:spcBef>
              <a:buClrTx/>
              <a:buSzTx/>
              <a:buFontTx/>
              <a:buNone/>
            </a:pPr>
            <a:r>
              <a:rPr lang="en-US" altLang="en-US" sz="3200" dirty="0">
                <a:solidFill>
                  <a:srgbClr val="800000"/>
                </a:solidFill>
              </a:rPr>
              <a:t>COMPANY Database Schema</a:t>
            </a:r>
            <a:endParaRPr lang="en-US" altLang="en-US" sz="3200" dirty="0">
              <a:solidFill>
                <a:srgbClr val="800000"/>
              </a:solidFill>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vert="horz" wrap="square" lIns="91440" tIns="45720" rIns="91440" bIns="45720" anchor="b" anchorCtr="0"/>
          <a:lstStyle/>
          <a:p>
            <a:r>
              <a:rPr lang="en-US" altLang="en-US" dirty="0"/>
              <a:t>Relational Database State</a:t>
            </a:r>
            <a:endParaRPr lang="en-US" altLang="en-US" dirty="0"/>
          </a:p>
        </p:txBody>
      </p:sp>
      <p:sp>
        <p:nvSpPr>
          <p:cNvPr id="62467" name="Content Placeholder 2"/>
          <p:cNvSpPr>
            <a:spLocks noGrp="1"/>
          </p:cNvSpPr>
          <p:nvPr>
            <p:ph idx="1"/>
          </p:nvPr>
        </p:nvSpPr>
        <p:spPr>
          <a:xfrm>
            <a:off x="261938" y="1563688"/>
            <a:ext cx="8294687" cy="4572000"/>
          </a:xfrm>
        </p:spPr>
        <p:txBody>
          <a:bodyPr vert="horz" wrap="square" lIns="91440" tIns="45720" rIns="0" bIns="45720" anchor="t" anchorCtr="0"/>
          <a:lstStyle/>
          <a:p>
            <a:r>
              <a:rPr lang="en-US" altLang="en-US" sz="2600" dirty="0"/>
              <a:t>A </a:t>
            </a:r>
            <a:r>
              <a:rPr lang="en-US" altLang="en-US" sz="2600" b="1" dirty="0"/>
              <a:t>relational database state</a:t>
            </a:r>
            <a:r>
              <a:rPr lang="en-US" altLang="en-US" sz="2600" dirty="0"/>
              <a:t> DB of </a:t>
            </a:r>
            <a:r>
              <a:rPr lang="en-US" altLang="en-US" sz="2600" i="1" dirty="0"/>
              <a:t>S</a:t>
            </a:r>
            <a:r>
              <a:rPr lang="en-US" altLang="en-US" sz="2600" dirty="0"/>
              <a:t> is a set of relation states DB = {</a:t>
            </a:r>
            <a:r>
              <a:rPr lang="en-US" altLang="en-US" sz="2600" i="1" dirty="0"/>
              <a:t>r</a:t>
            </a:r>
            <a:r>
              <a:rPr lang="en-US" altLang="en-US" sz="2600" baseline="-25000" dirty="0"/>
              <a:t>1</a:t>
            </a:r>
            <a:r>
              <a:rPr lang="en-US" altLang="en-US" sz="2600" dirty="0"/>
              <a:t>, </a:t>
            </a:r>
            <a:r>
              <a:rPr lang="en-US" altLang="en-US" sz="2600" i="1" dirty="0"/>
              <a:t>r</a:t>
            </a:r>
            <a:r>
              <a:rPr lang="en-US" altLang="en-US" sz="2600" baseline="-25000" dirty="0"/>
              <a:t>2</a:t>
            </a:r>
            <a:r>
              <a:rPr lang="en-US" altLang="en-US" sz="2600" dirty="0"/>
              <a:t>, ..., </a:t>
            </a:r>
            <a:r>
              <a:rPr lang="en-US" altLang="en-US" sz="2600" i="1" dirty="0"/>
              <a:t>r</a:t>
            </a:r>
            <a:r>
              <a:rPr lang="en-US" altLang="en-US" sz="2600" i="1" baseline="-25000" dirty="0"/>
              <a:t>m</a:t>
            </a:r>
            <a:r>
              <a:rPr lang="en-US" altLang="en-US" sz="2600" dirty="0"/>
              <a:t>} such that each </a:t>
            </a:r>
            <a:r>
              <a:rPr lang="en-US" altLang="en-US" sz="2600" i="1" dirty="0"/>
              <a:t>r</a:t>
            </a:r>
            <a:r>
              <a:rPr lang="en-US" altLang="en-US" sz="2600" i="1" baseline="-25000" dirty="0"/>
              <a:t>i</a:t>
            </a:r>
            <a:r>
              <a:rPr lang="en-US" altLang="en-US" sz="2600" dirty="0"/>
              <a:t> is a state of </a:t>
            </a:r>
            <a:r>
              <a:rPr lang="en-US" altLang="en-US" sz="2600" i="1" dirty="0"/>
              <a:t>R</a:t>
            </a:r>
            <a:r>
              <a:rPr lang="en-US" altLang="en-US" sz="2600" i="1" baseline="-25000" dirty="0"/>
              <a:t>i</a:t>
            </a:r>
            <a:r>
              <a:rPr lang="en-US" altLang="en-US" sz="2600" dirty="0"/>
              <a:t> and such that the </a:t>
            </a:r>
            <a:r>
              <a:rPr lang="en-US" altLang="en-US" sz="2600" i="1" dirty="0"/>
              <a:t>r</a:t>
            </a:r>
            <a:r>
              <a:rPr lang="en-US" altLang="en-US" sz="2600" i="1" baseline="-25000" dirty="0"/>
              <a:t>i</a:t>
            </a:r>
            <a:r>
              <a:rPr lang="en-US" altLang="en-US" sz="2600" dirty="0"/>
              <a:t> relation states satisfy the integrity constraints specified in IC. </a:t>
            </a:r>
            <a:endParaRPr lang="en-US" altLang="en-US" sz="2600" dirty="0"/>
          </a:p>
          <a:p>
            <a:r>
              <a:rPr lang="en-US" altLang="en-US" sz="2600" dirty="0"/>
              <a:t>A relational database </a:t>
            </a:r>
            <a:r>
              <a:rPr lang="en-US" altLang="en-US" sz="2600" i="1" dirty="0"/>
              <a:t>state</a:t>
            </a:r>
            <a:r>
              <a:rPr lang="en-US" altLang="en-US" sz="2600" dirty="0"/>
              <a:t> is sometimes called a relational database </a:t>
            </a:r>
            <a:r>
              <a:rPr lang="en-US" altLang="en-US" sz="2600" i="1" dirty="0"/>
              <a:t>snapshot</a:t>
            </a:r>
            <a:r>
              <a:rPr lang="en-US" altLang="en-US" sz="2600" dirty="0"/>
              <a:t> or </a:t>
            </a:r>
            <a:r>
              <a:rPr lang="en-US" altLang="en-US" sz="2600" i="1" dirty="0"/>
              <a:t>instance</a:t>
            </a:r>
            <a:r>
              <a:rPr lang="en-US" altLang="en-US" sz="2600" dirty="0"/>
              <a:t>. </a:t>
            </a:r>
            <a:endParaRPr lang="en-US" altLang="en-US" sz="2600" dirty="0"/>
          </a:p>
          <a:p>
            <a:r>
              <a:rPr lang="en-US" altLang="en-US" sz="2600" dirty="0"/>
              <a:t>We will not use the term </a:t>
            </a:r>
            <a:r>
              <a:rPr lang="en-US" altLang="en-US" sz="2600" i="1" dirty="0"/>
              <a:t>instance</a:t>
            </a:r>
            <a:r>
              <a:rPr lang="en-US" altLang="en-US" sz="2600" dirty="0"/>
              <a:t> since it also applies to single tuples.</a:t>
            </a:r>
            <a:endParaRPr lang="en-US" altLang="en-US" sz="2600" dirty="0"/>
          </a:p>
          <a:p>
            <a:r>
              <a:rPr lang="en-US" altLang="en-US" sz="2600" dirty="0"/>
              <a:t>A database state that does not meet the constraints is an invalid state</a:t>
            </a:r>
            <a:endParaRPr lang="en-US" altLang="en-US" sz="2600" dirty="0"/>
          </a:p>
        </p:txBody>
      </p:sp>
      <p:sp>
        <p:nvSpPr>
          <p:cNvPr id="6246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63491" name="Rectangle 2"/>
          <p:cNvSpPr>
            <a:spLocks noGrp="1"/>
          </p:cNvSpPr>
          <p:nvPr>
            <p:ph type="title"/>
          </p:nvPr>
        </p:nvSpPr>
        <p:spPr/>
        <p:txBody>
          <a:bodyPr vert="horz" wrap="square" lIns="91440" tIns="45720" rIns="91440" bIns="45720" anchor="b" anchorCtr="0"/>
          <a:lstStyle/>
          <a:p>
            <a:pPr eaLnBrk="1" hangingPunct="1"/>
            <a:r>
              <a:rPr lang="en-US" altLang="en-US" dirty="0"/>
              <a:t>Populated database state</a:t>
            </a:r>
            <a:endParaRPr lang="en-US" altLang="en-US" dirty="0"/>
          </a:p>
        </p:txBody>
      </p:sp>
      <p:sp>
        <p:nvSpPr>
          <p:cNvPr id="63492" name="Rectangle 3"/>
          <p:cNvSpPr>
            <a:spLocks noGrp="1"/>
          </p:cNvSpPr>
          <p:nvPr>
            <p:ph idx="1"/>
          </p:nvPr>
        </p:nvSpPr>
        <p:spPr/>
        <p:txBody>
          <a:bodyPr vert="horz" wrap="square" lIns="91440" tIns="45720" rIns="0" bIns="45720" anchor="t" anchorCtr="0"/>
          <a:lstStyle/>
          <a:p>
            <a:pPr eaLnBrk="1" hangingPunct="1"/>
            <a:r>
              <a:rPr lang="en-US" altLang="en-US" sz="2400" dirty="0"/>
              <a:t>Each </a:t>
            </a:r>
            <a:r>
              <a:rPr lang="en-US" altLang="en-US" sz="2400" i="1" dirty="0"/>
              <a:t>relation</a:t>
            </a:r>
            <a:r>
              <a:rPr lang="en-US" altLang="en-US" sz="2400" dirty="0"/>
              <a:t> will have many tuples in its current relation state</a:t>
            </a:r>
            <a:endParaRPr lang="en-US" altLang="en-US" sz="2400" dirty="0"/>
          </a:p>
          <a:p>
            <a:pPr eaLnBrk="1" hangingPunct="1"/>
            <a:r>
              <a:rPr lang="en-US" altLang="en-US" sz="2400" dirty="0"/>
              <a:t>The </a:t>
            </a:r>
            <a:r>
              <a:rPr lang="en-US" altLang="en-US" sz="2400" i="1" dirty="0"/>
              <a:t>relational database state</a:t>
            </a:r>
            <a:r>
              <a:rPr lang="en-US" altLang="en-US" sz="2400" dirty="0"/>
              <a:t> is a union of all the individual relation states</a:t>
            </a:r>
            <a:endParaRPr lang="en-US" altLang="en-US" sz="2400" dirty="0"/>
          </a:p>
          <a:p>
            <a:pPr eaLnBrk="1" hangingPunct="1"/>
            <a:r>
              <a:rPr lang="en-US" altLang="en-US" sz="2400" dirty="0"/>
              <a:t>Whenever the database is changed, a new state arises</a:t>
            </a:r>
            <a:endParaRPr lang="en-US" altLang="en-US" sz="2400" dirty="0"/>
          </a:p>
          <a:p>
            <a:pPr eaLnBrk="1" hangingPunct="1"/>
            <a:r>
              <a:rPr lang="en-US" altLang="en-US" sz="2400" dirty="0"/>
              <a:t>Basic operations for changing the database:</a:t>
            </a:r>
            <a:endParaRPr lang="en-US" altLang="en-US" sz="2400" dirty="0"/>
          </a:p>
          <a:p>
            <a:pPr lvl="1" eaLnBrk="1" hangingPunct="1"/>
            <a:r>
              <a:rPr lang="en-US" altLang="en-US" sz="2200" dirty="0"/>
              <a:t>INSERT a new tuple in a relation</a:t>
            </a:r>
            <a:endParaRPr lang="en-US" altLang="en-US" sz="2200" dirty="0"/>
          </a:p>
          <a:p>
            <a:pPr lvl="1" eaLnBrk="1" hangingPunct="1"/>
            <a:r>
              <a:rPr lang="en-US" altLang="en-US" sz="2200" dirty="0"/>
              <a:t>DELETE an existing tuple from a relation</a:t>
            </a:r>
            <a:endParaRPr lang="en-US" altLang="en-US" sz="2200" dirty="0"/>
          </a:p>
          <a:p>
            <a:pPr lvl="1" eaLnBrk="1" hangingPunct="1"/>
            <a:r>
              <a:rPr lang="en-US" altLang="en-US" sz="2200" dirty="0"/>
              <a:t>MODIFY an attribute of an existing tuple</a:t>
            </a:r>
            <a:endParaRPr lang="en-US" altLang="en-US" sz="2200" dirty="0"/>
          </a:p>
          <a:p>
            <a:pPr eaLnBrk="1" hangingPunct="1"/>
            <a:r>
              <a:rPr lang="en-US" altLang="en-US" sz="2400" dirty="0"/>
              <a:t>Next slide (Fig. 5.6) shows an example state for the COMPANY database schema shown in Fig. 5.5.</a:t>
            </a:r>
            <a:endParaRPr lang="en-US" altLang="en-US" sz="2400"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9" descr="fig05_06"/>
          <p:cNvPicPr>
            <a:picLocks noChangeAspect="1"/>
          </p:cNvPicPr>
          <p:nvPr/>
        </p:nvPicPr>
        <p:blipFill>
          <a:blip r:embed="rId1"/>
          <a:stretch>
            <a:fillRect/>
          </a:stretch>
        </p:blipFill>
        <p:spPr>
          <a:xfrm>
            <a:off x="2667000" y="49213"/>
            <a:ext cx="5334000" cy="6794500"/>
          </a:xfrm>
          <a:prstGeom prst="rect">
            <a:avLst/>
          </a:prstGeom>
          <a:noFill/>
          <a:ln w="9525">
            <a:noFill/>
          </a:ln>
        </p:spPr>
      </p:pic>
      <p:sp>
        <p:nvSpPr>
          <p:cNvPr id="64515" name="Text Box 10" descr="Pink tissue paper"/>
          <p:cNvSpPr txBox="1"/>
          <p:nvPr/>
        </p:nvSpPr>
        <p:spPr>
          <a:xfrm>
            <a:off x="381000" y="2438400"/>
            <a:ext cx="1966913"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eaLnBrk="1" hangingPunct="1">
              <a:spcBef>
                <a:spcPct val="50000"/>
              </a:spcBef>
              <a:buClrTx/>
              <a:buSzTx/>
              <a:buFontTx/>
              <a:buNone/>
            </a:pPr>
            <a:r>
              <a:rPr lang="en-US" altLang="en-US" sz="2400" dirty="0">
                <a:solidFill>
                  <a:srgbClr val="800000"/>
                </a:solidFill>
              </a:rPr>
              <a:t>Populated database state for COMPANY</a:t>
            </a:r>
            <a:endParaRPr lang="en-US" altLang="en-US" sz="2400" dirty="0">
              <a:solidFill>
                <a:srgbClr val="800000"/>
              </a:solidFill>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66563" name="Rectangle 2"/>
          <p:cNvSpPr>
            <a:spLocks noGrp="1"/>
          </p:cNvSpPr>
          <p:nvPr>
            <p:ph type="title"/>
          </p:nvPr>
        </p:nvSpPr>
        <p:spPr/>
        <p:txBody>
          <a:bodyPr vert="horz" wrap="square" lIns="91440" tIns="45720" rIns="91440" bIns="45720" anchor="b" anchorCtr="0"/>
          <a:lstStyle/>
          <a:p>
            <a:pPr eaLnBrk="1" hangingPunct="1"/>
            <a:r>
              <a:rPr lang="en-US" altLang="en-US" dirty="0"/>
              <a:t>Entity Integrity</a:t>
            </a:r>
            <a:endParaRPr lang="en-US" altLang="en-US" dirty="0"/>
          </a:p>
        </p:txBody>
      </p:sp>
      <p:sp>
        <p:nvSpPr>
          <p:cNvPr id="66564" name="Rectangle 3"/>
          <p:cNvSpPr>
            <a:spLocks noGrp="1"/>
          </p:cNvSpPr>
          <p:nvPr>
            <p:ph idx="1"/>
          </p:nvPr>
        </p:nvSpPr>
        <p:spPr/>
        <p:txBody>
          <a:bodyPr vert="horz" wrap="square" lIns="91440" tIns="45720" rIns="0" bIns="45720" anchor="t" anchorCtr="0"/>
          <a:lstStyle/>
          <a:p>
            <a:pPr eaLnBrk="1" hangingPunct="1"/>
            <a:r>
              <a:rPr lang="en-US" altLang="en-US" sz="2400" b="1" dirty="0"/>
              <a:t>Entity Integrity:</a:t>
            </a:r>
            <a:endParaRPr lang="en-US" altLang="en-US" sz="2400" b="1" dirty="0"/>
          </a:p>
          <a:p>
            <a:pPr lvl="1" eaLnBrk="1" hangingPunct="1"/>
            <a:r>
              <a:rPr lang="en-US" altLang="en-US" sz="2400" dirty="0"/>
              <a:t>The </a:t>
            </a:r>
            <a:r>
              <a:rPr lang="en-US" altLang="en-US" sz="2400" i="1" dirty="0"/>
              <a:t>primary key attributes</a:t>
            </a:r>
            <a:r>
              <a:rPr lang="en-US" altLang="en-US" sz="2400" dirty="0"/>
              <a:t> PK of each relation schema R in S cannot have null values in any tuple of r(R).</a:t>
            </a:r>
            <a:endParaRPr lang="en-US" altLang="en-US" sz="2400" dirty="0"/>
          </a:p>
          <a:p>
            <a:pPr lvl="2" eaLnBrk="1" hangingPunct="1"/>
            <a:r>
              <a:rPr lang="en-US" altLang="en-US" sz="2000" dirty="0"/>
              <a:t>This is because primary key values are used to </a:t>
            </a:r>
            <a:r>
              <a:rPr lang="en-US" altLang="en-US" sz="2000" i="1" dirty="0"/>
              <a:t>identify</a:t>
            </a:r>
            <a:r>
              <a:rPr lang="en-US" altLang="en-US" sz="2000" dirty="0"/>
              <a:t> the individual tuples.</a:t>
            </a:r>
            <a:endParaRPr lang="en-US" altLang="en-US" sz="2000" dirty="0"/>
          </a:p>
          <a:p>
            <a:pPr lvl="2" eaLnBrk="1" hangingPunct="1"/>
            <a:r>
              <a:rPr lang="en-US" altLang="en-US" sz="2000" dirty="0"/>
              <a:t>t[PK] </a:t>
            </a:r>
            <a:r>
              <a:rPr lang="en-US" altLang="en-US" sz="2000" dirty="0">
                <a:sym typeface="Symbol" panose="05050102010706020507" pitchFamily="18" charset="2"/>
              </a:rPr>
              <a:t></a:t>
            </a:r>
            <a:r>
              <a:rPr lang="en-US" altLang="en-US" sz="2000" dirty="0"/>
              <a:t> null for any tuple t in r(R)</a:t>
            </a:r>
            <a:endParaRPr lang="en-US" altLang="en-US" sz="2000" dirty="0"/>
          </a:p>
          <a:p>
            <a:pPr lvl="2" eaLnBrk="1" hangingPunct="1"/>
            <a:r>
              <a:rPr lang="en-US" altLang="en-US" sz="2000" dirty="0"/>
              <a:t>If PK has several attributes, null is not allowed in any of these attributes</a:t>
            </a:r>
            <a:endParaRPr lang="en-US" altLang="en-US" sz="2000" dirty="0"/>
          </a:p>
          <a:p>
            <a:pPr lvl="1" eaLnBrk="1" hangingPunct="1"/>
            <a:r>
              <a:rPr lang="en-US" altLang="en-US" sz="2400" dirty="0"/>
              <a:t>Note: Other attributes of R may be constrained  to disallow null values, even though they are not members of the primary key.</a:t>
            </a:r>
            <a:endParaRPr lang="en-US" altLang="en-US" sz="2400"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68611" name="Rectangle 4"/>
          <p:cNvSpPr>
            <a:spLocks noGrp="1"/>
          </p:cNvSpPr>
          <p:nvPr>
            <p:ph type="title"/>
          </p:nvPr>
        </p:nvSpPr>
        <p:spPr/>
        <p:txBody>
          <a:bodyPr vert="horz" wrap="square" lIns="91440" tIns="45720" rIns="91440" bIns="45720" anchor="b" anchorCtr="0"/>
          <a:lstStyle/>
          <a:p>
            <a:pPr eaLnBrk="1" hangingPunct="1"/>
            <a:r>
              <a:rPr lang="en-US" altLang="en-US" dirty="0"/>
              <a:t>Referential Integrity</a:t>
            </a:r>
            <a:endParaRPr lang="en-US" altLang="en-US" dirty="0"/>
          </a:p>
        </p:txBody>
      </p:sp>
      <p:sp>
        <p:nvSpPr>
          <p:cNvPr id="68612" name="Rectangle 5"/>
          <p:cNvSpPr>
            <a:spLocks noGrp="1"/>
          </p:cNvSpPr>
          <p:nvPr>
            <p:ph idx="1"/>
          </p:nvPr>
        </p:nvSpPr>
        <p:spPr/>
        <p:txBody>
          <a:bodyPr vert="horz" wrap="square" lIns="91440" tIns="45720" rIns="0" bIns="45720" anchor="t" anchorCtr="0"/>
          <a:lstStyle/>
          <a:p>
            <a:pPr eaLnBrk="1" hangingPunct="1"/>
            <a:r>
              <a:rPr lang="en-US" altLang="en-US" dirty="0"/>
              <a:t>A constraint involving </a:t>
            </a:r>
            <a:r>
              <a:rPr lang="en-US" altLang="en-US" b="1" dirty="0"/>
              <a:t>two</a:t>
            </a:r>
            <a:r>
              <a:rPr lang="en-US" altLang="en-US" dirty="0"/>
              <a:t> relations</a:t>
            </a:r>
            <a:endParaRPr lang="en-US" altLang="en-US" dirty="0"/>
          </a:p>
          <a:p>
            <a:pPr lvl="1" eaLnBrk="1" hangingPunct="1"/>
            <a:r>
              <a:rPr lang="en-US" altLang="en-US" dirty="0"/>
              <a:t>The previous constraints involve a single  relation.</a:t>
            </a:r>
            <a:endParaRPr lang="en-US" altLang="en-US" dirty="0"/>
          </a:p>
          <a:p>
            <a:pPr eaLnBrk="1" hangingPunct="1"/>
            <a:r>
              <a:rPr lang="en-US" altLang="en-US" dirty="0"/>
              <a:t>Used to specify a </a:t>
            </a:r>
            <a:r>
              <a:rPr lang="en-US" altLang="en-US" b="1" dirty="0"/>
              <a:t>relationship</a:t>
            </a:r>
            <a:r>
              <a:rPr lang="en-US" altLang="en-US" dirty="0"/>
              <a:t> among tuples in two relations: </a:t>
            </a:r>
            <a:endParaRPr lang="en-US" altLang="en-US" dirty="0"/>
          </a:p>
          <a:p>
            <a:pPr lvl="1" eaLnBrk="1" hangingPunct="1"/>
            <a:r>
              <a:rPr lang="en-US" altLang="en-US" dirty="0"/>
              <a:t>The </a:t>
            </a:r>
            <a:r>
              <a:rPr lang="en-US" altLang="en-US" b="1" dirty="0"/>
              <a:t>referencing relation </a:t>
            </a:r>
            <a:r>
              <a:rPr lang="en-US" altLang="en-US" dirty="0"/>
              <a:t>and the </a:t>
            </a:r>
            <a:r>
              <a:rPr lang="en-US" altLang="en-US" b="1" dirty="0"/>
              <a:t>referenced relation</a:t>
            </a:r>
            <a:r>
              <a:rPr lang="en-US" altLang="en-US" dirty="0"/>
              <a:t>.</a:t>
            </a:r>
            <a:endParaRPr lang="en-US" altLang="en-US"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70659" name="Rectangle 2"/>
          <p:cNvSpPr>
            <a:spLocks noGrp="1"/>
          </p:cNvSpPr>
          <p:nvPr>
            <p:ph type="title"/>
          </p:nvPr>
        </p:nvSpPr>
        <p:spPr/>
        <p:txBody>
          <a:bodyPr vert="horz" wrap="square" lIns="91440" tIns="45720" rIns="91440" bIns="45720" anchor="b" anchorCtr="0"/>
          <a:lstStyle/>
          <a:p>
            <a:pPr eaLnBrk="1" hangingPunct="1"/>
            <a:r>
              <a:rPr lang="en-US" altLang="en-US" dirty="0"/>
              <a:t>Referential Integrity</a:t>
            </a:r>
            <a:endParaRPr lang="en-US" altLang="en-US" dirty="0"/>
          </a:p>
        </p:txBody>
      </p:sp>
      <p:sp>
        <p:nvSpPr>
          <p:cNvPr id="70660" name="Rectangle 3"/>
          <p:cNvSpPr>
            <a:spLocks noGrp="1"/>
          </p:cNvSpPr>
          <p:nvPr>
            <p:ph idx="1"/>
          </p:nvPr>
        </p:nvSpPr>
        <p:spPr/>
        <p:txBody>
          <a:bodyPr vert="horz" wrap="square" lIns="91440" tIns="45720" rIns="0" bIns="45720" anchor="t" anchorCtr="0"/>
          <a:lstStyle/>
          <a:p>
            <a:pPr eaLnBrk="1" hangingPunct="1"/>
            <a:r>
              <a:rPr lang="en-US" altLang="en-US" dirty="0"/>
              <a:t>Tuples in the </a:t>
            </a:r>
            <a:r>
              <a:rPr lang="en-US" altLang="en-US" b="1" dirty="0"/>
              <a:t>referencing relation</a:t>
            </a:r>
            <a:r>
              <a:rPr lang="en-US" altLang="en-US" dirty="0"/>
              <a:t> R1 have attributes FK (called </a:t>
            </a:r>
            <a:r>
              <a:rPr lang="en-US" altLang="en-US" b="1" dirty="0"/>
              <a:t>foreign key</a:t>
            </a:r>
            <a:r>
              <a:rPr lang="en-US" altLang="en-US" dirty="0"/>
              <a:t> attributes) that reference the primary key attributes PK of the </a:t>
            </a:r>
            <a:r>
              <a:rPr lang="en-US" altLang="en-US" b="1" dirty="0"/>
              <a:t>referenced relation</a:t>
            </a:r>
            <a:r>
              <a:rPr lang="en-US" altLang="en-US" dirty="0"/>
              <a:t> R2.</a:t>
            </a:r>
            <a:endParaRPr lang="en-US" altLang="en-US" dirty="0"/>
          </a:p>
          <a:p>
            <a:pPr lvl="1" eaLnBrk="1" hangingPunct="1"/>
            <a:r>
              <a:rPr lang="en-US" altLang="en-US" dirty="0"/>
              <a:t>A tuple t1 in R1 is said to </a:t>
            </a:r>
            <a:r>
              <a:rPr lang="en-US" altLang="en-US" b="1" dirty="0"/>
              <a:t>reference</a:t>
            </a:r>
            <a:r>
              <a:rPr lang="en-US" altLang="en-US" dirty="0"/>
              <a:t> a tuple t2 in R2 if t1[FK] = t2[PK].</a:t>
            </a:r>
            <a:endParaRPr lang="en-US" altLang="en-US" dirty="0"/>
          </a:p>
          <a:p>
            <a:pPr eaLnBrk="1" hangingPunct="1"/>
            <a:r>
              <a:rPr lang="en-US" altLang="en-US" dirty="0"/>
              <a:t>A referential integrity constraint can be displayed in a relational database schema as a directed arc from R1.FK to R2. </a:t>
            </a:r>
            <a:endParaRPr lang="en-US" altLang="en-US"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72707" name="Rectangle 4"/>
          <p:cNvSpPr>
            <a:spLocks noGrp="1"/>
          </p:cNvSpPr>
          <p:nvPr>
            <p:ph type="title"/>
          </p:nvPr>
        </p:nvSpPr>
        <p:spPr/>
        <p:txBody>
          <a:bodyPr vert="horz" wrap="square" lIns="91440" tIns="45720" rIns="91440" bIns="45720" anchor="b" anchorCtr="0"/>
          <a:lstStyle/>
          <a:p>
            <a:pPr eaLnBrk="1" hangingPunct="1"/>
            <a:r>
              <a:rPr lang="en-US" altLang="en-US" dirty="0"/>
              <a:t>Referential Integrity (or foreign key) </a:t>
            </a:r>
            <a:br>
              <a:rPr lang="en-US" altLang="en-US" dirty="0"/>
            </a:br>
            <a:r>
              <a:rPr lang="en-US" altLang="en-US" dirty="0"/>
              <a:t>Constraint</a:t>
            </a:r>
            <a:endParaRPr lang="en-US" altLang="en-US" dirty="0"/>
          </a:p>
        </p:txBody>
      </p:sp>
      <p:sp>
        <p:nvSpPr>
          <p:cNvPr id="72708" name="Rectangle 5"/>
          <p:cNvSpPr>
            <a:spLocks noGrp="1"/>
          </p:cNvSpPr>
          <p:nvPr>
            <p:ph idx="1"/>
          </p:nvPr>
        </p:nvSpPr>
        <p:spPr/>
        <p:txBody>
          <a:bodyPr vert="horz" wrap="square" lIns="91440" tIns="45720" rIns="0" bIns="45720" anchor="t" anchorCtr="0"/>
          <a:lstStyle/>
          <a:p>
            <a:pPr eaLnBrk="1" hangingPunct="1"/>
            <a:r>
              <a:rPr lang="en-US" altLang="en-US" dirty="0"/>
              <a:t>Statement of the constraint</a:t>
            </a:r>
            <a:endParaRPr lang="en-US" altLang="en-US" dirty="0"/>
          </a:p>
          <a:p>
            <a:pPr lvl="1" eaLnBrk="1" hangingPunct="1"/>
            <a:r>
              <a:rPr lang="en-US" altLang="en-US" dirty="0"/>
              <a:t>The value in the foreign key column (or columns) FK of the </a:t>
            </a:r>
            <a:r>
              <a:rPr lang="en-US" altLang="en-US" b="1" dirty="0"/>
              <a:t>referencing relation</a:t>
            </a:r>
            <a:r>
              <a:rPr lang="en-US" altLang="en-US" dirty="0"/>
              <a:t> R1 can be </a:t>
            </a:r>
            <a:r>
              <a:rPr lang="en-US" altLang="en-US" b="1" dirty="0"/>
              <a:t>either</a:t>
            </a:r>
            <a:r>
              <a:rPr lang="en-US" altLang="en-US" dirty="0"/>
              <a:t>:</a:t>
            </a:r>
            <a:endParaRPr lang="en-US" altLang="en-US" dirty="0"/>
          </a:p>
          <a:p>
            <a:pPr lvl="2" eaLnBrk="1" hangingPunct="1"/>
            <a:r>
              <a:rPr lang="en-US" altLang="en-US" dirty="0"/>
              <a:t>(1) a value of an existing primary key value of a corresponding primary key PK in the </a:t>
            </a:r>
            <a:r>
              <a:rPr lang="en-US" altLang="en-US" b="1" dirty="0"/>
              <a:t>referenced relation</a:t>
            </a:r>
            <a:r>
              <a:rPr lang="en-US" altLang="en-US" dirty="0"/>
              <a:t> R2, </a:t>
            </a:r>
            <a:r>
              <a:rPr lang="en-US" altLang="en-US" u="sng" dirty="0"/>
              <a:t>or</a:t>
            </a:r>
            <a:endParaRPr lang="en-US" altLang="en-US" u="sng" dirty="0"/>
          </a:p>
          <a:p>
            <a:pPr lvl="2" eaLnBrk="1" hangingPunct="1"/>
            <a:r>
              <a:rPr lang="en-US" altLang="en-US" dirty="0"/>
              <a:t>(2) a </a:t>
            </a:r>
            <a:r>
              <a:rPr lang="en-US" altLang="en-US" b="1" dirty="0"/>
              <a:t>null</a:t>
            </a:r>
            <a:r>
              <a:rPr lang="en-US" altLang="en-US" dirty="0"/>
              <a:t>.</a:t>
            </a:r>
            <a:endParaRPr lang="en-US" altLang="en-US" dirty="0"/>
          </a:p>
          <a:p>
            <a:pPr eaLnBrk="1" hangingPunct="1"/>
            <a:r>
              <a:rPr lang="en-US" altLang="en-US" dirty="0"/>
              <a:t>In case (2), the FK in R1 should </a:t>
            </a:r>
            <a:r>
              <a:rPr lang="en-US" altLang="en-US" b="1" dirty="0"/>
              <a:t>not</a:t>
            </a:r>
            <a:r>
              <a:rPr lang="en-US" altLang="en-US" dirty="0"/>
              <a:t> be a part of its own primary key.</a:t>
            </a:r>
            <a:endParaRPr lang="en-US" altLang="en-US" dirty="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74755" name="Rectangle 2"/>
          <p:cNvSpPr>
            <a:spLocks noGrp="1"/>
          </p:cNvSpPr>
          <p:nvPr>
            <p:ph type="title"/>
          </p:nvPr>
        </p:nvSpPr>
        <p:spPr/>
        <p:txBody>
          <a:bodyPr vert="horz" wrap="square" lIns="91440" tIns="45720" rIns="91440" bIns="45720" anchor="b" anchorCtr="0"/>
          <a:lstStyle/>
          <a:p>
            <a:pPr eaLnBrk="1" hangingPunct="1"/>
            <a:r>
              <a:rPr lang="en-US" altLang="en-US" dirty="0"/>
              <a:t>Displaying a relational database schema and its constraints</a:t>
            </a:r>
            <a:endParaRPr lang="en-US" altLang="en-US" dirty="0"/>
          </a:p>
        </p:txBody>
      </p:sp>
      <p:sp>
        <p:nvSpPr>
          <p:cNvPr id="74756" name="Rectangle 3"/>
          <p:cNvSpPr>
            <a:spLocks noGrp="1"/>
          </p:cNvSpPr>
          <p:nvPr>
            <p:ph idx="1"/>
          </p:nvPr>
        </p:nvSpPr>
        <p:spPr/>
        <p:txBody>
          <a:bodyPr vert="horz" wrap="square" lIns="91440" tIns="45720" rIns="0" bIns="45720" anchor="t" anchorCtr="0"/>
          <a:lstStyle/>
          <a:p>
            <a:pPr eaLnBrk="1" hangingPunct="1">
              <a:lnSpc>
                <a:spcPct val="90000"/>
              </a:lnSpc>
            </a:pPr>
            <a:r>
              <a:rPr lang="en-US" altLang="en-US" sz="2400" dirty="0"/>
              <a:t>Each relation schema can be displayed as a row of attribute names</a:t>
            </a:r>
            <a:endParaRPr lang="en-US" altLang="en-US" sz="2400" dirty="0"/>
          </a:p>
          <a:p>
            <a:pPr eaLnBrk="1" hangingPunct="1">
              <a:lnSpc>
                <a:spcPct val="90000"/>
              </a:lnSpc>
            </a:pPr>
            <a:r>
              <a:rPr lang="en-US" altLang="en-US" sz="2400" dirty="0"/>
              <a:t>The name of the relation is written above the attribute names</a:t>
            </a:r>
            <a:endParaRPr lang="en-US" altLang="en-US" sz="2400" dirty="0"/>
          </a:p>
          <a:p>
            <a:pPr eaLnBrk="1" hangingPunct="1">
              <a:lnSpc>
                <a:spcPct val="90000"/>
              </a:lnSpc>
            </a:pPr>
            <a:r>
              <a:rPr lang="en-US" altLang="en-US" sz="2400" dirty="0"/>
              <a:t>The primary key attribute (or attributes) will be underlined</a:t>
            </a:r>
            <a:endParaRPr lang="en-US" altLang="en-US" sz="2400" dirty="0"/>
          </a:p>
          <a:p>
            <a:pPr eaLnBrk="1" hangingPunct="1">
              <a:lnSpc>
                <a:spcPct val="90000"/>
              </a:lnSpc>
            </a:pPr>
            <a:r>
              <a:rPr lang="en-US" altLang="en-US" sz="2400" dirty="0"/>
              <a:t>A foreign key (referential integrity) constraints is displayed as a directed arc (arrow) from the foreign key attributes to the referenced table</a:t>
            </a:r>
            <a:endParaRPr lang="en-US" altLang="en-US" sz="2400" dirty="0"/>
          </a:p>
          <a:p>
            <a:pPr lvl="1" eaLnBrk="1" hangingPunct="1">
              <a:lnSpc>
                <a:spcPct val="90000"/>
              </a:lnSpc>
            </a:pPr>
            <a:r>
              <a:rPr lang="en-US" altLang="en-US" sz="2200" dirty="0"/>
              <a:t>Can also point to the primary key of the referenced relation for clarity</a:t>
            </a:r>
            <a:endParaRPr lang="en-US" altLang="en-US" sz="2200" dirty="0"/>
          </a:p>
          <a:p>
            <a:pPr eaLnBrk="1" hangingPunct="1">
              <a:lnSpc>
                <a:spcPct val="90000"/>
              </a:lnSpc>
            </a:pPr>
            <a:r>
              <a:rPr lang="en-US" altLang="en-US" sz="2400" dirty="0"/>
              <a:t>Next slide shows the COMPANY </a:t>
            </a:r>
            <a:r>
              <a:rPr lang="en-US" altLang="en-US" sz="2400" b="1" dirty="0"/>
              <a:t>relational schema diagram with referential integrity constraints </a:t>
            </a:r>
            <a:endParaRPr lang="en-US" altLang="en-US" sz="2400" b="1"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11267" name="Rectangle 4"/>
          <p:cNvSpPr>
            <a:spLocks noGrp="1"/>
          </p:cNvSpPr>
          <p:nvPr>
            <p:ph type="title"/>
          </p:nvPr>
        </p:nvSpPr>
        <p:spPr/>
        <p:txBody>
          <a:bodyPr vert="horz" wrap="square" lIns="91440" tIns="45720" rIns="91440" bIns="45720" anchor="b" anchorCtr="0"/>
          <a:lstStyle/>
          <a:p>
            <a:pPr eaLnBrk="1" hangingPunct="1"/>
            <a:r>
              <a:rPr lang="en-US" altLang="en-US" dirty="0"/>
              <a:t>Informal Definitions</a:t>
            </a:r>
            <a:endParaRPr lang="en-US" altLang="en-US" dirty="0"/>
          </a:p>
        </p:txBody>
      </p:sp>
      <p:sp>
        <p:nvSpPr>
          <p:cNvPr id="11268" name="Rectangle 5"/>
          <p:cNvSpPr>
            <a:spLocks noGrp="1"/>
          </p:cNvSpPr>
          <p:nvPr>
            <p:ph idx="1"/>
          </p:nvPr>
        </p:nvSpPr>
        <p:spPr/>
        <p:txBody>
          <a:bodyPr vert="horz" wrap="square" lIns="91440" tIns="45720" rIns="0" bIns="45720" anchor="t" anchorCtr="0"/>
          <a:lstStyle/>
          <a:p>
            <a:pPr eaLnBrk="1" hangingPunct="1">
              <a:lnSpc>
                <a:spcPct val="80000"/>
              </a:lnSpc>
              <a:buNone/>
            </a:pPr>
            <a:endParaRPr lang="en-US" altLang="en-US" sz="2400" dirty="0"/>
          </a:p>
          <a:p>
            <a:pPr eaLnBrk="1" hangingPunct="1">
              <a:lnSpc>
                <a:spcPct val="80000"/>
              </a:lnSpc>
            </a:pPr>
            <a:r>
              <a:rPr lang="en-US" altLang="en-US" sz="2300" dirty="0"/>
              <a:t>Informally, a </a:t>
            </a:r>
            <a:r>
              <a:rPr lang="en-US" altLang="en-US" sz="2300" b="1" dirty="0"/>
              <a:t>relation</a:t>
            </a:r>
            <a:r>
              <a:rPr lang="en-US" altLang="en-US" sz="2300" dirty="0"/>
              <a:t> looks like a </a:t>
            </a:r>
            <a:r>
              <a:rPr lang="en-US" altLang="en-US" sz="2300" b="1" dirty="0"/>
              <a:t>table</a:t>
            </a:r>
            <a:r>
              <a:rPr lang="en-US" altLang="en-US" sz="2300" dirty="0"/>
              <a:t> of values.</a:t>
            </a:r>
            <a:endParaRPr lang="en-US" altLang="en-US" sz="2300" dirty="0"/>
          </a:p>
          <a:p>
            <a:pPr eaLnBrk="1" hangingPunct="1">
              <a:lnSpc>
                <a:spcPct val="80000"/>
              </a:lnSpc>
            </a:pPr>
            <a:endParaRPr lang="en-US" altLang="en-US" sz="2300" dirty="0"/>
          </a:p>
          <a:p>
            <a:pPr eaLnBrk="1" hangingPunct="1">
              <a:lnSpc>
                <a:spcPct val="80000"/>
              </a:lnSpc>
            </a:pPr>
            <a:r>
              <a:rPr lang="en-US" altLang="en-US" sz="2300" dirty="0"/>
              <a:t>A relation typically contains a </a:t>
            </a:r>
            <a:r>
              <a:rPr lang="en-US" altLang="en-US" sz="2300" b="1" dirty="0"/>
              <a:t>set of rows</a:t>
            </a:r>
            <a:r>
              <a:rPr lang="en-US" altLang="en-US" sz="2300" dirty="0"/>
              <a:t>.</a:t>
            </a:r>
            <a:endParaRPr lang="en-US" altLang="en-US" sz="2300" dirty="0"/>
          </a:p>
          <a:p>
            <a:pPr eaLnBrk="1" hangingPunct="1">
              <a:lnSpc>
                <a:spcPct val="80000"/>
              </a:lnSpc>
            </a:pPr>
            <a:endParaRPr lang="en-US" altLang="en-US" sz="2300" dirty="0"/>
          </a:p>
          <a:p>
            <a:pPr eaLnBrk="1" hangingPunct="1">
              <a:lnSpc>
                <a:spcPct val="80000"/>
              </a:lnSpc>
            </a:pPr>
            <a:r>
              <a:rPr lang="en-US" altLang="en-US" sz="2300" dirty="0"/>
              <a:t>The data elements in each </a:t>
            </a:r>
            <a:r>
              <a:rPr lang="en-US" altLang="en-US" sz="2300" b="1" dirty="0"/>
              <a:t>row</a:t>
            </a:r>
            <a:r>
              <a:rPr lang="en-US" altLang="en-US" sz="2300" dirty="0"/>
              <a:t> represent certain facts </a:t>
            </a:r>
            <a:br>
              <a:rPr lang="en-US" altLang="en-US" sz="2300" dirty="0"/>
            </a:br>
            <a:r>
              <a:rPr lang="en-US" altLang="en-US" sz="2300" dirty="0"/>
              <a:t>that correspond to a real-world </a:t>
            </a:r>
            <a:r>
              <a:rPr lang="en-US" altLang="en-US" sz="2300" b="1" dirty="0"/>
              <a:t>entity</a:t>
            </a:r>
            <a:r>
              <a:rPr lang="en-US" altLang="en-US" sz="2300" dirty="0"/>
              <a:t> or </a:t>
            </a:r>
            <a:r>
              <a:rPr lang="en-US" altLang="en-US" sz="2300" b="1" dirty="0"/>
              <a:t>relationship</a:t>
            </a:r>
            <a:endParaRPr lang="en-US" altLang="en-US" sz="2300" dirty="0"/>
          </a:p>
          <a:p>
            <a:pPr lvl="1" eaLnBrk="1" hangingPunct="1">
              <a:lnSpc>
                <a:spcPct val="80000"/>
              </a:lnSpc>
            </a:pPr>
            <a:r>
              <a:rPr lang="en-US" altLang="en-US" sz="2300" dirty="0"/>
              <a:t>In the formal model, rows are called </a:t>
            </a:r>
            <a:r>
              <a:rPr lang="en-US" altLang="en-US" sz="2100" b="1" dirty="0"/>
              <a:t>tuples</a:t>
            </a:r>
            <a:endParaRPr lang="en-US" altLang="en-US" sz="2100" b="1" dirty="0"/>
          </a:p>
          <a:p>
            <a:pPr lvl="1" eaLnBrk="1" hangingPunct="1">
              <a:lnSpc>
                <a:spcPct val="80000"/>
              </a:lnSpc>
            </a:pPr>
            <a:endParaRPr lang="en-US" altLang="en-US" sz="2100" dirty="0"/>
          </a:p>
          <a:p>
            <a:pPr eaLnBrk="1" hangingPunct="1">
              <a:lnSpc>
                <a:spcPct val="80000"/>
              </a:lnSpc>
            </a:pPr>
            <a:r>
              <a:rPr lang="en-US" altLang="en-US" sz="2300" dirty="0"/>
              <a:t>Each </a:t>
            </a:r>
            <a:r>
              <a:rPr lang="en-US" altLang="en-US" sz="2300" b="1" dirty="0"/>
              <a:t>column</a:t>
            </a:r>
            <a:r>
              <a:rPr lang="en-US" altLang="en-US" sz="2300" dirty="0"/>
              <a:t> has a column header that gives an indication of the meaning of the data items in that column</a:t>
            </a:r>
            <a:endParaRPr lang="en-US" altLang="en-US" sz="2300" dirty="0"/>
          </a:p>
          <a:p>
            <a:pPr lvl="1" eaLnBrk="1" hangingPunct="1">
              <a:lnSpc>
                <a:spcPct val="80000"/>
              </a:lnSpc>
            </a:pPr>
            <a:r>
              <a:rPr lang="en-US" altLang="en-US" sz="2100" dirty="0"/>
              <a:t>In the formal model, the column header is called an </a:t>
            </a:r>
            <a:br>
              <a:rPr lang="en-US" altLang="en-US" sz="2100" dirty="0"/>
            </a:br>
            <a:r>
              <a:rPr lang="en-US" altLang="en-US" sz="2100" b="1" dirty="0"/>
              <a:t>attribute name</a:t>
            </a:r>
            <a:r>
              <a:rPr lang="en-US" altLang="en-US" sz="2100" dirty="0"/>
              <a:t> (or just </a:t>
            </a:r>
            <a:r>
              <a:rPr lang="en-US" altLang="en-US" sz="2100" b="1" dirty="0"/>
              <a:t>attribute</a:t>
            </a:r>
            <a:r>
              <a:rPr lang="en-US" altLang="en-US" sz="2100" dirty="0"/>
              <a:t>)</a:t>
            </a:r>
            <a:endParaRPr lang="en-US" altLang="en-US" sz="2100"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1"/>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pic>
        <p:nvPicPr>
          <p:cNvPr id="76803" name="Picture 5" descr="fig05_07"/>
          <p:cNvPicPr>
            <a:picLocks noChangeAspect="1"/>
          </p:cNvPicPr>
          <p:nvPr/>
        </p:nvPicPr>
        <p:blipFill>
          <a:blip r:embed="rId1"/>
          <a:stretch>
            <a:fillRect/>
          </a:stretch>
        </p:blipFill>
        <p:spPr>
          <a:xfrm>
            <a:off x="39688" y="204788"/>
            <a:ext cx="8518525" cy="6324600"/>
          </a:xfrm>
          <a:prstGeom prst="rect">
            <a:avLst/>
          </a:prstGeom>
          <a:noFill/>
          <a:ln w="9525">
            <a:noFill/>
          </a:ln>
        </p:spPr>
      </p:pic>
      <p:sp>
        <p:nvSpPr>
          <p:cNvPr id="76804" name="Text Box 6" descr="Pink tissue paper"/>
          <p:cNvSpPr txBox="1"/>
          <p:nvPr/>
        </p:nvSpPr>
        <p:spPr>
          <a:xfrm>
            <a:off x="6781800" y="4114800"/>
            <a:ext cx="23622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eaLnBrk="1" hangingPunct="1">
              <a:spcBef>
                <a:spcPct val="50000"/>
              </a:spcBef>
              <a:buClrTx/>
              <a:buSzTx/>
              <a:buFontTx/>
              <a:buNone/>
            </a:pPr>
            <a:r>
              <a:rPr lang="en-US" altLang="en-US" sz="2400" dirty="0">
                <a:solidFill>
                  <a:srgbClr val="800000"/>
                </a:solidFill>
              </a:rPr>
              <a:t>Referential Integrity Constraints for COMPANY database </a:t>
            </a:r>
            <a:endParaRPr lang="en-US" altLang="en-US" sz="2400" dirty="0">
              <a:solidFill>
                <a:srgbClr val="800000"/>
              </a:solidFill>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78851" name="Rectangle 4"/>
          <p:cNvSpPr>
            <a:spLocks noGrp="1"/>
          </p:cNvSpPr>
          <p:nvPr>
            <p:ph type="title"/>
          </p:nvPr>
        </p:nvSpPr>
        <p:spPr/>
        <p:txBody>
          <a:bodyPr vert="horz" wrap="square" lIns="91440" tIns="45720" rIns="91440" bIns="45720" anchor="b" anchorCtr="0"/>
          <a:lstStyle/>
          <a:p>
            <a:pPr eaLnBrk="1" hangingPunct="1"/>
            <a:r>
              <a:rPr lang="en-US" altLang="en-US" dirty="0"/>
              <a:t>Other Types of Constraints</a:t>
            </a:r>
            <a:endParaRPr lang="en-US" altLang="en-US" dirty="0"/>
          </a:p>
        </p:txBody>
      </p:sp>
      <p:sp>
        <p:nvSpPr>
          <p:cNvPr id="78852" name="Rectangle 5"/>
          <p:cNvSpPr>
            <a:spLocks noGrp="1"/>
          </p:cNvSpPr>
          <p:nvPr>
            <p:ph idx="1"/>
          </p:nvPr>
        </p:nvSpPr>
        <p:spPr>
          <a:xfrm>
            <a:off x="239713" y="1447800"/>
            <a:ext cx="8294687" cy="4724400"/>
          </a:xfrm>
        </p:spPr>
        <p:txBody>
          <a:bodyPr vert="horz" wrap="square" lIns="91440" tIns="45720" rIns="0" bIns="45720" anchor="t" anchorCtr="0"/>
          <a:lstStyle/>
          <a:p>
            <a:pPr eaLnBrk="1" hangingPunct="1"/>
            <a:r>
              <a:rPr lang="en-US" altLang="en-US" sz="2400" dirty="0"/>
              <a:t>Semantic Integrity Constraints:</a:t>
            </a:r>
            <a:endParaRPr lang="en-US" altLang="en-US" sz="2400" dirty="0"/>
          </a:p>
          <a:p>
            <a:pPr lvl="1" eaLnBrk="1" hangingPunct="1"/>
            <a:r>
              <a:rPr lang="en-US" altLang="en-US" sz="2400" dirty="0"/>
              <a:t>based on application semantics and cannot be expressed by the model per se</a:t>
            </a:r>
            <a:endParaRPr lang="en-US" altLang="en-US" sz="2400" dirty="0"/>
          </a:p>
          <a:p>
            <a:pPr lvl="1" eaLnBrk="1" hangingPunct="1"/>
            <a:r>
              <a:rPr lang="en-US" altLang="en-US" sz="2400" dirty="0"/>
              <a:t>Example: “the max. no. of hours per employee for all projects he or she works on is 56 hrs per week”</a:t>
            </a:r>
            <a:endParaRPr lang="en-US" altLang="en-US" sz="2400" dirty="0"/>
          </a:p>
          <a:p>
            <a:pPr eaLnBrk="1" hangingPunct="1"/>
            <a:r>
              <a:rPr lang="en-US" altLang="en-US" sz="2400" dirty="0"/>
              <a:t>A </a:t>
            </a:r>
            <a:r>
              <a:rPr lang="en-US" altLang="en-US" sz="2400" b="1" dirty="0"/>
              <a:t>constraint specification</a:t>
            </a:r>
            <a:r>
              <a:rPr lang="en-US" altLang="en-US" sz="2400" dirty="0"/>
              <a:t> language may have to be used to express these</a:t>
            </a:r>
            <a:endParaRPr lang="en-US" altLang="en-US" sz="2400" dirty="0"/>
          </a:p>
          <a:p>
            <a:pPr eaLnBrk="1" hangingPunct="1"/>
            <a:r>
              <a:rPr lang="en-US" altLang="en-US" sz="2400" dirty="0"/>
              <a:t>SQL-99 allows </a:t>
            </a:r>
            <a:r>
              <a:rPr lang="en-US" altLang="en-US" sz="2400" b="1" dirty="0"/>
              <a:t>CREATE TRIGGER </a:t>
            </a:r>
            <a:r>
              <a:rPr lang="en-US" altLang="en-US" sz="2400" dirty="0"/>
              <a:t>and </a:t>
            </a:r>
            <a:r>
              <a:rPr lang="en-US" altLang="en-US" sz="2400" b="1" dirty="0"/>
              <a:t>CREATE</a:t>
            </a:r>
            <a:r>
              <a:rPr lang="en-US" altLang="en-US" sz="2400" dirty="0"/>
              <a:t> </a:t>
            </a:r>
            <a:r>
              <a:rPr lang="en-US" altLang="en-US" sz="2400" b="1" dirty="0"/>
              <a:t>ASSERTION</a:t>
            </a:r>
            <a:r>
              <a:rPr lang="en-US" altLang="en-US" sz="2400" dirty="0"/>
              <a:t> to express some of these semantic constraints</a:t>
            </a:r>
            <a:endParaRPr lang="en-US" altLang="en-US" sz="2400" dirty="0"/>
          </a:p>
          <a:p>
            <a:pPr eaLnBrk="1" hangingPunct="1"/>
            <a:r>
              <a:rPr lang="en-US" altLang="en-US" sz="2400" dirty="0"/>
              <a:t>Keys, Permissibility of Null values, Candidate Keys (Unique in SQL), Foreign Keys, Referential Integrity etc. are expressed by the </a:t>
            </a:r>
            <a:r>
              <a:rPr lang="en-US" altLang="en-US" sz="2400" b="1" dirty="0"/>
              <a:t>CREATE TABLE </a:t>
            </a:r>
            <a:r>
              <a:rPr lang="en-US" altLang="en-US" sz="2400" dirty="0"/>
              <a:t>statement in SQL</a:t>
            </a:r>
            <a:r>
              <a:rPr lang="en-US" altLang="en-US" dirty="0"/>
              <a:t>.</a:t>
            </a:r>
            <a:endParaRPr lang="en-US" altLang="en-US"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1"/>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4" name="TextBox 3"/>
          <p:cNvSpPr txBox="1"/>
          <p:nvPr/>
        </p:nvSpPr>
        <p:spPr>
          <a:xfrm>
            <a:off x="1295400" y="2667000"/>
            <a:ext cx="6629400" cy="1200329"/>
          </a:xfrm>
          <a:prstGeom prst="rect">
            <a:avLst/>
          </a:prstGeom>
          <a:noFill/>
        </p:spPr>
        <p:txBody>
          <a:bodyPr>
            <a:spAutoFit/>
          </a:bodyPr>
          <a:lstStyle/>
          <a:p>
            <a:pPr marR="0" defTabSz="914400">
              <a:buClrTx/>
              <a:buSzTx/>
              <a:buFontTx/>
              <a:buNone/>
              <a:defRPr/>
            </a:pPr>
            <a:r>
              <a:rPr kumimoji="0" lang="en-US" altLang="zh-CN" kern="1200" cap="none" spc="0" normalizeH="0" baseline="0" noProof="0" dirty="0">
                <a:highlight>
                  <a:srgbClr val="FFFF00"/>
                </a:highlight>
                <a:latin typeface="Arial" panose="020B0604020202020204" pitchFamily="34" charset="0"/>
                <a:ea typeface="MS PGothic" panose="020B0600070205080204" pitchFamily="34" charset="-128"/>
                <a:cs typeface="+mn-cs"/>
              </a:rPr>
              <a:t>Let’s visit, 5.3 Update Operations, Transactions, and Dealing with Constraint Violations from textbook – pg.196</a:t>
            </a:r>
            <a:endParaRPr kumimoji="0" lang="zh-CN" altLang="en-US" kern="1200" cap="none" spc="0" normalizeH="0" baseline="0" noProof="0" dirty="0">
              <a:highlight>
                <a:srgbClr val="FFFF00"/>
              </a:highlight>
              <a:latin typeface="Arial" panose="020B0604020202020204" pitchFamily="34" charset="0"/>
              <a:ea typeface="MS PGothic" panose="020B0600070205080204" pitchFamily="34" charset="-128"/>
              <a:cs typeface="+mn-cs"/>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81923" name="Rectangle 1028"/>
          <p:cNvSpPr>
            <a:spLocks noGrp="1"/>
          </p:cNvSpPr>
          <p:nvPr>
            <p:ph type="title"/>
          </p:nvPr>
        </p:nvSpPr>
        <p:spPr/>
        <p:txBody>
          <a:bodyPr vert="horz" wrap="square" lIns="91440" tIns="45720" rIns="91440" bIns="45720" anchor="b" anchorCtr="0"/>
          <a:lstStyle/>
          <a:p>
            <a:pPr eaLnBrk="1" hangingPunct="1"/>
            <a:r>
              <a:rPr lang="en-US" altLang="en-US" dirty="0"/>
              <a:t>Update Operations on Relations</a:t>
            </a:r>
            <a:endParaRPr lang="en-US" altLang="en-US" dirty="0"/>
          </a:p>
        </p:txBody>
      </p:sp>
      <p:sp>
        <p:nvSpPr>
          <p:cNvPr id="81924" name="Rectangle 1029"/>
          <p:cNvSpPr>
            <a:spLocks noGrp="1"/>
          </p:cNvSpPr>
          <p:nvPr>
            <p:ph idx="1"/>
          </p:nvPr>
        </p:nvSpPr>
        <p:spPr/>
        <p:txBody>
          <a:bodyPr vert="horz" wrap="square" lIns="91440" tIns="45720" rIns="0" bIns="45720" anchor="t" anchorCtr="0"/>
          <a:lstStyle/>
          <a:p>
            <a:pPr eaLnBrk="1" hangingPunct="1"/>
            <a:r>
              <a:rPr lang="en-US" altLang="en-US" dirty="0"/>
              <a:t>INSERT a tuple.</a:t>
            </a:r>
            <a:endParaRPr lang="en-US" altLang="en-US" dirty="0"/>
          </a:p>
          <a:p>
            <a:pPr eaLnBrk="1" hangingPunct="1"/>
            <a:r>
              <a:rPr lang="en-US" altLang="en-US" dirty="0"/>
              <a:t>DELETE a tuple.</a:t>
            </a:r>
            <a:endParaRPr lang="en-US" altLang="en-US" dirty="0"/>
          </a:p>
          <a:p>
            <a:pPr eaLnBrk="1" hangingPunct="1"/>
            <a:r>
              <a:rPr lang="en-US" altLang="en-US" dirty="0"/>
              <a:t>MODIFY a tuple.</a:t>
            </a:r>
            <a:endParaRPr lang="en-US" altLang="en-US" dirty="0"/>
          </a:p>
          <a:p>
            <a:pPr eaLnBrk="1" hangingPunct="1"/>
            <a:r>
              <a:rPr lang="en-US" altLang="en-US" dirty="0"/>
              <a:t>Integrity constraints should not be violated by the update operations.</a:t>
            </a:r>
            <a:endParaRPr lang="en-US" altLang="en-US" dirty="0"/>
          </a:p>
          <a:p>
            <a:pPr eaLnBrk="1" hangingPunct="1"/>
            <a:r>
              <a:rPr lang="en-US" altLang="en-US" dirty="0"/>
              <a:t>Several update operations may have to be grouped together.</a:t>
            </a:r>
            <a:endParaRPr lang="en-US" altLang="en-US" dirty="0"/>
          </a:p>
          <a:p>
            <a:pPr eaLnBrk="1" hangingPunct="1"/>
            <a:r>
              <a:rPr lang="en-US" altLang="en-US" dirty="0"/>
              <a:t>Updates may </a:t>
            </a:r>
            <a:r>
              <a:rPr lang="en-US" altLang="en-US" b="1" dirty="0"/>
              <a:t>propagate</a:t>
            </a:r>
            <a:r>
              <a:rPr lang="en-US" altLang="en-US" dirty="0"/>
              <a:t>  to cause other updates automatically. This may be necessary to maintain integrity constraints.</a:t>
            </a:r>
            <a:endParaRPr lang="en-US" altLang="en-US"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83971" name="Rectangle 4"/>
          <p:cNvSpPr>
            <a:spLocks noGrp="1"/>
          </p:cNvSpPr>
          <p:nvPr>
            <p:ph type="title"/>
          </p:nvPr>
        </p:nvSpPr>
        <p:spPr/>
        <p:txBody>
          <a:bodyPr vert="horz" wrap="square" lIns="91440" tIns="45720" rIns="91440" bIns="45720" anchor="b" anchorCtr="0"/>
          <a:lstStyle/>
          <a:p>
            <a:pPr eaLnBrk="1" hangingPunct="1"/>
            <a:r>
              <a:rPr lang="en-US" altLang="en-US" dirty="0"/>
              <a:t>Update Operations on Relations</a:t>
            </a:r>
            <a:endParaRPr lang="en-US" altLang="en-US" dirty="0"/>
          </a:p>
        </p:txBody>
      </p:sp>
      <p:sp>
        <p:nvSpPr>
          <p:cNvPr id="83972" name="Rectangle 5"/>
          <p:cNvSpPr>
            <a:spLocks noGrp="1"/>
          </p:cNvSpPr>
          <p:nvPr>
            <p:ph idx="1"/>
          </p:nvPr>
        </p:nvSpPr>
        <p:spPr/>
        <p:txBody>
          <a:bodyPr vert="horz" wrap="square" lIns="91440" tIns="45720" rIns="0" bIns="45720" anchor="t" anchorCtr="0"/>
          <a:lstStyle/>
          <a:p>
            <a:pPr eaLnBrk="1" hangingPunct="1"/>
            <a:r>
              <a:rPr lang="en-US" altLang="en-US" dirty="0"/>
              <a:t>In case of integrity violation, several actions can be taken:</a:t>
            </a:r>
            <a:endParaRPr lang="en-US" altLang="en-US" dirty="0"/>
          </a:p>
          <a:p>
            <a:pPr lvl="1" eaLnBrk="1" hangingPunct="1"/>
            <a:r>
              <a:rPr lang="en-US" altLang="en-US" dirty="0"/>
              <a:t>Cancel the operation that causes the violation (RESTRICT or REJECT option)</a:t>
            </a:r>
            <a:endParaRPr lang="en-US" altLang="en-US" dirty="0"/>
          </a:p>
          <a:p>
            <a:pPr lvl="1" eaLnBrk="1" hangingPunct="1"/>
            <a:r>
              <a:rPr lang="en-US" altLang="en-US" dirty="0"/>
              <a:t>Perform the operation but inform the user of the violation</a:t>
            </a:r>
            <a:endParaRPr lang="en-US" altLang="en-US" dirty="0"/>
          </a:p>
          <a:p>
            <a:pPr lvl="1" eaLnBrk="1" hangingPunct="1"/>
            <a:r>
              <a:rPr lang="en-US" altLang="en-US" dirty="0"/>
              <a:t>Trigger additional updates so the violation is corrected (CASCADE option, SET NULL option)</a:t>
            </a:r>
            <a:endParaRPr lang="en-US" altLang="en-US" dirty="0"/>
          </a:p>
          <a:p>
            <a:pPr lvl="1" eaLnBrk="1" hangingPunct="1"/>
            <a:r>
              <a:rPr lang="en-US" altLang="en-US" dirty="0"/>
              <a:t>Execute a user-specified error-correction routine </a:t>
            </a:r>
            <a:endParaRPr lang="en-US" altLang="en-US"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vert="horz" wrap="square" lIns="91440" tIns="45720" rIns="91440" bIns="45720" anchor="b" anchorCtr="0"/>
          <a:lstStyle/>
          <a:p>
            <a:endParaRPr lang="zh-CN" altLang="en-US" dirty="0"/>
          </a:p>
        </p:txBody>
      </p:sp>
      <p:sp>
        <p:nvSpPr>
          <p:cNvPr id="86019" name="Content Placeholder 2"/>
          <p:cNvSpPr>
            <a:spLocks noGrp="1"/>
          </p:cNvSpPr>
          <p:nvPr>
            <p:ph idx="1"/>
          </p:nvPr>
        </p:nvSpPr>
        <p:spPr/>
        <p:txBody>
          <a:bodyPr vert="horz" wrap="square" lIns="91440" tIns="45720" rIns="0" bIns="45720" anchor="t" anchorCtr="0"/>
          <a:lstStyle/>
          <a:p>
            <a:pPr algn="just"/>
            <a:r>
              <a:rPr lang="en-US" altLang="zh-CN" sz="2400" dirty="0">
                <a:solidFill>
                  <a:srgbClr val="0C0D0E"/>
                </a:solidFill>
                <a:latin typeface="-apple-system"/>
              </a:rPr>
              <a:t>CASCADE: Cascade is used to delete or update the row that is referenced by the foreign key in the parent table. It will delete or update all the rows in the child table that reference the row in the parent table.</a:t>
            </a:r>
            <a:endParaRPr lang="en-US" altLang="zh-CN" sz="2400" dirty="0">
              <a:solidFill>
                <a:srgbClr val="0C0D0E"/>
              </a:solidFill>
              <a:latin typeface="-apple-system"/>
            </a:endParaRPr>
          </a:p>
          <a:p>
            <a:pPr algn="just"/>
            <a:r>
              <a:rPr lang="en-US" altLang="zh-CN" sz="2400" dirty="0">
                <a:solidFill>
                  <a:srgbClr val="0C0D0E"/>
                </a:solidFill>
                <a:latin typeface="-apple-system"/>
              </a:rPr>
              <a:t>RESTRICT: Restrict is used to restrict the deletion or updating of the row in the parent table that is referenced by the foreign key in the child table. If there are any rows in the child table that reference the row in the parent table, the action (delete/update) will not be executed.</a:t>
            </a:r>
            <a:endParaRPr lang="en-US" altLang="zh-CN" sz="2400" dirty="0">
              <a:solidFill>
                <a:srgbClr val="0C0D0E"/>
              </a:solidFill>
              <a:latin typeface="-apple-system"/>
            </a:endParaRPr>
          </a:p>
          <a:p>
            <a:pPr algn="just"/>
            <a:endParaRPr lang="en-US" altLang="zh-CN" sz="2400" dirty="0">
              <a:solidFill>
                <a:srgbClr val="0C0D0E"/>
              </a:solidFill>
              <a:latin typeface="-apple-system"/>
            </a:endParaRPr>
          </a:p>
        </p:txBody>
      </p:sp>
      <p:sp>
        <p:nvSpPr>
          <p:cNvPr id="8602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r>
              <a:rPr kumimoji="0" lang="en-US" altLang="zh-CN" sz="2800" b="0" i="0" u="none" strike="noStrike" kern="0" cap="none" spc="0" normalizeH="0" baseline="0" noProof="0" dirty="0">
                <a:ln>
                  <a:noFill/>
                </a:ln>
                <a:solidFill>
                  <a:srgbClr val="0C0D0E"/>
                </a:solidFill>
                <a:effectLst/>
                <a:uLnTx/>
                <a:uFillTx/>
                <a:latin typeface="-apple-system"/>
                <a:ea typeface="MS PGothic" panose="020B0600070205080204" pitchFamily="34" charset="-128"/>
                <a:cs typeface="MS PGothic" panose="020B0600070205080204" pitchFamily="34" charset="-128"/>
              </a:rPr>
              <a:t>There are three types of on delete associated with foreign key</a:t>
            </a:r>
            <a:endParaRPr kumimoji="0" lang="en-US" altLang="zh-CN" sz="2800" b="0" i="0" u="none" strike="noStrike" kern="0" cap="none" spc="0" normalizeH="0" baseline="0" noProof="0" dirty="0">
              <a:ln>
                <a:noFill/>
              </a:ln>
              <a:solidFill>
                <a:srgbClr val="0C0D0E"/>
              </a:solidFill>
              <a:effectLst/>
              <a:uLnTx/>
              <a:uFillTx/>
              <a:latin typeface="-apple-system"/>
              <a:ea typeface="MS PGothic" panose="020B0600070205080204" pitchFamily="34" charset="-128"/>
              <a:cs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mj-lt"/>
              <a:buAutoNum type="arabicPeriod"/>
              <a:defRPr/>
            </a:pPr>
            <a:r>
              <a:rPr kumimoji="0" lang="en-US" altLang="zh-CN" sz="2600" b="0" i="0" u="none" strike="noStrike" kern="0" cap="none" spc="0" normalizeH="0" baseline="0" noProof="0" dirty="0">
                <a:ln>
                  <a:noFill/>
                </a:ln>
                <a:solidFill>
                  <a:srgbClr val="0C0D0E"/>
                </a:solidFill>
                <a:effectLst/>
                <a:uLnTx/>
                <a:uFillTx/>
                <a:latin typeface="inherit"/>
                <a:ea typeface="MS PGothic" panose="020B0600070205080204" pitchFamily="34" charset="-128"/>
              </a:rPr>
              <a:t>On Delete Cascade: when data is removed from a parent table, automatically data deleted from child table (foreign key table).</a:t>
            </a:r>
            <a:endParaRPr kumimoji="0" lang="en-US" altLang="zh-CN" sz="2600" b="0" i="0" u="none" strike="noStrike" kern="0" cap="none" spc="0" normalizeH="0" baseline="0" noProof="0" dirty="0">
              <a:ln>
                <a:noFill/>
              </a:ln>
              <a:solidFill>
                <a:srgbClr val="0C0D0E"/>
              </a:solidFill>
              <a:effectLst/>
              <a:uLnTx/>
              <a:uFillTx/>
              <a:latin typeface="inherit"/>
              <a:ea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mj-lt"/>
              <a:buAutoNum type="arabicPeriod"/>
              <a:defRPr/>
            </a:pPr>
            <a:r>
              <a:rPr kumimoji="0" lang="en-US" altLang="zh-CN" sz="2600" b="0" i="0" u="none" strike="noStrike" kern="0" cap="none" spc="0" normalizeH="0" baseline="0" noProof="0" dirty="0">
                <a:ln>
                  <a:noFill/>
                </a:ln>
                <a:solidFill>
                  <a:srgbClr val="0C0D0E"/>
                </a:solidFill>
                <a:effectLst/>
                <a:uLnTx/>
                <a:uFillTx/>
                <a:latin typeface="inherit"/>
                <a:ea typeface="MS PGothic" panose="020B0600070205080204" pitchFamily="34" charset="-128"/>
              </a:rPr>
              <a:t>On Delete set Null: when data is removed from a parent table, the foreign key associated cell will be null in a child table.</a:t>
            </a:r>
            <a:endParaRPr kumimoji="0" lang="en-US" altLang="zh-CN" sz="2600" b="0" i="0" u="none" strike="noStrike" kern="0" cap="none" spc="0" normalizeH="0" baseline="0" noProof="0" dirty="0">
              <a:ln>
                <a:noFill/>
              </a:ln>
              <a:solidFill>
                <a:srgbClr val="0C0D0E"/>
              </a:solidFill>
              <a:effectLst/>
              <a:uLnTx/>
              <a:uFillTx/>
              <a:latin typeface="inherit"/>
              <a:ea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mj-lt"/>
              <a:buAutoNum type="arabicPeriod"/>
              <a:defRPr/>
            </a:pPr>
            <a:r>
              <a:rPr kumimoji="0" lang="en-US" altLang="zh-CN" sz="2600" b="0" i="0" u="none" strike="noStrike" kern="0" cap="none" spc="0" normalizeH="0" baseline="0" noProof="0" dirty="0">
                <a:ln>
                  <a:noFill/>
                </a:ln>
                <a:solidFill>
                  <a:srgbClr val="0C0D0E"/>
                </a:solidFill>
                <a:effectLst/>
                <a:uLnTx/>
                <a:uFillTx/>
                <a:latin typeface="inherit"/>
                <a:ea typeface="MS PGothic" panose="020B0600070205080204" pitchFamily="34" charset="-128"/>
              </a:rPr>
              <a:t>On Delete Restrict: when data is removed from a parent table, and there is a foreign key associated with child table it gives error, you can not delete the record.</a:t>
            </a:r>
            <a:endParaRPr kumimoji="0" lang="en-US" altLang="zh-CN" sz="2600" b="0" i="0" u="none" strike="noStrike" kern="0" cap="none" spc="0" normalizeH="0" baseline="0" noProof="0" dirty="0">
              <a:ln>
                <a:noFill/>
              </a:ln>
              <a:solidFill>
                <a:srgbClr val="0C0D0E"/>
              </a:solidFill>
              <a:effectLst/>
              <a:uLnTx/>
              <a:uFillTx/>
              <a:latin typeface="inherit"/>
              <a:ea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endParaRPr kumimoji="0" lang="zh-CN" alt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p:txBody>
      </p:sp>
      <p:sp>
        <p:nvSpPr>
          <p:cNvPr id="87043"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vert="horz" wrap="square" lIns="91440" tIns="45720" rIns="91440" bIns="45720" anchor="b" anchorCtr="0"/>
          <a:lstStyle/>
          <a:p>
            <a:endParaRPr lang="zh-CN" altLang="en-US" dirty="0"/>
          </a:p>
        </p:txBody>
      </p:sp>
      <p:sp>
        <p:nvSpPr>
          <p:cNvPr id="88067" name="Content Placeholder 2"/>
          <p:cNvSpPr>
            <a:spLocks noGrp="1"/>
          </p:cNvSpPr>
          <p:nvPr>
            <p:ph idx="1"/>
          </p:nvPr>
        </p:nvSpPr>
        <p:spPr/>
        <p:txBody>
          <a:bodyPr vert="horz" wrap="square" lIns="91440" tIns="45720" rIns="0" bIns="45720" anchor="t" anchorCtr="0"/>
          <a:lstStyle/>
          <a:p>
            <a:endParaRPr lang="zh-CN" altLang="en-US" dirty="0"/>
          </a:p>
        </p:txBody>
      </p:sp>
      <p:sp>
        <p:nvSpPr>
          <p:cNvPr id="8806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pic>
        <p:nvPicPr>
          <p:cNvPr id="88069" name="Picture 5"/>
          <p:cNvPicPr>
            <a:picLocks noChangeAspect="1"/>
          </p:cNvPicPr>
          <p:nvPr/>
        </p:nvPicPr>
        <p:blipFill>
          <a:blip r:embed="rId1"/>
          <a:stretch>
            <a:fillRect/>
          </a:stretch>
        </p:blipFill>
        <p:spPr>
          <a:xfrm>
            <a:off x="228600" y="361950"/>
            <a:ext cx="8686800" cy="6134100"/>
          </a:xfrm>
          <a:prstGeom prst="rect">
            <a:avLst/>
          </a:prstGeom>
          <a:noFill/>
          <a:ln w="9525">
            <a:noFill/>
          </a:ln>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89091" name="Rectangle 1026"/>
          <p:cNvSpPr>
            <a:spLocks noGrp="1"/>
          </p:cNvSpPr>
          <p:nvPr>
            <p:ph type="title"/>
          </p:nvPr>
        </p:nvSpPr>
        <p:spPr/>
        <p:txBody>
          <a:bodyPr vert="horz" wrap="square" lIns="91440" tIns="45720" rIns="91440" bIns="45720" anchor="b" anchorCtr="0"/>
          <a:lstStyle/>
          <a:p>
            <a:pPr eaLnBrk="1" hangingPunct="1"/>
            <a:r>
              <a:rPr lang="en-US" altLang="en-US" dirty="0"/>
              <a:t>Possible violations for each operation</a:t>
            </a:r>
            <a:endParaRPr lang="en-US" altLang="en-US" dirty="0"/>
          </a:p>
        </p:txBody>
      </p:sp>
      <p:sp>
        <p:nvSpPr>
          <p:cNvPr id="89092" name="Rectangle 1027"/>
          <p:cNvSpPr>
            <a:spLocks noGrp="1"/>
          </p:cNvSpPr>
          <p:nvPr>
            <p:ph idx="1"/>
          </p:nvPr>
        </p:nvSpPr>
        <p:spPr/>
        <p:txBody>
          <a:bodyPr vert="horz" wrap="square" lIns="91440" tIns="45720" rIns="0" bIns="45720" anchor="t" anchorCtr="0"/>
          <a:lstStyle/>
          <a:p>
            <a:pPr eaLnBrk="1" hangingPunct="1"/>
            <a:r>
              <a:rPr lang="en-US" altLang="en-US" sz="2400" dirty="0"/>
              <a:t>INSERT may violate any of the constraints:</a:t>
            </a:r>
            <a:endParaRPr lang="en-US" altLang="en-US" sz="2400" dirty="0"/>
          </a:p>
          <a:p>
            <a:pPr lvl="1" eaLnBrk="1" hangingPunct="1"/>
            <a:r>
              <a:rPr lang="en-US" altLang="en-US" sz="2200" dirty="0"/>
              <a:t>Domain constraint:</a:t>
            </a:r>
            <a:endParaRPr lang="en-US" altLang="en-US" sz="2200" dirty="0"/>
          </a:p>
          <a:p>
            <a:pPr lvl="2" eaLnBrk="1" hangingPunct="1"/>
            <a:r>
              <a:rPr lang="en-US" altLang="en-US" sz="2000" dirty="0"/>
              <a:t>if one of the attribute values provided for the new tuple is not of the specified attribute domain</a:t>
            </a:r>
            <a:endParaRPr lang="en-US" altLang="en-US" sz="2000" dirty="0"/>
          </a:p>
          <a:p>
            <a:pPr lvl="1" eaLnBrk="1" hangingPunct="1"/>
            <a:r>
              <a:rPr lang="en-US" altLang="en-US" sz="2200" dirty="0"/>
              <a:t>Key constraint:</a:t>
            </a:r>
            <a:endParaRPr lang="en-US" altLang="en-US" sz="2200" dirty="0"/>
          </a:p>
          <a:p>
            <a:pPr lvl="2" eaLnBrk="1" hangingPunct="1"/>
            <a:r>
              <a:rPr lang="en-US" altLang="en-US" sz="2000" dirty="0"/>
              <a:t>if the value of a key attribute in the new tuple already exists in another tuple in the relation</a:t>
            </a:r>
            <a:endParaRPr lang="en-US" altLang="en-US" sz="2000" dirty="0"/>
          </a:p>
          <a:p>
            <a:pPr lvl="1" eaLnBrk="1" hangingPunct="1"/>
            <a:r>
              <a:rPr lang="en-US" altLang="en-US" sz="2200" dirty="0"/>
              <a:t>Referential integrity:</a:t>
            </a:r>
            <a:endParaRPr lang="en-US" altLang="en-US" sz="2200" dirty="0"/>
          </a:p>
          <a:p>
            <a:pPr lvl="2" eaLnBrk="1" hangingPunct="1"/>
            <a:r>
              <a:rPr lang="en-US" altLang="en-US" sz="2000" dirty="0"/>
              <a:t>if a foreign key value in the new tuple references a primary key value that does not exist in the referenced relation</a:t>
            </a:r>
            <a:endParaRPr lang="en-US" altLang="en-US" sz="2000" dirty="0"/>
          </a:p>
          <a:p>
            <a:pPr lvl="1" eaLnBrk="1" hangingPunct="1"/>
            <a:r>
              <a:rPr lang="en-US" altLang="en-US" sz="2200" dirty="0"/>
              <a:t>Entity integrity:</a:t>
            </a:r>
            <a:endParaRPr lang="en-US" altLang="en-US" sz="2200" dirty="0"/>
          </a:p>
          <a:p>
            <a:pPr lvl="2" eaLnBrk="1" hangingPunct="1"/>
            <a:r>
              <a:rPr lang="en-US" altLang="en-US" sz="2000" dirty="0"/>
              <a:t>if the primary key value is null in the new tuple</a:t>
            </a:r>
            <a:endParaRPr lang="en-US" altLang="en-US" sz="2000"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90115" name="Rectangle 2"/>
          <p:cNvSpPr>
            <a:spLocks noGrp="1"/>
          </p:cNvSpPr>
          <p:nvPr>
            <p:ph type="title"/>
          </p:nvPr>
        </p:nvSpPr>
        <p:spPr/>
        <p:txBody>
          <a:bodyPr vert="horz" wrap="square" lIns="91440" tIns="45720" rIns="91440" bIns="45720" anchor="b" anchorCtr="0"/>
          <a:lstStyle/>
          <a:p>
            <a:pPr eaLnBrk="1" hangingPunct="1"/>
            <a:r>
              <a:rPr lang="en-US" altLang="en-US" dirty="0"/>
              <a:t>Possible violations for each operation</a:t>
            </a:r>
            <a:endParaRPr lang="en-US" altLang="en-US" dirty="0"/>
          </a:p>
        </p:txBody>
      </p:sp>
      <p:sp>
        <p:nvSpPr>
          <p:cNvPr id="90116" name="Rectangle 3"/>
          <p:cNvSpPr>
            <a:spLocks noGrp="1"/>
          </p:cNvSpPr>
          <p:nvPr>
            <p:ph idx="1"/>
          </p:nvPr>
        </p:nvSpPr>
        <p:spPr/>
        <p:txBody>
          <a:bodyPr vert="horz" wrap="square" lIns="91440" tIns="45720" rIns="0" bIns="45720" anchor="t" anchorCtr="0"/>
          <a:lstStyle/>
          <a:p>
            <a:pPr eaLnBrk="1" hangingPunct="1"/>
            <a:r>
              <a:rPr lang="en-US" altLang="en-US" sz="2400" dirty="0"/>
              <a:t>DELETE may violate only referential integrity:</a:t>
            </a:r>
            <a:endParaRPr lang="en-US" altLang="en-US" sz="2400" dirty="0"/>
          </a:p>
          <a:p>
            <a:pPr lvl="1" eaLnBrk="1" hangingPunct="1"/>
            <a:r>
              <a:rPr lang="en-US" altLang="en-US" sz="2200" dirty="0"/>
              <a:t>If the primary key value of the tuple being deleted is referenced from other tuples in the database</a:t>
            </a:r>
            <a:endParaRPr lang="en-US" altLang="en-US" sz="2200" dirty="0"/>
          </a:p>
          <a:p>
            <a:pPr lvl="2" eaLnBrk="1" hangingPunct="1"/>
            <a:r>
              <a:rPr lang="en-US" altLang="en-US" sz="2000" dirty="0"/>
              <a:t>Can be remedied by several actions: RESTRICT, CASCADE, SET NULL (see Chapter 6 for more details)</a:t>
            </a:r>
            <a:endParaRPr lang="en-US" altLang="en-US" sz="2000" dirty="0"/>
          </a:p>
          <a:p>
            <a:pPr lvl="3" eaLnBrk="1" hangingPunct="1"/>
            <a:r>
              <a:rPr lang="en-US" altLang="en-US" sz="1800" dirty="0"/>
              <a:t>RESTRICT option: reject the deletion</a:t>
            </a:r>
            <a:endParaRPr lang="en-US" altLang="en-US" sz="1800" dirty="0"/>
          </a:p>
          <a:p>
            <a:pPr lvl="3" eaLnBrk="1" hangingPunct="1"/>
            <a:r>
              <a:rPr lang="en-US" altLang="en-US" sz="1800" dirty="0"/>
              <a:t>CASCADE option: propagate the new primary key value into the foreign keys of the referencing tuples</a:t>
            </a:r>
            <a:endParaRPr lang="en-US" altLang="en-US" sz="1800" dirty="0"/>
          </a:p>
          <a:p>
            <a:pPr lvl="3" eaLnBrk="1" hangingPunct="1"/>
            <a:r>
              <a:rPr lang="en-US" altLang="en-US" sz="1800" dirty="0"/>
              <a:t>SET NULL option: set the foreign keys of the referencing tuples to NULL</a:t>
            </a:r>
            <a:endParaRPr lang="en-US" altLang="en-US" sz="1800" dirty="0"/>
          </a:p>
          <a:p>
            <a:pPr lvl="1" eaLnBrk="1" hangingPunct="1"/>
            <a:r>
              <a:rPr lang="en-US" altLang="en-US" sz="2200" dirty="0"/>
              <a:t>One of the above options must be specified during database design for each foreign key constraint</a:t>
            </a:r>
            <a:endParaRPr lang="en-US" altLang="en-US" sz="22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13315" name="Rectangle 2"/>
          <p:cNvSpPr>
            <a:spLocks noGrp="1"/>
          </p:cNvSpPr>
          <p:nvPr>
            <p:ph type="title"/>
          </p:nvPr>
        </p:nvSpPr>
        <p:spPr/>
        <p:txBody>
          <a:bodyPr vert="horz" wrap="square" lIns="91440" tIns="45720" rIns="91440" bIns="45720" anchor="b" anchorCtr="0"/>
          <a:lstStyle/>
          <a:p>
            <a:pPr eaLnBrk="1" hangingPunct="1"/>
            <a:r>
              <a:rPr lang="en-US" altLang="en-US" dirty="0"/>
              <a:t>Example of a Relation</a:t>
            </a:r>
            <a:endParaRPr lang="en-US" altLang="en-US" dirty="0"/>
          </a:p>
        </p:txBody>
      </p:sp>
      <p:sp>
        <p:nvSpPr>
          <p:cNvPr id="13316" name="Rectangle 5"/>
          <p:cNvSpPr/>
          <p:nvPr/>
        </p:nvSpPr>
        <p:spPr>
          <a:xfrm>
            <a:off x="8886825" y="6159500"/>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eaLnBrk="1" hangingPunct="1">
              <a:spcBef>
                <a:spcPct val="0"/>
              </a:spcBef>
              <a:buClrTx/>
              <a:buSzTx/>
              <a:buFontTx/>
              <a:buNone/>
            </a:pPr>
            <a:endParaRPr lang="en-US" altLang="en-US" sz="2400" dirty="0">
              <a:solidFill>
                <a:schemeClr val="tx1"/>
              </a:solidFill>
              <a:latin typeface="Times New Roman" panose="02020603050405020304" pitchFamily="18" charset="0"/>
            </a:endParaRPr>
          </a:p>
        </p:txBody>
      </p:sp>
      <p:pic>
        <p:nvPicPr>
          <p:cNvPr id="13317" name="Picture 6" descr="fig05_01"/>
          <p:cNvPicPr>
            <a:picLocks noChangeAspect="1"/>
          </p:cNvPicPr>
          <p:nvPr/>
        </p:nvPicPr>
        <p:blipFill>
          <a:blip r:embed="rId1"/>
          <a:stretch>
            <a:fillRect/>
          </a:stretch>
        </p:blipFill>
        <p:spPr>
          <a:xfrm>
            <a:off x="152400" y="2295525"/>
            <a:ext cx="8489950" cy="3078163"/>
          </a:xfrm>
          <a:prstGeom prst="rect">
            <a:avLst/>
          </a:prstGeom>
          <a:noFill/>
          <a:ln w="9525">
            <a:noFill/>
          </a:ln>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91139" name="Rectangle 1026"/>
          <p:cNvSpPr>
            <a:spLocks noGrp="1"/>
          </p:cNvSpPr>
          <p:nvPr>
            <p:ph type="title"/>
          </p:nvPr>
        </p:nvSpPr>
        <p:spPr/>
        <p:txBody>
          <a:bodyPr vert="horz" wrap="square" lIns="91440" tIns="45720" rIns="91440" bIns="45720" anchor="b" anchorCtr="0"/>
          <a:lstStyle/>
          <a:p>
            <a:pPr eaLnBrk="1" hangingPunct="1"/>
            <a:r>
              <a:rPr lang="en-US" altLang="en-US" dirty="0"/>
              <a:t>Possible violations for each operation</a:t>
            </a:r>
            <a:endParaRPr lang="en-US" altLang="en-US" dirty="0"/>
          </a:p>
        </p:txBody>
      </p:sp>
      <p:sp>
        <p:nvSpPr>
          <p:cNvPr id="91140" name="Rectangle 1027"/>
          <p:cNvSpPr>
            <a:spLocks noGrp="1"/>
          </p:cNvSpPr>
          <p:nvPr>
            <p:ph idx="1"/>
          </p:nvPr>
        </p:nvSpPr>
        <p:spPr/>
        <p:txBody>
          <a:bodyPr vert="horz" wrap="square" lIns="91440" tIns="45720" rIns="0" bIns="45720" anchor="t" anchorCtr="0"/>
          <a:lstStyle/>
          <a:p>
            <a:pPr eaLnBrk="1" hangingPunct="1"/>
            <a:r>
              <a:rPr lang="en-US" altLang="en-US" sz="2400" dirty="0"/>
              <a:t>UPDATE may violate domain constraint and NOT NULL constraint on an attribute being modified</a:t>
            </a:r>
            <a:endParaRPr lang="en-US" altLang="en-US" sz="2400" dirty="0"/>
          </a:p>
          <a:p>
            <a:pPr eaLnBrk="1" hangingPunct="1"/>
            <a:r>
              <a:rPr lang="en-US" altLang="en-US" sz="2400" dirty="0"/>
              <a:t>Any of the other constraints may also be violated, depending on the attribute being updated:</a:t>
            </a:r>
            <a:endParaRPr lang="en-US" altLang="en-US" sz="2400" dirty="0"/>
          </a:p>
          <a:p>
            <a:pPr lvl="1" eaLnBrk="1" hangingPunct="1"/>
            <a:r>
              <a:rPr lang="en-US" altLang="en-US" sz="2200" dirty="0"/>
              <a:t>Updating the primary key (PK):</a:t>
            </a:r>
            <a:endParaRPr lang="en-US" altLang="en-US" sz="2200" dirty="0"/>
          </a:p>
          <a:p>
            <a:pPr lvl="2" eaLnBrk="1" hangingPunct="1"/>
            <a:r>
              <a:rPr lang="en-US" altLang="en-US" sz="2000" dirty="0"/>
              <a:t>Similar to a DELETE followed by an INSERT</a:t>
            </a:r>
            <a:endParaRPr lang="en-US" altLang="en-US" sz="2000" dirty="0"/>
          </a:p>
          <a:p>
            <a:pPr lvl="2" eaLnBrk="1" hangingPunct="1"/>
            <a:r>
              <a:rPr lang="en-US" altLang="en-US" sz="2000" dirty="0"/>
              <a:t>Need to specify similar options to DELETE</a:t>
            </a:r>
            <a:endParaRPr lang="en-US" altLang="en-US" sz="2000" dirty="0"/>
          </a:p>
          <a:p>
            <a:pPr lvl="1" eaLnBrk="1" hangingPunct="1"/>
            <a:r>
              <a:rPr lang="en-US" altLang="en-US" sz="2200" dirty="0"/>
              <a:t>Updating a foreign key (FK):</a:t>
            </a:r>
            <a:endParaRPr lang="en-US" altLang="en-US" sz="2200" dirty="0"/>
          </a:p>
          <a:p>
            <a:pPr lvl="2" eaLnBrk="1" hangingPunct="1"/>
            <a:r>
              <a:rPr lang="en-US" altLang="en-US" sz="2000" dirty="0"/>
              <a:t>May violate referential integrity</a:t>
            </a:r>
            <a:endParaRPr lang="en-US" altLang="en-US" sz="2000" dirty="0"/>
          </a:p>
          <a:p>
            <a:pPr lvl="1" eaLnBrk="1" hangingPunct="1"/>
            <a:r>
              <a:rPr lang="en-US" altLang="en-US" sz="2200" dirty="0"/>
              <a:t>Updating an ordinary attribute (neither PK nor FK):</a:t>
            </a:r>
            <a:endParaRPr lang="en-US" altLang="en-US" sz="2200" dirty="0"/>
          </a:p>
          <a:p>
            <a:pPr lvl="2" eaLnBrk="1" hangingPunct="1"/>
            <a:r>
              <a:rPr lang="en-US" altLang="en-US" sz="2000" dirty="0"/>
              <a:t>Can only violate domain constraints</a:t>
            </a:r>
            <a:endParaRPr lang="en-US" altLang="en-US" sz="2000" dirty="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533400" y="2438400"/>
            <a:ext cx="8305800" cy="1373188"/>
          </a:xfrm>
        </p:spPr>
        <p:txBody>
          <a:bodyPr vert="horz" wrap="square" lIns="91440" tIns="45720" rIns="91440" bIns="45720" anchor="b" anchorCtr="0"/>
          <a:lstStyle/>
          <a:p>
            <a:pPr>
              <a:buNone/>
            </a:pPr>
            <a:r>
              <a:rPr lang="en-US" altLang="zh-CN" dirty="0"/>
              <a:t>RANDOM CHECKING OF CLASS NOTES THIS WEDNESDAY </a:t>
            </a:r>
            <a:endParaRPr lang="zh-CN" altLang="en-US" dirty="0"/>
          </a:p>
        </p:txBody>
      </p:sp>
      <p:sp>
        <p:nvSpPr>
          <p:cNvPr id="92163" name="Slide Number Placeholder 3"/>
          <p:cNvSpPr txBox="1">
            <a:spLocks noGrp="1"/>
          </p:cNvSpPr>
          <p:nvPr>
            <p:ph type="sldNum"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2"/>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93187" name="Rectangle 5"/>
          <p:cNvSpPr>
            <a:spLocks noGrp="1"/>
          </p:cNvSpPr>
          <p:nvPr>
            <p:ph type="title"/>
          </p:nvPr>
        </p:nvSpPr>
        <p:spPr/>
        <p:txBody>
          <a:bodyPr vert="horz" wrap="square" lIns="91440" tIns="45720" rIns="91440" bIns="45720" anchor="b" anchorCtr="0"/>
          <a:lstStyle/>
          <a:p>
            <a:pPr eaLnBrk="1" hangingPunct="1"/>
            <a:r>
              <a:rPr lang="en-US" altLang="en-US" dirty="0"/>
              <a:t>Exercise CASE STUDY 1 (In class)</a:t>
            </a:r>
            <a:endParaRPr lang="en-US" altLang="en-US" dirty="0"/>
          </a:p>
        </p:txBody>
      </p:sp>
      <p:sp>
        <p:nvSpPr>
          <p:cNvPr id="80900" name="Text Box 3"/>
          <p:cNvSpPr txBox="1">
            <a:spLocks noChangeArrowheads="1"/>
          </p:cNvSpPr>
          <p:nvPr/>
        </p:nvSpPr>
        <p:spPr bwMode="auto">
          <a:xfrm>
            <a:off x="228600" y="1606550"/>
            <a:ext cx="8534400" cy="4399915"/>
          </a:xfrm>
          <a:prstGeom prst="rect">
            <a:avLst/>
          </a:prstGeom>
          <a:noFill/>
          <a:ln w="9525">
            <a:solidFill>
              <a:srgbClr val="990033"/>
            </a:solidFill>
            <a:miter lim="800000"/>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eaLnBrk="1" hangingPunct="1">
              <a:spcBef>
                <a:spcPct val="50000"/>
              </a:spcBef>
              <a:buClrTx/>
              <a:buSzTx/>
              <a:buFontTx/>
              <a:buNone/>
            </a:pPr>
            <a:r>
              <a:rPr lang="en-US" altLang="en-US" sz="2000" dirty="0">
                <a:latin typeface="Times New Roman" panose="02020603050405020304" pitchFamily="18" charset="0"/>
              </a:rPr>
              <a:t>(Taken from Exercise 5.15)</a:t>
            </a:r>
            <a:endParaRPr lang="en-US" altLang="en-US" sz="2000" dirty="0">
              <a:latin typeface="Times New Roman" panose="02020603050405020304" pitchFamily="18" charset="0"/>
            </a:endParaRPr>
          </a:p>
          <a:p>
            <a:pPr marL="0" lvl="0" indent="0" eaLnBrk="1" hangingPunct="1">
              <a:spcBef>
                <a:spcPct val="50000"/>
              </a:spcBef>
              <a:buClrTx/>
              <a:buSzTx/>
              <a:buFontTx/>
              <a:buNone/>
            </a:pPr>
            <a:r>
              <a:rPr lang="en-US" altLang="en-US" sz="2000" dirty="0">
                <a:latin typeface="Times New Roman" panose="02020603050405020304" pitchFamily="18" charset="0"/>
              </a:rPr>
              <a:t>Consider the following relations for a database that keeps track of student enrollment in courses and the books adopted for each course:</a:t>
            </a:r>
            <a:endParaRPr lang="en-US" altLang="en-US" sz="2000" dirty="0">
              <a:latin typeface="Times New Roman" panose="02020603050405020304" pitchFamily="18" charset="0"/>
            </a:endParaRPr>
          </a:p>
          <a:p>
            <a:pPr marL="0" lvl="0" indent="0" eaLnBrk="1" hangingPunct="1">
              <a:spcBef>
                <a:spcPct val="50000"/>
              </a:spcBef>
              <a:buClrTx/>
              <a:buSzTx/>
              <a:buFontTx/>
              <a:buNone/>
            </a:pPr>
            <a:r>
              <a:rPr lang="en-US" altLang="en-US" sz="2000" dirty="0">
                <a:latin typeface="Times New Roman" panose="02020603050405020304" pitchFamily="18" charset="0"/>
              </a:rPr>
              <a:t>STUDENT(</a:t>
            </a:r>
            <a:r>
              <a:rPr lang="en-US" altLang="en-US" sz="2000" u="sng" dirty="0">
                <a:latin typeface="Times New Roman" panose="02020603050405020304" pitchFamily="18" charset="0"/>
              </a:rPr>
              <a:t>SSN</a:t>
            </a:r>
            <a:r>
              <a:rPr lang="en-US" altLang="en-US" sz="2000" dirty="0">
                <a:latin typeface="Times New Roman" panose="02020603050405020304" pitchFamily="18" charset="0"/>
              </a:rPr>
              <a:t>, Name, Major, Bdate)</a:t>
            </a:r>
            <a:endParaRPr lang="en-US" altLang="en-US" sz="2000" dirty="0">
              <a:latin typeface="Times New Roman" panose="02020603050405020304" pitchFamily="18" charset="0"/>
            </a:endParaRPr>
          </a:p>
          <a:p>
            <a:pPr marL="0" lvl="0" indent="0" eaLnBrk="1" hangingPunct="1">
              <a:spcBef>
                <a:spcPct val="50000"/>
              </a:spcBef>
              <a:buClrTx/>
              <a:buSzTx/>
              <a:buFontTx/>
              <a:buNone/>
            </a:pPr>
            <a:r>
              <a:rPr lang="en-US" altLang="en-US" sz="2000" dirty="0">
                <a:latin typeface="Times New Roman" panose="02020603050405020304" pitchFamily="18" charset="0"/>
              </a:rPr>
              <a:t>COURSE(</a:t>
            </a:r>
            <a:r>
              <a:rPr lang="en-US" altLang="en-US" sz="2000" u="sng" dirty="0">
                <a:latin typeface="Times New Roman" panose="02020603050405020304" pitchFamily="18" charset="0"/>
              </a:rPr>
              <a:t>Course#</a:t>
            </a:r>
            <a:r>
              <a:rPr lang="en-US" altLang="en-US" sz="2000" dirty="0">
                <a:latin typeface="Times New Roman" panose="02020603050405020304" pitchFamily="18" charset="0"/>
              </a:rPr>
              <a:t>, Cname, Dept)</a:t>
            </a:r>
            <a:endParaRPr lang="en-US" altLang="en-US" sz="2000" dirty="0">
              <a:latin typeface="Times New Roman" panose="02020603050405020304" pitchFamily="18" charset="0"/>
            </a:endParaRPr>
          </a:p>
          <a:p>
            <a:pPr marL="0" lvl="0" indent="0" eaLnBrk="1" hangingPunct="1">
              <a:spcBef>
                <a:spcPct val="50000"/>
              </a:spcBef>
              <a:buClrTx/>
              <a:buSzTx/>
              <a:buFontTx/>
              <a:buNone/>
            </a:pPr>
            <a:r>
              <a:rPr lang="en-US" altLang="en-US" sz="2000" dirty="0">
                <a:latin typeface="Times New Roman" panose="02020603050405020304" pitchFamily="18" charset="0"/>
              </a:rPr>
              <a:t>ENROLL(</a:t>
            </a:r>
            <a:r>
              <a:rPr lang="en-US" altLang="en-US" sz="2000" u="sng" dirty="0">
                <a:latin typeface="Times New Roman" panose="02020603050405020304" pitchFamily="18" charset="0"/>
              </a:rPr>
              <a:t>SSN</a:t>
            </a:r>
            <a:r>
              <a:rPr lang="en-US" altLang="en-US" sz="2000" dirty="0">
                <a:latin typeface="Times New Roman" panose="02020603050405020304" pitchFamily="18" charset="0"/>
              </a:rPr>
              <a:t>, </a:t>
            </a:r>
            <a:r>
              <a:rPr lang="en-US" altLang="en-US" sz="2000" u="sng" dirty="0">
                <a:latin typeface="Times New Roman" panose="02020603050405020304" pitchFamily="18" charset="0"/>
              </a:rPr>
              <a:t>Course#</a:t>
            </a:r>
            <a:r>
              <a:rPr lang="en-US" altLang="en-US" sz="2000" dirty="0">
                <a:latin typeface="Times New Roman" panose="02020603050405020304" pitchFamily="18" charset="0"/>
              </a:rPr>
              <a:t>, </a:t>
            </a:r>
            <a:r>
              <a:rPr lang="en-US" altLang="en-US" sz="2000" u="sng" dirty="0">
                <a:latin typeface="Times New Roman" panose="02020603050405020304" pitchFamily="18" charset="0"/>
              </a:rPr>
              <a:t>Quarter</a:t>
            </a:r>
            <a:r>
              <a:rPr lang="en-US" altLang="en-US" sz="2000" dirty="0">
                <a:latin typeface="Times New Roman" panose="02020603050405020304" pitchFamily="18" charset="0"/>
              </a:rPr>
              <a:t>, Grade)</a:t>
            </a:r>
            <a:endParaRPr lang="en-US" altLang="en-US" sz="2000" dirty="0">
              <a:latin typeface="Times New Roman" panose="02020603050405020304" pitchFamily="18" charset="0"/>
            </a:endParaRPr>
          </a:p>
          <a:p>
            <a:pPr marL="0" lvl="0" indent="0" eaLnBrk="1" hangingPunct="1">
              <a:spcBef>
                <a:spcPct val="50000"/>
              </a:spcBef>
              <a:buClrTx/>
              <a:buSzTx/>
              <a:buFontTx/>
              <a:buNone/>
            </a:pPr>
            <a:r>
              <a:rPr lang="en-US" altLang="en-US" sz="2000" dirty="0">
                <a:latin typeface="Times New Roman" panose="02020603050405020304" pitchFamily="18" charset="0"/>
              </a:rPr>
              <a:t>BOOK_ADOPTION(</a:t>
            </a:r>
            <a:r>
              <a:rPr lang="en-US" altLang="en-US" sz="2000" u="sng" dirty="0">
                <a:latin typeface="Times New Roman" panose="02020603050405020304" pitchFamily="18" charset="0"/>
              </a:rPr>
              <a:t>Course#</a:t>
            </a:r>
            <a:r>
              <a:rPr lang="en-US" altLang="en-US" sz="2000" dirty="0">
                <a:latin typeface="Times New Roman" panose="02020603050405020304" pitchFamily="18" charset="0"/>
              </a:rPr>
              <a:t>, </a:t>
            </a:r>
            <a:r>
              <a:rPr lang="en-US" altLang="en-US" sz="2000" u="sng" dirty="0">
                <a:latin typeface="Times New Roman" panose="02020603050405020304" pitchFamily="18" charset="0"/>
              </a:rPr>
              <a:t>Quarter</a:t>
            </a:r>
            <a:r>
              <a:rPr lang="en-US" altLang="en-US" sz="2000" dirty="0">
                <a:latin typeface="Times New Roman" panose="02020603050405020304" pitchFamily="18" charset="0"/>
              </a:rPr>
              <a:t>, Book_ISBN)</a:t>
            </a:r>
            <a:endParaRPr lang="en-US" altLang="en-US" sz="2000" dirty="0">
              <a:latin typeface="Times New Roman" panose="02020603050405020304" pitchFamily="18" charset="0"/>
            </a:endParaRPr>
          </a:p>
          <a:p>
            <a:pPr marL="0" lvl="0" indent="0" eaLnBrk="1" hangingPunct="1">
              <a:spcBef>
                <a:spcPct val="50000"/>
              </a:spcBef>
              <a:buClrTx/>
              <a:buSzTx/>
              <a:buFontTx/>
              <a:buNone/>
            </a:pPr>
            <a:r>
              <a:rPr lang="en-US" altLang="en-US" sz="2000" dirty="0">
                <a:latin typeface="Times New Roman" panose="02020603050405020304" pitchFamily="18" charset="0"/>
              </a:rPr>
              <a:t>TEXT(</a:t>
            </a:r>
            <a:r>
              <a:rPr lang="en-US" altLang="en-US" sz="2000" u="sng" dirty="0">
                <a:latin typeface="Times New Roman" panose="02020603050405020304" pitchFamily="18" charset="0"/>
              </a:rPr>
              <a:t>Book_ISBN</a:t>
            </a:r>
            <a:r>
              <a:rPr lang="en-US" altLang="en-US" sz="2000" dirty="0">
                <a:latin typeface="Times New Roman" panose="02020603050405020304" pitchFamily="18" charset="0"/>
              </a:rPr>
              <a:t>, Book_Title, Publisher, Author)</a:t>
            </a:r>
            <a:endParaRPr lang="en-US" altLang="en-US" sz="2000" dirty="0">
              <a:latin typeface="Times New Roman" panose="02020603050405020304" pitchFamily="18" charset="0"/>
            </a:endParaRPr>
          </a:p>
          <a:p>
            <a:pPr marL="0" lvl="0" indent="0" eaLnBrk="1" hangingPunct="1">
              <a:spcBef>
                <a:spcPct val="50000"/>
              </a:spcBef>
              <a:buClrTx/>
              <a:buSzTx/>
              <a:buFont typeface="Wingdings" panose="05000000000000000000" pitchFamily="2" charset="2"/>
              <a:buChar char="n"/>
            </a:pPr>
            <a:r>
              <a:rPr lang="en-US" altLang="en-US" sz="2000" b="1" dirty="0">
                <a:latin typeface="Times New Roman" panose="02020603050405020304" pitchFamily="18" charset="0"/>
              </a:rPr>
              <a:t>Draw an ERD.</a:t>
            </a:r>
            <a:endParaRPr lang="en-US" altLang="en-US" sz="2000" b="1" dirty="0">
              <a:latin typeface="Times New Roman" panose="02020603050405020304" pitchFamily="18" charset="0"/>
            </a:endParaRPr>
          </a:p>
          <a:p>
            <a:pPr marL="0" lvl="0" indent="0" eaLnBrk="1" hangingPunct="1">
              <a:spcBef>
                <a:spcPct val="50000"/>
              </a:spcBef>
              <a:buClrTx/>
              <a:buSzTx/>
              <a:buFont typeface="Wingdings" panose="05000000000000000000" pitchFamily="2" charset="2"/>
              <a:buChar char="n"/>
            </a:pPr>
            <a:r>
              <a:rPr lang="en-US" altLang="en-US" sz="2000" b="1" dirty="0">
                <a:latin typeface="Times New Roman" panose="02020603050405020304" pitchFamily="18" charset="0"/>
              </a:rPr>
              <a:t>C</a:t>
            </a:r>
            <a:r>
              <a:rPr lang="en-US" altLang="zh-CN" sz="2000" b="1" dirty="0">
                <a:latin typeface="Times New Roman" panose="02020603050405020304" pitchFamily="18" charset="0"/>
              </a:rPr>
              <a:t>reate DB, INSERT DUMMY DATA and Write dummy queries </a:t>
            </a:r>
            <a:endParaRPr lang="en-US" altLang="en-US" sz="2000" b="1" dirty="0">
              <a:latin typeface="Times New Roman" panose="02020603050405020304" pitchFamily="18" charset="0"/>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2"/>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80900" name="Text Box 3"/>
          <p:cNvSpPr txBox="1">
            <a:spLocks noChangeArrowheads="1"/>
          </p:cNvSpPr>
          <p:nvPr/>
        </p:nvSpPr>
        <p:spPr bwMode="auto">
          <a:xfrm>
            <a:off x="228600" y="1606550"/>
            <a:ext cx="8534400" cy="469900"/>
          </a:xfrm>
          <a:prstGeom prst="rect">
            <a:avLst/>
          </a:prstGeom>
          <a:noFill/>
          <a:ln w="9525">
            <a:solidFill>
              <a:srgbClr val="990033"/>
            </a:solidFill>
            <a:miter lim="800000"/>
          </a:ln>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marL="0" marR="0" lvl="0" indent="0" algn="just" defTabSz="914400" rtl="0" eaLnBrk="0" fontAlgn="base" latinLnBrk="0" hangingPunct="0">
              <a:lnSpc>
                <a:spcPct val="115000"/>
              </a:lnSpc>
              <a:spcBef>
                <a:spcPct val="20000"/>
              </a:spcBef>
              <a:spcAft>
                <a:spcPct val="0"/>
              </a:spcAft>
              <a:buClr>
                <a:srgbClr val="990033"/>
              </a:buClr>
              <a:buSzPct val="60000"/>
              <a:buFont typeface="Wingdings" panose="05000000000000000000" pitchFamily="2" charset="2"/>
              <a:buNone/>
              <a:defRPr/>
            </a:pPr>
            <a:r>
              <a:rPr kumimoji="0" lang="en-US" altLang="zh-CN" sz="1100" b="1" i="0" u="none" strike="noStrike" kern="100" cap="none" spc="0" normalizeH="0" baseline="0" noProof="0" dirty="0">
                <a:ln>
                  <a:noFill/>
                </a:ln>
                <a:solidFill>
                  <a:schemeClr val="tx2"/>
                </a:solidFill>
                <a:effectLst/>
                <a:uLnTx/>
                <a:uFillTx/>
                <a:latin typeface="DengXian" panose="02010600030101010101" pitchFamily="2" charset="-122"/>
                <a:ea typeface="DengXian" panose="02010600030101010101" pitchFamily="2" charset="-122"/>
                <a:cs typeface="Times New Roman" panose="02020603050405020304" pitchFamily="18" charset="0"/>
              </a:rPr>
              <a:t>Can you CREATE AIRLINE DB? I suggest you perform this exercise at home and populate random data or search data from INTERNET, also write a few queries to recall what you have learned so far.</a:t>
            </a:r>
            <a:endParaRPr kumimoji="0" lang="zh-CN" altLang="zh-CN" sz="1100" b="0" i="0" u="none" strike="noStrike" kern="100" cap="none" spc="0" normalizeH="0" baseline="0" noProof="0" dirty="0">
              <a:ln>
                <a:noFill/>
              </a:ln>
              <a:solidFill>
                <a:schemeClr val="tx2"/>
              </a:solidFill>
              <a:effectLst/>
              <a:uLnTx/>
              <a:uFillTx/>
              <a:latin typeface="DengXian" panose="02010600030101010101" pitchFamily="2" charset="-122"/>
              <a:ea typeface="DengXian" panose="02010600030101010101" pitchFamily="2" charset="-122"/>
              <a:cs typeface="Times New Roman" panose="02020603050405020304" pitchFamily="18" charset="0"/>
            </a:endParaRPr>
          </a:p>
        </p:txBody>
      </p:sp>
      <p:pic>
        <p:nvPicPr>
          <p:cNvPr id="95236" name="Picture 1"/>
          <p:cNvPicPr>
            <a:picLocks noChangeAspect="1"/>
          </p:cNvPicPr>
          <p:nvPr/>
        </p:nvPicPr>
        <p:blipFill>
          <a:blip r:embed="rId1"/>
          <a:stretch>
            <a:fillRect/>
          </a:stretch>
        </p:blipFill>
        <p:spPr>
          <a:xfrm>
            <a:off x="1447800" y="2341563"/>
            <a:ext cx="5730875" cy="2519362"/>
          </a:xfrm>
          <a:prstGeom prst="rect">
            <a:avLst/>
          </a:prstGeom>
          <a:noFill/>
          <a:ln w="9525">
            <a:noFill/>
          </a:ln>
        </p:spPr>
      </p:pic>
      <p:sp>
        <p:nvSpPr>
          <p:cNvPr id="4" name="Rectangle 5"/>
          <p:cNvSpPr txBox="1">
            <a:spLocks noChangeArrowheads="1"/>
          </p:cNvSpPr>
          <p:nvPr/>
        </p:nvSpPr>
        <p:spPr bwMode="auto">
          <a:xfrm>
            <a:off x="381000" y="455613"/>
            <a:ext cx="7796213" cy="992188"/>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600" b="0" i="0" u="none" strike="noStrike" kern="0" cap="none" spc="0" normalizeH="0" baseline="0" noProof="0" dirty="0">
                <a:ln>
                  <a:noFill/>
                </a:ln>
                <a:solidFill>
                  <a:srgbClr val="800000"/>
                </a:solidFill>
                <a:effectLst/>
                <a:uLnTx/>
                <a:uFillTx/>
                <a:latin typeface="+mj-lt"/>
                <a:ea typeface="MS PGothic" panose="020B0600070205080204" pitchFamily="34" charset="-128"/>
                <a:cs typeface="MS PGothic" panose="020B0600070205080204" pitchFamily="34" charset="-128"/>
              </a:rPr>
              <a:t>Exercise CASE STUDY 2</a:t>
            </a:r>
            <a:endParaRPr kumimoji="0" lang="en-US" altLang="en-US" sz="3600" b="0" i="0" u="none" strike="noStrike" kern="0" cap="none" spc="0" normalizeH="0" baseline="0" noProof="0" dirty="0">
              <a:ln>
                <a:noFill/>
              </a:ln>
              <a:solidFill>
                <a:srgbClr val="800000"/>
              </a:solidFill>
              <a:effectLst/>
              <a:uLnTx/>
              <a:uFillTx/>
              <a:latin typeface="+mj-lt"/>
              <a:ea typeface="MS PGothic" panose="020B0600070205080204" pitchFamily="34" charset="-128"/>
              <a:cs typeface="MS PGothic" panose="020B0600070205080204" pitchFamily="34" charset="-128"/>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2"/>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80900" name="Text Box 3"/>
          <p:cNvSpPr txBox="1">
            <a:spLocks noChangeArrowheads="1"/>
          </p:cNvSpPr>
          <p:nvPr/>
        </p:nvSpPr>
        <p:spPr bwMode="auto">
          <a:xfrm>
            <a:off x="228600" y="457200"/>
            <a:ext cx="8534400" cy="469900"/>
          </a:xfrm>
          <a:prstGeom prst="rect">
            <a:avLst/>
          </a:prstGeom>
          <a:noFill/>
          <a:ln w="9525">
            <a:solidFill>
              <a:srgbClr val="990033"/>
            </a:solidFill>
            <a:miter lim="800000"/>
          </a:ln>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marL="0" marR="0" lvl="0" indent="0" algn="just" defTabSz="914400" rtl="0" eaLnBrk="0" fontAlgn="base" latinLnBrk="0" hangingPunct="0">
              <a:lnSpc>
                <a:spcPct val="115000"/>
              </a:lnSpc>
              <a:spcBef>
                <a:spcPct val="20000"/>
              </a:spcBef>
              <a:spcAft>
                <a:spcPct val="0"/>
              </a:spcAft>
              <a:buClr>
                <a:srgbClr val="990033"/>
              </a:buClr>
              <a:buSzPct val="60000"/>
              <a:buFont typeface="Wingdings" panose="05000000000000000000" pitchFamily="2" charset="2"/>
              <a:buNone/>
              <a:defRPr/>
            </a:pPr>
            <a:r>
              <a:rPr kumimoji="0" lang="en-US" altLang="zh-CN" sz="1100" b="1" i="0" u="none" strike="noStrike" kern="100" cap="none" spc="0" normalizeH="0" baseline="0" noProof="0" dirty="0">
                <a:ln>
                  <a:noFill/>
                </a:ln>
                <a:solidFill>
                  <a:schemeClr val="tx2"/>
                </a:solidFill>
                <a:effectLst/>
                <a:uLnTx/>
                <a:uFillTx/>
                <a:latin typeface="DengXian" panose="02010600030101010101" pitchFamily="2" charset="-122"/>
                <a:ea typeface="DengXian" panose="02010600030101010101" pitchFamily="2" charset="-122"/>
                <a:cs typeface="Times New Roman" panose="02020603050405020304" pitchFamily="18" charset="0"/>
              </a:rPr>
              <a:t>Can you CREATE AIRLINE DB? I suggest you perform this exercise at home and populate random data or search data from INTERNET, also write a few queries to recall what you have learned so far.</a:t>
            </a:r>
            <a:endParaRPr kumimoji="0" lang="zh-CN" altLang="zh-CN" sz="1100" b="0" i="0" u="none" strike="noStrike" kern="100" cap="none" spc="0" normalizeH="0" baseline="0" noProof="0" dirty="0">
              <a:ln>
                <a:noFill/>
              </a:ln>
              <a:solidFill>
                <a:schemeClr val="tx2"/>
              </a:solidFill>
              <a:effectLst/>
              <a:uLnTx/>
              <a:uFillTx/>
              <a:latin typeface="DengXian" panose="02010600030101010101" pitchFamily="2" charset="-122"/>
              <a:ea typeface="DengXian" panose="02010600030101010101" pitchFamily="2" charset="-122"/>
              <a:cs typeface="Times New Roman" panose="02020603050405020304" pitchFamily="18" charset="0"/>
            </a:endParaRPr>
          </a:p>
        </p:txBody>
      </p:sp>
      <p:pic>
        <p:nvPicPr>
          <p:cNvPr id="97284" name="Picture 2"/>
          <p:cNvPicPr>
            <a:picLocks noChangeAspect="1"/>
          </p:cNvPicPr>
          <p:nvPr/>
        </p:nvPicPr>
        <p:blipFill>
          <a:blip r:embed="rId1"/>
          <a:stretch>
            <a:fillRect/>
          </a:stretch>
        </p:blipFill>
        <p:spPr>
          <a:xfrm>
            <a:off x="2001838" y="1008063"/>
            <a:ext cx="5605462" cy="5621337"/>
          </a:xfrm>
          <a:prstGeom prst="rect">
            <a:avLst/>
          </a:prstGeom>
          <a:noFill/>
          <a:ln w="9525">
            <a:noFill/>
          </a:ln>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pic>
        <p:nvPicPr>
          <p:cNvPr id="100355" name="Picture 5"/>
          <p:cNvPicPr>
            <a:picLocks noChangeAspect="1"/>
          </p:cNvPicPr>
          <p:nvPr/>
        </p:nvPicPr>
        <p:blipFill>
          <a:blip r:embed="rId1"/>
          <a:stretch>
            <a:fillRect/>
          </a:stretch>
        </p:blipFill>
        <p:spPr>
          <a:xfrm>
            <a:off x="506413" y="152400"/>
            <a:ext cx="8131175" cy="3133725"/>
          </a:xfrm>
          <a:prstGeom prst="rect">
            <a:avLst/>
          </a:prstGeom>
          <a:noFill/>
          <a:ln w="9525">
            <a:noFill/>
          </a:ln>
        </p:spPr>
      </p:pic>
      <p:pic>
        <p:nvPicPr>
          <p:cNvPr id="100356" name="Picture 9"/>
          <p:cNvPicPr>
            <a:picLocks noChangeAspect="1"/>
          </p:cNvPicPr>
          <p:nvPr/>
        </p:nvPicPr>
        <p:blipFill>
          <a:blip r:embed="rId2"/>
          <a:stretch>
            <a:fillRect/>
          </a:stretch>
        </p:blipFill>
        <p:spPr>
          <a:xfrm>
            <a:off x="-76200" y="3429000"/>
            <a:ext cx="9144000" cy="3067050"/>
          </a:xfrm>
          <a:prstGeom prst="rect">
            <a:avLst/>
          </a:prstGeom>
          <a:noFill/>
          <a:ln w="9525">
            <a:no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p:cNvSpPr>
            <a:spLocks noGrp="1"/>
          </p:cNvSpPr>
          <p:nvPr>
            <p:ph idx="1"/>
          </p:nvPr>
        </p:nvSpPr>
        <p:spPr/>
        <p:txBody>
          <a:bodyPr vert="horz" wrap="square" lIns="91440" tIns="45720" rIns="0" bIns="45720" anchor="t" anchorCtr="0"/>
          <a:lstStyle/>
          <a:p>
            <a:r>
              <a:rPr lang="en-US" altLang="zh-CN" sz="4000" dirty="0"/>
              <a:t>MODIFY a Table</a:t>
            </a:r>
            <a:endParaRPr lang="en-US" altLang="zh-CN" sz="4000" dirty="0"/>
          </a:p>
          <a:p>
            <a:pPr lvl="1"/>
            <a:r>
              <a:rPr lang="en-US" altLang="zh-CN" sz="2800" b="1" dirty="0"/>
              <a:t>Update the salary</a:t>
            </a:r>
            <a:r>
              <a:rPr lang="en-US" altLang="zh-CN" sz="2800" dirty="0"/>
              <a:t> of an employee, ensuring it remains non-negative as per the integrity constraint.</a:t>
            </a:r>
            <a:endParaRPr lang="en-US" altLang="zh-CN" sz="2800" dirty="0"/>
          </a:p>
          <a:p>
            <a:pPr lvl="1"/>
            <a:r>
              <a:rPr lang="en-US" altLang="zh-CN" sz="1800" dirty="0"/>
              <a:t>-- Update Alice's salary UPDATE EMPLOYEE SET Salary = 7000 WHERE Ssn = '123456789’;</a:t>
            </a:r>
            <a:endParaRPr lang="en-US" altLang="zh-CN" sz="2800" dirty="0"/>
          </a:p>
          <a:p>
            <a:pPr lvl="1"/>
            <a:r>
              <a:rPr lang="en-US" altLang="zh-CN" sz="1800" dirty="0"/>
              <a:t>UPDATE EMPLOYEE SET Salary = 7000 WHERE Ssn = '123456789';</a:t>
            </a:r>
            <a:endParaRPr lang="en-US" altLang="zh-CN" sz="2800" dirty="0"/>
          </a:p>
        </p:txBody>
      </p:sp>
      <p:sp>
        <p:nvSpPr>
          <p:cNvPr id="101379"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2"/>
          <p:cNvSpPr>
            <a:spLocks noGrp="1"/>
          </p:cNvSpPr>
          <p:nvPr>
            <p:ph idx="1"/>
          </p:nvPr>
        </p:nvSpPr>
        <p:spPr/>
        <p:txBody>
          <a:bodyPr vert="horz" wrap="square" lIns="91440" tIns="45720" rIns="0" bIns="45720" anchor="t" anchorCtr="0"/>
          <a:lstStyle/>
          <a:p>
            <a:r>
              <a:rPr lang="en-US" altLang="zh-CN" dirty="0"/>
              <a:t>Grouped Updates with Integrity Constraints</a:t>
            </a:r>
            <a:endParaRPr lang="en-US" altLang="zh-CN" dirty="0"/>
          </a:p>
          <a:p>
            <a:pPr lvl="1"/>
            <a:r>
              <a:rPr lang="zh-CN" altLang="en-US" dirty="0"/>
              <a:t>Suppose we need to update the department number for all employees in a department. This could be required if, for example, departments were merged.</a:t>
            </a:r>
            <a:endParaRPr lang="zh-CN" altLang="en-US" dirty="0"/>
          </a:p>
          <a:p>
            <a:r>
              <a:rPr lang="zh-CN" altLang="en-US" dirty="0"/>
              <a:t>Change all employees in Dno 1 to Dno 2 (new department)</a:t>
            </a:r>
            <a:endParaRPr lang="zh-CN" altLang="en-US" dirty="0"/>
          </a:p>
          <a:p>
            <a:pPr lvl="1"/>
            <a:r>
              <a:rPr lang="zh-CN" altLang="en-US" dirty="0"/>
              <a:t>UPDATE EMPLOYEE</a:t>
            </a:r>
            <a:endParaRPr lang="zh-CN" altLang="en-US" dirty="0"/>
          </a:p>
          <a:p>
            <a:pPr lvl="1"/>
            <a:r>
              <a:rPr lang="zh-CN" altLang="en-US" dirty="0"/>
              <a:t>SET Dno = 2</a:t>
            </a:r>
            <a:endParaRPr lang="zh-CN" altLang="en-US" dirty="0"/>
          </a:p>
          <a:p>
            <a:pPr lvl="1"/>
            <a:r>
              <a:rPr lang="zh-CN" altLang="en-US" dirty="0"/>
              <a:t>WHERE Dno = 1;</a:t>
            </a:r>
            <a:endParaRPr lang="zh-CN" altLang="en-US" dirty="0"/>
          </a:p>
          <a:p>
            <a:pPr lvl="1"/>
            <a:endParaRPr lang="zh-CN" altLang="en-US" dirty="0"/>
          </a:p>
        </p:txBody>
      </p:sp>
      <p:sp>
        <p:nvSpPr>
          <p:cNvPr id="102403"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p:txBody>
          <a:bodyPr vert="horz" wrap="square" lIns="91440" tIns="45720" rIns="0" bIns="45720" anchor="t" anchorCtr="0"/>
          <a:lstStyle/>
          <a:p>
            <a:r>
              <a:rPr lang="en-US" altLang="zh-CN" dirty="0"/>
              <a:t>Automatic Propagation to Maintain Integrity Constraints</a:t>
            </a:r>
            <a:endParaRPr lang="en-US" altLang="zh-CN" dirty="0"/>
          </a:p>
          <a:p>
            <a:pPr lvl="1"/>
            <a:r>
              <a:rPr lang="en-US" altLang="zh-CN" dirty="0"/>
              <a:t>When modifying the department number in the DEPARTMENT table, the ON UPDATE CASCADE ensures any changes in DEPARTMENT.Dnumber propagate to EMPLOYEE.Dno</a:t>
            </a:r>
            <a:endParaRPr lang="en-US" altLang="zh-CN" dirty="0"/>
          </a:p>
          <a:p>
            <a:pPr lvl="1"/>
            <a:r>
              <a:rPr lang="en-US" altLang="zh-CN" dirty="0"/>
              <a:t>Modify the department number and propagate the change </a:t>
            </a:r>
            <a:endParaRPr lang="en-US" altLang="zh-CN" dirty="0"/>
          </a:p>
          <a:p>
            <a:pPr lvl="2"/>
            <a:r>
              <a:rPr lang="en-US" altLang="zh-CN" dirty="0"/>
              <a:t>UPDATE DEPARTMENT SET Dnumber = 3 WHERE Dname = 'Finance';</a:t>
            </a:r>
            <a:endParaRPr lang="zh-CN" altLang="en-US" dirty="0"/>
          </a:p>
        </p:txBody>
      </p:sp>
      <p:sp>
        <p:nvSpPr>
          <p:cNvPr id="103427"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15363" name="Rectangle 2"/>
          <p:cNvSpPr>
            <a:spLocks noGrp="1"/>
          </p:cNvSpPr>
          <p:nvPr>
            <p:ph type="title"/>
          </p:nvPr>
        </p:nvSpPr>
        <p:spPr/>
        <p:txBody>
          <a:bodyPr vert="horz" wrap="square" lIns="91440" tIns="45720" rIns="91440" bIns="45720" anchor="b" anchorCtr="0"/>
          <a:lstStyle/>
          <a:p>
            <a:pPr eaLnBrk="1" hangingPunct="1"/>
            <a:r>
              <a:rPr lang="en-US" altLang="en-US" dirty="0"/>
              <a:t>Informal Definitions</a:t>
            </a:r>
            <a:endParaRPr lang="en-US" altLang="en-US" dirty="0"/>
          </a:p>
        </p:txBody>
      </p:sp>
      <p:sp>
        <p:nvSpPr>
          <p:cNvPr id="15364" name="Rectangle 3"/>
          <p:cNvSpPr>
            <a:spLocks noGrp="1"/>
          </p:cNvSpPr>
          <p:nvPr>
            <p:ph idx="1"/>
          </p:nvPr>
        </p:nvSpPr>
        <p:spPr/>
        <p:txBody>
          <a:bodyPr vert="horz" wrap="square" lIns="91440" tIns="45720" rIns="0" bIns="45720" anchor="t" anchorCtr="0"/>
          <a:lstStyle/>
          <a:p>
            <a:pPr eaLnBrk="1" hangingPunct="1"/>
            <a:r>
              <a:rPr lang="en-US" altLang="en-US" dirty="0"/>
              <a:t>Key of a Relation:</a:t>
            </a:r>
            <a:endParaRPr lang="en-US" altLang="en-US" dirty="0"/>
          </a:p>
          <a:p>
            <a:pPr lvl="1" eaLnBrk="1" hangingPunct="1"/>
            <a:r>
              <a:rPr lang="en-US" altLang="en-US" sz="2500" dirty="0"/>
              <a:t>Each row has a value of a data item (or set of items) that uniquely identifies that row in the table</a:t>
            </a:r>
            <a:endParaRPr lang="en-US" altLang="en-US" sz="2500" dirty="0"/>
          </a:p>
          <a:p>
            <a:pPr lvl="2" eaLnBrk="1" hangingPunct="1"/>
            <a:r>
              <a:rPr lang="en-US" altLang="en-US" sz="2300" dirty="0"/>
              <a:t>Called the </a:t>
            </a:r>
            <a:r>
              <a:rPr lang="en-US" altLang="en-US" sz="2300" i="1" dirty="0"/>
              <a:t>key</a:t>
            </a:r>
            <a:endParaRPr lang="en-US" altLang="en-US" sz="2300" i="1" dirty="0"/>
          </a:p>
          <a:p>
            <a:pPr lvl="1" eaLnBrk="1" hangingPunct="1"/>
            <a:r>
              <a:rPr lang="en-US" altLang="en-US" sz="2500" dirty="0"/>
              <a:t>In the STUDENT table, SSN is the key</a:t>
            </a:r>
            <a:endParaRPr lang="en-US" altLang="en-US" sz="2500" dirty="0"/>
          </a:p>
          <a:p>
            <a:pPr lvl="1" eaLnBrk="1" hangingPunct="1"/>
            <a:endParaRPr lang="en-US" altLang="en-US" sz="2500" dirty="0"/>
          </a:p>
          <a:p>
            <a:pPr lvl="1" eaLnBrk="1" hangingPunct="1"/>
            <a:r>
              <a:rPr lang="en-US" altLang="en-US" sz="2500" dirty="0"/>
              <a:t>Sometimes row-ids or sequential numbers are assigned as keys to identify the rows in a table</a:t>
            </a:r>
            <a:endParaRPr lang="en-US" altLang="en-US" sz="2500" dirty="0"/>
          </a:p>
          <a:p>
            <a:pPr lvl="2" eaLnBrk="1" hangingPunct="1"/>
            <a:r>
              <a:rPr lang="en-US" altLang="en-US" sz="2300" dirty="0"/>
              <a:t>Called </a:t>
            </a:r>
            <a:r>
              <a:rPr lang="en-US" altLang="en-US" sz="2300" i="1" dirty="0"/>
              <a:t>artificial key</a:t>
            </a:r>
            <a:r>
              <a:rPr lang="en-US" altLang="en-US" sz="2300" dirty="0"/>
              <a:t> or </a:t>
            </a:r>
            <a:r>
              <a:rPr lang="en-US" altLang="en-US" sz="2300" i="1" dirty="0"/>
              <a:t>surrogate key</a:t>
            </a:r>
            <a:endParaRPr lang="en-US" altLang="en-US" sz="2300" i="1" dirty="0"/>
          </a:p>
          <a:p>
            <a:pPr lvl="1" eaLnBrk="1" hangingPunct="1">
              <a:buNone/>
            </a:pPr>
            <a:endParaRPr lang="en-US" altLang="en-US" sz="25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17411" name="Rectangle 4"/>
          <p:cNvSpPr>
            <a:spLocks noGrp="1"/>
          </p:cNvSpPr>
          <p:nvPr>
            <p:ph type="title"/>
          </p:nvPr>
        </p:nvSpPr>
        <p:spPr/>
        <p:txBody>
          <a:bodyPr vert="horz" wrap="square" lIns="91440" tIns="45720" rIns="91440" bIns="45720" anchor="b" anchorCtr="0"/>
          <a:lstStyle/>
          <a:p>
            <a:pPr eaLnBrk="1" hangingPunct="1"/>
            <a:r>
              <a:rPr lang="en-US" altLang="en-US" dirty="0"/>
              <a:t>Formal Definitions - Schema</a:t>
            </a:r>
            <a:endParaRPr lang="en-US" altLang="en-US" dirty="0"/>
          </a:p>
        </p:txBody>
      </p:sp>
      <p:sp>
        <p:nvSpPr>
          <p:cNvPr id="17412" name="Rectangle 5"/>
          <p:cNvSpPr>
            <a:spLocks noGrp="1"/>
          </p:cNvSpPr>
          <p:nvPr>
            <p:ph idx="1"/>
          </p:nvPr>
        </p:nvSpPr>
        <p:spPr/>
        <p:txBody>
          <a:bodyPr vert="horz" wrap="square" lIns="91440" tIns="45720" rIns="0" bIns="45720" anchor="t" anchorCtr="0"/>
          <a:lstStyle/>
          <a:p>
            <a:pPr eaLnBrk="1" hangingPunct="1"/>
            <a:r>
              <a:rPr lang="en-US" altLang="en-US" sz="2400" dirty="0"/>
              <a:t>The </a:t>
            </a:r>
            <a:r>
              <a:rPr lang="en-US" altLang="en-US" sz="2400" b="1" dirty="0"/>
              <a:t>Schema</a:t>
            </a:r>
            <a:r>
              <a:rPr lang="en-US" altLang="en-US" sz="2400" dirty="0"/>
              <a:t> (or description) of a Relation:</a:t>
            </a:r>
            <a:endParaRPr lang="en-US" altLang="en-US" sz="2400" dirty="0"/>
          </a:p>
          <a:p>
            <a:pPr lvl="1" eaLnBrk="1" hangingPunct="1"/>
            <a:r>
              <a:rPr lang="en-US" altLang="en-US" sz="2200" dirty="0"/>
              <a:t>Denoted by R(A1, A2, .....An)</a:t>
            </a:r>
            <a:endParaRPr lang="en-US" altLang="en-US" sz="2200" dirty="0"/>
          </a:p>
          <a:p>
            <a:pPr lvl="1" eaLnBrk="1" hangingPunct="1"/>
            <a:r>
              <a:rPr lang="en-US" altLang="en-US" sz="2200" dirty="0"/>
              <a:t>R is the </a:t>
            </a:r>
            <a:r>
              <a:rPr lang="en-US" altLang="en-US" sz="2200" b="1" dirty="0"/>
              <a:t>name</a:t>
            </a:r>
            <a:r>
              <a:rPr lang="en-US" altLang="en-US" sz="2200" dirty="0"/>
              <a:t> of the relation</a:t>
            </a:r>
            <a:endParaRPr lang="en-US" altLang="en-US" sz="2200" dirty="0"/>
          </a:p>
          <a:p>
            <a:pPr lvl="1" eaLnBrk="1" hangingPunct="1"/>
            <a:r>
              <a:rPr lang="en-US" altLang="en-US" sz="2200" dirty="0"/>
              <a:t>The </a:t>
            </a:r>
            <a:r>
              <a:rPr lang="en-US" altLang="en-US" sz="2200" b="1" dirty="0"/>
              <a:t>attributes</a:t>
            </a:r>
            <a:r>
              <a:rPr lang="en-US" altLang="en-US" sz="2200" dirty="0"/>
              <a:t> of the relation are A1, A2, ..., An</a:t>
            </a:r>
            <a:endParaRPr lang="en-US" altLang="en-US" sz="2200" dirty="0"/>
          </a:p>
          <a:p>
            <a:pPr eaLnBrk="1" hangingPunct="1"/>
            <a:r>
              <a:rPr lang="en-US" altLang="en-US" sz="2400" dirty="0"/>
              <a:t>Example:</a:t>
            </a:r>
            <a:endParaRPr lang="en-US" altLang="en-US" sz="2400" dirty="0"/>
          </a:p>
          <a:p>
            <a:pPr eaLnBrk="1" hangingPunct="1">
              <a:buNone/>
            </a:pPr>
            <a:r>
              <a:rPr lang="en-US" altLang="en-US" sz="2400" dirty="0"/>
              <a:t>	CUSTOMER (Cust-id, Cust-name, Address, Phone#)</a:t>
            </a:r>
            <a:endParaRPr lang="en-US" altLang="en-US" sz="2400" dirty="0"/>
          </a:p>
          <a:p>
            <a:pPr lvl="1" eaLnBrk="1" hangingPunct="1"/>
            <a:r>
              <a:rPr lang="en-US" altLang="en-US" sz="2200" dirty="0"/>
              <a:t>CUSTOMER is the relation name</a:t>
            </a:r>
            <a:endParaRPr lang="en-US" altLang="en-US" sz="2200" dirty="0"/>
          </a:p>
          <a:p>
            <a:pPr lvl="1" eaLnBrk="1" hangingPunct="1"/>
            <a:r>
              <a:rPr lang="en-US" altLang="en-US" sz="2200" dirty="0"/>
              <a:t>Defined over the four attributes: Cust-id, Cust-name, Address, Phone#</a:t>
            </a:r>
            <a:endParaRPr lang="en-US" altLang="en-US" sz="2200" dirty="0"/>
          </a:p>
          <a:p>
            <a:pPr eaLnBrk="1" hangingPunct="1"/>
            <a:r>
              <a:rPr lang="en-US" altLang="en-US" sz="2400" dirty="0"/>
              <a:t>Each attribute has a </a:t>
            </a:r>
            <a:r>
              <a:rPr lang="en-US" altLang="en-US" sz="2400" b="1" dirty="0"/>
              <a:t>domain</a:t>
            </a:r>
            <a:r>
              <a:rPr lang="en-US" altLang="en-US" sz="2400" dirty="0"/>
              <a:t> or a set of valid values. </a:t>
            </a:r>
            <a:endParaRPr lang="en-US" altLang="en-US" sz="2400" dirty="0"/>
          </a:p>
          <a:p>
            <a:pPr lvl="1" eaLnBrk="1" hangingPunct="1"/>
            <a:r>
              <a:rPr lang="en-US" altLang="en-US" sz="2200" dirty="0"/>
              <a:t>For example, the domain of Cust-id is 6 digit numbers.</a:t>
            </a:r>
            <a:endParaRPr lang="en-US" altLang="en-US" sz="22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19459" name="Rectangle 4"/>
          <p:cNvSpPr>
            <a:spLocks noGrp="1"/>
          </p:cNvSpPr>
          <p:nvPr>
            <p:ph type="title"/>
          </p:nvPr>
        </p:nvSpPr>
        <p:spPr/>
        <p:txBody>
          <a:bodyPr vert="horz" wrap="square" lIns="91440" tIns="45720" rIns="91440" bIns="45720" anchor="b" anchorCtr="0"/>
          <a:lstStyle/>
          <a:p>
            <a:pPr eaLnBrk="1" hangingPunct="1"/>
            <a:r>
              <a:rPr lang="en-US" altLang="en-US" dirty="0"/>
              <a:t>Formal Definitions - Tuple</a:t>
            </a:r>
            <a:endParaRPr lang="en-US" altLang="en-US" dirty="0"/>
          </a:p>
        </p:txBody>
      </p:sp>
      <p:sp>
        <p:nvSpPr>
          <p:cNvPr id="19460" name="Rectangle 5"/>
          <p:cNvSpPr>
            <a:spLocks noGrp="1"/>
          </p:cNvSpPr>
          <p:nvPr>
            <p:ph idx="1"/>
          </p:nvPr>
        </p:nvSpPr>
        <p:spPr/>
        <p:txBody>
          <a:bodyPr vert="horz" wrap="square" lIns="91440" tIns="45720" rIns="0" bIns="45720" anchor="t" anchorCtr="0"/>
          <a:lstStyle/>
          <a:p>
            <a:pPr eaLnBrk="1" hangingPunct="1"/>
            <a:r>
              <a:rPr lang="en-US" altLang="en-US" sz="2400" dirty="0"/>
              <a:t>A </a:t>
            </a:r>
            <a:r>
              <a:rPr lang="en-US" altLang="en-US" sz="2400" b="1" dirty="0"/>
              <a:t>tuple</a:t>
            </a:r>
            <a:r>
              <a:rPr lang="en-US" altLang="en-US" sz="2400" dirty="0"/>
              <a:t> is an ordered set of values (enclosed in angled brackets ‘&lt; … &gt;’)</a:t>
            </a:r>
            <a:endParaRPr lang="en-US" altLang="en-US" sz="2400" dirty="0"/>
          </a:p>
          <a:p>
            <a:pPr eaLnBrk="1" hangingPunct="1"/>
            <a:r>
              <a:rPr lang="en-US" altLang="en-US" sz="2400" dirty="0"/>
              <a:t>Each value is derived from an appropriate </a:t>
            </a:r>
            <a:r>
              <a:rPr lang="en-US" altLang="en-US" sz="2400" i="1" dirty="0"/>
              <a:t>domain</a:t>
            </a:r>
            <a:r>
              <a:rPr lang="en-US" altLang="en-US" sz="2400" dirty="0"/>
              <a:t>.</a:t>
            </a:r>
            <a:endParaRPr lang="en-US" altLang="en-US" sz="2400" dirty="0"/>
          </a:p>
          <a:p>
            <a:pPr eaLnBrk="1" hangingPunct="1"/>
            <a:r>
              <a:rPr lang="en-US" altLang="en-US" sz="2400" dirty="0"/>
              <a:t>A row in the CUSTOMER relation is a 4-tuple and would consist of four values, for example:</a:t>
            </a:r>
            <a:endParaRPr lang="en-US" altLang="en-US" sz="2400" dirty="0"/>
          </a:p>
          <a:p>
            <a:pPr lvl="1" eaLnBrk="1" hangingPunct="1"/>
            <a:r>
              <a:rPr lang="en-US" altLang="en-US" sz="2200" dirty="0"/>
              <a:t>&lt;632895, "John Smith", "101 Main St. Atlanta, GA  30332", "(404) 894-2000"&gt;</a:t>
            </a:r>
            <a:endParaRPr lang="en-US" altLang="en-US" sz="2200" dirty="0"/>
          </a:p>
          <a:p>
            <a:pPr lvl="1" eaLnBrk="1" hangingPunct="1"/>
            <a:r>
              <a:rPr lang="en-US" altLang="en-US" sz="2200" dirty="0"/>
              <a:t>This is called a 4-tuple as it has 4 values</a:t>
            </a:r>
            <a:endParaRPr lang="en-US" altLang="en-US" sz="2200" dirty="0"/>
          </a:p>
          <a:p>
            <a:pPr lvl="1" eaLnBrk="1" hangingPunct="1"/>
            <a:r>
              <a:rPr lang="en-US" altLang="en-US" sz="2200" dirty="0"/>
              <a:t>A tuple (row) in the CUSTOMER relation.</a:t>
            </a:r>
            <a:endParaRPr lang="en-US" altLang="en-US" sz="2200" dirty="0"/>
          </a:p>
          <a:p>
            <a:pPr eaLnBrk="1" hangingPunct="1"/>
            <a:r>
              <a:rPr lang="en-US" altLang="en-US" sz="2400" dirty="0"/>
              <a:t>A relation is a </a:t>
            </a:r>
            <a:r>
              <a:rPr lang="en-US" altLang="en-US" sz="2400" b="1" dirty="0"/>
              <a:t>set </a:t>
            </a:r>
            <a:r>
              <a:rPr lang="en-US" altLang="en-US" sz="2400" dirty="0"/>
              <a:t>of such tuples (rows)</a:t>
            </a:r>
            <a:endParaRPr lang="en-US" altLang="en-US" sz="24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5-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21507" name="Rectangle 4"/>
          <p:cNvSpPr>
            <a:spLocks noGrp="1"/>
          </p:cNvSpPr>
          <p:nvPr>
            <p:ph type="title"/>
          </p:nvPr>
        </p:nvSpPr>
        <p:spPr/>
        <p:txBody>
          <a:bodyPr vert="horz" wrap="square" lIns="91440" tIns="45720" rIns="91440" bIns="45720" anchor="b" anchorCtr="0"/>
          <a:lstStyle/>
          <a:p>
            <a:pPr eaLnBrk="1" hangingPunct="1"/>
            <a:r>
              <a:rPr lang="en-US" altLang="en-US" dirty="0"/>
              <a:t>Formal Definitions - Domain</a:t>
            </a:r>
            <a:endParaRPr lang="en-US" altLang="en-US" dirty="0"/>
          </a:p>
        </p:txBody>
      </p:sp>
      <p:sp>
        <p:nvSpPr>
          <p:cNvPr id="21508" name="Rectangle 5"/>
          <p:cNvSpPr>
            <a:spLocks noGrp="1"/>
          </p:cNvSpPr>
          <p:nvPr>
            <p:ph idx="1"/>
          </p:nvPr>
        </p:nvSpPr>
        <p:spPr/>
        <p:txBody>
          <a:bodyPr vert="horz" wrap="square" lIns="91440" tIns="45720" rIns="0" bIns="45720" anchor="t" anchorCtr="0"/>
          <a:lstStyle/>
          <a:p>
            <a:pPr eaLnBrk="1" hangingPunct="1">
              <a:lnSpc>
                <a:spcPct val="90000"/>
              </a:lnSpc>
            </a:pPr>
            <a:r>
              <a:rPr lang="en-US" altLang="en-US" sz="2000" dirty="0"/>
              <a:t>A </a:t>
            </a:r>
            <a:r>
              <a:rPr lang="en-US" altLang="en-US" sz="2000" b="1" dirty="0"/>
              <a:t>domain</a:t>
            </a:r>
            <a:r>
              <a:rPr lang="en-US" altLang="en-US" sz="2000" dirty="0"/>
              <a:t> has a logical definition:</a:t>
            </a:r>
            <a:endParaRPr lang="en-US" altLang="en-US" sz="2000" dirty="0"/>
          </a:p>
          <a:p>
            <a:pPr lvl="1" eaLnBrk="1" hangingPunct="1">
              <a:lnSpc>
                <a:spcPct val="90000"/>
              </a:lnSpc>
            </a:pPr>
            <a:r>
              <a:rPr lang="en-US" altLang="en-US" sz="1900" dirty="0"/>
              <a:t>Example: “USA_phone_numbers” are the set of 10 digit phone numbers valid in the U.S.</a:t>
            </a:r>
            <a:endParaRPr lang="en-US" altLang="en-US" sz="1900" dirty="0"/>
          </a:p>
          <a:p>
            <a:pPr eaLnBrk="1" hangingPunct="1">
              <a:lnSpc>
                <a:spcPct val="90000"/>
              </a:lnSpc>
            </a:pPr>
            <a:r>
              <a:rPr lang="en-US" altLang="en-US" sz="2000" dirty="0"/>
              <a:t>A domain also has a data-type or a format defined for it.</a:t>
            </a:r>
            <a:endParaRPr lang="en-US" altLang="en-US" sz="2000" dirty="0"/>
          </a:p>
          <a:p>
            <a:pPr lvl="1" eaLnBrk="1" hangingPunct="1">
              <a:lnSpc>
                <a:spcPct val="90000"/>
              </a:lnSpc>
            </a:pPr>
            <a:r>
              <a:rPr lang="en-US" altLang="en-US" sz="1900" dirty="0"/>
              <a:t>The USA_phone_numbers may have a format: (ddd)ddd-dddd where each d is a decimal digit.</a:t>
            </a:r>
            <a:endParaRPr lang="en-US" altLang="en-US" sz="1900" dirty="0"/>
          </a:p>
          <a:p>
            <a:pPr lvl="1" eaLnBrk="1" hangingPunct="1">
              <a:lnSpc>
                <a:spcPct val="90000"/>
              </a:lnSpc>
            </a:pPr>
            <a:r>
              <a:rPr lang="en-US" altLang="en-US" sz="2000" dirty="0"/>
              <a:t>Dates have various formats such as year, month, date formatted as yyyy-mm-dd, or as dd mm,yyyy etc.</a:t>
            </a:r>
            <a:endParaRPr lang="en-US" altLang="en-US" sz="2000" dirty="0"/>
          </a:p>
          <a:p>
            <a:pPr lvl="2" eaLnBrk="1" hangingPunct="1">
              <a:lnSpc>
                <a:spcPct val="90000"/>
              </a:lnSpc>
            </a:pPr>
            <a:endParaRPr lang="en-US" altLang="en-US" sz="1800" dirty="0"/>
          </a:p>
          <a:p>
            <a:pPr eaLnBrk="1" hangingPunct="1">
              <a:lnSpc>
                <a:spcPct val="90000"/>
              </a:lnSpc>
            </a:pPr>
            <a:r>
              <a:rPr lang="en-US" altLang="en-US" sz="2000" dirty="0"/>
              <a:t>The attribute name designates the role played by a domain in a relation:</a:t>
            </a:r>
            <a:endParaRPr lang="en-US" altLang="en-US" sz="2000" dirty="0"/>
          </a:p>
          <a:p>
            <a:pPr lvl="1" eaLnBrk="1" hangingPunct="1">
              <a:lnSpc>
                <a:spcPct val="90000"/>
              </a:lnSpc>
            </a:pPr>
            <a:r>
              <a:rPr lang="en-US" altLang="en-US" sz="2000" dirty="0"/>
              <a:t>Used to interpret the meaning of the data elements corresponding to that attribute</a:t>
            </a:r>
            <a:endParaRPr lang="en-US" altLang="en-US" sz="2000" dirty="0"/>
          </a:p>
          <a:p>
            <a:pPr lvl="1" eaLnBrk="1" hangingPunct="1">
              <a:lnSpc>
                <a:spcPct val="90000"/>
              </a:lnSpc>
            </a:pPr>
            <a:r>
              <a:rPr lang="en-US" altLang="en-US" sz="1900" dirty="0"/>
              <a:t>Example: The domain Date may be used to define two attributes named “Invoice-date” and “Payment-date” with different meanings</a:t>
            </a:r>
            <a:endParaRPr lang="en-US" altLang="en-US" sz="1900"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CA"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CA"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18989</Words>
  <Application>WPS 演示</Application>
  <PresentationFormat>Letter Paper (8.5x11 in)</PresentationFormat>
  <Paragraphs>549</Paragraphs>
  <Slides>58</Slides>
  <Notes>39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58</vt:i4>
      </vt:variant>
    </vt:vector>
  </HeadingPairs>
  <TitlesOfParts>
    <vt:vector size="73" baseType="lpstr">
      <vt:lpstr>Arial</vt:lpstr>
      <vt:lpstr>SimSun</vt:lpstr>
      <vt:lpstr>Wingdings</vt:lpstr>
      <vt:lpstr>MS PGothic</vt:lpstr>
      <vt:lpstr>Tahoma</vt:lpstr>
      <vt:lpstr>Wingdings</vt:lpstr>
      <vt:lpstr>Times New Roman</vt:lpstr>
      <vt:lpstr>Microsoft YaHei</vt:lpstr>
      <vt:lpstr>Arial Unicode MS</vt:lpstr>
      <vt:lpstr>Symbol</vt:lpstr>
      <vt:lpstr>-apple-system</vt:lpstr>
      <vt:lpstr>Segoe Print</vt:lpstr>
      <vt:lpstr>inherit</vt:lpstr>
      <vt:lpstr>DengXian</vt:lpstr>
      <vt:lpstr>Blends</vt:lpstr>
      <vt:lpstr> </vt:lpstr>
      <vt:lpstr>Relational Model Concepts</vt:lpstr>
      <vt:lpstr>Relational Model Concepts</vt:lpstr>
      <vt:lpstr>Informal Definitions</vt:lpstr>
      <vt:lpstr>Example of a Relation</vt:lpstr>
      <vt:lpstr>Informal Definitions</vt:lpstr>
      <vt:lpstr>Formal Definitions - Schema</vt:lpstr>
      <vt:lpstr>Formal Definitions - Tuple</vt:lpstr>
      <vt:lpstr>Formal Definitions - Domain</vt:lpstr>
      <vt:lpstr>Formal Definitions - State</vt:lpstr>
      <vt:lpstr>Formal Definitions - Summary</vt:lpstr>
      <vt:lpstr>PowerPoint 演示文稿</vt:lpstr>
      <vt:lpstr>PowerPoint 演示文稿</vt:lpstr>
      <vt:lpstr>Why this invalid?</vt:lpstr>
      <vt:lpstr>Formal Definitions - Example</vt:lpstr>
      <vt:lpstr>Formal Definitions - Example</vt:lpstr>
      <vt:lpstr>Formal Definitions - Example</vt:lpstr>
      <vt:lpstr>Definition Summary</vt:lpstr>
      <vt:lpstr>Example – A relation STUDENT</vt:lpstr>
      <vt:lpstr>Characteristics Of Relations</vt:lpstr>
      <vt:lpstr>Same state as previous Figure (but with different order of tuples)</vt:lpstr>
      <vt:lpstr>Characteristics Of Relations</vt:lpstr>
      <vt:lpstr>CONSTRAINTS</vt:lpstr>
      <vt:lpstr>Relational Integrity Constraints</vt:lpstr>
      <vt:lpstr>Specifying Constraints in SQL</vt:lpstr>
      <vt:lpstr>Key Constraints</vt:lpstr>
      <vt:lpstr>Key Constraints (continued)</vt:lpstr>
      <vt:lpstr>Key Constraints (continued)</vt:lpstr>
      <vt:lpstr>CAR table with two candidate keys – LicenseNumber chosen as Primary Key</vt:lpstr>
      <vt:lpstr>Relational Database Schema</vt:lpstr>
      <vt:lpstr>PowerPoint 演示文稿</vt:lpstr>
      <vt:lpstr>Relational Database State</vt:lpstr>
      <vt:lpstr>Populated database state</vt:lpstr>
      <vt:lpstr>PowerPoint 演示文稿</vt:lpstr>
      <vt:lpstr>Entity Integrity</vt:lpstr>
      <vt:lpstr>Referential Integrity</vt:lpstr>
      <vt:lpstr>Referential Integrity</vt:lpstr>
      <vt:lpstr>Referential Integrity (or foreign key)  Constraint</vt:lpstr>
      <vt:lpstr>Displaying a relational database schema and its constraints</vt:lpstr>
      <vt:lpstr>PowerPoint 演示文稿</vt:lpstr>
      <vt:lpstr>Other Types of Constraints</vt:lpstr>
      <vt:lpstr>PowerPoint 演示文稿</vt:lpstr>
      <vt:lpstr>Update Operations on Relations</vt:lpstr>
      <vt:lpstr>Update Operations on Relations</vt:lpstr>
      <vt:lpstr>PowerPoint 演示文稿</vt:lpstr>
      <vt:lpstr>PowerPoint 演示文稿</vt:lpstr>
      <vt:lpstr>PowerPoint 演示文稿</vt:lpstr>
      <vt:lpstr>Possible violations for each operation</vt:lpstr>
      <vt:lpstr>Possible violations for each operation</vt:lpstr>
      <vt:lpstr>Possible violations for each operation</vt:lpstr>
      <vt:lpstr>RANDOM CHECKING OF CLASS NOTES THIS WEDNESDAY </vt:lpstr>
      <vt:lpstr>Exercise CASE STUDY 1 (In class)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WPS_1671077781</cp:lastModifiedBy>
  <cp:revision>12</cp:revision>
  <cp:lastPrinted>2015-08-18T02:47:00Z</cp:lastPrinted>
  <dcterms:created xsi:type="dcterms:W3CDTF">2005-02-25T19:46:00Z</dcterms:created>
  <dcterms:modified xsi:type="dcterms:W3CDTF">2025-10-21T14:22:22Z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14C9F3A2813B4BE0BF2C2AB25BE7892D_12</vt:lpwstr>
  </property>
  <property fmtid="{D5CDD505-2E9C-101B-9397-08002B2CF9AE}" pid="3" name="KSOProductBuildVer">
    <vt:lpwstr>2052-12.1.0.23125</vt:lpwstr>
  </property>
</Properties>
</file>