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452" r:id="rId3"/>
    <p:sldId id="454" r:id="rId5"/>
    <p:sldId id="459" r:id="rId6"/>
    <p:sldId id="460" r:id="rId7"/>
    <p:sldId id="461" r:id="rId8"/>
    <p:sldId id="462" r:id="rId9"/>
    <p:sldId id="464" r:id="rId10"/>
    <p:sldId id="465" r:id="rId11"/>
    <p:sldId id="472" r:id="rId12"/>
    <p:sldId id="506" r:id="rId13"/>
    <p:sldId id="505" r:id="rId14"/>
    <p:sldId id="507" r:id="rId15"/>
    <p:sldId id="473" r:id="rId16"/>
    <p:sldId id="475" r:id="rId17"/>
    <p:sldId id="476" r:id="rId18"/>
    <p:sldId id="508" r:id="rId19"/>
    <p:sldId id="510" r:id="rId20"/>
    <p:sldId id="509" r:id="rId21"/>
    <p:sldId id="474" r:id="rId22"/>
    <p:sldId id="466" r:id="rId23"/>
    <p:sldId id="501" r:id="rId24"/>
    <p:sldId id="478" r:id="rId25"/>
    <p:sldId id="479" r:id="rId26"/>
    <p:sldId id="480" r:id="rId27"/>
    <p:sldId id="481" r:id="rId28"/>
    <p:sldId id="482" r:id="rId29"/>
    <p:sldId id="483" r:id="rId30"/>
    <p:sldId id="498" r:id="rId31"/>
    <p:sldId id="484" r:id="rId32"/>
    <p:sldId id="485" r:id="rId33"/>
    <p:sldId id="486" r:id="rId34"/>
    <p:sldId id="487" r:id="rId35"/>
    <p:sldId id="488" r:id="rId36"/>
    <p:sldId id="499" r:id="rId37"/>
    <p:sldId id="489" r:id="rId38"/>
    <p:sldId id="490" r:id="rId39"/>
    <p:sldId id="491" r:id="rId40"/>
    <p:sldId id="441" r:id="rId41"/>
    <p:sldId id="492" r:id="rId42"/>
    <p:sldId id="500" r:id="rId43"/>
    <p:sldId id="446" r:id="rId44"/>
    <p:sldId id="493" r:id="rId45"/>
    <p:sldId id="502" r:id="rId46"/>
    <p:sldId id="503" r:id="rId47"/>
    <p:sldId id="504" r:id="rId48"/>
  </p:sldIdLst>
  <p:sldSz cx="9144000" cy="6858000" type="letter"/>
  <p:notesSz cx="6858000" cy="9144000"/>
  <p:defaultTextStyle>
    <a:defPPr>
      <a:defRPr lang="en-CA"/>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95"/>
  </p:normalViewPr>
  <p:slideViewPr>
    <p:cSldViewPr snapToObjects="1" showGuides="1">
      <p:cViewPr varScale="1">
        <p:scale>
          <a:sx n="52" d="100"/>
          <a:sy n="52" d="100"/>
        </p:scale>
        <p:origin x="1173" y="21"/>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ahoma" panose="020B060403050404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ahoma" panose="020B0604030504040204" pitchFamily="34" charset="0"/>
                <a:ea typeface="+mn-ea"/>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ahoma" panose="020B060403050404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ahoma" panose="020B060403050404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ahoma" panose="020B0604030504040204" pitchFamily="34" charset="0"/>
                <a:ea typeface="+mn-ea"/>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126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CA"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S PGothic" panose="020B0600070205080204" pitchFamily="34" charset="-128"/>
              </a:rPr>
              <a:t>Click to edit Master text styles</a:t>
            </a:r>
            <a:endParaRPr kumimoji="0" lang="en-CA" sz="18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S PGothic" panose="020B0600070205080204" pitchFamily="3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CA" sz="16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CA" sz="16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ahoma" panose="020B0604030504040204" pitchFamily="34" charset="0"/>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1434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nchorCtr="0"/>
          <a:lstStyle/>
          <a:p>
            <a:pPr lvl="0" eaLnBrk="1" hangingPunct="1">
              <a:spcBef>
                <a:spcPct val="0"/>
              </a:spcBef>
            </a:pP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TextEdit="1"/>
          </p:cNvSpPr>
          <p:nvPr>
            <p:ph type="sldImg"/>
          </p:nvPr>
        </p:nvSpPr>
        <p:spPr/>
      </p:sp>
      <p:sp>
        <p:nvSpPr>
          <p:cNvPr id="23555" name="Rectangle 3"/>
          <p:cNvSpPr>
            <a:spLocks noGrp="1"/>
          </p:cNvSpPr>
          <p:nvPr>
            <p:ph type="body" idx="1"/>
          </p:nvPr>
        </p:nvSpPr>
        <p:spPr/>
        <p:txBody>
          <a:bodyPr wrap="square" lIns="91440" tIns="45720" rIns="91440" bIns="45720" anchor="t" anchorCtr="0"/>
          <a:lstStyle/>
          <a:p>
            <a:pPr lvl="0" eaLnBrk="1" hangingPunct="1">
              <a:spcBef>
                <a:spcPct val="0"/>
              </a:spcBef>
            </a:pP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5299" name="Rectangle 2"/>
          <p:cNvSpPr>
            <a:spLocks noGrp="1" noRot="1" noChangeAspect="1" noTextEdit="1"/>
          </p:cNvSpPr>
          <p:nvPr>
            <p:ph type="sldImg"/>
          </p:nvPr>
        </p:nvSpPr>
        <p:spPr/>
      </p:sp>
      <p:sp>
        <p:nvSpPr>
          <p:cNvPr id="55300" name="Rectangle 3"/>
          <p:cNvSpPr>
            <a:spLocks noGrp="1"/>
          </p:cNvSpPr>
          <p:nvPr>
            <p:ph type="body" idx="1"/>
          </p:nvPr>
        </p:nvSpPr>
        <p:spPr/>
        <p:txBody>
          <a:bodyPr wrap="square" lIns="91440" tIns="45720" rIns="91440" bIns="45720" anchor="t"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9395" name="Rectangle 2"/>
          <p:cNvSpPr>
            <a:spLocks noGrp="1" noRot="1" noChangeAspect="1" noTextEdit="1"/>
          </p:cNvSpPr>
          <p:nvPr>
            <p:ph type="sldImg"/>
          </p:nvPr>
        </p:nvSpPr>
        <p:spPr/>
      </p:sp>
      <p:sp>
        <p:nvSpPr>
          <p:cNvPr id="59396" name="Rectangle 3"/>
          <p:cNvSpPr>
            <a:spLocks noGrp="1"/>
          </p:cNvSpPr>
          <p:nvPr>
            <p:ph type="body" idx="1"/>
          </p:nvPr>
        </p:nvSpPr>
        <p:spPr/>
        <p:txBody>
          <a:bodyPr wrap="square" lIns="91440" tIns="45720" rIns="91440" bIns="45720" anchor="t"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2467" name="Rectangle 2"/>
          <p:cNvSpPr>
            <a:spLocks noGrp="1" noRot="1" noChangeAspect="1" noTextEdit="1"/>
          </p:cNvSpPr>
          <p:nvPr>
            <p:ph type="sldImg"/>
          </p:nvPr>
        </p:nvSpPr>
        <p:spPr/>
      </p:sp>
      <p:sp>
        <p:nvSpPr>
          <p:cNvPr id="62468" name="Rectangle 3"/>
          <p:cNvSpPr>
            <a:spLocks noGrp="1"/>
          </p:cNvSpPr>
          <p:nvPr>
            <p:ph type="body" idx="1"/>
          </p:nvPr>
        </p:nvSpPr>
        <p:spPr/>
        <p:txBody>
          <a:bodyPr wrap="square" lIns="91440" tIns="45720" rIns="91440" bIns="45720" anchor="t"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4515" name="Rectangle 2"/>
          <p:cNvSpPr>
            <a:spLocks noGrp="1" noRot="1" noChangeAspect="1" noTextEdit="1"/>
          </p:cNvSpPr>
          <p:nvPr>
            <p:ph type="sldImg"/>
          </p:nvPr>
        </p:nvSpPr>
        <p:spPr/>
      </p:sp>
      <p:sp>
        <p:nvSpPr>
          <p:cNvPr id="64516" name="Rectangle 3"/>
          <p:cNvSpPr>
            <a:spLocks noGrp="1"/>
          </p:cNvSpPr>
          <p:nvPr>
            <p:ph type="body" idx="1"/>
          </p:nvPr>
        </p:nvSpPr>
        <p:spPr/>
        <p:txBody>
          <a:bodyPr wrap="square" lIns="91440" tIns="45720" rIns="91440" bIns="45720" anchor="t"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6563" name="Rectangle 2"/>
          <p:cNvSpPr>
            <a:spLocks noGrp="1" noRot="1" noChangeAspect="1" noTextEdit="1"/>
          </p:cNvSpPr>
          <p:nvPr>
            <p:ph type="sldImg"/>
          </p:nvPr>
        </p:nvSpPr>
        <p:spPr/>
      </p:sp>
      <p:sp>
        <p:nvSpPr>
          <p:cNvPr id="66564" name="Rectangle 3"/>
          <p:cNvSpPr>
            <a:spLocks noGrp="1"/>
          </p:cNvSpPr>
          <p:nvPr>
            <p:ph type="body" idx="1"/>
          </p:nvPr>
        </p:nvSpPr>
        <p:spPr/>
        <p:txBody>
          <a:bodyPr wrap="square" lIns="91440" tIns="45720" rIns="91440" bIns="45720" anchor="t"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sp>
        <p:nvSpPr>
          <p:cNvPr id="2"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p:spPr>
        <p:txBody>
          <a:bodyPr wrap="none" anchor="ctr"/>
          <a:lstStyle/>
          <a:p>
            <a:pPr lvl="0" eaLnBrk="1" hangingPunct="1">
              <a:buNone/>
            </a:pPr>
            <a:endParaRPr lang="en-US" altLang="en-US" dirty="0">
              <a:latin typeface="Arial" panose="020B0604020202020204" pitchFamily="34" charset="0"/>
            </a:endParaRPr>
          </a:p>
        </p:txBody>
      </p:sp>
      <p:sp>
        <p:nvSpPr>
          <p:cNvPr id="3" name="Rectangle 47"/>
          <p:cNvSpPr>
            <a:spLocks noChangeArrowheads="1"/>
          </p:cNvSpPr>
          <p:nvPr/>
        </p:nvSpPr>
        <p:spPr bwMode="auto">
          <a:xfrm rot="16200000">
            <a:off x="3500438" y="-985837"/>
            <a:ext cx="2143125" cy="9144000"/>
          </a:xfrm>
          <a:prstGeom prst="rect">
            <a:avLst/>
          </a:prstGeom>
          <a:solidFill>
            <a:srgbClr val="677228">
              <a:alpha val="43921"/>
            </a:srgbClr>
          </a:solidFill>
          <a:ln>
            <a:noFill/>
          </a:ln>
        </p:spPr>
        <p:txBody>
          <a:bodyPr wrap="none" anchor="ctr"/>
          <a:lstStyle/>
          <a:p>
            <a:pPr lvl="0" eaLnBrk="1" hangingPunct="1">
              <a:buNone/>
            </a:pPr>
            <a:endParaRPr lang="en-US" altLang="en-US" dirty="0">
              <a:latin typeface="Arial" panose="020B0604020202020204" pitchFamily="34" charset="0"/>
            </a:endParaRPr>
          </a:p>
        </p:txBody>
      </p:sp>
      <p:sp>
        <p:nvSpPr>
          <p:cNvPr id="4" name="Rectangle 48"/>
          <p:cNvSpPr>
            <a:spLocks noChangeArrowheads="1"/>
          </p:cNvSpPr>
          <p:nvPr/>
        </p:nvSpPr>
        <p:spPr bwMode="auto">
          <a:xfrm>
            <a:off x="7315200" y="2438400"/>
            <a:ext cx="1828800" cy="2290763"/>
          </a:xfrm>
          <a:prstGeom prst="rect">
            <a:avLst/>
          </a:prstGeom>
          <a:solidFill>
            <a:schemeClr val="bg1"/>
          </a:solidFill>
          <a:ln>
            <a:noFill/>
          </a:ln>
        </p:spPr>
        <p:txBody>
          <a:bodyPr wrap="none" anchor="ctr"/>
          <a:lstStyle/>
          <a:p>
            <a:pPr lvl="0" eaLnBrk="1" hangingPunct="1">
              <a:buNone/>
            </a:pPr>
            <a:endParaRPr lang="en-US" altLang="en-US" dirty="0">
              <a:latin typeface="Arial" panose="020B0604020202020204" pitchFamily="34" charset="0"/>
            </a:endParaRPr>
          </a:p>
        </p:txBody>
      </p:sp>
      <p:pic>
        <p:nvPicPr>
          <p:cNvPr id="2053" name="Picture 35" descr="awtri_4c UPDATE_color"/>
          <p:cNvPicPr>
            <a:picLocks noChangeAspect="1"/>
          </p:cNvPicPr>
          <p:nvPr/>
        </p:nvPicPr>
        <p:blipFill>
          <a:blip r:embed="rId2"/>
          <a:stretch>
            <a:fillRect/>
          </a:stretch>
        </p:blipFill>
        <p:spPr>
          <a:xfrm>
            <a:off x="76200" y="5949950"/>
            <a:ext cx="684213" cy="831850"/>
          </a:xfrm>
          <a:prstGeom prst="rect">
            <a:avLst/>
          </a:prstGeom>
          <a:noFill/>
          <a:ln w="9525">
            <a:noFill/>
          </a:ln>
        </p:spPr>
      </p:pic>
      <p:pic>
        <p:nvPicPr>
          <p:cNvPr id="2054" name="Picture 46" descr="elmasri_thumb"/>
          <p:cNvPicPr>
            <a:picLocks noChangeAspect="1"/>
          </p:cNvPicPr>
          <p:nvPr userDrawn="1"/>
        </p:nvPicPr>
        <p:blipFill>
          <a:blip r:embed="rId3"/>
          <a:stretch>
            <a:fillRect/>
          </a:stretch>
        </p:blipFill>
        <p:spPr>
          <a:xfrm>
            <a:off x="7419975" y="2514600"/>
            <a:ext cx="1724025" cy="2143125"/>
          </a:xfrm>
          <a:prstGeom prst="rect">
            <a:avLst/>
          </a:prstGeom>
          <a:noFill/>
          <a:ln w="9525">
            <a:noFill/>
          </a:ln>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endParaRPr lang="en-US"/>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anose="05000000000000000000" pitchFamily="2" charset="2"/>
              <a:buNone/>
              <a:defRPr sz="3200"/>
            </a:lvl1pPr>
          </a:lstStyle>
          <a:p>
            <a:r>
              <a:rPr lang="en-US"/>
              <a:t>Click to edit Master subtitle style</a:t>
            </a:r>
            <a:endParaRPr lang="en-US"/>
          </a:p>
        </p:txBody>
      </p:sp>
      <p:sp>
        <p:nvSpPr>
          <p:cNvPr id="7" name="Rectangle 29"/>
          <p:cNvSpPr>
            <a:spLocks noGrp="1" noChangeArrowheads="1"/>
          </p:cNvSpPr>
          <p:nvPr>
            <p:ph type="ftr" sz="quarter" idx="3"/>
          </p:nvPr>
        </p:nvSpPr>
        <p:spPr bwMode="auto">
          <a:xfrm>
            <a:off x="838200" y="6397625"/>
            <a:ext cx="4495800" cy="457200"/>
          </a:xfrm>
          <a:prstGeom prst="rect">
            <a:avLst/>
          </a:prstGeom>
          <a:ln>
            <a:miter lim="800000"/>
          </a:ln>
        </p:spPr>
        <p:txBody>
          <a:bodyPr vert="horz" wrap="square" lIns="91440" tIns="45720" rIns="91440" bIns="45720" numCol="1" anchor="b" anchorCtr="0" compatLnSpc="1"/>
          <a:lstStyle>
            <a:lvl1pPr eaLnBrk="1" hangingPunct="1">
              <a:defRPr sz="9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9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Copyright © 2016 Ramez Elmasri and Shamkant B. Navathe</a:t>
            </a:r>
            <a:endParaRPr kumimoji="0" lang="en-US" altLang="en-US" sz="9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13"/>
          <p:cNvSpPr>
            <a:spLocks noGrp="1" noChangeArrowheads="1"/>
          </p:cNvSpPr>
          <p:nvPr>
            <p:ph type="sldNum" sz="quarter" idx="4"/>
          </p:nvPr>
        </p:nvSpPr>
        <p:spPr bwMode="auto">
          <a:xfrm>
            <a:off x="6934200" y="6400800"/>
            <a:ext cx="1905000" cy="457200"/>
          </a:xfrm>
          <a:prstGeom prst="rect">
            <a:avLst/>
          </a:prstGeom>
          <a:ln>
            <a:miter lim="800000"/>
          </a:ln>
        </p:spPr>
        <p:txBody>
          <a:bodyPr vert="horz" wrap="square" lIns="91440" tIns="45720" rIns="91440" bIns="45720" numCol="1" anchor="b" anchorCtr="0" compatLnSpc="1"/>
          <a:lstStyle/>
          <a:p>
            <a:pPr algn="r" eaLnBrk="1" hangingPunct="1">
              <a:buNone/>
            </a:pPr>
            <a:r>
              <a:rPr lang="en-US" altLang="en-US" dirty="0"/>
              <a:t>Slide 5- </a:t>
            </a:r>
            <a:fld id="{9A0DB2DC-4C9A-4742-B13C-FB6460FD3503}" type="slidenum">
              <a:rPr lang="en-US" altLang="en-US" dirty="0"/>
            </a:fld>
            <a:endParaRPr lang="en-US" alt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13"/>
          <p:cNvSpPr>
            <a:spLocks noGrp="1" noChangeArrowheads="1"/>
          </p:cNvSpPr>
          <p:nvPr>
            <p:ph type="sldNum" sz="quarter" idx="4"/>
          </p:nvPr>
        </p:nvSpPr>
        <p:spPr bwMode="auto">
          <a:xfrm>
            <a:off x="6934200" y="6400800"/>
            <a:ext cx="1905000" cy="457200"/>
          </a:xfrm>
          <a:prstGeom prst="rect">
            <a:avLst/>
          </a:prstGeom>
          <a:ln>
            <a:miter lim="800000"/>
          </a:ln>
        </p:spPr>
        <p:txBody>
          <a:bodyPr vert="horz" wrap="square" lIns="91440" tIns="45720" rIns="91440" bIns="45720" numCol="1" anchor="b" anchorCtr="0" compatLnSpc="1"/>
          <a:lstStyle/>
          <a:p>
            <a:pPr algn="r" eaLnBrk="1" hangingPunct="1">
              <a:buNone/>
            </a:pPr>
            <a:r>
              <a:rPr lang="en-US" altLang="en-US" dirty="0"/>
              <a:t>Slide 5- </a:t>
            </a:r>
            <a:fld id="{9A0DB2DC-4C9A-4742-B13C-FB6460FD3503}" type="slidenum">
              <a:rPr lang="en-US" altLang="en-US" dirty="0"/>
            </a:fld>
            <a:endParaRPr lang="en-US" altLang="en-US"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灯片编号占位符 3"/>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6-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灯片编号占位符 3"/>
          <p:cNvSpPr>
            <a:spLocks noGrp="1"/>
          </p:cNvSpPr>
          <p:nvPr>
            <p:ph type="sldNum" sz="quarter" idx="10"/>
          </p:nvPr>
        </p:nvSpPr>
        <p:spPr/>
        <p:txBody>
          <a:bodyPr/>
          <a:lstStyle/>
          <a:p>
            <a:pPr lvl="0" eaLnBrk="1" hangingPunct="1">
              <a:buNone/>
            </a:pPr>
            <a:r>
              <a:rPr lang="en-US" altLang="en-US" dirty="0">
                <a:latin typeface="Arial" panose="020B0604020202020204" pitchFamily="34" charset="0"/>
              </a:rPr>
              <a:t>Slide 6-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13"/>
          <p:cNvSpPr>
            <a:spLocks noGrp="1" noChangeArrowheads="1"/>
          </p:cNvSpPr>
          <p:nvPr>
            <p:ph type="sldNum" sz="quarter" idx="4"/>
          </p:nvPr>
        </p:nvSpPr>
        <p:spPr bwMode="auto">
          <a:xfrm>
            <a:off x="6934200" y="6400800"/>
            <a:ext cx="1905000" cy="457200"/>
          </a:xfrm>
          <a:prstGeom prst="rect">
            <a:avLst/>
          </a:prstGeom>
          <a:ln>
            <a:miter lim="800000"/>
          </a:ln>
        </p:spPr>
        <p:txBody>
          <a:bodyPr vert="horz" wrap="square" lIns="91440" tIns="45720" rIns="91440" bIns="45720" numCol="1" anchor="b" anchorCtr="0" compatLnSpc="1"/>
          <a:lstStyle/>
          <a:p>
            <a:pPr algn="r" eaLnBrk="1" hangingPunct="1">
              <a:buNone/>
            </a:pPr>
            <a:r>
              <a:rPr lang="en-US" altLang="en-US" dirty="0"/>
              <a:t>Slide 5- </a:t>
            </a:r>
            <a:fld id="{9A0DB2DC-4C9A-4742-B13C-FB6460FD3503}" type="slidenum">
              <a:rPr lang="en-US" altLang="en-US" dirty="0"/>
            </a:fld>
            <a:endParaRPr lang="en-US" altLang="en-US"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13"/>
          <p:cNvSpPr>
            <a:spLocks noGrp="1" noChangeArrowheads="1"/>
          </p:cNvSpPr>
          <p:nvPr>
            <p:ph type="sldNum" sz="quarter" idx="14"/>
          </p:nvPr>
        </p:nvSpPr>
        <p:spPr bwMode="auto">
          <a:xfrm>
            <a:off x="6934200" y="6400800"/>
            <a:ext cx="1905000" cy="457200"/>
          </a:xfrm>
          <a:prstGeom prst="rect">
            <a:avLst/>
          </a:prstGeom>
          <a:ln>
            <a:miter lim="800000"/>
          </a:ln>
        </p:spPr>
        <p:txBody>
          <a:bodyPr vert="horz" wrap="square" lIns="91440" tIns="45720" rIns="91440" bIns="45720" numCol="1" anchor="b" anchorCtr="0" compatLnSpc="1"/>
          <a:lstStyle/>
          <a:p>
            <a:pPr algn="r" eaLnBrk="1" hangingPunct="1">
              <a:buNone/>
            </a:pPr>
            <a:r>
              <a:rPr lang="en-US" altLang="en-US" dirty="0"/>
              <a:t>Slide 5- </a:t>
            </a:r>
            <a:fld id="{9A0DB2DC-4C9A-4742-B13C-FB6460FD3503}" type="slidenum">
              <a:rPr lang="en-US" altLang="en-US" dirty="0"/>
            </a:fld>
            <a:endParaRPr lang="en-US" alt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13"/>
          <p:cNvSpPr>
            <a:spLocks noGrp="1" noChangeArrowheads="1"/>
          </p:cNvSpPr>
          <p:nvPr>
            <p:ph type="sldNum" sz="quarter" idx="4"/>
          </p:nvPr>
        </p:nvSpPr>
        <p:spPr bwMode="auto">
          <a:xfrm>
            <a:off x="6934200" y="6400800"/>
            <a:ext cx="1905000" cy="457200"/>
          </a:xfrm>
          <a:prstGeom prst="rect">
            <a:avLst/>
          </a:prstGeom>
          <a:ln>
            <a:miter lim="800000"/>
          </a:ln>
        </p:spPr>
        <p:txBody>
          <a:bodyPr vert="horz" wrap="square" lIns="91440" tIns="45720" rIns="91440" bIns="45720" numCol="1" anchor="b" anchorCtr="0" compatLnSpc="1"/>
          <a:lstStyle/>
          <a:p>
            <a:pPr algn="r" eaLnBrk="1" hangingPunct="1">
              <a:buNone/>
            </a:pPr>
            <a:r>
              <a:rPr lang="en-US" altLang="en-US" dirty="0"/>
              <a:t>Slide 5- </a:t>
            </a:r>
            <a:fld id="{9A0DB2DC-4C9A-4742-B13C-FB6460FD3503}" type="slidenum">
              <a:rPr lang="en-US" altLang="en-US" dirty="0"/>
            </a:fld>
            <a:endParaRPr lang="en-US" altLang="en-US"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Rectangle 13"/>
          <p:cNvSpPr>
            <a:spLocks noGrp="1" noChangeArrowheads="1"/>
          </p:cNvSpPr>
          <p:nvPr>
            <p:ph type="sldNum" sz="quarter" idx="4"/>
          </p:nvPr>
        </p:nvSpPr>
        <p:spPr bwMode="auto">
          <a:xfrm>
            <a:off x="6934200" y="6400800"/>
            <a:ext cx="1905000" cy="457200"/>
          </a:xfrm>
          <a:prstGeom prst="rect">
            <a:avLst/>
          </a:prstGeom>
          <a:ln>
            <a:miter lim="800000"/>
          </a:ln>
        </p:spPr>
        <p:txBody>
          <a:bodyPr vert="horz" wrap="square" lIns="91440" tIns="45720" rIns="91440" bIns="45720" numCol="1" anchor="b" anchorCtr="0" compatLnSpc="1"/>
          <a:lstStyle/>
          <a:p>
            <a:pPr algn="r" eaLnBrk="1" hangingPunct="1">
              <a:buNone/>
            </a:pPr>
            <a:r>
              <a:rPr lang="en-US" altLang="en-US" dirty="0"/>
              <a:t>Slide 5- </a:t>
            </a:r>
            <a:fld id="{9A0DB2DC-4C9A-4742-B13C-FB6460FD3503}" type="slidenum">
              <a:rPr lang="en-US" altLang="en-US" dirty="0"/>
            </a:fld>
            <a:endParaRPr lang="en-US" altLang="en-US"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13"/>
          <p:cNvSpPr>
            <a:spLocks noGrp="1" noChangeArrowheads="1"/>
          </p:cNvSpPr>
          <p:nvPr>
            <p:ph type="sldNum" sz="quarter" idx="4"/>
          </p:nvPr>
        </p:nvSpPr>
        <p:spPr bwMode="auto">
          <a:xfrm>
            <a:off x="6934200" y="6400800"/>
            <a:ext cx="1905000" cy="457200"/>
          </a:xfrm>
          <a:prstGeom prst="rect">
            <a:avLst/>
          </a:prstGeom>
          <a:ln>
            <a:miter lim="800000"/>
          </a:ln>
        </p:spPr>
        <p:txBody>
          <a:bodyPr vert="horz" wrap="square" lIns="91440" tIns="45720" rIns="91440" bIns="45720" numCol="1" anchor="b" anchorCtr="0" compatLnSpc="1"/>
          <a:lstStyle/>
          <a:p>
            <a:pPr algn="r" eaLnBrk="1" hangingPunct="1">
              <a:buNone/>
            </a:pPr>
            <a:r>
              <a:rPr lang="en-US" altLang="en-US" dirty="0"/>
              <a:t>Slide 5- </a:t>
            </a:r>
            <a:fld id="{9A0DB2DC-4C9A-4742-B13C-FB6460FD3503}" type="slidenum">
              <a:rPr lang="en-US" altLang="en-US" dirty="0"/>
            </a:fld>
            <a:endParaRPr lang="en-US" alt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endParaRPr kumimoji="0" lang="en-US" sz="3200" b="0" i="0" u="none" strike="noStrike" kern="0" cap="none" spc="0" normalizeH="0" baseline="0" noProof="0">
              <a:ln>
                <a:noFill/>
              </a:ln>
              <a:solidFill>
                <a:schemeClr val="tx2"/>
              </a:solidFill>
              <a:effectLst/>
              <a:uLnTx/>
              <a:uFillTx/>
              <a:latin typeface="+mn-lt"/>
              <a:ea typeface="MS PGothic" panose="020B0600070205080204" pitchFamily="34" charset="-128"/>
              <a:cs typeface="MS PGothic" panose="020B0600070205080204" pitchFamily="3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13"/>
          <p:cNvSpPr>
            <a:spLocks noGrp="1" noChangeArrowheads="1"/>
          </p:cNvSpPr>
          <p:nvPr>
            <p:ph type="sldNum" sz="quarter" idx="4"/>
          </p:nvPr>
        </p:nvSpPr>
        <p:spPr bwMode="auto">
          <a:xfrm>
            <a:off x="6934200" y="6400800"/>
            <a:ext cx="1905000" cy="457200"/>
          </a:xfrm>
          <a:prstGeom prst="rect">
            <a:avLst/>
          </a:prstGeom>
          <a:ln>
            <a:miter lim="800000"/>
          </a:ln>
        </p:spPr>
        <p:txBody>
          <a:bodyPr vert="horz" wrap="square" lIns="91440" tIns="45720" rIns="91440" bIns="45720" numCol="1" anchor="b" anchorCtr="0" compatLnSpc="1"/>
          <a:lstStyle/>
          <a:p>
            <a:pPr algn="r" eaLnBrk="1" hangingPunct="1">
              <a:buNone/>
            </a:pPr>
            <a:r>
              <a:rPr lang="en-US" altLang="en-US" dirty="0"/>
              <a:t>Slide 5- </a:t>
            </a:r>
            <a:fld id="{9A0DB2DC-4C9A-4742-B13C-FB6460FD3503}" type="slidenum">
              <a:rPr lang="en-US" altLang="en-US" dirty="0"/>
            </a:fld>
            <a:endParaRPr lang="en-US" alt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p:nvPr userDrawn="1"/>
        </p:nvGrpSpPr>
        <p:grpSpPr>
          <a:xfrm>
            <a:off x="8936038" y="1449388"/>
            <a:ext cx="207962" cy="5408612"/>
            <a:chOff x="5606" y="889"/>
            <a:chExt cx="154" cy="3431"/>
          </a:xfrm>
        </p:grpSpPr>
        <p:sp>
          <p:nvSpPr>
            <p:cNvPr id="1032" name="Rectangle 38"/>
            <p:cNvSpPr>
              <a:spLocks noChangeArrowheads="1"/>
            </p:cNvSpPr>
            <p:nvPr/>
          </p:nvSpPr>
          <p:spPr bwMode="gray">
            <a:xfrm flipH="1">
              <a:off x="5685" y="889"/>
              <a:ext cx="75" cy="3431"/>
            </a:xfrm>
            <a:prstGeom prst="rect">
              <a:avLst/>
            </a:prstGeom>
            <a:solidFill>
              <a:srgbClr val="677228"/>
            </a:solidFill>
            <a:ln>
              <a:noFill/>
            </a:ln>
          </p:spPr>
          <p:txBody>
            <a:bodyPr wrap="none" anchor="ctr"/>
            <a:lstStyle/>
            <a:p>
              <a:pPr lvl="0" algn="ctr" eaLnBrk="1" hangingPunct="1">
                <a:buNone/>
              </a:pPr>
              <a:endParaRPr lang="en-US" altLang="en-US" sz="3200" dirty="0">
                <a:latin typeface="Tahoma" panose="020B0604030504040204" pitchFamily="34" charset="0"/>
              </a:endParaRPr>
            </a:p>
          </p:txBody>
        </p:sp>
        <p:grpSp>
          <p:nvGrpSpPr>
            <p:cNvPr id="1033" name="Group 44"/>
            <p:cNvGrpSpPr/>
            <p:nvPr userDrawn="1"/>
          </p:nvGrpSpPr>
          <p:grpSpPr>
            <a:xfrm>
              <a:off x="5606" y="889"/>
              <a:ext cx="106" cy="3431"/>
              <a:chOff x="5606" y="889"/>
              <a:chExt cx="106" cy="3431"/>
            </a:xfrm>
          </p:grpSpPr>
          <p:sp>
            <p:nvSpPr>
              <p:cNvPr id="1034" name="Rectangle 43"/>
              <p:cNvSpPr/>
              <p:nvPr userDrawn="1"/>
            </p:nvSpPr>
            <p:spPr>
              <a:xfrm rot="-10800000" flipH="1">
                <a:off x="5606" y="889"/>
                <a:ext cx="58" cy="3431"/>
              </a:xfrm>
              <a:prstGeom prst="rect">
                <a:avLst/>
              </a:prstGeom>
              <a:solidFill>
                <a:schemeClr val="tx2"/>
              </a:solidFill>
              <a:ln w="9525">
                <a:noFill/>
              </a:ln>
            </p:spPr>
            <p:txBody>
              <a:bodyPr rot="10800000" wrap="none" anchor="ctr" anchorCtr="0"/>
              <a:lstStyle/>
              <a:p>
                <a:pPr lvl="0" algn="ctr" eaLnBrk="1" hangingPunct="1">
                  <a:buNone/>
                </a:pPr>
                <a:endParaRPr lang="en-US" altLang="en-US" sz="3200" dirty="0">
                  <a:latin typeface="Tahoma" panose="020B0604030504040204" pitchFamily="34" charset="0"/>
                </a:endParaRPr>
              </a:p>
            </p:txBody>
          </p:sp>
          <p:sp>
            <p:nvSpPr>
              <p:cNvPr id="1035" name="Rectangle 32"/>
              <p:cNvSpPr/>
              <p:nvPr userDrawn="1"/>
            </p:nvSpPr>
            <p:spPr>
              <a:xfrm rot="-10800000" flipH="1">
                <a:off x="5654" y="889"/>
                <a:ext cx="58" cy="3431"/>
              </a:xfrm>
              <a:prstGeom prst="rect">
                <a:avLst/>
              </a:prstGeom>
              <a:solidFill>
                <a:srgbClr val="990033"/>
              </a:solidFill>
              <a:ln w="9525">
                <a:noFill/>
              </a:ln>
            </p:spPr>
            <p:txBody>
              <a:bodyPr rot="10800000" wrap="none" anchor="ctr" anchorCtr="0"/>
              <a:lstStyle/>
              <a:p>
                <a:pPr lvl="0" algn="ctr" eaLnBrk="1" hangingPunct="1">
                  <a:buNone/>
                </a:pPr>
                <a:endParaRPr lang="en-US" altLang="en-US" sz="3200" dirty="0">
                  <a:latin typeface="Tahoma" panose="020B0604030504040204" pitchFamily="34" charset="0"/>
                </a:endParaRPr>
              </a:p>
            </p:txBody>
          </p:sp>
        </p:grpSp>
      </p:grpSp>
      <p:sp>
        <p:nvSpPr>
          <p:cNvPr id="1027" name="Rectangle 37"/>
          <p:cNvSpPr>
            <a:spLocks noChangeArrowheads="1"/>
          </p:cNvSpPr>
          <p:nvPr/>
        </p:nvSpPr>
        <p:spPr bwMode="gray">
          <a:xfrm rot="-5400000">
            <a:off x="3845719" y="-3845719"/>
            <a:ext cx="1449388" cy="9140825"/>
          </a:xfrm>
          <a:prstGeom prst="rect">
            <a:avLst/>
          </a:prstGeom>
          <a:solidFill>
            <a:srgbClr val="677228">
              <a:alpha val="36078"/>
            </a:srgbClr>
          </a:solidFill>
          <a:ln>
            <a:noFill/>
          </a:ln>
        </p:spPr>
        <p:txBody>
          <a:bodyPr vert="eaVert" wrap="none" anchor="ctr"/>
          <a:lstStyle/>
          <a:p>
            <a:pPr lvl="0" algn="ctr" eaLnBrk="1" hangingPunct="1">
              <a:buNone/>
            </a:pPr>
            <a:endParaRPr lang="en-US" altLang="en-US" sz="3200" dirty="0">
              <a:latin typeface="Tahoma" panose="020B0604030504040204" pitchFamily="34" charset="0"/>
            </a:endParaRPr>
          </a:p>
        </p:txBody>
      </p:sp>
      <p:sp>
        <p:nvSpPr>
          <p:cNvPr id="1028" name="Rectangle 9"/>
          <p:cNvSpPr>
            <a:spLocks noGrp="1"/>
          </p:cNvSpPr>
          <p:nvPr>
            <p:ph type="title"/>
          </p:nvPr>
        </p:nvSpPr>
        <p:spPr>
          <a:xfrm>
            <a:off x="228600" y="303213"/>
            <a:ext cx="7796213" cy="992187"/>
          </a:xfrm>
          <a:prstGeom prst="rect">
            <a:avLst/>
          </a:prstGeom>
          <a:noFill/>
          <a:ln w="9525">
            <a:noFill/>
          </a:ln>
        </p:spPr>
        <p:txBody>
          <a:bodyPr anchor="b" anchorCtr="0"/>
          <a:lstStyle/>
          <a:p>
            <a:pPr lvl="0"/>
            <a:r>
              <a:rPr lang="en-US" altLang="en-US" dirty="0"/>
              <a:t>Click to edit Master title style</a:t>
            </a:r>
            <a:endParaRPr lang="en-US" altLang="en-US" dirty="0"/>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b="1">
                <a:solidFill>
                  <a:srgbClr val="990033"/>
                </a:solidFill>
              </a:defRPr>
            </a:lvl1pPr>
          </a:lstStyle>
          <a:p>
            <a:pPr lvl="0" eaLnBrk="1" hangingPunct="1">
              <a:buNone/>
            </a:pPr>
            <a:r>
              <a:rPr lang="en-US" altLang="en-US" dirty="0">
                <a:latin typeface="Arial" panose="020B0604020202020204" pitchFamily="34" charset="0"/>
              </a:rPr>
              <a:t>Slide 6- </a:t>
            </a:r>
            <a:fld id="{9A0DB2DC-4C9A-4742-B13C-FB6460FD3503}" type="slidenum">
              <a:rPr lang="en-US" altLang="en-US" sz="1400" b="1" dirty="0">
                <a:solidFill>
                  <a:srgbClr val="990033"/>
                </a:solidFill>
                <a:latin typeface="Arial" panose="020B0604020202020204" pitchFamily="34" charset="0"/>
              </a:rPr>
            </a:fld>
            <a:endParaRPr lang="en-US" altLang="en-US" sz="1400" b="1" dirty="0">
              <a:solidFill>
                <a:srgbClr val="990033"/>
              </a:solidFill>
              <a:latin typeface="Arial" panose="020B0604020202020204" pitchFamily="34" charset="0"/>
            </a:endParaRPr>
          </a:p>
        </p:txBody>
      </p:sp>
      <p:sp>
        <p:nvSpPr>
          <p:cNvPr id="1030" name="Rectangle 21"/>
          <p:cNvSpPr>
            <a:spLocks noGrp="1"/>
          </p:cNvSpPr>
          <p:nvPr>
            <p:ph type="body" idx="1"/>
          </p:nvPr>
        </p:nvSpPr>
        <p:spPr>
          <a:xfrm>
            <a:off x="239713" y="1600200"/>
            <a:ext cx="8294687" cy="4572000"/>
          </a:xfrm>
          <a:prstGeom prst="rect">
            <a:avLst/>
          </a:prstGeom>
          <a:noFill/>
          <a:ln w="9525">
            <a:noFill/>
          </a:ln>
        </p:spPr>
        <p:txBody>
          <a:bodyPr rIns="0"/>
          <a:lstStyle/>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31" name="Rectangle 30"/>
          <p:cNvSpPr>
            <a:spLocks noChangeArrowheads="1"/>
          </p:cNvSpPr>
          <p:nvPr/>
        </p:nvSpPr>
        <p:spPr bwMode="auto">
          <a:xfrm>
            <a:off x="838200" y="6397625"/>
            <a:ext cx="4495800" cy="457200"/>
          </a:xfrm>
          <a:prstGeom prst="rect">
            <a:avLst/>
          </a:prstGeom>
          <a:noFill/>
          <a:ln>
            <a:noFill/>
          </a:ln>
        </p:spPr>
        <p:txBody>
          <a:bodyPr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9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Copyright © 2016 Ramez Elmasri and Shamkant B. Navathe</a:t>
            </a:r>
            <a:endParaRPr kumimoji="0" lang="en-US" altLang="en-US" sz="9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sldNum="0"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3600">
          <a:solidFill>
            <a:srgbClr val="800000"/>
          </a:solidFill>
          <a:latin typeface="Arial" panose="020B0604020202020204" pitchFamily="34" charset="0"/>
          <a:ea typeface="MS PGothic" panose="020B0600070205080204" pitchFamily="34" charset="-128"/>
          <a:cs typeface="MS PGothic" panose="020B0600070205080204" pitchFamily="34" charset="-128"/>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anose="05000000000000000000"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anose="05000000000000000000"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anose="05000000000000000000"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anose="05000000000000000000"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vert="horz" wrap="square" lIns="91440" tIns="45720" rIns="91440" bIns="45720" anchor="b" anchorCtr="0"/>
          <a:lstStyle/>
          <a:p>
            <a:r>
              <a:rPr lang="en-US" altLang="en-US" dirty="0"/>
              <a:t> </a:t>
            </a:r>
            <a:endParaRPr lang="en-US" altLang="en-US" dirty="0"/>
          </a:p>
        </p:txBody>
      </p:sp>
      <p:sp>
        <p:nvSpPr>
          <p:cNvPr id="3"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r>
              <a:rPr kumimoji="0" lang="en-US" sz="3200" b="1" i="0" u="none" strike="noStrike" kern="0" cap="none" spc="0" normalizeH="0" baseline="0" noProof="0" dirty="0">
                <a:ln>
                  <a:noFill/>
                </a:ln>
                <a:solidFill>
                  <a:schemeClr val="tx2"/>
                </a:solidFill>
                <a:effectLst/>
                <a:uLnTx/>
                <a:uFillTx/>
                <a:latin typeface="+mn-lt"/>
                <a:ea typeface="+mn-ea"/>
                <a:cs typeface="+mn-cs"/>
              </a:rPr>
              <a:t>CHAPTER 6</a:t>
            </a:r>
            <a:endParaRPr kumimoji="0" lang="en-US" sz="3200" b="1"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ctr" defTabSz="914400" rtl="0" eaLnBrk="1" fontAlgn="base" latinLnBrk="0" hangingPunct="1">
              <a:lnSpc>
                <a:spcPct val="100000"/>
              </a:lnSpc>
              <a:spcBef>
                <a:spcPct val="20000"/>
              </a:spcBef>
              <a:spcAft>
                <a:spcPct val="0"/>
              </a:spcAft>
              <a:buClr>
                <a:srgbClr val="990033"/>
              </a:buClr>
              <a:buSzPct val="60000"/>
              <a:buFont typeface="Wingdings" panose="05000000000000000000" charset="0"/>
              <a:buNone/>
              <a:defRPr/>
            </a:pPr>
            <a:r>
              <a:rPr kumimoji="0" lang="en-US" sz="44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Basic SQL</a:t>
            </a:r>
            <a:endParaRPr kumimoji="0" lang="en-US" sz="4400" b="0" i="0" u="none" strike="noStrike" kern="0" cap="none" spc="0" normalizeH="0" baseline="0" noProof="0" dirty="0">
              <a:ln>
                <a:noFill/>
              </a:ln>
              <a:solidFill>
                <a:srgbClr val="00B050"/>
              </a:solidFill>
              <a:effectLst/>
              <a:uLnTx/>
              <a:uFillTx/>
              <a:latin typeface="+mn-lt"/>
              <a:ea typeface="MS PGothic" panose="020B0600070205080204" pitchFamily="34" charset="-128"/>
              <a:cs typeface="MS PGothic" panose="020B0600070205080204" pitchFamily="34" charset="-128"/>
            </a:endParaRPr>
          </a:p>
        </p:txBody>
      </p:sp>
      <p:sp>
        <p:nvSpPr>
          <p:cNvPr id="1331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324100" y="1676400"/>
            <a:ext cx="5562600" cy="1371600"/>
          </a:xfrm>
        </p:spPr>
        <p:txBody>
          <a:bodyPr vert="horz" wrap="square" lIns="91440" tIns="45720" rIns="91440" bIns="45720" anchor="b" anchorCtr="0"/>
          <a:lstStyle/>
          <a:p>
            <a:r>
              <a:rPr lang="en-US" altLang="zh-CN" sz="2400" dirty="0"/>
              <a:t>Key Constraint: Ensures that each value in the primary key column is unique and cannot be duplicated.</a:t>
            </a:r>
            <a:br>
              <a:rPr lang="en-US" altLang="zh-CN" sz="2400" dirty="0"/>
            </a:br>
            <a:endParaRPr lang="zh-CN" altLang="en-US" sz="2400" dirty="0"/>
          </a:p>
        </p:txBody>
      </p:sp>
      <p:sp>
        <p:nvSpPr>
          <p:cNvPr id="25603"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pic>
        <p:nvPicPr>
          <p:cNvPr id="25604" name="Picture 8"/>
          <p:cNvPicPr>
            <a:picLocks noChangeAspect="1"/>
          </p:cNvPicPr>
          <p:nvPr/>
        </p:nvPicPr>
        <p:blipFill>
          <a:blip r:embed="rId1"/>
          <a:stretch>
            <a:fillRect/>
          </a:stretch>
        </p:blipFill>
        <p:spPr>
          <a:xfrm>
            <a:off x="228600" y="4402455"/>
            <a:ext cx="8599805" cy="1558925"/>
          </a:xfrm>
          <a:prstGeom prst="rect">
            <a:avLst/>
          </a:prstGeom>
          <a:noFill/>
          <a:ln w="9525">
            <a:noFill/>
          </a:ln>
        </p:spPr>
      </p:pic>
      <p:sp>
        <p:nvSpPr>
          <p:cNvPr id="25605" name="Content Placeholder 2"/>
          <p:cNvSpPr>
            <a:spLocks noGrp="1"/>
          </p:cNvSpPr>
          <p:nvPr>
            <p:ph idx="1"/>
          </p:nvPr>
        </p:nvSpPr>
        <p:spPr>
          <a:xfrm>
            <a:off x="304800" y="2854325"/>
            <a:ext cx="6705600" cy="1524000"/>
          </a:xfrm>
        </p:spPr>
        <p:txBody>
          <a:bodyPr vert="horz" wrap="square" lIns="91440" tIns="45720" rIns="0" bIns="45720" anchor="t" anchorCtr="0"/>
          <a:lstStyle/>
          <a:p>
            <a:r>
              <a:rPr lang="en-US" altLang="zh-CN" dirty="0"/>
              <a:t>Entity Integrity Constraint: Ensures that a primary key column cannot contain NULL values.</a:t>
            </a:r>
            <a:endParaRPr lang="zh-CN" altLang="en-US"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26627" name="TextBox 7"/>
          <p:cNvSpPr txBox="1"/>
          <p:nvPr/>
        </p:nvSpPr>
        <p:spPr>
          <a:xfrm>
            <a:off x="228283" y="1371600"/>
            <a:ext cx="87630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a:spcBef>
                <a:spcPct val="0"/>
              </a:spcBef>
              <a:buClrTx/>
              <a:buSzTx/>
              <a:buFontTx/>
              <a:buNone/>
            </a:pPr>
            <a:r>
              <a:rPr lang="zh-CN" altLang="en-US" sz="2000" dirty="0">
                <a:solidFill>
                  <a:schemeClr val="tx1"/>
                </a:solidFill>
              </a:rPr>
              <a:t>INSERT INTO Employee (EmployeeID, FirstName, LastName, Position)</a:t>
            </a:r>
            <a:endParaRPr lang="zh-CN" altLang="en-US" sz="2000" dirty="0">
              <a:solidFill>
                <a:schemeClr val="tx1"/>
              </a:solidFill>
            </a:endParaRPr>
          </a:p>
          <a:p>
            <a:pPr marL="0" lvl="0" indent="0">
              <a:spcBef>
                <a:spcPct val="0"/>
              </a:spcBef>
              <a:buClrTx/>
              <a:buSzTx/>
              <a:buFontTx/>
              <a:buNone/>
            </a:pPr>
            <a:r>
              <a:rPr lang="zh-CN" altLang="en-US" sz="2000" dirty="0">
                <a:solidFill>
                  <a:schemeClr val="tx1"/>
                </a:solidFill>
              </a:rPr>
              <a:t>VALUES (1, 'John', 'Doe', 'Manager');</a:t>
            </a:r>
            <a:endParaRPr lang="zh-CN" altLang="en-US" sz="2000" dirty="0">
              <a:solidFill>
                <a:schemeClr val="tx1"/>
              </a:solidFill>
            </a:endParaRPr>
          </a:p>
        </p:txBody>
      </p:sp>
      <p:sp>
        <p:nvSpPr>
          <p:cNvPr id="10" name="TextBox 9"/>
          <p:cNvSpPr txBox="1"/>
          <p:nvPr/>
        </p:nvSpPr>
        <p:spPr>
          <a:xfrm>
            <a:off x="304800" y="2047885"/>
            <a:ext cx="8534400" cy="1938992"/>
          </a:xfrm>
          <a:prstGeom prst="rect">
            <a:avLst/>
          </a:prstGeom>
          <a:noFill/>
        </p:spPr>
        <p:txBody>
          <a:bodyPr>
            <a:spAutoFit/>
          </a:bodyPr>
          <a:lstStyle/>
          <a:p>
            <a:pPr marR="0" defTabSz="914400">
              <a:buClrTx/>
              <a:buSzTx/>
              <a:buFontTx/>
              <a:buNone/>
              <a:defRPr/>
            </a:pPr>
            <a:r>
              <a:rPr kumimoji="0" lang="zh-CN" altLang="en-US" kern="1200" cap="none" spc="0" normalizeH="0" baseline="0" noProof="0" dirty="0">
                <a:solidFill>
                  <a:srgbClr val="00B050"/>
                </a:solidFill>
                <a:highlight>
                  <a:srgbClr val="000080"/>
                </a:highlight>
                <a:latin typeface="Arial" panose="020B0604020202020204" pitchFamily="34" charset="0"/>
                <a:ea typeface="MS PGothic" panose="020B0600070205080204" pitchFamily="34" charset="-128"/>
                <a:cs typeface="+mn-cs"/>
              </a:rPr>
              <a:t>-- This will throw an error because EmployeeID 1 already exists</a:t>
            </a:r>
            <a:endParaRPr kumimoji="0" lang="zh-CN" altLang="en-US" kern="1200" cap="none" spc="0" normalizeH="0" baseline="0" noProof="0" dirty="0">
              <a:solidFill>
                <a:srgbClr val="00B050"/>
              </a:solidFill>
              <a:highlight>
                <a:srgbClr val="000080"/>
              </a:highlight>
              <a:latin typeface="Arial" panose="020B0604020202020204" pitchFamily="34" charset="0"/>
              <a:ea typeface="MS PGothic" panose="020B0600070205080204" pitchFamily="34" charset="-128"/>
              <a:cs typeface="+mn-cs"/>
            </a:endParaRPr>
          </a:p>
          <a:p>
            <a:pPr marR="0" defTabSz="914400">
              <a:buClrTx/>
              <a:buSzTx/>
              <a:buFontTx/>
              <a:buNone/>
              <a:defRPr/>
            </a:pPr>
            <a:r>
              <a:rPr kumimoji="0" lang="zh-CN" altLang="en-US" kern="1200" cap="none" spc="0" normalizeH="0" baseline="0" noProof="0" dirty="0">
                <a:solidFill>
                  <a:srgbClr val="00B050"/>
                </a:solidFill>
                <a:latin typeface="Arial" panose="020B0604020202020204" pitchFamily="34" charset="0"/>
                <a:ea typeface="MS PGothic" panose="020B0600070205080204" pitchFamily="34" charset="-128"/>
                <a:cs typeface="+mn-cs"/>
              </a:rPr>
              <a:t>INSERT INTO Employee (EmployeeID, FirstName, LastName, Position)</a:t>
            </a:r>
            <a:endParaRPr kumimoji="0" lang="zh-CN" altLang="en-US" kern="1200" cap="none" spc="0" normalizeH="0" baseline="0" noProof="0" dirty="0">
              <a:solidFill>
                <a:srgbClr val="00B050"/>
              </a:solidFill>
              <a:latin typeface="Arial" panose="020B0604020202020204" pitchFamily="34" charset="0"/>
              <a:ea typeface="MS PGothic" panose="020B0600070205080204" pitchFamily="34" charset="-128"/>
              <a:cs typeface="+mn-cs"/>
            </a:endParaRPr>
          </a:p>
          <a:p>
            <a:pPr marR="0" defTabSz="914400">
              <a:buClrTx/>
              <a:buSzTx/>
              <a:buFontTx/>
              <a:buNone/>
              <a:defRPr/>
            </a:pPr>
            <a:r>
              <a:rPr kumimoji="0" lang="zh-CN" altLang="en-US" kern="1200" cap="none" spc="0" normalizeH="0" baseline="0" noProof="0" dirty="0">
                <a:solidFill>
                  <a:srgbClr val="00B050"/>
                </a:solidFill>
                <a:latin typeface="Arial" panose="020B0604020202020204" pitchFamily="34" charset="0"/>
                <a:ea typeface="MS PGothic" panose="020B0600070205080204" pitchFamily="34" charset="-128"/>
                <a:cs typeface="+mn-cs"/>
              </a:rPr>
              <a:t>VALUES (1, 'Jane', 'Smith', 'Analyst');</a:t>
            </a:r>
            <a:endParaRPr kumimoji="0" lang="zh-CN" altLang="en-US" kern="1200" cap="none" spc="0" normalizeH="0" baseline="0" noProof="0" dirty="0">
              <a:solidFill>
                <a:srgbClr val="00B050"/>
              </a:solidFill>
              <a:latin typeface="Arial" panose="020B0604020202020204" pitchFamily="34" charset="0"/>
              <a:ea typeface="MS PGothic" panose="020B0600070205080204" pitchFamily="34" charset="-128"/>
              <a:cs typeface="+mn-cs"/>
            </a:endParaRPr>
          </a:p>
        </p:txBody>
      </p:sp>
      <p:sp>
        <p:nvSpPr>
          <p:cNvPr id="26629" name="TextBox 11"/>
          <p:cNvSpPr txBox="1"/>
          <p:nvPr/>
        </p:nvSpPr>
        <p:spPr>
          <a:xfrm>
            <a:off x="3886200" y="2517775"/>
            <a:ext cx="45720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a:spcBef>
                <a:spcPct val="0"/>
              </a:spcBef>
              <a:buClrTx/>
              <a:buSzTx/>
              <a:buFontTx/>
              <a:buNone/>
            </a:pPr>
            <a:r>
              <a:rPr lang="en-US" altLang="zh-CN" sz="2400" dirty="0">
                <a:solidFill>
                  <a:schemeClr val="tx1"/>
                </a:solidFill>
              </a:rPr>
              <a:t>Violating Key Constraint</a:t>
            </a:r>
            <a:endParaRPr lang="zh-CN" altLang="en-US" sz="2400" dirty="0">
              <a:solidFill>
                <a:schemeClr val="tx1"/>
              </a:solidFill>
            </a:endParaRPr>
          </a:p>
        </p:txBody>
      </p:sp>
      <p:sp>
        <p:nvSpPr>
          <p:cNvPr id="14" name="TextBox 13"/>
          <p:cNvSpPr txBox="1"/>
          <p:nvPr/>
        </p:nvSpPr>
        <p:spPr>
          <a:xfrm>
            <a:off x="310392" y="4203317"/>
            <a:ext cx="8147807" cy="1938992"/>
          </a:xfrm>
          <a:prstGeom prst="rect">
            <a:avLst/>
          </a:prstGeom>
          <a:noFill/>
        </p:spPr>
        <p:txBody>
          <a:bodyPr>
            <a:spAutoFit/>
          </a:bodyPr>
          <a:lstStyle/>
          <a:p>
            <a:pPr marR="0" defTabSz="914400">
              <a:buClrTx/>
              <a:buSzTx/>
              <a:buFontTx/>
              <a:buNone/>
              <a:defRPr/>
            </a:pPr>
            <a:r>
              <a:rPr kumimoji="0" lang="zh-CN" altLang="en-US" kern="1200" cap="none" spc="0" normalizeH="0" baseline="0" noProof="0" dirty="0">
                <a:solidFill>
                  <a:srgbClr val="00B050"/>
                </a:solidFill>
                <a:highlight>
                  <a:srgbClr val="800080"/>
                </a:highlight>
                <a:latin typeface="Arial" panose="020B0604020202020204" pitchFamily="34" charset="0"/>
                <a:ea typeface="MS PGothic" panose="020B0600070205080204" pitchFamily="34" charset="-128"/>
                <a:cs typeface="+mn-cs"/>
              </a:rPr>
              <a:t>-- This will throw an error because EmployeeID cannot be NULL</a:t>
            </a:r>
            <a:endParaRPr kumimoji="0" lang="zh-CN" altLang="en-US" kern="1200" cap="none" spc="0" normalizeH="0" baseline="0" noProof="0" dirty="0">
              <a:solidFill>
                <a:srgbClr val="00B050"/>
              </a:solidFill>
              <a:highlight>
                <a:srgbClr val="800080"/>
              </a:highlight>
              <a:latin typeface="Arial" panose="020B0604020202020204" pitchFamily="34" charset="0"/>
              <a:ea typeface="MS PGothic" panose="020B0600070205080204" pitchFamily="34" charset="-128"/>
              <a:cs typeface="+mn-cs"/>
            </a:endParaRPr>
          </a:p>
          <a:p>
            <a:pPr marR="0" defTabSz="914400">
              <a:buClrTx/>
              <a:buSzTx/>
              <a:buFontTx/>
              <a:buNone/>
              <a:defRPr/>
            </a:pPr>
            <a:r>
              <a:rPr kumimoji="0" lang="zh-CN" altLang="en-US" kern="1200" cap="none" spc="0" normalizeH="0" baseline="0" noProof="0" dirty="0">
                <a:solidFill>
                  <a:srgbClr val="00B050"/>
                </a:solidFill>
                <a:latin typeface="Arial" panose="020B0604020202020204" pitchFamily="34" charset="0"/>
                <a:ea typeface="MS PGothic" panose="020B0600070205080204" pitchFamily="34" charset="-128"/>
                <a:cs typeface="+mn-cs"/>
              </a:rPr>
              <a:t>INSERT INTO Employee (EmployeeID, FirstName, LastName, Position)</a:t>
            </a:r>
            <a:endParaRPr kumimoji="0" lang="zh-CN" altLang="en-US" kern="1200" cap="none" spc="0" normalizeH="0" baseline="0" noProof="0" dirty="0">
              <a:solidFill>
                <a:srgbClr val="00B050"/>
              </a:solidFill>
              <a:latin typeface="Arial" panose="020B0604020202020204" pitchFamily="34" charset="0"/>
              <a:ea typeface="MS PGothic" panose="020B0600070205080204" pitchFamily="34" charset="-128"/>
              <a:cs typeface="+mn-cs"/>
            </a:endParaRPr>
          </a:p>
          <a:p>
            <a:pPr marR="0" defTabSz="914400">
              <a:buClrTx/>
              <a:buSzTx/>
              <a:buFontTx/>
              <a:buNone/>
              <a:defRPr/>
            </a:pPr>
            <a:r>
              <a:rPr kumimoji="0" lang="zh-CN" altLang="en-US" kern="1200" cap="none" spc="0" normalizeH="0" baseline="0" noProof="0" dirty="0">
                <a:solidFill>
                  <a:srgbClr val="00B050"/>
                </a:solidFill>
                <a:latin typeface="Arial" panose="020B0604020202020204" pitchFamily="34" charset="0"/>
                <a:ea typeface="MS PGothic" panose="020B0600070205080204" pitchFamily="34" charset="-128"/>
                <a:cs typeface="+mn-cs"/>
              </a:rPr>
              <a:t>VALUES (NULL, 'Alice', 'Johnson', 'Developer');</a:t>
            </a:r>
            <a:endParaRPr kumimoji="0" lang="zh-CN" altLang="en-US" kern="1200" cap="none" spc="0" normalizeH="0" baseline="0" noProof="0" dirty="0">
              <a:solidFill>
                <a:srgbClr val="00B050"/>
              </a:solidFill>
              <a:latin typeface="Arial" panose="020B0604020202020204" pitchFamily="34" charset="0"/>
              <a:ea typeface="MS PGothic" panose="020B0600070205080204" pitchFamily="34" charset="-128"/>
              <a:cs typeface="+mn-cs"/>
            </a:endParaRPr>
          </a:p>
        </p:txBody>
      </p:sp>
      <p:sp>
        <p:nvSpPr>
          <p:cNvPr id="26631" name="TextBox 15"/>
          <p:cNvSpPr txBox="1"/>
          <p:nvPr/>
        </p:nvSpPr>
        <p:spPr>
          <a:xfrm>
            <a:off x="2989263" y="4532313"/>
            <a:ext cx="54864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a:spcBef>
                <a:spcPct val="0"/>
              </a:spcBef>
              <a:buClrTx/>
              <a:buSzTx/>
              <a:buFontTx/>
              <a:buNone/>
            </a:pPr>
            <a:r>
              <a:rPr lang="en-US" altLang="zh-CN" sz="2400" dirty="0">
                <a:solidFill>
                  <a:schemeClr val="tx1"/>
                </a:solidFill>
              </a:rPr>
              <a:t>Violating Entity Integrity Constraint:</a:t>
            </a:r>
            <a:endParaRPr lang="zh-CN" altLang="en-US" sz="2400" dirty="0">
              <a:solidFill>
                <a:schemeClr val="tx1"/>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pic>
        <p:nvPicPr>
          <p:cNvPr id="27651" name="Picture 5"/>
          <p:cNvPicPr>
            <a:picLocks noChangeAspect="1"/>
          </p:cNvPicPr>
          <p:nvPr/>
        </p:nvPicPr>
        <p:blipFill>
          <a:blip r:embed="rId1"/>
          <a:stretch>
            <a:fillRect/>
          </a:stretch>
        </p:blipFill>
        <p:spPr>
          <a:xfrm>
            <a:off x="178435" y="2097405"/>
            <a:ext cx="8739505" cy="2663825"/>
          </a:xfrm>
          <a:prstGeom prst="rect">
            <a:avLst/>
          </a:prstGeom>
          <a:noFill/>
          <a:ln w="9525">
            <a:noFill/>
          </a:ln>
        </p:spPr>
      </p:pic>
      <p:sp>
        <p:nvSpPr>
          <p:cNvPr id="27652" name="TextBox 8"/>
          <p:cNvSpPr txBox="1"/>
          <p:nvPr/>
        </p:nvSpPr>
        <p:spPr>
          <a:xfrm>
            <a:off x="2667000" y="488950"/>
            <a:ext cx="55626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algn="just">
              <a:spcBef>
                <a:spcPct val="0"/>
              </a:spcBef>
              <a:buClrTx/>
              <a:buSzTx/>
              <a:buFontTx/>
              <a:buNone/>
            </a:pPr>
            <a:r>
              <a:rPr lang="zh-CN" altLang="en-US" sz="2400" dirty="0">
                <a:solidFill>
                  <a:schemeClr val="tx1"/>
                </a:solidFill>
              </a:rPr>
              <a:t>This constraint ensures that a foreign key value must match a primary key value in another table, or it can be NULL.</a:t>
            </a:r>
            <a:endParaRPr lang="zh-CN" altLang="en-US" sz="2400" dirty="0">
              <a:solidFill>
                <a:schemeClr val="tx1"/>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vert="horz" wrap="square" lIns="91440" tIns="45720" rIns="91440" bIns="45720" anchor="b" anchorCtr="0"/>
          <a:lstStyle/>
          <a:p>
            <a:r>
              <a:rPr lang="en-US" altLang="en-US" dirty="0"/>
              <a:t>Specifying Attribute Constraints</a:t>
            </a:r>
            <a:endParaRPr lang="en-US" altLang="en-US" dirty="0"/>
          </a:p>
        </p:txBody>
      </p:sp>
      <p:sp>
        <p:nvSpPr>
          <p:cNvPr id="23555" name="Content Placeholder 2"/>
          <p:cNvSpPr>
            <a:spLocks noGrp="1"/>
          </p:cNvSpPr>
          <p:nvPr>
            <p:ph idx="1"/>
          </p:nvPr>
        </p:nvSpPr>
        <p:spPr>
          <a:xfrm>
            <a:off x="457200" y="1416050"/>
            <a:ext cx="8228013" cy="4524375"/>
          </a:xfrm>
        </p:spPr>
        <p:txBody>
          <a:bodyPr vert="horz" wrap="square" lIns="91440" tIns="45720" rIns="0" bIns="45720" numCol="1" anchor="t" anchorCtr="0" compatLnSpc="1"/>
          <a:lstStyle/>
          <a:p>
            <a:pPr marL="457200" lvl="1" indent="0">
              <a:buNone/>
            </a:pPr>
            <a:r>
              <a:rPr lang="en-US" altLang="en-US" dirty="0"/>
              <a:t>Other Restrictions on attribute domains: </a:t>
            </a:r>
            <a:endParaRPr lang="en-US" altLang="en-US" dirty="0"/>
          </a:p>
          <a:p>
            <a:r>
              <a:rPr lang="en-US" altLang="en-US" dirty="0"/>
              <a:t>Default value of an attribute</a:t>
            </a:r>
            <a:endParaRPr lang="en-US" altLang="en-US" dirty="0"/>
          </a:p>
          <a:p>
            <a:pPr marL="457200" lvl="1" indent="0"/>
            <a:r>
              <a:rPr lang="en-US" altLang="en-US" b="1" dirty="0">
                <a:latin typeface="Courier New" panose="02070309020205020404" pitchFamily="49" charset="0"/>
                <a:cs typeface="Courier New" panose="02070309020205020404" pitchFamily="49" charset="0"/>
              </a:rPr>
              <a:t>DEFAULT</a:t>
            </a:r>
            <a:r>
              <a:rPr lang="en-US" altLang="en-US" dirty="0">
                <a:latin typeface="Courier New" panose="02070309020205020404" pitchFamily="49" charset="0"/>
                <a:cs typeface="Courier New" panose="02070309020205020404" pitchFamily="49" charset="0"/>
              </a:rPr>
              <a:t> &lt;value&gt; </a:t>
            </a:r>
            <a:endParaRPr lang="en-US" altLang="en-US" dirty="0">
              <a:latin typeface="Courier New" panose="02070309020205020404" pitchFamily="49" charset="0"/>
              <a:cs typeface="Courier New" panose="02070309020205020404" pitchFamily="49" charset="0"/>
            </a:endParaRPr>
          </a:p>
          <a:p>
            <a:pPr marL="457200" lvl="1" indent="0">
              <a:buClr>
                <a:srgbClr val="990033"/>
              </a:buClr>
              <a:buSzPct val="60000"/>
            </a:pPr>
            <a:r>
              <a:rPr lang="en-US" altLang="en-US" sz="2800" dirty="0"/>
              <a:t>NULL</a:t>
            </a:r>
            <a:r>
              <a:rPr lang="en-US" altLang="en-US" sz="3200" dirty="0"/>
              <a:t> </a:t>
            </a:r>
            <a:r>
              <a:rPr lang="en-US" altLang="en-US" sz="2800" dirty="0">
                <a:solidFill>
                  <a:schemeClr val="tx2"/>
                </a:solidFill>
                <a:ea typeface="MS PGothic" panose="020B0600070205080204" pitchFamily="34" charset="-128"/>
              </a:rPr>
              <a:t>is not permitted for a particular attribute </a:t>
            </a:r>
            <a:r>
              <a:rPr lang="en-US" altLang="en-US" sz="2800" dirty="0"/>
              <a:t>(NOT NULL)</a:t>
            </a:r>
            <a:endParaRPr lang="en-US" altLang="en-US" sz="2800" dirty="0"/>
          </a:p>
          <a:p>
            <a:r>
              <a:rPr lang="en-US" altLang="en-US" sz="2600" b="1" dirty="0">
                <a:solidFill>
                  <a:srgbClr val="800000"/>
                </a:solidFill>
                <a:latin typeface="Courier New" panose="02070309020205020404" pitchFamily="49" charset="0"/>
                <a:cs typeface="Courier New" panose="02070309020205020404" pitchFamily="49" charset="0"/>
              </a:rPr>
              <a:t>CHECK</a:t>
            </a:r>
            <a:r>
              <a:rPr lang="en-US" altLang="en-US" dirty="0">
                <a:latin typeface="Courier New" panose="02070309020205020404" pitchFamily="49" charset="0"/>
                <a:cs typeface="Courier New" panose="02070309020205020404" pitchFamily="49" charset="0"/>
              </a:rPr>
              <a:t> </a:t>
            </a:r>
            <a:r>
              <a:rPr lang="en-US" altLang="en-US" dirty="0"/>
              <a:t>clause</a:t>
            </a:r>
            <a:endParaRPr lang="en-US" altLang="en-US" dirty="0"/>
          </a:p>
          <a:p>
            <a:pPr marL="457200" lvl="1" indent="0"/>
            <a:r>
              <a:rPr lang="en-US" altLang="en-US" dirty="0">
                <a:latin typeface="Courier New" panose="02070309020205020404" pitchFamily="49" charset="0"/>
                <a:cs typeface="Courier New" panose="02070309020205020404" pitchFamily="49" charset="0"/>
              </a:rPr>
              <a:t>Dnumber INT NOT NULL CHECK (Dnumber &gt; 0 AND Dnumber &lt; 21);</a:t>
            </a:r>
            <a:endParaRPr lang="en-US" altLang="en-US" dirty="0">
              <a:latin typeface="Courier New" panose="02070309020205020404" pitchFamily="49" charset="0"/>
              <a:cs typeface="Courier New" panose="02070309020205020404" pitchFamily="49" charset="0"/>
            </a:endParaRPr>
          </a:p>
          <a:p>
            <a:pPr marL="457200" lvl="1" indent="0">
              <a:buNone/>
            </a:pPr>
            <a:endParaRPr lang="en-US" altLang="en-US" dirty="0">
              <a:latin typeface="Courier New" panose="02070309020205020404" pitchFamily="49" charset="0"/>
              <a:ea typeface="Courier New" panose="02070309020205020404" pitchFamily="49" charset="0"/>
            </a:endParaRPr>
          </a:p>
        </p:txBody>
      </p:sp>
      <p:sp>
        <p:nvSpPr>
          <p:cNvPr id="2867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6- 22</a:t>
            </a:r>
            <a:endParaRPr lang="en-CA" altLang="en-US" sz="1400" b="1" dirty="0">
              <a:solidFill>
                <a:srgbClr val="990033"/>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vert="horz" wrap="square" lIns="91440" tIns="45720" rIns="91440" bIns="45720" anchor="b" anchorCtr="0"/>
          <a:lstStyle/>
          <a:p>
            <a:r>
              <a:rPr lang="en-US" altLang="en-US" dirty="0"/>
              <a:t>Specifying Key and Referential Integrity Constraints</a:t>
            </a:r>
            <a:endParaRPr lang="en-US" altLang="en-US" dirty="0"/>
          </a:p>
        </p:txBody>
      </p:sp>
      <p:sp>
        <p:nvSpPr>
          <p:cNvPr id="29699" name="Content Placeholder 2"/>
          <p:cNvSpPr>
            <a:spLocks noGrp="1"/>
          </p:cNvSpPr>
          <p:nvPr>
            <p:ph idx="1"/>
          </p:nvPr>
        </p:nvSpPr>
        <p:spPr/>
        <p:txBody>
          <a:bodyPr vert="horz" wrap="square" lIns="91440" tIns="45720" rIns="0" bIns="45720" anchor="t" anchorCtr="0"/>
          <a:lstStyle/>
          <a:p>
            <a:r>
              <a:rPr lang="en-US" altLang="en-US" b="1" dirty="0">
                <a:latin typeface="Courier New" panose="02070309020205020404" pitchFamily="49" charset="0"/>
                <a:cs typeface="Courier New" panose="02070309020205020404" pitchFamily="49" charset="0"/>
              </a:rPr>
              <a:t>PRIMARY KEY </a:t>
            </a:r>
            <a:r>
              <a:rPr lang="en-US" altLang="en-US" dirty="0"/>
              <a:t>clause </a:t>
            </a:r>
            <a:endParaRPr lang="en-US" altLang="en-US" dirty="0"/>
          </a:p>
          <a:p>
            <a:pPr lvl="1"/>
            <a:r>
              <a:rPr lang="en-US" altLang="en-US" dirty="0"/>
              <a:t>Specifies one or more attributes that make up the primary key of a relation</a:t>
            </a:r>
            <a:endParaRPr lang="en-US" altLang="en-US" dirty="0"/>
          </a:p>
          <a:p>
            <a:pPr lvl="1"/>
            <a:r>
              <a:rPr lang="en-US" altLang="en-US" dirty="0">
                <a:latin typeface="Courier New" panose="02070309020205020404" pitchFamily="49" charset="0"/>
                <a:cs typeface="Courier New" panose="02070309020205020404" pitchFamily="49" charset="0"/>
              </a:rPr>
              <a:t>Dnumber INT PRIMARY KEY;</a:t>
            </a:r>
            <a:endParaRPr lang="en-US" altLang="en-US" dirty="0">
              <a:latin typeface="Courier New" panose="02070309020205020404" pitchFamily="49" charset="0"/>
              <a:cs typeface="Courier New" panose="02070309020205020404" pitchFamily="49" charset="0"/>
            </a:endParaRPr>
          </a:p>
          <a:p>
            <a:r>
              <a:rPr lang="en-US" altLang="en-US" b="1" dirty="0">
                <a:latin typeface="Courier New" panose="02070309020205020404" pitchFamily="49" charset="0"/>
                <a:cs typeface="Courier New" panose="02070309020205020404" pitchFamily="49" charset="0"/>
              </a:rPr>
              <a:t>UNIQUE</a:t>
            </a:r>
            <a:r>
              <a:rPr lang="en-US" altLang="en-US" dirty="0">
                <a:latin typeface="Courier New" panose="02070309020205020404" pitchFamily="49" charset="0"/>
                <a:cs typeface="Courier New" panose="02070309020205020404" pitchFamily="49" charset="0"/>
              </a:rPr>
              <a:t> </a:t>
            </a:r>
            <a:r>
              <a:rPr lang="en-US" altLang="en-US" dirty="0"/>
              <a:t>clause </a:t>
            </a:r>
            <a:endParaRPr lang="en-US" altLang="en-US" dirty="0"/>
          </a:p>
          <a:p>
            <a:pPr lvl="1"/>
            <a:r>
              <a:rPr lang="en-US" altLang="en-US" dirty="0"/>
              <a:t>Specifies alternate (secondary) keys (called CANDIDATE keys in the relational model).</a:t>
            </a:r>
            <a:endParaRPr lang="en-US" altLang="en-US" dirty="0"/>
          </a:p>
          <a:p>
            <a:pPr lvl="1"/>
            <a:r>
              <a:rPr lang="en-US" altLang="en-US" dirty="0">
                <a:latin typeface="Courier New" panose="02070309020205020404" pitchFamily="49" charset="0"/>
                <a:cs typeface="Courier New" panose="02070309020205020404" pitchFamily="49" charset="0"/>
              </a:rPr>
              <a:t>Dname VARCHAR(15) UNIQUE;</a:t>
            </a:r>
            <a:endParaRPr lang="en-US" altLang="en-US" dirty="0">
              <a:latin typeface="Courier New" panose="02070309020205020404" pitchFamily="49" charset="0"/>
              <a:ea typeface="Courier New" panose="02070309020205020404" pitchFamily="49" charset="0"/>
            </a:endParaRPr>
          </a:p>
        </p:txBody>
      </p:sp>
      <p:sp>
        <p:nvSpPr>
          <p:cNvPr id="2970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p:txBody>
          <a:bodyPr vert="horz" wrap="square" lIns="91440" tIns="45720" rIns="91440" bIns="45720" anchor="b" anchorCtr="0"/>
          <a:lstStyle/>
          <a:p>
            <a:r>
              <a:rPr lang="en-US" altLang="en-US" dirty="0"/>
              <a:t>Specifying Key and Referential Integrity Constraints (cont’d.)</a:t>
            </a:r>
            <a:endParaRPr lang="en-US" altLang="en-US" dirty="0"/>
          </a:p>
        </p:txBody>
      </p:sp>
      <p:sp>
        <p:nvSpPr>
          <p:cNvPr id="30723" name="Content Placeholder 2"/>
          <p:cNvSpPr>
            <a:spLocks noGrp="1"/>
          </p:cNvSpPr>
          <p:nvPr>
            <p:ph idx="1"/>
          </p:nvPr>
        </p:nvSpPr>
        <p:spPr/>
        <p:txBody>
          <a:bodyPr vert="horz" wrap="square" lIns="91440" tIns="45720" rIns="0" bIns="45720" anchor="t" anchorCtr="0"/>
          <a:lstStyle/>
          <a:p>
            <a:r>
              <a:rPr lang="en-US" altLang="en-US" b="1" dirty="0">
                <a:latin typeface="Courier New" panose="02070309020205020404" pitchFamily="49" charset="0"/>
                <a:cs typeface="Courier New" panose="02070309020205020404" pitchFamily="49" charset="0"/>
              </a:rPr>
              <a:t>FOREIGN</a:t>
            </a:r>
            <a:r>
              <a:rPr lang="en-US" altLang="en-US" b="1" dirty="0"/>
              <a:t> </a:t>
            </a:r>
            <a:r>
              <a:rPr lang="en-US" altLang="en-US" b="1" dirty="0">
                <a:latin typeface="Courier New" panose="02070309020205020404" pitchFamily="49" charset="0"/>
                <a:cs typeface="Courier New" panose="02070309020205020404" pitchFamily="49" charset="0"/>
              </a:rPr>
              <a:t>KEY</a:t>
            </a:r>
            <a:r>
              <a:rPr lang="en-US" altLang="en-US" b="1" dirty="0"/>
              <a:t> </a:t>
            </a:r>
            <a:r>
              <a:rPr lang="en-US" altLang="en-US" dirty="0"/>
              <a:t>clause</a:t>
            </a:r>
            <a:endParaRPr lang="en-US" altLang="en-US" dirty="0"/>
          </a:p>
          <a:p>
            <a:pPr lvl="1"/>
            <a:r>
              <a:rPr lang="en-US" altLang="en-US" dirty="0"/>
              <a:t>Default operation: reject update on violation</a:t>
            </a:r>
            <a:endParaRPr lang="en-US" altLang="en-US" dirty="0"/>
          </a:p>
          <a:p>
            <a:pPr lvl="1"/>
            <a:r>
              <a:rPr lang="en-US" altLang="en-US" dirty="0"/>
              <a:t>Attach </a:t>
            </a:r>
            <a:r>
              <a:rPr lang="en-US" altLang="en-US" b="1" dirty="0"/>
              <a:t>referential triggered action </a:t>
            </a:r>
            <a:r>
              <a:rPr lang="en-US" altLang="en-US" dirty="0"/>
              <a:t>clause</a:t>
            </a:r>
            <a:endParaRPr lang="en-US" altLang="en-US" dirty="0"/>
          </a:p>
          <a:p>
            <a:pPr lvl="2"/>
            <a:r>
              <a:rPr lang="en-US" altLang="en-US" dirty="0"/>
              <a:t>Options include </a:t>
            </a:r>
            <a:r>
              <a:rPr lang="en-US" altLang="en-US" dirty="0">
                <a:latin typeface="Courier New" panose="02070309020205020404" pitchFamily="49" charset="0"/>
                <a:cs typeface="Courier New" panose="02070309020205020404" pitchFamily="49" charset="0"/>
              </a:rPr>
              <a:t>SET NULL</a:t>
            </a:r>
            <a:r>
              <a:rPr lang="en-US" altLang="en-US" dirty="0"/>
              <a:t>, </a:t>
            </a:r>
            <a:r>
              <a:rPr lang="en-US" altLang="en-US" dirty="0">
                <a:latin typeface="Courier New" panose="02070309020205020404" pitchFamily="49" charset="0"/>
                <a:cs typeface="Courier New" panose="02070309020205020404" pitchFamily="49" charset="0"/>
              </a:rPr>
              <a:t>CASCADE</a:t>
            </a:r>
            <a:r>
              <a:rPr lang="en-US" altLang="en-US" dirty="0"/>
              <a:t>, and </a:t>
            </a:r>
            <a:r>
              <a:rPr lang="en-US" altLang="en-US" dirty="0">
                <a:latin typeface="Courier New" panose="02070309020205020404" pitchFamily="49" charset="0"/>
                <a:cs typeface="Courier New" panose="02070309020205020404" pitchFamily="49" charset="0"/>
              </a:rPr>
              <a:t>SET DEFAULT</a:t>
            </a:r>
            <a:endParaRPr lang="en-US" altLang="en-US" dirty="0">
              <a:latin typeface="Courier New" panose="02070309020205020404" pitchFamily="49" charset="0"/>
              <a:cs typeface="Courier New" panose="02070309020205020404" pitchFamily="49" charset="0"/>
            </a:endParaRPr>
          </a:p>
          <a:p>
            <a:pPr lvl="2"/>
            <a:r>
              <a:rPr lang="en-US" altLang="en-US" dirty="0"/>
              <a:t>Action taken by the DBMS for </a:t>
            </a:r>
            <a:r>
              <a:rPr lang="en-US" altLang="en-US" dirty="0">
                <a:latin typeface="Courier New" panose="02070309020205020404" pitchFamily="49" charset="0"/>
                <a:cs typeface="Courier New" panose="02070309020205020404" pitchFamily="49" charset="0"/>
              </a:rPr>
              <a:t>SET NULL</a:t>
            </a:r>
            <a:r>
              <a:rPr lang="en-US" altLang="en-US" dirty="0"/>
              <a:t> or </a:t>
            </a:r>
            <a:r>
              <a:rPr lang="en-US" altLang="en-US" dirty="0">
                <a:latin typeface="Courier New" panose="02070309020205020404" pitchFamily="49" charset="0"/>
                <a:cs typeface="Courier New" panose="02070309020205020404" pitchFamily="49" charset="0"/>
              </a:rPr>
              <a:t>SET DEFAULT</a:t>
            </a:r>
            <a:r>
              <a:rPr lang="en-US" altLang="en-US" dirty="0"/>
              <a:t> is the same for both </a:t>
            </a:r>
            <a:r>
              <a:rPr lang="en-US" altLang="en-US" dirty="0">
                <a:latin typeface="Courier New" panose="02070309020205020404" pitchFamily="49" charset="0"/>
                <a:cs typeface="Courier New" panose="02070309020205020404" pitchFamily="49" charset="0"/>
              </a:rPr>
              <a:t>ON DELETE</a:t>
            </a:r>
            <a:r>
              <a:rPr lang="en-US" altLang="en-US" dirty="0"/>
              <a:t> and </a:t>
            </a:r>
            <a:r>
              <a:rPr lang="en-US" altLang="en-US" dirty="0">
                <a:latin typeface="Courier New" panose="02070309020205020404" pitchFamily="49" charset="0"/>
                <a:cs typeface="Courier New" panose="02070309020205020404" pitchFamily="49" charset="0"/>
              </a:rPr>
              <a:t>ON UPDATE</a:t>
            </a:r>
            <a:endParaRPr lang="en-US" altLang="en-US" dirty="0">
              <a:latin typeface="Courier New" panose="02070309020205020404" pitchFamily="49" charset="0"/>
              <a:cs typeface="Courier New" panose="02070309020205020404" pitchFamily="49" charset="0"/>
            </a:endParaRPr>
          </a:p>
          <a:p>
            <a:pPr lvl="2"/>
            <a:r>
              <a:rPr lang="en-US" altLang="en-US" dirty="0">
                <a:latin typeface="Courier New" panose="02070309020205020404" pitchFamily="49" charset="0"/>
                <a:cs typeface="Courier New" panose="02070309020205020404" pitchFamily="49" charset="0"/>
              </a:rPr>
              <a:t>CASCADE</a:t>
            </a:r>
            <a:r>
              <a:rPr lang="en-US" altLang="en-US" dirty="0"/>
              <a:t> option suitable for “relationship” relations</a:t>
            </a:r>
            <a:endParaRPr lang="en-US" altLang="en-US" dirty="0"/>
          </a:p>
        </p:txBody>
      </p:sp>
      <p:sp>
        <p:nvSpPr>
          <p:cNvPr id="3072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vert="horz" wrap="square" lIns="91440" tIns="45720" rIns="91440" bIns="45720" anchor="b" anchorCtr="0"/>
          <a:lstStyle/>
          <a:p>
            <a:pPr>
              <a:buNone/>
            </a:pPr>
            <a:r>
              <a:rPr lang="en-US" altLang="zh-CN" dirty="0"/>
              <a:t>ON CLAUSE</a:t>
            </a:r>
            <a:endParaRPr lang="zh-CN" altLang="en-US" dirty="0"/>
          </a:p>
        </p:txBody>
      </p:sp>
      <p:sp>
        <p:nvSpPr>
          <p:cNvPr id="31747" name="Content Placeholder 2"/>
          <p:cNvSpPr>
            <a:spLocks noGrp="1"/>
          </p:cNvSpPr>
          <p:nvPr>
            <p:ph idx="1"/>
          </p:nvPr>
        </p:nvSpPr>
        <p:spPr/>
        <p:txBody>
          <a:bodyPr vert="horz" wrap="square" lIns="91440" tIns="45720" rIns="0" bIns="45720" anchor="t" anchorCtr="0"/>
          <a:lstStyle/>
          <a:p>
            <a:r>
              <a:rPr lang="en-US" altLang="zh-CN" sz="2400" dirty="0"/>
              <a:t>The ON Clause is used in SQL joins to specify the join conditions. </a:t>
            </a:r>
            <a:endParaRPr lang="en-US" altLang="zh-CN" sz="2400" dirty="0"/>
          </a:p>
          <a:p>
            <a:r>
              <a:rPr lang="en-US" altLang="zh-CN" sz="2400" dirty="0"/>
              <a:t>It separates the join condition from other search conditions, making the code easy to understand.</a:t>
            </a:r>
            <a:endParaRPr lang="en-US" altLang="zh-CN" sz="2400" dirty="0"/>
          </a:p>
          <a:p>
            <a:r>
              <a:rPr lang="en-US" altLang="zh-CN" sz="2400" dirty="0"/>
              <a:t>The ON Clause can be used to join columns that have different names. </a:t>
            </a:r>
            <a:endParaRPr lang="en-US" altLang="zh-CN" sz="2400" dirty="0"/>
          </a:p>
          <a:p>
            <a:r>
              <a:rPr lang="en-US" altLang="zh-CN" sz="2400" dirty="0"/>
              <a:t>The purpose of the ON clause is to define how the tables should be joined and how the records should be matched</a:t>
            </a:r>
            <a:endParaRPr lang="en-US" altLang="zh-CN" sz="2400" dirty="0"/>
          </a:p>
          <a:p>
            <a:r>
              <a:rPr lang="en-US" altLang="zh-CN" sz="2400" dirty="0"/>
              <a:t>In contrast, the WHERE clause is used to specify the filtering conditions and define which rows should be kept in the result set2.</a:t>
            </a:r>
            <a:endParaRPr lang="zh-CN" altLang="en-US" sz="2400" dirty="0"/>
          </a:p>
        </p:txBody>
      </p:sp>
      <p:sp>
        <p:nvSpPr>
          <p:cNvPr id="31748" name="Slide Number Placeholder 3"/>
          <p:cNvSpPr txBox="1">
            <a:spLocks noGrp="1"/>
          </p:cNvSpPr>
          <p:nvPr>
            <p:ph type="sldNum"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vert="horz" wrap="square" lIns="91440" tIns="45720" rIns="91440" bIns="45720" anchor="b" anchorCtr="0"/>
          <a:lstStyle/>
          <a:p>
            <a:pPr>
              <a:buNone/>
            </a:pPr>
            <a:r>
              <a:rPr lang="en-US" altLang="zh-CN" dirty="0"/>
              <a:t>ON CLAUSE</a:t>
            </a:r>
            <a:endParaRPr lang="zh-CN" altLang="en-US" dirty="0"/>
          </a:p>
        </p:txBody>
      </p:sp>
      <p:sp>
        <p:nvSpPr>
          <p:cNvPr id="32771" name="Content Placeholder 2"/>
          <p:cNvSpPr>
            <a:spLocks noGrp="1"/>
          </p:cNvSpPr>
          <p:nvPr>
            <p:ph idx="1"/>
          </p:nvPr>
        </p:nvSpPr>
        <p:spPr/>
        <p:txBody>
          <a:bodyPr vert="horz" wrap="square" lIns="91440" tIns="45720" rIns="0" bIns="45720" anchor="t" anchorCtr="0"/>
          <a:lstStyle/>
          <a:p>
            <a:pPr algn="just"/>
            <a:r>
              <a:rPr lang="en-US" altLang="zh-CN" sz="3600" dirty="0">
                <a:latin typeface="Times New Roman" panose="02020603050405020304" charset="0"/>
                <a:cs typeface="Times New Roman" panose="02020603050405020304" charset="0"/>
              </a:rPr>
              <a:t>The ON clause is used in SQL to specify the condition for joining two tables. It defines which columns from each table should be matched for the join to occur, making it a critical part of INNER JOIN, LEFT JOIN, RIGHT JOIN, and FULL OUTER JOIN statements.</a:t>
            </a:r>
            <a:endParaRPr lang="zh-CN" altLang="en-US" sz="4800" dirty="0">
              <a:latin typeface="Times New Roman" panose="02020603050405020304" charset="0"/>
              <a:cs typeface="Times New Roman" panose="02020603050405020304" charset="0"/>
            </a:endParaRPr>
          </a:p>
        </p:txBody>
      </p:sp>
      <p:sp>
        <p:nvSpPr>
          <p:cNvPr id="32772" name="Slide Number Placeholder 3"/>
          <p:cNvSpPr txBox="1">
            <a:spLocks noGrp="1"/>
          </p:cNvSpPr>
          <p:nvPr>
            <p:ph type="sldNum"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vert="horz" wrap="square" lIns="91440" tIns="45720" rIns="91440" bIns="45720" anchor="b" anchorCtr="0"/>
          <a:lstStyle/>
          <a:p>
            <a:pPr>
              <a:buNone/>
            </a:pPr>
            <a:r>
              <a:rPr lang="en-US" altLang="zh-CN" dirty="0"/>
              <a:t>IN CLAUSE</a:t>
            </a:r>
            <a:endParaRPr lang="zh-CN" altLang="en-US" dirty="0"/>
          </a:p>
        </p:txBody>
      </p:sp>
      <p:sp>
        <p:nvSpPr>
          <p:cNvPr id="33795" name="Content Placeholder 2"/>
          <p:cNvSpPr>
            <a:spLocks noGrp="1"/>
          </p:cNvSpPr>
          <p:nvPr>
            <p:ph idx="1"/>
          </p:nvPr>
        </p:nvSpPr>
        <p:spPr/>
        <p:txBody>
          <a:bodyPr vert="horz" wrap="square" lIns="91440" tIns="45720" rIns="0" bIns="45720" anchor="t" anchorCtr="0"/>
          <a:lstStyle/>
          <a:p>
            <a:pPr algn="just"/>
            <a:r>
              <a:rPr lang="en-US" altLang="zh-CN" sz="2400" dirty="0"/>
              <a:t>An "IN clause" is a SQL statement used to specify multiple values in a WHERE clause. </a:t>
            </a:r>
            <a:endParaRPr lang="en-US" altLang="zh-CN" sz="2400" dirty="0"/>
          </a:p>
          <a:p>
            <a:pPr algn="just"/>
            <a:r>
              <a:rPr lang="en-US" altLang="zh-CN" sz="2400" dirty="0"/>
              <a:t>It is mainly used to filter records that match any of the specified values in a column. </a:t>
            </a:r>
            <a:endParaRPr lang="en-US" altLang="zh-CN" sz="2400" dirty="0"/>
          </a:p>
          <a:p>
            <a:pPr algn="just"/>
            <a:r>
              <a:rPr lang="en-US" altLang="zh-CN" sz="2400" dirty="0"/>
              <a:t>For example, SELECT * FROM table_name WHERE column_name IN (value1, value2, value3); would return all records where the column's value matches any of the values listed.</a:t>
            </a:r>
            <a:endParaRPr lang="zh-CN" altLang="en-US" sz="2400" dirty="0"/>
          </a:p>
        </p:txBody>
      </p:sp>
      <p:sp>
        <p:nvSpPr>
          <p:cNvPr id="33796" name="Slide Number Placeholder 3"/>
          <p:cNvSpPr txBox="1">
            <a:spLocks noGrp="1"/>
          </p:cNvSpPr>
          <p:nvPr>
            <p:ph type="sldNum" sz="quarter" idx="10"/>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vert="horz" wrap="square" lIns="91440" tIns="45720" rIns="91440" bIns="45720" anchor="b" anchorCtr="0"/>
          <a:lstStyle/>
          <a:p>
            <a:r>
              <a:rPr lang="en-US" altLang="en-US" dirty="0"/>
              <a:t>Giving Names to Constraints</a:t>
            </a:r>
            <a:endParaRPr lang="en-US" altLang="en-US" dirty="0"/>
          </a:p>
        </p:txBody>
      </p:sp>
      <p:sp>
        <p:nvSpPr>
          <p:cNvPr id="34819" name="Content Placeholder 2"/>
          <p:cNvSpPr>
            <a:spLocks noGrp="1"/>
          </p:cNvSpPr>
          <p:nvPr>
            <p:ph idx="1"/>
          </p:nvPr>
        </p:nvSpPr>
        <p:spPr/>
        <p:txBody>
          <a:bodyPr vert="horz" wrap="square" lIns="91440" tIns="45720" rIns="0" bIns="45720" anchor="t" anchorCtr="0"/>
          <a:lstStyle/>
          <a:p>
            <a:r>
              <a:rPr lang="en-US" altLang="en-US" dirty="0"/>
              <a:t>Using the Keyword </a:t>
            </a:r>
            <a:r>
              <a:rPr lang="en-US" altLang="en-US" b="1" dirty="0">
                <a:latin typeface="Courier New" panose="02070309020205020404" pitchFamily="49" charset="0"/>
                <a:cs typeface="Courier New" panose="02070309020205020404" pitchFamily="49" charset="0"/>
              </a:rPr>
              <a:t>CONSTRAINT</a:t>
            </a:r>
            <a:endParaRPr lang="en-US" altLang="en-US" b="1" dirty="0">
              <a:latin typeface="Courier New" panose="02070309020205020404" pitchFamily="49" charset="0"/>
              <a:cs typeface="Courier New" panose="02070309020205020404" pitchFamily="49" charset="0"/>
            </a:endParaRPr>
          </a:p>
          <a:p>
            <a:pPr lvl="1"/>
            <a:r>
              <a:rPr lang="en-US" altLang="en-US" dirty="0"/>
              <a:t>Name a constraint</a:t>
            </a:r>
            <a:endParaRPr lang="en-US" altLang="en-US" dirty="0"/>
          </a:p>
          <a:p>
            <a:pPr lvl="1"/>
            <a:r>
              <a:rPr lang="en-US" altLang="en-US" dirty="0"/>
              <a:t>Useful for later altering</a:t>
            </a:r>
            <a:endParaRPr lang="en-US" altLang="en-US" dirty="0"/>
          </a:p>
        </p:txBody>
      </p:sp>
      <p:sp>
        <p:nvSpPr>
          <p:cNvPr id="3482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b" anchorCtr="0"/>
          <a:lstStyle/>
          <a:p>
            <a:r>
              <a:rPr lang="en-US" altLang="en-US" dirty="0"/>
              <a:t>Basic SQL</a:t>
            </a:r>
            <a:endParaRPr lang="en-US" altLang="en-US" dirty="0"/>
          </a:p>
        </p:txBody>
      </p:sp>
      <p:sp>
        <p:nvSpPr>
          <p:cNvPr id="15363" name="Content Placeholder 2"/>
          <p:cNvSpPr>
            <a:spLocks noGrp="1"/>
          </p:cNvSpPr>
          <p:nvPr>
            <p:ph idx="1"/>
          </p:nvPr>
        </p:nvSpPr>
        <p:spPr>
          <a:xfrm>
            <a:off x="239713" y="1322388"/>
            <a:ext cx="8294687" cy="4724400"/>
          </a:xfrm>
        </p:spPr>
        <p:txBody>
          <a:bodyPr vert="horz" wrap="square" lIns="91440" tIns="45720" rIns="0" bIns="45720" anchor="t" anchorCtr="0"/>
          <a:lstStyle/>
          <a:p>
            <a:r>
              <a:rPr lang="en-US" altLang="en-US" dirty="0"/>
              <a:t>SQL language </a:t>
            </a:r>
            <a:endParaRPr lang="en-US" altLang="en-US" dirty="0"/>
          </a:p>
          <a:p>
            <a:pPr lvl="1"/>
            <a:r>
              <a:rPr lang="en-US" altLang="en-US" sz="2400" dirty="0"/>
              <a:t>Considered one of the major reasons for the commercial success of relational databases</a:t>
            </a:r>
            <a:endParaRPr lang="en-US" altLang="en-US" sz="2400" dirty="0"/>
          </a:p>
          <a:p>
            <a:r>
              <a:rPr lang="en-US" altLang="en-US" dirty="0"/>
              <a:t>SQL </a:t>
            </a:r>
            <a:endParaRPr lang="en-US" altLang="en-US" dirty="0"/>
          </a:p>
          <a:p>
            <a:pPr lvl="1"/>
            <a:r>
              <a:rPr lang="en-US" altLang="en-US" sz="2400" dirty="0"/>
              <a:t>The origin of SQL is relational predicate calculus called tuple calculus (see Ch.8) which was proposed initially as the language SQUARE.</a:t>
            </a:r>
            <a:endParaRPr lang="en-US" altLang="en-US" sz="2400" dirty="0"/>
          </a:p>
          <a:p>
            <a:pPr lvl="1"/>
            <a:r>
              <a:rPr lang="en-US" altLang="en-US" dirty="0"/>
              <a:t>SQL </a:t>
            </a:r>
            <a:r>
              <a:rPr lang="en-US" altLang="en-US" sz="2000" dirty="0"/>
              <a:t>Actually comes from the word “SEQUEL” which was the original term used in the paper: “SEQUEL TO SQUARE” by Chamberlin and Boyce. IBM could not copyright that term, so they abbreviated to SQL and copyrighted the term SQL.</a:t>
            </a:r>
            <a:endParaRPr lang="en-US" altLang="en-US" sz="2000" dirty="0"/>
          </a:p>
          <a:p>
            <a:pPr lvl="1"/>
            <a:r>
              <a:rPr lang="en-US" altLang="en-US" sz="2000" dirty="0"/>
              <a:t>Now popularly  known as “Structured Query language”.</a:t>
            </a:r>
            <a:endParaRPr lang="en-US" altLang="en-US" sz="2000" dirty="0"/>
          </a:p>
          <a:p>
            <a:pPr lvl="1"/>
            <a:r>
              <a:rPr lang="en-US" altLang="en-US" sz="2400" dirty="0"/>
              <a:t>SQL is an informal  or practical rendering of the relational data model with syntax</a:t>
            </a:r>
            <a:endParaRPr lang="en-US" altLang="en-US" sz="2400" dirty="0"/>
          </a:p>
        </p:txBody>
      </p:sp>
      <p:sp>
        <p:nvSpPr>
          <p:cNvPr id="1536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6- 4</a:t>
            </a:r>
            <a:endParaRPr lang="en-CA" altLang="en-US" sz="1400" b="1" dirty="0">
              <a:solidFill>
                <a:srgbClr val="990033"/>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vert="horz" wrap="square" lIns="91440" tIns="45720" rIns="91440" bIns="45720" anchor="b" anchorCtr="0"/>
          <a:lstStyle/>
          <a:p>
            <a:r>
              <a:rPr lang="en-US" altLang="en-US" sz="2600" dirty="0">
                <a:latin typeface="Verdana" panose="020B0604030504040204" pitchFamily="34" charset="0"/>
              </a:rPr>
              <a:t>Default attribute values and referential integrity triggered action specification (Fig. 6.2)</a:t>
            </a:r>
            <a:endParaRPr lang="en-US" altLang="en-US" sz="2600" dirty="0">
              <a:latin typeface="Verdana" panose="020B0604030504040204" pitchFamily="34" charset="0"/>
            </a:endParaRPr>
          </a:p>
        </p:txBody>
      </p:sp>
      <p:pic>
        <p:nvPicPr>
          <p:cNvPr id="35843" name="Picture 2" descr="fig06_02.jpg"/>
          <p:cNvPicPr>
            <a:picLocks noChangeAspect="1"/>
          </p:cNvPicPr>
          <p:nvPr/>
        </p:nvPicPr>
        <p:blipFill>
          <a:blip r:embed="rId1"/>
          <a:stretch>
            <a:fillRect/>
          </a:stretch>
        </p:blipFill>
        <p:spPr>
          <a:xfrm>
            <a:off x="1439863" y="1447800"/>
            <a:ext cx="5372100" cy="5029200"/>
          </a:xfrm>
          <a:prstGeom prst="rect">
            <a:avLst/>
          </a:prstGeom>
          <a:noFill/>
          <a:ln w="9525">
            <a:noFill/>
          </a:ln>
        </p:spPr>
      </p:pic>
      <p:sp>
        <p:nvSpPr>
          <p:cNvPr id="35844" name="Slide Number Placeholder 3"/>
          <p:cNvSpPr txBox="1">
            <a:spLocks noGrp="1"/>
          </p:cNvSpPr>
          <p:nvPr>
            <p:ph type="sldNum" sz="quarter" idx="4"/>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vert="horz" wrap="square" lIns="91440" tIns="45720" rIns="91440" bIns="45720" anchor="b" anchorCtr="0"/>
          <a:lstStyle/>
          <a:p>
            <a:r>
              <a:rPr lang="en-US" altLang="en-US" dirty="0"/>
              <a:t>Specifying Constraints on Tuples Using CHECK</a:t>
            </a:r>
            <a:endParaRPr lang="en-US" altLang="en-US" dirty="0"/>
          </a:p>
        </p:txBody>
      </p:sp>
      <p:sp>
        <p:nvSpPr>
          <p:cNvPr id="28675"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pPr marL="342900" marR="0" lvl="1"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r>
              <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Additional Constraints on individual tuples within a relation are also possible using CHECK </a:t>
            </a:r>
            <a:endPar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r>
              <a:rPr kumimoji="0" lang="en-US" altLang="en-US" sz="2800" b="0" i="0" u="none" strike="noStrike" kern="0" cap="none" spc="0" normalizeH="0" baseline="0" noProof="0" dirty="0">
                <a:ln>
                  <a:noFill/>
                </a:ln>
                <a:solidFill>
                  <a:schemeClr val="tx2"/>
                </a:solidFill>
                <a:effectLst/>
                <a:uLnTx/>
                <a:uFillTx/>
                <a:latin typeface="Courier New" panose="02070309020205020404" pitchFamily="49" charset="0"/>
                <a:ea typeface="MS PGothic" panose="020B0600070205080204" pitchFamily="34" charset="-128"/>
                <a:cs typeface="Courier New" panose="02070309020205020404" pitchFamily="49" charset="0"/>
              </a:rPr>
              <a:t>CHECK </a:t>
            </a:r>
            <a:r>
              <a:rPr kumimoji="0" lang="en-US" alt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clauses at the end of a </a:t>
            </a:r>
            <a:r>
              <a:rPr kumimoji="0" lang="en-US" altLang="en-US" sz="2800" b="0" i="0" u="none" strike="noStrike" kern="0" cap="none" spc="0" normalizeH="0" baseline="0" noProof="0" dirty="0">
                <a:ln>
                  <a:noFill/>
                </a:ln>
                <a:solidFill>
                  <a:schemeClr val="tx2"/>
                </a:solidFill>
                <a:effectLst/>
                <a:uLnTx/>
                <a:uFillTx/>
                <a:latin typeface="Courier New" panose="02070309020205020404" pitchFamily="49" charset="0"/>
                <a:ea typeface="MS PGothic" panose="020B0600070205080204" pitchFamily="34" charset="-128"/>
                <a:cs typeface="Courier New" panose="02070309020205020404" pitchFamily="49" charset="0"/>
              </a:rPr>
              <a:t>CREATE TABLE</a:t>
            </a:r>
            <a:r>
              <a:rPr kumimoji="0" lang="en-US" alt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 statement</a:t>
            </a:r>
            <a:endParaRPr kumimoji="0" lang="en-US" alt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Apply to each tuple individually</a:t>
            </a:r>
            <a:endPar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altLang="en-US" sz="2600" b="0" i="0" u="none" strike="noStrike" kern="0" cap="none" spc="0" normalizeH="0" baseline="0" noProof="0" dirty="0">
                <a:ln>
                  <a:noFill/>
                </a:ln>
                <a:solidFill>
                  <a:srgbClr val="800000"/>
                </a:solidFill>
                <a:effectLst/>
                <a:uLnTx/>
                <a:uFillTx/>
                <a:latin typeface="Courier New" panose="02070309020205020404" pitchFamily="49" charset="0"/>
                <a:ea typeface="MS PGothic" panose="020B0600070205080204" pitchFamily="34" charset="-128"/>
                <a:cs typeface="Courier New" panose="02070309020205020404" pitchFamily="49" charset="0"/>
              </a:rPr>
              <a:t>CHECK (</a:t>
            </a:r>
            <a:r>
              <a:rPr kumimoji="0" lang="en-US" altLang="en-US" sz="2600" b="0" i="0" u="none" strike="noStrike" kern="0" cap="none" spc="0" normalizeH="0" baseline="0" noProof="0" dirty="0" err="1">
                <a:ln>
                  <a:noFill/>
                </a:ln>
                <a:solidFill>
                  <a:srgbClr val="800000"/>
                </a:solidFill>
                <a:effectLst/>
                <a:uLnTx/>
                <a:uFillTx/>
                <a:latin typeface="Courier New" panose="02070309020205020404" pitchFamily="49" charset="0"/>
                <a:ea typeface="MS PGothic" panose="020B0600070205080204" pitchFamily="34" charset="-128"/>
                <a:cs typeface="Courier New" panose="02070309020205020404" pitchFamily="49" charset="0"/>
              </a:rPr>
              <a:t>Dept_create_date</a:t>
            </a:r>
            <a:r>
              <a:rPr kumimoji="0" lang="en-US" altLang="en-US" sz="2600" b="0" i="0" u="none" strike="noStrike" kern="0" cap="none" spc="0" normalizeH="0" baseline="0" noProof="0" dirty="0">
                <a:ln>
                  <a:noFill/>
                </a:ln>
                <a:solidFill>
                  <a:srgbClr val="800000"/>
                </a:solidFill>
                <a:effectLst/>
                <a:uLnTx/>
                <a:uFillTx/>
                <a:latin typeface="Courier New" panose="02070309020205020404" pitchFamily="49" charset="0"/>
                <a:ea typeface="MS PGothic" panose="020B0600070205080204" pitchFamily="34" charset="-128"/>
                <a:cs typeface="Courier New" panose="02070309020205020404" pitchFamily="49" charset="0"/>
              </a:rPr>
              <a:t> &lt;= </a:t>
            </a:r>
            <a:r>
              <a:rPr kumimoji="0" lang="en-US" altLang="en-US" sz="2600" b="0" i="0" u="none" strike="noStrike" kern="0" cap="none" spc="0" normalizeH="0" baseline="0" noProof="0" dirty="0" err="1">
                <a:ln>
                  <a:noFill/>
                </a:ln>
                <a:solidFill>
                  <a:srgbClr val="800000"/>
                </a:solidFill>
                <a:effectLst/>
                <a:uLnTx/>
                <a:uFillTx/>
                <a:latin typeface="Courier New" panose="02070309020205020404" pitchFamily="49" charset="0"/>
                <a:ea typeface="MS PGothic" panose="020B0600070205080204" pitchFamily="34" charset="-128"/>
                <a:cs typeface="Courier New" panose="02070309020205020404" pitchFamily="49" charset="0"/>
              </a:rPr>
              <a:t>Mgr_start_date</a:t>
            </a:r>
            <a:r>
              <a:rPr kumimoji="0" lang="en-US" altLang="en-US" sz="2600" b="0" i="0" u="none" strike="noStrike" kern="0" cap="none" spc="0" normalizeH="0" baseline="0" noProof="0" dirty="0">
                <a:ln>
                  <a:noFill/>
                </a:ln>
                <a:solidFill>
                  <a:srgbClr val="800000"/>
                </a:solidFill>
                <a:effectLst/>
                <a:uLnTx/>
                <a:uFillTx/>
                <a:latin typeface="Courier New" panose="02070309020205020404" pitchFamily="49" charset="0"/>
                <a:ea typeface="MS PGothic" panose="020B0600070205080204" pitchFamily="34" charset="-128"/>
                <a:cs typeface="Courier New" panose="02070309020205020404" pitchFamily="49" charset="0"/>
              </a:rPr>
              <a:t>);</a:t>
            </a:r>
            <a:endParaRPr kumimoji="0" lang="en-US" altLang="en-US" sz="2600" b="0" i="0" u="none" strike="noStrike" kern="0" cap="none" spc="0" normalizeH="0" baseline="0" noProof="0" dirty="0">
              <a:ln>
                <a:noFill/>
              </a:ln>
              <a:solidFill>
                <a:srgbClr val="800000"/>
              </a:solidFill>
              <a:effectLst/>
              <a:uLnTx/>
              <a:uFillTx/>
              <a:latin typeface="Courier New" panose="02070309020205020404" pitchFamily="49" charset="0"/>
              <a:ea typeface="MS PGothic" panose="020B0600070205080204" pitchFamily="34" charset="-128"/>
              <a:cs typeface="Courier New" panose="02070309020205020404" pitchFamily="49" charset="0"/>
            </a:endParaRPr>
          </a:p>
        </p:txBody>
      </p:sp>
      <p:sp>
        <p:nvSpPr>
          <p:cNvPr id="3686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vert="horz" wrap="square" lIns="91440" tIns="45720" rIns="91440" bIns="45720" anchor="b" anchorCtr="0"/>
          <a:lstStyle/>
          <a:p>
            <a:r>
              <a:rPr lang="en-US" altLang="en-US" dirty="0"/>
              <a:t>The SELECT-FROM-WHERE Structure of Basic SQL Queries</a:t>
            </a:r>
            <a:endParaRPr lang="en-US" altLang="en-US" dirty="0"/>
          </a:p>
        </p:txBody>
      </p:sp>
      <p:sp>
        <p:nvSpPr>
          <p:cNvPr id="37891" name="Content Placeholder 2"/>
          <p:cNvSpPr>
            <a:spLocks noGrp="1"/>
          </p:cNvSpPr>
          <p:nvPr>
            <p:ph idx="1"/>
          </p:nvPr>
        </p:nvSpPr>
        <p:spPr/>
        <p:txBody>
          <a:bodyPr vert="horz" wrap="square" lIns="91440" tIns="45720" rIns="0" bIns="45720" anchor="t" anchorCtr="0"/>
          <a:lstStyle/>
          <a:p>
            <a:r>
              <a:rPr lang="en-US" altLang="en-US" dirty="0"/>
              <a:t>Basic form of the </a:t>
            </a:r>
            <a:r>
              <a:rPr lang="en-US" altLang="en-US" dirty="0">
                <a:latin typeface="Courier New" panose="02070309020205020404" pitchFamily="49" charset="0"/>
                <a:cs typeface="Courier New" panose="02070309020205020404" pitchFamily="49" charset="0"/>
              </a:rPr>
              <a:t>SELECT</a:t>
            </a:r>
            <a:r>
              <a:rPr lang="en-US" altLang="en-US" dirty="0"/>
              <a:t> statement:</a:t>
            </a:r>
            <a:endParaRPr lang="en-US" altLang="en-US" dirty="0"/>
          </a:p>
        </p:txBody>
      </p:sp>
      <p:pic>
        <p:nvPicPr>
          <p:cNvPr id="37892" name="Picture 3"/>
          <p:cNvPicPr>
            <a:picLocks noChangeAspect="1"/>
          </p:cNvPicPr>
          <p:nvPr/>
        </p:nvPicPr>
        <p:blipFill>
          <a:blip r:embed="rId1"/>
          <a:stretch>
            <a:fillRect/>
          </a:stretch>
        </p:blipFill>
        <p:spPr>
          <a:xfrm>
            <a:off x="838200" y="2438400"/>
            <a:ext cx="7307263" cy="2590800"/>
          </a:xfrm>
          <a:prstGeom prst="rect">
            <a:avLst/>
          </a:prstGeom>
          <a:noFill/>
          <a:ln w="9525">
            <a:noFill/>
          </a:ln>
        </p:spPr>
      </p:pic>
      <p:sp>
        <p:nvSpPr>
          <p:cNvPr id="37893"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4"/>
          <p:cNvSpPr>
            <a:spLocks noGrp="1"/>
          </p:cNvSpPr>
          <p:nvPr>
            <p:ph type="title"/>
          </p:nvPr>
        </p:nvSpPr>
        <p:spPr>
          <a:xfrm>
            <a:off x="228600" y="228600"/>
            <a:ext cx="8228013" cy="1143000"/>
          </a:xfrm>
        </p:spPr>
        <p:txBody>
          <a:bodyPr vert="horz" wrap="square" lIns="91440" tIns="45720" rIns="91440" bIns="45720" anchor="b" anchorCtr="0"/>
          <a:lstStyle/>
          <a:p>
            <a:r>
              <a:rPr lang="en-US" altLang="en-US" dirty="0"/>
              <a:t>The SELECT-FROM-WHERE Structure of Basic SQL Queries (cont’d.)</a:t>
            </a:r>
            <a:endParaRPr lang="en-US" altLang="en-US" dirty="0"/>
          </a:p>
        </p:txBody>
      </p:sp>
      <p:sp>
        <p:nvSpPr>
          <p:cNvPr id="38915" name="Content Placeholder 2"/>
          <p:cNvSpPr>
            <a:spLocks noGrp="1"/>
          </p:cNvSpPr>
          <p:nvPr>
            <p:ph idx="1"/>
          </p:nvPr>
        </p:nvSpPr>
        <p:spPr>
          <a:xfrm>
            <a:off x="457200" y="2057400"/>
            <a:ext cx="8228013" cy="4071938"/>
          </a:xfrm>
        </p:spPr>
        <p:txBody>
          <a:bodyPr vert="horz" wrap="square" lIns="91440" tIns="45720" rIns="0" bIns="45720" anchor="t" anchorCtr="0"/>
          <a:lstStyle/>
          <a:p>
            <a:r>
              <a:rPr lang="en-US" altLang="en-US" dirty="0"/>
              <a:t>Logical comparison operators</a:t>
            </a:r>
            <a:endParaRPr lang="en-US" altLang="en-US" dirty="0"/>
          </a:p>
          <a:p>
            <a:pPr lvl="1"/>
            <a:r>
              <a:rPr lang="en-US" altLang="en-US" dirty="0">
                <a:latin typeface="Courier New" panose="02070309020205020404" pitchFamily="49" charset="0"/>
                <a:cs typeface="Courier New" panose="02070309020205020404" pitchFamily="49" charset="0"/>
              </a:rPr>
              <a:t>=, &lt;, &lt;=, &gt;, &gt;=,</a:t>
            </a:r>
            <a:r>
              <a:rPr lang="en-US" altLang="en-US" dirty="0"/>
              <a:t> and </a:t>
            </a:r>
            <a:r>
              <a:rPr lang="en-US" altLang="en-US" dirty="0">
                <a:latin typeface="Courier New" panose="02070309020205020404" pitchFamily="49" charset="0"/>
                <a:cs typeface="Courier New" panose="02070309020205020404" pitchFamily="49" charset="0"/>
              </a:rPr>
              <a:t>&lt;&gt;</a:t>
            </a:r>
            <a:endParaRPr lang="en-US" altLang="en-US" dirty="0">
              <a:latin typeface="Courier New" panose="02070309020205020404" pitchFamily="49" charset="0"/>
              <a:cs typeface="Courier New" panose="02070309020205020404" pitchFamily="49" charset="0"/>
            </a:endParaRPr>
          </a:p>
          <a:p>
            <a:r>
              <a:rPr lang="en-US" altLang="en-US" b="1" dirty="0"/>
              <a:t>Projection attributes</a:t>
            </a:r>
            <a:endParaRPr lang="en-US" altLang="en-US" b="1" dirty="0"/>
          </a:p>
          <a:p>
            <a:pPr lvl="1"/>
            <a:r>
              <a:rPr lang="en-US" altLang="en-US" dirty="0"/>
              <a:t>Attributes whose values are to be retrieved </a:t>
            </a:r>
            <a:endParaRPr lang="en-US" altLang="en-US" dirty="0"/>
          </a:p>
          <a:p>
            <a:r>
              <a:rPr lang="en-US" altLang="en-US" b="1" dirty="0"/>
              <a:t>Selection condition</a:t>
            </a:r>
            <a:endParaRPr lang="en-US" altLang="en-US" b="1" dirty="0"/>
          </a:p>
          <a:p>
            <a:pPr lvl="1"/>
            <a:r>
              <a:rPr lang="en-US" altLang="en-US" dirty="0"/>
              <a:t>Boolean condition that must be true for any retrieved tuple. Selection conditions include join conditions (see Ch.8) when multiple relations are involved.</a:t>
            </a:r>
            <a:endParaRPr lang="en-US" altLang="en-US" dirty="0"/>
          </a:p>
        </p:txBody>
      </p:sp>
      <p:sp>
        <p:nvSpPr>
          <p:cNvPr id="3891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6- 30</a:t>
            </a:r>
            <a:endParaRPr lang="en-CA" altLang="en-US" sz="1400" b="1" dirty="0">
              <a:solidFill>
                <a:srgbClr val="990033"/>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3"/>
          <p:cNvPicPr>
            <a:picLocks noChangeAspect="1"/>
          </p:cNvPicPr>
          <p:nvPr/>
        </p:nvPicPr>
        <p:blipFill>
          <a:blip r:embed="rId1"/>
          <a:stretch>
            <a:fillRect/>
          </a:stretch>
        </p:blipFill>
        <p:spPr>
          <a:xfrm>
            <a:off x="773113" y="2982913"/>
            <a:ext cx="6834187" cy="1447800"/>
          </a:xfrm>
          <a:prstGeom prst="rect">
            <a:avLst/>
          </a:prstGeom>
          <a:noFill/>
          <a:ln w="9525">
            <a:noFill/>
          </a:ln>
        </p:spPr>
      </p:pic>
      <p:pic>
        <p:nvPicPr>
          <p:cNvPr id="39939" name="Picture 4"/>
          <p:cNvPicPr>
            <a:picLocks noChangeAspect="1"/>
          </p:cNvPicPr>
          <p:nvPr/>
        </p:nvPicPr>
        <p:blipFill>
          <a:blip r:embed="rId2"/>
          <a:stretch>
            <a:fillRect/>
          </a:stretch>
        </p:blipFill>
        <p:spPr>
          <a:xfrm>
            <a:off x="762000" y="4648200"/>
            <a:ext cx="6845300" cy="1447800"/>
          </a:xfrm>
          <a:prstGeom prst="rect">
            <a:avLst/>
          </a:prstGeom>
          <a:noFill/>
          <a:ln w="9525">
            <a:noFill/>
          </a:ln>
        </p:spPr>
      </p:pic>
      <p:pic>
        <p:nvPicPr>
          <p:cNvPr id="39940" name="Picture 3" descr="fig06_03a.jpg"/>
          <p:cNvPicPr>
            <a:picLocks noChangeAspect="1"/>
          </p:cNvPicPr>
          <p:nvPr/>
        </p:nvPicPr>
        <p:blipFill>
          <a:blip r:embed="rId3"/>
          <a:stretch>
            <a:fillRect/>
          </a:stretch>
        </p:blipFill>
        <p:spPr>
          <a:xfrm>
            <a:off x="304800" y="1477963"/>
            <a:ext cx="4645025" cy="1036637"/>
          </a:xfrm>
          <a:prstGeom prst="rect">
            <a:avLst/>
          </a:prstGeom>
          <a:noFill/>
          <a:ln w="9525">
            <a:noFill/>
          </a:ln>
        </p:spPr>
      </p:pic>
      <p:pic>
        <p:nvPicPr>
          <p:cNvPr id="39941" name="Picture 3"/>
          <p:cNvPicPr>
            <a:picLocks noChangeAspect="1"/>
          </p:cNvPicPr>
          <p:nvPr/>
        </p:nvPicPr>
        <p:blipFill>
          <a:blip r:embed="rId4"/>
          <a:stretch>
            <a:fillRect/>
          </a:stretch>
        </p:blipFill>
        <p:spPr>
          <a:xfrm>
            <a:off x="4949825" y="1462088"/>
            <a:ext cx="3505200" cy="1504950"/>
          </a:xfrm>
          <a:prstGeom prst="rect">
            <a:avLst/>
          </a:prstGeom>
          <a:noFill/>
          <a:ln w="9525">
            <a:noFill/>
          </a:ln>
        </p:spPr>
      </p:pic>
      <p:sp>
        <p:nvSpPr>
          <p:cNvPr id="39942" name="Title 4"/>
          <p:cNvSpPr>
            <a:spLocks noGrp="1"/>
          </p:cNvSpPr>
          <p:nvPr>
            <p:ph type="title"/>
          </p:nvPr>
        </p:nvSpPr>
        <p:spPr/>
        <p:txBody>
          <a:bodyPr vert="horz" wrap="square" lIns="91440" tIns="45720" rIns="91440" bIns="45720" anchor="b" anchorCtr="0"/>
          <a:lstStyle/>
          <a:p>
            <a:r>
              <a:rPr lang="en-US" altLang="en-US" dirty="0"/>
              <a:t>Basic Retrieval Queries</a:t>
            </a:r>
            <a:endParaRPr lang="en-US" altLang="en-US" dirty="0"/>
          </a:p>
        </p:txBody>
      </p:sp>
      <p:sp>
        <p:nvSpPr>
          <p:cNvPr id="39943"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6- 31</a:t>
            </a:r>
            <a:endParaRPr lang="en-CA" altLang="en-US" sz="1400" b="1" dirty="0">
              <a:solidFill>
                <a:srgbClr val="990033"/>
              </a:solidFill>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p:cNvPicPr>
            <a:picLocks noChangeAspect="1"/>
          </p:cNvPicPr>
          <p:nvPr/>
        </p:nvPicPr>
        <p:blipFill>
          <a:blip r:embed="rId1"/>
          <a:srcRect b="70370"/>
          <a:stretch>
            <a:fillRect/>
          </a:stretch>
        </p:blipFill>
        <p:spPr>
          <a:xfrm>
            <a:off x="457200" y="1600200"/>
            <a:ext cx="7283450" cy="1524000"/>
          </a:xfrm>
          <a:prstGeom prst="rect">
            <a:avLst/>
          </a:prstGeom>
          <a:noFill/>
          <a:ln w="9525">
            <a:noFill/>
          </a:ln>
        </p:spPr>
      </p:pic>
      <p:pic>
        <p:nvPicPr>
          <p:cNvPr id="40963" name="Picture 4"/>
          <p:cNvPicPr>
            <a:picLocks noChangeAspect="1"/>
          </p:cNvPicPr>
          <p:nvPr/>
        </p:nvPicPr>
        <p:blipFill>
          <a:blip r:embed="rId2"/>
          <a:stretch>
            <a:fillRect/>
          </a:stretch>
        </p:blipFill>
        <p:spPr>
          <a:xfrm>
            <a:off x="409575" y="3429000"/>
            <a:ext cx="7331075" cy="2133600"/>
          </a:xfrm>
          <a:prstGeom prst="rect">
            <a:avLst/>
          </a:prstGeom>
          <a:noFill/>
          <a:ln w="9525">
            <a:noFill/>
          </a:ln>
        </p:spPr>
      </p:pic>
      <p:sp>
        <p:nvSpPr>
          <p:cNvPr id="40964" name="Title 1"/>
          <p:cNvSpPr>
            <a:spLocks noGrp="1"/>
          </p:cNvSpPr>
          <p:nvPr>
            <p:ph type="title"/>
          </p:nvPr>
        </p:nvSpPr>
        <p:spPr/>
        <p:txBody>
          <a:bodyPr vert="horz" wrap="square" lIns="91440" tIns="45720" rIns="91440" bIns="45720" anchor="b" anchorCtr="0"/>
          <a:lstStyle/>
          <a:p>
            <a:r>
              <a:rPr lang="en-US" altLang="en-US" dirty="0"/>
              <a:t>Basic Retrieval Queries (Contd.)</a:t>
            </a:r>
            <a:endParaRPr lang="en-US" altLang="en-US" dirty="0"/>
          </a:p>
        </p:txBody>
      </p:sp>
      <p:sp>
        <p:nvSpPr>
          <p:cNvPr id="40965"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6- 32</a:t>
            </a:r>
            <a:endParaRPr lang="en-CA" altLang="en-US" sz="1400" b="1" dirty="0">
              <a:solidFill>
                <a:srgbClr val="990033"/>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vert="horz" wrap="square" lIns="91440" tIns="45720" rIns="91440" bIns="45720" anchor="b" anchorCtr="0"/>
          <a:lstStyle/>
          <a:p>
            <a:r>
              <a:rPr lang="en-US" altLang="en-US" dirty="0"/>
              <a:t>Ambiguous Attribute Names </a:t>
            </a:r>
            <a:endParaRPr lang="en-US" altLang="en-US" dirty="0"/>
          </a:p>
        </p:txBody>
      </p:sp>
      <p:sp>
        <p:nvSpPr>
          <p:cNvPr id="41987" name="Content Placeholder 2"/>
          <p:cNvSpPr>
            <a:spLocks noGrp="1"/>
          </p:cNvSpPr>
          <p:nvPr>
            <p:ph idx="1"/>
          </p:nvPr>
        </p:nvSpPr>
        <p:spPr/>
        <p:txBody>
          <a:bodyPr vert="horz" wrap="square" lIns="91440" tIns="45720" rIns="0" bIns="45720" anchor="t" anchorCtr="0"/>
          <a:lstStyle/>
          <a:p>
            <a:r>
              <a:rPr lang="en-US" altLang="en-US" dirty="0"/>
              <a:t>Same name can be used for two (or more) attributes in different relations</a:t>
            </a:r>
            <a:endParaRPr lang="en-US" altLang="en-US" dirty="0"/>
          </a:p>
          <a:p>
            <a:pPr lvl="1"/>
            <a:r>
              <a:rPr lang="en-US" altLang="en-US" dirty="0"/>
              <a:t>As long as the attributes are in different relations</a:t>
            </a:r>
            <a:endParaRPr lang="en-US" altLang="en-US" dirty="0"/>
          </a:p>
          <a:p>
            <a:pPr lvl="1"/>
            <a:r>
              <a:rPr lang="en-US" altLang="en-US" dirty="0"/>
              <a:t>Must </a:t>
            </a:r>
            <a:r>
              <a:rPr lang="en-US" altLang="en-US" b="1" dirty="0"/>
              <a:t>qualify</a:t>
            </a:r>
            <a:r>
              <a:rPr lang="en-US" altLang="en-US" dirty="0"/>
              <a:t> the attribute name with the relation name to prevent ambiguity</a:t>
            </a:r>
            <a:endParaRPr lang="en-US" altLang="en-US" dirty="0"/>
          </a:p>
        </p:txBody>
      </p:sp>
      <p:pic>
        <p:nvPicPr>
          <p:cNvPr id="41988" name="Picture 4"/>
          <p:cNvPicPr>
            <a:picLocks noChangeAspect="1"/>
          </p:cNvPicPr>
          <p:nvPr/>
        </p:nvPicPr>
        <p:blipFill>
          <a:blip r:embed="rId1"/>
          <a:stretch>
            <a:fillRect/>
          </a:stretch>
        </p:blipFill>
        <p:spPr>
          <a:xfrm>
            <a:off x="1143000" y="4724400"/>
            <a:ext cx="6608763" cy="1295400"/>
          </a:xfrm>
          <a:prstGeom prst="rect">
            <a:avLst/>
          </a:prstGeom>
          <a:noFill/>
          <a:ln w="9525">
            <a:noFill/>
          </a:ln>
        </p:spPr>
      </p:pic>
      <p:sp>
        <p:nvSpPr>
          <p:cNvPr id="41989"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6- 33</a:t>
            </a:r>
            <a:endParaRPr lang="en-CA" altLang="en-US" sz="1400" b="1" dirty="0">
              <a:solidFill>
                <a:srgbClr val="990033"/>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p:cNvSpPr>
            <a:spLocks noGrp="1"/>
          </p:cNvSpPr>
          <p:nvPr>
            <p:ph type="title"/>
          </p:nvPr>
        </p:nvSpPr>
        <p:spPr/>
        <p:txBody>
          <a:bodyPr vert="horz" wrap="square" lIns="91440" tIns="45720" rIns="91440" bIns="45720" anchor="b" anchorCtr="0"/>
          <a:lstStyle/>
          <a:p>
            <a:r>
              <a:rPr lang="en-US" altLang="en-US" dirty="0"/>
              <a:t>Aliasing, and Renaming</a:t>
            </a:r>
            <a:endParaRPr lang="en-US" altLang="en-US" dirty="0"/>
          </a:p>
        </p:txBody>
      </p:sp>
      <p:sp>
        <p:nvSpPr>
          <p:cNvPr id="39939"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r>
              <a:rPr lang="en-US" altLang="en-US" b="1" dirty="0"/>
              <a:t>Aliases</a:t>
            </a:r>
            <a:r>
              <a:rPr lang="en-US" altLang="en-US" dirty="0"/>
              <a:t> or </a:t>
            </a:r>
            <a:r>
              <a:rPr lang="en-US" altLang="en-US" b="1" dirty="0"/>
              <a:t>tuple variables</a:t>
            </a:r>
            <a:endParaRPr lang="en-US" altLang="en-US" b="1" dirty="0"/>
          </a:p>
          <a:p>
            <a:pPr lvl="1"/>
            <a:r>
              <a:rPr lang="en-US" altLang="en-US" dirty="0"/>
              <a:t>Declare alternative relation names E and S to refer to the EMPLOYEE relation twice in a query:</a:t>
            </a:r>
            <a:endParaRPr lang="en-US" altLang="en-US" dirty="0"/>
          </a:p>
          <a:p>
            <a:pPr lvl="1">
              <a:buNone/>
            </a:pPr>
            <a:endParaRPr lang="en-US" altLang="en-US" dirty="0"/>
          </a:p>
          <a:p>
            <a:pPr>
              <a:buNone/>
            </a:pPr>
            <a:r>
              <a:rPr lang="en-US" altLang="zh-CN" sz="2000" b="1" dirty="0"/>
              <a:t>Query 8.</a:t>
            </a:r>
            <a:r>
              <a:rPr lang="en-US" altLang="zh-CN" sz="2000" dirty="0"/>
              <a:t> For each employee, retrieve the employee’s first and last name and the first and last name of his or her immediate supervisor.</a:t>
            </a:r>
            <a:endParaRPr lang="en-US" altLang="zh-CN" sz="1600" dirty="0"/>
          </a:p>
          <a:p>
            <a:r>
              <a:rPr lang="en-US" altLang="zh-CN" sz="2000" dirty="0"/>
              <a:t>		</a:t>
            </a:r>
            <a:r>
              <a:rPr lang="en-US" altLang="zh-CN" sz="2000" b="1" dirty="0"/>
              <a:t>SELECT</a:t>
            </a:r>
            <a:r>
              <a:rPr lang="en-US" altLang="zh-CN" sz="2000" dirty="0"/>
              <a:t>  E.Fname, E.Lname, S.Fname, S.Lname</a:t>
            </a:r>
            <a:endParaRPr lang="en-US" altLang="zh-CN" sz="1200" dirty="0"/>
          </a:p>
          <a:p>
            <a:pPr>
              <a:buNone/>
            </a:pPr>
            <a:r>
              <a:rPr lang="en-US" altLang="zh-CN" sz="2000" dirty="0"/>
              <a:t>		</a:t>
            </a:r>
            <a:r>
              <a:rPr lang="en-US" altLang="zh-CN" sz="2000" b="1" dirty="0"/>
              <a:t>FROM</a:t>
            </a:r>
            <a:r>
              <a:rPr lang="en-US" altLang="zh-CN" sz="2000" dirty="0"/>
              <a:t>	EMPLOYEE </a:t>
            </a:r>
            <a:r>
              <a:rPr lang="en-US" altLang="zh-CN" sz="2000" b="1" dirty="0"/>
              <a:t>AS</a:t>
            </a:r>
            <a:r>
              <a:rPr lang="en-US" altLang="zh-CN" sz="2000" dirty="0"/>
              <a:t> E, EMPLOYEE </a:t>
            </a:r>
            <a:r>
              <a:rPr lang="en-US" altLang="zh-CN" sz="2000" b="1" dirty="0"/>
              <a:t>AS</a:t>
            </a:r>
            <a:r>
              <a:rPr lang="en-US" altLang="zh-CN" sz="2000" dirty="0"/>
              <a:t> S</a:t>
            </a:r>
            <a:endParaRPr lang="en-US" altLang="zh-CN" sz="1200" dirty="0"/>
          </a:p>
          <a:p>
            <a:pPr>
              <a:buNone/>
            </a:pPr>
            <a:r>
              <a:rPr lang="en-US" altLang="zh-CN" sz="2000" dirty="0"/>
              <a:t>		</a:t>
            </a:r>
            <a:r>
              <a:rPr lang="en-US" altLang="zh-CN" sz="2000" b="1" dirty="0"/>
              <a:t>WHERE</a:t>
            </a:r>
            <a:r>
              <a:rPr lang="en-US" altLang="zh-CN" sz="2000" dirty="0"/>
              <a:t> E.Super_ssn=S.Ssn;</a:t>
            </a:r>
            <a:endParaRPr lang="en-US" altLang="en-US" sz="2000" dirty="0"/>
          </a:p>
          <a:p>
            <a:pPr lvl="1"/>
            <a:r>
              <a:rPr lang="en-US" altLang="en-US" dirty="0"/>
              <a:t>Recommended practice to abbreviate names and to prefix same or similar attribute from multiple tables.</a:t>
            </a:r>
            <a:endParaRPr lang="en-US" altLang="en-US" dirty="0"/>
          </a:p>
        </p:txBody>
      </p:sp>
      <p:sp>
        <p:nvSpPr>
          <p:cNvPr id="4301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6- 34</a:t>
            </a:r>
            <a:endParaRPr lang="en-CA" altLang="en-US" sz="1400" b="1" dirty="0">
              <a:solidFill>
                <a:srgbClr val="990033"/>
              </a:solidFill>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vert="horz" wrap="square" lIns="91440" tIns="45720" rIns="91440" bIns="45720" anchor="b" anchorCtr="0"/>
          <a:lstStyle/>
          <a:p>
            <a:r>
              <a:rPr lang="en-US" altLang="en-US" dirty="0"/>
              <a:t>Aliasing,Renaming and Tuple Variables (contd.)</a:t>
            </a:r>
            <a:endParaRPr lang="en-US" altLang="en-US" dirty="0"/>
          </a:p>
        </p:txBody>
      </p:sp>
      <p:sp>
        <p:nvSpPr>
          <p:cNvPr id="3"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pPr lvl="1"/>
            <a:r>
              <a:rPr lang="en-US" altLang="en-US" sz="2800" dirty="0">
                <a:cs typeface="Courier New" panose="02070309020205020404" pitchFamily="49" charset="0"/>
              </a:rPr>
              <a:t>The attribute names can also be renamed</a:t>
            </a:r>
            <a:endParaRPr lang="en-US" altLang="en-US" sz="2800" dirty="0">
              <a:latin typeface="Courier New" panose="02070309020205020404" pitchFamily="49" charset="0"/>
              <a:cs typeface="Courier New" panose="02070309020205020404" pitchFamily="49" charset="0"/>
            </a:endParaRPr>
          </a:p>
          <a:p>
            <a:pPr lvl="1">
              <a:buNone/>
            </a:pPr>
            <a:r>
              <a:rPr lang="en-US" altLang="en-US" sz="2800" dirty="0">
                <a:latin typeface="Courier New" panose="02070309020205020404" pitchFamily="49" charset="0"/>
                <a:cs typeface="Courier New" panose="02070309020205020404" pitchFamily="49" charset="0"/>
              </a:rPr>
              <a:t>EMPLOYEE AS E(Fn, Mi, Ln, Ssn, Bd, Addr, Sex, Sal, Sssn, Dno)</a:t>
            </a:r>
            <a:endParaRPr lang="en-US" altLang="en-US" sz="2800" dirty="0">
              <a:latin typeface="Courier New" panose="02070309020205020404" pitchFamily="49" charset="0"/>
              <a:cs typeface="Courier New" panose="02070309020205020404" pitchFamily="49" charset="0"/>
            </a:endParaRPr>
          </a:p>
          <a:p>
            <a:pPr lvl="1"/>
            <a:r>
              <a:rPr lang="en-US" altLang="en-US" sz="2800" dirty="0">
                <a:cs typeface="Courier New" panose="02070309020205020404" pitchFamily="49" charset="0"/>
              </a:rPr>
              <a:t>Note that the relation EMPLOYEE now has a variable name E which corresponds to a tuple variable</a:t>
            </a:r>
            <a:endParaRPr lang="en-US" altLang="en-US" sz="2800" dirty="0">
              <a:cs typeface="Courier New" panose="02070309020205020404" pitchFamily="49" charset="0"/>
            </a:endParaRPr>
          </a:p>
          <a:p>
            <a:pPr lvl="1"/>
            <a:r>
              <a:rPr lang="en-US" altLang="en-US" sz="2800" dirty="0">
                <a:cs typeface="Courier New" panose="02070309020205020404" pitchFamily="49" charset="0"/>
              </a:rPr>
              <a:t>The “AS” may be dropped in most SQL implementations</a:t>
            </a:r>
            <a:endParaRPr lang="en-US" altLang="en-US" sz="2800" dirty="0">
              <a:cs typeface="Courier New" panose="02070309020205020404" pitchFamily="49" charset="0"/>
            </a:endParaRPr>
          </a:p>
          <a:p>
            <a:endParaRPr lang="en-US" altLang="zh-CN" dirty="0"/>
          </a:p>
        </p:txBody>
      </p:sp>
      <p:sp>
        <p:nvSpPr>
          <p:cNvPr id="4403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vert="horz" wrap="square" lIns="91440" tIns="45720" rIns="91440" bIns="45720" anchor="b" anchorCtr="0"/>
          <a:lstStyle/>
          <a:p>
            <a:r>
              <a:rPr lang="en-US" altLang="en-US" dirty="0"/>
              <a:t>Unspecified WHERE Clause</a:t>
            </a:r>
            <a:br>
              <a:rPr lang="en-US" altLang="en-US" dirty="0"/>
            </a:br>
            <a:r>
              <a:rPr lang="en-US" altLang="en-US" dirty="0"/>
              <a:t>and Use of the Asterisk</a:t>
            </a:r>
            <a:endParaRPr lang="en-US" altLang="en-US" dirty="0"/>
          </a:p>
        </p:txBody>
      </p:sp>
      <p:sp>
        <p:nvSpPr>
          <p:cNvPr id="45059" name="Content Placeholder 2"/>
          <p:cNvSpPr>
            <a:spLocks noGrp="1"/>
          </p:cNvSpPr>
          <p:nvPr>
            <p:ph idx="1"/>
          </p:nvPr>
        </p:nvSpPr>
        <p:spPr/>
        <p:txBody>
          <a:bodyPr vert="horz" wrap="square" lIns="91440" tIns="45720" rIns="0" bIns="45720" anchor="t" anchorCtr="0"/>
          <a:lstStyle/>
          <a:p>
            <a:r>
              <a:rPr lang="en-US" altLang="en-US" dirty="0"/>
              <a:t>Missing </a:t>
            </a:r>
            <a:r>
              <a:rPr lang="en-US" altLang="en-US" dirty="0">
                <a:latin typeface="Courier New" panose="02070309020205020404" pitchFamily="49" charset="0"/>
                <a:cs typeface="Courier New" panose="02070309020205020404" pitchFamily="49" charset="0"/>
              </a:rPr>
              <a:t>WHERE </a:t>
            </a:r>
            <a:r>
              <a:rPr lang="en-US" altLang="en-US" dirty="0"/>
              <a:t>clause </a:t>
            </a:r>
            <a:endParaRPr lang="en-US" altLang="en-US" dirty="0"/>
          </a:p>
          <a:p>
            <a:pPr lvl="1"/>
            <a:r>
              <a:rPr lang="en-US" altLang="en-US" dirty="0"/>
              <a:t>Indicates no condition on tuple selection</a:t>
            </a:r>
            <a:endParaRPr lang="en-US" altLang="en-US" dirty="0"/>
          </a:p>
          <a:p>
            <a:r>
              <a:rPr lang="en-US" altLang="en-US" dirty="0">
                <a:cs typeface="Courier New" panose="02070309020205020404" pitchFamily="49" charset="0"/>
              </a:rPr>
              <a:t>Effect is a </a:t>
            </a:r>
            <a:r>
              <a:rPr lang="en-US" altLang="en-US" dirty="0">
                <a:latin typeface="Courier New" panose="02070309020205020404" pitchFamily="49" charset="0"/>
                <a:cs typeface="Courier New" panose="02070309020205020404" pitchFamily="49" charset="0"/>
              </a:rPr>
              <a:t>CROSS PRODUCT</a:t>
            </a:r>
            <a:endParaRPr lang="en-US" altLang="en-US" dirty="0">
              <a:latin typeface="Courier New" panose="02070309020205020404" pitchFamily="49" charset="0"/>
              <a:cs typeface="Courier New" panose="02070309020205020404" pitchFamily="49" charset="0"/>
            </a:endParaRPr>
          </a:p>
          <a:p>
            <a:pPr lvl="1"/>
            <a:r>
              <a:rPr lang="en-US" altLang="en-US" dirty="0"/>
              <a:t>Result is all possible tuple combinations (or the Algebra operation of Cartesian Product– see Ch.8) result </a:t>
            </a:r>
            <a:endParaRPr lang="en-US" altLang="en-US" dirty="0"/>
          </a:p>
        </p:txBody>
      </p:sp>
      <p:pic>
        <p:nvPicPr>
          <p:cNvPr id="45060" name="Picture 2"/>
          <p:cNvPicPr>
            <a:picLocks noChangeAspect="1"/>
          </p:cNvPicPr>
          <p:nvPr/>
        </p:nvPicPr>
        <p:blipFill>
          <a:blip r:embed="rId1"/>
          <a:stretch>
            <a:fillRect/>
          </a:stretch>
        </p:blipFill>
        <p:spPr>
          <a:xfrm>
            <a:off x="914400" y="3962400"/>
            <a:ext cx="6765925" cy="1828800"/>
          </a:xfrm>
          <a:prstGeom prst="rect">
            <a:avLst/>
          </a:prstGeom>
          <a:noFill/>
          <a:ln w="9525">
            <a:noFill/>
          </a:ln>
        </p:spPr>
      </p:pic>
      <p:sp>
        <p:nvSpPr>
          <p:cNvPr id="45061"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6- 36</a:t>
            </a:r>
            <a:endParaRPr lang="en-CA" altLang="en-US" sz="1400" b="1" dirty="0">
              <a:solidFill>
                <a:srgbClr val="990033"/>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vert="horz" wrap="square" lIns="91440" tIns="45720" rIns="91440" bIns="45720" anchor="b" anchorCtr="0"/>
          <a:lstStyle/>
          <a:p>
            <a:r>
              <a:rPr lang="en-US" altLang="en-US" dirty="0"/>
              <a:t>The CREATE TABLE Command in SQL</a:t>
            </a:r>
            <a:endParaRPr lang="en-US" altLang="en-US" dirty="0"/>
          </a:p>
        </p:txBody>
      </p:sp>
      <p:sp>
        <p:nvSpPr>
          <p:cNvPr id="11267"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r>
              <a:rPr kumimoji="0" 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Specifying a new relation </a:t>
            </a:r>
            <a:endParaRPr kumimoji="0" 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Provide name of table</a:t>
            </a:r>
            <a:endParaRPr kumimoji="0" 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Specify attributes, their types  and initial constraints</a:t>
            </a:r>
            <a:endParaRPr kumimoji="0" 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r>
              <a:rPr kumimoji="0" 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Can optionally specify schema:</a:t>
            </a:r>
            <a:endParaRPr kumimoji="0" 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sz="2600" b="0" i="0" u="none" strike="noStrike" kern="0" cap="none" spc="0" normalizeH="0" baseline="0" noProof="0" dirty="0">
                <a:ln>
                  <a:noFill/>
                </a:ln>
                <a:solidFill>
                  <a:srgbClr val="800000"/>
                </a:solidFill>
                <a:effectLst/>
                <a:uLnTx/>
                <a:uFillTx/>
                <a:latin typeface="Courier New" panose="02070309020205020404" pitchFamily="49" charset="0"/>
                <a:ea typeface="MS PGothic" panose="020B0600070205080204" pitchFamily="34" charset="-128"/>
                <a:cs typeface="Courier New" panose="02070309020205020404" pitchFamily="49" charset="0"/>
              </a:rPr>
              <a:t>CREATE TABLE COMPANY.EMPLOYEE ...</a:t>
            </a:r>
            <a:endParaRPr kumimoji="0" lang="en-US" sz="2600" b="0" i="0" u="none" strike="noStrike" kern="0" cap="none" spc="0" normalizeH="0" baseline="0" noProof="0" dirty="0">
              <a:ln>
                <a:noFill/>
              </a:ln>
              <a:solidFill>
                <a:srgbClr val="800000"/>
              </a:solidFill>
              <a:effectLst/>
              <a:uLnTx/>
              <a:uFillTx/>
              <a:latin typeface="Courier New" panose="02070309020205020404" pitchFamily="49" charset="0"/>
              <a:ea typeface="MS PGothic" panose="020B0600070205080204" pitchFamily="34" charset="-128"/>
              <a:cs typeface="Courier New" panose="02070309020205020404" pitchFamily="49" charset="0"/>
            </a:endParaRPr>
          </a:p>
          <a:p>
            <a:pPr marL="971550" marR="0" lvl="1" indent="-514350" algn="l"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None/>
              <a:defRPr/>
            </a:pPr>
            <a:r>
              <a:rPr kumimoji="0" 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	or</a:t>
            </a:r>
            <a:endParaRPr kumimoji="0" 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sz="2600" b="0" i="0" u="none" strike="noStrike" kern="0" cap="none" spc="0" normalizeH="0" baseline="0" noProof="0" dirty="0">
                <a:ln>
                  <a:noFill/>
                </a:ln>
                <a:solidFill>
                  <a:srgbClr val="800000"/>
                </a:solidFill>
                <a:effectLst/>
                <a:uLnTx/>
                <a:uFillTx/>
                <a:latin typeface="Courier New" panose="02070309020205020404" pitchFamily="49" charset="0"/>
                <a:ea typeface="MS PGothic" panose="020B0600070205080204" pitchFamily="34" charset="-128"/>
                <a:cs typeface="Courier New" panose="02070309020205020404" pitchFamily="49" charset="0"/>
              </a:rPr>
              <a:t>CREATE TABLE EMPLOYEE ...</a:t>
            </a:r>
            <a:endParaRPr kumimoji="0" lang="en-US" sz="2600" b="0" i="0" u="none" strike="noStrike" kern="0" cap="none" spc="0" normalizeH="0" baseline="0" noProof="0" dirty="0">
              <a:ln>
                <a:noFill/>
              </a:ln>
              <a:solidFill>
                <a:srgbClr val="800000"/>
              </a:solidFill>
              <a:effectLst/>
              <a:uLnTx/>
              <a:uFillTx/>
              <a:latin typeface="Courier New" panose="02070309020205020404" pitchFamily="49" charset="0"/>
              <a:ea typeface="MS PGothic" panose="020B0600070205080204" pitchFamily="34" charset="-128"/>
              <a:cs typeface="Courier New" panose="02070309020205020404" pitchFamily="49" charset="0"/>
            </a:endParaRPr>
          </a:p>
        </p:txBody>
      </p:sp>
      <p:sp>
        <p:nvSpPr>
          <p:cNvPr id="1638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6- 9</a:t>
            </a:r>
            <a:endParaRPr lang="en-CA" altLang="en-US" sz="1400" b="1" dirty="0">
              <a:solidFill>
                <a:srgbClr val="990033"/>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6"/>
          <p:cNvSpPr>
            <a:spLocks noGrp="1"/>
          </p:cNvSpPr>
          <p:nvPr>
            <p:ph type="title"/>
          </p:nvPr>
        </p:nvSpPr>
        <p:spPr/>
        <p:txBody>
          <a:bodyPr vert="horz" wrap="square" lIns="91440" tIns="45720" rIns="91440" bIns="45720" anchor="b" anchorCtr="0"/>
          <a:lstStyle/>
          <a:p>
            <a:r>
              <a:rPr lang="en-US" altLang="en-US" dirty="0"/>
              <a:t>Unspecified WHERE Clause</a:t>
            </a:r>
            <a:br>
              <a:rPr lang="en-US" altLang="en-US" dirty="0"/>
            </a:br>
            <a:r>
              <a:rPr lang="en-US" altLang="en-US" dirty="0"/>
              <a:t>and Use of the Asterisk (cont’d.)</a:t>
            </a:r>
            <a:endParaRPr lang="en-US" altLang="en-US" dirty="0"/>
          </a:p>
        </p:txBody>
      </p:sp>
      <p:sp>
        <p:nvSpPr>
          <p:cNvPr id="46083" name="Content Placeholder 2"/>
          <p:cNvSpPr>
            <a:spLocks noGrp="1"/>
          </p:cNvSpPr>
          <p:nvPr>
            <p:ph idx="1"/>
          </p:nvPr>
        </p:nvSpPr>
        <p:spPr/>
        <p:txBody>
          <a:bodyPr vert="horz" wrap="square" lIns="91440" tIns="45720" rIns="0" bIns="45720" anchor="t" anchorCtr="0"/>
          <a:lstStyle/>
          <a:p>
            <a:r>
              <a:rPr lang="en-US" altLang="en-US" dirty="0"/>
              <a:t>Specify an asterisk (*)</a:t>
            </a:r>
            <a:endParaRPr lang="en-US" altLang="en-US" dirty="0"/>
          </a:p>
          <a:p>
            <a:pPr lvl="1"/>
            <a:r>
              <a:rPr lang="en-US" altLang="en-US" dirty="0"/>
              <a:t>Retrieve all the attribute values of the selected tuples</a:t>
            </a:r>
            <a:endParaRPr lang="en-US" altLang="en-US" dirty="0"/>
          </a:p>
          <a:p>
            <a:pPr lvl="1"/>
            <a:r>
              <a:rPr lang="en-US" altLang="en-US" dirty="0"/>
              <a:t>The * can be prefixed by the relation name; e.g., EMPLOYEE *</a:t>
            </a:r>
            <a:endParaRPr lang="en-US" altLang="en-US" dirty="0"/>
          </a:p>
          <a:p>
            <a:pPr lvl="1"/>
            <a:endParaRPr lang="en-US" altLang="en-US" dirty="0"/>
          </a:p>
        </p:txBody>
      </p:sp>
      <p:pic>
        <p:nvPicPr>
          <p:cNvPr id="46084" name="Picture 3"/>
          <p:cNvPicPr>
            <a:picLocks noChangeAspect="1"/>
          </p:cNvPicPr>
          <p:nvPr/>
        </p:nvPicPr>
        <p:blipFill>
          <a:blip r:embed="rId1"/>
          <a:stretch>
            <a:fillRect/>
          </a:stretch>
        </p:blipFill>
        <p:spPr>
          <a:xfrm>
            <a:off x="990600" y="4037013"/>
            <a:ext cx="5562600" cy="2439987"/>
          </a:xfrm>
          <a:prstGeom prst="rect">
            <a:avLst/>
          </a:prstGeom>
          <a:noFill/>
          <a:ln w="9525">
            <a:noFill/>
          </a:ln>
        </p:spPr>
      </p:pic>
      <p:sp>
        <p:nvSpPr>
          <p:cNvPr id="46085"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6- 37</a:t>
            </a:r>
            <a:endParaRPr lang="en-CA" altLang="en-US" sz="1400" b="1" dirty="0">
              <a:solidFill>
                <a:srgbClr val="990033"/>
              </a:solidFill>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vert="horz" wrap="square" lIns="91440" tIns="45720" rIns="91440" bIns="45720" anchor="b" anchorCtr="0"/>
          <a:lstStyle/>
          <a:p>
            <a:r>
              <a:rPr lang="en-US" altLang="en-US" dirty="0"/>
              <a:t>Tables as Sets in SQL</a:t>
            </a:r>
            <a:endParaRPr lang="en-US" altLang="en-US" dirty="0"/>
          </a:p>
        </p:txBody>
      </p:sp>
      <p:sp>
        <p:nvSpPr>
          <p:cNvPr id="47107" name="Content Placeholder 2"/>
          <p:cNvSpPr>
            <a:spLocks noGrp="1"/>
          </p:cNvSpPr>
          <p:nvPr>
            <p:ph idx="1"/>
          </p:nvPr>
        </p:nvSpPr>
        <p:spPr/>
        <p:txBody>
          <a:bodyPr vert="horz" wrap="square" lIns="91440" tIns="45720" rIns="0" bIns="45720" anchor="t" anchorCtr="0"/>
          <a:lstStyle/>
          <a:p>
            <a:r>
              <a:rPr lang="en-US" altLang="en-US" sz="2400" dirty="0"/>
              <a:t>SQL does not automatically eliminate duplicate tuples in query results </a:t>
            </a:r>
            <a:endParaRPr lang="en-US" altLang="en-US" sz="2400" dirty="0"/>
          </a:p>
          <a:p>
            <a:r>
              <a:rPr lang="en-US" altLang="en-US" sz="2400" dirty="0"/>
              <a:t>For aggregate operations (See sec 7.1.7) duplicates must be accounted for</a:t>
            </a:r>
            <a:endParaRPr lang="en-US" altLang="en-US" sz="2400" dirty="0"/>
          </a:p>
          <a:p>
            <a:r>
              <a:rPr lang="en-US" altLang="en-US" sz="2400" dirty="0"/>
              <a:t>Use the keyword </a:t>
            </a:r>
            <a:r>
              <a:rPr lang="en-US" altLang="en-US" sz="2400" b="1" dirty="0">
                <a:latin typeface="Courier New" panose="02070309020205020404" pitchFamily="49" charset="0"/>
                <a:cs typeface="Courier New" panose="02070309020205020404" pitchFamily="49" charset="0"/>
              </a:rPr>
              <a:t>DISTINCT</a:t>
            </a:r>
            <a:r>
              <a:rPr lang="en-US" altLang="en-US" sz="2400" dirty="0"/>
              <a:t> in the </a:t>
            </a:r>
            <a:r>
              <a:rPr lang="en-US" altLang="en-US" sz="2400" dirty="0">
                <a:latin typeface="Courier New" panose="02070309020205020404" pitchFamily="49" charset="0"/>
                <a:cs typeface="Courier New" panose="02070309020205020404" pitchFamily="49" charset="0"/>
              </a:rPr>
              <a:t>SELECT</a:t>
            </a:r>
            <a:r>
              <a:rPr lang="en-US" altLang="en-US" sz="2400" dirty="0"/>
              <a:t> clause</a:t>
            </a:r>
            <a:endParaRPr lang="en-US" altLang="en-US" sz="2400" dirty="0"/>
          </a:p>
          <a:p>
            <a:pPr lvl="1"/>
            <a:r>
              <a:rPr lang="en-US" altLang="en-US" dirty="0"/>
              <a:t>Only distinct tuples should remain in the result</a:t>
            </a:r>
            <a:endParaRPr lang="en-US" altLang="en-US" dirty="0"/>
          </a:p>
        </p:txBody>
      </p:sp>
      <p:pic>
        <p:nvPicPr>
          <p:cNvPr id="47108" name="Picture 2"/>
          <p:cNvPicPr>
            <a:picLocks noChangeAspect="1"/>
          </p:cNvPicPr>
          <p:nvPr/>
        </p:nvPicPr>
        <p:blipFill>
          <a:blip r:embed="rId1"/>
          <a:stretch>
            <a:fillRect/>
          </a:stretch>
        </p:blipFill>
        <p:spPr>
          <a:xfrm>
            <a:off x="609600" y="4191000"/>
            <a:ext cx="6629400" cy="1828800"/>
          </a:xfrm>
          <a:prstGeom prst="rect">
            <a:avLst/>
          </a:prstGeom>
          <a:noFill/>
          <a:ln w="9525">
            <a:noFill/>
          </a:ln>
        </p:spPr>
      </p:pic>
      <p:sp>
        <p:nvSpPr>
          <p:cNvPr id="47109"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6- 38</a:t>
            </a:r>
            <a:endParaRPr lang="en-CA" altLang="en-US" sz="1400" b="1" dirty="0">
              <a:solidFill>
                <a:srgbClr val="990033"/>
              </a:solidFill>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5"/>
          <p:cNvSpPr>
            <a:spLocks noGrp="1"/>
          </p:cNvSpPr>
          <p:nvPr>
            <p:ph type="title"/>
          </p:nvPr>
        </p:nvSpPr>
        <p:spPr/>
        <p:txBody>
          <a:bodyPr vert="horz" wrap="square" lIns="91440" tIns="45720" rIns="91440" bIns="45720" anchor="b" anchorCtr="0"/>
          <a:lstStyle/>
          <a:p>
            <a:r>
              <a:rPr lang="en-US" altLang="en-US" dirty="0"/>
              <a:t>Tables as Sets in SQL (cont’d.)</a:t>
            </a:r>
            <a:endParaRPr lang="en-US" altLang="en-US" dirty="0"/>
          </a:p>
        </p:txBody>
      </p:sp>
      <p:sp>
        <p:nvSpPr>
          <p:cNvPr id="48131" name="Content Placeholder 2"/>
          <p:cNvSpPr>
            <a:spLocks noGrp="1"/>
          </p:cNvSpPr>
          <p:nvPr>
            <p:ph idx="1"/>
          </p:nvPr>
        </p:nvSpPr>
        <p:spPr/>
        <p:txBody>
          <a:bodyPr vert="horz" wrap="square" lIns="91440" tIns="45720" rIns="0" bIns="45720" anchor="t" anchorCtr="0"/>
          <a:lstStyle/>
          <a:p>
            <a:r>
              <a:rPr lang="en-US" altLang="en-US" dirty="0"/>
              <a:t>Set operations</a:t>
            </a:r>
            <a:endParaRPr lang="en-US" altLang="en-US" dirty="0"/>
          </a:p>
          <a:p>
            <a:pPr lvl="1"/>
            <a:r>
              <a:rPr lang="en-US" altLang="en-US" b="1" dirty="0">
                <a:latin typeface="Courier New" panose="02070309020205020404" pitchFamily="49" charset="0"/>
                <a:cs typeface="Courier New" panose="02070309020205020404" pitchFamily="49" charset="0"/>
              </a:rPr>
              <a:t>UNION</a:t>
            </a:r>
            <a:r>
              <a:rPr lang="en-US" altLang="en-US" dirty="0"/>
              <a:t>, </a:t>
            </a:r>
            <a:r>
              <a:rPr lang="en-US" altLang="en-US" b="1" dirty="0">
                <a:latin typeface="Courier New" panose="02070309020205020404" pitchFamily="49" charset="0"/>
                <a:cs typeface="Courier New" panose="02070309020205020404" pitchFamily="49" charset="0"/>
              </a:rPr>
              <a:t>EXCEPT</a:t>
            </a:r>
            <a:r>
              <a:rPr lang="en-US" altLang="en-US" dirty="0"/>
              <a:t> (difference), </a:t>
            </a:r>
            <a:r>
              <a:rPr lang="en-US" altLang="en-US" b="1" dirty="0">
                <a:latin typeface="Courier New" panose="02070309020205020404" pitchFamily="49" charset="0"/>
                <a:cs typeface="Courier New" panose="02070309020205020404" pitchFamily="49" charset="0"/>
              </a:rPr>
              <a:t>INTERSECT</a:t>
            </a:r>
            <a:endParaRPr lang="en-US" altLang="en-US" b="1" dirty="0">
              <a:latin typeface="Courier New" panose="02070309020205020404" pitchFamily="49" charset="0"/>
              <a:cs typeface="Courier New" panose="02070309020205020404" pitchFamily="49" charset="0"/>
            </a:endParaRPr>
          </a:p>
          <a:p>
            <a:pPr lvl="1"/>
            <a:r>
              <a:rPr lang="en-US" altLang="en-US" dirty="0"/>
              <a:t>Corresponding multiset operations: </a:t>
            </a:r>
            <a:r>
              <a:rPr lang="en-US" altLang="en-US" dirty="0">
                <a:latin typeface="Courier New" panose="02070309020205020404" pitchFamily="49" charset="0"/>
                <a:cs typeface="Courier New" panose="02070309020205020404" pitchFamily="49" charset="0"/>
              </a:rPr>
              <a:t>UNION</a:t>
            </a:r>
            <a:r>
              <a:rPr lang="en-US" altLang="en-US" dirty="0"/>
              <a:t> </a:t>
            </a:r>
            <a:r>
              <a:rPr lang="en-US" altLang="en-US" dirty="0">
                <a:latin typeface="Courier New" panose="02070309020205020404" pitchFamily="49" charset="0"/>
                <a:cs typeface="Courier New" panose="02070309020205020404" pitchFamily="49" charset="0"/>
              </a:rPr>
              <a:t>ALL</a:t>
            </a:r>
            <a:r>
              <a:rPr lang="en-US" altLang="en-US" dirty="0"/>
              <a:t>, </a:t>
            </a:r>
            <a:r>
              <a:rPr lang="en-US" altLang="en-US" dirty="0">
                <a:latin typeface="Courier New" panose="02070309020205020404" pitchFamily="49" charset="0"/>
                <a:cs typeface="Courier New" panose="02070309020205020404" pitchFamily="49" charset="0"/>
              </a:rPr>
              <a:t>EXCEPT</a:t>
            </a:r>
            <a:r>
              <a:rPr lang="en-US" altLang="en-US" dirty="0"/>
              <a:t> </a:t>
            </a:r>
            <a:r>
              <a:rPr lang="en-US" altLang="en-US" dirty="0">
                <a:latin typeface="Courier New" panose="02070309020205020404" pitchFamily="49" charset="0"/>
                <a:cs typeface="Courier New" panose="02070309020205020404" pitchFamily="49" charset="0"/>
              </a:rPr>
              <a:t>ALL</a:t>
            </a:r>
            <a:r>
              <a:rPr lang="en-US" altLang="en-US" dirty="0"/>
              <a:t>, </a:t>
            </a:r>
            <a:r>
              <a:rPr lang="en-US" altLang="en-US" dirty="0">
                <a:latin typeface="Courier New" panose="02070309020205020404" pitchFamily="49" charset="0"/>
                <a:cs typeface="Courier New" panose="02070309020205020404" pitchFamily="49" charset="0"/>
              </a:rPr>
              <a:t>INTERSECT</a:t>
            </a:r>
            <a:r>
              <a:rPr lang="en-US" altLang="en-US" dirty="0"/>
              <a:t> </a:t>
            </a:r>
            <a:r>
              <a:rPr lang="en-US" altLang="en-US" dirty="0">
                <a:latin typeface="Courier New" panose="02070309020205020404" pitchFamily="49" charset="0"/>
                <a:cs typeface="Courier New" panose="02070309020205020404" pitchFamily="49" charset="0"/>
              </a:rPr>
              <a:t>ALL</a:t>
            </a:r>
            <a:r>
              <a:rPr lang="en-US" altLang="en-US" dirty="0"/>
              <a:t>)</a:t>
            </a:r>
            <a:endParaRPr lang="en-US" altLang="en-US" dirty="0"/>
          </a:p>
          <a:p>
            <a:pPr lvl="1"/>
            <a:r>
              <a:rPr lang="en-US" altLang="en-US" dirty="0"/>
              <a:t>Type compatibility is needed for these operations to be valid</a:t>
            </a:r>
            <a:endParaRPr lang="en-US" altLang="en-US" dirty="0"/>
          </a:p>
        </p:txBody>
      </p:sp>
      <p:pic>
        <p:nvPicPr>
          <p:cNvPr id="48132" name="Picture 2"/>
          <p:cNvPicPr>
            <a:picLocks noChangeAspect="1"/>
          </p:cNvPicPr>
          <p:nvPr/>
        </p:nvPicPr>
        <p:blipFill>
          <a:blip r:embed="rId1"/>
          <a:stretch>
            <a:fillRect/>
          </a:stretch>
        </p:blipFill>
        <p:spPr>
          <a:xfrm>
            <a:off x="1066800" y="4343400"/>
            <a:ext cx="4962525" cy="2228850"/>
          </a:xfrm>
          <a:prstGeom prst="rect">
            <a:avLst/>
          </a:prstGeom>
          <a:noFill/>
          <a:ln w="9525">
            <a:noFill/>
          </a:ln>
        </p:spPr>
      </p:pic>
      <p:sp>
        <p:nvSpPr>
          <p:cNvPr id="48133"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6- 39</a:t>
            </a:r>
            <a:endParaRPr lang="en-CA" altLang="en-US" sz="1400" b="1" dirty="0">
              <a:solidFill>
                <a:srgbClr val="990033"/>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vert="horz" wrap="square" lIns="91440" tIns="45720" rIns="91440" bIns="45720" anchor="b" anchorCtr="0"/>
          <a:lstStyle/>
          <a:p>
            <a:r>
              <a:rPr lang="en-US" altLang="en-US" dirty="0"/>
              <a:t>Substring Pattern Matching and Arithmetic Operators</a:t>
            </a:r>
            <a:endParaRPr lang="en-US" altLang="en-US" dirty="0"/>
          </a:p>
        </p:txBody>
      </p:sp>
      <p:sp>
        <p:nvSpPr>
          <p:cNvPr id="45059" name="Content Placeholder 2"/>
          <p:cNvSpPr>
            <a:spLocks noGrp="1"/>
          </p:cNvSpPr>
          <p:nvPr>
            <p:ph idx="1"/>
          </p:nvPr>
        </p:nvSpPr>
        <p:spPr>
          <a:xfrm>
            <a:off x="239713" y="1447800"/>
            <a:ext cx="8523288" cy="4572000"/>
          </a:xfrm>
        </p:spPr>
        <p:txBody>
          <a:bodyPr vert="horz" wrap="square" lIns="91440" tIns="45720" rIns="0" bIns="45720" numCol="1" anchor="t" anchorCtr="0" compatLnSpc="1"/>
          <a:lstStyle/>
          <a:p>
            <a:r>
              <a:rPr lang="en-US" altLang="en-US" b="1" dirty="0">
                <a:latin typeface="Courier New" panose="02070309020205020404" pitchFamily="49" charset="0"/>
                <a:cs typeface="Courier New" panose="02070309020205020404" pitchFamily="49" charset="0"/>
              </a:rPr>
              <a:t>LIKE</a:t>
            </a:r>
            <a:r>
              <a:rPr lang="en-US" altLang="en-US" b="1" dirty="0"/>
              <a:t> </a:t>
            </a:r>
            <a:r>
              <a:rPr lang="en-US" altLang="en-US" dirty="0"/>
              <a:t>comparison operator</a:t>
            </a:r>
            <a:endParaRPr lang="en-US" altLang="en-US" dirty="0"/>
          </a:p>
          <a:p>
            <a:pPr lvl="1"/>
            <a:r>
              <a:rPr lang="en-US" altLang="en-US" dirty="0"/>
              <a:t>Used for string </a:t>
            </a:r>
            <a:r>
              <a:rPr lang="en-US" altLang="en-US" b="1" dirty="0"/>
              <a:t>pattern matching</a:t>
            </a:r>
            <a:endParaRPr lang="en-US" altLang="en-US" b="1" dirty="0"/>
          </a:p>
          <a:p>
            <a:pPr lvl="1"/>
            <a:r>
              <a:rPr lang="en-US" altLang="en-US" dirty="0"/>
              <a:t>% replaces an arbitrary number of zero or more characters</a:t>
            </a:r>
            <a:endParaRPr lang="en-US" altLang="en-US" dirty="0"/>
          </a:p>
          <a:p>
            <a:pPr lvl="1"/>
            <a:r>
              <a:rPr lang="en-US" altLang="en-US" dirty="0"/>
              <a:t>underscore (_) replaces a single character</a:t>
            </a:r>
            <a:endParaRPr lang="en-US" altLang="en-US" dirty="0"/>
          </a:p>
          <a:p>
            <a:pPr lvl="1"/>
            <a:r>
              <a:rPr lang="en-US" altLang="en-US" dirty="0">
                <a:solidFill>
                  <a:schemeClr val="tx2"/>
                </a:solidFill>
                <a:ea typeface="MS PGothic" panose="020B0600070205080204" pitchFamily="34" charset="-128"/>
              </a:rPr>
              <a:t>Examples: </a:t>
            </a:r>
            <a:r>
              <a:rPr lang="en-US" altLang="zh-CN" b="1" dirty="0"/>
              <a:t>WHERE</a:t>
            </a:r>
            <a:r>
              <a:rPr lang="en-US" altLang="zh-CN" dirty="0"/>
              <a:t> Address </a:t>
            </a:r>
            <a:r>
              <a:rPr lang="en-US" altLang="zh-CN" b="1" dirty="0"/>
              <a:t>LIKE</a:t>
            </a:r>
            <a:r>
              <a:rPr lang="en-US" altLang="zh-CN" dirty="0"/>
              <a:t> ‘%Houston,TX%’;</a:t>
            </a:r>
            <a:endParaRPr lang="en-US" altLang="zh-CN" dirty="0"/>
          </a:p>
          <a:p>
            <a:pPr lvl="1"/>
            <a:r>
              <a:rPr lang="en-US" altLang="zh-CN" b="1" dirty="0"/>
              <a:t>WHERE</a:t>
            </a:r>
            <a:r>
              <a:rPr lang="en-US" altLang="zh-CN" dirty="0"/>
              <a:t> Ssn </a:t>
            </a:r>
            <a:r>
              <a:rPr lang="en-US" altLang="zh-CN" b="1" dirty="0"/>
              <a:t>LIKE</a:t>
            </a:r>
            <a:r>
              <a:rPr lang="en-US" altLang="zh-CN" dirty="0"/>
              <a:t> ‘_ _ 1_ _ 8901’;</a:t>
            </a:r>
            <a:endParaRPr lang="en-US" altLang="en-US" dirty="0"/>
          </a:p>
          <a:p>
            <a:r>
              <a:rPr lang="en-US" altLang="en-US" b="1" dirty="0">
                <a:latin typeface="Courier New" panose="02070309020205020404" pitchFamily="49" charset="0"/>
                <a:cs typeface="Courier New" panose="02070309020205020404" pitchFamily="49" charset="0"/>
              </a:rPr>
              <a:t>BETWEEN</a:t>
            </a:r>
            <a:r>
              <a:rPr lang="en-US" altLang="en-US" dirty="0"/>
              <a:t> comparison operator</a:t>
            </a:r>
            <a:endParaRPr lang="en-US" altLang="en-US" dirty="0"/>
          </a:p>
          <a:p>
            <a:pPr>
              <a:buNone/>
            </a:pPr>
            <a:r>
              <a:rPr lang="en-US" altLang="en-US" sz="2600" dirty="0"/>
              <a:t>E.g., in Q14 :</a:t>
            </a:r>
            <a:endParaRPr lang="en-US" altLang="en-US" sz="2600" dirty="0"/>
          </a:p>
          <a:p>
            <a:pPr>
              <a:buNone/>
            </a:pPr>
            <a:r>
              <a:rPr lang="en-US" altLang="zh-CN" sz="2600" b="1" dirty="0">
                <a:solidFill>
                  <a:srgbClr val="800000"/>
                </a:solidFill>
              </a:rPr>
              <a:t>WHERE</a:t>
            </a:r>
            <a:r>
              <a:rPr lang="en-US" altLang="zh-CN" sz="2600" dirty="0">
                <a:solidFill>
                  <a:srgbClr val="800000"/>
                </a:solidFill>
              </a:rPr>
              <a:t>(Salary </a:t>
            </a:r>
            <a:r>
              <a:rPr lang="en-US" altLang="zh-CN" sz="2600" b="1" dirty="0">
                <a:solidFill>
                  <a:srgbClr val="800000"/>
                </a:solidFill>
              </a:rPr>
              <a:t>BETWEEN</a:t>
            </a:r>
            <a:r>
              <a:rPr lang="en-US" altLang="zh-CN" sz="2600" dirty="0">
                <a:solidFill>
                  <a:srgbClr val="800000"/>
                </a:solidFill>
              </a:rPr>
              <a:t> 30000 </a:t>
            </a:r>
            <a:r>
              <a:rPr lang="en-US" altLang="zh-CN" sz="2600" b="1" dirty="0">
                <a:solidFill>
                  <a:srgbClr val="800000"/>
                </a:solidFill>
              </a:rPr>
              <a:t>AND</a:t>
            </a:r>
            <a:r>
              <a:rPr lang="en-US" altLang="zh-CN" sz="2600" dirty="0">
                <a:solidFill>
                  <a:srgbClr val="800000"/>
                </a:solidFill>
              </a:rPr>
              <a:t> 40000) </a:t>
            </a:r>
            <a:endParaRPr lang="en-US" altLang="zh-CN" sz="2600" dirty="0">
              <a:solidFill>
                <a:srgbClr val="800000"/>
              </a:solidFill>
            </a:endParaRPr>
          </a:p>
          <a:p>
            <a:pPr>
              <a:buNone/>
            </a:pPr>
            <a:r>
              <a:rPr lang="en-US" altLang="zh-CN" sz="2600" dirty="0">
                <a:solidFill>
                  <a:srgbClr val="800000"/>
                </a:solidFill>
              </a:rPr>
              <a:t>                         </a:t>
            </a:r>
            <a:r>
              <a:rPr lang="en-US" altLang="zh-CN" sz="2600" b="1" dirty="0">
                <a:solidFill>
                  <a:srgbClr val="800000"/>
                </a:solidFill>
              </a:rPr>
              <a:t> AND </a:t>
            </a:r>
            <a:r>
              <a:rPr lang="en-US" altLang="zh-CN" sz="2600" dirty="0">
                <a:solidFill>
                  <a:srgbClr val="800000"/>
                </a:solidFill>
              </a:rPr>
              <a:t>Dno = 5;</a:t>
            </a:r>
            <a:endParaRPr lang="en-US" altLang="zh-CN" sz="2600" dirty="0">
              <a:solidFill>
                <a:srgbClr val="800000"/>
              </a:solidFill>
            </a:endParaRPr>
          </a:p>
          <a:p>
            <a:endParaRPr lang="en-US" altLang="en-US" dirty="0"/>
          </a:p>
        </p:txBody>
      </p:sp>
      <p:sp>
        <p:nvSpPr>
          <p:cNvPr id="4915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6- 40</a:t>
            </a:r>
            <a:endParaRPr lang="en-CA" altLang="en-US" sz="1400" b="1" dirty="0">
              <a:solidFill>
                <a:srgbClr val="990033"/>
              </a:solidFill>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vert="horz" wrap="square" lIns="91440" tIns="45720" rIns="91440" bIns="45720" anchor="b" anchorCtr="0"/>
          <a:lstStyle/>
          <a:p>
            <a:r>
              <a:rPr lang="en-US" altLang="en-US" dirty="0"/>
              <a:t>Arithmetic Operations</a:t>
            </a:r>
            <a:endParaRPr lang="en-US" altLang="en-US" dirty="0"/>
          </a:p>
        </p:txBody>
      </p:sp>
      <p:sp>
        <p:nvSpPr>
          <p:cNvPr id="3" name="Content Placeholder 2"/>
          <p:cNvSpPr>
            <a:spLocks noGrp="1"/>
          </p:cNvSpPr>
          <p:nvPr>
            <p:ph idx="1"/>
          </p:nvPr>
        </p:nvSpPr>
        <p:spPr>
          <a:xfrm>
            <a:off x="0" y="1828800"/>
            <a:ext cx="8294688" cy="4572000"/>
          </a:xfrm>
        </p:spPr>
        <p:txBody>
          <a:bodyPr vert="horz" wrap="square" lIns="91440" tIns="45720" rIns="0" bIns="45720" numCol="1" anchor="t" anchorCtr="0" compatLnSpc="1"/>
          <a:lstStyle/>
          <a:p>
            <a:r>
              <a:rPr lang="en-US" altLang="en-US" dirty="0"/>
              <a:t>Standard arithmetic operators:</a:t>
            </a:r>
            <a:endParaRPr lang="en-US" altLang="en-US" dirty="0"/>
          </a:p>
          <a:p>
            <a:pPr lvl="1"/>
            <a:r>
              <a:rPr lang="en-US" altLang="en-US" dirty="0"/>
              <a:t>Addition (+), subtraction (–), multiplication (*), and division (/) may be included as a part of </a:t>
            </a:r>
            <a:r>
              <a:rPr lang="en-US" altLang="en-US" b="1" dirty="0"/>
              <a:t>SELECT</a:t>
            </a:r>
            <a:endParaRPr lang="en-US" altLang="en-US" b="1" dirty="0"/>
          </a:p>
          <a:p>
            <a:pPr lvl="1">
              <a:buNone/>
            </a:pPr>
            <a:endParaRPr lang="en-US" altLang="en-US" dirty="0"/>
          </a:p>
          <a:p>
            <a:r>
              <a:rPr lang="en-US" altLang="zh-CN" sz="2000" b="1" dirty="0"/>
              <a:t>Query 13.</a:t>
            </a:r>
            <a:r>
              <a:rPr lang="en-US" altLang="zh-CN" sz="2000" dirty="0"/>
              <a:t> Show the resulting salaries if every employee working on the ‘ProductX’ project is given a 10 percent raise.</a:t>
            </a:r>
            <a:endParaRPr lang="en-US" altLang="zh-CN" sz="2000" dirty="0"/>
          </a:p>
          <a:p>
            <a:endParaRPr lang="en-US" altLang="zh-CN" sz="2000" dirty="0"/>
          </a:p>
          <a:p>
            <a:pPr lvl="1">
              <a:buNone/>
            </a:pPr>
            <a:r>
              <a:rPr lang="en-US" altLang="zh-CN" sz="2000" b="1" dirty="0"/>
              <a:t>SELECT</a:t>
            </a:r>
            <a:r>
              <a:rPr lang="en-US" altLang="zh-CN" sz="2000" dirty="0"/>
              <a:t>  E.Fname, E.Lname, 0.1 * E.Salary </a:t>
            </a:r>
            <a:r>
              <a:rPr lang="en-US" altLang="zh-CN" sz="2000" b="1" dirty="0"/>
              <a:t>AS</a:t>
            </a:r>
            <a:r>
              <a:rPr lang="en-US" altLang="zh-CN" sz="2000" dirty="0"/>
              <a:t> Increased_sal</a:t>
            </a:r>
            <a:endParaRPr lang="en-US" altLang="zh-CN" sz="2000" dirty="0"/>
          </a:p>
          <a:p>
            <a:pPr lvl="1">
              <a:buNone/>
            </a:pPr>
            <a:r>
              <a:rPr lang="en-US" altLang="zh-CN" sz="2000" b="1" dirty="0"/>
              <a:t>FROM</a:t>
            </a:r>
            <a:r>
              <a:rPr lang="en-US" altLang="zh-CN" sz="2000" dirty="0"/>
              <a:t>  EMPLOYEE </a:t>
            </a:r>
            <a:r>
              <a:rPr lang="en-US" altLang="zh-CN" sz="2000" b="1" dirty="0"/>
              <a:t>AS</a:t>
            </a:r>
            <a:r>
              <a:rPr lang="en-US" altLang="zh-CN" sz="2000" dirty="0"/>
              <a:t> E, WORKS_ON </a:t>
            </a:r>
            <a:r>
              <a:rPr lang="en-US" altLang="zh-CN" sz="2000" b="1" dirty="0"/>
              <a:t>AS</a:t>
            </a:r>
            <a:r>
              <a:rPr lang="en-US" altLang="zh-CN" sz="2000" dirty="0"/>
              <a:t> W, PROJECT </a:t>
            </a:r>
            <a:r>
              <a:rPr lang="en-US" altLang="zh-CN" sz="2000" b="1" dirty="0"/>
              <a:t>AS</a:t>
            </a:r>
            <a:r>
              <a:rPr lang="en-US" altLang="zh-CN" sz="2000" dirty="0"/>
              <a:t> P</a:t>
            </a:r>
            <a:endParaRPr lang="en-US" altLang="zh-CN" sz="2000" dirty="0"/>
          </a:p>
          <a:p>
            <a:pPr lvl="1">
              <a:buNone/>
            </a:pPr>
            <a:r>
              <a:rPr lang="en-US" altLang="zh-CN" sz="2000" b="1" dirty="0"/>
              <a:t>WHERE</a:t>
            </a:r>
            <a:r>
              <a:rPr lang="en-US" altLang="zh-CN" sz="2000" dirty="0"/>
              <a:t>  E.Ssn=W.Essn </a:t>
            </a:r>
            <a:r>
              <a:rPr lang="en-US" altLang="zh-CN" sz="2000" b="1" dirty="0"/>
              <a:t>AND</a:t>
            </a:r>
            <a:r>
              <a:rPr lang="en-US" altLang="zh-CN" sz="2000" dirty="0"/>
              <a:t> W.Pno=P.Pnumber </a:t>
            </a:r>
            <a:r>
              <a:rPr lang="en-US" altLang="zh-CN" sz="2000" b="1" dirty="0"/>
              <a:t>AND </a:t>
            </a:r>
            <a:r>
              <a:rPr lang="en-US" altLang="zh-CN" sz="2000" dirty="0"/>
              <a:t>P.Pname=‘ProductX’;</a:t>
            </a:r>
            <a:endParaRPr lang="en-US" altLang="zh-CN" sz="2000" dirty="0"/>
          </a:p>
          <a:p>
            <a:pPr lvl="1"/>
            <a:endParaRPr lang="en-US" altLang="zh-CN" sz="2000" dirty="0"/>
          </a:p>
        </p:txBody>
      </p:sp>
      <p:sp>
        <p:nvSpPr>
          <p:cNvPr id="5018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vert="horz" wrap="square" lIns="91440" tIns="45720" rIns="91440" bIns="45720" anchor="b" anchorCtr="0"/>
          <a:lstStyle/>
          <a:p>
            <a:r>
              <a:rPr lang="en-US" altLang="en-US" dirty="0"/>
              <a:t>Ordering of Query Results</a:t>
            </a:r>
            <a:endParaRPr lang="en-US" altLang="en-US" dirty="0"/>
          </a:p>
        </p:txBody>
      </p:sp>
      <p:sp>
        <p:nvSpPr>
          <p:cNvPr id="46083"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r>
              <a:rPr lang="en-US" altLang="en-US" dirty="0"/>
              <a:t>Use </a:t>
            </a:r>
            <a:r>
              <a:rPr lang="en-US" altLang="en-US" b="1" dirty="0">
                <a:latin typeface="Courier New" panose="02070309020205020404" pitchFamily="49" charset="0"/>
                <a:cs typeface="Courier New" panose="02070309020205020404" pitchFamily="49" charset="0"/>
              </a:rPr>
              <a:t>ORDER BY</a:t>
            </a:r>
            <a:r>
              <a:rPr lang="en-US" altLang="en-US" dirty="0">
                <a:latin typeface="Courier New" panose="02070309020205020404" pitchFamily="49" charset="0"/>
                <a:cs typeface="Courier New" panose="02070309020205020404" pitchFamily="49" charset="0"/>
              </a:rPr>
              <a:t> </a:t>
            </a:r>
            <a:r>
              <a:rPr lang="en-US" altLang="en-US" dirty="0"/>
              <a:t>clause</a:t>
            </a:r>
            <a:endParaRPr lang="en-US" altLang="en-US" dirty="0"/>
          </a:p>
          <a:p>
            <a:pPr lvl="1"/>
            <a:r>
              <a:rPr lang="en-US" altLang="en-US" dirty="0"/>
              <a:t>Keyword </a:t>
            </a:r>
            <a:r>
              <a:rPr lang="en-US" altLang="en-US" b="1" dirty="0">
                <a:latin typeface="Courier New" panose="02070309020205020404" pitchFamily="49" charset="0"/>
                <a:cs typeface="Courier New" panose="02070309020205020404" pitchFamily="49" charset="0"/>
              </a:rPr>
              <a:t>DESC</a:t>
            </a:r>
            <a:r>
              <a:rPr lang="en-US" altLang="en-US" dirty="0">
                <a:latin typeface="Courier New" panose="02070309020205020404" pitchFamily="49" charset="0"/>
                <a:cs typeface="Courier New" panose="02070309020205020404" pitchFamily="49" charset="0"/>
              </a:rPr>
              <a:t> </a:t>
            </a:r>
            <a:r>
              <a:rPr lang="en-US" altLang="en-US" dirty="0"/>
              <a:t>to see result in a descending order of values</a:t>
            </a:r>
            <a:endParaRPr lang="en-US" altLang="en-US" dirty="0"/>
          </a:p>
          <a:p>
            <a:pPr lvl="1"/>
            <a:r>
              <a:rPr lang="en-US" altLang="en-US" dirty="0"/>
              <a:t>Keyword </a:t>
            </a:r>
            <a:r>
              <a:rPr lang="en-US" altLang="en-US" b="1" dirty="0">
                <a:latin typeface="Courier New" panose="02070309020205020404" pitchFamily="49" charset="0"/>
                <a:cs typeface="Courier New" panose="02070309020205020404" pitchFamily="49" charset="0"/>
              </a:rPr>
              <a:t>ASC</a:t>
            </a:r>
            <a:r>
              <a:rPr lang="en-US" altLang="en-US" dirty="0">
                <a:latin typeface="Courier New" panose="02070309020205020404" pitchFamily="49" charset="0"/>
                <a:cs typeface="Courier New" panose="02070309020205020404" pitchFamily="49" charset="0"/>
              </a:rPr>
              <a:t> </a:t>
            </a:r>
            <a:r>
              <a:rPr lang="en-US" altLang="en-US" dirty="0"/>
              <a:t>to specify ascending order explicitly</a:t>
            </a:r>
            <a:endParaRPr lang="en-US" altLang="en-US" dirty="0"/>
          </a:p>
          <a:p>
            <a:pPr lvl="1"/>
            <a:r>
              <a:rPr lang="en-US" altLang="en-US" dirty="0"/>
              <a:t>Typically placed at the end of the query</a:t>
            </a:r>
            <a:endParaRPr lang="en-US" altLang="en-US" dirty="0"/>
          </a:p>
          <a:p>
            <a:pPr lvl="1">
              <a:buNone/>
            </a:pPr>
            <a:endParaRPr lang="en-US" altLang="en-US" dirty="0"/>
          </a:p>
          <a:p>
            <a:pPr lvl="1">
              <a:buNone/>
            </a:pPr>
            <a:r>
              <a:rPr lang="en-US" altLang="en-US" dirty="0">
                <a:latin typeface="Courier New" panose="02070309020205020404" pitchFamily="49" charset="0"/>
                <a:cs typeface="Courier New" panose="02070309020205020404" pitchFamily="49" charset="0"/>
              </a:rPr>
              <a:t>ORDER BY D.Dname DESC, E.Lname ASC, E.Fname ASC</a:t>
            </a:r>
            <a:endParaRPr lang="en-US" altLang="en-US" dirty="0">
              <a:latin typeface="Courier New" panose="02070309020205020404" pitchFamily="49" charset="0"/>
              <a:ea typeface="Courier New" panose="02070309020205020404" pitchFamily="49" charset="0"/>
            </a:endParaRPr>
          </a:p>
        </p:txBody>
      </p:sp>
      <p:sp>
        <p:nvSpPr>
          <p:cNvPr id="5120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0" y="273050"/>
            <a:ext cx="8685213" cy="1143000"/>
          </a:xfrm>
        </p:spPr>
        <p:txBody>
          <a:bodyPr vert="horz" wrap="square" lIns="91440" tIns="45720" rIns="91440" bIns="45720" anchor="b" anchorCtr="0"/>
          <a:lstStyle/>
          <a:p>
            <a:br>
              <a:rPr lang="en-US" altLang="en-US" dirty="0"/>
            </a:br>
            <a:r>
              <a:rPr lang="en-US" altLang="en-US" dirty="0"/>
              <a:t>Basic SQL Retrieval Query Block</a:t>
            </a:r>
            <a:endParaRPr lang="en-US" altLang="en-US" dirty="0"/>
          </a:p>
        </p:txBody>
      </p:sp>
      <p:pic>
        <p:nvPicPr>
          <p:cNvPr id="52227" name="Picture 3"/>
          <p:cNvPicPr>
            <a:picLocks noChangeAspect="1"/>
          </p:cNvPicPr>
          <p:nvPr/>
        </p:nvPicPr>
        <p:blipFill>
          <a:blip r:embed="rId1"/>
          <a:stretch>
            <a:fillRect/>
          </a:stretch>
        </p:blipFill>
        <p:spPr>
          <a:xfrm>
            <a:off x="2362200" y="2667000"/>
            <a:ext cx="3989388" cy="1554163"/>
          </a:xfrm>
          <a:prstGeom prst="rect">
            <a:avLst/>
          </a:prstGeom>
          <a:noFill/>
          <a:ln w="9525">
            <a:noFill/>
          </a:ln>
        </p:spPr>
      </p:pic>
      <p:sp>
        <p:nvSpPr>
          <p:cNvPr id="52228" name="Slide Number Placeholder 3"/>
          <p:cNvSpPr txBox="1">
            <a:spLocks noGrp="1"/>
          </p:cNvSpPr>
          <p:nvPr>
            <p:ph type="sldNum" sz="quarter" idx="4"/>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6- 43</a:t>
            </a:r>
            <a:endParaRPr lang="en-CA" altLang="en-US" sz="1400" b="1" dirty="0">
              <a:solidFill>
                <a:srgbClr val="990033"/>
              </a:solidFill>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vert="horz" wrap="square" lIns="91440" tIns="45720" rIns="91440" bIns="45720" anchor="b" anchorCtr="0"/>
          <a:lstStyle/>
          <a:p>
            <a:r>
              <a:rPr lang="en-US" altLang="en-US" dirty="0"/>
              <a:t>INSERT, DELETE, and UPDATE Statements in SQL</a:t>
            </a:r>
            <a:endParaRPr lang="en-US" altLang="en-US" dirty="0"/>
          </a:p>
        </p:txBody>
      </p:sp>
      <p:sp>
        <p:nvSpPr>
          <p:cNvPr id="53251" name="Content Placeholder 2"/>
          <p:cNvSpPr>
            <a:spLocks noGrp="1"/>
          </p:cNvSpPr>
          <p:nvPr>
            <p:ph idx="1"/>
          </p:nvPr>
        </p:nvSpPr>
        <p:spPr/>
        <p:txBody>
          <a:bodyPr vert="horz" wrap="square" lIns="91440" tIns="45720" rIns="0" bIns="45720" anchor="t" anchorCtr="0"/>
          <a:lstStyle/>
          <a:p>
            <a:r>
              <a:rPr lang="en-US" altLang="en-US" dirty="0"/>
              <a:t>Three commands used to modify the database: </a:t>
            </a:r>
            <a:endParaRPr lang="en-US" altLang="en-US" dirty="0"/>
          </a:p>
          <a:p>
            <a:pPr lvl="1"/>
            <a:r>
              <a:rPr lang="en-US" altLang="en-US" dirty="0">
                <a:latin typeface="Courier New" panose="02070309020205020404" pitchFamily="49" charset="0"/>
                <a:cs typeface="Courier New" panose="02070309020205020404" pitchFamily="49" charset="0"/>
              </a:rPr>
              <a:t>INSERT</a:t>
            </a:r>
            <a:r>
              <a:rPr lang="en-US" altLang="en-US" dirty="0"/>
              <a:t>, </a:t>
            </a:r>
            <a:r>
              <a:rPr lang="en-US" altLang="en-US" dirty="0">
                <a:latin typeface="Courier New" panose="02070309020205020404" pitchFamily="49" charset="0"/>
                <a:cs typeface="Courier New" panose="02070309020205020404" pitchFamily="49" charset="0"/>
              </a:rPr>
              <a:t>DELETE</a:t>
            </a:r>
            <a:r>
              <a:rPr lang="en-US" altLang="en-US" dirty="0"/>
              <a:t>, </a:t>
            </a:r>
            <a:r>
              <a:rPr lang="en-US" altLang="en-US" sz="2800" dirty="0">
                <a:solidFill>
                  <a:schemeClr val="tx2"/>
                </a:solidFill>
              </a:rPr>
              <a:t>and</a:t>
            </a:r>
            <a:r>
              <a:rPr lang="en-US" altLang="en-US" dirty="0"/>
              <a:t> </a:t>
            </a:r>
            <a:r>
              <a:rPr lang="en-US" altLang="en-US" dirty="0">
                <a:latin typeface="Courier New" panose="02070309020205020404" pitchFamily="49" charset="0"/>
                <a:cs typeface="Courier New" panose="02070309020205020404" pitchFamily="49" charset="0"/>
              </a:rPr>
              <a:t>UPDATE</a:t>
            </a:r>
            <a:endParaRPr lang="en-US" altLang="en-US" dirty="0">
              <a:latin typeface="Courier New" panose="02070309020205020404" pitchFamily="49" charset="0"/>
              <a:cs typeface="Courier New" panose="02070309020205020404" pitchFamily="49" charset="0"/>
            </a:endParaRPr>
          </a:p>
          <a:p>
            <a:r>
              <a:rPr lang="en-US" altLang="en-US" sz="2600" dirty="0">
                <a:solidFill>
                  <a:srgbClr val="800000"/>
                </a:solidFill>
                <a:latin typeface="Courier New" panose="02070309020205020404" pitchFamily="49" charset="0"/>
                <a:cs typeface="Courier New" panose="02070309020205020404" pitchFamily="49" charset="0"/>
              </a:rPr>
              <a:t>INSERT</a:t>
            </a:r>
            <a:r>
              <a:rPr lang="en-US" altLang="en-US" dirty="0">
                <a:latin typeface="Courier New" panose="02070309020205020404" pitchFamily="49" charset="0"/>
                <a:cs typeface="Courier New" panose="02070309020205020404" pitchFamily="49" charset="0"/>
              </a:rPr>
              <a:t> </a:t>
            </a:r>
            <a:r>
              <a:rPr lang="en-US" altLang="en-US" dirty="0"/>
              <a:t>typically inserts a tuple (row) in a relation (table)</a:t>
            </a:r>
            <a:endParaRPr lang="en-US" altLang="en-US" dirty="0"/>
          </a:p>
          <a:p>
            <a:r>
              <a:rPr lang="en-US" altLang="en-US" sz="2600" dirty="0">
                <a:solidFill>
                  <a:srgbClr val="800000"/>
                </a:solidFill>
                <a:latin typeface="Courier New" panose="02070309020205020404" pitchFamily="49" charset="0"/>
                <a:cs typeface="Courier New" panose="02070309020205020404" pitchFamily="49" charset="0"/>
              </a:rPr>
              <a:t>UPDATE</a:t>
            </a:r>
            <a:r>
              <a:rPr lang="en-US" altLang="en-US" dirty="0">
                <a:latin typeface="Courier New" panose="02070309020205020404" pitchFamily="49" charset="0"/>
                <a:cs typeface="Courier New" panose="02070309020205020404" pitchFamily="49" charset="0"/>
              </a:rPr>
              <a:t> </a:t>
            </a:r>
            <a:r>
              <a:rPr lang="en-US" altLang="en-US" dirty="0"/>
              <a:t>may update a number of tuples (rows) in a relation (table) that satisfy the condition</a:t>
            </a:r>
            <a:endParaRPr lang="en-US" altLang="en-US" dirty="0"/>
          </a:p>
          <a:p>
            <a:r>
              <a:rPr lang="en-US" altLang="en-US" sz="2600" dirty="0">
                <a:solidFill>
                  <a:srgbClr val="800000"/>
                </a:solidFill>
                <a:latin typeface="Courier New" panose="02070309020205020404" pitchFamily="49" charset="0"/>
                <a:cs typeface="Courier New" panose="02070309020205020404" pitchFamily="49" charset="0"/>
              </a:rPr>
              <a:t>DELETE</a:t>
            </a:r>
            <a:r>
              <a:rPr lang="en-US" altLang="en-US" dirty="0">
                <a:latin typeface="Courier New" panose="02070309020205020404" pitchFamily="49" charset="0"/>
                <a:cs typeface="Courier New" panose="02070309020205020404" pitchFamily="49" charset="0"/>
              </a:rPr>
              <a:t> </a:t>
            </a:r>
            <a:r>
              <a:rPr lang="en-US" altLang="en-US" dirty="0"/>
              <a:t>may also update a number of tuples (rows) in a relation (table) that satisfy the condition</a:t>
            </a:r>
            <a:endParaRPr lang="en-US" altLang="en-US" dirty="0"/>
          </a:p>
          <a:p>
            <a:endParaRPr lang="en-US" altLang="en-US" dirty="0"/>
          </a:p>
          <a:p>
            <a:endParaRPr lang="en-US" altLang="en-US" dirty="0"/>
          </a:p>
          <a:p>
            <a:endParaRPr lang="en-US" altLang="en-US" dirty="0"/>
          </a:p>
        </p:txBody>
      </p:sp>
      <p:sp>
        <p:nvSpPr>
          <p:cNvPr id="5325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6- 44</a:t>
            </a:r>
            <a:endParaRPr lang="en-CA" altLang="en-US" sz="1400" b="1" dirty="0">
              <a:solidFill>
                <a:srgbClr val="990033"/>
              </a:solidFill>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p:cNvSpPr>
          <p:nvPr>
            <p:ph type="title"/>
          </p:nvPr>
        </p:nvSpPr>
        <p:spPr/>
        <p:txBody>
          <a:bodyPr vert="horz" wrap="square" lIns="91440" tIns="45720" rIns="91440" bIns="45720" anchor="b" anchorCtr="0"/>
          <a:lstStyle/>
          <a:p>
            <a:r>
              <a:rPr lang="en-US" altLang="en-US" dirty="0"/>
              <a:t>INSERT</a:t>
            </a:r>
            <a:endParaRPr lang="en-US" altLang="en-US" dirty="0"/>
          </a:p>
        </p:txBody>
      </p:sp>
      <p:sp>
        <p:nvSpPr>
          <p:cNvPr id="54275" name="Rectangle 7"/>
          <p:cNvSpPr>
            <a:spLocks noGrp="1"/>
          </p:cNvSpPr>
          <p:nvPr>
            <p:ph idx="1"/>
          </p:nvPr>
        </p:nvSpPr>
        <p:spPr/>
        <p:txBody>
          <a:bodyPr vert="horz" wrap="square" lIns="91440" tIns="45720" rIns="0" bIns="45720" anchor="t" anchorCtr="0"/>
          <a:lstStyle/>
          <a:p>
            <a:r>
              <a:rPr lang="en-US" altLang="en-US" dirty="0"/>
              <a:t>In its simplest form, it is used to add one or more tuples to a relation</a:t>
            </a:r>
            <a:endParaRPr lang="en-US" altLang="en-US" dirty="0"/>
          </a:p>
          <a:p>
            <a:r>
              <a:rPr lang="en-US" altLang="en-US" dirty="0"/>
              <a:t>Attribute values should be listed in the same order as the attributes were specified in the </a:t>
            </a:r>
            <a:r>
              <a:rPr lang="en-US" altLang="en-US" b="1" dirty="0"/>
              <a:t>CREATE TABLE</a:t>
            </a:r>
            <a:r>
              <a:rPr lang="en-US" altLang="en-US" dirty="0"/>
              <a:t> command</a:t>
            </a:r>
            <a:endParaRPr lang="en-US" altLang="en-US" dirty="0"/>
          </a:p>
          <a:p>
            <a:r>
              <a:rPr lang="en-US" altLang="en-US" dirty="0"/>
              <a:t>Constraints on data types are observed automatically</a:t>
            </a:r>
            <a:endParaRPr lang="en-US" altLang="en-US" dirty="0"/>
          </a:p>
          <a:p>
            <a:r>
              <a:rPr lang="en-US" altLang="en-US" dirty="0"/>
              <a:t>Any integrity constraints as a part of the DDL specification are enforced</a:t>
            </a:r>
            <a:endParaRPr lang="en-US" altLang="en-US" dirty="0"/>
          </a:p>
        </p:txBody>
      </p:sp>
      <p:sp>
        <p:nvSpPr>
          <p:cNvPr id="5427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6- 45</a:t>
            </a:r>
            <a:endParaRPr lang="en-CA" altLang="en-US" sz="1400" b="1" dirty="0">
              <a:solidFill>
                <a:srgbClr val="990033"/>
              </a:solidFill>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vert="horz" wrap="square" lIns="91440" tIns="45720" rIns="91440" bIns="45720" anchor="b" anchorCtr="0"/>
          <a:lstStyle/>
          <a:p>
            <a:r>
              <a:rPr lang="en-US" altLang="en-US" dirty="0"/>
              <a:t>The INSERT Command</a:t>
            </a:r>
            <a:endParaRPr lang="en-US" altLang="en-US" dirty="0"/>
          </a:p>
        </p:txBody>
      </p:sp>
      <p:sp>
        <p:nvSpPr>
          <p:cNvPr id="49155"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r>
              <a:rPr lang="en-US" altLang="en-US" dirty="0"/>
              <a:t>Specify the relation name and a list of values for the tuple. All values including nulls are supplied.</a:t>
            </a:r>
            <a:endParaRPr lang="en-US" altLang="en-US" dirty="0"/>
          </a:p>
          <a:p>
            <a:pPr>
              <a:buNone/>
            </a:pPr>
            <a:endParaRPr lang="en-US" altLang="en-US" dirty="0"/>
          </a:p>
          <a:p>
            <a:endParaRPr lang="en-US" altLang="en-US" dirty="0"/>
          </a:p>
          <a:p>
            <a:r>
              <a:rPr lang="en-US" altLang="en-US" dirty="0"/>
              <a:t>The variation below inserts multiple tuples where a new table is loaded values from the result of a query.</a:t>
            </a:r>
            <a:endParaRPr lang="en-US" altLang="en-US" dirty="0"/>
          </a:p>
          <a:p>
            <a:endParaRPr lang="en-US" altLang="en-US" dirty="0"/>
          </a:p>
        </p:txBody>
      </p:sp>
      <p:pic>
        <p:nvPicPr>
          <p:cNvPr id="56324" name="Picture 2"/>
          <p:cNvPicPr>
            <a:picLocks noChangeAspect="1"/>
          </p:cNvPicPr>
          <p:nvPr/>
        </p:nvPicPr>
        <p:blipFill>
          <a:blip r:embed="rId1"/>
          <a:stretch>
            <a:fillRect/>
          </a:stretch>
        </p:blipFill>
        <p:spPr>
          <a:xfrm>
            <a:off x="611188" y="2667000"/>
            <a:ext cx="7029450" cy="838200"/>
          </a:xfrm>
          <a:prstGeom prst="rect">
            <a:avLst/>
          </a:prstGeom>
          <a:noFill/>
          <a:ln w="9525">
            <a:noFill/>
          </a:ln>
        </p:spPr>
      </p:pic>
      <p:pic>
        <p:nvPicPr>
          <p:cNvPr id="56325" name="Picture 3"/>
          <p:cNvPicPr>
            <a:picLocks noChangeAspect="1"/>
          </p:cNvPicPr>
          <p:nvPr/>
        </p:nvPicPr>
        <p:blipFill>
          <a:blip r:embed="rId2"/>
          <a:stretch>
            <a:fillRect/>
          </a:stretch>
        </p:blipFill>
        <p:spPr>
          <a:xfrm>
            <a:off x="500063" y="4948238"/>
            <a:ext cx="7113587" cy="1676400"/>
          </a:xfrm>
          <a:prstGeom prst="rect">
            <a:avLst/>
          </a:prstGeom>
          <a:noFill/>
          <a:ln w="9525">
            <a:noFill/>
          </a:ln>
        </p:spPr>
      </p:pic>
      <p:sp>
        <p:nvSpPr>
          <p:cNvPr id="56326"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6- 46</a:t>
            </a:r>
            <a:endParaRPr lang="en-US" altLang="en-US" sz="1400" b="1" dirty="0">
              <a:solidFill>
                <a:srgbClr val="990033"/>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p:txBody>
          <a:bodyPr vert="horz" wrap="square" lIns="91440" tIns="45720" rIns="91440" bIns="45720" anchor="b" anchorCtr="0"/>
          <a:lstStyle/>
          <a:p>
            <a:r>
              <a:rPr lang="en-US" altLang="en-US" dirty="0"/>
              <a:t>The CREATE TABLE Command in SQL (cont’d.)</a:t>
            </a:r>
            <a:endParaRPr lang="en-US" altLang="en-US" dirty="0"/>
          </a:p>
        </p:txBody>
      </p:sp>
      <p:sp>
        <p:nvSpPr>
          <p:cNvPr id="17411" name="Content Placeholder 2"/>
          <p:cNvSpPr>
            <a:spLocks noGrp="1"/>
          </p:cNvSpPr>
          <p:nvPr>
            <p:ph idx="1"/>
          </p:nvPr>
        </p:nvSpPr>
        <p:spPr/>
        <p:txBody>
          <a:bodyPr vert="horz" wrap="square" lIns="91440" tIns="45720" rIns="0" bIns="45720" anchor="t" anchorCtr="0"/>
          <a:lstStyle/>
          <a:p>
            <a:r>
              <a:rPr lang="en-US" altLang="en-US" b="1" dirty="0"/>
              <a:t>Base tables </a:t>
            </a:r>
            <a:r>
              <a:rPr lang="en-US" altLang="en-US" dirty="0"/>
              <a:t>(</a:t>
            </a:r>
            <a:r>
              <a:rPr lang="en-US" altLang="en-US" b="1" dirty="0"/>
              <a:t>base relations</a:t>
            </a:r>
            <a:r>
              <a:rPr lang="en-US" altLang="en-US" dirty="0"/>
              <a:t>)</a:t>
            </a:r>
            <a:endParaRPr lang="en-US" altLang="en-US" dirty="0"/>
          </a:p>
          <a:p>
            <a:pPr lvl="1"/>
            <a:r>
              <a:rPr lang="en-US" altLang="en-US" dirty="0"/>
              <a:t>Relation and its tuples are actually created and stored as a file by the DBMS</a:t>
            </a:r>
            <a:endParaRPr lang="en-US" altLang="en-US" dirty="0"/>
          </a:p>
          <a:p>
            <a:r>
              <a:rPr lang="en-US" altLang="en-US" b="1" dirty="0"/>
              <a:t>Virtual relations (views)</a:t>
            </a:r>
            <a:endParaRPr lang="en-US" altLang="en-US" b="1" dirty="0"/>
          </a:p>
          <a:p>
            <a:pPr lvl="1"/>
            <a:r>
              <a:rPr lang="en-US" altLang="en-US" dirty="0"/>
              <a:t>Created through the </a:t>
            </a:r>
            <a:r>
              <a:rPr lang="en-US" altLang="en-US" dirty="0">
                <a:latin typeface="Courier New" panose="02070309020205020404" pitchFamily="49" charset="0"/>
                <a:cs typeface="Courier New" panose="02070309020205020404" pitchFamily="49" charset="0"/>
              </a:rPr>
              <a:t>CREATE VIEW </a:t>
            </a:r>
            <a:r>
              <a:rPr lang="en-US" altLang="en-US" dirty="0"/>
              <a:t>statement. Do not correspond to any physical file.</a:t>
            </a:r>
            <a:endParaRPr lang="en-US" altLang="en-US" dirty="0"/>
          </a:p>
        </p:txBody>
      </p:sp>
      <p:sp>
        <p:nvSpPr>
          <p:cNvPr id="1741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6- 10</a:t>
            </a:r>
            <a:endParaRPr lang="en-CA" altLang="en-US" sz="1400" b="1" dirty="0">
              <a:solidFill>
                <a:srgbClr val="990033"/>
              </a:solidFill>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vert="horz" wrap="square" lIns="91440" tIns="45720" rIns="91440" bIns="45720" anchor="b" anchorCtr="0"/>
          <a:lstStyle/>
          <a:p>
            <a:r>
              <a:rPr lang="en-US" altLang="en-US" dirty="0"/>
              <a:t>BULK LOADING OF TABLES</a:t>
            </a:r>
            <a:endParaRPr lang="en-US" altLang="en-US" dirty="0"/>
          </a:p>
        </p:txBody>
      </p:sp>
      <p:sp>
        <p:nvSpPr>
          <p:cNvPr id="3"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r>
              <a:rPr kumimoji="0" lang="en-US" sz="26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Another variation of </a:t>
            </a:r>
            <a:r>
              <a:rPr kumimoji="0" lang="en-US" sz="2600" b="1"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INSERT </a:t>
            </a:r>
            <a:r>
              <a:rPr kumimoji="0" lang="en-US" sz="26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is used for bulk-loading of several tuples into tables</a:t>
            </a:r>
            <a:endParaRPr kumimoji="0" lang="en-US" sz="26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r>
              <a:rPr kumimoji="0" lang="en-US" sz="26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A new table TNEW can be created with the same attributes as T and using LIKE and DATA in the syntax, it can be loaded with entire data.</a:t>
            </a:r>
            <a:endParaRPr kumimoji="0" lang="en-US" sz="26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r>
              <a:rPr kumimoji="0" lang="en-US" sz="26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EXAMPLE:</a:t>
            </a:r>
            <a:endParaRPr kumimoji="0" lang="en-US" sz="26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endParaRPr kumimoji="0" lang="en-US" sz="20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r>
              <a:rPr kumimoji="0" lang="en-US" sz="2000" b="1"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CREATE TABLE</a:t>
            </a: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 D5EMPS  </a:t>
            </a:r>
            <a:r>
              <a:rPr kumimoji="0" lang="en-US" sz="2000" b="1"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LIKE  </a:t>
            </a: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EMPLOYEE</a:t>
            </a:r>
            <a:endPar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		(</a:t>
            </a:r>
            <a:r>
              <a:rPr kumimoji="0" lang="en-US" sz="2000" b="1"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SELECT</a:t>
            </a: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   E.*</a:t>
            </a:r>
            <a:endPar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		 </a:t>
            </a:r>
            <a:r>
              <a:rPr kumimoji="0" lang="en-US" sz="2000" b="1"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FROM</a:t>
            </a: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	      EMPLOYEE </a:t>
            </a:r>
            <a:r>
              <a:rPr kumimoji="0" lang="en-US" sz="2000" b="1"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AS </a:t>
            </a: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E</a:t>
            </a:r>
            <a:endPar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		</a:t>
            </a:r>
            <a:r>
              <a:rPr kumimoji="0" lang="en-US" sz="2000" b="1"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WHERE</a:t>
            </a: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     </a:t>
            </a:r>
            <a:r>
              <a:rPr kumimoji="0" lang="en-US" sz="2000" b="0" i="0" u="none" strike="noStrike" kern="0" cap="none" spc="0" normalizeH="0" baseline="0" noProof="0" dirty="0" err="1">
                <a:ln>
                  <a:noFill/>
                </a:ln>
                <a:solidFill>
                  <a:srgbClr val="990033"/>
                </a:solidFill>
                <a:effectLst/>
                <a:uLnTx/>
                <a:uFillTx/>
                <a:latin typeface="+mn-lt"/>
                <a:ea typeface="MS PGothic" panose="020B0600070205080204" pitchFamily="34" charset="-128"/>
                <a:cs typeface="MS PGothic" panose="020B0600070205080204" pitchFamily="34" charset="-128"/>
              </a:rPr>
              <a:t>E.Dno</a:t>
            </a: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=5)   </a:t>
            </a:r>
            <a:endPar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 </a:t>
            </a:r>
            <a:r>
              <a:rPr kumimoji="0" lang="en-US" sz="2000" b="1"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WITH DATA</a:t>
            </a:r>
            <a:r>
              <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rPr>
              <a:t>;</a:t>
            </a:r>
            <a:endParaRPr kumimoji="0" lang="en-US" sz="2000" b="0" i="0" u="none" strike="noStrike" kern="0" cap="none" spc="0" normalizeH="0" baseline="0" noProof="0" dirty="0">
              <a:ln>
                <a:noFill/>
              </a:ln>
              <a:solidFill>
                <a:srgbClr val="990033"/>
              </a:solidFill>
              <a:effectLst/>
              <a:uLnTx/>
              <a:uFillTx/>
              <a:latin typeface="+mn-lt"/>
              <a:ea typeface="MS PGothic" panose="020B0600070205080204" pitchFamily="34" charset="-128"/>
              <a:cs typeface="MS PGothic" panose="020B0600070205080204" pitchFamily="34" charset="-128"/>
            </a:endParaRPr>
          </a:p>
        </p:txBody>
      </p:sp>
      <p:sp>
        <p:nvSpPr>
          <p:cNvPr id="57348" name="Slide Number Placeholder 3"/>
          <p:cNvSpPr txBox="1">
            <a:spLocks noGrp="1"/>
          </p:cNvSpPr>
          <p:nvPr>
            <p:ph type="sldNum" sz="quarter" idx="10"/>
          </p:nvPr>
        </p:nvSpPr>
        <p:spPr>
          <a:xfrm>
            <a:off x="6934200" y="6477000"/>
            <a:ext cx="1905000" cy="457200"/>
          </a:xfrm>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p:cNvSpPr>
          <p:nvPr>
            <p:ph type="title"/>
          </p:nvPr>
        </p:nvSpPr>
        <p:spPr/>
        <p:txBody>
          <a:bodyPr vert="horz" wrap="square" lIns="91440" tIns="45720" rIns="91440" bIns="45720" anchor="b" anchorCtr="0"/>
          <a:lstStyle/>
          <a:p>
            <a:r>
              <a:rPr lang="en-US" altLang="en-US" dirty="0"/>
              <a:t>DELETE</a:t>
            </a:r>
            <a:endParaRPr lang="en-US" altLang="en-US" dirty="0"/>
          </a:p>
        </p:txBody>
      </p:sp>
      <p:sp>
        <p:nvSpPr>
          <p:cNvPr id="58371" name="Rectangle 7"/>
          <p:cNvSpPr>
            <a:spLocks noGrp="1"/>
          </p:cNvSpPr>
          <p:nvPr>
            <p:ph idx="1"/>
          </p:nvPr>
        </p:nvSpPr>
        <p:spPr/>
        <p:txBody>
          <a:bodyPr vert="horz" wrap="square" lIns="91440" tIns="45720" rIns="0" bIns="45720" anchor="t" anchorCtr="0"/>
          <a:lstStyle/>
          <a:p>
            <a:r>
              <a:rPr lang="en-US" altLang="en-US" sz="2400" dirty="0"/>
              <a:t>Removes tuples from a relation</a:t>
            </a:r>
            <a:endParaRPr lang="en-US" altLang="en-US" sz="2400" dirty="0"/>
          </a:p>
          <a:p>
            <a:pPr lvl="1"/>
            <a:r>
              <a:rPr lang="en-US" altLang="en-US" sz="2400" dirty="0"/>
              <a:t>Includes a WHERE-clause to select the tuples to be deleted</a:t>
            </a:r>
            <a:endParaRPr lang="en-US" altLang="en-US" sz="2400" dirty="0"/>
          </a:p>
          <a:p>
            <a:pPr lvl="1"/>
            <a:r>
              <a:rPr lang="en-US" altLang="en-US" sz="2400" dirty="0"/>
              <a:t>Referential integrity should be enforced</a:t>
            </a:r>
            <a:endParaRPr lang="en-US" altLang="en-US" sz="2400" dirty="0"/>
          </a:p>
          <a:p>
            <a:pPr lvl="1"/>
            <a:r>
              <a:rPr lang="en-US" altLang="en-US" sz="2400" dirty="0"/>
              <a:t>Tuples are deleted from only </a:t>
            </a:r>
            <a:r>
              <a:rPr lang="en-US" altLang="en-US" sz="2400" i="1" dirty="0"/>
              <a:t>one table</a:t>
            </a:r>
            <a:r>
              <a:rPr lang="en-US" altLang="en-US" sz="2400" dirty="0"/>
              <a:t> at a time (unless CASCADE is specified on a referential integrity constraint)</a:t>
            </a:r>
            <a:endParaRPr lang="en-US" altLang="en-US" sz="2400" dirty="0"/>
          </a:p>
          <a:p>
            <a:pPr lvl="1"/>
            <a:r>
              <a:rPr lang="en-US" altLang="en-US" sz="2400" dirty="0"/>
              <a:t>A missing WHERE-clause specifies that </a:t>
            </a:r>
            <a:r>
              <a:rPr lang="en-US" altLang="en-US" sz="2400" i="1" dirty="0"/>
              <a:t>all tuples</a:t>
            </a:r>
            <a:r>
              <a:rPr lang="en-US" altLang="en-US" sz="2400" dirty="0"/>
              <a:t> in the relation are to be deleted; the table then becomes an empty table</a:t>
            </a:r>
            <a:endParaRPr lang="en-US" altLang="en-US" sz="2400" dirty="0"/>
          </a:p>
          <a:p>
            <a:pPr lvl="1"/>
            <a:r>
              <a:rPr lang="en-US" altLang="en-US" sz="2400" dirty="0"/>
              <a:t>The number of tuples deleted depends on the number of tuples in the relation that satisfy the WHERE-clause</a:t>
            </a:r>
            <a:endParaRPr lang="en-US" altLang="en-US" sz="2400" dirty="0"/>
          </a:p>
          <a:p>
            <a:endParaRPr lang="en-US" altLang="en-US" sz="2400" dirty="0"/>
          </a:p>
        </p:txBody>
      </p:sp>
      <p:sp>
        <p:nvSpPr>
          <p:cNvPr id="5837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6- 48</a:t>
            </a:r>
            <a:endParaRPr lang="en-CA" altLang="en-US" sz="1400" b="1" dirty="0">
              <a:solidFill>
                <a:srgbClr val="990033"/>
              </a:solidFill>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vert="horz" wrap="square" lIns="91440" tIns="45720" rIns="91440" bIns="45720" anchor="b" anchorCtr="0"/>
          <a:lstStyle/>
          <a:p>
            <a:r>
              <a:rPr lang="en-US" altLang="en-US" dirty="0"/>
              <a:t>The DELETE Command</a:t>
            </a:r>
            <a:endParaRPr lang="en-US" altLang="en-US" dirty="0"/>
          </a:p>
        </p:txBody>
      </p:sp>
      <p:sp>
        <p:nvSpPr>
          <p:cNvPr id="60419" name="Content Placeholder 2"/>
          <p:cNvSpPr>
            <a:spLocks noGrp="1"/>
          </p:cNvSpPr>
          <p:nvPr>
            <p:ph idx="1"/>
          </p:nvPr>
        </p:nvSpPr>
        <p:spPr/>
        <p:txBody>
          <a:bodyPr vert="horz" wrap="square" lIns="91440" tIns="45720" rIns="0" bIns="45720" anchor="t" anchorCtr="0"/>
          <a:lstStyle/>
          <a:p>
            <a:r>
              <a:rPr lang="en-US" altLang="en-US" dirty="0"/>
              <a:t>Removes tuples from a relation</a:t>
            </a:r>
            <a:endParaRPr lang="en-US" altLang="en-US" dirty="0"/>
          </a:p>
          <a:p>
            <a:pPr lvl="1"/>
            <a:r>
              <a:rPr lang="en-US" altLang="en-US" dirty="0"/>
              <a:t>Includes a </a:t>
            </a:r>
            <a:r>
              <a:rPr lang="en-US" altLang="en-US" dirty="0">
                <a:latin typeface="Courier New" panose="02070309020205020404" pitchFamily="49" charset="0"/>
                <a:cs typeface="Courier New" panose="02070309020205020404" pitchFamily="49" charset="0"/>
              </a:rPr>
              <a:t>WHERE</a:t>
            </a:r>
            <a:r>
              <a:rPr lang="en-US" altLang="en-US" dirty="0"/>
              <a:t> clause to select the tuples to be deleted. The number of tuples deleted will vary.</a:t>
            </a:r>
            <a:endParaRPr lang="en-US" altLang="en-US" dirty="0"/>
          </a:p>
        </p:txBody>
      </p:sp>
      <p:pic>
        <p:nvPicPr>
          <p:cNvPr id="60420" name="Picture 2"/>
          <p:cNvPicPr>
            <a:picLocks noChangeAspect="1"/>
          </p:cNvPicPr>
          <p:nvPr/>
        </p:nvPicPr>
        <p:blipFill>
          <a:blip r:embed="rId1"/>
          <a:srcRect t="5217"/>
          <a:stretch>
            <a:fillRect/>
          </a:stretch>
        </p:blipFill>
        <p:spPr>
          <a:xfrm>
            <a:off x="1752600" y="3348038"/>
            <a:ext cx="4979988" cy="2671762"/>
          </a:xfrm>
          <a:prstGeom prst="rect">
            <a:avLst/>
          </a:prstGeom>
          <a:noFill/>
          <a:ln w="9525">
            <a:noFill/>
          </a:ln>
        </p:spPr>
      </p:pic>
      <p:sp>
        <p:nvSpPr>
          <p:cNvPr id="60421"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6- 49</a:t>
            </a:r>
            <a:endParaRPr lang="en-CA" altLang="en-US" sz="1400" b="1" dirty="0">
              <a:solidFill>
                <a:srgbClr val="990033"/>
              </a:solidFill>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p:cNvSpPr>
          <p:nvPr>
            <p:ph type="title"/>
          </p:nvPr>
        </p:nvSpPr>
        <p:spPr/>
        <p:txBody>
          <a:bodyPr vert="horz" wrap="square" lIns="91440" tIns="45720" rIns="91440" bIns="45720" anchor="b" anchorCtr="0"/>
          <a:lstStyle/>
          <a:p>
            <a:r>
              <a:rPr lang="en-US" altLang="en-US" dirty="0"/>
              <a:t>UPDATE</a:t>
            </a:r>
            <a:endParaRPr lang="en-US" altLang="en-US" dirty="0"/>
          </a:p>
        </p:txBody>
      </p:sp>
      <p:sp>
        <p:nvSpPr>
          <p:cNvPr id="61443" name="Rectangle 7"/>
          <p:cNvSpPr>
            <a:spLocks noGrp="1"/>
          </p:cNvSpPr>
          <p:nvPr>
            <p:ph idx="1"/>
          </p:nvPr>
        </p:nvSpPr>
        <p:spPr/>
        <p:txBody>
          <a:bodyPr vert="horz" wrap="square" lIns="91440" tIns="45720" rIns="0" bIns="45720" anchor="t" anchorCtr="0"/>
          <a:lstStyle/>
          <a:p>
            <a:r>
              <a:rPr lang="en-US" altLang="en-US" dirty="0"/>
              <a:t>Used to modify attribute values of one or more selected tuples</a:t>
            </a:r>
            <a:endParaRPr lang="en-US" altLang="en-US" dirty="0"/>
          </a:p>
          <a:p>
            <a:r>
              <a:rPr lang="en-US" altLang="en-US" dirty="0"/>
              <a:t>A WHERE-clause selects the tuples to be modified</a:t>
            </a:r>
            <a:endParaRPr lang="en-US" altLang="en-US" dirty="0"/>
          </a:p>
          <a:p>
            <a:r>
              <a:rPr lang="en-US" altLang="en-US" dirty="0"/>
              <a:t>An additional SET-clause specifies the attributes to be modified and their new values</a:t>
            </a:r>
            <a:endParaRPr lang="en-US" altLang="en-US" dirty="0"/>
          </a:p>
          <a:p>
            <a:r>
              <a:rPr lang="en-US" altLang="en-US" dirty="0"/>
              <a:t>Each command modifies tuples </a:t>
            </a:r>
            <a:r>
              <a:rPr lang="en-US" altLang="en-US" i="1" dirty="0"/>
              <a:t>in the same relation</a:t>
            </a:r>
            <a:endParaRPr lang="en-US" altLang="en-US" i="1" dirty="0"/>
          </a:p>
          <a:p>
            <a:r>
              <a:rPr lang="en-US" altLang="en-US" dirty="0"/>
              <a:t>Referential integrity specified as part of DDL specification is enforced</a:t>
            </a:r>
            <a:endParaRPr lang="en-US" altLang="en-US" dirty="0"/>
          </a:p>
        </p:txBody>
      </p:sp>
      <p:sp>
        <p:nvSpPr>
          <p:cNvPr id="61444"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6- 50</a:t>
            </a:r>
            <a:endParaRPr lang="en-CA" altLang="en-US" sz="1400" b="1" dirty="0">
              <a:solidFill>
                <a:srgbClr val="990033"/>
              </a:solidFill>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p:cNvSpPr>
          <p:nvPr>
            <p:ph type="title"/>
          </p:nvPr>
        </p:nvSpPr>
        <p:spPr/>
        <p:txBody>
          <a:bodyPr vert="horz" wrap="square" lIns="91440" tIns="45720" rIns="91440" bIns="45720" anchor="b" anchorCtr="0"/>
          <a:lstStyle/>
          <a:p>
            <a:r>
              <a:rPr lang="en-US" altLang="en-US" dirty="0"/>
              <a:t>UPDATE (contd.)</a:t>
            </a:r>
            <a:endParaRPr lang="en-US" altLang="en-US" dirty="0"/>
          </a:p>
        </p:txBody>
      </p:sp>
      <p:sp>
        <p:nvSpPr>
          <p:cNvPr id="160772" name="Rectangle 7"/>
          <p:cNvSpPr>
            <a:spLocks noGrp="1" noChangeArrowheads="1"/>
          </p:cNvSpPr>
          <p:nvPr>
            <p:ph idx="1"/>
          </p:nvPr>
        </p:nvSpPr>
        <p:spPr>
          <a:xfrm>
            <a:off x="239713" y="1600200"/>
            <a:ext cx="8294688" cy="4572000"/>
          </a:xfrm>
        </p:spPr>
        <p:txBody>
          <a:bodyPr vert="horz" wrap="square" lIns="91440" tIns="45720" rIns="0" bIns="45720" numCol="1" anchor="t" anchorCtr="0" compatLnSpc="1"/>
          <a:lstStyle/>
          <a:p>
            <a:r>
              <a:rPr lang="en-US" altLang="en-US" dirty="0"/>
              <a:t>Example: Change the location and controlling department number of project number 10 to 'Bellaire' and 5, respectively</a:t>
            </a:r>
            <a:endParaRPr lang="en-US" altLang="en-US" dirty="0"/>
          </a:p>
          <a:p>
            <a:pPr>
              <a:buNone/>
            </a:pPr>
            <a:endParaRPr lang="en-US" altLang="en-US" dirty="0"/>
          </a:p>
          <a:p>
            <a:pPr lvl="1">
              <a:buNone/>
            </a:pPr>
            <a:r>
              <a:rPr lang="en-US" altLang="en-US" dirty="0"/>
              <a:t>U5:	UPDATE 	PROJECT</a:t>
            </a:r>
            <a:br>
              <a:rPr lang="en-US" altLang="en-US" dirty="0"/>
            </a:br>
            <a:r>
              <a:rPr lang="en-US" altLang="en-US" dirty="0"/>
              <a:t>		SET		PLOCATION = 'Bellaire', 					DNUM = 5</a:t>
            </a:r>
            <a:br>
              <a:rPr lang="en-US" altLang="en-US" dirty="0"/>
            </a:br>
            <a:r>
              <a:rPr lang="en-US" altLang="en-US" dirty="0"/>
              <a:t>		WHERE	PNUMBER=10</a:t>
            </a:r>
            <a:br>
              <a:rPr lang="en-US" altLang="en-US" dirty="0"/>
            </a:br>
            <a:endParaRPr lang="en-US" altLang="en-US" dirty="0"/>
          </a:p>
        </p:txBody>
      </p:sp>
      <p:sp>
        <p:nvSpPr>
          <p:cNvPr id="63492"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6- 51</a:t>
            </a:r>
            <a:endParaRPr lang="en-CA" altLang="en-US" sz="1400" b="1" dirty="0">
              <a:solidFill>
                <a:srgbClr val="990033"/>
              </a:solidFill>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
        <p:nvSpPr>
          <p:cNvPr id="65539" name="Rectangle 6"/>
          <p:cNvSpPr>
            <a:spLocks noGrp="1"/>
          </p:cNvSpPr>
          <p:nvPr>
            <p:ph type="title"/>
          </p:nvPr>
        </p:nvSpPr>
        <p:spPr/>
        <p:txBody>
          <a:bodyPr vert="horz" wrap="square" lIns="91440" tIns="45720" rIns="91440" bIns="45720" anchor="b" anchorCtr="0"/>
          <a:lstStyle/>
          <a:p>
            <a:r>
              <a:rPr lang="en-US" altLang="en-US" dirty="0"/>
              <a:t>UPDATE (contd.)</a:t>
            </a:r>
            <a:endParaRPr lang="en-US" altLang="en-US" dirty="0"/>
          </a:p>
        </p:txBody>
      </p:sp>
      <p:sp>
        <p:nvSpPr>
          <p:cNvPr id="65540" name="Rectangle 7"/>
          <p:cNvSpPr>
            <a:spLocks noGrp="1"/>
          </p:cNvSpPr>
          <p:nvPr>
            <p:ph idx="1"/>
          </p:nvPr>
        </p:nvSpPr>
        <p:spPr/>
        <p:txBody>
          <a:bodyPr vert="horz" wrap="square" lIns="91440" tIns="45720" rIns="0" bIns="45720" anchor="t" anchorCtr="0"/>
          <a:lstStyle/>
          <a:p>
            <a:pPr>
              <a:lnSpc>
                <a:spcPct val="80000"/>
              </a:lnSpc>
            </a:pPr>
            <a:r>
              <a:rPr lang="en-US" altLang="en-US" sz="2400" dirty="0"/>
              <a:t>Example: Give all employees in the 'Research' department a 10% raise in salary.</a:t>
            </a:r>
            <a:endParaRPr lang="en-US" altLang="en-US" sz="2400" dirty="0"/>
          </a:p>
          <a:p>
            <a:pPr lvl="1">
              <a:lnSpc>
                <a:spcPct val="80000"/>
              </a:lnSpc>
              <a:buNone/>
            </a:pPr>
            <a:r>
              <a:rPr lang="en-US" altLang="en-US" sz="2200" dirty="0"/>
              <a:t>U6:	UPDATE 	EMPLOYEE</a:t>
            </a:r>
            <a:br>
              <a:rPr lang="en-US" altLang="en-US" sz="2200" dirty="0"/>
            </a:br>
            <a:r>
              <a:rPr lang="en-US" altLang="en-US" sz="2200" dirty="0"/>
              <a:t>	SET		SALARY = SALARY *1.1</a:t>
            </a:r>
            <a:br>
              <a:rPr lang="en-US" altLang="en-US" sz="2200" dirty="0"/>
            </a:br>
            <a:r>
              <a:rPr lang="en-US" altLang="en-US" sz="2200" dirty="0"/>
              <a:t>	WHERE	DNO  IN (SELECT	DNUMBER</a:t>
            </a:r>
            <a:br>
              <a:rPr lang="en-US" altLang="en-US" sz="2200" dirty="0"/>
            </a:br>
            <a:r>
              <a:rPr lang="en-US" altLang="en-US" sz="2200" dirty="0"/>
              <a:t>			    FROM	DEPARTMENT</a:t>
            </a:r>
            <a:br>
              <a:rPr lang="en-US" altLang="en-US" sz="2200" dirty="0"/>
            </a:br>
            <a:r>
              <a:rPr lang="en-US" altLang="en-US" sz="2200" dirty="0"/>
              <a:t>			    WHERE	DNAME='Research')</a:t>
            </a:r>
            <a:br>
              <a:rPr lang="en-US" altLang="en-US" sz="2200" dirty="0"/>
            </a:br>
            <a:endParaRPr lang="en-US" altLang="en-US" sz="2200" dirty="0"/>
          </a:p>
          <a:p>
            <a:pPr>
              <a:lnSpc>
                <a:spcPct val="80000"/>
              </a:lnSpc>
            </a:pPr>
            <a:r>
              <a:rPr lang="en-US" altLang="en-US" sz="2400" dirty="0"/>
              <a:t>In this request, the modified SALARY value depends on the original SALARY value in each tuple</a:t>
            </a:r>
            <a:endParaRPr lang="en-US" altLang="en-US" sz="2400" dirty="0"/>
          </a:p>
          <a:p>
            <a:pPr>
              <a:lnSpc>
                <a:spcPct val="80000"/>
              </a:lnSpc>
            </a:pPr>
            <a:endParaRPr lang="en-US" altLang="en-US" sz="2400" dirty="0"/>
          </a:p>
          <a:p>
            <a:pPr lvl="1">
              <a:lnSpc>
                <a:spcPct val="80000"/>
              </a:lnSpc>
            </a:pPr>
            <a:r>
              <a:rPr lang="en-US" altLang="en-US" sz="2400" dirty="0"/>
              <a:t>The reference to the SALARY attribute on the right of = refers to the old SALARY value before modification</a:t>
            </a:r>
            <a:endParaRPr lang="en-US" altLang="en-US" sz="2400" dirty="0"/>
          </a:p>
          <a:p>
            <a:pPr lvl="1">
              <a:lnSpc>
                <a:spcPct val="80000"/>
              </a:lnSpc>
            </a:pPr>
            <a:r>
              <a:rPr lang="en-US" altLang="en-US" sz="2400" dirty="0"/>
              <a:t>The reference to the SALARY attribute on the left of = refers to the new SALARY value after modification</a:t>
            </a:r>
            <a:br>
              <a:rPr lang="en-US" altLang="en-US" sz="2400" dirty="0"/>
            </a:br>
            <a:endParaRPr lang="en-US" altLang="en-US" sz="24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91440" tIns="45720" rIns="91440" bIns="45720" anchor="b" anchorCtr="0"/>
          <a:lstStyle/>
          <a:p>
            <a:r>
              <a:rPr lang="en-US" altLang="en-US" dirty="0">
                <a:latin typeface="Verdana" panose="020B0604030504040204" pitchFamily="34" charset="0"/>
              </a:rPr>
              <a:t>COMPANY relational database schema (Fig. 5.7)</a:t>
            </a:r>
            <a:endParaRPr lang="en-US" altLang="en-US" dirty="0">
              <a:latin typeface="Verdana" panose="020B0604030504040204" pitchFamily="34" charset="0"/>
            </a:endParaRPr>
          </a:p>
        </p:txBody>
      </p:sp>
      <p:pic>
        <p:nvPicPr>
          <p:cNvPr id="18435" name="Picture 2" descr="fig05_07.jpg"/>
          <p:cNvPicPr>
            <a:picLocks noChangeAspect="1"/>
          </p:cNvPicPr>
          <p:nvPr/>
        </p:nvPicPr>
        <p:blipFill>
          <a:blip r:embed="rId1"/>
          <a:stretch>
            <a:fillRect/>
          </a:stretch>
        </p:blipFill>
        <p:spPr>
          <a:xfrm>
            <a:off x="587375" y="1524000"/>
            <a:ext cx="7077075" cy="5029200"/>
          </a:xfrm>
          <a:prstGeom prst="rect">
            <a:avLst/>
          </a:prstGeom>
          <a:noFill/>
          <a:ln w="9525">
            <a:noFill/>
          </a:ln>
        </p:spPr>
      </p:pic>
      <p:sp>
        <p:nvSpPr>
          <p:cNvPr id="18436" name="Slide Number Placeholder 3"/>
          <p:cNvSpPr txBox="1">
            <a:spLocks noGrp="1"/>
          </p:cNvSpPr>
          <p:nvPr>
            <p:ph type="sldNum" sz="quarter" idx="4"/>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6- 11</a:t>
            </a:r>
            <a:endParaRPr lang="en-CA" altLang="en-US" sz="1400" b="1" dirty="0">
              <a:solidFill>
                <a:srgbClr val="990033"/>
              </a:solidFill>
            </a:endParaRPr>
          </a:p>
        </p:txBody>
      </p:sp>
    </p:spTree>
  </p:cSld>
  <p:clrMapOvr>
    <a:masterClrMapping/>
  </p:clrMapOvr>
  <p:transition spd="med" advTm="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txBox="1">
            <a:spLocks noGrp="1"/>
          </p:cNvSpPr>
          <p:nvPr>
            <p:ph type="sldNum" sz="quarter" idx="4"/>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6- 12</a:t>
            </a:r>
            <a:endParaRPr lang="en-US" altLang="en-US" sz="1400" b="1" dirty="0">
              <a:solidFill>
                <a:srgbClr val="990033"/>
              </a:solidFill>
            </a:endParaRPr>
          </a:p>
        </p:txBody>
      </p:sp>
      <p:pic>
        <p:nvPicPr>
          <p:cNvPr id="19459" name="Picture 9" descr="fig05_06"/>
          <p:cNvPicPr>
            <a:picLocks noChangeAspect="1"/>
          </p:cNvPicPr>
          <p:nvPr/>
        </p:nvPicPr>
        <p:blipFill>
          <a:blip r:embed="rId1"/>
          <a:stretch>
            <a:fillRect/>
          </a:stretch>
        </p:blipFill>
        <p:spPr>
          <a:xfrm>
            <a:off x="3740150" y="63500"/>
            <a:ext cx="5334000" cy="6794500"/>
          </a:xfrm>
          <a:prstGeom prst="rect">
            <a:avLst/>
          </a:prstGeom>
          <a:noFill/>
          <a:ln w="9525">
            <a:noFill/>
          </a:ln>
        </p:spPr>
      </p:pic>
      <p:sp>
        <p:nvSpPr>
          <p:cNvPr id="3" name="TextBox 2"/>
          <p:cNvSpPr txBox="1"/>
          <p:nvPr/>
        </p:nvSpPr>
        <p:spPr>
          <a:xfrm>
            <a:off x="107657" y="2895600"/>
            <a:ext cx="3473743" cy="2677656"/>
          </a:xfrm>
          <a:prstGeom prst="rect">
            <a:avLst/>
          </a:prstGeom>
          <a:noFill/>
        </p:spPr>
        <p:txBody>
          <a:bodyPr>
            <a:spAutoFit/>
          </a:bodyPr>
          <a:lstStyle/>
          <a:p>
            <a:pPr marR="0" algn="ctr" defTabSz="914400">
              <a:buClrTx/>
              <a:buSzTx/>
              <a:buFontTx/>
              <a:buNone/>
              <a:defRPr/>
            </a:pPr>
            <a:r>
              <a:rPr kumimoji="0" lang="en-US" altLang="en-US" b="1" kern="1200" cap="none" spc="0" normalizeH="0" baseline="0" noProof="0" dirty="0">
                <a:latin typeface="Arial" panose="020B0604020202020204" pitchFamily="34" charset="0"/>
                <a:ea typeface="MS PGothic" panose="020B0600070205080204" pitchFamily="34" charset="-128"/>
                <a:cs typeface="+mn-cs"/>
              </a:rPr>
              <a:t>Create DB named as </a:t>
            </a:r>
            <a:r>
              <a:rPr kumimoji="0" lang="en-US" altLang="en-US" b="1" kern="1200" cap="none" spc="0" normalizeH="0" baseline="0" noProof="0" dirty="0">
                <a:solidFill>
                  <a:srgbClr val="FF0000"/>
                </a:solidFill>
                <a:latin typeface="Arial" panose="020B0604020202020204" pitchFamily="34" charset="0"/>
                <a:ea typeface="MS PGothic" panose="020B0600070205080204" pitchFamily="34" charset="-128"/>
                <a:cs typeface="+mn-cs"/>
              </a:rPr>
              <a:t>CWNUEMS</a:t>
            </a:r>
            <a:r>
              <a:rPr kumimoji="0" lang="en-US" altLang="en-US" b="1" kern="1200" cap="none" spc="0" normalizeH="0" baseline="0" noProof="0" dirty="0">
                <a:latin typeface="Arial" panose="020B0604020202020204" pitchFamily="34" charset="0"/>
                <a:ea typeface="MS PGothic" panose="020B0600070205080204" pitchFamily="34" charset="-128"/>
                <a:cs typeface="+mn-cs"/>
              </a:rPr>
              <a:t> and then </a:t>
            </a:r>
            <a:r>
              <a:rPr kumimoji="0" lang="en-US" altLang="en-US" b="1" kern="1200" cap="none" spc="0" normalizeH="0" baseline="0" noProof="0" dirty="0">
                <a:highlight>
                  <a:srgbClr val="FFFF00"/>
                </a:highlight>
                <a:latin typeface="Arial" panose="020B0604020202020204" pitchFamily="34" charset="0"/>
                <a:ea typeface="MS PGothic" panose="020B0600070205080204" pitchFamily="34" charset="-128"/>
                <a:cs typeface="+mn-cs"/>
              </a:rPr>
              <a:t>create schema of the given tables,</a:t>
            </a:r>
            <a:r>
              <a:rPr kumimoji="0" lang="en-US" altLang="en-US" b="1" kern="1200" cap="none" spc="0" normalizeH="0" baseline="0" noProof="0" dirty="0">
                <a:latin typeface="Arial" panose="020B0604020202020204" pitchFamily="34" charset="0"/>
                <a:ea typeface="MS PGothic" panose="020B0600070205080204" pitchFamily="34" charset="-128"/>
                <a:cs typeface="+mn-cs"/>
              </a:rPr>
              <a:t> then </a:t>
            </a:r>
            <a:r>
              <a:rPr kumimoji="0" lang="en-US" altLang="en-US" b="1" kern="1200" cap="none" spc="0" normalizeH="0" baseline="0" noProof="0" dirty="0">
                <a:solidFill>
                  <a:srgbClr val="00B050"/>
                </a:solidFill>
                <a:latin typeface="Arial" panose="020B0604020202020204" pitchFamily="34" charset="0"/>
                <a:ea typeface="MS PGothic" panose="020B0600070205080204" pitchFamily="34" charset="-128"/>
                <a:cs typeface="+mn-cs"/>
              </a:rPr>
              <a:t>INSERT</a:t>
            </a:r>
            <a:r>
              <a:rPr kumimoji="0" lang="en-US" altLang="en-US" b="1" kern="1200" cap="none" spc="0" normalizeH="0" baseline="0" noProof="0" dirty="0">
                <a:latin typeface="Arial" panose="020B0604020202020204" pitchFamily="34" charset="0"/>
                <a:ea typeface="MS PGothic" panose="020B0600070205080204" pitchFamily="34" charset="-128"/>
                <a:cs typeface="+mn-cs"/>
              </a:rPr>
              <a:t> data. </a:t>
            </a:r>
            <a:r>
              <a:rPr kumimoji="0" lang="en-US" altLang="en-US" b="1" kern="1200" cap="none" spc="0" normalizeH="0" baseline="0" noProof="0" dirty="0">
                <a:highlight>
                  <a:srgbClr val="FF0000"/>
                </a:highlight>
                <a:latin typeface="Arial" panose="020B0604020202020204" pitchFamily="34" charset="0"/>
                <a:ea typeface="MS PGothic" panose="020B0600070205080204" pitchFamily="34" charset="-128"/>
                <a:cs typeface="+mn-cs"/>
              </a:rPr>
              <a:t>Later on we will perform queries.</a:t>
            </a:r>
            <a:endParaRPr kumimoji="0" lang="zh-CN" altLang="en-US" kern="1200" cap="none" spc="0" normalizeH="0" baseline="0" noProof="0" dirty="0">
              <a:highlight>
                <a:srgbClr val="FF0000"/>
              </a:highlight>
              <a:latin typeface="Arial" panose="020B0604020202020204" pitchFamily="34" charset="0"/>
              <a:ea typeface="MS PGothic" panose="020B0600070205080204" pitchFamily="34" charset="-128"/>
              <a:cs typeface="+mn-cs"/>
            </a:endParaRPr>
          </a:p>
        </p:txBody>
      </p:sp>
    </p:spTree>
  </p:cSld>
  <p:clrMapOvr>
    <a:masterClrMapping/>
  </p:clrMapOvr>
  <p:transition spd="med" advTm="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fig06_01continueda.jpg"/>
          <p:cNvPicPr>
            <a:picLocks noChangeAspect="1"/>
          </p:cNvPicPr>
          <p:nvPr/>
        </p:nvPicPr>
        <p:blipFill>
          <a:blip r:embed="rId1"/>
          <a:stretch>
            <a:fillRect/>
          </a:stretch>
        </p:blipFill>
        <p:spPr>
          <a:xfrm>
            <a:off x="1143000" y="1752600"/>
            <a:ext cx="5943600" cy="4670425"/>
          </a:xfrm>
          <a:prstGeom prst="rect">
            <a:avLst/>
          </a:prstGeom>
          <a:noFill/>
          <a:ln w="9525">
            <a:noFill/>
          </a:ln>
        </p:spPr>
      </p:pic>
      <p:sp>
        <p:nvSpPr>
          <p:cNvPr id="20483" name="TextBox 4"/>
          <p:cNvSpPr txBox="1"/>
          <p:nvPr/>
        </p:nvSpPr>
        <p:spPr>
          <a:xfrm>
            <a:off x="5668963" y="6124575"/>
            <a:ext cx="3475037" cy="276225"/>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stStyle>
          <a:p>
            <a:pPr marL="0" lvl="0" indent="0" algn="r">
              <a:spcBef>
                <a:spcPct val="0"/>
              </a:spcBef>
              <a:buClrTx/>
              <a:buSzTx/>
              <a:buFontTx/>
              <a:buNone/>
            </a:pPr>
            <a:r>
              <a:rPr lang="en-US" altLang="en-US" sz="1200" i="1" dirty="0">
                <a:solidFill>
                  <a:schemeClr val="tx1"/>
                </a:solidFill>
                <a:latin typeface="Verdana" panose="020B0604030504040204" pitchFamily="34" charset="0"/>
              </a:rPr>
              <a:t>continued on next slide</a:t>
            </a:r>
            <a:endParaRPr lang="en-US" altLang="en-US" sz="1200" i="1" dirty="0">
              <a:solidFill>
                <a:schemeClr val="tx1"/>
              </a:solidFill>
              <a:latin typeface="Verdana" panose="020B0604030504040204" pitchFamily="34" charset="0"/>
            </a:endParaRPr>
          </a:p>
        </p:txBody>
      </p:sp>
      <p:sp>
        <p:nvSpPr>
          <p:cNvPr id="20484" name="Slide Number Placeholder 3"/>
          <p:cNvSpPr txBox="1">
            <a:spLocks noGrp="1"/>
          </p:cNvSpPr>
          <p:nvPr>
            <p:ph type="sldNum" sz="quarter" idx="4"/>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6- 14</a:t>
            </a:r>
            <a:endParaRPr lang="en-CA" altLang="en-US" sz="1400" b="1" dirty="0">
              <a:solidFill>
                <a:srgbClr val="990033"/>
              </a:solidFill>
            </a:endParaRPr>
          </a:p>
        </p:txBody>
      </p:sp>
    </p:spTree>
  </p:cSld>
  <p:clrMapOvr>
    <a:masterClrMapping/>
  </p:clrMapOvr>
  <p:transition spd="med"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vert="horz" wrap="square" lIns="91440" tIns="45720" rIns="91440" bIns="45720" anchor="b" anchorCtr="0"/>
          <a:lstStyle/>
          <a:p>
            <a:r>
              <a:rPr lang="en-US" altLang="en-US" sz="2600" dirty="0">
                <a:latin typeface="Verdana" panose="020B0604030504040204" pitchFamily="34" charset="0"/>
              </a:rPr>
              <a:t>SQL CREATE TABLE data definition statements for defining the COMPANY schema from Figure 5.7 (Fig. 6.1)</a:t>
            </a:r>
            <a:r>
              <a:rPr lang="en-US" altLang="en-US" sz="2800" dirty="0">
                <a:latin typeface="Verdana" panose="020B0604030504040204" pitchFamily="34" charset="0"/>
              </a:rPr>
              <a:t>-continued</a:t>
            </a:r>
            <a:endParaRPr lang="en-US" altLang="en-US" sz="2600" i="1" dirty="0">
              <a:latin typeface="Verdana" panose="020B0604030504040204" pitchFamily="34" charset="0"/>
            </a:endParaRPr>
          </a:p>
        </p:txBody>
      </p:sp>
      <p:pic>
        <p:nvPicPr>
          <p:cNvPr id="22531" name="Picture 2" descr="fig06_01continuedb.jpg"/>
          <p:cNvPicPr>
            <a:picLocks noChangeAspect="1"/>
          </p:cNvPicPr>
          <p:nvPr/>
        </p:nvPicPr>
        <p:blipFill>
          <a:blip r:embed="rId1"/>
          <a:stretch>
            <a:fillRect/>
          </a:stretch>
        </p:blipFill>
        <p:spPr>
          <a:xfrm>
            <a:off x="1143000" y="1600200"/>
            <a:ext cx="6400800" cy="4648200"/>
          </a:xfrm>
          <a:prstGeom prst="rect">
            <a:avLst/>
          </a:prstGeom>
          <a:noFill/>
          <a:ln w="9525">
            <a:noFill/>
          </a:ln>
        </p:spPr>
      </p:pic>
      <p:sp>
        <p:nvSpPr>
          <p:cNvPr id="22532" name="Slide Number Placeholder 3"/>
          <p:cNvSpPr txBox="1">
            <a:spLocks noGrp="1"/>
          </p:cNvSpPr>
          <p:nvPr>
            <p:ph type="sldNum" sz="quarter" idx="4"/>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6- 15</a:t>
            </a:r>
            <a:endParaRPr lang="en-CA" altLang="en-US" sz="1400" b="1" dirty="0">
              <a:solidFill>
                <a:srgbClr val="990033"/>
              </a:solidFill>
            </a:endParaRPr>
          </a:p>
        </p:txBody>
      </p:sp>
    </p:spTree>
  </p:cSld>
  <p:clrMapOvr>
    <a:masterClrMapping/>
  </p:clrMapOvr>
  <p:transition spd="med"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vert="horz" wrap="square" lIns="91440" tIns="45720" rIns="91440" bIns="45720" anchor="b" anchorCtr="0"/>
          <a:lstStyle/>
          <a:p>
            <a:r>
              <a:rPr lang="en-US" altLang="en-US" dirty="0"/>
              <a:t>Specifying Constraints in SQL</a:t>
            </a:r>
            <a:endParaRPr lang="en-US" altLang="en-US" dirty="0"/>
          </a:p>
        </p:txBody>
      </p:sp>
      <p:sp>
        <p:nvSpPr>
          <p:cNvPr id="22531" name="Content Placeholder 2"/>
          <p:cNvSpPr>
            <a:spLocks noGrp="1"/>
          </p:cNvSpPr>
          <p:nvPr>
            <p:ph idx="1"/>
          </p:nvPr>
        </p:nvSpPr>
        <p:spPr>
          <a:xfrm>
            <a:off x="239713" y="1600200"/>
            <a:ext cx="8294688" cy="4572000"/>
          </a:xfrm>
        </p:spPr>
        <p:txBody>
          <a:bodyPr vert="horz" wrap="square" lIns="91440" tIns="45720" rIns="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None/>
              <a:defRPr/>
            </a:pPr>
            <a:r>
              <a:rPr kumimoji="0" lang="en-US" altLang="en-US" sz="2800" b="1"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Basic constraints:</a:t>
            </a:r>
            <a:endParaRPr kumimoji="0" lang="en-US" altLang="en-US" sz="2800" b="1"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20000"/>
              </a:spcBef>
              <a:spcAft>
                <a:spcPct val="0"/>
              </a:spcAft>
              <a:buClr>
                <a:srgbClr val="990033"/>
              </a:buClr>
              <a:buSzPct val="60000"/>
              <a:buFont typeface="Wingdings" panose="05000000000000000000" pitchFamily="2" charset="2"/>
              <a:buChar char="n"/>
              <a:defRPr/>
            </a:pPr>
            <a:r>
              <a:rPr kumimoji="0" lang="en-US" alt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rPr>
              <a:t>Relational Model has 3 basic constraint types that are supported in SQL:</a:t>
            </a:r>
            <a:endParaRPr kumimoji="0" lang="en-US" altLang="en-US" sz="2800" b="0" i="0" u="none" strike="noStrike" kern="0" cap="none" spc="0" normalizeH="0" baseline="0" noProof="0" dirty="0">
              <a:ln>
                <a:noFill/>
              </a:ln>
              <a:solidFill>
                <a:schemeClr val="tx2"/>
              </a:solidFill>
              <a:effectLst/>
              <a:uLnTx/>
              <a:uFillTx/>
              <a:latin typeface="+mn-lt"/>
              <a:ea typeface="MS PGothic" panose="020B0600070205080204" pitchFamily="34" charset="-128"/>
              <a:cs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altLang="en-US" sz="2600" b="1" i="0" u="none" strike="noStrike" kern="0" cap="none" spc="0" normalizeH="0" baseline="0" noProof="0" dirty="0">
                <a:ln>
                  <a:noFill/>
                </a:ln>
                <a:solidFill>
                  <a:srgbClr val="800000"/>
                </a:solidFill>
                <a:effectLst/>
                <a:uLnTx/>
                <a:uFillTx/>
                <a:latin typeface="+mn-lt"/>
                <a:ea typeface="MS PGothic" panose="020B0600070205080204" pitchFamily="34" charset="-128"/>
              </a:rPr>
              <a:t>Key</a:t>
            </a:r>
            <a:r>
              <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 constraint: A primary key value cannot be duplicated</a:t>
            </a:r>
            <a:endPar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altLang="en-US" sz="2600" b="1" i="0" u="none" strike="noStrike" kern="0" cap="none" spc="0" normalizeH="0" baseline="0" noProof="0" dirty="0">
                <a:ln>
                  <a:noFill/>
                </a:ln>
                <a:solidFill>
                  <a:srgbClr val="800000"/>
                </a:solidFill>
                <a:effectLst/>
                <a:uLnTx/>
                <a:uFillTx/>
                <a:latin typeface="+mn-lt"/>
                <a:ea typeface="MS PGothic" panose="020B0600070205080204" pitchFamily="34" charset="-128"/>
              </a:rPr>
              <a:t>Entity Integrity </a:t>
            </a:r>
            <a:r>
              <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Constraint: A primary key value cannot be null</a:t>
            </a:r>
            <a:endPar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a:p>
            <a:pPr marL="742950" marR="0" lvl="1" indent="-285750" algn="l" defTabSz="914400" rtl="0" eaLnBrk="0" fontAlgn="base" latinLnBrk="0" hangingPunct="0">
              <a:lnSpc>
                <a:spcPct val="100000"/>
              </a:lnSpc>
              <a:spcBef>
                <a:spcPct val="20000"/>
              </a:spcBef>
              <a:spcAft>
                <a:spcPct val="0"/>
              </a:spcAft>
              <a:buClr>
                <a:schemeClr val="tx2"/>
              </a:buClr>
              <a:buSzPct val="55000"/>
              <a:buFont typeface="Wingdings" panose="05000000000000000000" pitchFamily="2" charset="2"/>
              <a:buChar char="n"/>
              <a:defRPr/>
            </a:pPr>
            <a:r>
              <a:rPr kumimoji="0" lang="en-US" altLang="en-US" sz="2600" b="1" i="0" u="none" strike="noStrike" kern="0" cap="none" spc="0" normalizeH="0" baseline="0" noProof="0" dirty="0">
                <a:ln>
                  <a:noFill/>
                </a:ln>
                <a:solidFill>
                  <a:srgbClr val="800000"/>
                </a:solidFill>
                <a:effectLst/>
                <a:uLnTx/>
                <a:uFillTx/>
                <a:latin typeface="+mn-lt"/>
                <a:ea typeface="MS PGothic" panose="020B0600070205080204" pitchFamily="34" charset="-128"/>
              </a:rPr>
              <a:t>Referential integrity </a:t>
            </a:r>
            <a:r>
              <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rPr>
              <a:t>constraints : The “foreign key “ must have a value that is already present as a primary key, or may be null.</a:t>
            </a:r>
            <a:endParaRPr kumimoji="0" lang="en-US" altLang="en-US" sz="2600" b="0" i="0" u="none" strike="noStrike" kern="0" cap="none" spc="0" normalizeH="0" baseline="0" noProof="0" dirty="0">
              <a:ln>
                <a:noFill/>
              </a:ln>
              <a:solidFill>
                <a:srgbClr val="800000"/>
              </a:solidFill>
              <a:effectLst/>
              <a:uLnTx/>
              <a:uFillTx/>
              <a:latin typeface="+mn-lt"/>
              <a:ea typeface="MS PGothic" panose="020B0600070205080204" pitchFamily="34" charset="-128"/>
            </a:endParaRPr>
          </a:p>
        </p:txBody>
      </p:sp>
      <p:sp>
        <p:nvSpPr>
          <p:cNvPr id="24580" name="Slide Number Placeholder 3"/>
          <p:cNvSpPr txBox="1">
            <a:spLocks noGrp="1"/>
          </p:cNvSpPr>
          <p:nvPr>
            <p:ph type="sldNum" sz="quarter" idx="10"/>
          </p:nvPr>
        </p:nvSpPr>
        <p:spPr/>
        <p:txBody>
          <a:bodyPr anchor="b" anchorCtr="0"/>
          <a:lstStyle/>
          <a:p>
            <a:pPr marL="0" indent="0" algn="r" eaLnBrk="1" hangingPunct="1">
              <a:spcBef>
                <a:spcPct val="0"/>
              </a:spcBef>
              <a:buClrTx/>
              <a:buSzTx/>
              <a:buFontTx/>
              <a:buNone/>
            </a:pPr>
            <a:r>
              <a:rPr lang="en-US" altLang="en-US" sz="1400" b="1" dirty="0">
                <a:solidFill>
                  <a:srgbClr val="990033"/>
                </a:solidFill>
              </a:rPr>
              <a:t>Slide 6- </a:t>
            </a:r>
            <a:fld id="{9A0DB2DC-4C9A-4742-B13C-FB6460FD3503}" type="slidenum">
              <a:rPr lang="en-US" altLang="en-US" sz="1400" b="1" dirty="0">
                <a:solidFill>
                  <a:srgbClr val="990033"/>
                </a:solidFill>
              </a:rPr>
            </a:fld>
            <a:endParaRPr lang="en-US" altLang="en-US" sz="1400" b="1" dirty="0">
              <a:solidFill>
                <a:srgbClr val="990033"/>
              </a:solidFill>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CA"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CA"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11984</Words>
  <Application>WPS 演示</Application>
  <PresentationFormat>Letter Paper (8.5x11 in)</PresentationFormat>
  <Paragraphs>405</Paragraphs>
  <Slides>45</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Arial</vt:lpstr>
      <vt:lpstr>SimSun</vt:lpstr>
      <vt:lpstr>Wingdings</vt:lpstr>
      <vt:lpstr>MS PGothic</vt:lpstr>
      <vt:lpstr>Tahoma</vt:lpstr>
      <vt:lpstr>Wingdings</vt:lpstr>
      <vt:lpstr>Courier New</vt:lpstr>
      <vt:lpstr>Verdana</vt:lpstr>
      <vt:lpstr>Microsoft YaHei</vt:lpstr>
      <vt:lpstr>Arial Unicode MS</vt:lpstr>
      <vt:lpstr>D-DINExp</vt:lpstr>
      <vt:lpstr>Segoe Print</vt:lpstr>
      <vt:lpstr>Times New Roman</vt:lpstr>
      <vt:lpstr>Blends</vt:lpstr>
      <vt:lpstr> </vt:lpstr>
      <vt:lpstr>Basic SQL</vt:lpstr>
      <vt:lpstr>The CREATE TABLE Command in SQL</vt:lpstr>
      <vt:lpstr>The CREATE TABLE Command in SQL (cont’d.)</vt:lpstr>
      <vt:lpstr>COMPANY relational database schema (Fig. 5.7)</vt:lpstr>
      <vt:lpstr>PowerPoint 演示文稿</vt:lpstr>
      <vt:lpstr>PowerPoint 演示文稿</vt:lpstr>
      <vt:lpstr>SQL CREATE TABLE data definition statements for defining the COMPANY schema from Figure 5.7 (Fig. 6.1)-continued</vt:lpstr>
      <vt:lpstr>Specifying Constraints in SQL</vt:lpstr>
      <vt:lpstr>Key Constraint: Ensures that each value in the primary key column is unique and cannot be duplicated. </vt:lpstr>
      <vt:lpstr>PowerPoint 演示文稿</vt:lpstr>
      <vt:lpstr>PowerPoint 演示文稿</vt:lpstr>
      <vt:lpstr>Specifying Attribute Constraints</vt:lpstr>
      <vt:lpstr>Specifying Key and Referential Integrity Constraints</vt:lpstr>
      <vt:lpstr>Specifying Key and Referential Integrity Constraints (cont’d.)</vt:lpstr>
      <vt:lpstr>ON CLAUSE</vt:lpstr>
      <vt:lpstr>ON CLAUSE</vt:lpstr>
      <vt:lpstr>IN CLAUSE</vt:lpstr>
      <vt:lpstr>Giving Names to Constraints</vt:lpstr>
      <vt:lpstr>Default attribute values and referential integrity triggered action specification (Fig. 6.2)</vt:lpstr>
      <vt:lpstr>Specifying Constraints on Tuples Using CHECK</vt:lpstr>
      <vt:lpstr>The SELECT-FROM-WHERE Structure of Basic SQL Queries</vt:lpstr>
      <vt:lpstr>The SELECT-FROM-WHERE Structure of Basic SQL Queries (cont’d.)</vt:lpstr>
      <vt:lpstr>Basic Retrieval Queries</vt:lpstr>
      <vt:lpstr>Basic Retrieval Queries (Contd.)</vt:lpstr>
      <vt:lpstr>Ambiguous Attribute Names </vt:lpstr>
      <vt:lpstr>Aliasing, and Renaming</vt:lpstr>
      <vt:lpstr>Aliasing,Renaming and Tuple Variables (contd.)</vt:lpstr>
      <vt:lpstr>Unspecified WHERE Clause and Use of the Asterisk</vt:lpstr>
      <vt:lpstr>Unspecified WHERE Clause and Use of the Asterisk (cont’d.)</vt:lpstr>
      <vt:lpstr>Tables as Sets in SQL</vt:lpstr>
      <vt:lpstr>Tables as Sets in SQL (cont’d.)</vt:lpstr>
      <vt:lpstr>Substring Pattern Matching and Arithmetic Operators</vt:lpstr>
      <vt:lpstr>Arithmetic Operations</vt:lpstr>
      <vt:lpstr>Ordering of Query Results</vt:lpstr>
      <vt:lpstr> Basic SQL Retrieval Query Block</vt:lpstr>
      <vt:lpstr>INSERT, DELETE, and UPDATE Statements in SQL</vt:lpstr>
      <vt:lpstr>INSERT</vt:lpstr>
      <vt:lpstr>The INSERT Command</vt:lpstr>
      <vt:lpstr>BULK LOADING OF TABLES</vt:lpstr>
      <vt:lpstr>DELETE</vt:lpstr>
      <vt:lpstr>The DELETE Command</vt:lpstr>
      <vt:lpstr>UPDATE</vt:lpstr>
      <vt:lpstr>UPDATE (contd.)</vt:lpstr>
      <vt:lpstr>UPDATE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WPS_1671077781</cp:lastModifiedBy>
  <cp:revision>5</cp:revision>
  <cp:lastPrinted>2015-08-18T02:47:00Z</cp:lastPrinted>
  <dcterms:created xsi:type="dcterms:W3CDTF">2005-02-25T19:46:00Z</dcterms:created>
  <dcterms:modified xsi:type="dcterms:W3CDTF">2025-10-21T14:24:22Z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FAC983DDEFC64CAD82025D507B10A0DC_12</vt:lpwstr>
  </property>
  <property fmtid="{D5CDD505-2E9C-101B-9397-08002B2CF9AE}" pid="3" name="KSOProductBuildVer">
    <vt:lpwstr>2052-12.1.0.23125</vt:lpwstr>
  </property>
</Properties>
</file>