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9" r:id="rId13"/>
    <p:sldId id="270" r:id="rId14"/>
    <p:sldId id="277" r:id="rId15"/>
    <p:sldId id="272" r:id="rId16"/>
    <p:sldId id="275" r:id="rId17"/>
    <p:sldId id="266" r:id="rId18"/>
    <p:sldId id="274" r:id="rId19"/>
    <p:sldId id="273" r:id="rId20"/>
    <p:sldId id="27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56" d="100"/>
          <a:sy n="56" d="100"/>
        </p:scale>
        <p:origin x="537"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FB8F-78E8-7BB8-0B52-859520D731F8}"/>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15CA4C0B-9F51-E28B-9EC0-E9FFE1E690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25EF75E4-FC25-67AB-D0CE-AE26BA01DEEE}"/>
              </a:ext>
            </a:extLst>
          </p:cNvPr>
          <p:cNvSpPr>
            <a:spLocks noGrp="1"/>
          </p:cNvSpPr>
          <p:nvPr>
            <p:ph type="dt" sz="half" idx="10"/>
          </p:nvPr>
        </p:nvSpPr>
        <p:spPr/>
        <p:txBody>
          <a:bodyPr/>
          <a:lstStyle/>
          <a:p>
            <a:fld id="{755D6897-6FAA-4C88-A137-4405832982ED}" type="datetimeFigureOut">
              <a:rPr lang="zh-CN" altLang="en-US" smtClean="0"/>
              <a:t>2024/12/19</a:t>
            </a:fld>
            <a:endParaRPr lang="zh-CN" altLang="en-US"/>
          </a:p>
        </p:txBody>
      </p:sp>
      <p:sp>
        <p:nvSpPr>
          <p:cNvPr id="5" name="Footer Placeholder 4">
            <a:extLst>
              <a:ext uri="{FF2B5EF4-FFF2-40B4-BE49-F238E27FC236}">
                <a16:creationId xmlns:a16="http://schemas.microsoft.com/office/drawing/2014/main" id="{4B46FE9E-2DC0-EB1A-4CE3-EFB38426D49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4601D9A-F454-B067-A41D-C4549AA053D6}"/>
              </a:ext>
            </a:extLst>
          </p:cNvPr>
          <p:cNvSpPr>
            <a:spLocks noGrp="1"/>
          </p:cNvSpPr>
          <p:nvPr>
            <p:ph type="sldNum" sz="quarter" idx="12"/>
          </p:nvPr>
        </p:nvSpPr>
        <p:spPr/>
        <p:txBody>
          <a:bodyPr/>
          <a:lstStyle/>
          <a:p>
            <a:fld id="{F3358A09-9A5B-48E3-A4D5-BBC9236822FE}" type="slidenum">
              <a:rPr lang="zh-CN" altLang="en-US" smtClean="0"/>
              <a:t>‹#›</a:t>
            </a:fld>
            <a:endParaRPr lang="zh-CN" altLang="en-US"/>
          </a:p>
        </p:txBody>
      </p:sp>
    </p:spTree>
    <p:extLst>
      <p:ext uri="{BB962C8B-B14F-4D97-AF65-F5344CB8AC3E}">
        <p14:creationId xmlns:p14="http://schemas.microsoft.com/office/powerpoint/2010/main" val="338645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9CA8-12A6-5B32-419E-C8112772B2E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F15B96A-9EBD-E030-3339-EC575CF35E97}"/>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D08E038-1368-BF5F-4707-9431079C70C3}"/>
              </a:ext>
            </a:extLst>
          </p:cNvPr>
          <p:cNvSpPr>
            <a:spLocks noGrp="1"/>
          </p:cNvSpPr>
          <p:nvPr>
            <p:ph type="dt" sz="half" idx="10"/>
          </p:nvPr>
        </p:nvSpPr>
        <p:spPr/>
        <p:txBody>
          <a:bodyPr/>
          <a:lstStyle/>
          <a:p>
            <a:fld id="{755D6897-6FAA-4C88-A137-4405832982ED}" type="datetimeFigureOut">
              <a:rPr lang="zh-CN" altLang="en-US" smtClean="0"/>
              <a:t>2024/12/19</a:t>
            </a:fld>
            <a:endParaRPr lang="zh-CN" altLang="en-US"/>
          </a:p>
        </p:txBody>
      </p:sp>
      <p:sp>
        <p:nvSpPr>
          <p:cNvPr id="5" name="Footer Placeholder 4">
            <a:extLst>
              <a:ext uri="{FF2B5EF4-FFF2-40B4-BE49-F238E27FC236}">
                <a16:creationId xmlns:a16="http://schemas.microsoft.com/office/drawing/2014/main" id="{F5DAA736-C9BF-C888-03B0-7FCD91680AA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4F7D05D-F6B9-B28A-9FAC-E545592C781D}"/>
              </a:ext>
            </a:extLst>
          </p:cNvPr>
          <p:cNvSpPr>
            <a:spLocks noGrp="1"/>
          </p:cNvSpPr>
          <p:nvPr>
            <p:ph type="sldNum" sz="quarter" idx="12"/>
          </p:nvPr>
        </p:nvSpPr>
        <p:spPr/>
        <p:txBody>
          <a:bodyPr/>
          <a:lstStyle/>
          <a:p>
            <a:fld id="{F3358A09-9A5B-48E3-A4D5-BBC9236822FE}" type="slidenum">
              <a:rPr lang="zh-CN" altLang="en-US" smtClean="0"/>
              <a:t>‹#›</a:t>
            </a:fld>
            <a:endParaRPr lang="zh-CN" altLang="en-US"/>
          </a:p>
        </p:txBody>
      </p:sp>
    </p:spTree>
    <p:extLst>
      <p:ext uri="{BB962C8B-B14F-4D97-AF65-F5344CB8AC3E}">
        <p14:creationId xmlns:p14="http://schemas.microsoft.com/office/powerpoint/2010/main" val="2146926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066A25-BA8A-D558-9D9A-4C605B9C9504}"/>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74756A89-A834-DD52-7923-1CB96DE513BA}"/>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E83ADB9-4D27-C676-736D-01C017958BC0}"/>
              </a:ext>
            </a:extLst>
          </p:cNvPr>
          <p:cNvSpPr>
            <a:spLocks noGrp="1"/>
          </p:cNvSpPr>
          <p:nvPr>
            <p:ph type="dt" sz="half" idx="10"/>
          </p:nvPr>
        </p:nvSpPr>
        <p:spPr/>
        <p:txBody>
          <a:bodyPr/>
          <a:lstStyle/>
          <a:p>
            <a:fld id="{755D6897-6FAA-4C88-A137-4405832982ED}" type="datetimeFigureOut">
              <a:rPr lang="zh-CN" altLang="en-US" smtClean="0"/>
              <a:t>2024/12/19</a:t>
            </a:fld>
            <a:endParaRPr lang="zh-CN" altLang="en-US"/>
          </a:p>
        </p:txBody>
      </p:sp>
      <p:sp>
        <p:nvSpPr>
          <p:cNvPr id="5" name="Footer Placeholder 4">
            <a:extLst>
              <a:ext uri="{FF2B5EF4-FFF2-40B4-BE49-F238E27FC236}">
                <a16:creationId xmlns:a16="http://schemas.microsoft.com/office/drawing/2014/main" id="{D23E07BC-91DA-AC85-F598-CEE4950EDE7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45323AA-C592-B9AB-2538-92719F1A0D83}"/>
              </a:ext>
            </a:extLst>
          </p:cNvPr>
          <p:cNvSpPr>
            <a:spLocks noGrp="1"/>
          </p:cNvSpPr>
          <p:nvPr>
            <p:ph type="sldNum" sz="quarter" idx="12"/>
          </p:nvPr>
        </p:nvSpPr>
        <p:spPr/>
        <p:txBody>
          <a:bodyPr/>
          <a:lstStyle/>
          <a:p>
            <a:fld id="{F3358A09-9A5B-48E3-A4D5-BBC9236822FE}" type="slidenum">
              <a:rPr lang="zh-CN" altLang="en-US" smtClean="0"/>
              <a:t>‹#›</a:t>
            </a:fld>
            <a:endParaRPr lang="zh-CN" altLang="en-US"/>
          </a:p>
        </p:txBody>
      </p:sp>
    </p:spTree>
    <p:extLst>
      <p:ext uri="{BB962C8B-B14F-4D97-AF65-F5344CB8AC3E}">
        <p14:creationId xmlns:p14="http://schemas.microsoft.com/office/powerpoint/2010/main" val="206725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54DA-49FC-6D41-EE59-F004BDCD14A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666091E-F714-5B38-8584-A8D9734958C4}"/>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02D3EED-D940-237E-3FE5-84333E0437EA}"/>
              </a:ext>
            </a:extLst>
          </p:cNvPr>
          <p:cNvSpPr>
            <a:spLocks noGrp="1"/>
          </p:cNvSpPr>
          <p:nvPr>
            <p:ph type="dt" sz="half" idx="10"/>
          </p:nvPr>
        </p:nvSpPr>
        <p:spPr/>
        <p:txBody>
          <a:bodyPr/>
          <a:lstStyle/>
          <a:p>
            <a:fld id="{755D6897-6FAA-4C88-A137-4405832982ED}" type="datetimeFigureOut">
              <a:rPr lang="zh-CN" altLang="en-US" smtClean="0"/>
              <a:t>2024/12/19</a:t>
            </a:fld>
            <a:endParaRPr lang="zh-CN" altLang="en-US"/>
          </a:p>
        </p:txBody>
      </p:sp>
      <p:sp>
        <p:nvSpPr>
          <p:cNvPr id="5" name="Footer Placeholder 4">
            <a:extLst>
              <a:ext uri="{FF2B5EF4-FFF2-40B4-BE49-F238E27FC236}">
                <a16:creationId xmlns:a16="http://schemas.microsoft.com/office/drawing/2014/main" id="{95848A92-E5E0-09EA-A2C8-5410FA8A639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C613A2F-74B3-F590-B9DA-3C3853B5E2BE}"/>
              </a:ext>
            </a:extLst>
          </p:cNvPr>
          <p:cNvSpPr>
            <a:spLocks noGrp="1"/>
          </p:cNvSpPr>
          <p:nvPr>
            <p:ph type="sldNum" sz="quarter" idx="12"/>
          </p:nvPr>
        </p:nvSpPr>
        <p:spPr/>
        <p:txBody>
          <a:bodyPr/>
          <a:lstStyle/>
          <a:p>
            <a:fld id="{F3358A09-9A5B-48E3-A4D5-BBC9236822FE}" type="slidenum">
              <a:rPr lang="zh-CN" altLang="en-US" smtClean="0"/>
              <a:t>‹#›</a:t>
            </a:fld>
            <a:endParaRPr lang="zh-CN" altLang="en-US"/>
          </a:p>
        </p:txBody>
      </p:sp>
    </p:spTree>
    <p:extLst>
      <p:ext uri="{BB962C8B-B14F-4D97-AF65-F5344CB8AC3E}">
        <p14:creationId xmlns:p14="http://schemas.microsoft.com/office/powerpoint/2010/main" val="35874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E12F-F171-80CE-7A39-34BB5F520EC9}"/>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765E427-8208-508E-4433-213D534D72B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E0A983D6-8789-0033-01C9-E8278BCA201B}"/>
              </a:ext>
            </a:extLst>
          </p:cNvPr>
          <p:cNvSpPr>
            <a:spLocks noGrp="1"/>
          </p:cNvSpPr>
          <p:nvPr>
            <p:ph type="dt" sz="half" idx="10"/>
          </p:nvPr>
        </p:nvSpPr>
        <p:spPr/>
        <p:txBody>
          <a:bodyPr/>
          <a:lstStyle/>
          <a:p>
            <a:fld id="{755D6897-6FAA-4C88-A137-4405832982ED}" type="datetimeFigureOut">
              <a:rPr lang="zh-CN" altLang="en-US" smtClean="0"/>
              <a:t>2024/12/19</a:t>
            </a:fld>
            <a:endParaRPr lang="zh-CN" altLang="en-US"/>
          </a:p>
        </p:txBody>
      </p:sp>
      <p:sp>
        <p:nvSpPr>
          <p:cNvPr id="5" name="Footer Placeholder 4">
            <a:extLst>
              <a:ext uri="{FF2B5EF4-FFF2-40B4-BE49-F238E27FC236}">
                <a16:creationId xmlns:a16="http://schemas.microsoft.com/office/drawing/2014/main" id="{12262325-FDB7-81EC-4C6F-78410D00C1F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4AEB8ED-20DC-FA00-DA73-B5DA4E735979}"/>
              </a:ext>
            </a:extLst>
          </p:cNvPr>
          <p:cNvSpPr>
            <a:spLocks noGrp="1"/>
          </p:cNvSpPr>
          <p:nvPr>
            <p:ph type="sldNum" sz="quarter" idx="12"/>
          </p:nvPr>
        </p:nvSpPr>
        <p:spPr/>
        <p:txBody>
          <a:bodyPr/>
          <a:lstStyle/>
          <a:p>
            <a:fld id="{F3358A09-9A5B-48E3-A4D5-BBC9236822FE}" type="slidenum">
              <a:rPr lang="zh-CN" altLang="en-US" smtClean="0"/>
              <a:t>‹#›</a:t>
            </a:fld>
            <a:endParaRPr lang="zh-CN" altLang="en-US"/>
          </a:p>
        </p:txBody>
      </p:sp>
    </p:spTree>
    <p:extLst>
      <p:ext uri="{BB962C8B-B14F-4D97-AF65-F5344CB8AC3E}">
        <p14:creationId xmlns:p14="http://schemas.microsoft.com/office/powerpoint/2010/main" val="210072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3602-D4DF-16CC-2F72-11829E5D746D}"/>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7793A72-29B9-2F88-4827-E45CEF7937D7}"/>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8171A744-54C1-A0B8-2532-239A47C71ECB}"/>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718EDD26-BE97-B6E7-6E96-FDBD012C88A0}"/>
              </a:ext>
            </a:extLst>
          </p:cNvPr>
          <p:cNvSpPr>
            <a:spLocks noGrp="1"/>
          </p:cNvSpPr>
          <p:nvPr>
            <p:ph type="dt" sz="half" idx="10"/>
          </p:nvPr>
        </p:nvSpPr>
        <p:spPr/>
        <p:txBody>
          <a:bodyPr/>
          <a:lstStyle/>
          <a:p>
            <a:fld id="{755D6897-6FAA-4C88-A137-4405832982ED}" type="datetimeFigureOut">
              <a:rPr lang="zh-CN" altLang="en-US" smtClean="0"/>
              <a:t>2024/12/19</a:t>
            </a:fld>
            <a:endParaRPr lang="zh-CN" altLang="en-US"/>
          </a:p>
        </p:txBody>
      </p:sp>
      <p:sp>
        <p:nvSpPr>
          <p:cNvPr id="6" name="Footer Placeholder 5">
            <a:extLst>
              <a:ext uri="{FF2B5EF4-FFF2-40B4-BE49-F238E27FC236}">
                <a16:creationId xmlns:a16="http://schemas.microsoft.com/office/drawing/2014/main" id="{FDE3FABF-7049-6D7F-24F8-F2036AD021B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098A65A-D9ED-4E2C-117C-05E7DE74102E}"/>
              </a:ext>
            </a:extLst>
          </p:cNvPr>
          <p:cNvSpPr>
            <a:spLocks noGrp="1"/>
          </p:cNvSpPr>
          <p:nvPr>
            <p:ph type="sldNum" sz="quarter" idx="12"/>
          </p:nvPr>
        </p:nvSpPr>
        <p:spPr/>
        <p:txBody>
          <a:bodyPr/>
          <a:lstStyle/>
          <a:p>
            <a:fld id="{F3358A09-9A5B-48E3-A4D5-BBC9236822FE}" type="slidenum">
              <a:rPr lang="zh-CN" altLang="en-US" smtClean="0"/>
              <a:t>‹#›</a:t>
            </a:fld>
            <a:endParaRPr lang="zh-CN" altLang="en-US"/>
          </a:p>
        </p:txBody>
      </p:sp>
    </p:spTree>
    <p:extLst>
      <p:ext uri="{BB962C8B-B14F-4D97-AF65-F5344CB8AC3E}">
        <p14:creationId xmlns:p14="http://schemas.microsoft.com/office/powerpoint/2010/main" val="3717888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7D2DB-2CB6-66F9-AA6E-72D45608E0EF}"/>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F509023-0F06-CDDB-6C19-11EC4813D5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383948B2-970A-4211-A75F-D7D08C2D376F}"/>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9F083E84-092C-5609-8B4A-151576215A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1A578FD9-3E45-6CE1-ABC5-6F516749275E}"/>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EF86D6FD-614F-61CF-1720-293A232ACF27}"/>
              </a:ext>
            </a:extLst>
          </p:cNvPr>
          <p:cNvSpPr>
            <a:spLocks noGrp="1"/>
          </p:cNvSpPr>
          <p:nvPr>
            <p:ph type="dt" sz="half" idx="10"/>
          </p:nvPr>
        </p:nvSpPr>
        <p:spPr/>
        <p:txBody>
          <a:bodyPr/>
          <a:lstStyle/>
          <a:p>
            <a:fld id="{755D6897-6FAA-4C88-A137-4405832982ED}" type="datetimeFigureOut">
              <a:rPr lang="zh-CN" altLang="en-US" smtClean="0"/>
              <a:t>2024/12/19</a:t>
            </a:fld>
            <a:endParaRPr lang="zh-CN" altLang="en-US"/>
          </a:p>
        </p:txBody>
      </p:sp>
      <p:sp>
        <p:nvSpPr>
          <p:cNvPr id="8" name="Footer Placeholder 7">
            <a:extLst>
              <a:ext uri="{FF2B5EF4-FFF2-40B4-BE49-F238E27FC236}">
                <a16:creationId xmlns:a16="http://schemas.microsoft.com/office/drawing/2014/main" id="{B394F330-5A9A-0EE1-2683-E81279A1B478}"/>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A568B464-4FDA-317B-99B1-BB5E7C51D164}"/>
              </a:ext>
            </a:extLst>
          </p:cNvPr>
          <p:cNvSpPr>
            <a:spLocks noGrp="1"/>
          </p:cNvSpPr>
          <p:nvPr>
            <p:ph type="sldNum" sz="quarter" idx="12"/>
          </p:nvPr>
        </p:nvSpPr>
        <p:spPr/>
        <p:txBody>
          <a:bodyPr/>
          <a:lstStyle/>
          <a:p>
            <a:fld id="{F3358A09-9A5B-48E3-A4D5-BBC9236822FE}" type="slidenum">
              <a:rPr lang="zh-CN" altLang="en-US" smtClean="0"/>
              <a:t>‹#›</a:t>
            </a:fld>
            <a:endParaRPr lang="zh-CN" altLang="en-US"/>
          </a:p>
        </p:txBody>
      </p:sp>
    </p:spTree>
    <p:extLst>
      <p:ext uri="{BB962C8B-B14F-4D97-AF65-F5344CB8AC3E}">
        <p14:creationId xmlns:p14="http://schemas.microsoft.com/office/powerpoint/2010/main" val="428511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6A082-F552-EEE4-56B7-0076E5A209BF}"/>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720AC5F1-BB0D-F0BA-45E0-7B6CCAB41FC9}"/>
              </a:ext>
            </a:extLst>
          </p:cNvPr>
          <p:cNvSpPr>
            <a:spLocks noGrp="1"/>
          </p:cNvSpPr>
          <p:nvPr>
            <p:ph type="dt" sz="half" idx="10"/>
          </p:nvPr>
        </p:nvSpPr>
        <p:spPr/>
        <p:txBody>
          <a:bodyPr/>
          <a:lstStyle/>
          <a:p>
            <a:fld id="{755D6897-6FAA-4C88-A137-4405832982ED}" type="datetimeFigureOut">
              <a:rPr lang="zh-CN" altLang="en-US" smtClean="0"/>
              <a:t>2024/12/19</a:t>
            </a:fld>
            <a:endParaRPr lang="zh-CN" altLang="en-US"/>
          </a:p>
        </p:txBody>
      </p:sp>
      <p:sp>
        <p:nvSpPr>
          <p:cNvPr id="4" name="Footer Placeholder 3">
            <a:extLst>
              <a:ext uri="{FF2B5EF4-FFF2-40B4-BE49-F238E27FC236}">
                <a16:creationId xmlns:a16="http://schemas.microsoft.com/office/drawing/2014/main" id="{D963E932-BE40-2864-88FC-10F1F15A5F98}"/>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FAC695E6-8B5A-9015-D9F7-D4F399BC9055}"/>
              </a:ext>
            </a:extLst>
          </p:cNvPr>
          <p:cNvSpPr>
            <a:spLocks noGrp="1"/>
          </p:cNvSpPr>
          <p:nvPr>
            <p:ph type="sldNum" sz="quarter" idx="12"/>
          </p:nvPr>
        </p:nvSpPr>
        <p:spPr/>
        <p:txBody>
          <a:bodyPr/>
          <a:lstStyle/>
          <a:p>
            <a:fld id="{F3358A09-9A5B-48E3-A4D5-BBC9236822FE}" type="slidenum">
              <a:rPr lang="zh-CN" altLang="en-US" smtClean="0"/>
              <a:t>‹#›</a:t>
            </a:fld>
            <a:endParaRPr lang="zh-CN" altLang="en-US"/>
          </a:p>
        </p:txBody>
      </p:sp>
    </p:spTree>
    <p:extLst>
      <p:ext uri="{BB962C8B-B14F-4D97-AF65-F5344CB8AC3E}">
        <p14:creationId xmlns:p14="http://schemas.microsoft.com/office/powerpoint/2010/main" val="1417615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AAF4ED-5BB2-8C61-F872-23C9C6F67304}"/>
              </a:ext>
            </a:extLst>
          </p:cNvPr>
          <p:cNvSpPr>
            <a:spLocks noGrp="1"/>
          </p:cNvSpPr>
          <p:nvPr>
            <p:ph type="dt" sz="half" idx="10"/>
          </p:nvPr>
        </p:nvSpPr>
        <p:spPr/>
        <p:txBody>
          <a:bodyPr/>
          <a:lstStyle/>
          <a:p>
            <a:fld id="{755D6897-6FAA-4C88-A137-4405832982ED}" type="datetimeFigureOut">
              <a:rPr lang="zh-CN" altLang="en-US" smtClean="0"/>
              <a:t>2024/12/19</a:t>
            </a:fld>
            <a:endParaRPr lang="zh-CN" altLang="en-US"/>
          </a:p>
        </p:txBody>
      </p:sp>
      <p:sp>
        <p:nvSpPr>
          <p:cNvPr id="3" name="Footer Placeholder 2">
            <a:extLst>
              <a:ext uri="{FF2B5EF4-FFF2-40B4-BE49-F238E27FC236}">
                <a16:creationId xmlns:a16="http://schemas.microsoft.com/office/drawing/2014/main" id="{9BECC6BF-FAA4-A2F6-3028-F18B04AC482A}"/>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F315766C-7EF9-D806-C23D-7F5E68B9C7ED}"/>
              </a:ext>
            </a:extLst>
          </p:cNvPr>
          <p:cNvSpPr>
            <a:spLocks noGrp="1"/>
          </p:cNvSpPr>
          <p:nvPr>
            <p:ph type="sldNum" sz="quarter" idx="12"/>
          </p:nvPr>
        </p:nvSpPr>
        <p:spPr/>
        <p:txBody>
          <a:bodyPr/>
          <a:lstStyle/>
          <a:p>
            <a:fld id="{F3358A09-9A5B-48E3-A4D5-BBC9236822FE}" type="slidenum">
              <a:rPr lang="zh-CN" altLang="en-US" smtClean="0"/>
              <a:t>‹#›</a:t>
            </a:fld>
            <a:endParaRPr lang="zh-CN" altLang="en-US"/>
          </a:p>
        </p:txBody>
      </p:sp>
    </p:spTree>
    <p:extLst>
      <p:ext uri="{BB962C8B-B14F-4D97-AF65-F5344CB8AC3E}">
        <p14:creationId xmlns:p14="http://schemas.microsoft.com/office/powerpoint/2010/main" val="2766166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1592-FE7B-80F8-9C25-B21AF4A1A73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2EF69EC-6D71-3661-A183-FED562A10F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25EF341F-740E-87A1-B8DD-0E4B1264A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A25BDC2A-E810-B594-F7F9-7023D3B53A47}"/>
              </a:ext>
            </a:extLst>
          </p:cNvPr>
          <p:cNvSpPr>
            <a:spLocks noGrp="1"/>
          </p:cNvSpPr>
          <p:nvPr>
            <p:ph type="dt" sz="half" idx="10"/>
          </p:nvPr>
        </p:nvSpPr>
        <p:spPr/>
        <p:txBody>
          <a:bodyPr/>
          <a:lstStyle/>
          <a:p>
            <a:fld id="{755D6897-6FAA-4C88-A137-4405832982ED}" type="datetimeFigureOut">
              <a:rPr lang="zh-CN" altLang="en-US" smtClean="0"/>
              <a:t>2024/12/19</a:t>
            </a:fld>
            <a:endParaRPr lang="zh-CN" altLang="en-US"/>
          </a:p>
        </p:txBody>
      </p:sp>
      <p:sp>
        <p:nvSpPr>
          <p:cNvPr id="6" name="Footer Placeholder 5">
            <a:extLst>
              <a:ext uri="{FF2B5EF4-FFF2-40B4-BE49-F238E27FC236}">
                <a16:creationId xmlns:a16="http://schemas.microsoft.com/office/drawing/2014/main" id="{7D500C02-BDB6-9C53-1766-E30E00007BD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65553E7-7AC9-6BA4-6E02-7454CA20E173}"/>
              </a:ext>
            </a:extLst>
          </p:cNvPr>
          <p:cNvSpPr>
            <a:spLocks noGrp="1"/>
          </p:cNvSpPr>
          <p:nvPr>
            <p:ph type="sldNum" sz="quarter" idx="12"/>
          </p:nvPr>
        </p:nvSpPr>
        <p:spPr/>
        <p:txBody>
          <a:bodyPr/>
          <a:lstStyle/>
          <a:p>
            <a:fld id="{F3358A09-9A5B-48E3-A4D5-BBC9236822FE}" type="slidenum">
              <a:rPr lang="zh-CN" altLang="en-US" smtClean="0"/>
              <a:t>‹#›</a:t>
            </a:fld>
            <a:endParaRPr lang="zh-CN" altLang="en-US"/>
          </a:p>
        </p:txBody>
      </p:sp>
    </p:spTree>
    <p:extLst>
      <p:ext uri="{BB962C8B-B14F-4D97-AF65-F5344CB8AC3E}">
        <p14:creationId xmlns:p14="http://schemas.microsoft.com/office/powerpoint/2010/main" val="3859610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AEEBC-E323-2907-E4A8-C49B7F44EAC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11EAE998-8B5E-0890-28BD-C346A44576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06CD5A42-386E-1615-225F-32A8BEEAEB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B224C527-0350-BF2B-4C7C-BAB31AE982B6}"/>
              </a:ext>
            </a:extLst>
          </p:cNvPr>
          <p:cNvSpPr>
            <a:spLocks noGrp="1"/>
          </p:cNvSpPr>
          <p:nvPr>
            <p:ph type="dt" sz="half" idx="10"/>
          </p:nvPr>
        </p:nvSpPr>
        <p:spPr/>
        <p:txBody>
          <a:bodyPr/>
          <a:lstStyle/>
          <a:p>
            <a:fld id="{755D6897-6FAA-4C88-A137-4405832982ED}" type="datetimeFigureOut">
              <a:rPr lang="zh-CN" altLang="en-US" smtClean="0"/>
              <a:t>2024/12/19</a:t>
            </a:fld>
            <a:endParaRPr lang="zh-CN" altLang="en-US"/>
          </a:p>
        </p:txBody>
      </p:sp>
      <p:sp>
        <p:nvSpPr>
          <p:cNvPr id="6" name="Footer Placeholder 5">
            <a:extLst>
              <a:ext uri="{FF2B5EF4-FFF2-40B4-BE49-F238E27FC236}">
                <a16:creationId xmlns:a16="http://schemas.microsoft.com/office/drawing/2014/main" id="{50F47791-0DC7-AD54-D24E-D7B27BC4243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205B1268-56B6-AA8C-A176-9F5895B6C6F4}"/>
              </a:ext>
            </a:extLst>
          </p:cNvPr>
          <p:cNvSpPr>
            <a:spLocks noGrp="1"/>
          </p:cNvSpPr>
          <p:nvPr>
            <p:ph type="sldNum" sz="quarter" idx="12"/>
          </p:nvPr>
        </p:nvSpPr>
        <p:spPr/>
        <p:txBody>
          <a:bodyPr/>
          <a:lstStyle/>
          <a:p>
            <a:fld id="{F3358A09-9A5B-48E3-A4D5-BBC9236822FE}" type="slidenum">
              <a:rPr lang="zh-CN" altLang="en-US" smtClean="0"/>
              <a:t>‹#›</a:t>
            </a:fld>
            <a:endParaRPr lang="zh-CN" altLang="en-US"/>
          </a:p>
        </p:txBody>
      </p:sp>
    </p:spTree>
    <p:extLst>
      <p:ext uri="{BB962C8B-B14F-4D97-AF65-F5344CB8AC3E}">
        <p14:creationId xmlns:p14="http://schemas.microsoft.com/office/powerpoint/2010/main" val="561720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E280C7-CCC6-5E8B-D1F9-D6B553DB5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2C4FBBD-6E00-4348-97B0-27F5C1A25F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09C61EC-BE85-BFEC-73A8-33A7630A6D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5D6897-6FAA-4C88-A137-4405832982ED}" type="datetimeFigureOut">
              <a:rPr lang="zh-CN" altLang="en-US" smtClean="0"/>
              <a:t>2024/12/19</a:t>
            </a:fld>
            <a:endParaRPr lang="zh-CN" altLang="en-US"/>
          </a:p>
        </p:txBody>
      </p:sp>
      <p:sp>
        <p:nvSpPr>
          <p:cNvPr id="5" name="Footer Placeholder 4">
            <a:extLst>
              <a:ext uri="{FF2B5EF4-FFF2-40B4-BE49-F238E27FC236}">
                <a16:creationId xmlns:a16="http://schemas.microsoft.com/office/drawing/2014/main" id="{4F9C46ED-5CCB-5FC2-E476-1BC49E7FA2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20501E69-6D3C-CE0A-64AF-36A29AC866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358A09-9A5B-48E3-A4D5-BBC9236822FE}" type="slidenum">
              <a:rPr lang="zh-CN" altLang="en-US" smtClean="0"/>
              <a:t>‹#›</a:t>
            </a:fld>
            <a:endParaRPr lang="zh-CN" altLang="en-US"/>
          </a:p>
        </p:txBody>
      </p:sp>
    </p:spTree>
    <p:extLst>
      <p:ext uri="{BB962C8B-B14F-4D97-AF65-F5344CB8AC3E}">
        <p14:creationId xmlns:p14="http://schemas.microsoft.com/office/powerpoint/2010/main" val="3425775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v.mysql.com/doc/refman/8.0/en/set-transaction.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40F5-D075-D0AA-1AF6-BE9202B9CAC5}"/>
              </a:ext>
            </a:extLst>
          </p:cNvPr>
          <p:cNvSpPr>
            <a:spLocks noGrp="1"/>
          </p:cNvSpPr>
          <p:nvPr>
            <p:ph type="ctrTitle"/>
          </p:nvPr>
        </p:nvSpPr>
        <p:spPr/>
        <p:txBody>
          <a:bodyPr/>
          <a:lstStyle/>
          <a:p>
            <a:r>
              <a:rPr lang="en-US" altLang="zh-CN" dirty="0"/>
              <a:t>Transactions and TCL</a:t>
            </a:r>
            <a:endParaRPr lang="zh-CN" altLang="en-US" dirty="0"/>
          </a:p>
        </p:txBody>
      </p:sp>
      <p:sp>
        <p:nvSpPr>
          <p:cNvPr id="3" name="Subtitle 2">
            <a:extLst>
              <a:ext uri="{FF2B5EF4-FFF2-40B4-BE49-F238E27FC236}">
                <a16:creationId xmlns:a16="http://schemas.microsoft.com/office/drawing/2014/main" id="{EA69BFD1-1FC4-DE85-D41D-8CF00AC91EEF}"/>
              </a:ext>
            </a:extLst>
          </p:cNvPr>
          <p:cNvSpPr>
            <a:spLocks noGrp="1"/>
          </p:cNvSpPr>
          <p:nvPr>
            <p:ph type="subTitle" idx="1"/>
          </p:nvPr>
        </p:nvSpPr>
        <p:spPr/>
        <p:txBody>
          <a:bodyPr/>
          <a:lstStyle/>
          <a:p>
            <a:r>
              <a:rPr lang="en-US" altLang="zh-CN" b="1" dirty="0"/>
              <a:t>Dr. Awais Ahmed</a:t>
            </a:r>
            <a:endParaRPr lang="zh-CN" altLang="en-US" b="1" dirty="0"/>
          </a:p>
        </p:txBody>
      </p:sp>
    </p:spTree>
    <p:extLst>
      <p:ext uri="{BB962C8B-B14F-4D97-AF65-F5344CB8AC3E}">
        <p14:creationId xmlns:p14="http://schemas.microsoft.com/office/powerpoint/2010/main" val="2914771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F302-B2E7-8BCD-2AB6-C58A28A1D1BA}"/>
              </a:ext>
            </a:extLst>
          </p:cNvPr>
          <p:cNvSpPr>
            <a:spLocks noGrp="1"/>
          </p:cNvSpPr>
          <p:nvPr>
            <p:ph type="title"/>
          </p:nvPr>
        </p:nvSpPr>
        <p:spPr>
          <a:xfrm>
            <a:off x="838200" y="365126"/>
            <a:ext cx="10621710" cy="971552"/>
          </a:xfrm>
        </p:spPr>
        <p:txBody>
          <a:bodyPr>
            <a:normAutofit fontScale="90000"/>
          </a:bodyPr>
          <a:lstStyle/>
          <a:p>
            <a:r>
              <a:rPr lang="en-US" altLang="zh-CN" b="1" dirty="0"/>
              <a:t>Isolation levels – Solution to different read problems</a:t>
            </a:r>
            <a:endParaRPr lang="zh-CN" altLang="en-US" b="1" dirty="0"/>
          </a:p>
        </p:txBody>
      </p:sp>
      <p:sp>
        <p:nvSpPr>
          <p:cNvPr id="3" name="Content Placeholder 2">
            <a:extLst>
              <a:ext uri="{FF2B5EF4-FFF2-40B4-BE49-F238E27FC236}">
                <a16:creationId xmlns:a16="http://schemas.microsoft.com/office/drawing/2014/main" id="{13EA5A78-F767-5C7A-D6D3-3C7586CCB878}"/>
              </a:ext>
            </a:extLst>
          </p:cNvPr>
          <p:cNvSpPr>
            <a:spLocks noGrp="1"/>
          </p:cNvSpPr>
          <p:nvPr>
            <p:ph idx="1"/>
          </p:nvPr>
        </p:nvSpPr>
        <p:spPr>
          <a:xfrm>
            <a:off x="838200" y="1395780"/>
            <a:ext cx="10515600" cy="1128590"/>
          </a:xfrm>
        </p:spPr>
        <p:txBody>
          <a:bodyPr>
            <a:normAutofit lnSpcReduction="10000"/>
          </a:bodyPr>
          <a:lstStyle/>
          <a:p>
            <a:pPr algn="just"/>
            <a:r>
              <a:rPr lang="en-US" altLang="zh-CN" dirty="0">
                <a:highlight>
                  <a:srgbClr val="FFFF00"/>
                </a:highlight>
              </a:rPr>
              <a:t>READ UNCOMMITED -&gt; READ COMMITTED -&gt; REPEATABLE READ-&gt; SERALIZABALE (Protection is FROM MINIMUM TO MAXIMUM</a:t>
            </a:r>
            <a:r>
              <a:rPr lang="zh-CN" altLang="en-US" dirty="0">
                <a:highlight>
                  <a:srgbClr val="FFFF00"/>
                </a:highlight>
              </a:rPr>
              <a:t>）</a:t>
            </a:r>
            <a:endParaRPr lang="en-US" altLang="zh-CN" dirty="0">
              <a:highlight>
                <a:srgbClr val="FFFF00"/>
              </a:highlight>
            </a:endParaRPr>
          </a:p>
          <a:p>
            <a:pPr algn="just"/>
            <a:endParaRPr lang="zh-CN" altLang="en-US" dirty="0">
              <a:highlight>
                <a:srgbClr val="FFFF00"/>
              </a:highlight>
            </a:endParaRPr>
          </a:p>
        </p:txBody>
      </p:sp>
      <p:graphicFrame>
        <p:nvGraphicFramePr>
          <p:cNvPr id="4" name="Table 3">
            <a:extLst>
              <a:ext uri="{FF2B5EF4-FFF2-40B4-BE49-F238E27FC236}">
                <a16:creationId xmlns:a16="http://schemas.microsoft.com/office/drawing/2014/main" id="{5E1E07CA-3C3F-FBF1-2409-52DB8EE3CF98}"/>
              </a:ext>
            </a:extLst>
          </p:cNvPr>
          <p:cNvGraphicFramePr>
            <a:graphicFrameLocks noGrp="1"/>
          </p:cNvGraphicFramePr>
          <p:nvPr>
            <p:extLst>
              <p:ext uri="{D42A27DB-BD31-4B8C-83A1-F6EECF244321}">
                <p14:modId xmlns:p14="http://schemas.microsoft.com/office/powerpoint/2010/main" val="565961080"/>
              </p:ext>
            </p:extLst>
          </p:nvPr>
        </p:nvGraphicFramePr>
        <p:xfrm>
          <a:off x="1156679" y="2583473"/>
          <a:ext cx="10394462" cy="3864295"/>
        </p:xfrm>
        <a:graphic>
          <a:graphicData uri="http://schemas.openxmlformats.org/drawingml/2006/table">
            <a:tbl>
              <a:tblPr>
                <a:tableStyleId>{5C22544A-7EE6-4342-B048-85BDC9FD1C3A}</a:tableStyleId>
              </a:tblPr>
              <a:tblGrid>
                <a:gridCol w="3038364">
                  <a:extLst>
                    <a:ext uri="{9D8B030D-6E8A-4147-A177-3AD203B41FA5}">
                      <a16:colId xmlns:a16="http://schemas.microsoft.com/office/drawing/2014/main" val="1470595577"/>
                    </a:ext>
                  </a:extLst>
                </a:gridCol>
                <a:gridCol w="1624744">
                  <a:extLst>
                    <a:ext uri="{9D8B030D-6E8A-4147-A177-3AD203B41FA5}">
                      <a16:colId xmlns:a16="http://schemas.microsoft.com/office/drawing/2014/main" val="3739221008"/>
                    </a:ext>
                  </a:extLst>
                </a:gridCol>
                <a:gridCol w="2873136">
                  <a:extLst>
                    <a:ext uri="{9D8B030D-6E8A-4147-A177-3AD203B41FA5}">
                      <a16:colId xmlns:a16="http://schemas.microsoft.com/office/drawing/2014/main" val="3313456296"/>
                    </a:ext>
                  </a:extLst>
                </a:gridCol>
                <a:gridCol w="2858218">
                  <a:extLst>
                    <a:ext uri="{9D8B030D-6E8A-4147-A177-3AD203B41FA5}">
                      <a16:colId xmlns:a16="http://schemas.microsoft.com/office/drawing/2014/main" val="637128773"/>
                    </a:ext>
                  </a:extLst>
                </a:gridCol>
              </a:tblGrid>
              <a:tr h="704850">
                <a:tc>
                  <a:txBody>
                    <a:bodyPr/>
                    <a:lstStyle/>
                    <a:p>
                      <a:pPr algn="ctr" fontAlgn="ctr"/>
                      <a:r>
                        <a:rPr lang="en-US" sz="2800" b="1" u="none" strike="noStrike" dirty="0">
                          <a:effectLst/>
                        </a:rPr>
                        <a:t>Isolation Level</a:t>
                      </a:r>
                      <a:endParaRPr lang="en-US" sz="2800" b="1"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sz="2800" b="1" u="none" strike="noStrike">
                          <a:effectLst/>
                        </a:rPr>
                        <a:t>Prevents Dirty Reads</a:t>
                      </a:r>
                      <a:endParaRPr lang="en-US" sz="2800" b="1"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sz="2800" b="1" u="none" strike="noStrike" dirty="0">
                          <a:effectLst/>
                        </a:rPr>
                        <a:t>Prevents Non-Repeatable Reads</a:t>
                      </a:r>
                      <a:endParaRPr lang="en-US" sz="2800" b="1"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sz="2800" b="1" u="none" strike="noStrike" dirty="0">
                          <a:effectLst/>
                        </a:rPr>
                        <a:t>Prevents Phantom Reads</a:t>
                      </a:r>
                      <a:endParaRPr lang="en-US" sz="2800" b="1"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033365980"/>
                  </a:ext>
                </a:extLst>
              </a:tr>
              <a:tr h="176530">
                <a:tc>
                  <a:txBody>
                    <a:bodyPr/>
                    <a:lstStyle/>
                    <a:p>
                      <a:pPr algn="l" fontAlgn="ctr"/>
                      <a:r>
                        <a:rPr lang="en-US" sz="2000" b="1" u="none" strike="noStrike" dirty="0">
                          <a:effectLst/>
                        </a:rPr>
                        <a:t>READ-UNCOMMITTED</a:t>
                      </a:r>
                      <a:endParaRPr lang="en-US" sz="2000" b="1" i="0" u="none" strike="noStrike" dirty="0">
                        <a:solidFill>
                          <a:srgbClr val="000000"/>
                        </a:solidFill>
                        <a:effectLst/>
                        <a:latin typeface="Arial Unicode MS"/>
                        <a:ea typeface="等线" panose="02010600030101010101" pitchFamily="2" charset="-122"/>
                      </a:endParaRPr>
                    </a:p>
                  </a:txBody>
                  <a:tcPr marL="4763" marR="4763" marT="4763" marB="0" anchor="ctr"/>
                </a:tc>
                <a:tc>
                  <a:txBody>
                    <a:bodyPr/>
                    <a:lstStyle/>
                    <a:p>
                      <a:pPr algn="l" fontAlgn="ctr"/>
                      <a:r>
                        <a:rPr lang="en-US" sz="2800" b="1" u="none" strike="noStrike" dirty="0">
                          <a:effectLst/>
                        </a:rPr>
                        <a:t>No</a:t>
                      </a:r>
                      <a:endParaRPr lang="en-US" sz="2800" b="1"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2800" b="1" u="none" strike="noStrike" dirty="0">
                          <a:effectLst/>
                        </a:rPr>
                        <a:t>No</a:t>
                      </a:r>
                      <a:endParaRPr lang="en-US" sz="2800" b="1"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2800" b="1" u="none" strike="noStrike" dirty="0">
                          <a:effectLst/>
                        </a:rPr>
                        <a:t>No</a:t>
                      </a:r>
                      <a:endParaRPr lang="en-US" sz="2800" b="1"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746012838"/>
                  </a:ext>
                </a:extLst>
              </a:tr>
              <a:tr h="176530">
                <a:tc>
                  <a:txBody>
                    <a:bodyPr/>
                    <a:lstStyle/>
                    <a:p>
                      <a:pPr algn="l" fontAlgn="ctr"/>
                      <a:r>
                        <a:rPr lang="en-US" sz="2000" b="1" u="none" strike="noStrike">
                          <a:effectLst/>
                        </a:rPr>
                        <a:t>READ-COMMITTED</a:t>
                      </a:r>
                      <a:endParaRPr lang="en-US" sz="2000" b="1" i="0" u="none" strike="noStrike">
                        <a:solidFill>
                          <a:srgbClr val="000000"/>
                        </a:solidFill>
                        <a:effectLst/>
                        <a:latin typeface="Arial Unicode MS"/>
                        <a:ea typeface="等线" panose="02010600030101010101" pitchFamily="2" charset="-122"/>
                      </a:endParaRPr>
                    </a:p>
                  </a:txBody>
                  <a:tcPr marL="4763" marR="4763" marT="4763" marB="0" anchor="ctr"/>
                </a:tc>
                <a:tc>
                  <a:txBody>
                    <a:bodyPr/>
                    <a:lstStyle/>
                    <a:p>
                      <a:pPr algn="l" fontAlgn="ctr"/>
                      <a:r>
                        <a:rPr lang="en-US" sz="2800" b="1" u="none" strike="noStrike" dirty="0">
                          <a:effectLst/>
                        </a:rPr>
                        <a:t>Yes</a:t>
                      </a:r>
                      <a:endParaRPr lang="en-US" sz="2800" b="1"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2800" b="1" u="none" strike="noStrike" dirty="0">
                          <a:effectLst/>
                        </a:rPr>
                        <a:t>No</a:t>
                      </a:r>
                      <a:endParaRPr lang="en-US" sz="2800" b="1"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2800" b="1" u="none" strike="noStrike">
                          <a:effectLst/>
                        </a:rPr>
                        <a:t>No</a:t>
                      </a:r>
                      <a:endParaRPr lang="en-US" sz="2800" b="1"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911507584"/>
                  </a:ext>
                </a:extLst>
              </a:tr>
              <a:tr h="176530">
                <a:tc>
                  <a:txBody>
                    <a:bodyPr/>
                    <a:lstStyle/>
                    <a:p>
                      <a:pPr algn="l" fontAlgn="ctr"/>
                      <a:r>
                        <a:rPr lang="en-US" sz="2000" b="1" u="none" strike="noStrike">
                          <a:effectLst/>
                        </a:rPr>
                        <a:t>REPEATABLE READ</a:t>
                      </a:r>
                      <a:endParaRPr lang="en-US" sz="2000" b="1" i="0" u="none" strike="noStrike">
                        <a:solidFill>
                          <a:srgbClr val="000000"/>
                        </a:solidFill>
                        <a:effectLst/>
                        <a:latin typeface="Arial Unicode MS"/>
                        <a:ea typeface="等线" panose="02010600030101010101" pitchFamily="2" charset="-122"/>
                      </a:endParaRPr>
                    </a:p>
                  </a:txBody>
                  <a:tcPr marL="4763" marR="4763" marT="4763" marB="0" anchor="ctr"/>
                </a:tc>
                <a:tc>
                  <a:txBody>
                    <a:bodyPr/>
                    <a:lstStyle/>
                    <a:p>
                      <a:pPr algn="l" fontAlgn="ctr"/>
                      <a:r>
                        <a:rPr lang="en-US" sz="2800" b="1" u="none" strike="noStrike" dirty="0">
                          <a:effectLst/>
                        </a:rPr>
                        <a:t>Yes</a:t>
                      </a:r>
                      <a:endParaRPr lang="en-US" sz="2800" b="1"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2800" b="1" u="none" strike="noStrike">
                          <a:effectLst/>
                        </a:rPr>
                        <a:t>Yes</a:t>
                      </a:r>
                      <a:endParaRPr lang="en-US" sz="2800" b="1"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2800" b="1" u="none" strike="noStrike" dirty="0">
                          <a:effectLst/>
                        </a:rPr>
                        <a:t>No* (prevented by </a:t>
                      </a:r>
                      <a:r>
                        <a:rPr lang="en-US" sz="2800" b="1" u="none" strike="noStrike" dirty="0" err="1">
                          <a:effectLst/>
                        </a:rPr>
                        <a:t>InnoDB</a:t>
                      </a:r>
                      <a:r>
                        <a:rPr lang="en-US" sz="2800" b="1" u="none" strike="noStrike" dirty="0">
                          <a:effectLst/>
                        </a:rPr>
                        <a:t> (</a:t>
                      </a:r>
                      <a:r>
                        <a:rPr lang="en-US" sz="2800" b="1" u="none" strike="noStrike" dirty="0" err="1">
                          <a:effectLst/>
                        </a:rPr>
                        <a:t>mySQL</a:t>
                      </a:r>
                      <a:r>
                        <a:rPr lang="en-US" sz="2800" b="1" u="none" strike="noStrike" dirty="0">
                          <a:effectLst/>
                        </a:rPr>
                        <a:t> engine))</a:t>
                      </a:r>
                      <a:endParaRPr lang="en-US" sz="2800" b="1"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1017006490"/>
                  </a:ext>
                </a:extLst>
              </a:tr>
              <a:tr h="176530">
                <a:tc>
                  <a:txBody>
                    <a:bodyPr/>
                    <a:lstStyle/>
                    <a:p>
                      <a:pPr algn="l" fontAlgn="ctr"/>
                      <a:r>
                        <a:rPr lang="en-US" sz="2000" b="1" u="none" strike="noStrike">
                          <a:effectLst/>
                        </a:rPr>
                        <a:t>SERIALIZABLE</a:t>
                      </a:r>
                      <a:endParaRPr lang="en-US" sz="2000" b="1" i="0" u="none" strike="noStrike">
                        <a:solidFill>
                          <a:srgbClr val="000000"/>
                        </a:solidFill>
                        <a:effectLst/>
                        <a:latin typeface="Arial Unicode MS"/>
                        <a:ea typeface="等线" panose="02010600030101010101" pitchFamily="2" charset="-122"/>
                      </a:endParaRPr>
                    </a:p>
                  </a:txBody>
                  <a:tcPr marL="4763" marR="4763" marT="4763" marB="0" anchor="ctr"/>
                </a:tc>
                <a:tc>
                  <a:txBody>
                    <a:bodyPr/>
                    <a:lstStyle/>
                    <a:p>
                      <a:pPr algn="l" fontAlgn="ctr"/>
                      <a:r>
                        <a:rPr lang="en-US" sz="2800" b="1" u="none" strike="noStrike">
                          <a:effectLst/>
                        </a:rPr>
                        <a:t>Yes</a:t>
                      </a:r>
                      <a:endParaRPr lang="en-US" sz="2800" b="1"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2800" b="1" u="none" strike="noStrike">
                          <a:effectLst/>
                        </a:rPr>
                        <a:t>Yes</a:t>
                      </a:r>
                      <a:endParaRPr lang="en-US" sz="2800" b="1"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2800" b="1" u="none" strike="noStrike" dirty="0">
                          <a:effectLst/>
                        </a:rPr>
                        <a:t>Yes</a:t>
                      </a:r>
                      <a:endParaRPr lang="en-US" sz="2800" b="1"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4189492923"/>
                  </a:ext>
                </a:extLst>
              </a:tr>
            </a:tbl>
          </a:graphicData>
        </a:graphic>
      </p:graphicFrame>
    </p:spTree>
    <p:extLst>
      <p:ext uri="{BB962C8B-B14F-4D97-AF65-F5344CB8AC3E}">
        <p14:creationId xmlns:p14="http://schemas.microsoft.com/office/powerpoint/2010/main" val="417633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3409-679B-9101-5963-9AB31E0B2036}"/>
              </a:ext>
            </a:extLst>
          </p:cNvPr>
          <p:cNvSpPr>
            <a:spLocks noGrp="1"/>
          </p:cNvSpPr>
          <p:nvPr>
            <p:ph type="title"/>
          </p:nvPr>
        </p:nvSpPr>
        <p:spPr/>
        <p:txBody>
          <a:bodyPr/>
          <a:lstStyle/>
          <a:p>
            <a:r>
              <a:rPr lang="en-US" altLang="zh-CN" b="1" u="sng" dirty="0"/>
              <a:t>Dirty Read</a:t>
            </a:r>
            <a:endParaRPr lang="zh-CN" altLang="en-US" b="1" u="sng" dirty="0"/>
          </a:p>
        </p:txBody>
      </p:sp>
      <p:sp>
        <p:nvSpPr>
          <p:cNvPr id="3" name="Content Placeholder 2">
            <a:extLst>
              <a:ext uri="{FF2B5EF4-FFF2-40B4-BE49-F238E27FC236}">
                <a16:creationId xmlns:a16="http://schemas.microsoft.com/office/drawing/2014/main" id="{D2FADF8D-154A-ABBA-D70C-C7304E7B8903}"/>
              </a:ext>
            </a:extLst>
          </p:cNvPr>
          <p:cNvSpPr>
            <a:spLocks noGrp="1"/>
          </p:cNvSpPr>
          <p:nvPr>
            <p:ph idx="1"/>
          </p:nvPr>
        </p:nvSpPr>
        <p:spPr>
          <a:xfrm>
            <a:off x="838200" y="1597025"/>
            <a:ext cx="10963031" cy="1831975"/>
          </a:xfrm>
        </p:spPr>
        <p:txBody>
          <a:bodyPr>
            <a:normAutofit lnSpcReduction="10000"/>
          </a:bodyPr>
          <a:lstStyle/>
          <a:p>
            <a:pPr marL="0" indent="0" algn="just">
              <a:buNone/>
            </a:pPr>
            <a:r>
              <a:rPr lang="en-US" altLang="zh-CN" sz="3200" dirty="0"/>
              <a:t>A dirty read occurs when a transaction reads data that has been modified by another transaction but not yet committed. If the other transaction is rolled back, the data read becomes invalid.</a:t>
            </a:r>
            <a:endParaRPr lang="zh-CN" altLang="en-US" sz="3200" dirty="0"/>
          </a:p>
        </p:txBody>
      </p:sp>
      <p:sp>
        <p:nvSpPr>
          <p:cNvPr id="5" name="TextBox 4">
            <a:extLst>
              <a:ext uri="{FF2B5EF4-FFF2-40B4-BE49-F238E27FC236}">
                <a16:creationId xmlns:a16="http://schemas.microsoft.com/office/drawing/2014/main" id="{5F5FF13C-9837-71B4-3A7A-E709ED170517}"/>
              </a:ext>
            </a:extLst>
          </p:cNvPr>
          <p:cNvSpPr txBox="1"/>
          <p:nvPr/>
        </p:nvSpPr>
        <p:spPr>
          <a:xfrm>
            <a:off x="838199" y="3370945"/>
            <a:ext cx="10963031" cy="2677656"/>
          </a:xfrm>
          <a:prstGeom prst="rect">
            <a:avLst/>
          </a:prstGeom>
          <a:noFill/>
        </p:spPr>
        <p:txBody>
          <a:bodyPr wrap="square">
            <a:spAutoFit/>
          </a:bodyPr>
          <a:lstStyle/>
          <a:p>
            <a:pPr algn="just"/>
            <a:r>
              <a:rPr lang="en-US" altLang="zh-CN" sz="2400" dirty="0"/>
              <a:t>-- Transaction 1</a:t>
            </a:r>
          </a:p>
          <a:p>
            <a:pPr algn="just"/>
            <a:r>
              <a:rPr lang="en-US" altLang="zh-CN" sz="2400" dirty="0"/>
              <a:t>START TRANSACTION;</a:t>
            </a:r>
          </a:p>
          <a:p>
            <a:pPr algn="just"/>
            <a:r>
              <a:rPr lang="en-US" altLang="zh-CN" sz="2400" dirty="0"/>
              <a:t>UPDATE users SET </a:t>
            </a:r>
            <a:r>
              <a:rPr lang="en-US" altLang="zh-CN" sz="2400" dirty="0" err="1"/>
              <a:t>userEmail</a:t>
            </a:r>
            <a:r>
              <a:rPr lang="en-US" altLang="zh-CN" sz="2400" dirty="0"/>
              <a:t> = 'temp@gmail.com' WHERE </a:t>
            </a:r>
            <a:r>
              <a:rPr lang="en-US" altLang="zh-CN" sz="2400" dirty="0" err="1"/>
              <a:t>userName</a:t>
            </a:r>
            <a:r>
              <a:rPr lang="en-US" altLang="zh-CN" sz="2400" dirty="0"/>
              <a:t> = 'Awais Ahmed';</a:t>
            </a:r>
          </a:p>
          <a:p>
            <a:pPr algn="just"/>
            <a:r>
              <a:rPr lang="en-US" altLang="zh-CN" sz="2400" dirty="0"/>
              <a:t>-- Transaction 2</a:t>
            </a:r>
          </a:p>
          <a:p>
            <a:pPr algn="just"/>
            <a:r>
              <a:rPr lang="en-US" altLang="zh-CN" sz="2400" dirty="0"/>
              <a:t>SELECT * FROM users;  -- Reads the uncommitted change from Transaction 1</a:t>
            </a:r>
          </a:p>
          <a:p>
            <a:pPr algn="just"/>
            <a:r>
              <a:rPr lang="en-US" altLang="zh-CN" sz="2400" dirty="0"/>
              <a:t>rollback; -- The change to </a:t>
            </a:r>
            <a:r>
              <a:rPr lang="en-US" altLang="zh-CN" sz="2400" dirty="0" err="1"/>
              <a:t>userEmail</a:t>
            </a:r>
            <a:r>
              <a:rPr lang="en-US" altLang="zh-CN" sz="2400" dirty="0"/>
              <a:t> is undone</a:t>
            </a:r>
          </a:p>
        </p:txBody>
      </p:sp>
      <p:sp>
        <p:nvSpPr>
          <p:cNvPr id="7" name="TextBox 6">
            <a:extLst>
              <a:ext uri="{FF2B5EF4-FFF2-40B4-BE49-F238E27FC236}">
                <a16:creationId xmlns:a16="http://schemas.microsoft.com/office/drawing/2014/main" id="{A68D6820-D24A-11C7-2FF3-65AA766EE2DA}"/>
              </a:ext>
            </a:extLst>
          </p:cNvPr>
          <p:cNvSpPr txBox="1"/>
          <p:nvPr/>
        </p:nvSpPr>
        <p:spPr>
          <a:xfrm>
            <a:off x="953477" y="6048601"/>
            <a:ext cx="10400323" cy="369332"/>
          </a:xfrm>
          <a:prstGeom prst="rect">
            <a:avLst/>
          </a:prstGeom>
          <a:noFill/>
        </p:spPr>
        <p:txBody>
          <a:bodyPr wrap="square">
            <a:spAutoFit/>
          </a:bodyPr>
          <a:lstStyle/>
          <a:p>
            <a:r>
              <a:rPr lang="en-US" altLang="zh-CN" b="1" dirty="0">
                <a:highlight>
                  <a:srgbClr val="FFFF00"/>
                </a:highlight>
              </a:rPr>
              <a:t>Problem: Transaction 2 read an invalid (dirty) value, leading to inconsistent results.</a:t>
            </a:r>
            <a:endParaRPr lang="zh-CN" altLang="en-US" b="1" dirty="0">
              <a:highlight>
                <a:srgbClr val="FFFF00"/>
              </a:highlight>
            </a:endParaRPr>
          </a:p>
        </p:txBody>
      </p:sp>
    </p:spTree>
    <p:extLst>
      <p:ext uri="{BB962C8B-B14F-4D97-AF65-F5344CB8AC3E}">
        <p14:creationId xmlns:p14="http://schemas.microsoft.com/office/powerpoint/2010/main" val="2499215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68D6820-D24A-11C7-2FF3-65AA766EE2DA}"/>
              </a:ext>
            </a:extLst>
          </p:cNvPr>
          <p:cNvSpPr txBox="1"/>
          <p:nvPr/>
        </p:nvSpPr>
        <p:spPr>
          <a:xfrm>
            <a:off x="953477" y="6048601"/>
            <a:ext cx="10400323" cy="369332"/>
          </a:xfrm>
          <a:prstGeom prst="rect">
            <a:avLst/>
          </a:prstGeom>
          <a:noFill/>
        </p:spPr>
        <p:txBody>
          <a:bodyPr wrap="square">
            <a:spAutoFit/>
          </a:bodyPr>
          <a:lstStyle/>
          <a:p>
            <a:r>
              <a:rPr lang="en-US" altLang="zh-CN" b="1" dirty="0">
                <a:highlight>
                  <a:srgbClr val="FFFF00"/>
                </a:highlight>
              </a:rPr>
              <a:t>Problem: Transaction 2 read an invalid (dirty) value, leading to inconsistent results.</a:t>
            </a:r>
            <a:endParaRPr lang="zh-CN" altLang="en-US" b="1" dirty="0">
              <a:highlight>
                <a:srgbClr val="FFFF00"/>
              </a:highlight>
            </a:endParaRPr>
          </a:p>
        </p:txBody>
      </p:sp>
      <p:pic>
        <p:nvPicPr>
          <p:cNvPr id="3" name="Picture 2">
            <a:extLst>
              <a:ext uri="{FF2B5EF4-FFF2-40B4-BE49-F238E27FC236}">
                <a16:creationId xmlns:a16="http://schemas.microsoft.com/office/drawing/2014/main" id="{B1207573-AB35-7D45-2E6A-3784A8DC620A}"/>
              </a:ext>
            </a:extLst>
          </p:cNvPr>
          <p:cNvPicPr>
            <a:picLocks noChangeAspect="1"/>
          </p:cNvPicPr>
          <p:nvPr/>
        </p:nvPicPr>
        <p:blipFill>
          <a:blip r:embed="rId2"/>
          <a:stretch>
            <a:fillRect/>
          </a:stretch>
        </p:blipFill>
        <p:spPr>
          <a:xfrm>
            <a:off x="0" y="334583"/>
            <a:ext cx="12192000" cy="5374008"/>
          </a:xfrm>
          <a:prstGeom prst="rect">
            <a:avLst/>
          </a:prstGeom>
        </p:spPr>
      </p:pic>
    </p:spTree>
    <p:extLst>
      <p:ext uri="{BB962C8B-B14F-4D97-AF65-F5344CB8AC3E}">
        <p14:creationId xmlns:p14="http://schemas.microsoft.com/office/powerpoint/2010/main" val="3300102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68D6820-D24A-11C7-2FF3-65AA766EE2DA}"/>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ltLang="zh-CN" b="1">
                <a:highlight>
                  <a:srgbClr val="FFFF00"/>
                </a:highlight>
              </a:rPr>
              <a:t>Problem: Transaction 2 read an invalid (dirty) value, leading to inconsistent results.</a:t>
            </a:r>
          </a:p>
        </p:txBody>
      </p:sp>
      <p:sp>
        <p:nvSpPr>
          <p:cNvPr id="22" name="Rectangle 2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928FD5E2-6744-4FF0-DDCE-77DF27F1B256}"/>
              </a:ext>
            </a:extLst>
          </p:cNvPr>
          <p:cNvPicPr>
            <a:picLocks noChangeAspect="1"/>
          </p:cNvPicPr>
          <p:nvPr/>
        </p:nvPicPr>
        <p:blipFill>
          <a:blip r:embed="rId2"/>
          <a:stretch>
            <a:fillRect/>
          </a:stretch>
        </p:blipFill>
        <p:spPr>
          <a:xfrm>
            <a:off x="5987738" y="2011086"/>
            <a:ext cx="5628018" cy="2602958"/>
          </a:xfrm>
          <a:prstGeom prst="rect">
            <a:avLst/>
          </a:prstGeom>
        </p:spPr>
      </p:pic>
    </p:spTree>
    <p:extLst>
      <p:ext uri="{BB962C8B-B14F-4D97-AF65-F5344CB8AC3E}">
        <p14:creationId xmlns:p14="http://schemas.microsoft.com/office/powerpoint/2010/main" val="121624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52406D-6B3A-330E-89A6-C015D013B83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3200" kern="1200">
                <a:solidFill>
                  <a:schemeClr val="bg1"/>
                </a:solidFill>
                <a:latin typeface="+mj-lt"/>
                <a:ea typeface="+mj-ea"/>
                <a:cs typeface="+mj-cs"/>
              </a:rPr>
              <a:t>For allowing two sessions of MySQL</a:t>
            </a:r>
          </a:p>
        </p:txBody>
      </p:sp>
      <p:pic>
        <p:nvPicPr>
          <p:cNvPr id="5" name="Content Placeholder 4" descr="A screenshot of a computer&#10;&#10;Description automatically generated">
            <a:extLst>
              <a:ext uri="{FF2B5EF4-FFF2-40B4-BE49-F238E27FC236}">
                <a16:creationId xmlns:a16="http://schemas.microsoft.com/office/drawing/2014/main" id="{959F1949-3E1C-EE54-8311-6EE67FB556E2}"/>
              </a:ext>
            </a:extLst>
          </p:cNvPr>
          <p:cNvPicPr>
            <a:picLocks noGrp="1" noChangeAspect="1"/>
          </p:cNvPicPr>
          <p:nvPr>
            <p:ph idx="1"/>
          </p:nvPr>
        </p:nvPicPr>
        <p:blipFill>
          <a:blip r:embed="rId2"/>
          <a:stretch>
            <a:fillRect/>
          </a:stretch>
        </p:blipFill>
        <p:spPr>
          <a:xfrm>
            <a:off x="643467" y="2441036"/>
            <a:ext cx="10905066" cy="2862580"/>
          </a:xfrm>
          <a:prstGeom prst="rect">
            <a:avLst/>
          </a:prstGeom>
        </p:spPr>
      </p:pic>
    </p:spTree>
    <p:extLst>
      <p:ext uri="{BB962C8B-B14F-4D97-AF65-F5344CB8AC3E}">
        <p14:creationId xmlns:p14="http://schemas.microsoft.com/office/powerpoint/2010/main" val="832535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D7EC-CCEA-B56F-1AE3-227272C93529}"/>
              </a:ext>
            </a:extLst>
          </p:cNvPr>
          <p:cNvSpPr>
            <a:spLocks noGrp="1"/>
          </p:cNvSpPr>
          <p:nvPr>
            <p:ph type="title"/>
          </p:nvPr>
        </p:nvSpPr>
        <p:spPr/>
        <p:txBody>
          <a:bodyPr/>
          <a:lstStyle/>
          <a:p>
            <a:r>
              <a:rPr lang="en-US" altLang="zh-CN" b="1" dirty="0"/>
              <a:t>Non-Repeatable Read</a:t>
            </a:r>
            <a:endParaRPr lang="zh-CN" altLang="en-US" b="1" dirty="0"/>
          </a:p>
        </p:txBody>
      </p:sp>
      <p:sp>
        <p:nvSpPr>
          <p:cNvPr id="3" name="Content Placeholder 2">
            <a:extLst>
              <a:ext uri="{FF2B5EF4-FFF2-40B4-BE49-F238E27FC236}">
                <a16:creationId xmlns:a16="http://schemas.microsoft.com/office/drawing/2014/main" id="{5BAE7F1C-ED7D-6812-850D-EBC0C20CFA30}"/>
              </a:ext>
            </a:extLst>
          </p:cNvPr>
          <p:cNvSpPr>
            <a:spLocks noGrp="1"/>
          </p:cNvSpPr>
          <p:nvPr>
            <p:ph idx="1"/>
          </p:nvPr>
        </p:nvSpPr>
        <p:spPr/>
        <p:txBody>
          <a:bodyPr/>
          <a:lstStyle/>
          <a:p>
            <a:endParaRPr lang="zh-CN" altLang="en-US"/>
          </a:p>
        </p:txBody>
      </p:sp>
      <p:pic>
        <p:nvPicPr>
          <p:cNvPr id="5" name="Picture 4">
            <a:extLst>
              <a:ext uri="{FF2B5EF4-FFF2-40B4-BE49-F238E27FC236}">
                <a16:creationId xmlns:a16="http://schemas.microsoft.com/office/drawing/2014/main" id="{5486DEF5-58F4-B79F-D2D0-05361C0FCAF0}"/>
              </a:ext>
            </a:extLst>
          </p:cNvPr>
          <p:cNvPicPr>
            <a:picLocks noChangeAspect="1"/>
          </p:cNvPicPr>
          <p:nvPr/>
        </p:nvPicPr>
        <p:blipFill>
          <a:blip r:embed="rId2"/>
          <a:stretch>
            <a:fillRect/>
          </a:stretch>
        </p:blipFill>
        <p:spPr>
          <a:xfrm>
            <a:off x="549711" y="1690688"/>
            <a:ext cx="10545647" cy="4467849"/>
          </a:xfrm>
          <a:prstGeom prst="rect">
            <a:avLst/>
          </a:prstGeom>
        </p:spPr>
      </p:pic>
    </p:spTree>
    <p:extLst>
      <p:ext uri="{BB962C8B-B14F-4D97-AF65-F5344CB8AC3E}">
        <p14:creationId xmlns:p14="http://schemas.microsoft.com/office/powerpoint/2010/main" val="3354765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6E5-B366-4C1C-A2DF-0DCE67501C49}"/>
              </a:ext>
            </a:extLst>
          </p:cNvPr>
          <p:cNvSpPr>
            <a:spLocks noGrp="1"/>
          </p:cNvSpPr>
          <p:nvPr>
            <p:ph type="title"/>
          </p:nvPr>
        </p:nvSpPr>
        <p:spPr/>
        <p:txBody>
          <a:bodyPr/>
          <a:lstStyle/>
          <a:p>
            <a:r>
              <a:rPr lang="en-US" altLang="zh-CN" b="1" dirty="0"/>
              <a:t>Phantom Read</a:t>
            </a:r>
            <a:endParaRPr lang="zh-CN" altLang="en-US" dirty="0"/>
          </a:p>
        </p:txBody>
      </p:sp>
      <p:sp>
        <p:nvSpPr>
          <p:cNvPr id="3" name="Content Placeholder 2">
            <a:extLst>
              <a:ext uri="{FF2B5EF4-FFF2-40B4-BE49-F238E27FC236}">
                <a16:creationId xmlns:a16="http://schemas.microsoft.com/office/drawing/2014/main" id="{1AB7322C-053B-DF72-3B47-9B38E8427971}"/>
              </a:ext>
            </a:extLst>
          </p:cNvPr>
          <p:cNvSpPr>
            <a:spLocks noGrp="1"/>
          </p:cNvSpPr>
          <p:nvPr>
            <p:ph idx="1"/>
          </p:nvPr>
        </p:nvSpPr>
        <p:spPr>
          <a:xfrm>
            <a:off x="838200" y="1825625"/>
            <a:ext cx="10515600" cy="3472768"/>
          </a:xfrm>
        </p:spPr>
        <p:txBody>
          <a:bodyPr/>
          <a:lstStyle/>
          <a:p>
            <a:pPr>
              <a:buFont typeface="Arial" panose="020B0604020202020204" pitchFamily="34" charset="0"/>
              <a:buChar char="•"/>
            </a:pPr>
            <a:r>
              <a:rPr lang="en-US" altLang="zh-CN" b="1" dirty="0"/>
              <a:t>Definition</a:t>
            </a:r>
            <a:r>
              <a:rPr lang="en-US" altLang="zh-CN" dirty="0"/>
              <a:t>: A transaction reads a </a:t>
            </a:r>
            <a:r>
              <a:rPr lang="en-US" altLang="zh-CN" b="1" dirty="0"/>
              <a:t>set of rows</a:t>
            </a:r>
            <a:r>
              <a:rPr lang="en-US" altLang="zh-CN" dirty="0"/>
              <a:t> that changes because another transaction </a:t>
            </a:r>
            <a:r>
              <a:rPr lang="en-US" altLang="zh-CN" b="1" dirty="0"/>
              <a:t>inserts/deletes rows</a:t>
            </a:r>
            <a:r>
              <a:rPr lang="en-US" altLang="zh-CN" dirty="0"/>
              <a:t> in between.</a:t>
            </a:r>
          </a:p>
          <a:p>
            <a:r>
              <a:rPr lang="en-US" altLang="zh-CN" b="1" dirty="0"/>
              <a:t>Example Scenario: Phantom Read</a:t>
            </a:r>
          </a:p>
          <a:p>
            <a:pPr marL="514350" indent="-514350">
              <a:buFont typeface="+mj-lt"/>
              <a:buAutoNum type="arabicPeriod"/>
            </a:pPr>
            <a:r>
              <a:rPr lang="en-US" altLang="zh-CN" dirty="0"/>
              <a:t>Transaction </a:t>
            </a:r>
            <a:r>
              <a:rPr lang="en-US" altLang="zh-CN" b="1" dirty="0"/>
              <a:t>A</a:t>
            </a:r>
            <a:r>
              <a:rPr lang="en-US" altLang="zh-CN" dirty="0"/>
              <a:t> queries rows based on a condition.</a:t>
            </a:r>
          </a:p>
          <a:p>
            <a:pPr marL="514350" indent="-514350">
              <a:buFont typeface="+mj-lt"/>
              <a:buAutoNum type="arabicPeriod"/>
            </a:pPr>
            <a:r>
              <a:rPr lang="en-US" altLang="zh-CN" dirty="0"/>
              <a:t>Transaction </a:t>
            </a:r>
            <a:r>
              <a:rPr lang="en-US" altLang="zh-CN" b="1" dirty="0"/>
              <a:t>B</a:t>
            </a:r>
            <a:r>
              <a:rPr lang="en-US" altLang="zh-CN" dirty="0"/>
              <a:t> inserts new rows that meet the condition.</a:t>
            </a:r>
          </a:p>
          <a:p>
            <a:pPr marL="514350" indent="-514350">
              <a:buFont typeface="+mj-lt"/>
              <a:buAutoNum type="arabicPeriod"/>
            </a:pPr>
            <a:r>
              <a:rPr lang="en-US" altLang="zh-CN" dirty="0"/>
              <a:t>Transaction </a:t>
            </a:r>
            <a:r>
              <a:rPr lang="en-US" altLang="zh-CN" b="1" dirty="0"/>
              <a:t>A</a:t>
            </a:r>
            <a:r>
              <a:rPr lang="en-US" altLang="zh-CN" dirty="0"/>
              <a:t> queries the rows again and sees "phantom (ghost)" rows.</a:t>
            </a:r>
          </a:p>
        </p:txBody>
      </p:sp>
    </p:spTree>
    <p:extLst>
      <p:ext uri="{BB962C8B-B14F-4D97-AF65-F5344CB8AC3E}">
        <p14:creationId xmlns:p14="http://schemas.microsoft.com/office/powerpoint/2010/main" val="3888673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3409-679B-9101-5963-9AB31E0B2036}"/>
              </a:ext>
            </a:extLst>
          </p:cNvPr>
          <p:cNvSpPr>
            <a:spLocks noGrp="1"/>
          </p:cNvSpPr>
          <p:nvPr>
            <p:ph type="title"/>
          </p:nvPr>
        </p:nvSpPr>
        <p:spPr/>
        <p:txBody>
          <a:bodyPr/>
          <a:lstStyle/>
          <a:p>
            <a:r>
              <a:rPr lang="en-US" altLang="zh-CN" b="1" u="sng" dirty="0"/>
              <a:t>READ COMMITTED;</a:t>
            </a:r>
            <a:endParaRPr lang="zh-CN" altLang="en-US" b="1" u="sng" dirty="0"/>
          </a:p>
        </p:txBody>
      </p:sp>
      <p:sp>
        <p:nvSpPr>
          <p:cNvPr id="3" name="Content Placeholder 2">
            <a:extLst>
              <a:ext uri="{FF2B5EF4-FFF2-40B4-BE49-F238E27FC236}">
                <a16:creationId xmlns:a16="http://schemas.microsoft.com/office/drawing/2014/main" id="{D2FADF8D-154A-ABBA-D70C-C7304E7B8903}"/>
              </a:ext>
            </a:extLst>
          </p:cNvPr>
          <p:cNvSpPr>
            <a:spLocks noGrp="1"/>
          </p:cNvSpPr>
          <p:nvPr>
            <p:ph idx="1"/>
          </p:nvPr>
        </p:nvSpPr>
        <p:spPr>
          <a:xfrm>
            <a:off x="838200" y="1597026"/>
            <a:ext cx="10963031" cy="575652"/>
          </a:xfrm>
        </p:spPr>
        <p:txBody>
          <a:bodyPr>
            <a:normAutofit/>
          </a:bodyPr>
          <a:lstStyle/>
          <a:p>
            <a:pPr marL="0" indent="0" algn="just">
              <a:buNone/>
            </a:pPr>
            <a:r>
              <a:rPr lang="en-US" altLang="zh-CN" b="1" dirty="0"/>
              <a:t>SET SESSION TRANSACTION ISOLATION LEVEL READ COMMITTED;</a:t>
            </a:r>
            <a:endParaRPr lang="zh-CN" altLang="en-US" b="1" dirty="0"/>
          </a:p>
        </p:txBody>
      </p:sp>
      <p:sp>
        <p:nvSpPr>
          <p:cNvPr id="8" name="TextBox 7">
            <a:extLst>
              <a:ext uri="{FF2B5EF4-FFF2-40B4-BE49-F238E27FC236}">
                <a16:creationId xmlns:a16="http://schemas.microsoft.com/office/drawing/2014/main" id="{704C5E7E-94FC-BF30-F2FB-7DE974985A57}"/>
              </a:ext>
            </a:extLst>
          </p:cNvPr>
          <p:cNvSpPr txBox="1"/>
          <p:nvPr/>
        </p:nvSpPr>
        <p:spPr>
          <a:xfrm>
            <a:off x="338992" y="2474743"/>
            <a:ext cx="11629292" cy="584775"/>
          </a:xfrm>
          <a:prstGeom prst="rect">
            <a:avLst/>
          </a:prstGeom>
          <a:noFill/>
        </p:spPr>
        <p:txBody>
          <a:bodyPr wrap="square">
            <a:spAutoFit/>
          </a:bodyPr>
          <a:lstStyle/>
          <a:p>
            <a:r>
              <a:rPr lang="en-US" altLang="zh-CN" sz="3200" b="1" dirty="0">
                <a:highlight>
                  <a:srgbClr val="FFFF00"/>
                </a:highlight>
              </a:rPr>
              <a:t>Use the Read Committed isolation level to prevent dirty reads</a:t>
            </a:r>
            <a:endParaRPr lang="zh-CN" altLang="en-US" sz="3200" b="1" dirty="0">
              <a:highlight>
                <a:srgbClr val="FFFF00"/>
              </a:highlight>
            </a:endParaRPr>
          </a:p>
        </p:txBody>
      </p:sp>
      <p:sp>
        <p:nvSpPr>
          <p:cNvPr id="10" name="TextBox 9">
            <a:extLst>
              <a:ext uri="{FF2B5EF4-FFF2-40B4-BE49-F238E27FC236}">
                <a16:creationId xmlns:a16="http://schemas.microsoft.com/office/drawing/2014/main" id="{6F0DFC14-BCD6-87C7-B1B6-76AA54778B3B}"/>
              </a:ext>
            </a:extLst>
          </p:cNvPr>
          <p:cNvSpPr txBox="1"/>
          <p:nvPr/>
        </p:nvSpPr>
        <p:spPr>
          <a:xfrm>
            <a:off x="578339" y="3400866"/>
            <a:ext cx="10433538" cy="1077218"/>
          </a:xfrm>
          <a:prstGeom prst="rect">
            <a:avLst/>
          </a:prstGeom>
          <a:noFill/>
        </p:spPr>
        <p:txBody>
          <a:bodyPr wrap="square">
            <a:spAutoFit/>
          </a:bodyPr>
          <a:lstStyle/>
          <a:p>
            <a:pPr algn="ctr"/>
            <a:r>
              <a:rPr lang="en-US" altLang="zh-CN" sz="3200" b="1" dirty="0"/>
              <a:t>Order of Operations</a:t>
            </a:r>
            <a:r>
              <a:rPr lang="en-US" altLang="zh-CN" sz="3200" dirty="0"/>
              <a:t>: </a:t>
            </a:r>
            <a:r>
              <a:rPr lang="en-US" altLang="zh-CN" sz="3200" dirty="0">
                <a:highlight>
                  <a:srgbClr val="FFFF00"/>
                </a:highlight>
              </a:rPr>
              <a:t>Always set the isolation level before starting transactions to ensure the desired behavior.</a:t>
            </a:r>
            <a:endParaRPr lang="zh-CN" altLang="en-US" sz="3200" dirty="0">
              <a:highlight>
                <a:srgbClr val="FFFF00"/>
              </a:highlight>
            </a:endParaRPr>
          </a:p>
        </p:txBody>
      </p:sp>
      <p:sp>
        <p:nvSpPr>
          <p:cNvPr id="13" name="TextBox 12">
            <a:extLst>
              <a:ext uri="{FF2B5EF4-FFF2-40B4-BE49-F238E27FC236}">
                <a16:creationId xmlns:a16="http://schemas.microsoft.com/office/drawing/2014/main" id="{5D005F2A-8510-D874-7A03-4B948E190AA8}"/>
              </a:ext>
            </a:extLst>
          </p:cNvPr>
          <p:cNvSpPr txBox="1"/>
          <p:nvPr/>
        </p:nvSpPr>
        <p:spPr>
          <a:xfrm>
            <a:off x="953477" y="4583613"/>
            <a:ext cx="10285046" cy="1015663"/>
          </a:xfrm>
          <a:prstGeom prst="rect">
            <a:avLst/>
          </a:prstGeom>
          <a:noFill/>
        </p:spPr>
        <p:txBody>
          <a:bodyPr wrap="square">
            <a:spAutoFit/>
          </a:bodyPr>
          <a:lstStyle/>
          <a:p>
            <a:r>
              <a:rPr lang="en-US" altLang="zh-CN" sz="2000" b="1" dirty="0"/>
              <a:t>With PERSIST scope, transaction isolation level is not reset even after restarting MySQL:</a:t>
            </a:r>
          </a:p>
          <a:p>
            <a:r>
              <a:rPr lang="en-US" altLang="zh-CN" sz="2000" b="1" dirty="0"/>
              <a:t>SET PERSIST TRANSACTION ISOLATION LEVEL READ UNCOMMITTED;</a:t>
            </a:r>
          </a:p>
          <a:p>
            <a:r>
              <a:rPr lang="en-US" altLang="zh-CN" sz="2000" b="1" dirty="0"/>
              <a:t>SET GLOBAL TRANSACTION ISOLATION LEVEL READ COMMITTED;</a:t>
            </a:r>
          </a:p>
        </p:txBody>
      </p:sp>
      <p:sp>
        <p:nvSpPr>
          <p:cNvPr id="19" name="TextBox 18">
            <a:extLst>
              <a:ext uri="{FF2B5EF4-FFF2-40B4-BE49-F238E27FC236}">
                <a16:creationId xmlns:a16="http://schemas.microsoft.com/office/drawing/2014/main" id="{D503C572-20A9-FD5F-B2D5-FA640BF8EB09}"/>
              </a:ext>
            </a:extLst>
          </p:cNvPr>
          <p:cNvSpPr txBox="1"/>
          <p:nvPr/>
        </p:nvSpPr>
        <p:spPr>
          <a:xfrm>
            <a:off x="953477" y="5905697"/>
            <a:ext cx="9482991" cy="461665"/>
          </a:xfrm>
          <a:prstGeom prst="rect">
            <a:avLst/>
          </a:prstGeom>
          <a:noFill/>
        </p:spPr>
        <p:txBody>
          <a:bodyPr wrap="square">
            <a:spAutoFit/>
          </a:bodyPr>
          <a:lstStyle/>
          <a:p>
            <a:r>
              <a:rPr lang="en-US" altLang="zh-CN" sz="2400" b="1" dirty="0">
                <a:hlinkClick r:id="rId2"/>
              </a:rPr>
              <a:t>https://dev.mysql.com/doc/refman/8.0/en/set-transaction.html</a:t>
            </a:r>
            <a:r>
              <a:rPr lang="en-US" altLang="zh-CN" sz="2400" b="1" dirty="0"/>
              <a:t> </a:t>
            </a:r>
            <a:endParaRPr lang="zh-CN" altLang="en-US" sz="2400" b="1" dirty="0"/>
          </a:p>
        </p:txBody>
      </p:sp>
    </p:spTree>
    <p:extLst>
      <p:ext uri="{BB962C8B-B14F-4D97-AF65-F5344CB8AC3E}">
        <p14:creationId xmlns:p14="http://schemas.microsoft.com/office/powerpoint/2010/main" val="2094675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2284C1-4BEA-1ED0-1F0F-8D68059FFCF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altLang="zh-CN" sz="3200" b="1" kern="1200" dirty="0">
                <a:solidFill>
                  <a:schemeClr val="bg1"/>
                </a:solidFill>
                <a:latin typeface="+mj-lt"/>
                <a:ea typeface="+mj-ea"/>
                <a:cs typeface="+mj-cs"/>
              </a:rPr>
              <a:t>Summary</a:t>
            </a:r>
          </a:p>
        </p:txBody>
      </p:sp>
      <p:graphicFrame>
        <p:nvGraphicFramePr>
          <p:cNvPr id="16" name="Table 15">
            <a:extLst>
              <a:ext uri="{FF2B5EF4-FFF2-40B4-BE49-F238E27FC236}">
                <a16:creationId xmlns:a16="http://schemas.microsoft.com/office/drawing/2014/main" id="{BD0E71E6-13A2-1444-604A-16823B2FB894}"/>
              </a:ext>
            </a:extLst>
          </p:cNvPr>
          <p:cNvGraphicFramePr>
            <a:graphicFrameLocks noGrp="1"/>
          </p:cNvGraphicFramePr>
          <p:nvPr>
            <p:extLst>
              <p:ext uri="{D42A27DB-BD31-4B8C-83A1-F6EECF244321}">
                <p14:modId xmlns:p14="http://schemas.microsoft.com/office/powerpoint/2010/main" val="1654166208"/>
              </p:ext>
            </p:extLst>
          </p:nvPr>
        </p:nvGraphicFramePr>
        <p:xfrm>
          <a:off x="706237" y="1675227"/>
          <a:ext cx="10779528" cy="4394200"/>
        </p:xfrm>
        <a:graphic>
          <a:graphicData uri="http://schemas.openxmlformats.org/drawingml/2006/table">
            <a:tbl>
              <a:tblPr firstRow="1" bandRow="1">
                <a:tableStyleId>{5C22544A-7EE6-4342-B048-85BDC9FD1C3A}</a:tableStyleId>
              </a:tblPr>
              <a:tblGrid>
                <a:gridCol w="4169753">
                  <a:extLst>
                    <a:ext uri="{9D8B030D-6E8A-4147-A177-3AD203B41FA5}">
                      <a16:colId xmlns:a16="http://schemas.microsoft.com/office/drawing/2014/main" val="4015372535"/>
                    </a:ext>
                  </a:extLst>
                </a:gridCol>
                <a:gridCol w="2110115">
                  <a:extLst>
                    <a:ext uri="{9D8B030D-6E8A-4147-A177-3AD203B41FA5}">
                      <a16:colId xmlns:a16="http://schemas.microsoft.com/office/drawing/2014/main" val="1282469214"/>
                    </a:ext>
                  </a:extLst>
                </a:gridCol>
                <a:gridCol w="2632912">
                  <a:extLst>
                    <a:ext uri="{9D8B030D-6E8A-4147-A177-3AD203B41FA5}">
                      <a16:colId xmlns:a16="http://schemas.microsoft.com/office/drawing/2014/main" val="251809147"/>
                    </a:ext>
                  </a:extLst>
                </a:gridCol>
                <a:gridCol w="1866748">
                  <a:extLst>
                    <a:ext uri="{9D8B030D-6E8A-4147-A177-3AD203B41FA5}">
                      <a16:colId xmlns:a16="http://schemas.microsoft.com/office/drawing/2014/main" val="989624930"/>
                    </a:ext>
                  </a:extLst>
                </a:gridCol>
              </a:tblGrid>
              <a:tr h="1545135">
                <a:tc>
                  <a:txBody>
                    <a:bodyPr/>
                    <a:lstStyle/>
                    <a:p>
                      <a:pPr algn="ctr" fontAlgn="ctr"/>
                      <a:r>
                        <a:rPr lang="en-US" sz="3100" u="none" strike="noStrike">
                          <a:effectLst/>
                        </a:rPr>
                        <a:t>Isolation Level</a:t>
                      </a:r>
                      <a:endParaRPr lang="en-US" sz="3100" b="1" i="0" u="none" strike="noStrike">
                        <a:solidFill>
                          <a:srgbClr val="000000"/>
                        </a:solidFill>
                        <a:effectLst/>
                        <a:latin typeface="等线" panose="02010600030101010101" pitchFamily="2" charset="-122"/>
                        <a:ea typeface="等线" panose="02010600030101010101" pitchFamily="2" charset="-122"/>
                      </a:endParaRPr>
                    </a:p>
                  </a:txBody>
                  <a:tcPr marL="13522" marR="13522" marT="13522" marB="0" anchor="ctr"/>
                </a:tc>
                <a:tc>
                  <a:txBody>
                    <a:bodyPr/>
                    <a:lstStyle/>
                    <a:p>
                      <a:pPr algn="ctr" fontAlgn="ctr"/>
                      <a:r>
                        <a:rPr lang="en-US" sz="3100" u="none" strike="noStrike">
                          <a:effectLst/>
                        </a:rPr>
                        <a:t>Handles Dirty Read</a:t>
                      </a:r>
                      <a:endParaRPr lang="en-US" sz="3100" b="1" i="0" u="none" strike="noStrike">
                        <a:solidFill>
                          <a:srgbClr val="000000"/>
                        </a:solidFill>
                        <a:effectLst/>
                        <a:latin typeface="等线" panose="02010600030101010101" pitchFamily="2" charset="-122"/>
                        <a:ea typeface="等线" panose="02010600030101010101" pitchFamily="2" charset="-122"/>
                      </a:endParaRPr>
                    </a:p>
                  </a:txBody>
                  <a:tcPr marL="13522" marR="13522" marT="13522" marB="0" anchor="ctr"/>
                </a:tc>
                <a:tc>
                  <a:txBody>
                    <a:bodyPr/>
                    <a:lstStyle/>
                    <a:p>
                      <a:pPr algn="ctr" fontAlgn="ctr"/>
                      <a:r>
                        <a:rPr lang="en-US" sz="3100" u="none" strike="noStrike">
                          <a:effectLst/>
                        </a:rPr>
                        <a:t>Handles Non-Repeatable Read</a:t>
                      </a:r>
                      <a:endParaRPr lang="en-US" sz="3100" b="1" i="0" u="none" strike="noStrike">
                        <a:solidFill>
                          <a:srgbClr val="000000"/>
                        </a:solidFill>
                        <a:effectLst/>
                        <a:latin typeface="等线" panose="02010600030101010101" pitchFamily="2" charset="-122"/>
                        <a:ea typeface="等线" panose="02010600030101010101" pitchFamily="2" charset="-122"/>
                      </a:endParaRPr>
                    </a:p>
                  </a:txBody>
                  <a:tcPr marL="13522" marR="13522" marT="13522" marB="0" anchor="ctr"/>
                </a:tc>
                <a:tc>
                  <a:txBody>
                    <a:bodyPr/>
                    <a:lstStyle/>
                    <a:p>
                      <a:pPr algn="ctr" fontAlgn="ctr"/>
                      <a:r>
                        <a:rPr lang="en-US" sz="3100" u="none" strike="noStrike">
                          <a:effectLst/>
                        </a:rPr>
                        <a:t>Handles Phantom Read</a:t>
                      </a:r>
                      <a:endParaRPr lang="en-US" sz="3100" b="1" i="0" u="none" strike="noStrike">
                        <a:solidFill>
                          <a:srgbClr val="000000"/>
                        </a:solidFill>
                        <a:effectLst/>
                        <a:latin typeface="等线" panose="02010600030101010101" pitchFamily="2" charset="-122"/>
                        <a:ea typeface="等线" panose="02010600030101010101" pitchFamily="2" charset="-122"/>
                      </a:endParaRPr>
                    </a:p>
                  </a:txBody>
                  <a:tcPr marL="13522" marR="13522" marT="13522" marB="0" anchor="ctr"/>
                </a:tc>
                <a:extLst>
                  <a:ext uri="{0D108BD9-81ED-4DB2-BD59-A6C34878D82A}">
                    <a16:rowId xmlns:a16="http://schemas.microsoft.com/office/drawing/2014/main" val="2006637834"/>
                  </a:ext>
                </a:extLst>
              </a:tr>
              <a:tr h="1069210">
                <a:tc>
                  <a:txBody>
                    <a:bodyPr/>
                    <a:lstStyle/>
                    <a:p>
                      <a:pPr algn="l" fontAlgn="ctr"/>
                      <a:r>
                        <a:rPr lang="en-US" sz="3100" u="none" strike="noStrike">
                          <a:effectLst/>
                        </a:rPr>
                        <a:t>READ UNCOMMITTED</a:t>
                      </a:r>
                      <a:endParaRPr lang="en-US" sz="3100" b="1" i="0" u="none" strike="noStrike">
                        <a:solidFill>
                          <a:srgbClr val="000000"/>
                        </a:solidFill>
                        <a:effectLst/>
                        <a:latin typeface="等线" panose="02010600030101010101" pitchFamily="2" charset="-122"/>
                        <a:ea typeface="等线" panose="02010600030101010101" pitchFamily="2" charset="-122"/>
                      </a:endParaRPr>
                    </a:p>
                  </a:txBody>
                  <a:tcPr marL="13522" marR="13522" marT="13522" marB="0" anchor="ctr"/>
                </a:tc>
                <a:tc>
                  <a:txBody>
                    <a:bodyPr/>
                    <a:lstStyle/>
                    <a:p>
                      <a:pPr algn="l" fontAlgn="ctr"/>
                      <a:r>
                        <a:rPr lang="zh-CN" altLang="en-US" sz="3100" u="none" strike="noStrike">
                          <a:effectLst/>
                        </a:rPr>
                        <a:t>❌</a:t>
                      </a:r>
                      <a:endParaRPr lang="zh-CN" altLang="en-US" sz="3100" b="0" i="0" u="none" strike="noStrike">
                        <a:solidFill>
                          <a:srgbClr val="000000"/>
                        </a:solidFill>
                        <a:effectLst/>
                        <a:latin typeface="等线" panose="02010600030101010101" pitchFamily="2" charset="-122"/>
                        <a:ea typeface="等线" panose="02010600030101010101" pitchFamily="2" charset="-122"/>
                      </a:endParaRPr>
                    </a:p>
                  </a:txBody>
                  <a:tcPr marL="13522" marR="13522" marT="13522" marB="0" anchor="ctr"/>
                </a:tc>
                <a:tc>
                  <a:txBody>
                    <a:bodyPr/>
                    <a:lstStyle/>
                    <a:p>
                      <a:pPr algn="l" fontAlgn="ctr"/>
                      <a:r>
                        <a:rPr lang="zh-CN" altLang="en-US" sz="3100" u="none" strike="noStrike">
                          <a:effectLst/>
                        </a:rPr>
                        <a:t>❌</a:t>
                      </a:r>
                      <a:endParaRPr lang="zh-CN" altLang="en-US" sz="3100" b="0" i="0" u="none" strike="noStrike">
                        <a:solidFill>
                          <a:srgbClr val="000000"/>
                        </a:solidFill>
                        <a:effectLst/>
                        <a:latin typeface="等线" panose="02010600030101010101" pitchFamily="2" charset="-122"/>
                        <a:ea typeface="等线" panose="02010600030101010101" pitchFamily="2" charset="-122"/>
                      </a:endParaRPr>
                    </a:p>
                  </a:txBody>
                  <a:tcPr marL="13522" marR="13522" marT="13522" marB="0" anchor="ctr"/>
                </a:tc>
                <a:tc>
                  <a:txBody>
                    <a:bodyPr/>
                    <a:lstStyle/>
                    <a:p>
                      <a:pPr algn="l" fontAlgn="ctr"/>
                      <a:r>
                        <a:rPr lang="zh-CN" altLang="en-US" sz="3100" u="none" strike="noStrike">
                          <a:effectLst/>
                        </a:rPr>
                        <a:t>❌</a:t>
                      </a:r>
                      <a:endParaRPr lang="zh-CN" altLang="en-US" sz="3100" b="0" i="0" u="none" strike="noStrike">
                        <a:solidFill>
                          <a:srgbClr val="000000"/>
                        </a:solidFill>
                        <a:effectLst/>
                        <a:latin typeface="等线" panose="02010600030101010101" pitchFamily="2" charset="-122"/>
                        <a:ea typeface="等线" panose="02010600030101010101" pitchFamily="2" charset="-122"/>
                      </a:endParaRPr>
                    </a:p>
                  </a:txBody>
                  <a:tcPr marL="13522" marR="13522" marT="13522" marB="0" anchor="ctr"/>
                </a:tc>
                <a:extLst>
                  <a:ext uri="{0D108BD9-81ED-4DB2-BD59-A6C34878D82A}">
                    <a16:rowId xmlns:a16="http://schemas.microsoft.com/office/drawing/2014/main" val="1839493711"/>
                  </a:ext>
                </a:extLst>
              </a:tr>
              <a:tr h="593285">
                <a:tc>
                  <a:txBody>
                    <a:bodyPr/>
                    <a:lstStyle/>
                    <a:p>
                      <a:pPr algn="l" fontAlgn="ctr"/>
                      <a:r>
                        <a:rPr lang="en-US" sz="3100" u="none" strike="noStrike">
                          <a:effectLst/>
                        </a:rPr>
                        <a:t>READ COMMITTED</a:t>
                      </a:r>
                      <a:endParaRPr lang="en-US" sz="3100" b="1" i="0" u="none" strike="noStrike">
                        <a:solidFill>
                          <a:srgbClr val="000000"/>
                        </a:solidFill>
                        <a:effectLst/>
                        <a:latin typeface="等线" panose="02010600030101010101" pitchFamily="2" charset="-122"/>
                        <a:ea typeface="等线" panose="02010600030101010101" pitchFamily="2" charset="-122"/>
                      </a:endParaRPr>
                    </a:p>
                  </a:txBody>
                  <a:tcPr marL="13522" marR="13522" marT="13522" marB="0" anchor="ctr"/>
                </a:tc>
                <a:tc>
                  <a:txBody>
                    <a:bodyPr/>
                    <a:lstStyle/>
                    <a:p>
                      <a:pPr algn="l" fontAlgn="ctr"/>
                      <a:r>
                        <a:rPr lang="zh-CN" altLang="en-US" sz="3100" u="none" strike="noStrike">
                          <a:effectLst/>
                        </a:rPr>
                        <a:t>✅</a:t>
                      </a:r>
                      <a:endParaRPr lang="zh-CN" altLang="en-US" sz="3100" b="0" i="0" u="none" strike="noStrike">
                        <a:solidFill>
                          <a:srgbClr val="000000"/>
                        </a:solidFill>
                        <a:effectLst/>
                        <a:latin typeface="等线" panose="02010600030101010101" pitchFamily="2" charset="-122"/>
                        <a:ea typeface="等线" panose="02010600030101010101" pitchFamily="2" charset="-122"/>
                      </a:endParaRPr>
                    </a:p>
                  </a:txBody>
                  <a:tcPr marL="13522" marR="13522" marT="13522" marB="0" anchor="ctr"/>
                </a:tc>
                <a:tc>
                  <a:txBody>
                    <a:bodyPr/>
                    <a:lstStyle/>
                    <a:p>
                      <a:pPr algn="l" fontAlgn="ctr"/>
                      <a:r>
                        <a:rPr lang="zh-CN" altLang="en-US" sz="3100" u="none" strike="noStrike">
                          <a:effectLst/>
                        </a:rPr>
                        <a:t>❌</a:t>
                      </a:r>
                      <a:endParaRPr lang="zh-CN" altLang="en-US" sz="3100" b="0" i="0" u="none" strike="noStrike">
                        <a:solidFill>
                          <a:srgbClr val="000000"/>
                        </a:solidFill>
                        <a:effectLst/>
                        <a:latin typeface="等线" panose="02010600030101010101" pitchFamily="2" charset="-122"/>
                        <a:ea typeface="等线" panose="02010600030101010101" pitchFamily="2" charset="-122"/>
                      </a:endParaRPr>
                    </a:p>
                  </a:txBody>
                  <a:tcPr marL="13522" marR="13522" marT="13522" marB="0" anchor="ctr"/>
                </a:tc>
                <a:tc>
                  <a:txBody>
                    <a:bodyPr/>
                    <a:lstStyle/>
                    <a:p>
                      <a:pPr algn="l" fontAlgn="ctr"/>
                      <a:r>
                        <a:rPr lang="zh-CN" altLang="en-US" sz="3100" u="none" strike="noStrike">
                          <a:effectLst/>
                        </a:rPr>
                        <a:t>❌</a:t>
                      </a:r>
                      <a:endParaRPr lang="zh-CN" altLang="en-US" sz="3100" b="0" i="0" u="none" strike="noStrike">
                        <a:solidFill>
                          <a:srgbClr val="000000"/>
                        </a:solidFill>
                        <a:effectLst/>
                        <a:latin typeface="等线" panose="02010600030101010101" pitchFamily="2" charset="-122"/>
                        <a:ea typeface="等线" panose="02010600030101010101" pitchFamily="2" charset="-122"/>
                      </a:endParaRPr>
                    </a:p>
                  </a:txBody>
                  <a:tcPr marL="13522" marR="13522" marT="13522" marB="0" anchor="ctr"/>
                </a:tc>
                <a:extLst>
                  <a:ext uri="{0D108BD9-81ED-4DB2-BD59-A6C34878D82A}">
                    <a16:rowId xmlns:a16="http://schemas.microsoft.com/office/drawing/2014/main" val="1583065488"/>
                  </a:ext>
                </a:extLst>
              </a:tr>
              <a:tr h="593285">
                <a:tc>
                  <a:txBody>
                    <a:bodyPr/>
                    <a:lstStyle/>
                    <a:p>
                      <a:pPr algn="l" fontAlgn="ctr"/>
                      <a:r>
                        <a:rPr lang="en-US" sz="3100" u="none" strike="noStrike">
                          <a:effectLst/>
                        </a:rPr>
                        <a:t>REPEATABLE READ</a:t>
                      </a:r>
                      <a:endParaRPr lang="en-US" sz="3100" b="1" i="0" u="none" strike="noStrike">
                        <a:solidFill>
                          <a:srgbClr val="000000"/>
                        </a:solidFill>
                        <a:effectLst/>
                        <a:latin typeface="等线" panose="02010600030101010101" pitchFamily="2" charset="-122"/>
                        <a:ea typeface="等线" panose="02010600030101010101" pitchFamily="2" charset="-122"/>
                      </a:endParaRPr>
                    </a:p>
                  </a:txBody>
                  <a:tcPr marL="13522" marR="13522" marT="13522" marB="0" anchor="ctr"/>
                </a:tc>
                <a:tc>
                  <a:txBody>
                    <a:bodyPr/>
                    <a:lstStyle/>
                    <a:p>
                      <a:pPr algn="l" fontAlgn="ctr"/>
                      <a:r>
                        <a:rPr lang="zh-CN" altLang="en-US" sz="3100" u="none" strike="noStrike">
                          <a:effectLst/>
                        </a:rPr>
                        <a:t>✅</a:t>
                      </a:r>
                      <a:endParaRPr lang="zh-CN" altLang="en-US" sz="3100" b="0" i="0" u="none" strike="noStrike">
                        <a:solidFill>
                          <a:srgbClr val="000000"/>
                        </a:solidFill>
                        <a:effectLst/>
                        <a:latin typeface="等线" panose="02010600030101010101" pitchFamily="2" charset="-122"/>
                        <a:ea typeface="等线" panose="02010600030101010101" pitchFamily="2" charset="-122"/>
                      </a:endParaRPr>
                    </a:p>
                  </a:txBody>
                  <a:tcPr marL="13522" marR="13522" marT="13522" marB="0" anchor="ctr"/>
                </a:tc>
                <a:tc>
                  <a:txBody>
                    <a:bodyPr/>
                    <a:lstStyle/>
                    <a:p>
                      <a:pPr algn="l" fontAlgn="ctr"/>
                      <a:r>
                        <a:rPr lang="zh-CN" altLang="en-US" sz="3100" u="none" strike="noStrike">
                          <a:effectLst/>
                        </a:rPr>
                        <a:t>✅</a:t>
                      </a:r>
                      <a:endParaRPr lang="zh-CN" altLang="en-US" sz="3100" b="0" i="0" u="none" strike="noStrike">
                        <a:solidFill>
                          <a:srgbClr val="000000"/>
                        </a:solidFill>
                        <a:effectLst/>
                        <a:latin typeface="等线" panose="02010600030101010101" pitchFamily="2" charset="-122"/>
                        <a:ea typeface="等线" panose="02010600030101010101" pitchFamily="2" charset="-122"/>
                      </a:endParaRPr>
                    </a:p>
                  </a:txBody>
                  <a:tcPr marL="13522" marR="13522" marT="13522" marB="0" anchor="ctr"/>
                </a:tc>
                <a:tc>
                  <a:txBody>
                    <a:bodyPr/>
                    <a:lstStyle/>
                    <a:p>
                      <a:pPr algn="l" fontAlgn="ctr"/>
                      <a:r>
                        <a:rPr lang="zh-CN" altLang="en-US" sz="3100" u="none" strike="noStrike">
                          <a:effectLst/>
                        </a:rPr>
                        <a:t>❌</a:t>
                      </a:r>
                      <a:endParaRPr lang="zh-CN" altLang="en-US" sz="3100" b="0" i="0" u="none" strike="noStrike">
                        <a:solidFill>
                          <a:srgbClr val="000000"/>
                        </a:solidFill>
                        <a:effectLst/>
                        <a:latin typeface="等线" panose="02010600030101010101" pitchFamily="2" charset="-122"/>
                        <a:ea typeface="等线" panose="02010600030101010101" pitchFamily="2" charset="-122"/>
                      </a:endParaRPr>
                    </a:p>
                  </a:txBody>
                  <a:tcPr marL="13522" marR="13522" marT="13522" marB="0" anchor="ctr"/>
                </a:tc>
                <a:extLst>
                  <a:ext uri="{0D108BD9-81ED-4DB2-BD59-A6C34878D82A}">
                    <a16:rowId xmlns:a16="http://schemas.microsoft.com/office/drawing/2014/main" val="291219922"/>
                  </a:ext>
                </a:extLst>
              </a:tr>
              <a:tr h="593285">
                <a:tc>
                  <a:txBody>
                    <a:bodyPr/>
                    <a:lstStyle/>
                    <a:p>
                      <a:pPr algn="l" fontAlgn="ctr"/>
                      <a:r>
                        <a:rPr lang="en-US" sz="3100" u="none" strike="noStrike">
                          <a:effectLst/>
                        </a:rPr>
                        <a:t>SERIALIZABLE</a:t>
                      </a:r>
                      <a:endParaRPr lang="en-US" sz="3100" b="1" i="0" u="none" strike="noStrike">
                        <a:solidFill>
                          <a:srgbClr val="000000"/>
                        </a:solidFill>
                        <a:effectLst/>
                        <a:latin typeface="等线" panose="02010600030101010101" pitchFamily="2" charset="-122"/>
                        <a:ea typeface="等线" panose="02010600030101010101" pitchFamily="2" charset="-122"/>
                      </a:endParaRPr>
                    </a:p>
                  </a:txBody>
                  <a:tcPr marL="13522" marR="13522" marT="13522" marB="0" anchor="ctr"/>
                </a:tc>
                <a:tc>
                  <a:txBody>
                    <a:bodyPr/>
                    <a:lstStyle/>
                    <a:p>
                      <a:pPr algn="l" fontAlgn="ctr"/>
                      <a:r>
                        <a:rPr lang="zh-CN" altLang="en-US" sz="3100" u="none" strike="noStrike">
                          <a:effectLst/>
                        </a:rPr>
                        <a:t>✅</a:t>
                      </a:r>
                      <a:endParaRPr lang="zh-CN" altLang="en-US" sz="3100" b="0" i="0" u="none" strike="noStrike">
                        <a:solidFill>
                          <a:srgbClr val="000000"/>
                        </a:solidFill>
                        <a:effectLst/>
                        <a:latin typeface="等线" panose="02010600030101010101" pitchFamily="2" charset="-122"/>
                        <a:ea typeface="等线" panose="02010600030101010101" pitchFamily="2" charset="-122"/>
                      </a:endParaRPr>
                    </a:p>
                  </a:txBody>
                  <a:tcPr marL="13522" marR="13522" marT="13522" marB="0" anchor="ctr"/>
                </a:tc>
                <a:tc>
                  <a:txBody>
                    <a:bodyPr/>
                    <a:lstStyle/>
                    <a:p>
                      <a:pPr algn="l" fontAlgn="ctr"/>
                      <a:r>
                        <a:rPr lang="zh-CN" altLang="en-US" sz="3100" u="none" strike="noStrike">
                          <a:effectLst/>
                        </a:rPr>
                        <a:t>✅</a:t>
                      </a:r>
                      <a:endParaRPr lang="zh-CN" altLang="en-US" sz="3100" b="0" i="0" u="none" strike="noStrike">
                        <a:solidFill>
                          <a:srgbClr val="000000"/>
                        </a:solidFill>
                        <a:effectLst/>
                        <a:latin typeface="等线" panose="02010600030101010101" pitchFamily="2" charset="-122"/>
                        <a:ea typeface="等线" panose="02010600030101010101" pitchFamily="2" charset="-122"/>
                      </a:endParaRPr>
                    </a:p>
                  </a:txBody>
                  <a:tcPr marL="13522" marR="13522" marT="13522" marB="0" anchor="ctr"/>
                </a:tc>
                <a:tc>
                  <a:txBody>
                    <a:bodyPr/>
                    <a:lstStyle/>
                    <a:p>
                      <a:pPr algn="l" fontAlgn="ctr"/>
                      <a:r>
                        <a:rPr lang="zh-CN" altLang="en-US" sz="3100" u="none" strike="noStrike">
                          <a:effectLst/>
                        </a:rPr>
                        <a:t>✅</a:t>
                      </a:r>
                      <a:endParaRPr lang="zh-CN" altLang="en-US" sz="3100" b="0" i="0" u="none" strike="noStrike">
                        <a:solidFill>
                          <a:srgbClr val="000000"/>
                        </a:solidFill>
                        <a:effectLst/>
                        <a:latin typeface="等线" panose="02010600030101010101" pitchFamily="2" charset="-122"/>
                        <a:ea typeface="等线" panose="02010600030101010101" pitchFamily="2" charset="-122"/>
                      </a:endParaRPr>
                    </a:p>
                  </a:txBody>
                  <a:tcPr marL="13522" marR="13522" marT="13522" marB="0" anchor="ctr"/>
                </a:tc>
                <a:extLst>
                  <a:ext uri="{0D108BD9-81ED-4DB2-BD59-A6C34878D82A}">
                    <a16:rowId xmlns:a16="http://schemas.microsoft.com/office/drawing/2014/main" val="890642983"/>
                  </a:ext>
                </a:extLst>
              </a:tr>
            </a:tbl>
          </a:graphicData>
        </a:graphic>
      </p:graphicFrame>
    </p:spTree>
    <p:extLst>
      <p:ext uri="{BB962C8B-B14F-4D97-AF65-F5344CB8AC3E}">
        <p14:creationId xmlns:p14="http://schemas.microsoft.com/office/powerpoint/2010/main" val="136857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F36E-8163-0515-8346-8F503D562F66}"/>
              </a:ext>
            </a:extLst>
          </p:cNvPr>
          <p:cNvSpPr>
            <a:spLocks noGrp="1"/>
          </p:cNvSpPr>
          <p:nvPr>
            <p:ph type="title"/>
          </p:nvPr>
        </p:nvSpPr>
        <p:spPr/>
        <p:txBody>
          <a:bodyPr/>
          <a:lstStyle/>
          <a:p>
            <a:r>
              <a:rPr lang="en-US" altLang="zh-CN" b="1" dirty="0"/>
              <a:t>Summary</a:t>
            </a:r>
            <a:endParaRPr lang="zh-CN" altLang="en-US" b="1" dirty="0"/>
          </a:p>
        </p:txBody>
      </p:sp>
      <p:sp>
        <p:nvSpPr>
          <p:cNvPr id="4" name="Rectangle 1">
            <a:extLst>
              <a:ext uri="{FF2B5EF4-FFF2-40B4-BE49-F238E27FC236}">
                <a16:creationId xmlns:a16="http://schemas.microsoft.com/office/drawing/2014/main" id="{34529E32-3413-1F16-B5A7-5C7DFF5B0761}"/>
              </a:ext>
            </a:extLst>
          </p:cNvPr>
          <p:cNvSpPr>
            <a:spLocks noGrp="1" noChangeArrowheads="1"/>
          </p:cNvSpPr>
          <p:nvPr>
            <p:ph idx="1"/>
          </p:nvPr>
        </p:nvSpPr>
        <p:spPr bwMode="auto">
          <a:xfrm>
            <a:off x="701467" y="1874728"/>
            <a:ext cx="113538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zh-CN" altLang="zh-CN" b="1" i="0" u="none" strike="noStrike" cap="none" normalizeH="0" baseline="0" dirty="0">
                <a:ln>
                  <a:noFill/>
                </a:ln>
                <a:solidFill>
                  <a:schemeClr val="tx1"/>
                </a:solidFill>
                <a:effectLst/>
                <a:latin typeface="Arial" panose="020B0604020202020204" pitchFamily="34" charset="0"/>
              </a:rPr>
              <a:t>Trade-offs</a:t>
            </a:r>
            <a:r>
              <a:rPr kumimoji="0" lang="zh-CN" altLang="zh-CN" b="0" i="0" u="none" strike="noStrike" cap="none" normalizeH="0" baseline="0" dirty="0">
                <a:ln>
                  <a:noFill/>
                </a:ln>
                <a:solidFill>
                  <a:schemeClr val="tx1"/>
                </a:solidFill>
                <a:effectLst/>
                <a:latin typeface="Arial" panose="020B0604020202020204" pitchFamily="34" charset="0"/>
              </a:rPr>
              <a:t>: Higher isolation levels ensure better consistency but come at a performance cost.</a:t>
            </a:r>
          </a:p>
          <a:p>
            <a:pPr marL="0" marR="0" lvl="0" indent="0" algn="l" defTabSz="914400" rtl="0" eaLnBrk="0" fontAlgn="base" latinLnBrk="0" hangingPunct="0">
              <a:lnSpc>
                <a:spcPct val="100000"/>
              </a:lnSpc>
              <a:spcBef>
                <a:spcPct val="0"/>
              </a:spcBef>
              <a:spcAft>
                <a:spcPct val="0"/>
              </a:spcAft>
              <a:buClrTx/>
              <a:buSzTx/>
              <a:buNone/>
              <a:tabLst/>
            </a:pPr>
            <a:r>
              <a:rPr kumimoji="0" lang="zh-CN" altLang="zh-CN" b="1" i="0" u="none" strike="noStrike" cap="none" normalizeH="0" baseline="0" dirty="0">
                <a:ln>
                  <a:noFill/>
                </a:ln>
                <a:solidFill>
                  <a:schemeClr val="tx1"/>
                </a:solidFill>
                <a:effectLst/>
                <a:latin typeface="Arial" panose="020B0604020202020204" pitchFamily="34" charset="0"/>
              </a:rPr>
              <a:t>Use Cases</a:t>
            </a:r>
            <a:r>
              <a:rPr kumimoji="0" lang="zh-CN" altLang="zh-CN" b="0" i="0" u="none" strike="noStrike" cap="none" normalizeH="0" baseline="0" dirty="0">
                <a:ln>
                  <a:noFill/>
                </a:ln>
                <a:solidFill>
                  <a:schemeClr val="tx1"/>
                </a:solidFill>
                <a:effectLst/>
                <a:latin typeface="Arial" panose="020B0604020202020204" pitchFamily="34" charset="0"/>
              </a:rPr>
              <a:t>:</a:t>
            </a:r>
          </a:p>
          <a:p>
            <a:pPr eaLnBrk="0" fontAlgn="base" hangingPunct="0">
              <a:lnSpc>
                <a:spcPct val="100000"/>
              </a:lnSpc>
              <a:spcBef>
                <a:spcPct val="0"/>
              </a:spcBef>
              <a:spcAft>
                <a:spcPct val="0"/>
              </a:spcAft>
            </a:pPr>
            <a:r>
              <a:rPr kumimoji="0" lang="zh-CN" altLang="zh-CN" b="1" i="0" u="none" strike="noStrike" cap="none" normalizeH="0" baseline="0" dirty="0">
                <a:ln>
                  <a:noFill/>
                </a:ln>
                <a:solidFill>
                  <a:schemeClr val="tx1"/>
                </a:solidFill>
                <a:effectLst/>
                <a:latin typeface="Arial" panose="020B0604020202020204" pitchFamily="34" charset="0"/>
              </a:rPr>
              <a:t>READ UNCOMMITTED</a:t>
            </a:r>
            <a:r>
              <a:rPr kumimoji="0" lang="zh-CN" altLang="zh-CN" b="0" i="0" u="none" strike="noStrike" cap="none" normalizeH="0" baseline="0" dirty="0">
                <a:ln>
                  <a:noFill/>
                </a:ln>
                <a:solidFill>
                  <a:schemeClr val="tx1"/>
                </a:solidFill>
                <a:effectLst/>
                <a:latin typeface="Arial" panose="020B0604020202020204" pitchFamily="34" charset="0"/>
              </a:rPr>
              <a:t>: Analytics (speed matters, consistency doesn't).</a:t>
            </a:r>
          </a:p>
          <a:p>
            <a:pPr eaLnBrk="0" fontAlgn="base" hangingPunct="0">
              <a:lnSpc>
                <a:spcPct val="100000"/>
              </a:lnSpc>
              <a:spcBef>
                <a:spcPct val="0"/>
              </a:spcBef>
              <a:spcAft>
                <a:spcPct val="0"/>
              </a:spcAft>
            </a:pPr>
            <a:r>
              <a:rPr kumimoji="0" lang="zh-CN" altLang="zh-CN" b="1" i="0" u="none" strike="noStrike" cap="none" normalizeH="0" baseline="0" dirty="0">
                <a:ln>
                  <a:noFill/>
                </a:ln>
                <a:solidFill>
                  <a:schemeClr val="tx1"/>
                </a:solidFill>
                <a:effectLst/>
                <a:latin typeface="Arial" panose="020B0604020202020204" pitchFamily="34" charset="0"/>
              </a:rPr>
              <a:t>READ COMMITTED</a:t>
            </a:r>
            <a:r>
              <a:rPr kumimoji="0" lang="zh-CN" altLang="zh-CN" b="0" i="0" u="none" strike="noStrike" cap="none" normalizeH="0" baseline="0" dirty="0">
                <a:ln>
                  <a:noFill/>
                </a:ln>
                <a:solidFill>
                  <a:schemeClr val="tx1"/>
                </a:solidFill>
                <a:effectLst/>
                <a:latin typeface="Arial" panose="020B0604020202020204" pitchFamily="34" charset="0"/>
              </a:rPr>
              <a:t>: Most OLTP systems (safe and fast).</a:t>
            </a:r>
          </a:p>
          <a:p>
            <a:pPr eaLnBrk="0" fontAlgn="base" hangingPunct="0">
              <a:lnSpc>
                <a:spcPct val="100000"/>
              </a:lnSpc>
              <a:spcBef>
                <a:spcPct val="0"/>
              </a:spcBef>
              <a:spcAft>
                <a:spcPct val="0"/>
              </a:spcAft>
            </a:pPr>
            <a:r>
              <a:rPr kumimoji="0" lang="zh-CN" altLang="zh-CN" b="1" i="0" u="none" strike="noStrike" cap="none" normalizeH="0" baseline="0" dirty="0">
                <a:ln>
                  <a:noFill/>
                </a:ln>
                <a:solidFill>
                  <a:schemeClr val="tx1"/>
                </a:solidFill>
                <a:effectLst/>
                <a:latin typeface="Arial" panose="020B0604020202020204" pitchFamily="34" charset="0"/>
              </a:rPr>
              <a:t>SERIALIZABLE</a:t>
            </a:r>
            <a:r>
              <a:rPr kumimoji="0" lang="zh-CN" altLang="zh-CN" b="0" i="0" u="none" strike="noStrike" cap="none" normalizeH="0" baseline="0" dirty="0">
                <a:ln>
                  <a:noFill/>
                </a:ln>
                <a:solidFill>
                  <a:schemeClr val="tx1"/>
                </a:solidFill>
                <a:effectLst/>
                <a:latin typeface="Arial" panose="020B0604020202020204" pitchFamily="34" charset="0"/>
              </a:rPr>
              <a:t>: Banking or critical systems (highest data integrity).</a:t>
            </a:r>
          </a:p>
        </p:txBody>
      </p:sp>
    </p:spTree>
    <p:extLst>
      <p:ext uri="{BB962C8B-B14F-4D97-AF65-F5344CB8AC3E}">
        <p14:creationId xmlns:p14="http://schemas.microsoft.com/office/powerpoint/2010/main" val="333607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D4F6-9C05-A580-AA11-AB596080395D}"/>
              </a:ext>
            </a:extLst>
          </p:cNvPr>
          <p:cNvSpPr>
            <a:spLocks noGrp="1"/>
          </p:cNvSpPr>
          <p:nvPr>
            <p:ph type="title"/>
          </p:nvPr>
        </p:nvSpPr>
        <p:spPr/>
        <p:txBody>
          <a:bodyPr/>
          <a:lstStyle/>
          <a:p>
            <a:r>
              <a:rPr lang="en-US" altLang="zh-CN" dirty="0"/>
              <a:t>Introduction - </a:t>
            </a:r>
            <a:r>
              <a:rPr lang="en-US" altLang="zh-CN" b="1" dirty="0">
                <a:highlight>
                  <a:srgbClr val="FFFF00"/>
                </a:highlight>
              </a:rPr>
              <a:t>Transaction</a:t>
            </a:r>
            <a:endParaRPr lang="zh-CN" altLang="en-US" b="1" dirty="0">
              <a:highlight>
                <a:srgbClr val="FFFF00"/>
              </a:highlight>
            </a:endParaRPr>
          </a:p>
        </p:txBody>
      </p:sp>
      <p:sp>
        <p:nvSpPr>
          <p:cNvPr id="3" name="Content Placeholder 2">
            <a:extLst>
              <a:ext uri="{FF2B5EF4-FFF2-40B4-BE49-F238E27FC236}">
                <a16:creationId xmlns:a16="http://schemas.microsoft.com/office/drawing/2014/main" id="{8E8DF1DE-783D-7A39-5055-0724316775D3}"/>
              </a:ext>
            </a:extLst>
          </p:cNvPr>
          <p:cNvSpPr>
            <a:spLocks noGrp="1"/>
          </p:cNvSpPr>
          <p:nvPr>
            <p:ph idx="1"/>
          </p:nvPr>
        </p:nvSpPr>
        <p:spPr/>
        <p:txBody>
          <a:bodyPr/>
          <a:lstStyle/>
          <a:p>
            <a:pPr algn="just"/>
            <a:r>
              <a:rPr lang="en-US" altLang="zh-CN" dirty="0"/>
              <a:t>A transaction is a sequence of operations performed as a single logical unit of work. It is used to ensure data integrity in case of errors, power failures, or other disruptions.</a:t>
            </a:r>
          </a:p>
          <a:p>
            <a:pPr algn="just"/>
            <a:endParaRPr lang="en-US" altLang="zh-CN" dirty="0"/>
          </a:p>
          <a:p>
            <a:pPr algn="just"/>
            <a:r>
              <a:rPr lang="en-US" altLang="zh-CN" b="1" u="sng" dirty="0">
                <a:highlight>
                  <a:srgbClr val="FFFF00"/>
                </a:highlight>
              </a:rPr>
              <a:t>TCL</a:t>
            </a:r>
            <a:r>
              <a:rPr lang="en-US" altLang="zh-CN" dirty="0"/>
              <a:t> Commands Overview:</a:t>
            </a:r>
          </a:p>
          <a:p>
            <a:pPr lvl="1" algn="just"/>
            <a:r>
              <a:rPr lang="en-US" altLang="zh-CN" dirty="0"/>
              <a:t>COMMIT: Saves the changes made during a transaction.</a:t>
            </a:r>
          </a:p>
          <a:p>
            <a:pPr lvl="1" algn="just"/>
            <a:r>
              <a:rPr lang="en-US" altLang="zh-CN" dirty="0"/>
              <a:t>ROLLBACK: Reverts the changes made during a transaction.</a:t>
            </a:r>
          </a:p>
          <a:p>
            <a:pPr lvl="1" algn="just"/>
            <a:r>
              <a:rPr lang="en-US" altLang="zh-CN" dirty="0"/>
              <a:t>SAVEPOINT: Sets a point within a transaction to which a rollback can occur.</a:t>
            </a:r>
            <a:endParaRPr lang="zh-CN" altLang="en-US" dirty="0"/>
          </a:p>
        </p:txBody>
      </p:sp>
    </p:spTree>
    <p:extLst>
      <p:ext uri="{BB962C8B-B14F-4D97-AF65-F5344CB8AC3E}">
        <p14:creationId xmlns:p14="http://schemas.microsoft.com/office/powerpoint/2010/main" val="604734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E9441-AAD1-450A-37FA-D267EBD10B64}"/>
              </a:ext>
            </a:extLst>
          </p:cNvPr>
          <p:cNvSpPr>
            <a:spLocks noGrp="1"/>
          </p:cNvSpPr>
          <p:nvPr>
            <p:ph type="title"/>
          </p:nvPr>
        </p:nvSpPr>
        <p:spPr/>
        <p:txBody>
          <a:bodyPr/>
          <a:lstStyle/>
          <a:p>
            <a:r>
              <a:rPr lang="en-US" altLang="zh-CN" dirty="0"/>
              <a:t>Exercise </a:t>
            </a:r>
            <a:endParaRPr lang="zh-CN" altLang="en-US" dirty="0"/>
          </a:p>
        </p:txBody>
      </p:sp>
      <p:sp>
        <p:nvSpPr>
          <p:cNvPr id="6" name="TextBox 5">
            <a:extLst>
              <a:ext uri="{FF2B5EF4-FFF2-40B4-BE49-F238E27FC236}">
                <a16:creationId xmlns:a16="http://schemas.microsoft.com/office/drawing/2014/main" id="{AE37D80A-2F0A-02FE-A8B4-3948E957E043}"/>
              </a:ext>
            </a:extLst>
          </p:cNvPr>
          <p:cNvSpPr txBox="1"/>
          <p:nvPr/>
        </p:nvSpPr>
        <p:spPr>
          <a:xfrm>
            <a:off x="376015" y="1767760"/>
            <a:ext cx="11656464" cy="2800767"/>
          </a:xfrm>
          <a:prstGeom prst="rect">
            <a:avLst/>
          </a:prstGeom>
          <a:noFill/>
        </p:spPr>
        <p:txBody>
          <a:bodyPr wrap="square">
            <a:spAutoFit/>
          </a:bodyPr>
          <a:lstStyle/>
          <a:p>
            <a:pPr algn="just"/>
            <a:r>
              <a:rPr lang="en-US" altLang="zh-CN" sz="3200" dirty="0"/>
              <a:t>Create a copy of your DBMS project or any other database maybe company </a:t>
            </a:r>
            <a:r>
              <a:rPr lang="en-US" altLang="zh-CN" sz="3200" dirty="0" err="1"/>
              <a:t>dbms</a:t>
            </a:r>
            <a:r>
              <a:rPr lang="en-US" altLang="zh-CN" sz="3200" dirty="0"/>
              <a:t> and try to attempt</a:t>
            </a:r>
          </a:p>
          <a:p>
            <a:pPr marL="285750" indent="-285750" algn="just">
              <a:buFont typeface="Arial" panose="020B0604020202020204" pitchFamily="34" charset="0"/>
              <a:buChar char="•"/>
            </a:pPr>
            <a:r>
              <a:rPr lang="en-US" altLang="zh-CN" sz="2800" dirty="0"/>
              <a:t>Change isolation levels (READ UNCOMMITTED, READ COMMITTED, etc.)</a:t>
            </a:r>
          </a:p>
          <a:p>
            <a:pPr marL="285750" indent="-285750" algn="just">
              <a:buFont typeface="Arial" panose="020B0604020202020204" pitchFamily="34" charset="0"/>
              <a:buChar char="•"/>
            </a:pPr>
            <a:r>
              <a:rPr lang="en-US" altLang="zh-CN" sz="2800" dirty="0"/>
              <a:t>Simulate each read problem using:</a:t>
            </a:r>
          </a:p>
          <a:p>
            <a:pPr marL="742950" lvl="1" indent="-285750" algn="just">
              <a:buFont typeface="Arial" panose="020B0604020202020204" pitchFamily="34" charset="0"/>
              <a:buChar char="•"/>
            </a:pPr>
            <a:r>
              <a:rPr lang="en-US" altLang="zh-CN" sz="2800" dirty="0"/>
              <a:t>Two transactions for UPDATE, INSERT, and SELECT queries.</a:t>
            </a:r>
          </a:p>
          <a:p>
            <a:pPr marL="285750" indent="-285750" algn="just">
              <a:buFont typeface="Arial" panose="020B0604020202020204" pitchFamily="34" charset="0"/>
              <a:buChar char="•"/>
            </a:pPr>
            <a:r>
              <a:rPr lang="en-US" altLang="zh-CN" sz="2800" dirty="0"/>
              <a:t>Observe the behavior of the database under different isolation levels.</a:t>
            </a:r>
            <a:endParaRPr lang="zh-CN" altLang="en-US" sz="2800" dirty="0"/>
          </a:p>
        </p:txBody>
      </p:sp>
    </p:spTree>
    <p:extLst>
      <p:ext uri="{BB962C8B-B14F-4D97-AF65-F5344CB8AC3E}">
        <p14:creationId xmlns:p14="http://schemas.microsoft.com/office/powerpoint/2010/main" val="3123730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72AA4C-219B-F3D5-D287-2CE479B91B14}"/>
              </a:ext>
            </a:extLst>
          </p:cNvPr>
          <p:cNvSpPr txBox="1"/>
          <p:nvPr/>
        </p:nvSpPr>
        <p:spPr>
          <a:xfrm>
            <a:off x="179754" y="293474"/>
            <a:ext cx="6244491" cy="5847755"/>
          </a:xfrm>
          <a:prstGeom prst="rect">
            <a:avLst/>
          </a:prstGeom>
          <a:noFill/>
        </p:spPr>
        <p:txBody>
          <a:bodyPr wrap="square">
            <a:spAutoFit/>
          </a:bodyPr>
          <a:lstStyle/>
          <a:p>
            <a:r>
              <a:rPr lang="en-US" altLang="zh-CN" sz="2200" b="1" dirty="0"/>
              <a:t>-- Step 1: Create database and switch to it</a:t>
            </a:r>
          </a:p>
          <a:p>
            <a:r>
              <a:rPr lang="en-US" altLang="zh-CN" sz="2200" b="1" dirty="0"/>
              <a:t>CREATE DATABASE </a:t>
            </a:r>
            <a:r>
              <a:rPr lang="en-US" altLang="zh-CN" sz="2200" b="1" dirty="0" err="1"/>
              <a:t>testTransaction</a:t>
            </a:r>
            <a:r>
              <a:rPr lang="en-US" altLang="zh-CN" sz="2200" b="1" dirty="0"/>
              <a:t>;</a:t>
            </a:r>
          </a:p>
          <a:p>
            <a:r>
              <a:rPr lang="en-US" altLang="zh-CN" sz="2200" b="1" dirty="0"/>
              <a:t>USE </a:t>
            </a:r>
            <a:r>
              <a:rPr lang="en-US" altLang="zh-CN" sz="2200" b="1" dirty="0" err="1"/>
              <a:t>testTransaction</a:t>
            </a:r>
            <a:r>
              <a:rPr lang="en-US" altLang="zh-CN" sz="2200" b="1" dirty="0"/>
              <a:t>;</a:t>
            </a:r>
          </a:p>
          <a:p>
            <a:endParaRPr lang="en-US" altLang="zh-CN" sz="2200" b="1" dirty="0"/>
          </a:p>
          <a:p>
            <a:r>
              <a:rPr lang="en-US" altLang="zh-CN" sz="2200" b="1" dirty="0"/>
              <a:t>-- Step 2: Create table 'users'</a:t>
            </a:r>
          </a:p>
          <a:p>
            <a:r>
              <a:rPr lang="en-US" altLang="zh-CN" sz="2200" b="1" dirty="0"/>
              <a:t>CREATE TABLE users (</a:t>
            </a:r>
          </a:p>
          <a:p>
            <a:r>
              <a:rPr lang="en-US" altLang="zh-CN" sz="2200" b="1" dirty="0"/>
              <a:t>    </a:t>
            </a:r>
            <a:r>
              <a:rPr lang="en-US" altLang="zh-CN" sz="2200" b="1" dirty="0" err="1"/>
              <a:t>userID</a:t>
            </a:r>
            <a:r>
              <a:rPr lang="en-US" altLang="zh-CN" sz="2200" b="1" dirty="0"/>
              <a:t> INT AUTO_INCREMENT PRIMARY KEY,</a:t>
            </a:r>
          </a:p>
          <a:p>
            <a:r>
              <a:rPr lang="en-US" altLang="zh-CN" sz="2200" b="1" dirty="0"/>
              <a:t>    </a:t>
            </a:r>
            <a:r>
              <a:rPr lang="en-US" altLang="zh-CN" sz="2200" b="1" dirty="0" err="1"/>
              <a:t>userName</a:t>
            </a:r>
            <a:r>
              <a:rPr lang="en-US" altLang="zh-CN" sz="2200" b="1" dirty="0"/>
              <a:t> VARCHAR(50),</a:t>
            </a:r>
          </a:p>
          <a:p>
            <a:r>
              <a:rPr lang="en-US" altLang="zh-CN" sz="2200" b="1" dirty="0"/>
              <a:t>    </a:t>
            </a:r>
            <a:r>
              <a:rPr lang="en-US" altLang="zh-CN" sz="2200" b="1" dirty="0" err="1"/>
              <a:t>userEmail</a:t>
            </a:r>
            <a:r>
              <a:rPr lang="en-US" altLang="zh-CN" sz="2200" b="1" dirty="0"/>
              <a:t> VARCHAR(250)</a:t>
            </a:r>
          </a:p>
          <a:p>
            <a:r>
              <a:rPr lang="en-US" altLang="zh-CN" sz="2200" b="1" dirty="0"/>
              <a:t>);</a:t>
            </a:r>
          </a:p>
          <a:p>
            <a:endParaRPr lang="en-US" altLang="zh-CN" sz="2200" b="1" dirty="0"/>
          </a:p>
          <a:p>
            <a:r>
              <a:rPr lang="en-US" altLang="zh-CN" sz="2200" b="1" dirty="0"/>
              <a:t>-- Step 3: Insert initial records</a:t>
            </a:r>
          </a:p>
          <a:p>
            <a:r>
              <a:rPr lang="en-US" altLang="zh-CN" sz="2200" b="1" dirty="0"/>
              <a:t>INSERT INTO users (</a:t>
            </a:r>
            <a:r>
              <a:rPr lang="en-US" altLang="zh-CN" sz="2200" b="1" dirty="0" err="1"/>
              <a:t>userName</a:t>
            </a:r>
            <a:r>
              <a:rPr lang="en-US" altLang="zh-CN" sz="2200" b="1" dirty="0"/>
              <a:t>, </a:t>
            </a:r>
            <a:r>
              <a:rPr lang="en-US" altLang="zh-CN" sz="2200" b="1" dirty="0" err="1"/>
              <a:t>userEmail</a:t>
            </a:r>
            <a:r>
              <a:rPr lang="en-US" altLang="zh-CN" sz="2200" b="1" dirty="0"/>
              <a:t>) VALUES</a:t>
            </a:r>
          </a:p>
          <a:p>
            <a:r>
              <a:rPr lang="en-US" altLang="zh-CN" sz="2200" b="1" dirty="0"/>
              <a:t>    ("Awais Ahmed", "ahmedawais@gmail.com"),</a:t>
            </a:r>
          </a:p>
          <a:p>
            <a:r>
              <a:rPr lang="en-US" altLang="zh-CN" sz="2200" b="1" dirty="0"/>
              <a:t>    ("Mehdi Raza", "mehdiraza@gmail.com"),</a:t>
            </a:r>
          </a:p>
          <a:p>
            <a:r>
              <a:rPr lang="en-US" altLang="zh-CN" sz="2200" b="1" dirty="0"/>
              <a:t>    ("Ali Raza", "aliraza@gmail.com");</a:t>
            </a:r>
          </a:p>
        </p:txBody>
      </p:sp>
      <p:pic>
        <p:nvPicPr>
          <p:cNvPr id="7" name="Picture 6">
            <a:extLst>
              <a:ext uri="{FF2B5EF4-FFF2-40B4-BE49-F238E27FC236}">
                <a16:creationId xmlns:a16="http://schemas.microsoft.com/office/drawing/2014/main" id="{3870FA31-CD17-1B96-75CC-89643AB6597B}"/>
              </a:ext>
            </a:extLst>
          </p:cNvPr>
          <p:cNvPicPr>
            <a:picLocks noChangeAspect="1"/>
          </p:cNvPicPr>
          <p:nvPr/>
        </p:nvPicPr>
        <p:blipFill>
          <a:blip r:embed="rId2"/>
          <a:srcRect r="13795" b="19344"/>
          <a:stretch/>
        </p:blipFill>
        <p:spPr>
          <a:xfrm>
            <a:off x="6604260" y="2649415"/>
            <a:ext cx="4657710" cy="1922584"/>
          </a:xfrm>
          <a:prstGeom prst="rect">
            <a:avLst/>
          </a:prstGeom>
        </p:spPr>
      </p:pic>
    </p:spTree>
    <p:extLst>
      <p:ext uri="{BB962C8B-B14F-4D97-AF65-F5344CB8AC3E}">
        <p14:creationId xmlns:p14="http://schemas.microsoft.com/office/powerpoint/2010/main" val="2933236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808C2A-677F-C2FB-3A05-637BF4537C5F}"/>
              </a:ext>
            </a:extLst>
          </p:cNvPr>
          <p:cNvPicPr>
            <a:picLocks noChangeAspect="1"/>
          </p:cNvPicPr>
          <p:nvPr/>
        </p:nvPicPr>
        <p:blipFill>
          <a:blip r:embed="rId2"/>
          <a:stretch>
            <a:fillRect/>
          </a:stretch>
        </p:blipFill>
        <p:spPr>
          <a:xfrm>
            <a:off x="2096685" y="814326"/>
            <a:ext cx="5763429" cy="1790950"/>
          </a:xfrm>
          <a:prstGeom prst="rect">
            <a:avLst/>
          </a:prstGeom>
        </p:spPr>
      </p:pic>
      <p:sp>
        <p:nvSpPr>
          <p:cNvPr id="7" name="TextBox 6">
            <a:extLst>
              <a:ext uri="{FF2B5EF4-FFF2-40B4-BE49-F238E27FC236}">
                <a16:creationId xmlns:a16="http://schemas.microsoft.com/office/drawing/2014/main" id="{9BD413D8-F403-AA4F-4E87-509F9E3CFA20}"/>
              </a:ext>
            </a:extLst>
          </p:cNvPr>
          <p:cNvSpPr txBox="1"/>
          <p:nvPr/>
        </p:nvSpPr>
        <p:spPr>
          <a:xfrm>
            <a:off x="930031" y="252997"/>
            <a:ext cx="10034954" cy="584775"/>
          </a:xfrm>
          <a:prstGeom prst="rect">
            <a:avLst/>
          </a:prstGeom>
          <a:noFill/>
        </p:spPr>
        <p:txBody>
          <a:bodyPr wrap="square">
            <a:spAutoFit/>
          </a:bodyPr>
          <a:lstStyle/>
          <a:p>
            <a:r>
              <a:rPr lang="zh-CN" altLang="en-US" sz="3200" b="1" dirty="0"/>
              <a:t>DELETE FROM users WHERE userName = 'Ali Raza';</a:t>
            </a:r>
          </a:p>
        </p:txBody>
      </p:sp>
      <p:sp>
        <p:nvSpPr>
          <p:cNvPr id="9" name="TextBox 8">
            <a:extLst>
              <a:ext uri="{FF2B5EF4-FFF2-40B4-BE49-F238E27FC236}">
                <a16:creationId xmlns:a16="http://schemas.microsoft.com/office/drawing/2014/main" id="{602710DB-2214-BAD8-4A53-733BF3C926AF}"/>
              </a:ext>
            </a:extLst>
          </p:cNvPr>
          <p:cNvSpPr txBox="1"/>
          <p:nvPr/>
        </p:nvSpPr>
        <p:spPr>
          <a:xfrm>
            <a:off x="1271745" y="2674668"/>
            <a:ext cx="9146162" cy="707886"/>
          </a:xfrm>
          <a:prstGeom prst="rect">
            <a:avLst/>
          </a:prstGeom>
          <a:noFill/>
        </p:spPr>
        <p:txBody>
          <a:bodyPr wrap="square">
            <a:spAutoFit/>
          </a:bodyPr>
          <a:lstStyle/>
          <a:p>
            <a:r>
              <a:rPr lang="en-US" altLang="zh-CN" sz="4000" dirty="0"/>
              <a:t>Let’s </a:t>
            </a:r>
            <a:r>
              <a:rPr lang="zh-CN" altLang="en-US" sz="4000" dirty="0"/>
              <a:t>rollback </a:t>
            </a:r>
            <a:r>
              <a:rPr lang="en-US" altLang="zh-CN" sz="4000" dirty="0"/>
              <a:t>it</a:t>
            </a:r>
            <a:r>
              <a:rPr lang="zh-CN" altLang="en-US" sz="4000" dirty="0"/>
              <a:t>; </a:t>
            </a:r>
            <a:r>
              <a:rPr lang="en-US" altLang="zh-CN" sz="4000" dirty="0"/>
              <a:t>But no impact why?</a:t>
            </a:r>
            <a:endParaRPr lang="zh-CN" altLang="en-US" sz="4000" dirty="0"/>
          </a:p>
        </p:txBody>
      </p:sp>
      <p:pic>
        <p:nvPicPr>
          <p:cNvPr id="11" name="Picture 10">
            <a:extLst>
              <a:ext uri="{FF2B5EF4-FFF2-40B4-BE49-F238E27FC236}">
                <a16:creationId xmlns:a16="http://schemas.microsoft.com/office/drawing/2014/main" id="{F9F34ACB-B1D1-577B-DDCC-BB078C3976B0}"/>
              </a:ext>
            </a:extLst>
          </p:cNvPr>
          <p:cNvPicPr>
            <a:picLocks noChangeAspect="1"/>
          </p:cNvPicPr>
          <p:nvPr/>
        </p:nvPicPr>
        <p:blipFill>
          <a:blip r:embed="rId3"/>
          <a:stretch>
            <a:fillRect/>
          </a:stretch>
        </p:blipFill>
        <p:spPr>
          <a:xfrm>
            <a:off x="2300582" y="3389925"/>
            <a:ext cx="6277851" cy="3343742"/>
          </a:xfrm>
          <a:prstGeom prst="rect">
            <a:avLst/>
          </a:prstGeom>
        </p:spPr>
      </p:pic>
    </p:spTree>
    <p:extLst>
      <p:ext uri="{BB962C8B-B14F-4D97-AF65-F5344CB8AC3E}">
        <p14:creationId xmlns:p14="http://schemas.microsoft.com/office/powerpoint/2010/main" val="2009454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FF4553-5B6E-8B33-337D-B8A1B75B8988}"/>
              </a:ext>
            </a:extLst>
          </p:cNvPr>
          <p:cNvPicPr>
            <a:picLocks noChangeAspect="1"/>
          </p:cNvPicPr>
          <p:nvPr/>
        </p:nvPicPr>
        <p:blipFill>
          <a:blip r:embed="rId2"/>
          <a:stretch>
            <a:fillRect/>
          </a:stretch>
        </p:blipFill>
        <p:spPr>
          <a:xfrm>
            <a:off x="756799" y="326629"/>
            <a:ext cx="8021169" cy="2172003"/>
          </a:xfrm>
          <a:prstGeom prst="rect">
            <a:avLst/>
          </a:prstGeom>
        </p:spPr>
      </p:pic>
      <p:sp>
        <p:nvSpPr>
          <p:cNvPr id="6" name="TextBox 5">
            <a:extLst>
              <a:ext uri="{FF2B5EF4-FFF2-40B4-BE49-F238E27FC236}">
                <a16:creationId xmlns:a16="http://schemas.microsoft.com/office/drawing/2014/main" id="{502C137D-A04D-B6D0-F281-18DC28590485}"/>
              </a:ext>
            </a:extLst>
          </p:cNvPr>
          <p:cNvSpPr txBox="1"/>
          <p:nvPr/>
        </p:nvSpPr>
        <p:spPr>
          <a:xfrm>
            <a:off x="1271745" y="2674668"/>
            <a:ext cx="5222840" cy="1323439"/>
          </a:xfrm>
          <a:prstGeom prst="rect">
            <a:avLst/>
          </a:prstGeom>
          <a:noFill/>
        </p:spPr>
        <p:txBody>
          <a:bodyPr wrap="square">
            <a:spAutoFit/>
          </a:bodyPr>
          <a:lstStyle/>
          <a:p>
            <a:r>
              <a:rPr lang="en-US" altLang="zh-CN" sz="4000" dirty="0"/>
              <a:t>Is deletion permanently?</a:t>
            </a:r>
            <a:endParaRPr lang="zh-CN" altLang="en-US" sz="4000" dirty="0"/>
          </a:p>
        </p:txBody>
      </p:sp>
      <p:sp>
        <p:nvSpPr>
          <p:cNvPr id="10" name="TextBox 9">
            <a:extLst>
              <a:ext uri="{FF2B5EF4-FFF2-40B4-BE49-F238E27FC236}">
                <a16:creationId xmlns:a16="http://schemas.microsoft.com/office/drawing/2014/main" id="{9C6D0FC7-5779-A070-1897-60F0DC20F288}"/>
              </a:ext>
            </a:extLst>
          </p:cNvPr>
          <p:cNvSpPr txBox="1"/>
          <p:nvPr/>
        </p:nvSpPr>
        <p:spPr>
          <a:xfrm>
            <a:off x="1271745" y="4551144"/>
            <a:ext cx="3542532" cy="707886"/>
          </a:xfrm>
          <a:prstGeom prst="rect">
            <a:avLst/>
          </a:prstGeom>
          <a:noFill/>
        </p:spPr>
        <p:txBody>
          <a:bodyPr wrap="square">
            <a:spAutoFit/>
          </a:bodyPr>
          <a:lstStyle/>
          <a:p>
            <a:r>
              <a:rPr lang="en-US" altLang="zh-CN" sz="4000" dirty="0"/>
              <a:t>Let’s </a:t>
            </a:r>
            <a:r>
              <a:rPr lang="zh-CN" altLang="en-US" sz="4000" dirty="0"/>
              <a:t>rollback </a:t>
            </a:r>
            <a:r>
              <a:rPr lang="en-US" altLang="zh-CN" sz="4000" dirty="0"/>
              <a:t>it</a:t>
            </a:r>
            <a:r>
              <a:rPr lang="zh-CN" altLang="en-US" sz="4000" dirty="0"/>
              <a:t>;</a:t>
            </a:r>
          </a:p>
        </p:txBody>
      </p:sp>
      <p:pic>
        <p:nvPicPr>
          <p:cNvPr id="12" name="Picture 11">
            <a:extLst>
              <a:ext uri="{FF2B5EF4-FFF2-40B4-BE49-F238E27FC236}">
                <a16:creationId xmlns:a16="http://schemas.microsoft.com/office/drawing/2014/main" id="{71B58627-8D66-C3DD-C707-C30A6331FF54}"/>
              </a:ext>
            </a:extLst>
          </p:cNvPr>
          <p:cNvPicPr>
            <a:picLocks noChangeAspect="1"/>
          </p:cNvPicPr>
          <p:nvPr/>
        </p:nvPicPr>
        <p:blipFill>
          <a:blip r:embed="rId3"/>
          <a:stretch>
            <a:fillRect/>
          </a:stretch>
        </p:blipFill>
        <p:spPr>
          <a:xfrm>
            <a:off x="5027839" y="2674668"/>
            <a:ext cx="5333423" cy="3938904"/>
          </a:xfrm>
          <a:prstGeom prst="rect">
            <a:avLst/>
          </a:prstGeom>
        </p:spPr>
      </p:pic>
      <p:sp>
        <p:nvSpPr>
          <p:cNvPr id="14" name="TextBox 13">
            <a:extLst>
              <a:ext uri="{FF2B5EF4-FFF2-40B4-BE49-F238E27FC236}">
                <a16:creationId xmlns:a16="http://schemas.microsoft.com/office/drawing/2014/main" id="{394A9067-2946-C35E-311B-743971552847}"/>
              </a:ext>
            </a:extLst>
          </p:cNvPr>
          <p:cNvSpPr txBox="1"/>
          <p:nvPr/>
        </p:nvSpPr>
        <p:spPr>
          <a:xfrm>
            <a:off x="429845" y="5259030"/>
            <a:ext cx="4337538" cy="1200329"/>
          </a:xfrm>
          <a:prstGeom prst="rect">
            <a:avLst/>
          </a:prstGeom>
          <a:noFill/>
        </p:spPr>
        <p:txBody>
          <a:bodyPr wrap="square">
            <a:spAutoFit/>
          </a:bodyPr>
          <a:lstStyle/>
          <a:p>
            <a:r>
              <a:rPr lang="en-US" altLang="zh-CN" sz="2400" dirty="0"/>
              <a:t>The deletion is undone because we rolled back the transaction before committing</a:t>
            </a:r>
            <a:endParaRPr lang="zh-CN" altLang="en-US" sz="2400" dirty="0"/>
          </a:p>
        </p:txBody>
      </p:sp>
    </p:spTree>
    <p:extLst>
      <p:ext uri="{BB962C8B-B14F-4D97-AF65-F5344CB8AC3E}">
        <p14:creationId xmlns:p14="http://schemas.microsoft.com/office/powerpoint/2010/main" val="146217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02C137D-A04D-B6D0-F281-18DC28590485}"/>
              </a:ext>
            </a:extLst>
          </p:cNvPr>
          <p:cNvSpPr txBox="1"/>
          <p:nvPr/>
        </p:nvSpPr>
        <p:spPr>
          <a:xfrm>
            <a:off x="130699" y="0"/>
            <a:ext cx="4542901" cy="1938992"/>
          </a:xfrm>
          <a:prstGeom prst="rect">
            <a:avLst/>
          </a:prstGeom>
          <a:noFill/>
        </p:spPr>
        <p:txBody>
          <a:bodyPr wrap="square">
            <a:spAutoFit/>
          </a:bodyPr>
          <a:lstStyle/>
          <a:p>
            <a:r>
              <a:rPr lang="en-US" altLang="zh-CN" sz="4000" dirty="0"/>
              <a:t>Do you want permanent deletion</a:t>
            </a:r>
          </a:p>
          <a:p>
            <a:r>
              <a:rPr lang="en-US" altLang="zh-CN" sz="4000" dirty="0"/>
              <a:t>Let’s commit it;</a:t>
            </a:r>
            <a:endParaRPr lang="zh-CN" altLang="en-US" sz="4000" dirty="0"/>
          </a:p>
        </p:txBody>
      </p:sp>
      <p:pic>
        <p:nvPicPr>
          <p:cNvPr id="3" name="Picture 2">
            <a:extLst>
              <a:ext uri="{FF2B5EF4-FFF2-40B4-BE49-F238E27FC236}">
                <a16:creationId xmlns:a16="http://schemas.microsoft.com/office/drawing/2014/main" id="{51D14FE4-9C60-4920-177E-3B7A06AAA176}"/>
              </a:ext>
            </a:extLst>
          </p:cNvPr>
          <p:cNvPicPr>
            <a:picLocks noChangeAspect="1"/>
          </p:cNvPicPr>
          <p:nvPr/>
        </p:nvPicPr>
        <p:blipFill>
          <a:blip r:embed="rId2"/>
          <a:stretch>
            <a:fillRect/>
          </a:stretch>
        </p:blipFill>
        <p:spPr>
          <a:xfrm>
            <a:off x="4860328" y="31784"/>
            <a:ext cx="6536665" cy="5306165"/>
          </a:xfrm>
          <a:prstGeom prst="rect">
            <a:avLst/>
          </a:prstGeom>
        </p:spPr>
      </p:pic>
      <p:pic>
        <p:nvPicPr>
          <p:cNvPr id="7" name="Picture 6">
            <a:extLst>
              <a:ext uri="{FF2B5EF4-FFF2-40B4-BE49-F238E27FC236}">
                <a16:creationId xmlns:a16="http://schemas.microsoft.com/office/drawing/2014/main" id="{187FB207-6A14-9A30-263F-2A8B4B2C92BE}"/>
              </a:ext>
            </a:extLst>
          </p:cNvPr>
          <p:cNvPicPr>
            <a:picLocks noChangeAspect="1"/>
          </p:cNvPicPr>
          <p:nvPr/>
        </p:nvPicPr>
        <p:blipFill>
          <a:blip r:embed="rId3"/>
          <a:srcRect r="20010"/>
          <a:stretch/>
        </p:blipFill>
        <p:spPr>
          <a:xfrm>
            <a:off x="248886" y="3663461"/>
            <a:ext cx="4251446" cy="3059483"/>
          </a:xfrm>
          <a:prstGeom prst="rect">
            <a:avLst/>
          </a:prstGeom>
        </p:spPr>
      </p:pic>
      <p:sp>
        <p:nvSpPr>
          <p:cNvPr id="9" name="TextBox 8">
            <a:extLst>
              <a:ext uri="{FF2B5EF4-FFF2-40B4-BE49-F238E27FC236}">
                <a16:creationId xmlns:a16="http://schemas.microsoft.com/office/drawing/2014/main" id="{C9F6A22C-7B6E-729B-D986-63F07418E64A}"/>
              </a:ext>
            </a:extLst>
          </p:cNvPr>
          <p:cNvSpPr txBox="1"/>
          <p:nvPr/>
        </p:nvSpPr>
        <p:spPr>
          <a:xfrm>
            <a:off x="4678149" y="5494257"/>
            <a:ext cx="6901021" cy="954107"/>
          </a:xfrm>
          <a:prstGeom prst="rect">
            <a:avLst/>
          </a:prstGeom>
          <a:noFill/>
        </p:spPr>
        <p:txBody>
          <a:bodyPr wrap="square">
            <a:spAutoFit/>
          </a:bodyPr>
          <a:lstStyle/>
          <a:p>
            <a:r>
              <a:rPr lang="en-US" altLang="zh-CN" sz="2800" b="1" dirty="0">
                <a:highlight>
                  <a:srgbClr val="FFFF00"/>
                </a:highlight>
              </a:rPr>
              <a:t>Once committed, the changes are permanent and cannot be rolled back.</a:t>
            </a:r>
            <a:endParaRPr lang="zh-CN" altLang="en-US" sz="2800" b="1" dirty="0">
              <a:highlight>
                <a:srgbClr val="FFFF00"/>
              </a:highlight>
            </a:endParaRPr>
          </a:p>
        </p:txBody>
      </p:sp>
    </p:spTree>
    <p:extLst>
      <p:ext uri="{BB962C8B-B14F-4D97-AF65-F5344CB8AC3E}">
        <p14:creationId xmlns:p14="http://schemas.microsoft.com/office/powerpoint/2010/main" val="41301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F5E0-2DD2-69AF-0E70-0F24D89BDE9F}"/>
              </a:ext>
            </a:extLst>
          </p:cNvPr>
          <p:cNvSpPr>
            <a:spLocks noGrp="1"/>
          </p:cNvSpPr>
          <p:nvPr>
            <p:ph type="title"/>
          </p:nvPr>
        </p:nvSpPr>
        <p:spPr/>
        <p:txBody>
          <a:bodyPr/>
          <a:lstStyle/>
          <a:p>
            <a:r>
              <a:rPr lang="en-US" altLang="zh-CN" b="1" dirty="0" err="1"/>
              <a:t>Savepoint</a:t>
            </a:r>
            <a:endParaRPr lang="zh-CN" altLang="en-US" b="1" dirty="0"/>
          </a:p>
        </p:txBody>
      </p:sp>
      <p:pic>
        <p:nvPicPr>
          <p:cNvPr id="5" name="Picture 4">
            <a:extLst>
              <a:ext uri="{FF2B5EF4-FFF2-40B4-BE49-F238E27FC236}">
                <a16:creationId xmlns:a16="http://schemas.microsoft.com/office/drawing/2014/main" id="{5A47FA8A-5A2E-88EC-F455-7241323560B6}"/>
              </a:ext>
            </a:extLst>
          </p:cNvPr>
          <p:cNvPicPr>
            <a:picLocks noChangeAspect="1"/>
          </p:cNvPicPr>
          <p:nvPr/>
        </p:nvPicPr>
        <p:blipFill>
          <a:blip r:embed="rId2"/>
          <a:stretch>
            <a:fillRect/>
          </a:stretch>
        </p:blipFill>
        <p:spPr>
          <a:xfrm>
            <a:off x="2031446" y="1370834"/>
            <a:ext cx="7925906" cy="5487166"/>
          </a:xfrm>
          <a:prstGeom prst="rect">
            <a:avLst/>
          </a:prstGeom>
        </p:spPr>
      </p:pic>
    </p:spTree>
    <p:extLst>
      <p:ext uri="{BB962C8B-B14F-4D97-AF65-F5344CB8AC3E}">
        <p14:creationId xmlns:p14="http://schemas.microsoft.com/office/powerpoint/2010/main" val="4057586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F5E0-2DD2-69AF-0E70-0F24D89BDE9F}"/>
              </a:ext>
            </a:extLst>
          </p:cNvPr>
          <p:cNvSpPr>
            <a:spLocks noGrp="1"/>
          </p:cNvSpPr>
          <p:nvPr>
            <p:ph type="title"/>
          </p:nvPr>
        </p:nvSpPr>
        <p:spPr/>
        <p:txBody>
          <a:bodyPr/>
          <a:lstStyle/>
          <a:p>
            <a:r>
              <a:rPr lang="en-US" altLang="zh-CN" b="1" dirty="0" err="1"/>
              <a:t>Savepoint</a:t>
            </a:r>
            <a:endParaRPr lang="zh-CN" altLang="en-US" b="1" dirty="0"/>
          </a:p>
        </p:txBody>
      </p:sp>
      <p:pic>
        <p:nvPicPr>
          <p:cNvPr id="4" name="Picture 3">
            <a:extLst>
              <a:ext uri="{FF2B5EF4-FFF2-40B4-BE49-F238E27FC236}">
                <a16:creationId xmlns:a16="http://schemas.microsoft.com/office/drawing/2014/main" id="{AFF37734-3028-A852-0429-24431A822F5B}"/>
              </a:ext>
            </a:extLst>
          </p:cNvPr>
          <p:cNvPicPr>
            <a:picLocks noChangeAspect="1"/>
          </p:cNvPicPr>
          <p:nvPr/>
        </p:nvPicPr>
        <p:blipFill>
          <a:blip r:embed="rId2"/>
          <a:stretch>
            <a:fillRect/>
          </a:stretch>
        </p:blipFill>
        <p:spPr>
          <a:xfrm>
            <a:off x="2685574" y="1515739"/>
            <a:ext cx="6820852" cy="4639322"/>
          </a:xfrm>
          <a:prstGeom prst="rect">
            <a:avLst/>
          </a:prstGeom>
        </p:spPr>
      </p:pic>
    </p:spTree>
    <p:extLst>
      <p:ext uri="{BB962C8B-B14F-4D97-AF65-F5344CB8AC3E}">
        <p14:creationId xmlns:p14="http://schemas.microsoft.com/office/powerpoint/2010/main" val="803718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3409-679B-9101-5963-9AB31E0B2036}"/>
              </a:ext>
            </a:extLst>
          </p:cNvPr>
          <p:cNvSpPr>
            <a:spLocks noGrp="1"/>
          </p:cNvSpPr>
          <p:nvPr>
            <p:ph type="title"/>
          </p:nvPr>
        </p:nvSpPr>
        <p:spPr/>
        <p:txBody>
          <a:bodyPr/>
          <a:lstStyle/>
          <a:p>
            <a:r>
              <a:rPr lang="en-US" altLang="zh-CN" b="1" u="sng" dirty="0"/>
              <a:t>Several Read Problems in Transactions</a:t>
            </a:r>
            <a:endParaRPr lang="zh-CN" altLang="en-US" b="1" u="sng" dirty="0"/>
          </a:p>
        </p:txBody>
      </p:sp>
      <p:sp>
        <p:nvSpPr>
          <p:cNvPr id="3" name="Content Placeholder 2">
            <a:extLst>
              <a:ext uri="{FF2B5EF4-FFF2-40B4-BE49-F238E27FC236}">
                <a16:creationId xmlns:a16="http://schemas.microsoft.com/office/drawing/2014/main" id="{D2FADF8D-154A-ABBA-D70C-C7304E7B8903}"/>
              </a:ext>
            </a:extLst>
          </p:cNvPr>
          <p:cNvSpPr>
            <a:spLocks noGrp="1"/>
          </p:cNvSpPr>
          <p:nvPr>
            <p:ph idx="1"/>
          </p:nvPr>
        </p:nvSpPr>
        <p:spPr/>
        <p:txBody>
          <a:bodyPr>
            <a:normAutofit/>
          </a:bodyPr>
          <a:lstStyle/>
          <a:p>
            <a:pPr algn="just"/>
            <a:r>
              <a:rPr lang="en-US" altLang="zh-CN" sz="3200" dirty="0"/>
              <a:t>Read Problems in Transactions: When dealing with transactions in databases, read problems can arise due to concurrent access. These problems occur when multiple transactions read and write data simultaneously, potentially leading to inconsistencies. Here are the common read problems in transactions, along with examples:</a:t>
            </a:r>
            <a:endParaRPr lang="zh-CN" altLang="en-US" sz="3200" dirty="0"/>
          </a:p>
        </p:txBody>
      </p:sp>
    </p:spTree>
    <p:extLst>
      <p:ext uri="{BB962C8B-B14F-4D97-AF65-F5344CB8AC3E}">
        <p14:creationId xmlns:p14="http://schemas.microsoft.com/office/powerpoint/2010/main" val="3635249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561</TotalTime>
  <Words>1050</Words>
  <Application>Microsoft Office PowerPoint</Application>
  <PresentationFormat>Widescreen</PresentationFormat>
  <Paragraphs>119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 Unicode MS</vt:lpstr>
      <vt:lpstr>等线</vt:lpstr>
      <vt:lpstr>等线 Light</vt:lpstr>
      <vt:lpstr>Arial</vt:lpstr>
      <vt:lpstr>Office Theme</vt:lpstr>
      <vt:lpstr>Transactions and TCL</vt:lpstr>
      <vt:lpstr>Introduction - Transaction</vt:lpstr>
      <vt:lpstr>PowerPoint Presentation</vt:lpstr>
      <vt:lpstr>PowerPoint Presentation</vt:lpstr>
      <vt:lpstr>PowerPoint Presentation</vt:lpstr>
      <vt:lpstr>PowerPoint Presentation</vt:lpstr>
      <vt:lpstr>Savepoint</vt:lpstr>
      <vt:lpstr>Savepoint</vt:lpstr>
      <vt:lpstr>Several Read Problems in Transactions</vt:lpstr>
      <vt:lpstr>Isolation levels – Solution to different read problems</vt:lpstr>
      <vt:lpstr>Dirty Read</vt:lpstr>
      <vt:lpstr>PowerPoint Presentation</vt:lpstr>
      <vt:lpstr>PowerPoint Presentation</vt:lpstr>
      <vt:lpstr>For allowing two sessions of MySQL</vt:lpstr>
      <vt:lpstr>Non-Repeatable Read</vt:lpstr>
      <vt:lpstr>Phantom Read</vt:lpstr>
      <vt:lpstr>READ COMMITTED;</vt:lpstr>
      <vt:lpstr>Summary</vt:lpstr>
      <vt:lpstr>Summary</vt:lpstr>
      <vt:lpstr>Exercise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awais ahmed</dc:creator>
  <cp:lastModifiedBy>awais ahmed</cp:lastModifiedBy>
  <cp:revision>39</cp:revision>
  <dcterms:created xsi:type="dcterms:W3CDTF">2024-12-16T07:12:30Z</dcterms:created>
  <dcterms:modified xsi:type="dcterms:W3CDTF">2024-12-19T03:59:21Z</dcterms:modified>
</cp:coreProperties>
</file>