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61" r:id="rId4"/>
    <p:sldId id="262" r:id="rId5"/>
    <p:sldId id="263" r:id="rId6"/>
    <p:sldId id="269" r:id="rId7"/>
    <p:sldId id="264" r:id="rId8"/>
    <p:sldId id="270" r:id="rId9"/>
    <p:sldId id="265" r:id="rId10"/>
    <p:sldId id="266" r:id="rId11"/>
    <p:sldId id="267" r:id="rId12"/>
    <p:sldId id="268" r:id="rId13"/>
    <p:sldId id="272" r:id="rId14"/>
    <p:sldId id="273" r:id="rId15"/>
    <p:sldId id="276" r:id="rId16"/>
    <p:sldId id="275" r:id="rId17"/>
    <p:sldId id="260" r:id="rId18"/>
    <p:sldId id="257" r:id="rId19"/>
    <p:sldId id="258"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2316" autoAdjust="0"/>
  </p:normalViewPr>
  <p:slideViewPr>
    <p:cSldViewPr snapToGrid="0">
      <p:cViewPr varScale="1">
        <p:scale>
          <a:sx n="56" d="100"/>
          <a:sy n="56" d="100"/>
        </p:scale>
        <p:origin x="657"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4B6E2-2F42-4B93-B412-BBD822DE3665}" type="datetimeFigureOut">
              <a:rPr lang="zh-CN" altLang="en-US" smtClean="0"/>
              <a:t>2024/12/9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56059-350F-46BA-A28A-92469F7801C2}" type="slidenum">
              <a:rPr lang="zh-CN" altLang="en-US" smtClean="0"/>
              <a:t>‹#›</a:t>
            </a:fld>
            <a:endParaRPr lang="zh-CN" altLang="en-US"/>
          </a:p>
        </p:txBody>
      </p:sp>
    </p:spTree>
    <p:extLst>
      <p:ext uri="{BB962C8B-B14F-4D97-AF65-F5344CB8AC3E}">
        <p14:creationId xmlns:p14="http://schemas.microsoft.com/office/powerpoint/2010/main" val="210544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2456059-350F-46BA-A28A-92469F7801C2}" type="slidenum">
              <a:rPr lang="zh-CN" altLang="en-US" smtClean="0"/>
              <a:t>15</a:t>
            </a:fld>
            <a:endParaRPr lang="zh-CN" altLang="en-US"/>
          </a:p>
        </p:txBody>
      </p:sp>
    </p:spTree>
    <p:extLst>
      <p:ext uri="{BB962C8B-B14F-4D97-AF65-F5344CB8AC3E}">
        <p14:creationId xmlns:p14="http://schemas.microsoft.com/office/powerpoint/2010/main" val="32844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A5B8-816A-A5F7-6EBD-A55029502DA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546FBD0-FB80-F7F1-8EBF-CD302962F5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F5F44839-B939-AED7-6F8B-E3415A95213B}"/>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DD5B5957-3E2F-8604-FCE7-4F256D92F2A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6D1AB69-3621-E893-6FF3-FF7753975ACE}"/>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281100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FB53-6252-29C5-E5C3-F6C00F6784C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14962CB-D265-E006-EF6F-2A95C03DAC9D}"/>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19895D-A16C-AA8A-5D94-054BFF27FD1D}"/>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9BE2BA13-E516-59C9-1342-BEC1276E83E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62D18BF-0B8F-8D66-8C76-0A6CCF138DAD}"/>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230790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36546F-BED4-75DD-3BBE-A5AAA99D452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5EDFAC8-1102-2672-E93E-184B01E7419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0D14EA-81A5-F037-A26E-2695541BE9AC}"/>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A9EC8DAE-862F-A06C-8041-B7F1005DEF1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2B348CB-6F5C-0448-6341-0921E3E4D1FD}"/>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53627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A860-F432-8A6D-F4D3-CDA761E3883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7026B7E-5F04-D72E-52A7-E07D8B1B0B18}"/>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E8F451E-A30B-5E31-DA68-B0816D4670EC}"/>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6263B8F3-A1B3-B729-38E8-7223EF15B2C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25FCEB-9B20-0E51-863E-E8C8F68B4F5B}"/>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156653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3470-2D51-3334-F6DC-671BCAD0BF1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CB95881-AAD3-CDF5-ADBE-6054FCBDB7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8C58B0F-95AD-1CAC-D373-780B5E59D2F1}"/>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FF32C910-7AA6-AA5D-99D5-988FF1F2922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1631F3F-8EAA-0A56-6841-099FCD00775F}"/>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395297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A5F5-FAF6-83D3-493B-25BC7726E36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7A743F3-708A-72F5-9DE6-225AB20D87B4}"/>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F5AFC93-6146-F8F0-C5B2-9CA1CCD4B11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E3411FB-4B9C-6776-43F4-25724E2F5F60}"/>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6" name="Footer Placeholder 5">
            <a:extLst>
              <a:ext uri="{FF2B5EF4-FFF2-40B4-BE49-F238E27FC236}">
                <a16:creationId xmlns:a16="http://schemas.microsoft.com/office/drawing/2014/main" id="{91A830FE-26C2-F58D-674A-72067F1DA64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34C44E5-0476-3156-9A63-5712D6FD66B8}"/>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287138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18B1-A99A-49A4-0437-74709757F93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8C2296C-FB80-A3C9-3E87-7B3893DB6F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19F0E97-198A-FC29-3815-0364ED088D26}"/>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53C29B3-611A-0239-50B0-63B0B036C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50EF695-1BCF-EE41-1038-D3145731330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0842EDA-DCE8-51E7-9481-8C6A9619A250}"/>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8" name="Footer Placeholder 7">
            <a:extLst>
              <a:ext uri="{FF2B5EF4-FFF2-40B4-BE49-F238E27FC236}">
                <a16:creationId xmlns:a16="http://schemas.microsoft.com/office/drawing/2014/main" id="{9718C6F3-4E05-3405-B04C-44837E7C90E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5ABED2ED-78D2-DA12-9589-D940A0347AB2}"/>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23314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6C8D-68DD-DDD0-2D07-0BACA4825AB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54CE864-DE84-354B-BE6D-E87A85D7A48B}"/>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4" name="Footer Placeholder 3">
            <a:extLst>
              <a:ext uri="{FF2B5EF4-FFF2-40B4-BE49-F238E27FC236}">
                <a16:creationId xmlns:a16="http://schemas.microsoft.com/office/drawing/2014/main" id="{138E0315-7793-A347-49B3-988DF8EDC21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644019D-F433-69EF-9042-51F51CAEFD21}"/>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278431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EB92B6-1910-462F-B121-E516180C5189}"/>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3" name="Footer Placeholder 2">
            <a:extLst>
              <a:ext uri="{FF2B5EF4-FFF2-40B4-BE49-F238E27FC236}">
                <a16:creationId xmlns:a16="http://schemas.microsoft.com/office/drawing/2014/main" id="{53BED57A-DD14-1B37-93D4-2D8B832E534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12540AE-0F14-DF14-2C39-65210FBE6DD8}"/>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234636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BF46-6D55-4278-92D8-C169D32CBBB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F686CF9-53AA-1087-EB84-999CAD804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A488019-E43B-4991-5803-5BE3C1CB73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B02E75C-D3AC-6A28-A956-A2880F767F59}"/>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6" name="Footer Placeholder 5">
            <a:extLst>
              <a:ext uri="{FF2B5EF4-FFF2-40B4-BE49-F238E27FC236}">
                <a16:creationId xmlns:a16="http://schemas.microsoft.com/office/drawing/2014/main" id="{535C80D9-DE02-7272-76DE-4E4BC11858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4C0B3E8-93ED-3165-9A8E-7EA35325E2D2}"/>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149590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0454-C94E-5E23-55EE-93D42B71A9A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C7728B63-445C-9E4E-7FA5-F1B15ED13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C96EE52-E165-0417-B793-B4FA05CB1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D119B5E-4B18-E393-3E08-2D27C64DEAC7}"/>
              </a:ext>
            </a:extLst>
          </p:cNvPr>
          <p:cNvSpPr>
            <a:spLocks noGrp="1"/>
          </p:cNvSpPr>
          <p:nvPr>
            <p:ph type="dt" sz="half" idx="10"/>
          </p:nvPr>
        </p:nvSpPr>
        <p:spPr/>
        <p:txBody>
          <a:bodyPr/>
          <a:lstStyle/>
          <a:p>
            <a:fld id="{65EA903B-DBAD-4218-843E-CD43EEC09496}" type="datetimeFigureOut">
              <a:rPr lang="zh-CN" altLang="en-US" smtClean="0"/>
              <a:t>2024/12/9</a:t>
            </a:fld>
            <a:endParaRPr lang="zh-CN" altLang="en-US"/>
          </a:p>
        </p:txBody>
      </p:sp>
      <p:sp>
        <p:nvSpPr>
          <p:cNvPr id="6" name="Footer Placeholder 5">
            <a:extLst>
              <a:ext uri="{FF2B5EF4-FFF2-40B4-BE49-F238E27FC236}">
                <a16:creationId xmlns:a16="http://schemas.microsoft.com/office/drawing/2014/main" id="{8E1E6D1F-1CB9-9133-DC32-255B5AA75EA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0624A08-A158-A758-3C2A-3A69BB1FA4EC}"/>
              </a:ext>
            </a:extLst>
          </p:cNvPr>
          <p:cNvSpPr>
            <a:spLocks noGrp="1"/>
          </p:cNvSpPr>
          <p:nvPr>
            <p:ph type="sldNum" sz="quarter" idx="12"/>
          </p:nvPr>
        </p:nvSpPr>
        <p:spPr/>
        <p:txBody>
          <a:body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356378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7EEF7-9110-0E0C-3391-2524653B7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7ACF0-2856-F459-7362-6A49D56E6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9C3B9A8-94BE-C754-97FA-0AC4A559A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EA903B-DBAD-4218-843E-CD43EEC09496}" type="datetimeFigureOut">
              <a:rPr lang="zh-CN" altLang="en-US" smtClean="0"/>
              <a:t>2024/12/9</a:t>
            </a:fld>
            <a:endParaRPr lang="zh-CN" altLang="en-US"/>
          </a:p>
        </p:txBody>
      </p:sp>
      <p:sp>
        <p:nvSpPr>
          <p:cNvPr id="5" name="Footer Placeholder 4">
            <a:extLst>
              <a:ext uri="{FF2B5EF4-FFF2-40B4-BE49-F238E27FC236}">
                <a16:creationId xmlns:a16="http://schemas.microsoft.com/office/drawing/2014/main" id="{1F801441-B700-AEC3-B8AA-100F55D61F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03B67B1-157D-233B-C79B-8D0645E99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303FA5-0E23-453E-A029-D1BB7DAB3B54}" type="slidenum">
              <a:rPr lang="zh-CN" altLang="en-US" smtClean="0"/>
              <a:t>‹#›</a:t>
            </a:fld>
            <a:endParaRPr lang="zh-CN" altLang="en-US"/>
          </a:p>
        </p:txBody>
      </p:sp>
    </p:spTree>
    <p:extLst>
      <p:ext uri="{BB962C8B-B14F-4D97-AF65-F5344CB8AC3E}">
        <p14:creationId xmlns:p14="http://schemas.microsoft.com/office/powerpoint/2010/main" val="352934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6F46-ABDD-04F7-EE9A-034BB0705BDD}"/>
              </a:ext>
            </a:extLst>
          </p:cNvPr>
          <p:cNvSpPr>
            <a:spLocks noGrp="1"/>
          </p:cNvSpPr>
          <p:nvPr>
            <p:ph type="ctrTitle"/>
          </p:nvPr>
        </p:nvSpPr>
        <p:spPr/>
        <p:txBody>
          <a:bodyPr/>
          <a:lstStyle/>
          <a:p>
            <a:r>
              <a:rPr lang="en-US" altLang="zh-CN" dirty="0"/>
              <a:t>ACID Properties</a:t>
            </a:r>
            <a:endParaRPr lang="zh-CN" altLang="en-US" dirty="0"/>
          </a:p>
        </p:txBody>
      </p:sp>
    </p:spTree>
    <p:extLst>
      <p:ext uri="{BB962C8B-B14F-4D97-AF65-F5344CB8AC3E}">
        <p14:creationId xmlns:p14="http://schemas.microsoft.com/office/powerpoint/2010/main" val="427531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b="1" dirty="0"/>
              <a:t>Consistency</a:t>
            </a:r>
            <a:endParaRPr lang="zh-CN" altLang="en-US" dirty="0"/>
          </a:p>
        </p:txBody>
      </p:sp>
      <p:pic>
        <p:nvPicPr>
          <p:cNvPr id="4" name="Picture 3">
            <a:extLst>
              <a:ext uri="{FF2B5EF4-FFF2-40B4-BE49-F238E27FC236}">
                <a16:creationId xmlns:a16="http://schemas.microsoft.com/office/drawing/2014/main" id="{AB7A415C-CD41-D174-0327-9CEF4F2F955F}"/>
              </a:ext>
            </a:extLst>
          </p:cNvPr>
          <p:cNvPicPr>
            <a:picLocks noChangeAspect="1"/>
          </p:cNvPicPr>
          <p:nvPr/>
        </p:nvPicPr>
        <p:blipFill>
          <a:blip r:embed="rId2"/>
          <a:stretch>
            <a:fillRect/>
          </a:stretch>
        </p:blipFill>
        <p:spPr>
          <a:xfrm>
            <a:off x="838200" y="3133968"/>
            <a:ext cx="10783805" cy="3624085"/>
          </a:xfrm>
          <a:prstGeom prst="rect">
            <a:avLst/>
          </a:prstGeom>
        </p:spPr>
      </p:pic>
      <p:sp>
        <p:nvSpPr>
          <p:cNvPr id="3" name="TextBox 2">
            <a:extLst>
              <a:ext uri="{FF2B5EF4-FFF2-40B4-BE49-F238E27FC236}">
                <a16:creationId xmlns:a16="http://schemas.microsoft.com/office/drawing/2014/main" id="{8B461D6B-AE1A-2333-B4B0-9BD072EB8362}"/>
              </a:ext>
            </a:extLst>
          </p:cNvPr>
          <p:cNvSpPr txBox="1"/>
          <p:nvPr/>
        </p:nvSpPr>
        <p:spPr>
          <a:xfrm>
            <a:off x="5001846" y="536526"/>
            <a:ext cx="6096000" cy="2308324"/>
          </a:xfrm>
          <a:prstGeom prst="rect">
            <a:avLst/>
          </a:prstGeom>
          <a:noFill/>
        </p:spPr>
        <p:txBody>
          <a:bodyPr wrap="square">
            <a:spAutoFit/>
          </a:bodyPr>
          <a:lstStyle/>
          <a:p>
            <a:pPr algn="just"/>
            <a:r>
              <a:rPr lang="en-US" altLang="zh-CN" sz="2400" b="1" dirty="0"/>
              <a:t>What Happens: If the foreign key constraint is in place, the transaction will fail and rollback because </a:t>
            </a:r>
            <a:r>
              <a:rPr lang="en-US" altLang="zh-CN" sz="2400" b="1" dirty="0" err="1"/>
              <a:t>student_id</a:t>
            </a:r>
            <a:r>
              <a:rPr lang="en-US" altLang="zh-CN" sz="2400" b="1" dirty="0"/>
              <a:t> in enrollments cannot exist without a corresponding record in the students table. The database remains consistent.</a:t>
            </a:r>
            <a:endParaRPr lang="zh-CN" altLang="en-US" sz="2400" b="1" dirty="0"/>
          </a:p>
        </p:txBody>
      </p:sp>
    </p:spTree>
    <p:extLst>
      <p:ext uri="{BB962C8B-B14F-4D97-AF65-F5344CB8AC3E}">
        <p14:creationId xmlns:p14="http://schemas.microsoft.com/office/powerpoint/2010/main" val="273257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b="1" dirty="0"/>
              <a:t>Isolation</a:t>
            </a:r>
            <a:endParaRPr lang="zh-CN" altLang="en-US" b="1" dirty="0"/>
          </a:p>
        </p:txBody>
      </p:sp>
      <p:sp>
        <p:nvSpPr>
          <p:cNvPr id="3" name="Content Placeholder 2">
            <a:extLst>
              <a:ext uri="{FF2B5EF4-FFF2-40B4-BE49-F238E27FC236}">
                <a16:creationId xmlns:a16="http://schemas.microsoft.com/office/drawing/2014/main" id="{534EB2A2-B9FB-B5D5-3E46-493599A9FF95}"/>
              </a:ext>
            </a:extLst>
          </p:cNvPr>
          <p:cNvSpPr>
            <a:spLocks noGrp="1"/>
          </p:cNvSpPr>
          <p:nvPr>
            <p:ph idx="1"/>
          </p:nvPr>
        </p:nvSpPr>
        <p:spPr>
          <a:xfrm>
            <a:off x="838200" y="1825624"/>
            <a:ext cx="10515600" cy="3402867"/>
          </a:xfrm>
        </p:spPr>
        <p:txBody>
          <a:bodyPr>
            <a:normAutofit/>
          </a:bodyPr>
          <a:lstStyle/>
          <a:p>
            <a:pPr algn="just"/>
            <a:r>
              <a:rPr lang="en-US" altLang="zh-CN" sz="2400" dirty="0"/>
              <a:t>Definition: Ensures that concurrent transactions do not interfere with each other, preventing issues like dirty reads, non-repeatable reads, and phantom reads.</a:t>
            </a:r>
          </a:p>
          <a:p>
            <a:pPr algn="just"/>
            <a:r>
              <a:rPr lang="en-US" altLang="zh-CN" sz="2400" b="0" i="0" dirty="0">
                <a:solidFill>
                  <a:srgbClr val="242424"/>
                </a:solidFill>
                <a:effectLst/>
                <a:latin typeface="source-serif-pro"/>
              </a:rPr>
              <a:t>DBMS offers multiple isolation levels, each defining the degree of isolation between concurrent transactions and impacting their behaviour.</a:t>
            </a:r>
            <a:endParaRPr lang="en-US" altLang="zh-CN" sz="2400" dirty="0"/>
          </a:p>
          <a:p>
            <a:pPr algn="just"/>
            <a:r>
              <a:rPr lang="en-US" altLang="zh-CN" sz="2400" dirty="0"/>
              <a:t>Achieved through isolation levels: READ UNCOMMITTED, READ COMMITTED, REPEATABLE READ, SERIALIZABLE.</a:t>
            </a:r>
            <a:endParaRPr lang="zh-CN" altLang="en-US" sz="2400" dirty="0"/>
          </a:p>
        </p:txBody>
      </p:sp>
    </p:spTree>
    <p:extLst>
      <p:ext uri="{BB962C8B-B14F-4D97-AF65-F5344CB8AC3E}">
        <p14:creationId xmlns:p14="http://schemas.microsoft.com/office/powerpoint/2010/main" val="2614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b="1" dirty="0"/>
              <a:t>Consistency</a:t>
            </a:r>
            <a:endParaRPr lang="zh-CN" altLang="en-US" dirty="0"/>
          </a:p>
        </p:txBody>
      </p:sp>
      <p:sp>
        <p:nvSpPr>
          <p:cNvPr id="9" name="TextBox 8">
            <a:extLst>
              <a:ext uri="{FF2B5EF4-FFF2-40B4-BE49-F238E27FC236}">
                <a16:creationId xmlns:a16="http://schemas.microsoft.com/office/drawing/2014/main" id="{B2A5892C-2238-071B-29C3-E0C1B3D081C7}"/>
              </a:ext>
            </a:extLst>
          </p:cNvPr>
          <p:cNvSpPr txBox="1"/>
          <p:nvPr/>
        </p:nvSpPr>
        <p:spPr>
          <a:xfrm>
            <a:off x="838200" y="1622866"/>
            <a:ext cx="10236200" cy="954107"/>
          </a:xfrm>
          <a:prstGeom prst="rect">
            <a:avLst/>
          </a:prstGeom>
          <a:noFill/>
        </p:spPr>
        <p:txBody>
          <a:bodyPr wrap="square">
            <a:spAutoFit/>
          </a:bodyPr>
          <a:lstStyle/>
          <a:p>
            <a:r>
              <a:rPr lang="en-US" altLang="zh-CN" sz="2800" dirty="0"/>
              <a:t>Two users, User A and User B, are simultaneously updating the same inventory record.</a:t>
            </a:r>
            <a:endParaRPr lang="zh-CN" altLang="en-US" sz="2800" b="1" dirty="0">
              <a:highlight>
                <a:srgbClr val="FFFF00"/>
              </a:highlight>
            </a:endParaRPr>
          </a:p>
        </p:txBody>
      </p:sp>
      <p:sp>
        <p:nvSpPr>
          <p:cNvPr id="5" name="TextBox 4">
            <a:extLst>
              <a:ext uri="{FF2B5EF4-FFF2-40B4-BE49-F238E27FC236}">
                <a16:creationId xmlns:a16="http://schemas.microsoft.com/office/drawing/2014/main" id="{A7DD7284-BB65-EAF6-D768-B0450AE99EF1}"/>
              </a:ext>
            </a:extLst>
          </p:cNvPr>
          <p:cNvSpPr txBox="1"/>
          <p:nvPr/>
        </p:nvSpPr>
        <p:spPr>
          <a:xfrm>
            <a:off x="838200" y="2849867"/>
            <a:ext cx="6502400" cy="2862322"/>
          </a:xfrm>
          <a:prstGeom prst="rect">
            <a:avLst/>
          </a:prstGeom>
          <a:noFill/>
        </p:spPr>
        <p:txBody>
          <a:bodyPr wrap="square">
            <a:spAutoFit/>
          </a:bodyPr>
          <a:lstStyle/>
          <a:p>
            <a:r>
              <a:rPr lang="zh-CN" altLang="en-US" b="1" dirty="0"/>
              <a:t>START TRANSACTION;</a:t>
            </a:r>
          </a:p>
          <a:p>
            <a:r>
              <a:rPr lang="zh-CN" altLang="en-US" b="1" dirty="0"/>
              <a:t>UPDATE inventory </a:t>
            </a:r>
          </a:p>
          <a:p>
            <a:r>
              <a:rPr lang="zh-CN" altLang="en-US" b="1" dirty="0"/>
              <a:t>SET quantity = quantity - 10 </a:t>
            </a:r>
          </a:p>
          <a:p>
            <a:r>
              <a:rPr lang="zh-CN" altLang="en-US" b="1" dirty="0"/>
              <a:t>WHERE product_id = 'P001';</a:t>
            </a:r>
          </a:p>
          <a:p>
            <a:r>
              <a:rPr lang="zh-CN" altLang="en-US" b="1" dirty="0"/>
              <a:t>-- (Transaction not yet committed)</a:t>
            </a:r>
          </a:p>
          <a:p>
            <a:r>
              <a:rPr lang="zh-CN" altLang="en-US" b="1" dirty="0"/>
              <a:t>START TRANSACTION;</a:t>
            </a:r>
          </a:p>
          <a:p>
            <a:r>
              <a:rPr lang="zh-CN" altLang="en-US" b="1" dirty="0"/>
              <a:t>SELECT quantity </a:t>
            </a:r>
          </a:p>
          <a:p>
            <a:r>
              <a:rPr lang="zh-CN" altLang="en-US" b="1" dirty="0"/>
              <a:t>FROM inventory </a:t>
            </a:r>
          </a:p>
          <a:p>
            <a:r>
              <a:rPr lang="zh-CN" altLang="en-US" b="1" dirty="0"/>
              <a:t>WHERE product_id = 'P001';</a:t>
            </a:r>
          </a:p>
          <a:p>
            <a:r>
              <a:rPr lang="zh-CN" altLang="en-US" b="1" dirty="0"/>
              <a:t>-- User B reads the value of quantity before User A commits</a:t>
            </a:r>
          </a:p>
        </p:txBody>
      </p:sp>
      <p:sp>
        <p:nvSpPr>
          <p:cNvPr id="7" name="TextBox 6">
            <a:extLst>
              <a:ext uri="{FF2B5EF4-FFF2-40B4-BE49-F238E27FC236}">
                <a16:creationId xmlns:a16="http://schemas.microsoft.com/office/drawing/2014/main" id="{81F79C4A-74E2-4094-4C1B-70001F5AC024}"/>
              </a:ext>
            </a:extLst>
          </p:cNvPr>
          <p:cNvSpPr txBox="1"/>
          <p:nvPr/>
        </p:nvSpPr>
        <p:spPr>
          <a:xfrm>
            <a:off x="5236307" y="2948429"/>
            <a:ext cx="6502399" cy="2246769"/>
          </a:xfrm>
          <a:prstGeom prst="rect">
            <a:avLst/>
          </a:prstGeom>
          <a:noFill/>
        </p:spPr>
        <p:txBody>
          <a:bodyPr wrap="square">
            <a:spAutoFit/>
          </a:bodyPr>
          <a:lstStyle/>
          <a:p>
            <a:pPr algn="just"/>
            <a:r>
              <a:rPr lang="en-US" altLang="zh-CN" sz="2800" b="1" dirty="0"/>
              <a:t>Dirty Reads — A dirty read happens when one transaction reads data that has been altered by another transaction but hasn’t been committed yet.</a:t>
            </a:r>
            <a:endParaRPr lang="zh-CN" altLang="en-US" sz="2800" b="1" dirty="0"/>
          </a:p>
        </p:txBody>
      </p:sp>
    </p:spTree>
    <p:extLst>
      <p:ext uri="{BB962C8B-B14F-4D97-AF65-F5344CB8AC3E}">
        <p14:creationId xmlns:p14="http://schemas.microsoft.com/office/powerpoint/2010/main" val="424540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b="1" dirty="0"/>
              <a:t>Consistency</a:t>
            </a:r>
            <a:endParaRPr lang="zh-CN" altLang="en-US" dirty="0"/>
          </a:p>
        </p:txBody>
      </p:sp>
      <p:sp>
        <p:nvSpPr>
          <p:cNvPr id="4" name="TextBox 3">
            <a:extLst>
              <a:ext uri="{FF2B5EF4-FFF2-40B4-BE49-F238E27FC236}">
                <a16:creationId xmlns:a16="http://schemas.microsoft.com/office/drawing/2014/main" id="{6749167D-CA45-1046-8EF2-F9D2833B0F3B}"/>
              </a:ext>
            </a:extLst>
          </p:cNvPr>
          <p:cNvSpPr txBox="1"/>
          <p:nvPr/>
        </p:nvSpPr>
        <p:spPr>
          <a:xfrm>
            <a:off x="838200" y="1580329"/>
            <a:ext cx="6096000" cy="3539430"/>
          </a:xfrm>
          <a:prstGeom prst="rect">
            <a:avLst/>
          </a:prstGeom>
          <a:noFill/>
        </p:spPr>
        <p:txBody>
          <a:bodyPr wrap="square">
            <a:spAutoFit/>
          </a:bodyPr>
          <a:lstStyle/>
          <a:p>
            <a:pPr algn="just"/>
            <a:r>
              <a:rPr lang="en-US" altLang="zh-CN" sz="3200" b="0" i="0" dirty="0">
                <a:solidFill>
                  <a:srgbClr val="242424"/>
                </a:solidFill>
                <a:effectLst/>
                <a:latin typeface="source-serif-pro"/>
              </a:rPr>
              <a:t>Dirty Reads: Transaction A modifies a record, and before it commits, Transaction B reads this modified but uncommitted data. If Transaction A is later rolled back, Transaction B will have read incorrect or misleading information.</a:t>
            </a:r>
            <a:endParaRPr lang="zh-CN" altLang="en-US" sz="3200" dirty="0"/>
          </a:p>
        </p:txBody>
      </p:sp>
      <p:sp>
        <p:nvSpPr>
          <p:cNvPr id="8" name="TextBox 7">
            <a:extLst>
              <a:ext uri="{FF2B5EF4-FFF2-40B4-BE49-F238E27FC236}">
                <a16:creationId xmlns:a16="http://schemas.microsoft.com/office/drawing/2014/main" id="{AB0D7A07-A829-963C-529B-C27289BE1688}"/>
              </a:ext>
            </a:extLst>
          </p:cNvPr>
          <p:cNvSpPr txBox="1"/>
          <p:nvPr/>
        </p:nvSpPr>
        <p:spPr>
          <a:xfrm>
            <a:off x="7745045" y="3485662"/>
            <a:ext cx="4048370" cy="954107"/>
          </a:xfrm>
          <a:prstGeom prst="rect">
            <a:avLst/>
          </a:prstGeom>
          <a:noFill/>
        </p:spPr>
        <p:txBody>
          <a:bodyPr wrap="square">
            <a:spAutoFit/>
          </a:bodyPr>
          <a:lstStyle/>
          <a:p>
            <a:pPr marL="285750" indent="-285750">
              <a:buFont typeface="Arial" panose="020B0604020202020204" pitchFamily="34" charset="0"/>
              <a:buChar char="•"/>
            </a:pPr>
            <a:r>
              <a:rPr lang="en-US" altLang="zh-CN" sz="2800" b="1" i="0" dirty="0">
                <a:solidFill>
                  <a:srgbClr val="242424"/>
                </a:solidFill>
                <a:effectLst/>
                <a:highlight>
                  <a:srgbClr val="FFFF00"/>
                </a:highlight>
                <a:latin typeface="source-serif-pro"/>
              </a:rPr>
              <a:t>Non-Repeatable Reads</a:t>
            </a:r>
          </a:p>
          <a:p>
            <a:pPr marL="285750" indent="-285750">
              <a:buFont typeface="Arial" panose="020B0604020202020204" pitchFamily="34" charset="0"/>
              <a:buChar char="•"/>
            </a:pPr>
            <a:r>
              <a:rPr lang="en-US" altLang="zh-CN" sz="2800" b="1" i="0" dirty="0">
                <a:solidFill>
                  <a:srgbClr val="242424"/>
                </a:solidFill>
                <a:effectLst/>
                <a:highlight>
                  <a:srgbClr val="FFFF00"/>
                </a:highlight>
                <a:latin typeface="source-serif-pro"/>
              </a:rPr>
              <a:t>Phantom Reads </a:t>
            </a:r>
            <a:endParaRPr lang="zh-CN" altLang="en-US" sz="2800" b="1" dirty="0">
              <a:highlight>
                <a:srgbClr val="FFFF00"/>
              </a:highlight>
            </a:endParaRPr>
          </a:p>
        </p:txBody>
      </p:sp>
      <p:sp>
        <p:nvSpPr>
          <p:cNvPr id="11" name="TextBox 10">
            <a:extLst>
              <a:ext uri="{FF2B5EF4-FFF2-40B4-BE49-F238E27FC236}">
                <a16:creationId xmlns:a16="http://schemas.microsoft.com/office/drawing/2014/main" id="{3D0EC02D-05F7-BA51-276D-5BDDB64C99D9}"/>
              </a:ext>
            </a:extLst>
          </p:cNvPr>
          <p:cNvSpPr txBox="1"/>
          <p:nvPr/>
        </p:nvSpPr>
        <p:spPr>
          <a:xfrm>
            <a:off x="7939254" y="2962442"/>
            <a:ext cx="3336962" cy="523220"/>
          </a:xfrm>
          <a:prstGeom prst="rect">
            <a:avLst/>
          </a:prstGeom>
          <a:noFill/>
        </p:spPr>
        <p:txBody>
          <a:bodyPr wrap="square">
            <a:spAutoFit/>
          </a:bodyPr>
          <a:lstStyle/>
          <a:p>
            <a:r>
              <a:rPr lang="en-US" altLang="zh-CN" sz="2800" b="1" dirty="0"/>
              <a:t>Homework to read</a:t>
            </a:r>
            <a:endParaRPr lang="zh-CN" altLang="en-US" sz="2800" b="1" dirty="0"/>
          </a:p>
        </p:txBody>
      </p:sp>
    </p:spTree>
    <p:extLst>
      <p:ext uri="{BB962C8B-B14F-4D97-AF65-F5344CB8AC3E}">
        <p14:creationId xmlns:p14="http://schemas.microsoft.com/office/powerpoint/2010/main" val="209753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b="1" dirty="0"/>
              <a:t>Durability</a:t>
            </a:r>
            <a:endParaRPr lang="zh-CN" altLang="en-US" dirty="0"/>
          </a:p>
        </p:txBody>
      </p:sp>
      <p:sp>
        <p:nvSpPr>
          <p:cNvPr id="4" name="TextBox 3">
            <a:extLst>
              <a:ext uri="{FF2B5EF4-FFF2-40B4-BE49-F238E27FC236}">
                <a16:creationId xmlns:a16="http://schemas.microsoft.com/office/drawing/2014/main" id="{6749167D-CA45-1046-8EF2-F9D2833B0F3B}"/>
              </a:ext>
            </a:extLst>
          </p:cNvPr>
          <p:cNvSpPr txBox="1"/>
          <p:nvPr/>
        </p:nvSpPr>
        <p:spPr>
          <a:xfrm>
            <a:off x="838200" y="1580329"/>
            <a:ext cx="10438016" cy="1077218"/>
          </a:xfrm>
          <a:prstGeom prst="rect">
            <a:avLst/>
          </a:prstGeom>
          <a:noFill/>
        </p:spPr>
        <p:txBody>
          <a:bodyPr wrap="square">
            <a:spAutoFit/>
          </a:bodyPr>
          <a:lstStyle/>
          <a:p>
            <a:pPr algn="just"/>
            <a:r>
              <a:rPr lang="en-US" altLang="zh-CN" sz="3200" dirty="0"/>
              <a:t>Ensures that once a transaction is committed, the changes are permanently saved, even in case of a system crash.</a:t>
            </a:r>
            <a:endParaRPr lang="zh-CN" altLang="en-US" sz="3200" dirty="0"/>
          </a:p>
        </p:txBody>
      </p:sp>
      <p:sp>
        <p:nvSpPr>
          <p:cNvPr id="8" name="TextBox 7">
            <a:extLst>
              <a:ext uri="{FF2B5EF4-FFF2-40B4-BE49-F238E27FC236}">
                <a16:creationId xmlns:a16="http://schemas.microsoft.com/office/drawing/2014/main" id="{AB0D7A07-A829-963C-529B-C27289BE1688}"/>
              </a:ext>
            </a:extLst>
          </p:cNvPr>
          <p:cNvSpPr txBox="1"/>
          <p:nvPr/>
        </p:nvSpPr>
        <p:spPr>
          <a:xfrm>
            <a:off x="5779789" y="2861626"/>
            <a:ext cx="6115503" cy="2677656"/>
          </a:xfrm>
          <a:prstGeom prst="rect">
            <a:avLst/>
          </a:prstGeom>
          <a:noFill/>
        </p:spPr>
        <p:txBody>
          <a:bodyPr wrap="square">
            <a:spAutoFit/>
          </a:bodyPr>
          <a:lstStyle/>
          <a:p>
            <a:pPr algn="just"/>
            <a:r>
              <a:rPr lang="en-US" altLang="zh-CN" sz="2800" b="1" dirty="0"/>
              <a:t>What Happens:</a:t>
            </a:r>
          </a:p>
          <a:p>
            <a:pPr algn="just"/>
            <a:r>
              <a:rPr lang="en-US" altLang="zh-CN" sz="2800" dirty="0"/>
              <a:t>Once the transaction is committed, the order data is permanently stored on disk. Even if the database server crashes immediately after the commit, the data will be available upon restart.</a:t>
            </a:r>
          </a:p>
        </p:txBody>
      </p:sp>
      <p:sp>
        <p:nvSpPr>
          <p:cNvPr id="5" name="TextBox 4">
            <a:extLst>
              <a:ext uri="{FF2B5EF4-FFF2-40B4-BE49-F238E27FC236}">
                <a16:creationId xmlns:a16="http://schemas.microsoft.com/office/drawing/2014/main" id="{4798B946-7D22-19EC-5305-357E33FB978C}"/>
              </a:ext>
            </a:extLst>
          </p:cNvPr>
          <p:cNvSpPr txBox="1"/>
          <p:nvPr/>
        </p:nvSpPr>
        <p:spPr>
          <a:xfrm>
            <a:off x="838200" y="2962442"/>
            <a:ext cx="4640108" cy="2308324"/>
          </a:xfrm>
          <a:prstGeom prst="rect">
            <a:avLst/>
          </a:prstGeom>
          <a:noFill/>
        </p:spPr>
        <p:txBody>
          <a:bodyPr wrap="square">
            <a:spAutoFit/>
          </a:bodyPr>
          <a:lstStyle/>
          <a:p>
            <a:r>
              <a:rPr lang="en-US" altLang="zh-CN" b="1" dirty="0"/>
              <a:t>START TRANSACTION;</a:t>
            </a:r>
          </a:p>
          <a:p>
            <a:endParaRPr lang="en-US" altLang="zh-CN" b="1" dirty="0"/>
          </a:p>
          <a:p>
            <a:r>
              <a:rPr lang="en-US" altLang="zh-CN" b="1" dirty="0"/>
              <a:t>-- Step 1: Place an order</a:t>
            </a:r>
          </a:p>
          <a:p>
            <a:r>
              <a:rPr lang="en-US" altLang="zh-CN" b="1" dirty="0"/>
              <a:t>INSERT INTO orders (</a:t>
            </a:r>
            <a:r>
              <a:rPr lang="en-US" altLang="zh-CN" b="1" dirty="0" err="1"/>
              <a:t>order_id</a:t>
            </a:r>
            <a:r>
              <a:rPr lang="en-US" altLang="zh-CN" b="1" dirty="0"/>
              <a:t>, </a:t>
            </a:r>
            <a:r>
              <a:rPr lang="en-US" altLang="zh-CN" b="1" dirty="0" err="1"/>
              <a:t>customer_id</a:t>
            </a:r>
            <a:r>
              <a:rPr lang="en-US" altLang="zh-CN" b="1" dirty="0"/>
              <a:t>, amount)</a:t>
            </a:r>
          </a:p>
          <a:p>
            <a:r>
              <a:rPr lang="en-US" altLang="zh-CN" b="1" dirty="0"/>
              <a:t>VALUES (1001, 123, 250.00);</a:t>
            </a:r>
          </a:p>
          <a:p>
            <a:endParaRPr lang="en-US" altLang="zh-CN" b="1" dirty="0"/>
          </a:p>
          <a:p>
            <a:r>
              <a:rPr lang="en-US" altLang="zh-CN" b="1" dirty="0"/>
              <a:t>COMMIT;</a:t>
            </a:r>
          </a:p>
        </p:txBody>
      </p:sp>
    </p:spTree>
    <p:extLst>
      <p:ext uri="{BB962C8B-B14F-4D97-AF65-F5344CB8AC3E}">
        <p14:creationId xmlns:p14="http://schemas.microsoft.com/office/powerpoint/2010/main" val="243279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6687BD3-BAD4-338B-6E2D-C19F30AF5AEF}"/>
              </a:ext>
            </a:extLst>
          </p:cNvPr>
          <p:cNvGraphicFramePr>
            <a:graphicFrameLocks noGrp="1"/>
          </p:cNvGraphicFramePr>
          <p:nvPr>
            <p:extLst>
              <p:ext uri="{D42A27DB-BD31-4B8C-83A1-F6EECF244321}">
                <p14:modId xmlns:p14="http://schemas.microsoft.com/office/powerpoint/2010/main" val="538384278"/>
              </p:ext>
            </p:extLst>
          </p:nvPr>
        </p:nvGraphicFramePr>
        <p:xfrm>
          <a:off x="781538" y="464161"/>
          <a:ext cx="5099392" cy="2265046"/>
        </p:xfrm>
        <a:graphic>
          <a:graphicData uri="http://schemas.openxmlformats.org/drawingml/2006/table">
            <a:tbl>
              <a:tblPr>
                <a:tableStyleId>{5C22544A-7EE6-4342-B048-85BDC9FD1C3A}</a:tableStyleId>
              </a:tblPr>
              <a:tblGrid>
                <a:gridCol w="5099392">
                  <a:extLst>
                    <a:ext uri="{9D8B030D-6E8A-4147-A177-3AD203B41FA5}">
                      <a16:colId xmlns:a16="http://schemas.microsoft.com/office/drawing/2014/main" val="4249078295"/>
                    </a:ext>
                  </a:extLst>
                </a:gridCol>
              </a:tblGrid>
              <a:tr h="176530">
                <a:tc>
                  <a:txBody>
                    <a:bodyPr/>
                    <a:lstStyle/>
                    <a:p>
                      <a:pPr algn="just" fontAlgn="ctr"/>
                      <a:r>
                        <a:rPr lang="en-US" sz="3600" b="1" u="none" strike="noStrike" dirty="0">
                          <a:effectLst/>
                        </a:rPr>
                        <a:t>A</a:t>
                      </a:r>
                      <a:endParaRPr lang="en-US" sz="36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655624206"/>
                  </a:ext>
                </a:extLst>
              </a:tr>
              <a:tr h="176530">
                <a:tc>
                  <a:txBody>
                    <a:bodyPr/>
                    <a:lstStyle/>
                    <a:p>
                      <a:pPr algn="just" fontAlgn="ctr"/>
                      <a:r>
                        <a:rPr lang="en-US" sz="1600" b="1" u="none" strike="noStrike" dirty="0">
                          <a:effectLst/>
                        </a:rPr>
                        <a:t>This property states that a transaction must be treated as an atomic unit, that is, either all of its operations are executed or none. There must be no state in a database where a transaction is left partially completed. States should be defined either before the execution of the transaction or after the execution/abortion/failure of the transaction.</a:t>
                      </a:r>
                      <a:endParaRPr lang="en-US" sz="1600" b="1" i="0" u="none" strike="noStrike" dirty="0">
                        <a:solidFill>
                          <a:srgbClr val="000000"/>
                        </a:solidFill>
                        <a:effectLst/>
                        <a:latin typeface="Verdana" panose="020B0604030504040204" pitchFamily="34" charset="0"/>
                        <a:ea typeface="等线" panose="02010600030101010101" pitchFamily="2" charset="-122"/>
                      </a:endParaRPr>
                    </a:p>
                  </a:txBody>
                  <a:tcPr marL="4763" marR="4763" marT="4763" marB="0" anchor="ctr"/>
                </a:tc>
                <a:extLst>
                  <a:ext uri="{0D108BD9-81ED-4DB2-BD59-A6C34878D82A}">
                    <a16:rowId xmlns:a16="http://schemas.microsoft.com/office/drawing/2014/main" val="3495842066"/>
                  </a:ext>
                </a:extLst>
              </a:tr>
            </a:tbl>
          </a:graphicData>
        </a:graphic>
      </p:graphicFrame>
      <p:graphicFrame>
        <p:nvGraphicFramePr>
          <p:cNvPr id="5" name="Table 4">
            <a:extLst>
              <a:ext uri="{FF2B5EF4-FFF2-40B4-BE49-F238E27FC236}">
                <a16:creationId xmlns:a16="http://schemas.microsoft.com/office/drawing/2014/main" id="{4464C999-A1E7-0EB1-DDFC-773541E19A7B}"/>
              </a:ext>
            </a:extLst>
          </p:cNvPr>
          <p:cNvGraphicFramePr>
            <a:graphicFrameLocks noGrp="1"/>
          </p:cNvGraphicFramePr>
          <p:nvPr>
            <p:extLst>
              <p:ext uri="{D42A27DB-BD31-4B8C-83A1-F6EECF244321}">
                <p14:modId xmlns:p14="http://schemas.microsoft.com/office/powerpoint/2010/main" val="2153957720"/>
              </p:ext>
            </p:extLst>
          </p:nvPr>
        </p:nvGraphicFramePr>
        <p:xfrm>
          <a:off x="6240877" y="464161"/>
          <a:ext cx="5099392" cy="2265046"/>
        </p:xfrm>
        <a:graphic>
          <a:graphicData uri="http://schemas.openxmlformats.org/drawingml/2006/table">
            <a:tbl>
              <a:tblPr>
                <a:tableStyleId>{5C22544A-7EE6-4342-B048-85BDC9FD1C3A}</a:tableStyleId>
              </a:tblPr>
              <a:tblGrid>
                <a:gridCol w="5099392">
                  <a:extLst>
                    <a:ext uri="{9D8B030D-6E8A-4147-A177-3AD203B41FA5}">
                      <a16:colId xmlns:a16="http://schemas.microsoft.com/office/drawing/2014/main" val="4249078295"/>
                    </a:ext>
                  </a:extLst>
                </a:gridCol>
              </a:tblGrid>
              <a:tr h="176530">
                <a:tc>
                  <a:txBody>
                    <a:bodyPr/>
                    <a:lstStyle/>
                    <a:p>
                      <a:pPr algn="l" fontAlgn="ctr"/>
                      <a:r>
                        <a:rPr lang="en-US" sz="3600" b="1" i="0" u="none" strike="noStrike" dirty="0">
                          <a:solidFill>
                            <a:srgbClr val="000000"/>
                          </a:solidFill>
                          <a:effectLst/>
                          <a:latin typeface="等线" panose="02010600030101010101" pitchFamily="2" charset="-122"/>
                          <a:ea typeface="等线" panose="02010600030101010101" pitchFamily="2" charset="-122"/>
                        </a:rPr>
                        <a:t>C</a:t>
                      </a:r>
                    </a:p>
                  </a:txBody>
                  <a:tcPr marL="4763" marR="4763" marT="4763" marB="0" anchor="ctr"/>
                </a:tc>
                <a:extLst>
                  <a:ext uri="{0D108BD9-81ED-4DB2-BD59-A6C34878D82A}">
                    <a16:rowId xmlns:a16="http://schemas.microsoft.com/office/drawing/2014/main" val="2655624206"/>
                  </a:ext>
                </a:extLst>
              </a:tr>
              <a:tr h="106760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600" b="0" i="0" dirty="0">
                          <a:solidFill>
                            <a:srgbClr val="000000"/>
                          </a:solidFill>
                          <a:effectLst/>
                          <a:latin typeface="Verdana" panose="020B0604030504040204" pitchFamily="34" charset="0"/>
                        </a:rPr>
                        <a:t>The database must remain in a consistent state after any transaction. No transaction should have any adverse effect on the data residing in the database. If the database was in a consistent state before the execution of a transaction, it must remain consistent after the execution of the transaction as well.</a:t>
                      </a:r>
                      <a:endParaRPr lang="zh-CN" altLang="en-US" sz="1600" dirty="0"/>
                    </a:p>
                  </a:txBody>
                  <a:tcPr marL="4763" marR="4763" marT="4763" marB="0" anchor="ctr"/>
                </a:tc>
                <a:extLst>
                  <a:ext uri="{0D108BD9-81ED-4DB2-BD59-A6C34878D82A}">
                    <a16:rowId xmlns:a16="http://schemas.microsoft.com/office/drawing/2014/main" val="3495842066"/>
                  </a:ext>
                </a:extLst>
              </a:tr>
            </a:tbl>
          </a:graphicData>
        </a:graphic>
      </p:graphicFrame>
      <p:graphicFrame>
        <p:nvGraphicFramePr>
          <p:cNvPr id="6" name="Table 5">
            <a:extLst>
              <a:ext uri="{FF2B5EF4-FFF2-40B4-BE49-F238E27FC236}">
                <a16:creationId xmlns:a16="http://schemas.microsoft.com/office/drawing/2014/main" id="{8B7C78DB-4E36-237D-4812-5220114F9296}"/>
              </a:ext>
            </a:extLst>
          </p:cNvPr>
          <p:cNvGraphicFramePr>
            <a:graphicFrameLocks noGrp="1"/>
          </p:cNvGraphicFramePr>
          <p:nvPr>
            <p:extLst>
              <p:ext uri="{D42A27DB-BD31-4B8C-83A1-F6EECF244321}">
                <p14:modId xmlns:p14="http://schemas.microsoft.com/office/powerpoint/2010/main" val="3651559327"/>
              </p:ext>
            </p:extLst>
          </p:nvPr>
        </p:nvGraphicFramePr>
        <p:xfrm>
          <a:off x="781538" y="3429000"/>
          <a:ext cx="5099392" cy="2478406"/>
        </p:xfrm>
        <a:graphic>
          <a:graphicData uri="http://schemas.openxmlformats.org/drawingml/2006/table">
            <a:tbl>
              <a:tblPr>
                <a:tableStyleId>{5C22544A-7EE6-4342-B048-85BDC9FD1C3A}</a:tableStyleId>
              </a:tblPr>
              <a:tblGrid>
                <a:gridCol w="5099392">
                  <a:extLst>
                    <a:ext uri="{9D8B030D-6E8A-4147-A177-3AD203B41FA5}">
                      <a16:colId xmlns:a16="http://schemas.microsoft.com/office/drawing/2014/main" val="4249078295"/>
                    </a:ext>
                  </a:extLst>
                </a:gridCol>
              </a:tblGrid>
              <a:tr h="176530">
                <a:tc>
                  <a:txBody>
                    <a:bodyPr/>
                    <a:lstStyle/>
                    <a:p>
                      <a:pPr algn="just" fontAlgn="ctr"/>
                      <a:r>
                        <a:rPr lang="en-US" sz="3600" b="1" i="0" u="none" strike="noStrike" dirty="0">
                          <a:solidFill>
                            <a:srgbClr val="000000"/>
                          </a:solidFill>
                          <a:effectLst/>
                          <a:latin typeface="等线" panose="02010600030101010101" pitchFamily="2" charset="-122"/>
                          <a:ea typeface="等线" panose="02010600030101010101" pitchFamily="2" charset="-122"/>
                        </a:rPr>
                        <a:t>I</a:t>
                      </a:r>
                    </a:p>
                  </a:txBody>
                  <a:tcPr marL="4763" marR="4763" marT="4763" marB="0" anchor="ctr"/>
                </a:tc>
                <a:extLst>
                  <a:ext uri="{0D108BD9-81ED-4DB2-BD59-A6C34878D82A}">
                    <a16:rowId xmlns:a16="http://schemas.microsoft.com/office/drawing/2014/main" val="2655624206"/>
                  </a:ext>
                </a:extLst>
              </a:tr>
              <a:tr h="0">
                <a:tc>
                  <a:txBody>
                    <a:bodyPr/>
                    <a:lstStyle/>
                    <a:p>
                      <a:pPr algn="just" fontAlgn="ctr"/>
                      <a:r>
                        <a:rPr lang="en-US" altLang="zh-CN" sz="1800" b="1" i="0" kern="1200" dirty="0">
                          <a:solidFill>
                            <a:schemeClr val="dk1"/>
                          </a:solidFill>
                          <a:effectLst/>
                          <a:latin typeface="+mn-lt"/>
                          <a:ea typeface="+mn-ea"/>
                          <a:cs typeface="+mn-cs"/>
                        </a:rPr>
                        <a:t>In a database system where more than one transaction are being executed simultaneously and in parallel, the property of isolation states that all the transactions will be carried out and executed as if it is the only transaction in the system. No transaction will affect the existence of any other transaction</a:t>
                      </a:r>
                      <a:endParaRPr lang="en-US" sz="1600" b="1" i="0" u="none" strike="noStrike" dirty="0">
                        <a:solidFill>
                          <a:srgbClr val="000000"/>
                        </a:solidFill>
                        <a:effectLst/>
                        <a:latin typeface="Verdana" panose="020B0604030504040204" pitchFamily="34" charset="0"/>
                        <a:ea typeface="等线" panose="02010600030101010101" pitchFamily="2" charset="-122"/>
                      </a:endParaRPr>
                    </a:p>
                  </a:txBody>
                  <a:tcPr marL="4763" marR="4763" marT="4763" marB="0" anchor="ctr"/>
                </a:tc>
                <a:extLst>
                  <a:ext uri="{0D108BD9-81ED-4DB2-BD59-A6C34878D82A}">
                    <a16:rowId xmlns:a16="http://schemas.microsoft.com/office/drawing/2014/main" val="3495842066"/>
                  </a:ext>
                </a:extLst>
              </a:tr>
            </a:tbl>
          </a:graphicData>
        </a:graphic>
      </p:graphicFrame>
      <p:graphicFrame>
        <p:nvGraphicFramePr>
          <p:cNvPr id="7" name="Table 6">
            <a:extLst>
              <a:ext uri="{FF2B5EF4-FFF2-40B4-BE49-F238E27FC236}">
                <a16:creationId xmlns:a16="http://schemas.microsoft.com/office/drawing/2014/main" id="{A68BC2F9-86C1-135C-26DF-D8EE784B5BD7}"/>
              </a:ext>
            </a:extLst>
          </p:cNvPr>
          <p:cNvGraphicFramePr>
            <a:graphicFrameLocks noGrp="1"/>
          </p:cNvGraphicFramePr>
          <p:nvPr>
            <p:extLst>
              <p:ext uri="{D42A27DB-BD31-4B8C-83A1-F6EECF244321}">
                <p14:modId xmlns:p14="http://schemas.microsoft.com/office/powerpoint/2010/main" val="381261944"/>
              </p:ext>
            </p:extLst>
          </p:nvPr>
        </p:nvGraphicFramePr>
        <p:xfrm>
          <a:off x="6240877" y="3429000"/>
          <a:ext cx="5099392" cy="2508886"/>
        </p:xfrm>
        <a:graphic>
          <a:graphicData uri="http://schemas.openxmlformats.org/drawingml/2006/table">
            <a:tbl>
              <a:tblPr>
                <a:tableStyleId>{5C22544A-7EE6-4342-B048-85BDC9FD1C3A}</a:tableStyleId>
              </a:tblPr>
              <a:tblGrid>
                <a:gridCol w="5099392">
                  <a:extLst>
                    <a:ext uri="{9D8B030D-6E8A-4147-A177-3AD203B41FA5}">
                      <a16:colId xmlns:a16="http://schemas.microsoft.com/office/drawing/2014/main" val="4249078295"/>
                    </a:ext>
                  </a:extLst>
                </a:gridCol>
              </a:tblGrid>
              <a:tr h="176530">
                <a:tc>
                  <a:txBody>
                    <a:bodyPr/>
                    <a:lstStyle/>
                    <a:p>
                      <a:pPr algn="just" fontAlgn="ctr"/>
                      <a:r>
                        <a:rPr lang="en-US" sz="3600" b="1" i="0" u="none" strike="noStrike" dirty="0">
                          <a:solidFill>
                            <a:srgbClr val="000000"/>
                          </a:solidFill>
                          <a:effectLst/>
                          <a:latin typeface="等线" panose="02010600030101010101" pitchFamily="2" charset="-122"/>
                          <a:ea typeface="等线" panose="02010600030101010101" pitchFamily="2" charset="-122"/>
                        </a:rPr>
                        <a:t>D</a:t>
                      </a:r>
                    </a:p>
                  </a:txBody>
                  <a:tcPr marL="4763" marR="4763" marT="4763" marB="0" anchor="ctr"/>
                </a:tc>
                <a:extLst>
                  <a:ext uri="{0D108BD9-81ED-4DB2-BD59-A6C34878D82A}">
                    <a16:rowId xmlns:a16="http://schemas.microsoft.com/office/drawing/2014/main" val="2655624206"/>
                  </a:ext>
                </a:extLst>
              </a:tr>
              <a:tr h="1067606">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altLang="zh-CN" sz="1600" b="1" dirty="0"/>
                        <a:t>The database should be durable enough to hold all its latest updates even if the system fails or restarts. If a transaction updates a chunk of data in a database and commits, then the database will hold the modified data. If a transaction commits but the system fails before the data could be written on to the disk, then that data will be updated once the system springs back into action.</a:t>
                      </a:r>
                      <a:endParaRPr lang="zh-CN" altLang="en-US" sz="1600" b="1" dirty="0"/>
                    </a:p>
                  </a:txBody>
                  <a:tcPr marL="4763" marR="4763" marT="4763" marB="0" anchor="ctr"/>
                </a:tc>
                <a:extLst>
                  <a:ext uri="{0D108BD9-81ED-4DB2-BD59-A6C34878D82A}">
                    <a16:rowId xmlns:a16="http://schemas.microsoft.com/office/drawing/2014/main" val="3495842066"/>
                  </a:ext>
                </a:extLst>
              </a:tr>
            </a:tbl>
          </a:graphicData>
        </a:graphic>
      </p:graphicFrame>
    </p:spTree>
    <p:extLst>
      <p:ext uri="{BB962C8B-B14F-4D97-AF65-F5344CB8AC3E}">
        <p14:creationId xmlns:p14="http://schemas.microsoft.com/office/powerpoint/2010/main" val="153152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BE0B-EB7B-C3DD-241D-CD83A22D2641}"/>
              </a:ext>
            </a:extLst>
          </p:cNvPr>
          <p:cNvSpPr>
            <a:spLocks noGrp="1"/>
          </p:cNvSpPr>
          <p:nvPr>
            <p:ph type="title"/>
          </p:nvPr>
        </p:nvSpPr>
        <p:spPr/>
        <p:txBody>
          <a:bodyPr/>
          <a:lstStyle/>
          <a:p>
            <a:r>
              <a:rPr lang="en-US" altLang="zh-CN" b="1" dirty="0"/>
              <a:t>Serializability</a:t>
            </a:r>
            <a:endParaRPr lang="zh-CN" altLang="en-US" b="1" dirty="0"/>
          </a:p>
        </p:txBody>
      </p:sp>
      <p:sp>
        <p:nvSpPr>
          <p:cNvPr id="3" name="Content Placeholder 2">
            <a:extLst>
              <a:ext uri="{FF2B5EF4-FFF2-40B4-BE49-F238E27FC236}">
                <a16:creationId xmlns:a16="http://schemas.microsoft.com/office/drawing/2014/main" id="{FA257F82-A76A-FEB0-6736-04C7E9DB6153}"/>
              </a:ext>
            </a:extLst>
          </p:cNvPr>
          <p:cNvSpPr>
            <a:spLocks noGrp="1"/>
          </p:cNvSpPr>
          <p:nvPr>
            <p:ph idx="1"/>
          </p:nvPr>
        </p:nvSpPr>
        <p:spPr>
          <a:xfrm>
            <a:off x="838200" y="1825625"/>
            <a:ext cx="10515600" cy="3012098"/>
          </a:xfrm>
        </p:spPr>
        <p:txBody>
          <a:bodyPr/>
          <a:lstStyle/>
          <a:p>
            <a:pPr algn="just"/>
            <a:r>
              <a:rPr lang="en-US" altLang="zh-CN" dirty="0"/>
              <a:t>Serializability is a key concept in database management that refers to the ability to execute concurrent transactions in such a way that the outcome is equivalent to some serial execution of those transactions. In simpler terms, it ensures that the results of transactions remain consistent and isolated from each other, even when they are processed simultaneously. Achieving serializability guarantees the integrity of data in a multi-user environment.</a:t>
            </a:r>
            <a:endParaRPr lang="zh-CN" altLang="en-US" dirty="0"/>
          </a:p>
        </p:txBody>
      </p:sp>
    </p:spTree>
    <p:extLst>
      <p:ext uri="{BB962C8B-B14F-4D97-AF65-F5344CB8AC3E}">
        <p14:creationId xmlns:p14="http://schemas.microsoft.com/office/powerpoint/2010/main" val="988983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6F46-ABDD-04F7-EE9A-034BB0705BDD}"/>
              </a:ext>
            </a:extLst>
          </p:cNvPr>
          <p:cNvSpPr>
            <a:spLocks noGrp="1"/>
          </p:cNvSpPr>
          <p:nvPr>
            <p:ph type="ctrTitle"/>
          </p:nvPr>
        </p:nvSpPr>
        <p:spPr/>
        <p:txBody>
          <a:bodyPr>
            <a:normAutofit fontScale="90000"/>
          </a:bodyPr>
          <a:lstStyle/>
          <a:p>
            <a:r>
              <a:rPr lang="en-US" altLang="zh-CN" dirty="0"/>
              <a:t>Triggers – Hold on (hopefully we will reach to this topic)</a:t>
            </a:r>
            <a:endParaRPr lang="zh-CN" altLang="en-US" dirty="0"/>
          </a:p>
        </p:txBody>
      </p:sp>
    </p:spTree>
    <p:extLst>
      <p:ext uri="{BB962C8B-B14F-4D97-AF65-F5344CB8AC3E}">
        <p14:creationId xmlns:p14="http://schemas.microsoft.com/office/powerpoint/2010/main" val="2366474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163-3D90-6703-942B-150B054AA033}"/>
              </a:ext>
            </a:extLst>
          </p:cNvPr>
          <p:cNvSpPr>
            <a:spLocks noGrp="1"/>
          </p:cNvSpPr>
          <p:nvPr>
            <p:ph type="title"/>
          </p:nvPr>
        </p:nvSpPr>
        <p:spPr/>
        <p:txBody>
          <a:bodyPr/>
          <a:lstStyle/>
          <a:p>
            <a:r>
              <a:rPr lang="en-US" altLang="zh-CN" b="1" u="sng" dirty="0"/>
              <a:t>Types of Triggers</a:t>
            </a:r>
            <a:endParaRPr lang="zh-CN" altLang="en-US" b="1" u="sng" dirty="0"/>
          </a:p>
        </p:txBody>
      </p:sp>
      <p:sp>
        <p:nvSpPr>
          <p:cNvPr id="3" name="Content Placeholder 2">
            <a:extLst>
              <a:ext uri="{FF2B5EF4-FFF2-40B4-BE49-F238E27FC236}">
                <a16:creationId xmlns:a16="http://schemas.microsoft.com/office/drawing/2014/main" id="{0429E720-6B9C-81A1-BDFB-CDE668676E74}"/>
              </a:ext>
            </a:extLst>
          </p:cNvPr>
          <p:cNvSpPr>
            <a:spLocks noGrp="1"/>
          </p:cNvSpPr>
          <p:nvPr>
            <p:ph idx="1"/>
          </p:nvPr>
        </p:nvSpPr>
        <p:spPr>
          <a:xfrm>
            <a:off x="838200" y="1825625"/>
            <a:ext cx="10515600" cy="2308713"/>
          </a:xfrm>
        </p:spPr>
        <p:txBody>
          <a:bodyPr>
            <a:normAutofit/>
          </a:bodyPr>
          <a:lstStyle/>
          <a:p>
            <a:pPr algn="just"/>
            <a:r>
              <a:rPr lang="en-US" altLang="zh-CN" b="0" i="0" dirty="0">
                <a:solidFill>
                  <a:srgbClr val="111111"/>
                </a:solidFill>
                <a:effectLst/>
                <a:latin typeface="Roboto" panose="02000000000000000000" pitchFamily="2" charset="0"/>
              </a:rPr>
              <a:t>In MySQL, a </a:t>
            </a:r>
            <a:r>
              <a:rPr lang="en-US" altLang="zh-CN" b="1" i="0" dirty="0">
                <a:solidFill>
                  <a:srgbClr val="111111"/>
                </a:solidFill>
                <a:effectLst/>
                <a:latin typeface="Roboto" panose="02000000000000000000" pitchFamily="2" charset="0"/>
              </a:rPr>
              <a:t>trigger</a:t>
            </a:r>
            <a:r>
              <a:rPr lang="en-US" altLang="zh-CN" b="0" i="0" dirty="0">
                <a:solidFill>
                  <a:srgbClr val="111111"/>
                </a:solidFill>
                <a:effectLst/>
                <a:latin typeface="Roboto" panose="02000000000000000000" pitchFamily="2" charset="0"/>
              </a:rPr>
              <a:t> is a stored program that is automatically invoked in response to specific events such as </a:t>
            </a:r>
            <a:r>
              <a:rPr lang="en-US" altLang="zh-CN" b="0" i="0" dirty="0">
                <a:solidFill>
                  <a:srgbClr val="444444"/>
                </a:solidFill>
                <a:effectLst/>
                <a:highlight>
                  <a:srgbClr val="FFFF00"/>
                </a:highlight>
                <a:latin typeface="Consolas" panose="020B0609020204030204" pitchFamily="49" charset="0"/>
              </a:rPr>
              <a:t>INSERT</a:t>
            </a:r>
            <a:r>
              <a:rPr lang="en-US" altLang="zh-CN" b="0" i="0" dirty="0">
                <a:solidFill>
                  <a:srgbClr val="111111"/>
                </a:solidFill>
                <a:effectLst/>
                <a:highlight>
                  <a:srgbClr val="FFFF00"/>
                </a:highlight>
                <a:latin typeface="Roboto" panose="02000000000000000000" pitchFamily="2" charset="0"/>
              </a:rPr>
              <a:t>, </a:t>
            </a:r>
            <a:r>
              <a:rPr lang="en-US" altLang="zh-CN" b="0" i="0" dirty="0">
                <a:solidFill>
                  <a:srgbClr val="444444"/>
                </a:solidFill>
                <a:effectLst/>
                <a:highlight>
                  <a:srgbClr val="FFFF00"/>
                </a:highlight>
                <a:latin typeface="Consolas" panose="020B0609020204030204" pitchFamily="49" charset="0"/>
              </a:rPr>
              <a:t>UPDATE</a:t>
            </a:r>
            <a:r>
              <a:rPr lang="en-US" altLang="zh-CN" b="0" i="0" dirty="0">
                <a:solidFill>
                  <a:srgbClr val="111111"/>
                </a:solidFill>
                <a:effectLst/>
                <a:highlight>
                  <a:srgbClr val="FFFF00"/>
                </a:highlight>
                <a:latin typeface="Roboto" panose="02000000000000000000" pitchFamily="2" charset="0"/>
              </a:rPr>
              <a:t>, or </a:t>
            </a:r>
            <a:r>
              <a:rPr lang="en-US" altLang="zh-CN" b="0" i="0" dirty="0">
                <a:solidFill>
                  <a:srgbClr val="444444"/>
                </a:solidFill>
                <a:effectLst/>
                <a:highlight>
                  <a:srgbClr val="FFFF00"/>
                </a:highlight>
                <a:latin typeface="Consolas" panose="020B0609020204030204" pitchFamily="49" charset="0"/>
              </a:rPr>
              <a:t>DELETE</a:t>
            </a:r>
            <a:r>
              <a:rPr lang="en-US" altLang="zh-CN" b="0" i="0" dirty="0">
                <a:solidFill>
                  <a:srgbClr val="111111"/>
                </a:solidFill>
                <a:effectLst/>
                <a:highlight>
                  <a:srgbClr val="FFFF00"/>
                </a:highlight>
                <a:latin typeface="Roboto" panose="02000000000000000000" pitchFamily="2" charset="0"/>
              </a:rPr>
              <a:t> on a table. </a:t>
            </a:r>
          </a:p>
          <a:p>
            <a:pPr algn="just"/>
            <a:r>
              <a:rPr lang="en-US" altLang="zh-CN" b="0" i="0" dirty="0">
                <a:solidFill>
                  <a:srgbClr val="111111"/>
                </a:solidFill>
                <a:effectLst/>
                <a:latin typeface="Roboto" panose="02000000000000000000" pitchFamily="2" charset="0"/>
              </a:rPr>
              <a:t>Triggers are used to enforce business rules, </a:t>
            </a:r>
            <a:r>
              <a:rPr lang="en-US" altLang="zh-CN" b="0" i="0" dirty="0">
                <a:solidFill>
                  <a:srgbClr val="111111"/>
                </a:solidFill>
                <a:effectLst/>
                <a:highlight>
                  <a:srgbClr val="FFFF00"/>
                </a:highlight>
                <a:latin typeface="Roboto" panose="02000000000000000000" pitchFamily="2" charset="0"/>
              </a:rPr>
              <a:t>validate data, maintain audit trails, and perform other tasks automatically.</a:t>
            </a:r>
            <a:endParaRPr lang="en-US" altLang="zh-CN" dirty="0">
              <a:highlight>
                <a:srgbClr val="FFFF00"/>
              </a:highlight>
            </a:endParaRPr>
          </a:p>
        </p:txBody>
      </p:sp>
      <p:sp>
        <p:nvSpPr>
          <p:cNvPr id="5" name="TextBox 4">
            <a:extLst>
              <a:ext uri="{FF2B5EF4-FFF2-40B4-BE49-F238E27FC236}">
                <a16:creationId xmlns:a16="http://schemas.microsoft.com/office/drawing/2014/main" id="{5162B8CD-BFE5-A8E0-3BFB-4A1DD23160D1}"/>
              </a:ext>
            </a:extLst>
          </p:cNvPr>
          <p:cNvSpPr txBox="1"/>
          <p:nvPr/>
        </p:nvSpPr>
        <p:spPr>
          <a:xfrm>
            <a:off x="2688492" y="5222752"/>
            <a:ext cx="7018216" cy="1384995"/>
          </a:xfrm>
          <a:prstGeom prst="rect">
            <a:avLst/>
          </a:prstGeom>
          <a:noFill/>
        </p:spPr>
        <p:txBody>
          <a:bodyPr wrap="square">
            <a:spAutoFit/>
          </a:bodyPr>
          <a:lstStyle/>
          <a:p>
            <a:pPr algn="just"/>
            <a:r>
              <a:rPr lang="en-US" altLang="zh-CN" sz="2800" b="1" i="0" dirty="0">
                <a:solidFill>
                  <a:srgbClr val="111111"/>
                </a:solidFill>
                <a:effectLst/>
                <a:latin typeface="Roboto" panose="02000000000000000000" pitchFamily="2" charset="0"/>
              </a:rPr>
              <a:t>In simple terms When an Event occur</a:t>
            </a:r>
            <a:r>
              <a:rPr lang="en-US" altLang="zh-CN" sz="2800" b="1" dirty="0">
                <a:solidFill>
                  <a:srgbClr val="111111"/>
                </a:solidFill>
                <a:latin typeface="Roboto" panose="02000000000000000000" pitchFamily="2" charset="0"/>
              </a:rPr>
              <a:t>, do something – obviously SQL INSERT, UPDATE, DELETE </a:t>
            </a:r>
            <a:endParaRPr lang="zh-CN" altLang="en-US" sz="2800" b="1" dirty="0"/>
          </a:p>
        </p:txBody>
      </p:sp>
      <p:sp>
        <p:nvSpPr>
          <p:cNvPr id="7" name="TextBox 6">
            <a:extLst>
              <a:ext uri="{FF2B5EF4-FFF2-40B4-BE49-F238E27FC236}">
                <a16:creationId xmlns:a16="http://schemas.microsoft.com/office/drawing/2014/main" id="{9229D51C-1810-FF87-935E-A4908AF0A4E1}"/>
              </a:ext>
            </a:extLst>
          </p:cNvPr>
          <p:cNvSpPr txBox="1"/>
          <p:nvPr/>
        </p:nvSpPr>
        <p:spPr>
          <a:xfrm>
            <a:off x="390769" y="4194128"/>
            <a:ext cx="11433907" cy="830997"/>
          </a:xfrm>
          <a:prstGeom prst="rect">
            <a:avLst/>
          </a:prstGeom>
          <a:noFill/>
        </p:spPr>
        <p:txBody>
          <a:bodyPr wrap="square">
            <a:spAutoFit/>
          </a:bodyPr>
          <a:lstStyle/>
          <a:p>
            <a:r>
              <a:rPr lang="en-US" altLang="zh-CN" sz="2400" b="1" dirty="0"/>
              <a:t>A trigger is a database object that is automatically executed or fired when a specific event occurs on a table.</a:t>
            </a:r>
            <a:endParaRPr lang="zh-CN" altLang="en-US" sz="2400" b="1" dirty="0"/>
          </a:p>
        </p:txBody>
      </p:sp>
    </p:spTree>
    <p:extLst>
      <p:ext uri="{BB962C8B-B14F-4D97-AF65-F5344CB8AC3E}">
        <p14:creationId xmlns:p14="http://schemas.microsoft.com/office/powerpoint/2010/main" val="288032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163-3D90-6703-942B-150B054AA033}"/>
              </a:ext>
            </a:extLst>
          </p:cNvPr>
          <p:cNvSpPr>
            <a:spLocks noGrp="1"/>
          </p:cNvSpPr>
          <p:nvPr>
            <p:ph type="title"/>
          </p:nvPr>
        </p:nvSpPr>
        <p:spPr/>
        <p:txBody>
          <a:bodyPr/>
          <a:lstStyle/>
          <a:p>
            <a:r>
              <a:rPr lang="en-US" altLang="zh-CN" b="1" u="sng" dirty="0"/>
              <a:t>Types of Triggers</a:t>
            </a:r>
            <a:endParaRPr lang="zh-CN" altLang="en-US" b="1" u="sng" dirty="0"/>
          </a:p>
        </p:txBody>
      </p:sp>
      <p:sp>
        <p:nvSpPr>
          <p:cNvPr id="3" name="Content Placeholder 2">
            <a:extLst>
              <a:ext uri="{FF2B5EF4-FFF2-40B4-BE49-F238E27FC236}">
                <a16:creationId xmlns:a16="http://schemas.microsoft.com/office/drawing/2014/main" id="{0429E720-6B9C-81A1-BDFB-CDE668676E74}"/>
              </a:ext>
            </a:extLst>
          </p:cNvPr>
          <p:cNvSpPr>
            <a:spLocks noGrp="1"/>
          </p:cNvSpPr>
          <p:nvPr>
            <p:ph idx="1"/>
          </p:nvPr>
        </p:nvSpPr>
        <p:spPr/>
        <p:txBody>
          <a:bodyPr>
            <a:normAutofit fontScale="92500"/>
          </a:bodyPr>
          <a:lstStyle/>
          <a:p>
            <a:pPr marL="0" indent="0">
              <a:buNone/>
            </a:pPr>
            <a:r>
              <a:rPr lang="en-US" altLang="zh-CN" b="1" dirty="0"/>
              <a:t>MySQL supports six types of triggers, which are categorized based on the timing of their execution relative to the event:</a:t>
            </a:r>
          </a:p>
          <a:p>
            <a:r>
              <a:rPr lang="en-US" altLang="zh-CN" dirty="0"/>
              <a:t>Before </a:t>
            </a:r>
            <a:r>
              <a:rPr lang="en-US" altLang="zh-CN" b="1" dirty="0"/>
              <a:t>Insert</a:t>
            </a:r>
            <a:r>
              <a:rPr lang="en-US" altLang="zh-CN" dirty="0"/>
              <a:t> Trigger: Activated before a new row is inserted into a table.</a:t>
            </a:r>
          </a:p>
          <a:p>
            <a:r>
              <a:rPr lang="en-US" altLang="zh-CN" dirty="0"/>
              <a:t>After </a:t>
            </a:r>
            <a:r>
              <a:rPr lang="en-US" altLang="zh-CN" b="1" dirty="0"/>
              <a:t>Insert</a:t>
            </a:r>
            <a:r>
              <a:rPr lang="en-US" altLang="zh-CN" dirty="0"/>
              <a:t> Trigger: Activated after a new row is inserted into a table.</a:t>
            </a:r>
          </a:p>
          <a:p>
            <a:r>
              <a:rPr lang="en-US" altLang="zh-CN" dirty="0"/>
              <a:t>Before </a:t>
            </a:r>
            <a:r>
              <a:rPr lang="en-US" altLang="zh-CN" b="1" dirty="0"/>
              <a:t>Update</a:t>
            </a:r>
            <a:r>
              <a:rPr lang="en-US" altLang="zh-CN" dirty="0"/>
              <a:t> Trigger: Activated before an existing row is updated.</a:t>
            </a:r>
          </a:p>
          <a:p>
            <a:r>
              <a:rPr lang="en-US" altLang="zh-CN" dirty="0"/>
              <a:t>After </a:t>
            </a:r>
            <a:r>
              <a:rPr lang="en-US" altLang="zh-CN" b="1" dirty="0"/>
              <a:t>Update</a:t>
            </a:r>
            <a:r>
              <a:rPr lang="en-US" altLang="zh-CN" dirty="0"/>
              <a:t> Trigger: Activated after an existing row is updated.</a:t>
            </a:r>
          </a:p>
          <a:p>
            <a:r>
              <a:rPr lang="en-US" altLang="zh-CN" dirty="0"/>
              <a:t>Before </a:t>
            </a:r>
            <a:r>
              <a:rPr lang="en-US" altLang="zh-CN" b="1" dirty="0"/>
              <a:t>Delete</a:t>
            </a:r>
            <a:r>
              <a:rPr lang="en-US" altLang="zh-CN" dirty="0"/>
              <a:t> Trigger: Activated before a row is deleted from a table.</a:t>
            </a:r>
          </a:p>
          <a:p>
            <a:r>
              <a:rPr lang="en-US" altLang="zh-CN" dirty="0"/>
              <a:t>After </a:t>
            </a:r>
            <a:r>
              <a:rPr lang="en-US" altLang="zh-CN" b="1" dirty="0"/>
              <a:t>Delete</a:t>
            </a:r>
            <a:r>
              <a:rPr lang="en-US" altLang="zh-CN" dirty="0"/>
              <a:t> Trigger: Activated after a row is deleted from a table</a:t>
            </a:r>
          </a:p>
        </p:txBody>
      </p:sp>
    </p:spTree>
    <p:extLst>
      <p:ext uri="{BB962C8B-B14F-4D97-AF65-F5344CB8AC3E}">
        <p14:creationId xmlns:p14="http://schemas.microsoft.com/office/powerpoint/2010/main" val="101750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6F46-ABDD-04F7-EE9A-034BB0705BDD}"/>
              </a:ext>
            </a:extLst>
          </p:cNvPr>
          <p:cNvSpPr>
            <a:spLocks noGrp="1"/>
          </p:cNvSpPr>
          <p:nvPr>
            <p:ph type="ctrTitle"/>
          </p:nvPr>
        </p:nvSpPr>
        <p:spPr>
          <a:xfrm>
            <a:off x="1524000" y="2235200"/>
            <a:ext cx="9144000" cy="2387600"/>
          </a:xfrm>
        </p:spPr>
        <p:txBody>
          <a:bodyPr>
            <a:normAutofit fontScale="90000"/>
          </a:bodyPr>
          <a:lstStyle/>
          <a:p>
            <a:r>
              <a:rPr lang="en-US" altLang="zh-CN" b="1" dirty="0"/>
              <a:t>ACID Properties – </a:t>
            </a:r>
            <a:br>
              <a:rPr lang="en-US" altLang="zh-CN" b="1" dirty="0"/>
            </a:br>
            <a:r>
              <a:rPr lang="en-US" altLang="zh-CN" b="1" dirty="0"/>
              <a:t>Basic Introduction now more will be covered in Transaction Chapter</a:t>
            </a:r>
            <a:endParaRPr lang="zh-CN" altLang="en-US" b="1" dirty="0"/>
          </a:p>
        </p:txBody>
      </p:sp>
    </p:spTree>
    <p:extLst>
      <p:ext uri="{BB962C8B-B14F-4D97-AF65-F5344CB8AC3E}">
        <p14:creationId xmlns:p14="http://schemas.microsoft.com/office/powerpoint/2010/main" val="273460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163-3D90-6703-942B-150B054AA033}"/>
              </a:ext>
            </a:extLst>
          </p:cNvPr>
          <p:cNvSpPr>
            <a:spLocks noGrp="1"/>
          </p:cNvSpPr>
          <p:nvPr>
            <p:ph type="title"/>
          </p:nvPr>
        </p:nvSpPr>
        <p:spPr/>
        <p:txBody>
          <a:bodyPr/>
          <a:lstStyle/>
          <a:p>
            <a:pPr marL="0" indent="0">
              <a:buNone/>
            </a:pPr>
            <a:r>
              <a:rPr lang="en-US" altLang="zh-CN" sz="4400" b="1" dirty="0"/>
              <a:t>BEFORE INSERT Trigger</a:t>
            </a:r>
          </a:p>
        </p:txBody>
      </p:sp>
      <p:sp>
        <p:nvSpPr>
          <p:cNvPr id="3" name="Content Placeholder 2">
            <a:extLst>
              <a:ext uri="{FF2B5EF4-FFF2-40B4-BE49-F238E27FC236}">
                <a16:creationId xmlns:a16="http://schemas.microsoft.com/office/drawing/2014/main" id="{0429E720-6B9C-81A1-BDFB-CDE668676E74}"/>
              </a:ext>
            </a:extLst>
          </p:cNvPr>
          <p:cNvSpPr>
            <a:spLocks noGrp="1"/>
          </p:cNvSpPr>
          <p:nvPr>
            <p:ph idx="1"/>
          </p:nvPr>
        </p:nvSpPr>
        <p:spPr>
          <a:xfrm>
            <a:off x="838200" y="1825625"/>
            <a:ext cx="10515600" cy="1746006"/>
          </a:xfrm>
        </p:spPr>
        <p:txBody>
          <a:bodyPr>
            <a:normAutofit/>
          </a:bodyPr>
          <a:lstStyle/>
          <a:p>
            <a:pPr marL="0" indent="0">
              <a:buNone/>
            </a:pPr>
            <a:r>
              <a:rPr lang="en-US" altLang="zh-CN" dirty="0"/>
              <a:t>Purpose: Execute actions before a row is inserted into a table.</a:t>
            </a:r>
          </a:p>
          <a:p>
            <a:pPr marL="0" indent="0">
              <a:buNone/>
            </a:pPr>
            <a:r>
              <a:rPr lang="en-US" altLang="zh-CN" dirty="0"/>
              <a:t>Use Case: Automatically validate or modify data before insertion.</a:t>
            </a:r>
          </a:p>
          <a:p>
            <a:pPr marL="0" indent="0">
              <a:buNone/>
            </a:pPr>
            <a:r>
              <a:rPr lang="en-US" altLang="zh-CN" dirty="0"/>
              <a:t>Example: Ensure that salaries being inserted are not negative.</a:t>
            </a:r>
          </a:p>
          <a:p>
            <a:pPr marL="0" indent="0">
              <a:buNone/>
            </a:pPr>
            <a:endParaRPr lang="en-US" altLang="zh-CN" dirty="0"/>
          </a:p>
        </p:txBody>
      </p:sp>
    </p:spTree>
    <p:extLst>
      <p:ext uri="{BB962C8B-B14F-4D97-AF65-F5344CB8AC3E}">
        <p14:creationId xmlns:p14="http://schemas.microsoft.com/office/powerpoint/2010/main" val="119458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C619-65E1-9EC0-F41B-3E3D30E7F8AD}"/>
              </a:ext>
            </a:extLst>
          </p:cNvPr>
          <p:cNvSpPr>
            <a:spLocks noGrp="1"/>
          </p:cNvSpPr>
          <p:nvPr>
            <p:ph type="title"/>
          </p:nvPr>
        </p:nvSpPr>
        <p:spPr/>
        <p:txBody>
          <a:bodyPr/>
          <a:lstStyle/>
          <a:p>
            <a:r>
              <a:rPr lang="en-US" altLang="zh-CN" b="1" dirty="0"/>
              <a:t>Transaction</a:t>
            </a:r>
            <a:endParaRPr lang="zh-CN" altLang="en-US" dirty="0"/>
          </a:p>
        </p:txBody>
      </p:sp>
      <p:sp>
        <p:nvSpPr>
          <p:cNvPr id="3" name="Content Placeholder 2">
            <a:extLst>
              <a:ext uri="{FF2B5EF4-FFF2-40B4-BE49-F238E27FC236}">
                <a16:creationId xmlns:a16="http://schemas.microsoft.com/office/drawing/2014/main" id="{141CD683-CCAC-9919-9D01-6875DD82372A}"/>
              </a:ext>
            </a:extLst>
          </p:cNvPr>
          <p:cNvSpPr>
            <a:spLocks noGrp="1"/>
          </p:cNvSpPr>
          <p:nvPr>
            <p:ph idx="1"/>
          </p:nvPr>
        </p:nvSpPr>
        <p:spPr>
          <a:xfrm>
            <a:off x="838200" y="1825625"/>
            <a:ext cx="10515600" cy="1746006"/>
          </a:xfrm>
        </p:spPr>
        <p:txBody>
          <a:bodyPr/>
          <a:lstStyle/>
          <a:p>
            <a:r>
              <a:rPr lang="en-US" altLang="zh-CN" dirty="0"/>
              <a:t>The comprehension and demonstration of the </a:t>
            </a:r>
            <a:r>
              <a:rPr lang="en-US" altLang="zh-CN" b="1" dirty="0"/>
              <a:t>ACID</a:t>
            </a:r>
            <a:r>
              <a:rPr lang="en-US" altLang="zh-CN" dirty="0"/>
              <a:t> principles in database systems significantly rely on </a:t>
            </a:r>
            <a:r>
              <a:rPr lang="en-US" altLang="zh-CN" b="1" dirty="0"/>
              <a:t>understanding the pivotal concept of database transaction</a:t>
            </a:r>
            <a:r>
              <a:rPr lang="en-US" altLang="zh-CN" dirty="0"/>
              <a:t> — </a:t>
            </a:r>
            <a:r>
              <a:rPr lang="en-US" altLang="zh-CN" b="1" dirty="0"/>
              <a:t>an indivisible unit of work executed within a database management system.</a:t>
            </a:r>
            <a:endParaRPr lang="zh-CN" altLang="en-US" b="1" dirty="0"/>
          </a:p>
        </p:txBody>
      </p:sp>
      <p:sp>
        <p:nvSpPr>
          <p:cNvPr id="5" name="TextBox 4">
            <a:extLst>
              <a:ext uri="{FF2B5EF4-FFF2-40B4-BE49-F238E27FC236}">
                <a16:creationId xmlns:a16="http://schemas.microsoft.com/office/drawing/2014/main" id="{24295CB0-26F0-ABE3-4B85-AAE22BDE7A2C}"/>
              </a:ext>
            </a:extLst>
          </p:cNvPr>
          <p:cNvSpPr txBox="1"/>
          <p:nvPr/>
        </p:nvSpPr>
        <p:spPr>
          <a:xfrm>
            <a:off x="4056185" y="3706568"/>
            <a:ext cx="3477846" cy="2062103"/>
          </a:xfrm>
          <a:prstGeom prst="rect">
            <a:avLst/>
          </a:prstGeom>
          <a:noFill/>
        </p:spPr>
        <p:txBody>
          <a:bodyPr wrap="square">
            <a:spAutoFit/>
          </a:bodyPr>
          <a:lstStyle/>
          <a:p>
            <a:pPr marL="514350" indent="-514350">
              <a:buFont typeface="+mj-lt"/>
              <a:buAutoNum type="arabicPeriod"/>
            </a:pPr>
            <a:r>
              <a:rPr lang="en-US" altLang="zh-CN" sz="3200" b="1" i="0" dirty="0">
                <a:solidFill>
                  <a:srgbClr val="242424"/>
                </a:solidFill>
                <a:effectLst/>
                <a:latin typeface="source-serif-pro"/>
              </a:rPr>
              <a:t>Atomicity</a:t>
            </a:r>
          </a:p>
          <a:p>
            <a:pPr marL="514350" indent="-514350">
              <a:buFont typeface="+mj-lt"/>
              <a:buAutoNum type="arabicPeriod"/>
            </a:pPr>
            <a:r>
              <a:rPr lang="en-US" altLang="zh-CN" sz="3200" b="1" i="0" dirty="0">
                <a:solidFill>
                  <a:srgbClr val="242424"/>
                </a:solidFill>
                <a:effectLst/>
                <a:latin typeface="source-serif-pro"/>
              </a:rPr>
              <a:t>Consistency</a:t>
            </a:r>
            <a:endParaRPr lang="en-US" altLang="zh-CN" sz="3200" b="0" i="0" dirty="0">
              <a:solidFill>
                <a:srgbClr val="242424"/>
              </a:solidFill>
              <a:effectLst/>
              <a:latin typeface="source-serif-pro"/>
            </a:endParaRPr>
          </a:p>
          <a:p>
            <a:pPr marL="514350" indent="-514350">
              <a:buFont typeface="+mj-lt"/>
              <a:buAutoNum type="arabicPeriod"/>
            </a:pPr>
            <a:r>
              <a:rPr lang="en-US" altLang="zh-CN" sz="3200" b="1" i="0" dirty="0">
                <a:solidFill>
                  <a:srgbClr val="242424"/>
                </a:solidFill>
                <a:effectLst/>
                <a:latin typeface="source-serif-pro"/>
              </a:rPr>
              <a:t>Isolation</a:t>
            </a:r>
          </a:p>
          <a:p>
            <a:pPr marL="514350" indent="-514350">
              <a:buFont typeface="+mj-lt"/>
              <a:buAutoNum type="arabicPeriod"/>
            </a:pPr>
            <a:r>
              <a:rPr lang="en-US" altLang="zh-CN" sz="3200" b="1" i="0" dirty="0">
                <a:solidFill>
                  <a:srgbClr val="242424"/>
                </a:solidFill>
                <a:effectLst/>
                <a:latin typeface="source-serif-pro"/>
              </a:rPr>
              <a:t>Durability</a:t>
            </a:r>
            <a:endParaRPr lang="zh-CN" altLang="en-US" sz="3200" dirty="0"/>
          </a:p>
        </p:txBody>
      </p:sp>
    </p:spTree>
    <p:extLst>
      <p:ext uri="{BB962C8B-B14F-4D97-AF65-F5344CB8AC3E}">
        <p14:creationId xmlns:p14="http://schemas.microsoft.com/office/powerpoint/2010/main" val="221701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sz="4400" b="1" i="0" dirty="0">
                <a:solidFill>
                  <a:srgbClr val="242424"/>
                </a:solidFill>
                <a:effectLst/>
                <a:latin typeface="source-serif-pro"/>
              </a:rPr>
              <a:t>Atomicity</a:t>
            </a:r>
            <a:endParaRPr lang="zh-CN" altLang="en-US" dirty="0"/>
          </a:p>
        </p:txBody>
      </p:sp>
      <p:sp>
        <p:nvSpPr>
          <p:cNvPr id="3" name="Content Placeholder 2">
            <a:extLst>
              <a:ext uri="{FF2B5EF4-FFF2-40B4-BE49-F238E27FC236}">
                <a16:creationId xmlns:a16="http://schemas.microsoft.com/office/drawing/2014/main" id="{534EB2A2-B9FB-B5D5-3E46-493599A9FF95}"/>
              </a:ext>
            </a:extLst>
          </p:cNvPr>
          <p:cNvSpPr>
            <a:spLocks noGrp="1"/>
          </p:cNvSpPr>
          <p:nvPr>
            <p:ph idx="1"/>
          </p:nvPr>
        </p:nvSpPr>
        <p:spPr/>
        <p:txBody>
          <a:bodyPr/>
          <a:lstStyle/>
          <a:p>
            <a:pPr algn="just"/>
            <a:r>
              <a:rPr lang="en-US" altLang="zh-CN" dirty="0"/>
              <a:t>Atomicity, a core principle within the ACID properties, ensures that transactions in a database system are treated as indivisible units of work. </a:t>
            </a:r>
          </a:p>
          <a:p>
            <a:pPr algn="just"/>
            <a:r>
              <a:rPr lang="en-US" altLang="zh-CN" b="1" dirty="0">
                <a:highlight>
                  <a:srgbClr val="FFFF00"/>
                </a:highlight>
              </a:rPr>
              <a:t>It guarantees that all operations within a transaction are executed entirely or not at all.</a:t>
            </a:r>
            <a:r>
              <a:rPr lang="en-US" altLang="zh-CN" dirty="0"/>
              <a:t> </a:t>
            </a:r>
          </a:p>
          <a:p>
            <a:pPr algn="just"/>
            <a:r>
              <a:rPr lang="en-US" altLang="zh-CN" dirty="0"/>
              <a:t>Understanding atomicity is crucial for maintaining database integrity and consistency.</a:t>
            </a:r>
            <a:endParaRPr lang="zh-CN" altLang="en-US" dirty="0"/>
          </a:p>
        </p:txBody>
      </p:sp>
    </p:spTree>
    <p:extLst>
      <p:ext uri="{BB962C8B-B14F-4D97-AF65-F5344CB8AC3E}">
        <p14:creationId xmlns:p14="http://schemas.microsoft.com/office/powerpoint/2010/main" val="164570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sz="4400" b="1" i="0" dirty="0">
                <a:solidFill>
                  <a:srgbClr val="242424"/>
                </a:solidFill>
                <a:effectLst/>
                <a:latin typeface="source-serif-pro"/>
              </a:rPr>
              <a:t>Atomicity</a:t>
            </a:r>
            <a:endParaRPr lang="zh-CN" altLang="en-US" dirty="0"/>
          </a:p>
        </p:txBody>
      </p:sp>
      <p:sp>
        <p:nvSpPr>
          <p:cNvPr id="9" name="TextBox 8">
            <a:extLst>
              <a:ext uri="{FF2B5EF4-FFF2-40B4-BE49-F238E27FC236}">
                <a16:creationId xmlns:a16="http://schemas.microsoft.com/office/drawing/2014/main" id="{B2A5892C-2238-071B-29C3-E0C1B3D081C7}"/>
              </a:ext>
            </a:extLst>
          </p:cNvPr>
          <p:cNvSpPr txBox="1"/>
          <p:nvPr/>
        </p:nvSpPr>
        <p:spPr>
          <a:xfrm>
            <a:off x="838200" y="1622866"/>
            <a:ext cx="10236200" cy="954107"/>
          </a:xfrm>
          <a:prstGeom prst="rect">
            <a:avLst/>
          </a:prstGeom>
          <a:noFill/>
        </p:spPr>
        <p:txBody>
          <a:bodyPr wrap="square">
            <a:spAutoFit/>
          </a:bodyPr>
          <a:lstStyle/>
          <a:p>
            <a:r>
              <a:rPr lang="en-US" altLang="zh-CN" sz="2800" b="1" dirty="0"/>
              <a:t>Consider a banking application where 500 RMB is transferred from Account A to Account B.</a:t>
            </a:r>
            <a:endParaRPr lang="zh-CN" altLang="en-US" sz="2800" b="1" dirty="0"/>
          </a:p>
        </p:txBody>
      </p:sp>
      <p:pic>
        <p:nvPicPr>
          <p:cNvPr id="11" name="Picture 10">
            <a:extLst>
              <a:ext uri="{FF2B5EF4-FFF2-40B4-BE49-F238E27FC236}">
                <a16:creationId xmlns:a16="http://schemas.microsoft.com/office/drawing/2014/main" id="{B6C04ACD-3B6B-D422-1969-A60D3107B5C5}"/>
              </a:ext>
            </a:extLst>
          </p:cNvPr>
          <p:cNvPicPr>
            <a:picLocks noChangeAspect="1"/>
          </p:cNvPicPr>
          <p:nvPr/>
        </p:nvPicPr>
        <p:blipFill>
          <a:blip r:embed="rId2"/>
          <a:stretch>
            <a:fillRect/>
          </a:stretch>
        </p:blipFill>
        <p:spPr>
          <a:xfrm>
            <a:off x="1109962" y="2670758"/>
            <a:ext cx="4392070" cy="3699293"/>
          </a:xfrm>
          <a:prstGeom prst="rect">
            <a:avLst/>
          </a:prstGeom>
        </p:spPr>
      </p:pic>
      <p:sp>
        <p:nvSpPr>
          <p:cNvPr id="13" name="TextBox 12">
            <a:extLst>
              <a:ext uri="{FF2B5EF4-FFF2-40B4-BE49-F238E27FC236}">
                <a16:creationId xmlns:a16="http://schemas.microsoft.com/office/drawing/2014/main" id="{B1ABB4B8-C27B-E57A-0A74-251387070747}"/>
              </a:ext>
            </a:extLst>
          </p:cNvPr>
          <p:cNvSpPr txBox="1"/>
          <p:nvPr/>
        </p:nvSpPr>
        <p:spPr>
          <a:xfrm>
            <a:off x="5603632" y="2670758"/>
            <a:ext cx="6096000" cy="2308324"/>
          </a:xfrm>
          <a:prstGeom prst="rect">
            <a:avLst/>
          </a:prstGeom>
          <a:noFill/>
        </p:spPr>
        <p:txBody>
          <a:bodyPr wrap="square">
            <a:spAutoFit/>
          </a:bodyPr>
          <a:lstStyle/>
          <a:p>
            <a:pPr algn="just"/>
            <a:r>
              <a:rPr lang="en-US" altLang="zh-CN" sz="2400" dirty="0"/>
              <a:t>What Happens: If Step 1 succeeds but Step 2 fails (e.g., due to a server crash or insufficient database storage), </a:t>
            </a:r>
            <a:r>
              <a:rPr lang="en-US" altLang="zh-CN" sz="2400" b="1" dirty="0"/>
              <a:t>Atomicity</a:t>
            </a:r>
            <a:r>
              <a:rPr lang="en-US" altLang="zh-CN" sz="2400" dirty="0"/>
              <a:t> ensures the database </a:t>
            </a:r>
            <a:r>
              <a:rPr lang="en-US" altLang="zh-CN" sz="2400" b="1" dirty="0"/>
              <a:t>rolls back </a:t>
            </a:r>
            <a:r>
              <a:rPr lang="en-US" altLang="zh-CN" sz="2400" dirty="0"/>
              <a:t>to its previous state, leaving Account A and Account B unchanged.</a:t>
            </a:r>
            <a:endParaRPr lang="zh-CN" altLang="en-US" sz="2400" dirty="0"/>
          </a:p>
        </p:txBody>
      </p:sp>
    </p:spTree>
    <p:extLst>
      <p:ext uri="{BB962C8B-B14F-4D97-AF65-F5344CB8AC3E}">
        <p14:creationId xmlns:p14="http://schemas.microsoft.com/office/powerpoint/2010/main" val="422829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sz="4400" b="1" i="0" dirty="0">
                <a:solidFill>
                  <a:srgbClr val="242424"/>
                </a:solidFill>
                <a:effectLst/>
                <a:latin typeface="source-serif-pro"/>
              </a:rPr>
              <a:t>Atomicity</a:t>
            </a:r>
            <a:endParaRPr lang="zh-CN" altLang="en-US" dirty="0"/>
          </a:p>
        </p:txBody>
      </p:sp>
      <p:sp>
        <p:nvSpPr>
          <p:cNvPr id="9" name="TextBox 8">
            <a:extLst>
              <a:ext uri="{FF2B5EF4-FFF2-40B4-BE49-F238E27FC236}">
                <a16:creationId xmlns:a16="http://schemas.microsoft.com/office/drawing/2014/main" id="{B2A5892C-2238-071B-29C3-E0C1B3D081C7}"/>
              </a:ext>
            </a:extLst>
          </p:cNvPr>
          <p:cNvSpPr txBox="1"/>
          <p:nvPr/>
        </p:nvSpPr>
        <p:spPr>
          <a:xfrm>
            <a:off x="838200" y="1622866"/>
            <a:ext cx="10236200" cy="954107"/>
          </a:xfrm>
          <a:prstGeom prst="rect">
            <a:avLst/>
          </a:prstGeom>
          <a:noFill/>
        </p:spPr>
        <p:txBody>
          <a:bodyPr wrap="square">
            <a:spAutoFit/>
          </a:bodyPr>
          <a:lstStyle/>
          <a:p>
            <a:r>
              <a:rPr lang="en-US" altLang="zh-CN" sz="2800" b="1" dirty="0"/>
              <a:t>Consider a banking application where 500 RMB is transferred from Account A to Account B.</a:t>
            </a:r>
            <a:endParaRPr lang="zh-CN" altLang="en-US" sz="2800" b="1" dirty="0"/>
          </a:p>
        </p:txBody>
      </p:sp>
      <p:pic>
        <p:nvPicPr>
          <p:cNvPr id="11" name="Picture 10">
            <a:extLst>
              <a:ext uri="{FF2B5EF4-FFF2-40B4-BE49-F238E27FC236}">
                <a16:creationId xmlns:a16="http://schemas.microsoft.com/office/drawing/2014/main" id="{B6C04ACD-3B6B-D422-1969-A60D3107B5C5}"/>
              </a:ext>
            </a:extLst>
          </p:cNvPr>
          <p:cNvPicPr>
            <a:picLocks noChangeAspect="1"/>
          </p:cNvPicPr>
          <p:nvPr/>
        </p:nvPicPr>
        <p:blipFill>
          <a:blip r:embed="rId2"/>
          <a:srcRect t="15690" b="13747"/>
          <a:stretch/>
        </p:blipFill>
        <p:spPr>
          <a:xfrm>
            <a:off x="914578" y="2735386"/>
            <a:ext cx="4392070" cy="2610338"/>
          </a:xfrm>
          <a:prstGeom prst="rect">
            <a:avLst/>
          </a:prstGeom>
        </p:spPr>
      </p:pic>
      <p:sp>
        <p:nvSpPr>
          <p:cNvPr id="13" name="TextBox 12">
            <a:extLst>
              <a:ext uri="{FF2B5EF4-FFF2-40B4-BE49-F238E27FC236}">
                <a16:creationId xmlns:a16="http://schemas.microsoft.com/office/drawing/2014/main" id="{B1ABB4B8-C27B-E57A-0A74-251387070747}"/>
              </a:ext>
            </a:extLst>
          </p:cNvPr>
          <p:cNvSpPr txBox="1"/>
          <p:nvPr/>
        </p:nvSpPr>
        <p:spPr>
          <a:xfrm>
            <a:off x="5603632" y="2670758"/>
            <a:ext cx="6096000" cy="3416320"/>
          </a:xfrm>
          <a:prstGeom prst="rect">
            <a:avLst/>
          </a:prstGeom>
          <a:noFill/>
        </p:spPr>
        <p:txBody>
          <a:bodyPr wrap="square">
            <a:spAutoFit/>
          </a:bodyPr>
          <a:lstStyle/>
          <a:p>
            <a:pPr algn="just"/>
            <a:r>
              <a:rPr lang="en-US" altLang="zh-CN" sz="2400" b="0" i="0" dirty="0">
                <a:solidFill>
                  <a:srgbClr val="242424"/>
                </a:solidFill>
                <a:effectLst/>
                <a:latin typeface="source-serif-pro"/>
              </a:rPr>
              <a:t>Consider, without encapsulating these operations within a transaction, if a network disruption or any other failure occurs after deducting funds from ‘Account A’ but before updating ‘Account B’, the database would be left in an </a:t>
            </a:r>
            <a:r>
              <a:rPr lang="en-US" altLang="zh-CN" sz="2400" b="0" i="0" dirty="0">
                <a:solidFill>
                  <a:srgbClr val="242424"/>
                </a:solidFill>
                <a:effectLst/>
                <a:highlight>
                  <a:srgbClr val="FFFF00"/>
                </a:highlight>
                <a:latin typeface="source-serif-pro"/>
              </a:rPr>
              <a:t>inconsistent state</a:t>
            </a:r>
            <a:r>
              <a:rPr lang="en-US" altLang="zh-CN" sz="2400" b="0" i="0" dirty="0">
                <a:solidFill>
                  <a:srgbClr val="242424"/>
                </a:solidFill>
                <a:effectLst/>
                <a:latin typeface="source-serif-pro"/>
              </a:rPr>
              <a:t>. ‘Account A’ would have deducted funds, but ‘Account B’ would not have received the corresponding amount, leading to a </a:t>
            </a:r>
            <a:r>
              <a:rPr lang="en-US" altLang="zh-CN" sz="2400" b="0" i="0" dirty="0">
                <a:solidFill>
                  <a:srgbClr val="242424"/>
                </a:solidFill>
                <a:effectLst/>
                <a:highlight>
                  <a:srgbClr val="FFFF00"/>
                </a:highlight>
                <a:latin typeface="source-serif-pro"/>
              </a:rPr>
              <a:t>discrepancy in the system.</a:t>
            </a:r>
            <a:endParaRPr lang="zh-CN" altLang="en-US" sz="2400" dirty="0">
              <a:highlight>
                <a:srgbClr val="FFFF00"/>
              </a:highlight>
            </a:endParaRPr>
          </a:p>
        </p:txBody>
      </p:sp>
    </p:spTree>
    <p:extLst>
      <p:ext uri="{BB962C8B-B14F-4D97-AF65-F5344CB8AC3E}">
        <p14:creationId xmlns:p14="http://schemas.microsoft.com/office/powerpoint/2010/main" val="111875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b="1" dirty="0"/>
              <a:t>Consistency</a:t>
            </a:r>
            <a:endParaRPr lang="zh-CN" altLang="en-US" b="1" dirty="0"/>
          </a:p>
        </p:txBody>
      </p:sp>
      <p:sp>
        <p:nvSpPr>
          <p:cNvPr id="3" name="Content Placeholder 2">
            <a:extLst>
              <a:ext uri="{FF2B5EF4-FFF2-40B4-BE49-F238E27FC236}">
                <a16:creationId xmlns:a16="http://schemas.microsoft.com/office/drawing/2014/main" id="{534EB2A2-B9FB-B5D5-3E46-493599A9FF95}"/>
              </a:ext>
            </a:extLst>
          </p:cNvPr>
          <p:cNvSpPr>
            <a:spLocks noGrp="1"/>
          </p:cNvSpPr>
          <p:nvPr>
            <p:ph idx="1"/>
          </p:nvPr>
        </p:nvSpPr>
        <p:spPr>
          <a:xfrm>
            <a:off x="775677" y="1364517"/>
            <a:ext cx="10515600" cy="1792898"/>
          </a:xfrm>
        </p:spPr>
        <p:txBody>
          <a:bodyPr/>
          <a:lstStyle/>
          <a:p>
            <a:pPr algn="just"/>
            <a:r>
              <a:rPr lang="en-US" altLang="zh-CN" dirty="0"/>
              <a:t>Definition: Ensures that a database remains in a valid state before and after a transaction.</a:t>
            </a:r>
          </a:p>
          <a:p>
            <a:pPr algn="just"/>
            <a:r>
              <a:rPr lang="en-US" altLang="zh-CN" dirty="0"/>
              <a:t>Enforces all defined constraints (e.g., foreign keys, unique constraints).</a:t>
            </a:r>
            <a:endParaRPr lang="zh-CN" altLang="en-US" dirty="0"/>
          </a:p>
        </p:txBody>
      </p:sp>
      <p:sp>
        <p:nvSpPr>
          <p:cNvPr id="7" name="TextBox 6">
            <a:extLst>
              <a:ext uri="{FF2B5EF4-FFF2-40B4-BE49-F238E27FC236}">
                <a16:creationId xmlns:a16="http://schemas.microsoft.com/office/drawing/2014/main" id="{C96A4237-C4D6-18D5-EDC4-1216329A0E5F}"/>
              </a:ext>
            </a:extLst>
          </p:cNvPr>
          <p:cNvSpPr txBox="1"/>
          <p:nvPr/>
        </p:nvSpPr>
        <p:spPr>
          <a:xfrm>
            <a:off x="195384" y="3618523"/>
            <a:ext cx="5517661" cy="1477328"/>
          </a:xfrm>
          <a:prstGeom prst="rect">
            <a:avLst/>
          </a:prstGeom>
          <a:noFill/>
        </p:spPr>
        <p:txBody>
          <a:bodyPr wrap="square">
            <a:spAutoFit/>
          </a:bodyPr>
          <a:lstStyle/>
          <a:p>
            <a:r>
              <a:rPr lang="en-US" altLang="zh-CN" b="1" i="0" dirty="0">
                <a:solidFill>
                  <a:srgbClr val="AA0D91"/>
                </a:solidFill>
                <a:effectLst/>
                <a:latin typeface="source-code-pro"/>
              </a:rPr>
              <a:t>CREATE</a:t>
            </a:r>
            <a:r>
              <a:rPr lang="en-US" altLang="zh-CN" b="1" i="0" dirty="0">
                <a:solidFill>
                  <a:srgbClr val="242424"/>
                </a:solidFill>
                <a:effectLst/>
                <a:latin typeface="source-code-pro"/>
              </a:rPr>
              <a:t> </a:t>
            </a:r>
            <a:r>
              <a:rPr lang="en-US" altLang="zh-CN" b="1" i="0" dirty="0">
                <a:solidFill>
                  <a:srgbClr val="AA0D91"/>
                </a:solidFill>
                <a:effectLst/>
                <a:latin typeface="source-code-pro"/>
              </a:rPr>
              <a:t>TABLE</a:t>
            </a:r>
            <a:r>
              <a:rPr lang="en-US" altLang="zh-CN" b="1" i="0" dirty="0">
                <a:solidFill>
                  <a:srgbClr val="242424"/>
                </a:solidFill>
                <a:effectLst/>
                <a:latin typeface="source-code-pro"/>
              </a:rPr>
              <a:t> accounts (</a:t>
            </a:r>
            <a:br>
              <a:rPr lang="en-US" altLang="zh-CN" b="1" dirty="0"/>
            </a:br>
            <a:r>
              <a:rPr lang="en-US" altLang="zh-CN" b="1" i="0" dirty="0" err="1">
                <a:solidFill>
                  <a:srgbClr val="242424"/>
                </a:solidFill>
                <a:effectLst/>
                <a:latin typeface="source-code-pro"/>
              </a:rPr>
              <a:t>account_id</a:t>
            </a:r>
            <a:r>
              <a:rPr lang="en-US" altLang="zh-CN" b="1" i="0" dirty="0">
                <a:solidFill>
                  <a:srgbClr val="242424"/>
                </a:solidFill>
                <a:effectLst/>
                <a:latin typeface="source-code-pro"/>
              </a:rPr>
              <a:t> SERIAL </a:t>
            </a:r>
            <a:r>
              <a:rPr lang="en-US" altLang="zh-CN" b="1" i="0" dirty="0">
                <a:solidFill>
                  <a:srgbClr val="AA0D91"/>
                </a:solidFill>
                <a:effectLst/>
                <a:latin typeface="source-code-pro"/>
              </a:rPr>
              <a:t>PRIMARY</a:t>
            </a:r>
            <a:r>
              <a:rPr lang="en-US" altLang="zh-CN" b="1" i="0" dirty="0">
                <a:solidFill>
                  <a:srgbClr val="242424"/>
                </a:solidFill>
                <a:effectLst/>
                <a:latin typeface="source-code-pro"/>
              </a:rPr>
              <a:t> KEY,</a:t>
            </a:r>
            <a:br>
              <a:rPr lang="en-US" altLang="zh-CN" b="1" dirty="0"/>
            </a:br>
            <a:r>
              <a:rPr lang="en-US" altLang="zh-CN" b="1" i="0" dirty="0" err="1">
                <a:solidFill>
                  <a:srgbClr val="242424"/>
                </a:solidFill>
                <a:effectLst/>
                <a:latin typeface="source-code-pro"/>
              </a:rPr>
              <a:t>account_number</a:t>
            </a:r>
            <a:r>
              <a:rPr lang="en-US" altLang="zh-CN" b="1" i="0" dirty="0">
                <a:solidFill>
                  <a:srgbClr val="242424"/>
                </a:solidFill>
                <a:effectLst/>
                <a:latin typeface="source-code-pro"/>
              </a:rPr>
              <a:t> </a:t>
            </a:r>
            <a:r>
              <a:rPr lang="en-US" altLang="zh-CN" b="1" i="0" dirty="0">
                <a:solidFill>
                  <a:srgbClr val="5C2699"/>
                </a:solidFill>
                <a:effectLst/>
                <a:latin typeface="source-code-pro"/>
              </a:rPr>
              <a:t>VARCHAR</a:t>
            </a:r>
            <a:r>
              <a:rPr lang="en-US" altLang="zh-CN" b="1" i="0" dirty="0">
                <a:solidFill>
                  <a:srgbClr val="242424"/>
                </a:solidFill>
                <a:effectLst/>
                <a:latin typeface="source-code-pro"/>
              </a:rPr>
              <a:t>(</a:t>
            </a:r>
            <a:r>
              <a:rPr lang="en-US" altLang="zh-CN" b="1" i="0" dirty="0">
                <a:solidFill>
                  <a:srgbClr val="1C00CF"/>
                </a:solidFill>
                <a:effectLst/>
                <a:latin typeface="source-code-pro"/>
              </a:rPr>
              <a:t>20</a:t>
            </a:r>
            <a:r>
              <a:rPr lang="en-US" altLang="zh-CN" b="1" i="0" dirty="0">
                <a:solidFill>
                  <a:srgbClr val="242424"/>
                </a:solidFill>
                <a:effectLst/>
                <a:latin typeface="source-code-pro"/>
              </a:rPr>
              <a:t>) </a:t>
            </a:r>
            <a:r>
              <a:rPr lang="en-US" altLang="zh-CN" b="1" i="0" dirty="0">
                <a:solidFill>
                  <a:srgbClr val="AA0D91"/>
                </a:solidFill>
                <a:effectLst/>
                <a:latin typeface="source-code-pro"/>
              </a:rPr>
              <a:t>UNIQUE</a:t>
            </a:r>
            <a:r>
              <a:rPr lang="en-US" altLang="zh-CN" b="1" i="0" dirty="0">
                <a:solidFill>
                  <a:srgbClr val="242424"/>
                </a:solidFill>
                <a:effectLst/>
                <a:latin typeface="source-code-pro"/>
              </a:rPr>
              <a:t>,</a:t>
            </a:r>
            <a:br>
              <a:rPr lang="en-US" altLang="zh-CN" b="1" dirty="0"/>
            </a:br>
            <a:r>
              <a:rPr lang="en-US" altLang="zh-CN" b="1" i="0" dirty="0">
                <a:solidFill>
                  <a:srgbClr val="242424"/>
                </a:solidFill>
                <a:effectLst/>
                <a:latin typeface="source-code-pro"/>
              </a:rPr>
              <a:t>balance </a:t>
            </a:r>
            <a:r>
              <a:rPr lang="en-US" altLang="zh-CN" b="1" i="0" dirty="0">
                <a:solidFill>
                  <a:srgbClr val="5C2699"/>
                </a:solidFill>
                <a:effectLst/>
                <a:latin typeface="source-code-pro"/>
              </a:rPr>
              <a:t>DECIMAL</a:t>
            </a:r>
            <a:r>
              <a:rPr lang="en-US" altLang="zh-CN" b="1" i="0" dirty="0">
                <a:solidFill>
                  <a:srgbClr val="242424"/>
                </a:solidFill>
                <a:effectLst/>
                <a:latin typeface="source-code-pro"/>
              </a:rPr>
              <a:t> </a:t>
            </a:r>
            <a:r>
              <a:rPr lang="en-US" altLang="zh-CN" b="1" i="0" dirty="0">
                <a:solidFill>
                  <a:srgbClr val="AA0D91"/>
                </a:solidFill>
                <a:effectLst/>
                <a:latin typeface="source-code-pro"/>
              </a:rPr>
              <a:t>NOT</a:t>
            </a:r>
            <a:r>
              <a:rPr lang="en-US" altLang="zh-CN" b="1" i="0" dirty="0">
                <a:solidFill>
                  <a:srgbClr val="242424"/>
                </a:solidFill>
                <a:effectLst/>
                <a:latin typeface="source-code-pro"/>
              </a:rPr>
              <a:t> </a:t>
            </a:r>
            <a:r>
              <a:rPr lang="en-US" altLang="zh-CN" b="1" i="0" dirty="0">
                <a:solidFill>
                  <a:srgbClr val="AA0D91"/>
                </a:solidFill>
                <a:effectLst/>
                <a:latin typeface="source-code-pro"/>
              </a:rPr>
              <a:t>NULL</a:t>
            </a:r>
            <a:r>
              <a:rPr lang="en-US" altLang="zh-CN" b="1" i="0" dirty="0">
                <a:solidFill>
                  <a:srgbClr val="242424"/>
                </a:solidFill>
                <a:effectLst/>
                <a:latin typeface="source-code-pro"/>
              </a:rPr>
              <a:t> </a:t>
            </a:r>
            <a:r>
              <a:rPr lang="en-US" altLang="zh-CN" b="1" i="0" dirty="0">
                <a:solidFill>
                  <a:srgbClr val="AA0D91"/>
                </a:solidFill>
                <a:effectLst/>
                <a:latin typeface="source-code-pro"/>
              </a:rPr>
              <a:t>CHECK</a:t>
            </a:r>
            <a:r>
              <a:rPr lang="en-US" altLang="zh-CN" b="1" i="0" dirty="0">
                <a:solidFill>
                  <a:srgbClr val="242424"/>
                </a:solidFill>
                <a:effectLst/>
                <a:latin typeface="source-code-pro"/>
              </a:rPr>
              <a:t> (balance	e &gt;= </a:t>
            </a:r>
            <a:r>
              <a:rPr lang="en-US" altLang="zh-CN" b="1" i="0" dirty="0">
                <a:solidFill>
                  <a:srgbClr val="1C00CF"/>
                </a:solidFill>
                <a:effectLst/>
                <a:latin typeface="source-code-pro"/>
              </a:rPr>
              <a:t>0</a:t>
            </a:r>
            <a:r>
              <a:rPr lang="en-US" altLang="zh-CN" b="1" i="0" dirty="0">
                <a:solidFill>
                  <a:srgbClr val="242424"/>
                </a:solidFill>
                <a:effectLst/>
                <a:latin typeface="source-code-pro"/>
              </a:rPr>
              <a:t>)</a:t>
            </a:r>
            <a:br>
              <a:rPr lang="en-US" altLang="zh-CN" b="1" dirty="0"/>
            </a:br>
            <a:r>
              <a:rPr lang="en-US" altLang="zh-CN" b="1" i="0" dirty="0">
                <a:solidFill>
                  <a:srgbClr val="242424"/>
                </a:solidFill>
                <a:effectLst/>
                <a:latin typeface="source-code-pro"/>
              </a:rPr>
              <a:t>);</a:t>
            </a:r>
            <a:endParaRPr lang="zh-CN" altLang="en-US" b="1" dirty="0"/>
          </a:p>
        </p:txBody>
      </p:sp>
      <p:sp>
        <p:nvSpPr>
          <p:cNvPr id="9" name="TextBox 8">
            <a:extLst>
              <a:ext uri="{FF2B5EF4-FFF2-40B4-BE49-F238E27FC236}">
                <a16:creationId xmlns:a16="http://schemas.microsoft.com/office/drawing/2014/main" id="{32B676C0-2DFD-8ED3-5F22-7CD3297116E7}"/>
              </a:ext>
            </a:extLst>
          </p:cNvPr>
          <p:cNvSpPr txBox="1"/>
          <p:nvPr/>
        </p:nvSpPr>
        <p:spPr>
          <a:xfrm>
            <a:off x="5713045" y="2778261"/>
            <a:ext cx="6150708" cy="3970318"/>
          </a:xfrm>
          <a:prstGeom prst="rect">
            <a:avLst/>
          </a:prstGeom>
          <a:noFill/>
        </p:spPr>
        <p:txBody>
          <a:bodyPr wrap="square">
            <a:spAutoFit/>
          </a:bodyPr>
          <a:lstStyle/>
          <a:p>
            <a:pPr algn="just"/>
            <a:r>
              <a:rPr lang="en-US" altLang="zh-CN" sz="2800" b="1" dirty="0"/>
              <a:t>This SQL statement creates an ‘accounts’ table where the ‘balance’ column must always have a non-negative value due to the defined CHECK constraint. This consistency constraint prevents any transaction from causing a negative balance, maintaining the integrity of account balances.</a:t>
            </a:r>
            <a:endParaRPr lang="zh-CN" altLang="en-US" sz="2800" b="1" dirty="0"/>
          </a:p>
        </p:txBody>
      </p:sp>
    </p:spTree>
    <p:extLst>
      <p:ext uri="{BB962C8B-B14F-4D97-AF65-F5344CB8AC3E}">
        <p14:creationId xmlns:p14="http://schemas.microsoft.com/office/powerpoint/2010/main" val="72346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b="1" dirty="0"/>
              <a:t>Consistency</a:t>
            </a:r>
            <a:endParaRPr lang="zh-CN" altLang="en-US" b="1" dirty="0"/>
          </a:p>
        </p:txBody>
      </p:sp>
      <p:sp>
        <p:nvSpPr>
          <p:cNvPr id="3" name="Content Placeholder 2">
            <a:extLst>
              <a:ext uri="{FF2B5EF4-FFF2-40B4-BE49-F238E27FC236}">
                <a16:creationId xmlns:a16="http://schemas.microsoft.com/office/drawing/2014/main" id="{534EB2A2-B9FB-B5D5-3E46-493599A9FF95}"/>
              </a:ext>
            </a:extLst>
          </p:cNvPr>
          <p:cNvSpPr>
            <a:spLocks noGrp="1"/>
          </p:cNvSpPr>
          <p:nvPr>
            <p:ph idx="1"/>
          </p:nvPr>
        </p:nvSpPr>
        <p:spPr>
          <a:xfrm>
            <a:off x="933938" y="1763101"/>
            <a:ext cx="10515600" cy="2316529"/>
          </a:xfrm>
        </p:spPr>
        <p:txBody>
          <a:bodyPr>
            <a:normAutofit fontScale="92500" lnSpcReduction="10000"/>
          </a:bodyPr>
          <a:lstStyle/>
          <a:p>
            <a:pPr algn="just"/>
            <a:r>
              <a:rPr lang="en-US" altLang="zh-CN" sz="2400" b="0" i="0" dirty="0">
                <a:solidFill>
                  <a:srgbClr val="242424"/>
                </a:solidFill>
                <a:effectLst/>
                <a:latin typeface="source-serif-pro"/>
              </a:rPr>
              <a:t>Assuming ‘</a:t>
            </a:r>
            <a:r>
              <a:rPr lang="en-US" altLang="zh-CN" sz="2400" b="0" i="0" dirty="0" err="1">
                <a:solidFill>
                  <a:srgbClr val="242424"/>
                </a:solidFill>
                <a:effectLst/>
                <a:latin typeface="source-serif-pro"/>
              </a:rPr>
              <a:t>account_number</a:t>
            </a:r>
            <a:r>
              <a:rPr lang="en-US" altLang="zh-CN" sz="2400" b="0" i="0" dirty="0">
                <a:solidFill>
                  <a:srgbClr val="242424"/>
                </a:solidFill>
                <a:effectLst/>
                <a:latin typeface="source-serif-pro"/>
              </a:rPr>
              <a:t> = ‘123456’’ has a current balance of $1000, executing this query deducts $500, resulting in a balance of $500. However, if the defined constraint (balance &gt;= 0) is violated due to this transaction, for instance, by attempting to withdraw an amount exceeding the available balance, database should prevents the transaction from completing. </a:t>
            </a:r>
          </a:p>
          <a:p>
            <a:pPr algn="just"/>
            <a:r>
              <a:rPr lang="en-US" altLang="zh-CN" sz="2400" b="0" i="0" dirty="0">
                <a:solidFill>
                  <a:srgbClr val="242424"/>
                </a:solidFill>
                <a:effectLst/>
                <a:latin typeface="source-serif-pro"/>
              </a:rPr>
              <a:t>This enforcement of consistency constraints ensures that the database remains in a valid state, thereby preventing anomalies like negative balances.</a:t>
            </a:r>
            <a:endParaRPr lang="zh-CN" altLang="en-US" sz="2400" dirty="0"/>
          </a:p>
        </p:txBody>
      </p:sp>
      <p:sp>
        <p:nvSpPr>
          <p:cNvPr id="5" name="TextBox 4">
            <a:extLst>
              <a:ext uri="{FF2B5EF4-FFF2-40B4-BE49-F238E27FC236}">
                <a16:creationId xmlns:a16="http://schemas.microsoft.com/office/drawing/2014/main" id="{C12C2921-0BAA-FB95-2D45-375184A53112}"/>
              </a:ext>
            </a:extLst>
          </p:cNvPr>
          <p:cNvSpPr txBox="1"/>
          <p:nvPr/>
        </p:nvSpPr>
        <p:spPr>
          <a:xfrm>
            <a:off x="1703753" y="4297484"/>
            <a:ext cx="9745785" cy="369332"/>
          </a:xfrm>
          <a:prstGeom prst="rect">
            <a:avLst/>
          </a:prstGeom>
          <a:noFill/>
        </p:spPr>
        <p:txBody>
          <a:bodyPr wrap="square">
            <a:spAutoFit/>
          </a:bodyPr>
          <a:lstStyle/>
          <a:p>
            <a:r>
              <a:rPr lang="en-US" altLang="zh-CN" b="0" i="0" dirty="0">
                <a:solidFill>
                  <a:srgbClr val="AA0D91"/>
                </a:solidFill>
                <a:effectLst/>
                <a:latin typeface="source-code-pro"/>
              </a:rPr>
              <a:t>UPDATE</a:t>
            </a:r>
            <a:r>
              <a:rPr lang="en-US" altLang="zh-CN" b="0" i="0" dirty="0">
                <a:solidFill>
                  <a:srgbClr val="242424"/>
                </a:solidFill>
                <a:effectLst/>
                <a:latin typeface="source-code-pro"/>
              </a:rPr>
              <a:t> accounts </a:t>
            </a:r>
            <a:r>
              <a:rPr lang="en-US" altLang="zh-CN" b="0" i="0" dirty="0">
                <a:solidFill>
                  <a:srgbClr val="AA0D91"/>
                </a:solidFill>
                <a:effectLst/>
                <a:latin typeface="source-code-pro"/>
              </a:rPr>
              <a:t>SET</a:t>
            </a:r>
            <a:r>
              <a:rPr lang="en-US" altLang="zh-CN" b="0" i="0" dirty="0">
                <a:solidFill>
                  <a:srgbClr val="242424"/>
                </a:solidFill>
                <a:effectLst/>
                <a:latin typeface="source-code-pro"/>
              </a:rPr>
              <a:t> balance = balance - </a:t>
            </a:r>
            <a:r>
              <a:rPr lang="en-US" altLang="zh-CN" b="0" i="0" dirty="0">
                <a:solidFill>
                  <a:srgbClr val="1C00CF"/>
                </a:solidFill>
                <a:effectLst/>
                <a:latin typeface="source-code-pro"/>
              </a:rPr>
              <a:t>500</a:t>
            </a:r>
            <a:r>
              <a:rPr lang="en-US" altLang="zh-CN" b="0" i="0" dirty="0">
                <a:solidFill>
                  <a:srgbClr val="242424"/>
                </a:solidFill>
                <a:effectLst/>
                <a:latin typeface="source-code-pro"/>
              </a:rPr>
              <a:t> </a:t>
            </a:r>
            <a:r>
              <a:rPr lang="en-US" altLang="zh-CN" b="0" i="0" dirty="0">
                <a:solidFill>
                  <a:srgbClr val="AA0D91"/>
                </a:solidFill>
                <a:effectLst/>
                <a:latin typeface="source-code-pro"/>
              </a:rPr>
              <a:t>WHERE</a:t>
            </a:r>
            <a:r>
              <a:rPr lang="en-US" altLang="zh-CN" b="0" i="0" dirty="0">
                <a:solidFill>
                  <a:srgbClr val="242424"/>
                </a:solidFill>
                <a:effectLst/>
                <a:latin typeface="source-code-pro"/>
              </a:rPr>
              <a:t> </a:t>
            </a:r>
            <a:r>
              <a:rPr lang="en-US" altLang="zh-CN" b="0" i="0" dirty="0" err="1">
                <a:solidFill>
                  <a:srgbClr val="242424"/>
                </a:solidFill>
                <a:effectLst/>
                <a:latin typeface="source-code-pro"/>
              </a:rPr>
              <a:t>account_number</a:t>
            </a:r>
            <a:r>
              <a:rPr lang="en-US" altLang="zh-CN" b="0" i="0" dirty="0">
                <a:solidFill>
                  <a:srgbClr val="242424"/>
                </a:solidFill>
                <a:effectLst/>
                <a:latin typeface="source-code-pro"/>
              </a:rPr>
              <a:t> = </a:t>
            </a:r>
            <a:r>
              <a:rPr lang="en-US" altLang="zh-CN" b="0" i="0" dirty="0">
                <a:solidFill>
                  <a:srgbClr val="C41A16"/>
                </a:solidFill>
                <a:effectLst/>
                <a:latin typeface="source-code-pro"/>
              </a:rPr>
              <a:t>'123456'</a:t>
            </a:r>
            <a:r>
              <a:rPr lang="en-US" altLang="zh-CN" b="0" i="0" dirty="0">
                <a:solidFill>
                  <a:srgbClr val="242424"/>
                </a:solidFill>
                <a:effectLst/>
                <a:latin typeface="source-code-pro"/>
              </a:rPr>
              <a:t>;</a:t>
            </a:r>
            <a:endParaRPr lang="zh-CN" altLang="en-US" dirty="0"/>
          </a:p>
        </p:txBody>
      </p:sp>
      <p:sp>
        <p:nvSpPr>
          <p:cNvPr id="8" name="TextBox 7">
            <a:extLst>
              <a:ext uri="{FF2B5EF4-FFF2-40B4-BE49-F238E27FC236}">
                <a16:creationId xmlns:a16="http://schemas.microsoft.com/office/drawing/2014/main" id="{C6EE47F0-5C59-AC10-E6F6-4D8EA1247667}"/>
              </a:ext>
            </a:extLst>
          </p:cNvPr>
          <p:cNvSpPr txBox="1"/>
          <p:nvPr/>
        </p:nvSpPr>
        <p:spPr>
          <a:xfrm>
            <a:off x="933938" y="5428958"/>
            <a:ext cx="10679724" cy="369332"/>
          </a:xfrm>
          <a:prstGeom prst="rect">
            <a:avLst/>
          </a:prstGeom>
          <a:noFill/>
        </p:spPr>
        <p:txBody>
          <a:bodyPr wrap="square">
            <a:spAutoFit/>
          </a:bodyPr>
          <a:lstStyle/>
          <a:p>
            <a:r>
              <a:rPr lang="en-US" altLang="zh-CN" b="1" i="0" dirty="0">
                <a:solidFill>
                  <a:srgbClr val="242424"/>
                </a:solidFill>
                <a:effectLst/>
                <a:highlight>
                  <a:srgbClr val="FFFF00"/>
                </a:highlight>
                <a:latin typeface="source-serif-pro"/>
              </a:rPr>
              <a:t>the database might utilize triggers or stored procedures to implement more complex consistency checks.</a:t>
            </a:r>
            <a:endParaRPr lang="zh-CN" altLang="en-US" b="1" dirty="0">
              <a:highlight>
                <a:srgbClr val="FFFF00"/>
              </a:highlight>
            </a:endParaRPr>
          </a:p>
        </p:txBody>
      </p:sp>
    </p:spTree>
    <p:extLst>
      <p:ext uri="{BB962C8B-B14F-4D97-AF65-F5344CB8AC3E}">
        <p14:creationId xmlns:p14="http://schemas.microsoft.com/office/powerpoint/2010/main" val="82230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9C71-83F7-6009-EDCA-831246A36EC6}"/>
              </a:ext>
            </a:extLst>
          </p:cNvPr>
          <p:cNvSpPr>
            <a:spLocks noGrp="1"/>
          </p:cNvSpPr>
          <p:nvPr>
            <p:ph type="title"/>
          </p:nvPr>
        </p:nvSpPr>
        <p:spPr/>
        <p:txBody>
          <a:bodyPr/>
          <a:lstStyle/>
          <a:p>
            <a:r>
              <a:rPr lang="en-US" altLang="zh-CN" b="1" dirty="0"/>
              <a:t>Consistency</a:t>
            </a:r>
            <a:endParaRPr lang="zh-CN" altLang="en-US" dirty="0"/>
          </a:p>
        </p:txBody>
      </p:sp>
      <p:sp>
        <p:nvSpPr>
          <p:cNvPr id="9" name="TextBox 8">
            <a:extLst>
              <a:ext uri="{FF2B5EF4-FFF2-40B4-BE49-F238E27FC236}">
                <a16:creationId xmlns:a16="http://schemas.microsoft.com/office/drawing/2014/main" id="{B2A5892C-2238-071B-29C3-E0C1B3D081C7}"/>
              </a:ext>
            </a:extLst>
          </p:cNvPr>
          <p:cNvSpPr txBox="1"/>
          <p:nvPr/>
        </p:nvSpPr>
        <p:spPr>
          <a:xfrm>
            <a:off x="838200" y="1622866"/>
            <a:ext cx="10236200" cy="1384995"/>
          </a:xfrm>
          <a:prstGeom prst="rect">
            <a:avLst/>
          </a:prstGeom>
          <a:noFill/>
        </p:spPr>
        <p:txBody>
          <a:bodyPr wrap="square">
            <a:spAutoFit/>
          </a:bodyPr>
          <a:lstStyle/>
          <a:p>
            <a:r>
              <a:rPr lang="en-US" altLang="zh-CN" sz="2800" b="1" dirty="0"/>
              <a:t>Suppose we have two tables: students and enrollments, where a foreign key constraint links </a:t>
            </a:r>
            <a:r>
              <a:rPr lang="en-US" altLang="zh-CN" sz="2800" b="1" dirty="0" err="1">
                <a:highlight>
                  <a:srgbClr val="FFFF00"/>
                </a:highlight>
              </a:rPr>
              <a:t>enrollments.student_id</a:t>
            </a:r>
            <a:r>
              <a:rPr lang="en-US" altLang="zh-CN" sz="2800" b="1" dirty="0">
                <a:highlight>
                  <a:srgbClr val="FFFF00"/>
                </a:highlight>
              </a:rPr>
              <a:t> to </a:t>
            </a:r>
            <a:r>
              <a:rPr lang="en-US" altLang="zh-CN" sz="2800" b="1" dirty="0" err="1">
                <a:highlight>
                  <a:srgbClr val="FFFF00"/>
                </a:highlight>
              </a:rPr>
              <a:t>students.student_id</a:t>
            </a:r>
            <a:r>
              <a:rPr lang="en-US" altLang="zh-CN" sz="2800" b="1" dirty="0">
                <a:highlight>
                  <a:srgbClr val="FFFF00"/>
                </a:highlight>
              </a:rPr>
              <a:t>.</a:t>
            </a:r>
            <a:endParaRPr lang="zh-CN" altLang="en-US" sz="2800" b="1" dirty="0">
              <a:highlight>
                <a:srgbClr val="FFFF00"/>
              </a:highlight>
            </a:endParaRPr>
          </a:p>
        </p:txBody>
      </p:sp>
      <p:pic>
        <p:nvPicPr>
          <p:cNvPr id="4" name="Picture 3">
            <a:extLst>
              <a:ext uri="{FF2B5EF4-FFF2-40B4-BE49-F238E27FC236}">
                <a16:creationId xmlns:a16="http://schemas.microsoft.com/office/drawing/2014/main" id="{AB7A415C-CD41-D174-0327-9CEF4F2F955F}"/>
              </a:ext>
            </a:extLst>
          </p:cNvPr>
          <p:cNvPicPr>
            <a:picLocks noChangeAspect="1"/>
          </p:cNvPicPr>
          <p:nvPr/>
        </p:nvPicPr>
        <p:blipFill>
          <a:blip r:embed="rId2"/>
          <a:stretch>
            <a:fillRect/>
          </a:stretch>
        </p:blipFill>
        <p:spPr>
          <a:xfrm>
            <a:off x="838200" y="3110522"/>
            <a:ext cx="10783805" cy="3624085"/>
          </a:xfrm>
          <a:prstGeom prst="rect">
            <a:avLst/>
          </a:prstGeom>
        </p:spPr>
      </p:pic>
    </p:spTree>
    <p:extLst>
      <p:ext uri="{BB962C8B-B14F-4D97-AF65-F5344CB8AC3E}">
        <p14:creationId xmlns:p14="http://schemas.microsoft.com/office/powerpoint/2010/main" val="185842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1218</TotalTime>
  <Words>1623</Words>
  <Application>Microsoft Office PowerPoint</Application>
  <PresentationFormat>Widescreen</PresentationFormat>
  <Paragraphs>94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等线</vt:lpstr>
      <vt:lpstr>等线 Light</vt:lpstr>
      <vt:lpstr>source-code-pro</vt:lpstr>
      <vt:lpstr>source-serif-pro</vt:lpstr>
      <vt:lpstr>Arial</vt:lpstr>
      <vt:lpstr>Consolas</vt:lpstr>
      <vt:lpstr>Roboto</vt:lpstr>
      <vt:lpstr>Verdana</vt:lpstr>
      <vt:lpstr>Office Theme</vt:lpstr>
      <vt:lpstr>ACID Properties</vt:lpstr>
      <vt:lpstr>ACID Properties –  Basic Introduction now more will be covered in Transaction Chapter</vt:lpstr>
      <vt:lpstr>Transaction</vt:lpstr>
      <vt:lpstr>Atomicity</vt:lpstr>
      <vt:lpstr>Atomicity</vt:lpstr>
      <vt:lpstr>Atomicity</vt:lpstr>
      <vt:lpstr>Consistency</vt:lpstr>
      <vt:lpstr>Consistency</vt:lpstr>
      <vt:lpstr>Consistency</vt:lpstr>
      <vt:lpstr>Consistency</vt:lpstr>
      <vt:lpstr>Isolation</vt:lpstr>
      <vt:lpstr>Consistency</vt:lpstr>
      <vt:lpstr>Consistency</vt:lpstr>
      <vt:lpstr>Durability</vt:lpstr>
      <vt:lpstr>PowerPoint Presentation</vt:lpstr>
      <vt:lpstr>Serializability</vt:lpstr>
      <vt:lpstr>Triggers – Hold on (hopefully we will reach to this topic)</vt:lpstr>
      <vt:lpstr>Types of Triggers</vt:lpstr>
      <vt:lpstr>Types of Triggers</vt:lpstr>
      <vt:lpstr>BEFORE INSERT Trigger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awais ahmed</cp:lastModifiedBy>
  <cp:revision>22</cp:revision>
  <dcterms:created xsi:type="dcterms:W3CDTF">2024-11-20T09:48:32Z</dcterms:created>
  <dcterms:modified xsi:type="dcterms:W3CDTF">2024-12-10T01:11:17Z</dcterms:modified>
</cp:coreProperties>
</file>