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7" r:id="rId10"/>
    <p:sldId id="266" r:id="rId11"/>
    <p:sldId id="268" r:id="rId12"/>
    <p:sldId id="265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3B3A-6978-CB4B-EFAE-7C8955F87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5C65-883F-21BF-A343-4A5426623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C84F-F532-B49A-0D00-5777464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94C-ACE1-4354-0088-41C5E4FA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1EF4-6875-983E-DFB9-001C0F4E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A52E-B0FA-FD85-F671-0AA5EA40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DC86-A446-3986-C6EB-33B34A62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B4AD-2DF5-F76B-BA47-48739E5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1CB8-EE31-4EA2-1F71-52C5B3F2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4439-4E03-59D9-19A4-51A4797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02B70-8938-48AB-A36E-A86CCBDB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6DD8A-B405-A7A7-B101-1A6AAC97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7AF2-3D03-D472-2782-DE6B7791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D279-17CC-ED6F-778F-8FB9FC62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378B-E91A-FE74-EED8-28A276FD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D35-F171-EB4E-A30B-F22545F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E409-0ED4-0883-2684-E48113D0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145A-6E8F-12D1-5D6A-917BDE4A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2EFC-EC3F-43B4-0F97-A98E637E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7F50-1A22-E729-83DF-C04CEFD4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C4F0-FD22-A345-370E-B599FC24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12F6-5285-DBBE-41ED-E6FA54AB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51A9-B83D-9C08-3D5F-CD34535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7AA3-70FE-B3F2-3752-C56411EB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C150-3C37-0C58-BDC8-ECA7DFE5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EBF-0B7F-044C-7CDE-C2314FD1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83F0-DEF2-678E-672D-68C34A97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E657-1C5A-3DE6-3A0F-4BE95999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1B79-2F8A-8202-EFA2-53EBB258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33EFF-E68A-7277-C6CA-21670BC0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3F220-00EC-CB5E-E177-C37914C6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097A-7A20-54E4-324C-57DA3C19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77BA-C4C2-9B30-B548-AEF9AC2A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92812-0427-0AB2-5E3C-862564244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5F4A-79FA-A17F-CA07-85A72FF35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EBA72-8650-17EC-16FE-B69EB78D0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B7F45-27E0-CCFA-BF89-C44BD5C0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00A07-85FA-FE15-744F-A60B524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F0C6-1988-F47D-0057-35EF10B9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BF0B-6511-D01C-8B04-6C41DACC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34284-8190-C7A6-A464-9733A2A4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9425-1FA7-E7C7-A70B-6D005EAB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D8C07-8CA2-5E06-DBF0-8CE7CE31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0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7F127-81C5-C425-F297-85E8F800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B294-D076-1AE8-6AB7-C42C941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624C-0673-DE13-5507-C367F9BA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D2CC-E33B-21F6-29C8-80819950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B940-D9DE-73D3-7AD7-A109D2C0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10E52-B582-F890-4FEB-4B452A3F6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658C-0B08-3AEA-EE3B-9CE7CDC5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0BA7-EB5B-1A4E-2E0D-90F150EA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4AF56-3BCA-A479-4CD8-F04ED082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8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E05-15A4-2BB8-EBC4-A1C66A7C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AFCAD-0E18-2157-DC07-F0351521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18FF0-3430-96D7-00FC-151A4B57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9218-5B27-0EAB-EBB1-705563D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E9D6-F204-9B1D-AAA2-1A8018CE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1877-653E-B05D-AD30-E6D0EFF8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A0F21-7A1E-3014-E1A1-14449364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9CFCE-BD4E-567E-01A7-FC4DE6BB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BFE0-005B-67B1-5B1D-B2A41903E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85747-EA1F-420C-BDBB-12907A4AC37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F709-ACD7-6CC0-746F-D2C08B34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6628-0B0F-EF4E-4E5C-E60D7F34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E308F-4527-4DF2-ADA8-2BC6F9EF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8B79-C3A0-E060-E314-C784508D6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SQL Joins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96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168EA1-15C4-BE81-B7E7-FAEF8F60653D}"/>
              </a:ext>
            </a:extLst>
          </p:cNvPr>
          <p:cNvSpPr txBox="1"/>
          <p:nvPr/>
        </p:nvSpPr>
        <p:spPr>
          <a:xfrm>
            <a:off x="1104181" y="3811770"/>
            <a:ext cx="9411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Explanation: This will show all courses, even if they don’t have a corresponding section.</a:t>
            </a:r>
          </a:p>
          <a:p>
            <a:r>
              <a:rPr lang="en-US" altLang="zh-CN" sz="2400" dirty="0"/>
              <a:t>Result:</a:t>
            </a:r>
          </a:p>
          <a:p>
            <a:r>
              <a:rPr lang="en-US" altLang="zh-CN" sz="2400" dirty="0"/>
              <a:t>For any course without a section, the Section fields will show NULL.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E2A15-D970-E023-CEA7-22A505F5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0" y="302711"/>
            <a:ext cx="1082191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BAE1-E071-078A-3CE6-1AC4855542AB}"/>
              </a:ext>
            </a:extLst>
          </p:cNvPr>
          <p:cNvSpPr txBox="1"/>
          <p:nvPr/>
        </p:nvSpPr>
        <p:spPr>
          <a:xfrm>
            <a:off x="747623" y="1302004"/>
            <a:ext cx="10696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c. Full Outer JOIN</a:t>
            </a:r>
          </a:p>
          <a:p>
            <a:r>
              <a:rPr lang="en-US" altLang="zh-CN" b="1" dirty="0"/>
              <a:t>Definition: Combines the results of both left and right joins. </a:t>
            </a:r>
          </a:p>
          <a:p>
            <a:r>
              <a:rPr lang="en-US" altLang="zh-CN" b="1" dirty="0"/>
              <a:t>Returns all records when there is a match in either left or right table. </a:t>
            </a:r>
          </a:p>
          <a:p>
            <a:r>
              <a:rPr lang="en-US" altLang="zh-CN" b="1" dirty="0"/>
              <a:t>Rows without a match in the other table will show NULL for that table’s columns.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E9CC7-52C5-CA9D-F73A-97E82F5A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05" y="4332213"/>
            <a:ext cx="7316221" cy="209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0F659C-CBB3-F8DE-57D9-DF5E3E974B9D}"/>
              </a:ext>
            </a:extLst>
          </p:cNvPr>
          <p:cNvSpPr txBox="1"/>
          <p:nvPr/>
        </p:nvSpPr>
        <p:spPr>
          <a:xfrm>
            <a:off x="747623" y="2828358"/>
            <a:ext cx="9566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SELECT Section.Section_ID, Section.Term, Section.Section_Year, Section.Instructor,       Course.CourseCode, Course.Course_Name, Course.CreditsFROM SectionFULL OUTER JOIN Course ON Section.Course_ID = Course.CourseCode;</a:t>
            </a:r>
          </a:p>
        </p:txBody>
      </p:sp>
    </p:spTree>
    <p:extLst>
      <p:ext uri="{BB962C8B-B14F-4D97-AF65-F5344CB8AC3E}">
        <p14:creationId xmlns:p14="http://schemas.microsoft.com/office/powerpoint/2010/main" val="181173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4C460-EA69-7CE9-9AD3-8B8F7DCD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64" y="87559"/>
            <a:ext cx="9631119" cy="412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32BBB-CE05-2EB3-C280-1E2BC667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18" y="4290082"/>
            <a:ext cx="579200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EEEE-0E7D-4DBD-74FA-00CB61CC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7" y="389392"/>
            <a:ext cx="6173703" cy="3311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B6101-4707-0436-4FED-339ECB57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74" y="69116"/>
            <a:ext cx="5905809" cy="46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1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BAE1-E071-078A-3CE6-1AC4855542AB}"/>
              </a:ext>
            </a:extLst>
          </p:cNvPr>
          <p:cNvSpPr txBox="1"/>
          <p:nvPr/>
        </p:nvSpPr>
        <p:spPr>
          <a:xfrm>
            <a:off x="747623" y="1302004"/>
            <a:ext cx="10696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Cross Join</a:t>
            </a:r>
          </a:p>
          <a:p>
            <a:r>
              <a:rPr lang="en-US" altLang="zh-CN" b="1" dirty="0"/>
              <a:t>Definition: Produces a Cartesian product of two tables. Every row in the first table is combined with every row in the second table.</a:t>
            </a:r>
          </a:p>
          <a:p>
            <a:endParaRPr lang="en-US" altLang="zh-CN" b="1" dirty="0"/>
          </a:p>
          <a:p>
            <a:r>
              <a:rPr lang="en-US" altLang="zh-CN" b="1" dirty="0"/>
              <a:t>Explanation: The query produces all possible combinations of Section and Course rows. This is rarely useful except in specific cases, like generating test data.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B102-15E4-144B-EE60-F1D59A50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9D666-B00E-0C0C-053D-1F7A6BC2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675891"/>
            <a:ext cx="11155332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CDF4FE-5B42-5FE9-23EB-C4D646A0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" y="3321879"/>
            <a:ext cx="11102196" cy="2730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22F54-7653-0F37-D56C-7A997944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7" y="979642"/>
            <a:ext cx="11424287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05926-CD4D-E4BC-969A-3A0E27069274}"/>
              </a:ext>
            </a:extLst>
          </p:cNvPr>
          <p:cNvSpPr txBox="1"/>
          <p:nvPr/>
        </p:nvSpPr>
        <p:spPr>
          <a:xfrm>
            <a:off x="226442" y="2656276"/>
            <a:ext cx="8736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List all students with their major name and advisor name.</a:t>
            </a:r>
            <a:endParaRPr lang="zh-CN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D068F-5159-81F5-05E4-FFB0E983B283}"/>
              </a:ext>
            </a:extLst>
          </p:cNvPr>
          <p:cNvSpPr txBox="1"/>
          <p:nvPr/>
        </p:nvSpPr>
        <p:spPr>
          <a:xfrm>
            <a:off x="319177" y="46217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Get the advisor name of a student ID S001.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573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212A2C-C1F7-473F-543F-70A2B003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0" y="573710"/>
            <a:ext cx="1130775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9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F6EA6-E1D9-4695-C85C-DE3C932D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6" y="817287"/>
            <a:ext cx="9850225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48A3C-A6B2-9981-6306-86EFD907B291}"/>
              </a:ext>
            </a:extLst>
          </p:cNvPr>
          <p:cNvSpPr txBox="1"/>
          <p:nvPr/>
        </p:nvSpPr>
        <p:spPr>
          <a:xfrm>
            <a:off x="647949" y="320866"/>
            <a:ext cx="8194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Count the number of students in each major.</a:t>
            </a:r>
            <a:endParaRPr lang="zh-CN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97B25-A14B-2310-24A8-F409B1226F11}"/>
              </a:ext>
            </a:extLst>
          </p:cNvPr>
          <p:cNvSpPr txBox="1"/>
          <p:nvPr/>
        </p:nvSpPr>
        <p:spPr>
          <a:xfrm>
            <a:off x="2655138" y="3429000"/>
            <a:ext cx="6881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Find students who have enrolled in Advance Programming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8848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0C90B9-0A21-8494-1887-F042C1FF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452022"/>
            <a:ext cx="8583223" cy="595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FE2FF-19EC-4E23-28AE-EF8F67675022}"/>
              </a:ext>
            </a:extLst>
          </p:cNvPr>
          <p:cNvSpPr txBox="1"/>
          <p:nvPr/>
        </p:nvSpPr>
        <p:spPr>
          <a:xfrm>
            <a:off x="5497183" y="26735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Find all courses that have more than 1 students enrolled.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953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1B8ED-A7C5-C3A9-4D48-5F6C403F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3" y="58818"/>
            <a:ext cx="7410090" cy="6799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81220-7BB0-C58F-88F4-DBEDDF76C586}"/>
              </a:ext>
            </a:extLst>
          </p:cNvPr>
          <p:cNvSpPr txBox="1"/>
          <p:nvPr/>
        </p:nvSpPr>
        <p:spPr>
          <a:xfrm>
            <a:off x="4753154" y="58819"/>
            <a:ext cx="7410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D-DINExp"/>
              </a:rPr>
              <a:t>SELECT * FROM Section, Course effectively produce the same result, as both generate a Cartesian product of the Section and Course tables. This means every row in the Section table is combined with every row in the Course 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05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3EFCD-F608-88F1-1C37-5EF65D6D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6" y="793580"/>
            <a:ext cx="11260121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1FAB8-6AD8-17CC-F9EB-FCECB05AA320}"/>
              </a:ext>
            </a:extLst>
          </p:cNvPr>
          <p:cNvSpPr txBox="1"/>
          <p:nvPr/>
        </p:nvSpPr>
        <p:spPr>
          <a:xfrm>
            <a:off x="465939" y="3198167"/>
            <a:ext cx="1126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Delete a student record with ID 010., It should be deleted or it will raise error?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469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64E3A1-04A1-5D01-DB8F-8FBE39EA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3411"/>
              </p:ext>
            </p:extLst>
          </p:nvPr>
        </p:nvGraphicFramePr>
        <p:xfrm>
          <a:off x="1880558" y="1397478"/>
          <a:ext cx="8384876" cy="509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4876">
                  <a:extLst>
                    <a:ext uri="{9D8B030D-6E8A-4147-A177-3AD203B41FA5}">
                      <a16:colId xmlns:a16="http://schemas.microsoft.com/office/drawing/2014/main" val="3219883325"/>
                    </a:ext>
                  </a:extLst>
                </a:gridCol>
              </a:tblGrid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Find the total number of students enrolled in each course.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2549077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Find the section with the highest enrollment.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642667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List all advisors and the number of students they advise.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879051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Get the average grade for all students in a specific course.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293853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List all courses and the total credits for each course.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991915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List the students who have completed more than 30 credits.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228045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Retrieve all students and their section details.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15607"/>
                  </a:ext>
                </a:extLst>
              </a:tr>
              <a:tr h="611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Find the courses that are taught by a specific instructor.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7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0791B5-9D93-4E76-BD42-8AC99456CE35}"/>
              </a:ext>
            </a:extLst>
          </p:cNvPr>
          <p:cNvSpPr txBox="1"/>
          <p:nvPr/>
        </p:nvSpPr>
        <p:spPr>
          <a:xfrm>
            <a:off x="4600036" y="647784"/>
            <a:ext cx="1800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9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F6A8F6-CA64-134C-E105-6F53585D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2147"/>
              </p:ext>
            </p:extLst>
          </p:nvPr>
        </p:nvGraphicFramePr>
        <p:xfrm>
          <a:off x="2173857" y="1371600"/>
          <a:ext cx="7444596" cy="317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4596">
                  <a:extLst>
                    <a:ext uri="{9D8B030D-6E8A-4147-A177-3AD203B41FA5}">
                      <a16:colId xmlns:a16="http://schemas.microsoft.com/office/drawing/2014/main" val="805202379"/>
                    </a:ext>
                  </a:extLst>
                </a:gridCol>
              </a:tblGrid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Get the list of students who are taking the same course.</a:t>
                      </a:r>
                      <a:endParaRPr lang="zh-CN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568822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Retrieve all students and their advisor</a:t>
                      </a:r>
                      <a:r>
                        <a:rPr lang="zh-CN" sz="2000" kern="100">
                          <a:effectLst/>
                        </a:rPr>
                        <a:t>’</a:t>
                      </a:r>
                      <a:r>
                        <a:rPr lang="en-US" sz="2000" kern="100">
                          <a:effectLst/>
                        </a:rPr>
                        <a:t>s first name.</a:t>
                      </a:r>
                      <a:endParaRPr lang="zh-CN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612575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List students who have received a grade higher than 'C'.</a:t>
                      </a:r>
                      <a:endParaRPr lang="zh-CN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960056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Find all students who have enrolled in a specific section.</a:t>
                      </a:r>
                      <a:endParaRPr lang="zh-CN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819887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Get the number of sections offered for each course.</a:t>
                      </a:r>
                      <a:endParaRPr lang="zh-CN" sz="2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113972"/>
                  </a:ext>
                </a:extLst>
              </a:tr>
              <a:tr h="529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Update the grade for all students in a specific section.</a:t>
                      </a:r>
                      <a:endParaRPr lang="zh-CN" sz="2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84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271F4-8F91-1655-DE18-8616BD551A31}"/>
              </a:ext>
            </a:extLst>
          </p:cNvPr>
          <p:cNvSpPr txBox="1"/>
          <p:nvPr/>
        </p:nvSpPr>
        <p:spPr>
          <a:xfrm>
            <a:off x="802255" y="345057"/>
            <a:ext cx="107485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Motivation: Why Do We Need Joins?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When working with relational databases, data is stored in multiple related tables to avoid redundancy.</a:t>
            </a:r>
          </a:p>
          <a:p>
            <a:r>
              <a:rPr lang="en-US" altLang="zh-CN" sz="2400" dirty="0"/>
              <a:t>For example, in our Registration database: 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Section and Course tables store different but related information about courses and sections.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Listing all sections with course details requires combining data from these two tables. Issue with Cross Product (Cartesian Join):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If we run the query SELECT * FROM Section, Course;, 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it produces a Cartesian Product: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Each row in Section is matched with each row in Course, resulting in a large number of rows, many of which are incorrect matches.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This leads to </a:t>
            </a:r>
            <a:r>
              <a:rPr lang="en-US" altLang="zh-CN" sz="2400" b="1" dirty="0"/>
              <a:t>irrelevant and excessive data that is not useful for the intended purpose.</a:t>
            </a:r>
          </a:p>
          <a:p>
            <a:r>
              <a:rPr lang="en-US" altLang="zh-CN" sz="2400" b="1" dirty="0"/>
              <a:t>Solution: Using Joins allows us to specify relationships between tables and retrieve meaningful results.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70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BAE1-E071-078A-3CE6-1AC4855542AB}"/>
              </a:ext>
            </a:extLst>
          </p:cNvPr>
          <p:cNvSpPr txBox="1"/>
          <p:nvPr/>
        </p:nvSpPr>
        <p:spPr>
          <a:xfrm>
            <a:off x="664235" y="1276125"/>
            <a:ext cx="10696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2. What Are Joins?</a:t>
            </a:r>
          </a:p>
          <a:p>
            <a:r>
              <a:rPr lang="zh-CN" altLang="en-US" dirty="0"/>
              <a:t>Joins are used to retrieve data from multiple tables based on a related column between them.</a:t>
            </a:r>
          </a:p>
          <a:p>
            <a:r>
              <a:rPr lang="zh-CN" altLang="en-US" dirty="0"/>
              <a:t>Joins help us combine data efficiently without generating irrelevant combinations like the Cartesian product.</a:t>
            </a:r>
          </a:p>
          <a:p>
            <a:endParaRPr lang="en-US" altLang="zh-CN" dirty="0"/>
          </a:p>
          <a:p>
            <a:r>
              <a:rPr lang="zh-CN" altLang="en-US" dirty="0"/>
              <a:t>3. Types of Joins</a:t>
            </a:r>
          </a:p>
          <a:p>
            <a:r>
              <a:rPr lang="zh-CN" altLang="en-US" dirty="0"/>
              <a:t>Let's go through the main types of joins, using examples based on the Registration database.</a:t>
            </a:r>
          </a:p>
          <a:p>
            <a:endParaRPr lang="zh-CN" altLang="en-US" dirty="0"/>
          </a:p>
          <a:p>
            <a:r>
              <a:rPr lang="zh-CN" altLang="en-US" b="1" dirty="0"/>
              <a:t>a. Inner Join</a:t>
            </a:r>
          </a:p>
          <a:p>
            <a:r>
              <a:rPr lang="zh-CN" altLang="en-US" b="1" dirty="0"/>
              <a:t>Definition: Retrieves records that have matching values in both tables.</a:t>
            </a:r>
          </a:p>
          <a:p>
            <a:r>
              <a:rPr lang="zh-CN" altLang="en-US" dirty="0"/>
              <a:t>Example:</a:t>
            </a:r>
          </a:p>
          <a:p>
            <a:r>
              <a:rPr lang="zh-CN" altLang="en-US" dirty="0"/>
              <a:t>SELECT Section.Section_ID, Section.Term, Section.Section_Year, Section.Instructor,</a:t>
            </a:r>
          </a:p>
          <a:p>
            <a:r>
              <a:rPr lang="zh-CN" altLang="en-US" dirty="0"/>
              <a:t>       Course.CourseCode, Course.Course_Name, Course.Credits</a:t>
            </a:r>
          </a:p>
          <a:p>
            <a:r>
              <a:rPr lang="zh-CN" altLang="en-US" dirty="0"/>
              <a:t>FROM Section</a:t>
            </a:r>
          </a:p>
          <a:p>
            <a:r>
              <a:rPr lang="zh-CN" altLang="en-US" dirty="0"/>
              <a:t>INNER JOIN Course ON Section.Course_ID = Course.CourseCode;</a:t>
            </a:r>
          </a:p>
        </p:txBody>
      </p:sp>
    </p:spTree>
    <p:extLst>
      <p:ext uri="{BB962C8B-B14F-4D97-AF65-F5344CB8AC3E}">
        <p14:creationId xmlns:p14="http://schemas.microsoft.com/office/powerpoint/2010/main" val="181355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FB7B6-BD4F-9F79-1B38-6834A4B2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8" y="990113"/>
            <a:ext cx="1123154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7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168EA1-15C4-BE81-B7E7-FAEF8F60653D}"/>
              </a:ext>
            </a:extLst>
          </p:cNvPr>
          <p:cNvSpPr txBox="1"/>
          <p:nvPr/>
        </p:nvSpPr>
        <p:spPr>
          <a:xfrm>
            <a:off x="1104181" y="3811770"/>
            <a:ext cx="94114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Explanation: This query only return</a:t>
            </a:r>
            <a:r>
              <a:rPr lang="en-US" altLang="zh-CN" sz="2400" dirty="0"/>
              <a:t>ed</a:t>
            </a:r>
            <a:r>
              <a:rPr lang="zh-CN" altLang="en-US" sz="2400" dirty="0"/>
              <a:t> sections that have a matching course in the Course table.</a:t>
            </a:r>
          </a:p>
          <a:p>
            <a:r>
              <a:rPr lang="zh-CN" altLang="en-US" sz="2400" dirty="0"/>
              <a:t>Result:</a:t>
            </a:r>
          </a:p>
          <a:p>
            <a:r>
              <a:rPr lang="zh-CN" altLang="en-US" sz="2400" dirty="0"/>
              <a:t>Only rows with matching Course_ID in Section and CourseCode in Course are included.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A199A-4296-FF05-D82C-C9C2F4AF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729127"/>
            <a:ext cx="1010743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BAE1-E071-078A-3CE6-1AC4855542AB}"/>
              </a:ext>
            </a:extLst>
          </p:cNvPr>
          <p:cNvSpPr txBox="1"/>
          <p:nvPr/>
        </p:nvSpPr>
        <p:spPr>
          <a:xfrm>
            <a:off x="747623" y="1302004"/>
            <a:ext cx="106967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b. Left Join (or Left Outer Join)</a:t>
            </a:r>
          </a:p>
          <a:p>
            <a:r>
              <a:rPr lang="en-US" altLang="zh-CN" b="1" dirty="0"/>
              <a:t>Definition: Retrieves all records from the left table </a:t>
            </a:r>
            <a:r>
              <a:rPr lang="en-US" altLang="zh-CN" b="1" dirty="0">
                <a:highlight>
                  <a:srgbClr val="FFFF00"/>
                </a:highlight>
              </a:rPr>
              <a:t>(e.g., Section), </a:t>
            </a:r>
            <a:r>
              <a:rPr lang="en-US" altLang="zh-CN" b="1" dirty="0"/>
              <a:t>and the matched records from the right table (Course). If there is no match, NULL values are returned for columns from the right table.</a:t>
            </a:r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Section.Section_ID</a:t>
            </a:r>
            <a:r>
              <a:rPr lang="en-US" altLang="zh-CN" dirty="0"/>
              <a:t>, </a:t>
            </a:r>
            <a:r>
              <a:rPr lang="en-US" altLang="zh-CN" dirty="0" err="1"/>
              <a:t>Section.Term</a:t>
            </a:r>
            <a:r>
              <a:rPr lang="en-US" altLang="zh-CN" dirty="0"/>
              <a:t>, </a:t>
            </a:r>
            <a:r>
              <a:rPr lang="en-US" altLang="zh-CN" dirty="0" err="1"/>
              <a:t>Section.Section_Year</a:t>
            </a:r>
            <a:r>
              <a:rPr lang="en-US" altLang="zh-CN" dirty="0"/>
              <a:t>, </a:t>
            </a:r>
            <a:r>
              <a:rPr lang="en-US" altLang="zh-CN" dirty="0" err="1"/>
              <a:t>Section.Instructor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Course.CourseCode</a:t>
            </a:r>
            <a:r>
              <a:rPr lang="en-US" altLang="zh-CN" dirty="0"/>
              <a:t>, </a:t>
            </a:r>
            <a:r>
              <a:rPr lang="en-US" altLang="zh-CN" dirty="0" err="1"/>
              <a:t>Course.Course_Name</a:t>
            </a:r>
            <a:r>
              <a:rPr lang="en-US" altLang="zh-CN" dirty="0"/>
              <a:t>, </a:t>
            </a:r>
            <a:r>
              <a:rPr lang="en-US" altLang="zh-CN" dirty="0" err="1"/>
              <a:t>Course.Credits</a:t>
            </a:r>
            <a:endParaRPr lang="en-US" altLang="zh-CN" dirty="0"/>
          </a:p>
          <a:p>
            <a:r>
              <a:rPr lang="en-US" altLang="zh-CN" dirty="0"/>
              <a:t>FROM Section</a:t>
            </a:r>
          </a:p>
          <a:p>
            <a:r>
              <a:rPr lang="en-US" altLang="zh-CN" dirty="0"/>
              <a:t>LEFT JOIN Course ON </a:t>
            </a:r>
            <a:r>
              <a:rPr lang="en-US" altLang="zh-CN" dirty="0" err="1"/>
              <a:t>Section.Course_ID</a:t>
            </a:r>
            <a:r>
              <a:rPr lang="en-US" altLang="zh-CN" dirty="0"/>
              <a:t> = </a:t>
            </a:r>
            <a:r>
              <a:rPr lang="en-US" altLang="zh-CN" dirty="0" err="1"/>
              <a:t>Course.CourseCode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137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168EA1-15C4-BE81-B7E7-FAEF8F60653D}"/>
              </a:ext>
            </a:extLst>
          </p:cNvPr>
          <p:cNvSpPr txBox="1"/>
          <p:nvPr/>
        </p:nvSpPr>
        <p:spPr>
          <a:xfrm>
            <a:off x="1104181" y="3811770"/>
            <a:ext cx="94114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Explanation: This query will list all sections, even those that don’t have an associated course in the Course table.</a:t>
            </a:r>
          </a:p>
          <a:p>
            <a:r>
              <a:rPr lang="en-US" altLang="zh-CN" sz="2400" dirty="0"/>
              <a:t>Result:</a:t>
            </a:r>
          </a:p>
          <a:p>
            <a:r>
              <a:rPr lang="en-US" altLang="zh-CN" sz="2400" dirty="0"/>
              <a:t>For any section without a matching course, the Course fields will show NULL.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2CEEC-5BE9-5F63-53BE-C7CCEB81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1" y="208347"/>
            <a:ext cx="1023127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CBAE1-E071-078A-3CE6-1AC4855542AB}"/>
              </a:ext>
            </a:extLst>
          </p:cNvPr>
          <p:cNvSpPr txBox="1"/>
          <p:nvPr/>
        </p:nvSpPr>
        <p:spPr>
          <a:xfrm>
            <a:off x="747623" y="1302004"/>
            <a:ext cx="10696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c. Right Join (or Right Outer Join)</a:t>
            </a:r>
          </a:p>
          <a:p>
            <a:r>
              <a:rPr lang="en-US" altLang="zh-CN" b="1" dirty="0"/>
              <a:t>Definition: Retrieves all records from the right table (Course), and the matched records from the left table (Section). </a:t>
            </a:r>
          </a:p>
          <a:p>
            <a:r>
              <a:rPr lang="en-US" altLang="zh-CN" b="1" dirty="0"/>
              <a:t>If there is no match, NULL values are returned for columns from the left table.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4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1653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D-DINExp</vt:lpstr>
      <vt:lpstr>DengXian</vt:lpstr>
      <vt:lpstr>DengXian</vt:lpstr>
      <vt:lpstr>等线 Light</vt:lpstr>
      <vt:lpstr>Arial</vt:lpstr>
      <vt:lpstr>Office Theme</vt:lpstr>
      <vt:lpstr>Introduction to SQL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14</cp:revision>
  <dcterms:created xsi:type="dcterms:W3CDTF">2024-11-13T10:11:15Z</dcterms:created>
  <dcterms:modified xsi:type="dcterms:W3CDTF">2024-11-14T03:53:24Z</dcterms:modified>
</cp:coreProperties>
</file>