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60" r:id="rId4"/>
    <p:sldId id="259" r:id="rId5"/>
    <p:sldId id="258" r:id="rId6"/>
    <p:sldId id="261" r:id="rId7"/>
    <p:sldId id="262" r:id="rId8"/>
    <p:sldId id="263" r:id="rId9"/>
    <p:sldId id="266" r:id="rId10"/>
    <p:sldId id="273" r:id="rId11"/>
    <p:sldId id="276" r:id="rId12"/>
    <p:sldId id="278" r:id="rId13"/>
    <p:sldId id="279" r:id="rId14"/>
    <p:sldId id="280" r:id="rId15"/>
    <p:sldId id="281" r:id="rId16"/>
    <p:sldId id="272" r:id="rId17"/>
    <p:sldId id="284" r:id="rId18"/>
    <p:sldId id="283" r:id="rId19"/>
    <p:sldId id="285" r:id="rId20"/>
    <p:sldId id="282" r:id="rId21"/>
    <p:sldId id="274" r:id="rId22"/>
    <p:sldId id="275" r:id="rId23"/>
    <p:sldId id="265" r:id="rId24"/>
    <p:sldId id="267" r:id="rId25"/>
    <p:sldId id="268" r:id="rId26"/>
    <p:sldId id="269" r:id="rId27"/>
    <p:sldId id="287" r:id="rId28"/>
    <p:sldId id="286" r:id="rId29"/>
    <p:sldId id="270" r:id="rId30"/>
    <p:sldId id="271" r:id="rId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94660"/>
  </p:normalViewPr>
  <p:slideViewPr>
    <p:cSldViewPr snapToGrid="0">
      <p:cViewPr varScale="1">
        <p:scale>
          <a:sx n="61" d="100"/>
          <a:sy n="61" d="100"/>
        </p:scale>
        <p:origin x="459" y="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259654-B8B1-B5D5-3DBF-FAA39C05E3DE}"/>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a:t>Click to edit Master title style</a:t>
            </a:r>
            <a:endParaRPr lang="zh-CN" altLang="en-US"/>
          </a:p>
        </p:txBody>
      </p:sp>
      <p:sp>
        <p:nvSpPr>
          <p:cNvPr id="3" name="Subtitle 2">
            <a:extLst>
              <a:ext uri="{FF2B5EF4-FFF2-40B4-BE49-F238E27FC236}">
                <a16:creationId xmlns:a16="http://schemas.microsoft.com/office/drawing/2014/main" id="{E09A944A-F93A-A159-D409-89BC59DD26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A9E4F68C-AF9B-6998-7EB8-42282E8F9FC8}"/>
              </a:ext>
            </a:extLst>
          </p:cNvPr>
          <p:cNvSpPr>
            <a:spLocks noGrp="1"/>
          </p:cNvSpPr>
          <p:nvPr>
            <p:ph type="dt" sz="half" idx="10"/>
          </p:nvPr>
        </p:nvSpPr>
        <p:spPr/>
        <p:txBody>
          <a:bodyPr/>
          <a:lstStyle/>
          <a:p>
            <a:fld id="{A7571F17-B2EA-4A85-B40E-B587624DBFB1}" type="datetimeFigureOut">
              <a:rPr lang="zh-CN" altLang="en-US" smtClean="0"/>
              <a:t>2024/11/7</a:t>
            </a:fld>
            <a:endParaRPr lang="zh-CN" altLang="en-US"/>
          </a:p>
        </p:txBody>
      </p:sp>
      <p:sp>
        <p:nvSpPr>
          <p:cNvPr id="5" name="Footer Placeholder 4">
            <a:extLst>
              <a:ext uri="{FF2B5EF4-FFF2-40B4-BE49-F238E27FC236}">
                <a16:creationId xmlns:a16="http://schemas.microsoft.com/office/drawing/2014/main" id="{EF4C7C0C-B225-7405-133C-7510AC3283CF}"/>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C1D92541-3CE0-6B0A-3A65-B9A4D002A673}"/>
              </a:ext>
            </a:extLst>
          </p:cNvPr>
          <p:cNvSpPr>
            <a:spLocks noGrp="1"/>
          </p:cNvSpPr>
          <p:nvPr>
            <p:ph type="sldNum" sz="quarter" idx="12"/>
          </p:nvPr>
        </p:nvSpPr>
        <p:spPr/>
        <p:txBody>
          <a:bodyPr/>
          <a:lstStyle/>
          <a:p>
            <a:fld id="{38875514-F245-410A-BA7B-FC55AC62BEB3}" type="slidenum">
              <a:rPr lang="zh-CN" altLang="en-US" smtClean="0"/>
              <a:t>‹#›</a:t>
            </a:fld>
            <a:endParaRPr lang="zh-CN" altLang="en-US"/>
          </a:p>
        </p:txBody>
      </p:sp>
    </p:spTree>
    <p:extLst>
      <p:ext uri="{BB962C8B-B14F-4D97-AF65-F5344CB8AC3E}">
        <p14:creationId xmlns:p14="http://schemas.microsoft.com/office/powerpoint/2010/main" val="9525954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9BF27-EF47-60EB-43C4-8CFCAA536CE7}"/>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CFBABF25-2266-F9D8-7E21-B07075559A99}"/>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EE81945F-AB34-3D02-8678-C62B450C5F2E}"/>
              </a:ext>
            </a:extLst>
          </p:cNvPr>
          <p:cNvSpPr>
            <a:spLocks noGrp="1"/>
          </p:cNvSpPr>
          <p:nvPr>
            <p:ph type="dt" sz="half" idx="10"/>
          </p:nvPr>
        </p:nvSpPr>
        <p:spPr/>
        <p:txBody>
          <a:bodyPr/>
          <a:lstStyle/>
          <a:p>
            <a:fld id="{A7571F17-B2EA-4A85-B40E-B587624DBFB1}" type="datetimeFigureOut">
              <a:rPr lang="zh-CN" altLang="en-US" smtClean="0"/>
              <a:t>2024/11/7</a:t>
            </a:fld>
            <a:endParaRPr lang="zh-CN" altLang="en-US"/>
          </a:p>
        </p:txBody>
      </p:sp>
      <p:sp>
        <p:nvSpPr>
          <p:cNvPr id="5" name="Footer Placeholder 4">
            <a:extLst>
              <a:ext uri="{FF2B5EF4-FFF2-40B4-BE49-F238E27FC236}">
                <a16:creationId xmlns:a16="http://schemas.microsoft.com/office/drawing/2014/main" id="{505920AE-2EE3-FAE6-B85C-DD3C36F4FF42}"/>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5E9C8F59-6E73-CAED-8A8C-E3B84A60D498}"/>
              </a:ext>
            </a:extLst>
          </p:cNvPr>
          <p:cNvSpPr>
            <a:spLocks noGrp="1"/>
          </p:cNvSpPr>
          <p:nvPr>
            <p:ph type="sldNum" sz="quarter" idx="12"/>
          </p:nvPr>
        </p:nvSpPr>
        <p:spPr/>
        <p:txBody>
          <a:bodyPr/>
          <a:lstStyle/>
          <a:p>
            <a:fld id="{38875514-F245-410A-BA7B-FC55AC62BEB3}" type="slidenum">
              <a:rPr lang="zh-CN" altLang="en-US" smtClean="0"/>
              <a:t>‹#›</a:t>
            </a:fld>
            <a:endParaRPr lang="zh-CN" altLang="en-US"/>
          </a:p>
        </p:txBody>
      </p:sp>
    </p:spTree>
    <p:extLst>
      <p:ext uri="{BB962C8B-B14F-4D97-AF65-F5344CB8AC3E}">
        <p14:creationId xmlns:p14="http://schemas.microsoft.com/office/powerpoint/2010/main" val="39754645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F554FE8-291B-1090-AEA5-AEC60A78BDA6}"/>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9A044D02-9E98-589F-4FC3-7607F48EEE90}"/>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DB58A97A-AFC8-165F-92A5-7D837A686EA6}"/>
              </a:ext>
            </a:extLst>
          </p:cNvPr>
          <p:cNvSpPr>
            <a:spLocks noGrp="1"/>
          </p:cNvSpPr>
          <p:nvPr>
            <p:ph type="dt" sz="half" idx="10"/>
          </p:nvPr>
        </p:nvSpPr>
        <p:spPr/>
        <p:txBody>
          <a:bodyPr/>
          <a:lstStyle/>
          <a:p>
            <a:fld id="{A7571F17-B2EA-4A85-B40E-B587624DBFB1}" type="datetimeFigureOut">
              <a:rPr lang="zh-CN" altLang="en-US" smtClean="0"/>
              <a:t>2024/11/7</a:t>
            </a:fld>
            <a:endParaRPr lang="zh-CN" altLang="en-US"/>
          </a:p>
        </p:txBody>
      </p:sp>
      <p:sp>
        <p:nvSpPr>
          <p:cNvPr id="5" name="Footer Placeholder 4">
            <a:extLst>
              <a:ext uri="{FF2B5EF4-FFF2-40B4-BE49-F238E27FC236}">
                <a16:creationId xmlns:a16="http://schemas.microsoft.com/office/drawing/2014/main" id="{B07A5D06-E0DA-2D0F-BA40-1C011E1420A7}"/>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CAA8D9D9-CF15-A4C7-D607-4DA966AB5833}"/>
              </a:ext>
            </a:extLst>
          </p:cNvPr>
          <p:cNvSpPr>
            <a:spLocks noGrp="1"/>
          </p:cNvSpPr>
          <p:nvPr>
            <p:ph type="sldNum" sz="quarter" idx="12"/>
          </p:nvPr>
        </p:nvSpPr>
        <p:spPr/>
        <p:txBody>
          <a:bodyPr/>
          <a:lstStyle/>
          <a:p>
            <a:fld id="{38875514-F245-410A-BA7B-FC55AC62BEB3}" type="slidenum">
              <a:rPr lang="zh-CN" altLang="en-US" smtClean="0"/>
              <a:t>‹#›</a:t>
            </a:fld>
            <a:endParaRPr lang="zh-CN" altLang="en-US"/>
          </a:p>
        </p:txBody>
      </p:sp>
    </p:spTree>
    <p:extLst>
      <p:ext uri="{BB962C8B-B14F-4D97-AF65-F5344CB8AC3E}">
        <p14:creationId xmlns:p14="http://schemas.microsoft.com/office/powerpoint/2010/main" val="2272911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93CE97-243E-2190-F84D-C039A1ACAB9A}"/>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EE77FC23-FD9D-2AD5-02AE-65C92E8DB223}"/>
              </a:ext>
            </a:extLst>
          </p:cNvPr>
          <p:cNvSpPr>
            <a:spLocks noGrp="1"/>
          </p:cNvSpPr>
          <p:nvPr>
            <p:ph idx="1"/>
          </p:nvPr>
        </p:nvSpPr>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54C350E9-441F-4AA7-7BC7-F808DFE9347E}"/>
              </a:ext>
            </a:extLst>
          </p:cNvPr>
          <p:cNvSpPr>
            <a:spLocks noGrp="1"/>
          </p:cNvSpPr>
          <p:nvPr>
            <p:ph type="dt" sz="half" idx="10"/>
          </p:nvPr>
        </p:nvSpPr>
        <p:spPr/>
        <p:txBody>
          <a:bodyPr/>
          <a:lstStyle/>
          <a:p>
            <a:fld id="{A7571F17-B2EA-4A85-B40E-B587624DBFB1}" type="datetimeFigureOut">
              <a:rPr lang="zh-CN" altLang="en-US" smtClean="0"/>
              <a:t>2024/11/7</a:t>
            </a:fld>
            <a:endParaRPr lang="zh-CN" altLang="en-US"/>
          </a:p>
        </p:txBody>
      </p:sp>
      <p:sp>
        <p:nvSpPr>
          <p:cNvPr id="5" name="Footer Placeholder 4">
            <a:extLst>
              <a:ext uri="{FF2B5EF4-FFF2-40B4-BE49-F238E27FC236}">
                <a16:creationId xmlns:a16="http://schemas.microsoft.com/office/drawing/2014/main" id="{017FD807-3CBD-BECF-319D-94DD989BF8B9}"/>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686CD21D-8AC6-48FD-F7A8-99E78261B92B}"/>
              </a:ext>
            </a:extLst>
          </p:cNvPr>
          <p:cNvSpPr>
            <a:spLocks noGrp="1"/>
          </p:cNvSpPr>
          <p:nvPr>
            <p:ph type="sldNum" sz="quarter" idx="12"/>
          </p:nvPr>
        </p:nvSpPr>
        <p:spPr/>
        <p:txBody>
          <a:bodyPr/>
          <a:lstStyle/>
          <a:p>
            <a:fld id="{38875514-F245-410A-BA7B-FC55AC62BEB3}" type="slidenum">
              <a:rPr lang="zh-CN" altLang="en-US" smtClean="0"/>
              <a:t>‹#›</a:t>
            </a:fld>
            <a:endParaRPr lang="zh-CN" altLang="en-US"/>
          </a:p>
        </p:txBody>
      </p:sp>
    </p:spTree>
    <p:extLst>
      <p:ext uri="{BB962C8B-B14F-4D97-AF65-F5344CB8AC3E}">
        <p14:creationId xmlns:p14="http://schemas.microsoft.com/office/powerpoint/2010/main" val="153418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190B62-8231-0700-F88A-CADD7549DCBB}"/>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BC0A425F-7B2C-77F6-A043-83AF9E48DDF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9512E397-AA68-DBB5-0BCF-B113F595EB0A}"/>
              </a:ext>
            </a:extLst>
          </p:cNvPr>
          <p:cNvSpPr>
            <a:spLocks noGrp="1"/>
          </p:cNvSpPr>
          <p:nvPr>
            <p:ph type="dt" sz="half" idx="10"/>
          </p:nvPr>
        </p:nvSpPr>
        <p:spPr/>
        <p:txBody>
          <a:bodyPr/>
          <a:lstStyle/>
          <a:p>
            <a:fld id="{A7571F17-B2EA-4A85-B40E-B587624DBFB1}" type="datetimeFigureOut">
              <a:rPr lang="zh-CN" altLang="en-US" smtClean="0"/>
              <a:t>2024/11/7</a:t>
            </a:fld>
            <a:endParaRPr lang="zh-CN" altLang="en-US"/>
          </a:p>
        </p:txBody>
      </p:sp>
      <p:sp>
        <p:nvSpPr>
          <p:cNvPr id="5" name="Footer Placeholder 4">
            <a:extLst>
              <a:ext uri="{FF2B5EF4-FFF2-40B4-BE49-F238E27FC236}">
                <a16:creationId xmlns:a16="http://schemas.microsoft.com/office/drawing/2014/main" id="{BC4CE137-82E4-5E4D-DFF6-9D19EDA51840}"/>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203DA463-10AA-801C-77E5-FA981EAFD80E}"/>
              </a:ext>
            </a:extLst>
          </p:cNvPr>
          <p:cNvSpPr>
            <a:spLocks noGrp="1"/>
          </p:cNvSpPr>
          <p:nvPr>
            <p:ph type="sldNum" sz="quarter" idx="12"/>
          </p:nvPr>
        </p:nvSpPr>
        <p:spPr/>
        <p:txBody>
          <a:bodyPr/>
          <a:lstStyle/>
          <a:p>
            <a:fld id="{38875514-F245-410A-BA7B-FC55AC62BEB3}" type="slidenum">
              <a:rPr lang="zh-CN" altLang="en-US" smtClean="0"/>
              <a:t>‹#›</a:t>
            </a:fld>
            <a:endParaRPr lang="zh-CN" altLang="en-US"/>
          </a:p>
        </p:txBody>
      </p:sp>
    </p:spTree>
    <p:extLst>
      <p:ext uri="{BB962C8B-B14F-4D97-AF65-F5344CB8AC3E}">
        <p14:creationId xmlns:p14="http://schemas.microsoft.com/office/powerpoint/2010/main" val="7496132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12646-6883-63DA-5C4C-3CC20D5C697B}"/>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AC78178B-5190-94F4-7769-AAC9265EAABD}"/>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2BFFE657-F2E9-A9D9-09B8-B11F05FEDA05}"/>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BE7D1A1D-3372-2972-6B20-A711BE49B7E4}"/>
              </a:ext>
            </a:extLst>
          </p:cNvPr>
          <p:cNvSpPr>
            <a:spLocks noGrp="1"/>
          </p:cNvSpPr>
          <p:nvPr>
            <p:ph type="dt" sz="half" idx="10"/>
          </p:nvPr>
        </p:nvSpPr>
        <p:spPr/>
        <p:txBody>
          <a:bodyPr/>
          <a:lstStyle/>
          <a:p>
            <a:fld id="{A7571F17-B2EA-4A85-B40E-B587624DBFB1}" type="datetimeFigureOut">
              <a:rPr lang="zh-CN" altLang="en-US" smtClean="0"/>
              <a:t>2024/11/7</a:t>
            </a:fld>
            <a:endParaRPr lang="zh-CN" altLang="en-US"/>
          </a:p>
        </p:txBody>
      </p:sp>
      <p:sp>
        <p:nvSpPr>
          <p:cNvPr id="6" name="Footer Placeholder 5">
            <a:extLst>
              <a:ext uri="{FF2B5EF4-FFF2-40B4-BE49-F238E27FC236}">
                <a16:creationId xmlns:a16="http://schemas.microsoft.com/office/drawing/2014/main" id="{400092A8-BF31-6079-A1AA-59402F17A51C}"/>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3A0A1E60-C93D-AD3A-9088-95C235485893}"/>
              </a:ext>
            </a:extLst>
          </p:cNvPr>
          <p:cNvSpPr>
            <a:spLocks noGrp="1"/>
          </p:cNvSpPr>
          <p:nvPr>
            <p:ph type="sldNum" sz="quarter" idx="12"/>
          </p:nvPr>
        </p:nvSpPr>
        <p:spPr/>
        <p:txBody>
          <a:bodyPr/>
          <a:lstStyle/>
          <a:p>
            <a:fld id="{38875514-F245-410A-BA7B-FC55AC62BEB3}" type="slidenum">
              <a:rPr lang="zh-CN" altLang="en-US" smtClean="0"/>
              <a:t>‹#›</a:t>
            </a:fld>
            <a:endParaRPr lang="zh-CN" altLang="en-US"/>
          </a:p>
        </p:txBody>
      </p:sp>
    </p:spTree>
    <p:extLst>
      <p:ext uri="{BB962C8B-B14F-4D97-AF65-F5344CB8AC3E}">
        <p14:creationId xmlns:p14="http://schemas.microsoft.com/office/powerpoint/2010/main" val="40628232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67A32-3C59-E46A-CBAC-476534CDD350}"/>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49818D80-837F-1019-BD44-497DF26E9F6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8B995241-E9EE-23C9-D70B-719071EF3763}"/>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D3858AA9-AC71-27D6-B3F8-F03757E23B0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B40BAAED-7657-EFB3-18A0-B85270F3C3CF}"/>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FE123E69-D72F-C32A-15A4-DCEB9F385740}"/>
              </a:ext>
            </a:extLst>
          </p:cNvPr>
          <p:cNvSpPr>
            <a:spLocks noGrp="1"/>
          </p:cNvSpPr>
          <p:nvPr>
            <p:ph type="dt" sz="half" idx="10"/>
          </p:nvPr>
        </p:nvSpPr>
        <p:spPr/>
        <p:txBody>
          <a:bodyPr/>
          <a:lstStyle/>
          <a:p>
            <a:fld id="{A7571F17-B2EA-4A85-B40E-B587624DBFB1}" type="datetimeFigureOut">
              <a:rPr lang="zh-CN" altLang="en-US" smtClean="0"/>
              <a:t>2024/11/7</a:t>
            </a:fld>
            <a:endParaRPr lang="zh-CN" altLang="en-US"/>
          </a:p>
        </p:txBody>
      </p:sp>
      <p:sp>
        <p:nvSpPr>
          <p:cNvPr id="8" name="Footer Placeholder 7">
            <a:extLst>
              <a:ext uri="{FF2B5EF4-FFF2-40B4-BE49-F238E27FC236}">
                <a16:creationId xmlns:a16="http://schemas.microsoft.com/office/drawing/2014/main" id="{75ABCDB3-A1D7-9FE9-08A5-733129701889}"/>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D6E47686-F26E-57A2-C040-979110551631}"/>
              </a:ext>
            </a:extLst>
          </p:cNvPr>
          <p:cNvSpPr>
            <a:spLocks noGrp="1"/>
          </p:cNvSpPr>
          <p:nvPr>
            <p:ph type="sldNum" sz="quarter" idx="12"/>
          </p:nvPr>
        </p:nvSpPr>
        <p:spPr/>
        <p:txBody>
          <a:bodyPr/>
          <a:lstStyle/>
          <a:p>
            <a:fld id="{38875514-F245-410A-BA7B-FC55AC62BEB3}" type="slidenum">
              <a:rPr lang="zh-CN" altLang="en-US" smtClean="0"/>
              <a:t>‹#›</a:t>
            </a:fld>
            <a:endParaRPr lang="zh-CN" altLang="en-US"/>
          </a:p>
        </p:txBody>
      </p:sp>
    </p:spTree>
    <p:extLst>
      <p:ext uri="{BB962C8B-B14F-4D97-AF65-F5344CB8AC3E}">
        <p14:creationId xmlns:p14="http://schemas.microsoft.com/office/powerpoint/2010/main" val="24469037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D6641E-C3D5-2282-EC44-DD4F0DCA27C3}"/>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B55D5463-73B0-312D-0F8B-3C6F00E19F6F}"/>
              </a:ext>
            </a:extLst>
          </p:cNvPr>
          <p:cNvSpPr>
            <a:spLocks noGrp="1"/>
          </p:cNvSpPr>
          <p:nvPr>
            <p:ph type="dt" sz="half" idx="10"/>
          </p:nvPr>
        </p:nvSpPr>
        <p:spPr/>
        <p:txBody>
          <a:bodyPr/>
          <a:lstStyle/>
          <a:p>
            <a:fld id="{A7571F17-B2EA-4A85-B40E-B587624DBFB1}" type="datetimeFigureOut">
              <a:rPr lang="zh-CN" altLang="en-US" smtClean="0"/>
              <a:t>2024/11/7</a:t>
            </a:fld>
            <a:endParaRPr lang="zh-CN" altLang="en-US"/>
          </a:p>
        </p:txBody>
      </p:sp>
      <p:sp>
        <p:nvSpPr>
          <p:cNvPr id="4" name="Footer Placeholder 3">
            <a:extLst>
              <a:ext uri="{FF2B5EF4-FFF2-40B4-BE49-F238E27FC236}">
                <a16:creationId xmlns:a16="http://schemas.microsoft.com/office/drawing/2014/main" id="{6450C541-6364-CF6E-8B53-30CE8CA75AAE}"/>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AF95D1E0-2A77-B969-A56A-D7BBDEB5C911}"/>
              </a:ext>
            </a:extLst>
          </p:cNvPr>
          <p:cNvSpPr>
            <a:spLocks noGrp="1"/>
          </p:cNvSpPr>
          <p:nvPr>
            <p:ph type="sldNum" sz="quarter" idx="12"/>
          </p:nvPr>
        </p:nvSpPr>
        <p:spPr/>
        <p:txBody>
          <a:bodyPr/>
          <a:lstStyle/>
          <a:p>
            <a:fld id="{38875514-F245-410A-BA7B-FC55AC62BEB3}" type="slidenum">
              <a:rPr lang="zh-CN" altLang="en-US" smtClean="0"/>
              <a:t>‹#›</a:t>
            </a:fld>
            <a:endParaRPr lang="zh-CN" altLang="en-US"/>
          </a:p>
        </p:txBody>
      </p:sp>
    </p:spTree>
    <p:extLst>
      <p:ext uri="{BB962C8B-B14F-4D97-AF65-F5344CB8AC3E}">
        <p14:creationId xmlns:p14="http://schemas.microsoft.com/office/powerpoint/2010/main" val="3516875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06F6333-362A-26C2-5FA3-DE406018DAB0}"/>
              </a:ext>
            </a:extLst>
          </p:cNvPr>
          <p:cNvSpPr>
            <a:spLocks noGrp="1"/>
          </p:cNvSpPr>
          <p:nvPr>
            <p:ph type="dt" sz="half" idx="10"/>
          </p:nvPr>
        </p:nvSpPr>
        <p:spPr/>
        <p:txBody>
          <a:bodyPr/>
          <a:lstStyle/>
          <a:p>
            <a:fld id="{A7571F17-B2EA-4A85-B40E-B587624DBFB1}" type="datetimeFigureOut">
              <a:rPr lang="zh-CN" altLang="en-US" smtClean="0"/>
              <a:t>2024/11/7</a:t>
            </a:fld>
            <a:endParaRPr lang="zh-CN" altLang="en-US"/>
          </a:p>
        </p:txBody>
      </p:sp>
      <p:sp>
        <p:nvSpPr>
          <p:cNvPr id="3" name="Footer Placeholder 2">
            <a:extLst>
              <a:ext uri="{FF2B5EF4-FFF2-40B4-BE49-F238E27FC236}">
                <a16:creationId xmlns:a16="http://schemas.microsoft.com/office/drawing/2014/main" id="{45493412-221D-018B-86A9-DCA6FFBB42BB}"/>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7C45839C-6098-C9ED-FEC1-EDD5BED7041A}"/>
              </a:ext>
            </a:extLst>
          </p:cNvPr>
          <p:cNvSpPr>
            <a:spLocks noGrp="1"/>
          </p:cNvSpPr>
          <p:nvPr>
            <p:ph type="sldNum" sz="quarter" idx="12"/>
          </p:nvPr>
        </p:nvSpPr>
        <p:spPr/>
        <p:txBody>
          <a:bodyPr/>
          <a:lstStyle/>
          <a:p>
            <a:fld id="{38875514-F245-410A-BA7B-FC55AC62BEB3}" type="slidenum">
              <a:rPr lang="zh-CN" altLang="en-US" smtClean="0"/>
              <a:t>‹#›</a:t>
            </a:fld>
            <a:endParaRPr lang="zh-CN" altLang="en-US"/>
          </a:p>
        </p:txBody>
      </p:sp>
    </p:spTree>
    <p:extLst>
      <p:ext uri="{BB962C8B-B14F-4D97-AF65-F5344CB8AC3E}">
        <p14:creationId xmlns:p14="http://schemas.microsoft.com/office/powerpoint/2010/main" val="2041157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2998E5-4F31-EBC4-F46B-85D297761C95}"/>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8AE35675-63D4-CB63-D500-2B126336BB8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C3090DCF-0D92-A9D9-5D8A-951BE0A0A8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4C649466-2F68-D48B-4FE3-DD99F6C668BC}"/>
              </a:ext>
            </a:extLst>
          </p:cNvPr>
          <p:cNvSpPr>
            <a:spLocks noGrp="1"/>
          </p:cNvSpPr>
          <p:nvPr>
            <p:ph type="dt" sz="half" idx="10"/>
          </p:nvPr>
        </p:nvSpPr>
        <p:spPr/>
        <p:txBody>
          <a:bodyPr/>
          <a:lstStyle/>
          <a:p>
            <a:fld id="{A7571F17-B2EA-4A85-B40E-B587624DBFB1}" type="datetimeFigureOut">
              <a:rPr lang="zh-CN" altLang="en-US" smtClean="0"/>
              <a:t>2024/11/7</a:t>
            </a:fld>
            <a:endParaRPr lang="zh-CN" altLang="en-US"/>
          </a:p>
        </p:txBody>
      </p:sp>
      <p:sp>
        <p:nvSpPr>
          <p:cNvPr id="6" name="Footer Placeholder 5">
            <a:extLst>
              <a:ext uri="{FF2B5EF4-FFF2-40B4-BE49-F238E27FC236}">
                <a16:creationId xmlns:a16="http://schemas.microsoft.com/office/drawing/2014/main" id="{0F64E9CA-E466-82AB-2C44-96D2AA5D32FB}"/>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01DB12BB-962B-467C-E3C5-9A85E67D9256}"/>
              </a:ext>
            </a:extLst>
          </p:cNvPr>
          <p:cNvSpPr>
            <a:spLocks noGrp="1"/>
          </p:cNvSpPr>
          <p:nvPr>
            <p:ph type="sldNum" sz="quarter" idx="12"/>
          </p:nvPr>
        </p:nvSpPr>
        <p:spPr/>
        <p:txBody>
          <a:bodyPr/>
          <a:lstStyle/>
          <a:p>
            <a:fld id="{38875514-F245-410A-BA7B-FC55AC62BEB3}" type="slidenum">
              <a:rPr lang="zh-CN" altLang="en-US" smtClean="0"/>
              <a:t>‹#›</a:t>
            </a:fld>
            <a:endParaRPr lang="zh-CN" altLang="en-US"/>
          </a:p>
        </p:txBody>
      </p:sp>
    </p:spTree>
    <p:extLst>
      <p:ext uri="{BB962C8B-B14F-4D97-AF65-F5344CB8AC3E}">
        <p14:creationId xmlns:p14="http://schemas.microsoft.com/office/powerpoint/2010/main" val="3604090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7164D5-DDFE-77C4-00AF-58DAC2FA5078}"/>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830D890F-15BC-B4A2-CE12-62B65826F4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95693FFA-B8A3-A10E-BB62-D53402FBF2C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2FBCA5B0-D016-52B9-9406-29211456D013}"/>
              </a:ext>
            </a:extLst>
          </p:cNvPr>
          <p:cNvSpPr>
            <a:spLocks noGrp="1"/>
          </p:cNvSpPr>
          <p:nvPr>
            <p:ph type="dt" sz="half" idx="10"/>
          </p:nvPr>
        </p:nvSpPr>
        <p:spPr/>
        <p:txBody>
          <a:bodyPr/>
          <a:lstStyle/>
          <a:p>
            <a:fld id="{A7571F17-B2EA-4A85-B40E-B587624DBFB1}" type="datetimeFigureOut">
              <a:rPr lang="zh-CN" altLang="en-US" smtClean="0"/>
              <a:t>2024/11/7</a:t>
            </a:fld>
            <a:endParaRPr lang="zh-CN" altLang="en-US"/>
          </a:p>
        </p:txBody>
      </p:sp>
      <p:sp>
        <p:nvSpPr>
          <p:cNvPr id="6" name="Footer Placeholder 5">
            <a:extLst>
              <a:ext uri="{FF2B5EF4-FFF2-40B4-BE49-F238E27FC236}">
                <a16:creationId xmlns:a16="http://schemas.microsoft.com/office/drawing/2014/main" id="{5DDC00E8-E246-1927-5D9C-5CE0D4A39F6B}"/>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888D518F-95E6-426E-D0C8-A0B57B684A2A}"/>
              </a:ext>
            </a:extLst>
          </p:cNvPr>
          <p:cNvSpPr>
            <a:spLocks noGrp="1"/>
          </p:cNvSpPr>
          <p:nvPr>
            <p:ph type="sldNum" sz="quarter" idx="12"/>
          </p:nvPr>
        </p:nvSpPr>
        <p:spPr/>
        <p:txBody>
          <a:bodyPr/>
          <a:lstStyle/>
          <a:p>
            <a:fld id="{38875514-F245-410A-BA7B-FC55AC62BEB3}" type="slidenum">
              <a:rPr lang="zh-CN" altLang="en-US" smtClean="0"/>
              <a:t>‹#›</a:t>
            </a:fld>
            <a:endParaRPr lang="zh-CN" altLang="en-US"/>
          </a:p>
        </p:txBody>
      </p:sp>
    </p:spTree>
    <p:extLst>
      <p:ext uri="{BB962C8B-B14F-4D97-AF65-F5344CB8AC3E}">
        <p14:creationId xmlns:p14="http://schemas.microsoft.com/office/powerpoint/2010/main" val="1979817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0963CB8-2255-E23B-CFEA-208EB4E5AE3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DA16F6D5-3EF3-51C8-6C3B-C7B0D4FA8E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68CDFB1C-55D1-51EE-2EA5-33EB6A906C0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7571F17-B2EA-4A85-B40E-B587624DBFB1}" type="datetimeFigureOut">
              <a:rPr lang="zh-CN" altLang="en-US" smtClean="0"/>
              <a:t>2024/11/7</a:t>
            </a:fld>
            <a:endParaRPr lang="zh-CN" altLang="en-US"/>
          </a:p>
        </p:txBody>
      </p:sp>
      <p:sp>
        <p:nvSpPr>
          <p:cNvPr id="5" name="Footer Placeholder 4">
            <a:extLst>
              <a:ext uri="{FF2B5EF4-FFF2-40B4-BE49-F238E27FC236}">
                <a16:creationId xmlns:a16="http://schemas.microsoft.com/office/drawing/2014/main" id="{78F89CFB-F868-9241-3508-1A47230788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Slide Number Placeholder 5">
            <a:extLst>
              <a:ext uri="{FF2B5EF4-FFF2-40B4-BE49-F238E27FC236}">
                <a16:creationId xmlns:a16="http://schemas.microsoft.com/office/drawing/2014/main" id="{FCDCCE4C-AFB8-5746-6354-6A36389B0AC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8875514-F245-410A-BA7B-FC55AC62BEB3}" type="slidenum">
              <a:rPr lang="zh-CN" altLang="en-US" smtClean="0"/>
              <a:t>‹#›</a:t>
            </a:fld>
            <a:endParaRPr lang="zh-CN" altLang="en-US"/>
          </a:p>
        </p:txBody>
      </p:sp>
    </p:spTree>
    <p:extLst>
      <p:ext uri="{BB962C8B-B14F-4D97-AF65-F5344CB8AC3E}">
        <p14:creationId xmlns:p14="http://schemas.microsoft.com/office/powerpoint/2010/main" val="428603443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gi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9DAA8C-2B63-0382-E451-CFBCD3EC9EE3}"/>
              </a:ext>
            </a:extLst>
          </p:cNvPr>
          <p:cNvSpPr>
            <a:spLocks noGrp="1"/>
          </p:cNvSpPr>
          <p:nvPr>
            <p:ph type="ctrTitle"/>
          </p:nvPr>
        </p:nvSpPr>
        <p:spPr/>
        <p:txBody>
          <a:bodyPr/>
          <a:lstStyle/>
          <a:p>
            <a:r>
              <a:rPr lang="en-US" altLang="zh-CN"/>
              <a:t>DBMS</a:t>
            </a:r>
            <a:endParaRPr lang="zh-CN" altLang="en-US"/>
          </a:p>
        </p:txBody>
      </p:sp>
      <p:sp>
        <p:nvSpPr>
          <p:cNvPr id="3" name="Subtitle 2">
            <a:extLst>
              <a:ext uri="{FF2B5EF4-FFF2-40B4-BE49-F238E27FC236}">
                <a16:creationId xmlns:a16="http://schemas.microsoft.com/office/drawing/2014/main" id="{48911D57-2854-B9B0-D1B7-F08C90389365}"/>
              </a:ext>
            </a:extLst>
          </p:cNvPr>
          <p:cNvSpPr>
            <a:spLocks noGrp="1"/>
          </p:cNvSpPr>
          <p:nvPr>
            <p:ph type="subTitle" idx="1"/>
          </p:nvPr>
        </p:nvSpPr>
        <p:spPr/>
        <p:txBody>
          <a:bodyPr/>
          <a:lstStyle/>
          <a:p>
            <a:r>
              <a:rPr lang="en-US" altLang="zh-CN"/>
              <a:t>Week#09</a:t>
            </a:r>
            <a:endParaRPr lang="zh-CN" altLang="en-US" dirty="0"/>
          </a:p>
        </p:txBody>
      </p:sp>
    </p:spTree>
    <p:extLst>
      <p:ext uri="{BB962C8B-B14F-4D97-AF65-F5344CB8AC3E}">
        <p14:creationId xmlns:p14="http://schemas.microsoft.com/office/powerpoint/2010/main" val="33024591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5EA8921-AFDE-C3A2-1E7C-55D30D7C92FA}"/>
              </a:ext>
            </a:extLst>
          </p:cNvPr>
          <p:cNvSpPr txBox="1"/>
          <p:nvPr/>
        </p:nvSpPr>
        <p:spPr>
          <a:xfrm>
            <a:off x="195386" y="501417"/>
            <a:ext cx="4017106" cy="3139321"/>
          </a:xfrm>
          <a:prstGeom prst="rect">
            <a:avLst/>
          </a:prstGeom>
          <a:noFill/>
        </p:spPr>
        <p:txBody>
          <a:bodyPr wrap="square">
            <a:spAutoFit/>
          </a:bodyPr>
          <a:lstStyle/>
          <a:p>
            <a:r>
              <a:rPr lang="zh-CN" altLang="en-US" dirty="0"/>
              <a:t>SELECT </a:t>
            </a:r>
          </a:p>
          <a:p>
            <a:r>
              <a:rPr lang="zh-CN" altLang="en-US" dirty="0"/>
              <a:t>    lastName, firstName</a:t>
            </a:r>
          </a:p>
          <a:p>
            <a:r>
              <a:rPr lang="zh-CN" altLang="en-US" dirty="0"/>
              <a:t>FROM</a:t>
            </a:r>
          </a:p>
          <a:p>
            <a:r>
              <a:rPr lang="zh-CN" altLang="en-US" dirty="0"/>
              <a:t>    employees</a:t>
            </a:r>
          </a:p>
          <a:p>
            <a:r>
              <a:rPr lang="zh-CN" altLang="en-US" dirty="0"/>
              <a:t>WHERE</a:t>
            </a:r>
          </a:p>
          <a:p>
            <a:r>
              <a:rPr lang="zh-CN" altLang="en-US" dirty="0"/>
              <a:t>    officeCode IN (SELECT </a:t>
            </a:r>
          </a:p>
          <a:p>
            <a:r>
              <a:rPr lang="zh-CN" altLang="en-US" dirty="0"/>
              <a:t>            officeCode</a:t>
            </a:r>
          </a:p>
          <a:p>
            <a:r>
              <a:rPr lang="zh-CN" altLang="en-US" dirty="0"/>
              <a:t>        FROM</a:t>
            </a:r>
          </a:p>
          <a:p>
            <a:r>
              <a:rPr lang="zh-CN" altLang="en-US" dirty="0"/>
              <a:t>            offices</a:t>
            </a:r>
          </a:p>
          <a:p>
            <a:r>
              <a:rPr lang="zh-CN" altLang="en-US" dirty="0"/>
              <a:t>        WHERE</a:t>
            </a:r>
          </a:p>
          <a:p>
            <a:r>
              <a:rPr lang="zh-CN" altLang="en-US" dirty="0"/>
              <a:t>            country = 'USA');</a:t>
            </a:r>
          </a:p>
        </p:txBody>
      </p:sp>
      <p:sp>
        <p:nvSpPr>
          <p:cNvPr id="7" name="TextBox 6">
            <a:extLst>
              <a:ext uri="{FF2B5EF4-FFF2-40B4-BE49-F238E27FC236}">
                <a16:creationId xmlns:a16="http://schemas.microsoft.com/office/drawing/2014/main" id="{7DD5BFDE-E484-1CA0-502C-3D8C1385B815}"/>
              </a:ext>
            </a:extLst>
          </p:cNvPr>
          <p:cNvSpPr txBox="1"/>
          <p:nvPr/>
        </p:nvSpPr>
        <p:spPr>
          <a:xfrm>
            <a:off x="4595446" y="586492"/>
            <a:ext cx="6916616" cy="1938992"/>
          </a:xfrm>
          <a:prstGeom prst="rect">
            <a:avLst/>
          </a:prstGeom>
          <a:noFill/>
        </p:spPr>
        <p:txBody>
          <a:bodyPr wrap="square">
            <a:spAutoFit/>
          </a:bodyPr>
          <a:lstStyle/>
          <a:p>
            <a:r>
              <a:rPr lang="en-US" altLang="zh-CN" sz="2000" dirty="0"/>
              <a:t>In this example:</a:t>
            </a:r>
          </a:p>
          <a:p>
            <a:pPr marL="285750" indent="-285750">
              <a:buFont typeface="Arial" panose="020B0604020202020204" pitchFamily="34" charset="0"/>
              <a:buChar char="•"/>
            </a:pPr>
            <a:r>
              <a:rPr lang="en-US" altLang="zh-CN" sz="2000" dirty="0"/>
              <a:t>The subquery returns all office codes of the offices located in the USA.</a:t>
            </a:r>
          </a:p>
          <a:p>
            <a:pPr marL="285750" indent="-285750">
              <a:buFont typeface="Arial" panose="020B0604020202020204" pitchFamily="34" charset="0"/>
              <a:buChar char="•"/>
            </a:pPr>
            <a:r>
              <a:rPr lang="en-US" altLang="zh-CN" sz="2000" dirty="0"/>
              <a:t>The outer query selects the last name and first name of employees who work in the offices whose office codes are in the result set returned by the subquery.</a:t>
            </a:r>
          </a:p>
        </p:txBody>
      </p:sp>
      <p:pic>
        <p:nvPicPr>
          <p:cNvPr id="2050" name="Picture 2">
            <a:extLst>
              <a:ext uri="{FF2B5EF4-FFF2-40B4-BE49-F238E27FC236}">
                <a16:creationId xmlns:a16="http://schemas.microsoft.com/office/drawing/2014/main" id="{FC54FB1C-F250-A069-DDBE-431A3276D5C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95446" y="2821577"/>
            <a:ext cx="7136567" cy="265588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A62028C1-5462-8423-C0E0-CE8812FCF531}"/>
              </a:ext>
            </a:extLst>
          </p:cNvPr>
          <p:cNvSpPr txBox="1"/>
          <p:nvPr/>
        </p:nvSpPr>
        <p:spPr>
          <a:xfrm>
            <a:off x="281355" y="5625177"/>
            <a:ext cx="11582400" cy="707886"/>
          </a:xfrm>
          <a:prstGeom prst="rect">
            <a:avLst/>
          </a:prstGeom>
          <a:noFill/>
        </p:spPr>
        <p:txBody>
          <a:bodyPr wrap="square">
            <a:spAutoFit/>
          </a:bodyPr>
          <a:lstStyle/>
          <a:p>
            <a:r>
              <a:rPr lang="en-US" altLang="zh-CN" sz="2000" b="1" i="0" dirty="0">
                <a:solidFill>
                  <a:srgbClr val="212529"/>
                </a:solidFill>
                <a:effectLst/>
                <a:highlight>
                  <a:srgbClr val="FFFF00"/>
                </a:highlight>
                <a:latin typeface="-apple-system"/>
              </a:rPr>
              <a:t>When executing the query, MySQL evaluates the subquery first and uses the result of the subquery for the outer query.</a:t>
            </a:r>
            <a:endParaRPr lang="zh-CN" altLang="en-US" sz="2000" b="1" dirty="0">
              <a:highlight>
                <a:srgbClr val="FFFF00"/>
              </a:highlight>
            </a:endParaRPr>
          </a:p>
        </p:txBody>
      </p:sp>
    </p:spTree>
    <p:extLst>
      <p:ext uri="{BB962C8B-B14F-4D97-AF65-F5344CB8AC3E}">
        <p14:creationId xmlns:p14="http://schemas.microsoft.com/office/powerpoint/2010/main" val="62106044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3FFAF-B2D6-7BB5-2FEF-371A72D337BA}"/>
              </a:ext>
            </a:extLst>
          </p:cNvPr>
          <p:cNvSpPr>
            <a:spLocks noGrp="1"/>
          </p:cNvSpPr>
          <p:nvPr>
            <p:ph type="title"/>
          </p:nvPr>
        </p:nvSpPr>
        <p:spPr>
          <a:xfrm>
            <a:off x="838200" y="101477"/>
            <a:ext cx="10515600" cy="1325563"/>
          </a:xfrm>
        </p:spPr>
        <p:txBody>
          <a:bodyPr/>
          <a:lstStyle/>
          <a:p>
            <a:r>
              <a:rPr lang="en-US" altLang="zh-CN" dirty="0"/>
              <a:t>Single-Row Subquery:</a:t>
            </a:r>
            <a:endParaRPr lang="zh-CN" altLang="en-US" dirty="0"/>
          </a:p>
        </p:txBody>
      </p:sp>
      <p:sp>
        <p:nvSpPr>
          <p:cNvPr id="3" name="Content Placeholder 2">
            <a:extLst>
              <a:ext uri="{FF2B5EF4-FFF2-40B4-BE49-F238E27FC236}">
                <a16:creationId xmlns:a16="http://schemas.microsoft.com/office/drawing/2014/main" id="{DF741467-650B-8881-A606-F3A389A878F3}"/>
              </a:ext>
            </a:extLst>
          </p:cNvPr>
          <p:cNvSpPr>
            <a:spLocks noGrp="1"/>
          </p:cNvSpPr>
          <p:nvPr>
            <p:ph idx="1"/>
          </p:nvPr>
        </p:nvSpPr>
        <p:spPr>
          <a:xfrm>
            <a:off x="767862" y="840886"/>
            <a:ext cx="10515600" cy="2588114"/>
          </a:xfrm>
        </p:spPr>
        <p:txBody>
          <a:bodyPr/>
          <a:lstStyle/>
          <a:p>
            <a:pPr marL="0" indent="0">
              <a:buNone/>
            </a:pPr>
            <a:endParaRPr lang="en-US" altLang="zh-CN" dirty="0"/>
          </a:p>
          <a:p>
            <a:r>
              <a:rPr lang="en-US" altLang="zh-CN" dirty="0"/>
              <a:t>Returns only one row.</a:t>
            </a:r>
          </a:p>
          <a:p>
            <a:r>
              <a:rPr lang="en-US" altLang="zh-CN" dirty="0"/>
              <a:t>Typically used with comparison operators such as =, &gt;, &lt;, etc.</a:t>
            </a:r>
          </a:p>
          <a:p>
            <a:r>
              <a:rPr lang="en-US" altLang="zh-CN" dirty="0"/>
              <a:t>Example:</a:t>
            </a:r>
          </a:p>
          <a:p>
            <a:r>
              <a:rPr lang="en-US" altLang="zh-CN" dirty="0">
                <a:highlight>
                  <a:srgbClr val="FFFF00"/>
                </a:highlight>
              </a:rPr>
              <a:t>Who are the employees earning the highest salary?</a:t>
            </a:r>
            <a:endParaRPr lang="zh-CN" altLang="en-US" dirty="0">
              <a:highlight>
                <a:srgbClr val="FFFF00"/>
              </a:highlight>
            </a:endParaRPr>
          </a:p>
        </p:txBody>
      </p:sp>
      <p:pic>
        <p:nvPicPr>
          <p:cNvPr id="5" name="Picture 4">
            <a:extLst>
              <a:ext uri="{FF2B5EF4-FFF2-40B4-BE49-F238E27FC236}">
                <a16:creationId xmlns:a16="http://schemas.microsoft.com/office/drawing/2014/main" id="{831960EE-EE63-4D5C-E8D2-BA18B994180C}"/>
              </a:ext>
            </a:extLst>
          </p:cNvPr>
          <p:cNvPicPr>
            <a:picLocks noChangeAspect="1"/>
          </p:cNvPicPr>
          <p:nvPr/>
        </p:nvPicPr>
        <p:blipFill>
          <a:blip r:embed="rId2"/>
          <a:stretch>
            <a:fillRect/>
          </a:stretch>
        </p:blipFill>
        <p:spPr>
          <a:xfrm>
            <a:off x="355599" y="3429000"/>
            <a:ext cx="11480801" cy="3018468"/>
          </a:xfrm>
          <a:prstGeom prst="rect">
            <a:avLst/>
          </a:prstGeom>
        </p:spPr>
      </p:pic>
      <p:sp>
        <p:nvSpPr>
          <p:cNvPr id="9" name="TextBox 8">
            <a:extLst>
              <a:ext uri="{FF2B5EF4-FFF2-40B4-BE49-F238E27FC236}">
                <a16:creationId xmlns:a16="http://schemas.microsoft.com/office/drawing/2014/main" id="{EB300D17-289F-02E8-CD05-5122BCA75103}"/>
              </a:ext>
            </a:extLst>
          </p:cNvPr>
          <p:cNvSpPr txBox="1"/>
          <p:nvPr/>
        </p:nvSpPr>
        <p:spPr>
          <a:xfrm>
            <a:off x="3681046" y="5491481"/>
            <a:ext cx="7846646" cy="646331"/>
          </a:xfrm>
          <a:prstGeom prst="rect">
            <a:avLst/>
          </a:prstGeom>
          <a:noFill/>
        </p:spPr>
        <p:txBody>
          <a:bodyPr wrap="square">
            <a:spAutoFit/>
          </a:bodyPr>
          <a:lstStyle/>
          <a:p>
            <a:r>
              <a:rPr lang="en-US" altLang="zh-CN" b="1" dirty="0"/>
              <a:t>Here, the subquery returns a single value (the highest salary), which the outer query uses to filter employees.</a:t>
            </a:r>
            <a:endParaRPr lang="zh-CN" altLang="en-US" b="1" dirty="0"/>
          </a:p>
        </p:txBody>
      </p:sp>
    </p:spTree>
    <p:extLst>
      <p:ext uri="{BB962C8B-B14F-4D97-AF65-F5344CB8AC3E}">
        <p14:creationId xmlns:p14="http://schemas.microsoft.com/office/powerpoint/2010/main" val="19752256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3FFAF-B2D6-7BB5-2FEF-371A72D337BA}"/>
              </a:ext>
            </a:extLst>
          </p:cNvPr>
          <p:cNvSpPr>
            <a:spLocks noGrp="1"/>
          </p:cNvSpPr>
          <p:nvPr>
            <p:ph type="title"/>
          </p:nvPr>
        </p:nvSpPr>
        <p:spPr>
          <a:xfrm>
            <a:off x="838200" y="101477"/>
            <a:ext cx="10515600" cy="1325563"/>
          </a:xfrm>
        </p:spPr>
        <p:txBody>
          <a:bodyPr/>
          <a:lstStyle/>
          <a:p>
            <a:r>
              <a:rPr lang="en-US" altLang="zh-CN" dirty="0"/>
              <a:t>Multi-Row Subquery:</a:t>
            </a:r>
            <a:endParaRPr lang="zh-CN" altLang="en-US" dirty="0"/>
          </a:p>
        </p:txBody>
      </p:sp>
      <p:sp>
        <p:nvSpPr>
          <p:cNvPr id="3" name="Content Placeholder 2">
            <a:extLst>
              <a:ext uri="{FF2B5EF4-FFF2-40B4-BE49-F238E27FC236}">
                <a16:creationId xmlns:a16="http://schemas.microsoft.com/office/drawing/2014/main" id="{DF741467-650B-8881-A606-F3A389A878F3}"/>
              </a:ext>
            </a:extLst>
          </p:cNvPr>
          <p:cNvSpPr>
            <a:spLocks noGrp="1"/>
          </p:cNvSpPr>
          <p:nvPr>
            <p:ph idx="1"/>
          </p:nvPr>
        </p:nvSpPr>
        <p:spPr>
          <a:xfrm>
            <a:off x="767862" y="1320800"/>
            <a:ext cx="10515600" cy="2508738"/>
          </a:xfrm>
        </p:spPr>
        <p:txBody>
          <a:bodyPr>
            <a:normAutofit/>
          </a:bodyPr>
          <a:lstStyle/>
          <a:p>
            <a:r>
              <a:rPr lang="en-US" altLang="zh-CN" dirty="0"/>
              <a:t>Returns multiple rows.</a:t>
            </a:r>
          </a:p>
          <a:p>
            <a:r>
              <a:rPr lang="en-US" altLang="zh-CN" dirty="0"/>
              <a:t>Often used with operators like IN, ANY, or ALL.</a:t>
            </a:r>
          </a:p>
          <a:p>
            <a:pPr marL="0" indent="0">
              <a:buNone/>
            </a:pPr>
            <a:r>
              <a:rPr lang="en-US" altLang="zh-CN" dirty="0"/>
              <a:t>Example:</a:t>
            </a:r>
          </a:p>
          <a:p>
            <a:r>
              <a:rPr lang="en-US" altLang="zh-CN" dirty="0">
                <a:highlight>
                  <a:srgbClr val="FFFF00"/>
                </a:highlight>
              </a:rPr>
              <a:t>What are the names of employees who work in the "Research" department?</a:t>
            </a:r>
          </a:p>
        </p:txBody>
      </p:sp>
      <p:pic>
        <p:nvPicPr>
          <p:cNvPr id="5" name="Picture 4">
            <a:extLst>
              <a:ext uri="{FF2B5EF4-FFF2-40B4-BE49-F238E27FC236}">
                <a16:creationId xmlns:a16="http://schemas.microsoft.com/office/drawing/2014/main" id="{A7D94D52-48D0-1DB1-F128-8F437B7B4AC4}"/>
              </a:ext>
            </a:extLst>
          </p:cNvPr>
          <p:cNvPicPr>
            <a:picLocks noChangeAspect="1"/>
          </p:cNvPicPr>
          <p:nvPr/>
        </p:nvPicPr>
        <p:blipFill>
          <a:blip r:embed="rId2"/>
          <a:stretch>
            <a:fillRect/>
          </a:stretch>
        </p:blipFill>
        <p:spPr>
          <a:xfrm>
            <a:off x="838200" y="3699090"/>
            <a:ext cx="9214338" cy="3305057"/>
          </a:xfrm>
          <a:prstGeom prst="rect">
            <a:avLst/>
          </a:prstGeom>
        </p:spPr>
      </p:pic>
      <p:sp>
        <p:nvSpPr>
          <p:cNvPr id="7" name="TextBox 6">
            <a:extLst>
              <a:ext uri="{FF2B5EF4-FFF2-40B4-BE49-F238E27FC236}">
                <a16:creationId xmlns:a16="http://schemas.microsoft.com/office/drawing/2014/main" id="{ABE62872-F870-DFDA-128F-20EB2B06F8AB}"/>
              </a:ext>
            </a:extLst>
          </p:cNvPr>
          <p:cNvSpPr txBox="1"/>
          <p:nvPr/>
        </p:nvSpPr>
        <p:spPr>
          <a:xfrm>
            <a:off x="3300048" y="5459046"/>
            <a:ext cx="8303846" cy="923330"/>
          </a:xfrm>
          <a:prstGeom prst="rect">
            <a:avLst/>
          </a:prstGeom>
          <a:noFill/>
        </p:spPr>
        <p:txBody>
          <a:bodyPr wrap="square">
            <a:spAutoFit/>
          </a:bodyPr>
          <a:lstStyle/>
          <a:p>
            <a:pPr algn="just"/>
            <a:r>
              <a:rPr lang="en-US" altLang="zh-CN" b="1" dirty="0"/>
              <a:t>This subquery returns all department numbers where the department name is "Research." The outer query then checks if the employee’s department matches one of these.</a:t>
            </a:r>
            <a:endParaRPr lang="zh-CN" altLang="en-US" b="1" dirty="0"/>
          </a:p>
        </p:txBody>
      </p:sp>
    </p:spTree>
    <p:extLst>
      <p:ext uri="{BB962C8B-B14F-4D97-AF65-F5344CB8AC3E}">
        <p14:creationId xmlns:p14="http://schemas.microsoft.com/office/powerpoint/2010/main" val="2381715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3FFAF-B2D6-7BB5-2FEF-371A72D337BA}"/>
              </a:ext>
            </a:extLst>
          </p:cNvPr>
          <p:cNvSpPr>
            <a:spLocks noGrp="1"/>
          </p:cNvSpPr>
          <p:nvPr>
            <p:ph type="title"/>
          </p:nvPr>
        </p:nvSpPr>
        <p:spPr>
          <a:xfrm>
            <a:off x="6473092" y="-204010"/>
            <a:ext cx="5867400" cy="1325563"/>
          </a:xfrm>
        </p:spPr>
        <p:txBody>
          <a:bodyPr>
            <a:normAutofit/>
          </a:bodyPr>
          <a:lstStyle/>
          <a:p>
            <a:r>
              <a:rPr lang="en-US" altLang="zh-CN" sz="3600" dirty="0"/>
              <a:t>Corelated-Row Subquery:</a:t>
            </a:r>
            <a:endParaRPr lang="zh-CN" altLang="en-US" sz="3600" dirty="0"/>
          </a:p>
        </p:txBody>
      </p:sp>
      <p:sp>
        <p:nvSpPr>
          <p:cNvPr id="3" name="Content Placeholder 2">
            <a:extLst>
              <a:ext uri="{FF2B5EF4-FFF2-40B4-BE49-F238E27FC236}">
                <a16:creationId xmlns:a16="http://schemas.microsoft.com/office/drawing/2014/main" id="{DF741467-650B-8881-A606-F3A389A878F3}"/>
              </a:ext>
            </a:extLst>
          </p:cNvPr>
          <p:cNvSpPr>
            <a:spLocks noGrp="1"/>
          </p:cNvSpPr>
          <p:nvPr>
            <p:ph idx="1"/>
          </p:nvPr>
        </p:nvSpPr>
        <p:spPr>
          <a:xfrm>
            <a:off x="611553" y="673649"/>
            <a:ext cx="10515600" cy="2508738"/>
          </a:xfrm>
        </p:spPr>
        <p:txBody>
          <a:bodyPr>
            <a:normAutofit/>
          </a:bodyPr>
          <a:lstStyle/>
          <a:p>
            <a:r>
              <a:rPr lang="en-US" altLang="zh-CN" dirty="0"/>
              <a:t>Refers to columns in the outer query.</a:t>
            </a:r>
          </a:p>
          <a:p>
            <a:r>
              <a:rPr lang="en-US" altLang="zh-CN" dirty="0"/>
              <a:t>Executes once for each row processed by the outer query.</a:t>
            </a:r>
          </a:p>
          <a:p>
            <a:r>
              <a:rPr lang="en-US" altLang="zh-CN" dirty="0">
                <a:highlight>
                  <a:srgbClr val="FFFF00"/>
                </a:highlight>
              </a:rPr>
              <a:t>Which employees earn more than the average salary of their respective departments?</a:t>
            </a:r>
          </a:p>
          <a:p>
            <a:pPr marL="0" indent="0">
              <a:buNone/>
            </a:pPr>
            <a:endParaRPr lang="en-US" altLang="zh-CN" dirty="0">
              <a:highlight>
                <a:srgbClr val="FFFF00"/>
              </a:highlight>
            </a:endParaRPr>
          </a:p>
        </p:txBody>
      </p:sp>
      <p:pic>
        <p:nvPicPr>
          <p:cNvPr id="8" name="Picture 7">
            <a:extLst>
              <a:ext uri="{FF2B5EF4-FFF2-40B4-BE49-F238E27FC236}">
                <a16:creationId xmlns:a16="http://schemas.microsoft.com/office/drawing/2014/main" id="{DE8DEBCC-ED56-C72E-8EFA-9F8370EC79DE}"/>
              </a:ext>
            </a:extLst>
          </p:cNvPr>
          <p:cNvPicPr>
            <a:picLocks noChangeAspect="1"/>
          </p:cNvPicPr>
          <p:nvPr/>
        </p:nvPicPr>
        <p:blipFill>
          <a:blip r:embed="rId2"/>
          <a:stretch>
            <a:fillRect/>
          </a:stretch>
        </p:blipFill>
        <p:spPr>
          <a:xfrm>
            <a:off x="611553" y="2703126"/>
            <a:ext cx="9657863" cy="3481225"/>
          </a:xfrm>
          <a:prstGeom prst="rect">
            <a:avLst/>
          </a:prstGeom>
        </p:spPr>
      </p:pic>
      <p:sp>
        <p:nvSpPr>
          <p:cNvPr id="9" name="TextBox 8">
            <a:extLst>
              <a:ext uri="{FF2B5EF4-FFF2-40B4-BE49-F238E27FC236}">
                <a16:creationId xmlns:a16="http://schemas.microsoft.com/office/drawing/2014/main" id="{ABE62872-F870-DFDA-128F-20EB2B06F8AB}"/>
              </a:ext>
            </a:extLst>
          </p:cNvPr>
          <p:cNvSpPr txBox="1"/>
          <p:nvPr/>
        </p:nvSpPr>
        <p:spPr>
          <a:xfrm>
            <a:off x="3401646" y="5338681"/>
            <a:ext cx="8303846" cy="646331"/>
          </a:xfrm>
          <a:prstGeom prst="rect">
            <a:avLst/>
          </a:prstGeom>
          <a:noFill/>
        </p:spPr>
        <p:txBody>
          <a:bodyPr wrap="square">
            <a:spAutoFit/>
          </a:bodyPr>
          <a:lstStyle/>
          <a:p>
            <a:pPr algn="just"/>
            <a:r>
              <a:rPr lang="en-US" altLang="zh-CN" b="1" dirty="0"/>
              <a:t>Here, the subquery uses a column from the outer query (</a:t>
            </a:r>
            <a:r>
              <a:rPr lang="en-US" altLang="zh-CN" b="1" dirty="0" err="1"/>
              <a:t>e.Dno</a:t>
            </a:r>
            <a:r>
              <a:rPr lang="en-US" altLang="zh-CN" b="1" dirty="0"/>
              <a:t>) to calculate the average salary for that specific department for each employee.</a:t>
            </a:r>
            <a:endParaRPr lang="zh-CN" altLang="en-US" b="1" dirty="0"/>
          </a:p>
        </p:txBody>
      </p:sp>
    </p:spTree>
    <p:extLst>
      <p:ext uri="{BB962C8B-B14F-4D97-AF65-F5344CB8AC3E}">
        <p14:creationId xmlns:p14="http://schemas.microsoft.com/office/powerpoint/2010/main" val="26458900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3FFAF-B2D6-7BB5-2FEF-371A72D337BA}"/>
              </a:ext>
            </a:extLst>
          </p:cNvPr>
          <p:cNvSpPr>
            <a:spLocks noGrp="1"/>
          </p:cNvSpPr>
          <p:nvPr>
            <p:ph type="title"/>
          </p:nvPr>
        </p:nvSpPr>
        <p:spPr>
          <a:xfrm>
            <a:off x="6473092" y="-204010"/>
            <a:ext cx="4867031" cy="1212195"/>
          </a:xfrm>
        </p:spPr>
        <p:txBody>
          <a:bodyPr>
            <a:normAutofit/>
          </a:bodyPr>
          <a:lstStyle/>
          <a:p>
            <a:r>
              <a:rPr lang="en-US" altLang="zh-CN" sz="2800" b="1" dirty="0"/>
              <a:t>Nested Subquery:</a:t>
            </a:r>
            <a:endParaRPr lang="zh-CN" altLang="en-US" sz="2800" b="1" dirty="0"/>
          </a:p>
        </p:txBody>
      </p:sp>
      <p:sp>
        <p:nvSpPr>
          <p:cNvPr id="3" name="Content Placeholder 2">
            <a:extLst>
              <a:ext uri="{FF2B5EF4-FFF2-40B4-BE49-F238E27FC236}">
                <a16:creationId xmlns:a16="http://schemas.microsoft.com/office/drawing/2014/main" id="{DF741467-650B-8881-A606-F3A389A878F3}"/>
              </a:ext>
            </a:extLst>
          </p:cNvPr>
          <p:cNvSpPr>
            <a:spLocks noGrp="1"/>
          </p:cNvSpPr>
          <p:nvPr>
            <p:ph idx="1"/>
          </p:nvPr>
        </p:nvSpPr>
        <p:spPr>
          <a:xfrm>
            <a:off x="611553" y="673649"/>
            <a:ext cx="10515600" cy="1467766"/>
          </a:xfrm>
        </p:spPr>
        <p:txBody>
          <a:bodyPr>
            <a:normAutofit lnSpcReduction="10000"/>
          </a:bodyPr>
          <a:lstStyle/>
          <a:p>
            <a:r>
              <a:rPr lang="en-US" altLang="zh-CN" dirty="0"/>
              <a:t>A subquery within another subquery.</a:t>
            </a:r>
          </a:p>
          <a:p>
            <a:r>
              <a:rPr lang="en-US" altLang="zh-CN" dirty="0"/>
              <a:t>Often used in complex conditions.</a:t>
            </a:r>
          </a:p>
          <a:p>
            <a:r>
              <a:rPr lang="en-US" altLang="zh-CN" dirty="0">
                <a:highlight>
                  <a:srgbClr val="FFFF00"/>
                </a:highlight>
              </a:rPr>
              <a:t>Which employees work on the project named "</a:t>
            </a:r>
            <a:r>
              <a:rPr lang="en-US" altLang="zh-CN" dirty="0" err="1">
                <a:highlight>
                  <a:srgbClr val="FFFF00"/>
                </a:highlight>
              </a:rPr>
              <a:t>ProductX</a:t>
            </a:r>
            <a:r>
              <a:rPr lang="en-US" altLang="zh-CN" dirty="0">
                <a:highlight>
                  <a:srgbClr val="FFFF00"/>
                </a:highlight>
              </a:rPr>
              <a:t>"?</a:t>
            </a:r>
          </a:p>
        </p:txBody>
      </p:sp>
      <p:pic>
        <p:nvPicPr>
          <p:cNvPr id="5" name="Picture 4">
            <a:extLst>
              <a:ext uri="{FF2B5EF4-FFF2-40B4-BE49-F238E27FC236}">
                <a16:creationId xmlns:a16="http://schemas.microsoft.com/office/drawing/2014/main" id="{C3F1AE07-7C6C-CEDC-286B-F999294BCAB0}"/>
              </a:ext>
            </a:extLst>
          </p:cNvPr>
          <p:cNvPicPr>
            <a:picLocks noChangeAspect="1"/>
          </p:cNvPicPr>
          <p:nvPr/>
        </p:nvPicPr>
        <p:blipFill>
          <a:blip r:embed="rId2"/>
          <a:stretch>
            <a:fillRect/>
          </a:stretch>
        </p:blipFill>
        <p:spPr>
          <a:xfrm>
            <a:off x="486508" y="2281964"/>
            <a:ext cx="9945488" cy="3591426"/>
          </a:xfrm>
          <a:prstGeom prst="rect">
            <a:avLst/>
          </a:prstGeom>
        </p:spPr>
      </p:pic>
    </p:spTree>
    <p:extLst>
      <p:ext uri="{BB962C8B-B14F-4D97-AF65-F5344CB8AC3E}">
        <p14:creationId xmlns:p14="http://schemas.microsoft.com/office/powerpoint/2010/main" val="14508189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53FFAF-B2D6-7BB5-2FEF-371A72D337BA}"/>
              </a:ext>
            </a:extLst>
          </p:cNvPr>
          <p:cNvSpPr>
            <a:spLocks noGrp="1"/>
          </p:cNvSpPr>
          <p:nvPr>
            <p:ph type="title"/>
          </p:nvPr>
        </p:nvSpPr>
        <p:spPr>
          <a:xfrm>
            <a:off x="6473092" y="-204010"/>
            <a:ext cx="4867031" cy="1212195"/>
          </a:xfrm>
        </p:spPr>
        <p:txBody>
          <a:bodyPr>
            <a:normAutofit/>
          </a:bodyPr>
          <a:lstStyle/>
          <a:p>
            <a:r>
              <a:rPr lang="en-US" altLang="zh-CN" sz="2800" b="1" dirty="0"/>
              <a:t>Scaler Subquery</a:t>
            </a:r>
            <a:endParaRPr lang="zh-CN" altLang="en-US" sz="2800" b="1" dirty="0"/>
          </a:p>
        </p:txBody>
      </p:sp>
      <p:sp>
        <p:nvSpPr>
          <p:cNvPr id="3" name="Content Placeholder 2">
            <a:extLst>
              <a:ext uri="{FF2B5EF4-FFF2-40B4-BE49-F238E27FC236}">
                <a16:creationId xmlns:a16="http://schemas.microsoft.com/office/drawing/2014/main" id="{DF741467-650B-8881-A606-F3A389A878F3}"/>
              </a:ext>
            </a:extLst>
          </p:cNvPr>
          <p:cNvSpPr>
            <a:spLocks noGrp="1"/>
          </p:cNvSpPr>
          <p:nvPr>
            <p:ph idx="1"/>
          </p:nvPr>
        </p:nvSpPr>
        <p:spPr>
          <a:xfrm>
            <a:off x="611553" y="673649"/>
            <a:ext cx="10515600" cy="1467766"/>
          </a:xfrm>
        </p:spPr>
        <p:txBody>
          <a:bodyPr>
            <a:normAutofit fontScale="85000" lnSpcReduction="20000"/>
          </a:bodyPr>
          <a:lstStyle/>
          <a:p>
            <a:r>
              <a:rPr lang="en-US" altLang="zh-CN" dirty="0"/>
              <a:t>A subquery that returns a single value.</a:t>
            </a:r>
          </a:p>
          <a:p>
            <a:r>
              <a:rPr lang="en-US" altLang="zh-CN" dirty="0"/>
              <a:t>Used in SELECT, WHERE, or HAVING clauses.</a:t>
            </a:r>
          </a:p>
          <a:p>
            <a:r>
              <a:rPr lang="en-US" altLang="zh-CN" dirty="0">
                <a:highlight>
                  <a:srgbClr val="FFFF00"/>
                </a:highlight>
              </a:rPr>
              <a:t>What is the average salary of all employees, and can you list each employee’s name alongside it?</a:t>
            </a:r>
          </a:p>
        </p:txBody>
      </p:sp>
      <p:sp>
        <p:nvSpPr>
          <p:cNvPr id="9" name="TextBox 8">
            <a:extLst>
              <a:ext uri="{FF2B5EF4-FFF2-40B4-BE49-F238E27FC236}">
                <a16:creationId xmlns:a16="http://schemas.microsoft.com/office/drawing/2014/main" id="{ABE62872-F870-DFDA-128F-20EB2B06F8AB}"/>
              </a:ext>
            </a:extLst>
          </p:cNvPr>
          <p:cNvSpPr txBox="1"/>
          <p:nvPr/>
        </p:nvSpPr>
        <p:spPr>
          <a:xfrm>
            <a:off x="359508" y="5861185"/>
            <a:ext cx="11535507" cy="646331"/>
          </a:xfrm>
          <a:prstGeom prst="rect">
            <a:avLst/>
          </a:prstGeom>
          <a:noFill/>
        </p:spPr>
        <p:txBody>
          <a:bodyPr wrap="square">
            <a:spAutoFit/>
          </a:bodyPr>
          <a:lstStyle/>
          <a:p>
            <a:pPr algn="just"/>
            <a:r>
              <a:rPr lang="en-US" altLang="zh-CN" b="1" dirty="0"/>
              <a:t>The scalar subquery calculates the average salary across all employees. The outer query lists each employee’s name along with the average salary value.</a:t>
            </a:r>
            <a:endParaRPr lang="zh-CN" altLang="en-US" b="1" dirty="0"/>
          </a:p>
        </p:txBody>
      </p:sp>
      <p:pic>
        <p:nvPicPr>
          <p:cNvPr id="8" name="Picture 7">
            <a:extLst>
              <a:ext uri="{FF2B5EF4-FFF2-40B4-BE49-F238E27FC236}">
                <a16:creationId xmlns:a16="http://schemas.microsoft.com/office/drawing/2014/main" id="{A17043CC-0D59-E056-0A6F-31D3DA12978F}"/>
              </a:ext>
            </a:extLst>
          </p:cNvPr>
          <p:cNvPicPr>
            <a:picLocks noChangeAspect="1"/>
          </p:cNvPicPr>
          <p:nvPr/>
        </p:nvPicPr>
        <p:blipFill>
          <a:blip r:embed="rId2"/>
          <a:stretch>
            <a:fillRect/>
          </a:stretch>
        </p:blipFill>
        <p:spPr>
          <a:xfrm>
            <a:off x="629137" y="2229404"/>
            <a:ext cx="9248816" cy="3543791"/>
          </a:xfrm>
          <a:prstGeom prst="rect">
            <a:avLst/>
          </a:prstGeom>
        </p:spPr>
      </p:pic>
    </p:spTree>
    <p:extLst>
      <p:ext uri="{BB962C8B-B14F-4D97-AF65-F5344CB8AC3E}">
        <p14:creationId xmlns:p14="http://schemas.microsoft.com/office/powerpoint/2010/main" val="13911801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id="{51ABA574-B28B-22CF-9859-AAC9C107897D}"/>
              </a:ext>
            </a:extLst>
          </p:cNvPr>
          <p:cNvPicPr>
            <a:picLocks noChangeAspect="1"/>
          </p:cNvPicPr>
          <p:nvPr/>
        </p:nvPicPr>
        <p:blipFill>
          <a:blip r:embed="rId2"/>
          <a:stretch>
            <a:fillRect/>
          </a:stretch>
        </p:blipFill>
        <p:spPr>
          <a:xfrm>
            <a:off x="371121" y="213864"/>
            <a:ext cx="6350110" cy="6430272"/>
          </a:xfrm>
          <a:prstGeom prst="rect">
            <a:avLst/>
          </a:prstGeom>
        </p:spPr>
      </p:pic>
      <p:sp>
        <p:nvSpPr>
          <p:cNvPr id="14" name="TextBox 13">
            <a:extLst>
              <a:ext uri="{FF2B5EF4-FFF2-40B4-BE49-F238E27FC236}">
                <a16:creationId xmlns:a16="http://schemas.microsoft.com/office/drawing/2014/main" id="{C4FA3173-9C45-ABED-00C8-AAB70D5C0627}"/>
              </a:ext>
            </a:extLst>
          </p:cNvPr>
          <p:cNvSpPr txBox="1"/>
          <p:nvPr/>
        </p:nvSpPr>
        <p:spPr>
          <a:xfrm>
            <a:off x="4806460" y="1860062"/>
            <a:ext cx="6572739" cy="1477328"/>
          </a:xfrm>
          <a:prstGeom prst="rect">
            <a:avLst/>
          </a:prstGeom>
          <a:noFill/>
        </p:spPr>
        <p:txBody>
          <a:bodyPr wrap="square">
            <a:spAutoFit/>
          </a:bodyPr>
          <a:lstStyle/>
          <a:p>
            <a:r>
              <a:rPr lang="zh-CN" altLang="en-US" dirty="0"/>
              <a:t>INSERT INTO DEPARTMENT (Dname, Dnumber, Mgr_ssn, Mgr_start_date) VALUES </a:t>
            </a:r>
            <a:endParaRPr lang="en-US" altLang="zh-CN" dirty="0"/>
          </a:p>
          <a:p>
            <a:r>
              <a:rPr lang="zh-CN" altLang="en-US" dirty="0"/>
              <a:t>('BIO', 11, '123456789', '2024-01-01’),</a:t>
            </a:r>
            <a:endParaRPr lang="en-US" altLang="zh-CN" dirty="0"/>
          </a:p>
          <a:p>
            <a:r>
              <a:rPr lang="zh-CN" altLang="en-US" dirty="0"/>
              <a:t>('CHEM', 12, '234567890', '2024-02-01’),</a:t>
            </a:r>
            <a:endParaRPr lang="en-US" altLang="zh-CN" dirty="0"/>
          </a:p>
          <a:p>
            <a:r>
              <a:rPr lang="zh-CN" altLang="en-US" dirty="0"/>
              <a:t>('PHY', 13, '234567890', '2024-02-01');</a:t>
            </a:r>
          </a:p>
        </p:txBody>
      </p:sp>
    </p:spTree>
    <p:extLst>
      <p:ext uri="{BB962C8B-B14F-4D97-AF65-F5344CB8AC3E}">
        <p14:creationId xmlns:p14="http://schemas.microsoft.com/office/powerpoint/2010/main" val="9838132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5CD67E3-E8D9-C80B-AA5D-14F144163223}"/>
              </a:ext>
            </a:extLst>
          </p:cNvPr>
          <p:cNvSpPr txBox="1"/>
          <p:nvPr/>
        </p:nvSpPr>
        <p:spPr>
          <a:xfrm>
            <a:off x="617416" y="920621"/>
            <a:ext cx="10707076" cy="4401205"/>
          </a:xfrm>
          <a:prstGeom prst="rect">
            <a:avLst/>
          </a:prstGeom>
          <a:noFill/>
        </p:spPr>
        <p:txBody>
          <a:bodyPr wrap="square">
            <a:spAutoFit/>
          </a:bodyPr>
          <a:lstStyle/>
          <a:p>
            <a:pPr marL="285750" indent="-285750">
              <a:buFont typeface="Wingdings" panose="05000000000000000000" pitchFamily="2" charset="2"/>
              <a:buChar char="n"/>
            </a:pPr>
            <a:r>
              <a:rPr lang="zh-CN" altLang="en-US" sz="2000" b="1" dirty="0"/>
              <a:t>INSERT INTO DEPARTMENT (Dname, Dnumber, Mgr_ssn, Mgr_start_date) VALUES ('BIO', 11, '123456789', '2024-01-01'),('CHEM', 12, '234567890', '2024-02-01'),('PHY', 13, '234567890', '2024-02-01’);</a:t>
            </a:r>
            <a:endParaRPr lang="en-US" altLang="zh-CN" sz="2000" b="1" dirty="0"/>
          </a:p>
          <a:p>
            <a:pPr marL="285750" indent="-285750">
              <a:buFont typeface="Wingdings" panose="05000000000000000000" pitchFamily="2" charset="2"/>
              <a:buChar char="n"/>
            </a:pPr>
            <a:r>
              <a:rPr lang="zh-CN" altLang="en-US" sz="2000" b="1" dirty="0"/>
              <a:t>select * from department;</a:t>
            </a:r>
            <a:endParaRPr lang="en-US" altLang="zh-CN" sz="2000" b="1" dirty="0"/>
          </a:p>
          <a:p>
            <a:pPr marL="285750" indent="-285750">
              <a:buFont typeface="Wingdings" panose="05000000000000000000" pitchFamily="2" charset="2"/>
              <a:buChar char="n"/>
            </a:pPr>
            <a:r>
              <a:rPr lang="zh-CN" altLang="en-US" sz="2000" b="1" dirty="0"/>
              <a:t>INSERT INTO EMPLOYEE (Fname, Minit, Lname, Ssn, Bdate, Address, Sex, Salary, Super_ssn, Dno) VALUES ('Awais', 'A', 'Ahmed', '123', '1985-06-15', '123 Elm St', 'M', 50000, NULL, 1),('Basit', 'A', 'Ali', '345', '1990-07-20', '456 Oak St', 'F', 60000, '123', 1);</a:t>
            </a:r>
            <a:endParaRPr lang="en-US" altLang="zh-CN" sz="2000" b="1" dirty="0"/>
          </a:p>
          <a:p>
            <a:pPr marL="285750" indent="-285750">
              <a:buFont typeface="Wingdings" panose="05000000000000000000" pitchFamily="2" charset="2"/>
              <a:buChar char="n"/>
            </a:pPr>
            <a:r>
              <a:rPr lang="zh-CN" altLang="en-US" sz="2000" b="1" dirty="0"/>
              <a:t>INSERT INTO DEPT_LOCATIONS (Dnumber, Dlocation) VALUES (</a:t>
            </a:r>
            <a:r>
              <a:rPr lang="en-US" altLang="zh-CN" sz="2000" b="1" dirty="0"/>
              <a:t>1</a:t>
            </a:r>
            <a:r>
              <a:rPr lang="zh-CN" altLang="en-US" sz="2000" b="1" dirty="0"/>
              <a:t>1, 'New York’),(</a:t>
            </a:r>
            <a:r>
              <a:rPr lang="en-US" altLang="zh-CN" sz="2000" b="1" dirty="0"/>
              <a:t>1</a:t>
            </a:r>
            <a:r>
              <a:rPr lang="zh-CN" altLang="en-US" sz="2000" b="1" dirty="0"/>
              <a:t>2, 'Los Angeles’);</a:t>
            </a:r>
            <a:endParaRPr lang="en-US" altLang="zh-CN" sz="2000" b="1" dirty="0"/>
          </a:p>
          <a:p>
            <a:pPr marL="285750" indent="-285750">
              <a:buFont typeface="Wingdings" panose="05000000000000000000" pitchFamily="2" charset="2"/>
              <a:buChar char="n"/>
            </a:pPr>
            <a:r>
              <a:rPr lang="zh-CN" altLang="en-US" sz="2000" b="1" dirty="0"/>
              <a:t>INSERT INTO PROJECT (Pname, Pnumber, Plocation, Dnum) VALUES ('ProductX', 101, 'New York', 1),('ProductY', 102, 'Los Angeles</a:t>
            </a:r>
            <a:r>
              <a:rPr lang="en-US" altLang="zh-CN" sz="2000" b="1" dirty="0"/>
              <a:t>'</a:t>
            </a:r>
            <a:r>
              <a:rPr lang="zh-CN" altLang="en-US" sz="2000" b="1" dirty="0"/>
              <a:t>, 5);</a:t>
            </a:r>
            <a:endParaRPr lang="en-US" altLang="zh-CN" sz="2000" b="1" dirty="0"/>
          </a:p>
          <a:p>
            <a:pPr marL="285750" indent="-285750">
              <a:buFont typeface="Wingdings" panose="05000000000000000000" pitchFamily="2" charset="2"/>
              <a:buChar char="n"/>
            </a:pPr>
            <a:r>
              <a:rPr lang="zh-CN" altLang="en-US" sz="2000" b="1" dirty="0"/>
              <a:t>INSERT INTO WORKS_ON (Essn, Pno, Hours) VALUES ('123', 101, 20.5),('345', 102, 35.0);</a:t>
            </a:r>
            <a:endParaRPr lang="en-US" altLang="zh-CN" sz="2000" b="1" dirty="0"/>
          </a:p>
          <a:p>
            <a:pPr marL="285750" indent="-285750">
              <a:buFont typeface="Wingdings" panose="05000000000000000000" pitchFamily="2" charset="2"/>
              <a:buChar char="n"/>
            </a:pPr>
            <a:r>
              <a:rPr lang="zh-CN" altLang="en-US" sz="2000" b="1" dirty="0"/>
              <a:t>INTO DEPENDENT (Essn, Dependent_name, Sex, Bdate, Relationship) VALUES ('123', 'Aiza', 'F', '2021-09-23', 'Daughter'),('345', 'Bob', 'M', '2018-03-10', 'Son');</a:t>
            </a:r>
          </a:p>
        </p:txBody>
      </p:sp>
    </p:spTree>
    <p:extLst>
      <p:ext uri="{BB962C8B-B14F-4D97-AF65-F5344CB8AC3E}">
        <p14:creationId xmlns:p14="http://schemas.microsoft.com/office/powerpoint/2010/main" val="9962041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DFC5B96C-63BF-D884-1EE2-EB49C7D376D2}"/>
              </a:ext>
            </a:extLst>
          </p:cNvPr>
          <p:cNvSpPr txBox="1"/>
          <p:nvPr/>
        </p:nvSpPr>
        <p:spPr>
          <a:xfrm>
            <a:off x="1062892" y="660630"/>
            <a:ext cx="10066215" cy="5262979"/>
          </a:xfrm>
          <a:prstGeom prst="rect">
            <a:avLst/>
          </a:prstGeom>
          <a:noFill/>
        </p:spPr>
        <p:txBody>
          <a:bodyPr wrap="square">
            <a:spAutoFit/>
          </a:bodyPr>
          <a:lstStyle/>
          <a:p>
            <a:pPr marL="285750" indent="-285750">
              <a:buFont typeface="Arial" panose="020B0604020202020204" pitchFamily="34" charset="0"/>
              <a:buChar char="•"/>
            </a:pPr>
            <a:r>
              <a:rPr lang="en-US" altLang="zh-CN" sz="2400" b="1" dirty="0"/>
              <a:t>Delete a employee with </a:t>
            </a:r>
            <a:r>
              <a:rPr lang="en-US" altLang="zh-CN" sz="2400" b="1" dirty="0" err="1"/>
              <a:t>ssn</a:t>
            </a:r>
            <a:r>
              <a:rPr lang="en-US" altLang="zh-CN" sz="2400" b="1" dirty="0"/>
              <a:t> '123456789 DELETE FROM EMPLOYEE WHERE </a:t>
            </a:r>
            <a:r>
              <a:rPr lang="en-US" altLang="zh-CN" sz="2400" b="1" dirty="0" err="1"/>
              <a:t>Ssn</a:t>
            </a:r>
            <a:r>
              <a:rPr lang="en-US" altLang="zh-CN" sz="2400" b="1" dirty="0"/>
              <a:t> = '123456789';</a:t>
            </a:r>
          </a:p>
          <a:p>
            <a:pPr marL="285750" indent="-285750">
              <a:buFont typeface="Arial" panose="020B0604020202020204" pitchFamily="34" charset="0"/>
              <a:buChar char="•"/>
            </a:pPr>
            <a:r>
              <a:rPr lang="en-US" altLang="zh-CN" sz="2400" b="1" dirty="0"/>
              <a:t>Delete all dependents of a specific employee</a:t>
            </a:r>
          </a:p>
          <a:p>
            <a:pPr marL="285750" indent="-285750">
              <a:buFont typeface="Arial" panose="020B0604020202020204" pitchFamily="34" charset="0"/>
              <a:buChar char="•"/>
            </a:pPr>
            <a:r>
              <a:rPr lang="en-US" altLang="zh-CN" sz="2400" b="1" dirty="0"/>
              <a:t>Removes all dependents of the employee with SSN '123456789'.</a:t>
            </a:r>
          </a:p>
          <a:p>
            <a:r>
              <a:rPr lang="en-US" altLang="zh-CN" sz="2400" b="1" dirty="0"/>
              <a:t>DELETE FROM DEPENDENT </a:t>
            </a:r>
          </a:p>
          <a:p>
            <a:r>
              <a:rPr lang="en-US" altLang="zh-CN" sz="2400" b="1" dirty="0"/>
              <a:t>WHERE </a:t>
            </a:r>
            <a:r>
              <a:rPr lang="en-US" altLang="zh-CN" sz="2400" b="1" dirty="0" err="1"/>
              <a:t>Essn</a:t>
            </a:r>
            <a:r>
              <a:rPr lang="en-US" altLang="zh-CN" sz="2400" b="1" dirty="0"/>
              <a:t> = '123456789’;</a:t>
            </a:r>
          </a:p>
          <a:p>
            <a:endParaRPr lang="en-US" altLang="zh-CN" sz="2400" b="1" dirty="0"/>
          </a:p>
          <a:p>
            <a:pPr marL="285750" indent="-285750">
              <a:buFont typeface="Arial" panose="020B0604020202020204" pitchFamily="34" charset="0"/>
              <a:buChar char="•"/>
            </a:pPr>
            <a:r>
              <a:rPr lang="en-US" altLang="zh-CN" sz="2400" b="1" dirty="0"/>
              <a:t>Delete department if no employee references it If you want to delete a department, make sure no foreign key constraints are violated. First, delete all employees linked to that department number in EMPLOYEE.</a:t>
            </a:r>
          </a:p>
          <a:p>
            <a:r>
              <a:rPr lang="en-US" altLang="zh-CN" sz="2400" b="1" dirty="0"/>
              <a:t>DELETE FROM EMPLOYEE </a:t>
            </a:r>
          </a:p>
          <a:p>
            <a:r>
              <a:rPr lang="en-US" altLang="zh-CN" sz="2400" b="1" dirty="0"/>
              <a:t>WHERE </a:t>
            </a:r>
            <a:r>
              <a:rPr lang="en-US" altLang="zh-CN" sz="2400" b="1" dirty="0" err="1"/>
              <a:t>Dno</a:t>
            </a:r>
            <a:r>
              <a:rPr lang="en-US" altLang="zh-CN" sz="2400" b="1" dirty="0"/>
              <a:t> = 5;</a:t>
            </a:r>
          </a:p>
          <a:p>
            <a:r>
              <a:rPr lang="en-US" altLang="zh-CN" sz="2400" b="1" dirty="0"/>
              <a:t>DELETE FROM DEPARTMENT </a:t>
            </a:r>
          </a:p>
          <a:p>
            <a:r>
              <a:rPr lang="en-US" altLang="zh-CN" sz="2400" b="1" dirty="0"/>
              <a:t>WHERE </a:t>
            </a:r>
            <a:r>
              <a:rPr lang="en-US" altLang="zh-CN" sz="2400" b="1" dirty="0" err="1"/>
              <a:t>Dnumber</a:t>
            </a:r>
            <a:r>
              <a:rPr lang="en-US" altLang="zh-CN" sz="2400" b="1" dirty="0"/>
              <a:t> = 5;</a:t>
            </a:r>
          </a:p>
        </p:txBody>
      </p:sp>
    </p:spTree>
    <p:extLst>
      <p:ext uri="{BB962C8B-B14F-4D97-AF65-F5344CB8AC3E}">
        <p14:creationId xmlns:p14="http://schemas.microsoft.com/office/powerpoint/2010/main" val="30327242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1FA39EB-CB9F-ED97-93F1-885E2C56AD7B}"/>
              </a:ext>
            </a:extLst>
          </p:cNvPr>
          <p:cNvSpPr>
            <a:spLocks noGrp="1"/>
          </p:cNvSpPr>
          <p:nvPr>
            <p:ph idx="1"/>
          </p:nvPr>
        </p:nvSpPr>
        <p:spPr>
          <a:xfrm>
            <a:off x="838200" y="273538"/>
            <a:ext cx="10587892" cy="5903425"/>
          </a:xfrm>
        </p:spPr>
        <p:txBody>
          <a:bodyPr>
            <a:normAutofit lnSpcReduction="10000"/>
          </a:bodyPr>
          <a:lstStyle/>
          <a:p>
            <a:r>
              <a:rPr lang="en-US" altLang="zh-CN" sz="2800" b="1" dirty="0"/>
              <a:t>Update the salary of an employee</a:t>
            </a:r>
          </a:p>
          <a:p>
            <a:pPr lvl="1"/>
            <a:r>
              <a:rPr lang="en-US" altLang="zh-CN" b="1" dirty="0"/>
              <a:t>UPDATE EMPLOYEE SET Salary = 125000 WHERE </a:t>
            </a:r>
            <a:r>
              <a:rPr lang="en-US" altLang="zh-CN" b="1" dirty="0" err="1"/>
              <a:t>Ssn</a:t>
            </a:r>
            <a:r>
              <a:rPr lang="en-US" altLang="zh-CN" b="1" dirty="0"/>
              <a:t> = '123’;</a:t>
            </a:r>
          </a:p>
          <a:p>
            <a:pPr marL="285750" indent="-285750">
              <a:buFont typeface="Arial" panose="020B0604020202020204" pitchFamily="34" charset="0"/>
              <a:buChar char="•"/>
            </a:pPr>
            <a:r>
              <a:rPr lang="en-US" altLang="zh-CN" sz="2800" b="1" dirty="0"/>
              <a:t>Increase the salary of the employee with SSN '123456789' by 10%.</a:t>
            </a:r>
          </a:p>
          <a:p>
            <a:r>
              <a:rPr lang="en-US" altLang="zh-CN" sz="2800" b="1" dirty="0"/>
              <a:t>UPDATE EMPLOYEE </a:t>
            </a:r>
          </a:p>
          <a:p>
            <a:r>
              <a:rPr lang="en-US" altLang="zh-CN" sz="2800" b="1" dirty="0"/>
              <a:t>SET Salary = Salary * 1.1 </a:t>
            </a:r>
          </a:p>
          <a:p>
            <a:r>
              <a:rPr lang="en-US" altLang="zh-CN" sz="2800" b="1" dirty="0"/>
              <a:t>WHERE </a:t>
            </a:r>
            <a:r>
              <a:rPr lang="en-US" altLang="zh-CN" sz="2800" b="1" dirty="0" err="1"/>
              <a:t>Ssn</a:t>
            </a:r>
            <a:r>
              <a:rPr lang="en-US" altLang="zh-CN" sz="2800" b="1" dirty="0"/>
              <a:t> = '123456789';</a:t>
            </a:r>
          </a:p>
          <a:p>
            <a:pPr marL="285750" indent="-285750">
              <a:buFont typeface="Arial" panose="020B0604020202020204" pitchFamily="34" charset="0"/>
              <a:buChar char="•"/>
            </a:pPr>
            <a:r>
              <a:rPr lang="en-US" altLang="zh-CN" sz="2800" b="1" dirty="0"/>
              <a:t>Change a department’s manager</a:t>
            </a:r>
          </a:p>
          <a:p>
            <a:pPr marL="285750" indent="-285750">
              <a:buFont typeface="Arial" panose="020B0604020202020204" pitchFamily="34" charset="0"/>
              <a:buChar char="•"/>
            </a:pPr>
            <a:r>
              <a:rPr lang="en-US" altLang="zh-CN" sz="2800" b="1" dirty="0"/>
              <a:t>Update the </a:t>
            </a:r>
            <a:r>
              <a:rPr lang="en-US" altLang="zh-CN" sz="2800" b="1" dirty="0" err="1"/>
              <a:t>Mgr_ssn</a:t>
            </a:r>
            <a:r>
              <a:rPr lang="en-US" altLang="zh-CN" sz="2800" b="1" dirty="0"/>
              <a:t> and </a:t>
            </a:r>
            <a:r>
              <a:rPr lang="en-US" altLang="zh-CN" sz="2800" b="1" dirty="0" err="1"/>
              <a:t>Mgr_start_date</a:t>
            </a:r>
            <a:r>
              <a:rPr lang="en-US" altLang="zh-CN" sz="2800" b="1" dirty="0"/>
              <a:t> in the DEPARTMENT table for department number 3.</a:t>
            </a:r>
          </a:p>
          <a:p>
            <a:r>
              <a:rPr lang="en-US" altLang="zh-CN" sz="2800" b="1" dirty="0"/>
              <a:t>UPDATE DEPARTMENT </a:t>
            </a:r>
          </a:p>
          <a:p>
            <a:r>
              <a:rPr lang="en-US" altLang="zh-CN" sz="2800" b="1" dirty="0"/>
              <a:t>SET </a:t>
            </a:r>
            <a:r>
              <a:rPr lang="en-US" altLang="zh-CN" sz="2800" b="1" dirty="0" err="1"/>
              <a:t>Mgr_ssn</a:t>
            </a:r>
            <a:r>
              <a:rPr lang="en-US" altLang="zh-CN" sz="2800" b="1" dirty="0"/>
              <a:t> = '987654321', </a:t>
            </a:r>
            <a:r>
              <a:rPr lang="en-US" altLang="zh-CN" sz="2800" b="1" dirty="0" err="1"/>
              <a:t>Mgr_start_date</a:t>
            </a:r>
            <a:r>
              <a:rPr lang="en-US" altLang="zh-CN" sz="2800" b="1" dirty="0"/>
              <a:t> = '2024-01-01' </a:t>
            </a:r>
          </a:p>
          <a:p>
            <a:r>
              <a:rPr lang="en-US" altLang="zh-CN" sz="2800" b="1" dirty="0"/>
              <a:t>WHERE </a:t>
            </a:r>
            <a:r>
              <a:rPr lang="en-US" altLang="zh-CN" sz="2800" b="1" dirty="0" err="1"/>
              <a:t>Dnumber</a:t>
            </a:r>
            <a:r>
              <a:rPr lang="en-US" altLang="zh-CN" sz="2800" b="1" dirty="0"/>
              <a:t> = 3;</a:t>
            </a:r>
          </a:p>
          <a:p>
            <a:endParaRPr lang="zh-CN" altLang="en-US" dirty="0"/>
          </a:p>
        </p:txBody>
      </p:sp>
    </p:spTree>
    <p:extLst>
      <p:ext uri="{BB962C8B-B14F-4D97-AF65-F5344CB8AC3E}">
        <p14:creationId xmlns:p14="http://schemas.microsoft.com/office/powerpoint/2010/main" val="2758557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C4CB629-A92B-8B9D-5A89-4641BF9A2AFF}"/>
              </a:ext>
            </a:extLst>
          </p:cNvPr>
          <p:cNvPicPr>
            <a:picLocks noChangeAspect="1"/>
          </p:cNvPicPr>
          <p:nvPr/>
        </p:nvPicPr>
        <p:blipFill>
          <a:blip r:embed="rId2"/>
          <a:stretch>
            <a:fillRect/>
          </a:stretch>
        </p:blipFill>
        <p:spPr>
          <a:xfrm>
            <a:off x="1717768" y="0"/>
            <a:ext cx="9322905" cy="6858000"/>
          </a:xfrm>
          <a:prstGeom prst="rect">
            <a:avLst/>
          </a:prstGeom>
        </p:spPr>
      </p:pic>
    </p:spTree>
    <p:extLst>
      <p:ext uri="{BB962C8B-B14F-4D97-AF65-F5344CB8AC3E}">
        <p14:creationId xmlns:p14="http://schemas.microsoft.com/office/powerpoint/2010/main" val="86666626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FD03E45-F3FB-5D70-29B0-1F60D4844D5D}"/>
              </a:ext>
            </a:extLst>
          </p:cNvPr>
          <p:cNvSpPr txBox="1"/>
          <p:nvPr/>
        </p:nvSpPr>
        <p:spPr>
          <a:xfrm>
            <a:off x="726831" y="867507"/>
            <a:ext cx="10738338" cy="5355312"/>
          </a:xfrm>
          <a:prstGeom prst="rect">
            <a:avLst/>
          </a:prstGeom>
          <a:noFill/>
        </p:spPr>
        <p:txBody>
          <a:bodyPr wrap="square">
            <a:spAutoFit/>
          </a:bodyPr>
          <a:lstStyle/>
          <a:p>
            <a:pPr marL="285750" indent="-285750">
              <a:buFont typeface="Arial" panose="020B0604020202020204" pitchFamily="34" charset="0"/>
              <a:buChar char="•"/>
            </a:pPr>
            <a:r>
              <a:rPr lang="en-US" altLang="zh-CN" b="1" dirty="0"/>
              <a:t>Update project location</a:t>
            </a:r>
          </a:p>
          <a:p>
            <a:pPr marL="285750" indent="-285750">
              <a:buFont typeface="Arial" panose="020B0604020202020204" pitchFamily="34" charset="0"/>
              <a:buChar char="•"/>
            </a:pPr>
            <a:r>
              <a:rPr lang="en-US" altLang="zh-CN" b="1" dirty="0"/>
              <a:t>Change the location of the project </a:t>
            </a:r>
            <a:r>
              <a:rPr lang="en-US" altLang="zh-CN" b="1" dirty="0" err="1"/>
              <a:t>ProductX</a:t>
            </a:r>
            <a:r>
              <a:rPr lang="en-US" altLang="zh-CN" b="1" dirty="0"/>
              <a:t> in the PROJECT table.</a:t>
            </a:r>
          </a:p>
          <a:p>
            <a:r>
              <a:rPr lang="en-US" altLang="zh-CN" b="1" dirty="0"/>
              <a:t>UPDATE PROJECT </a:t>
            </a:r>
          </a:p>
          <a:p>
            <a:r>
              <a:rPr lang="en-US" altLang="zh-CN" b="1" dirty="0"/>
              <a:t>SET </a:t>
            </a:r>
            <a:r>
              <a:rPr lang="en-US" altLang="zh-CN" b="1" dirty="0" err="1"/>
              <a:t>Plocation</a:t>
            </a:r>
            <a:r>
              <a:rPr lang="en-US" altLang="zh-CN" b="1" dirty="0"/>
              <a:t> = 'New York' </a:t>
            </a:r>
          </a:p>
          <a:p>
            <a:r>
              <a:rPr lang="en-US" altLang="zh-CN" b="1" dirty="0"/>
              <a:t>WHERE </a:t>
            </a:r>
            <a:r>
              <a:rPr lang="en-US" altLang="zh-CN" b="1" dirty="0" err="1"/>
              <a:t>Pname</a:t>
            </a:r>
            <a:r>
              <a:rPr lang="en-US" altLang="zh-CN" b="1" dirty="0"/>
              <a:t> = '</a:t>
            </a:r>
            <a:r>
              <a:rPr lang="en-US" altLang="zh-CN" b="1" dirty="0" err="1"/>
              <a:t>ProductX</a:t>
            </a:r>
            <a:r>
              <a:rPr lang="en-US" altLang="zh-CN" b="1" dirty="0"/>
              <a:t>’;</a:t>
            </a:r>
          </a:p>
          <a:p>
            <a:endParaRPr lang="en-US" altLang="zh-CN" b="1" dirty="0"/>
          </a:p>
          <a:p>
            <a:pPr marL="285750" indent="-285750">
              <a:buFont typeface="Arial" panose="020B0604020202020204" pitchFamily="34" charset="0"/>
              <a:buChar char="•"/>
            </a:pPr>
            <a:r>
              <a:rPr lang="en-US" altLang="zh-CN" b="1" dirty="0"/>
              <a:t>Update employee supervisor</a:t>
            </a:r>
          </a:p>
          <a:p>
            <a:pPr marL="285750" indent="-285750">
              <a:buFont typeface="Arial" panose="020B0604020202020204" pitchFamily="34" charset="0"/>
              <a:buChar char="•"/>
            </a:pPr>
            <a:r>
              <a:rPr lang="en-US" altLang="zh-CN" b="1" dirty="0"/>
              <a:t>Set the supervisor of an employee with SSN '123456789' to a new supervisor with SSN '987654321'.</a:t>
            </a:r>
          </a:p>
          <a:p>
            <a:r>
              <a:rPr lang="en-US" altLang="zh-CN" b="1" dirty="0"/>
              <a:t>UPDATE EMPLOYEE </a:t>
            </a:r>
          </a:p>
          <a:p>
            <a:r>
              <a:rPr lang="en-US" altLang="zh-CN" b="1" dirty="0"/>
              <a:t>SET </a:t>
            </a:r>
            <a:r>
              <a:rPr lang="en-US" altLang="zh-CN" b="1" dirty="0" err="1"/>
              <a:t>Super_ssn</a:t>
            </a:r>
            <a:r>
              <a:rPr lang="en-US" altLang="zh-CN" b="1" dirty="0"/>
              <a:t> = '987654321' </a:t>
            </a:r>
          </a:p>
          <a:p>
            <a:r>
              <a:rPr lang="en-US" altLang="zh-CN" b="1" dirty="0"/>
              <a:t>WHERE </a:t>
            </a:r>
            <a:r>
              <a:rPr lang="en-US" altLang="zh-CN" b="1" dirty="0" err="1"/>
              <a:t>Ssn</a:t>
            </a:r>
            <a:r>
              <a:rPr lang="en-US" altLang="zh-CN" b="1" dirty="0"/>
              <a:t> = '123456789';</a:t>
            </a:r>
          </a:p>
          <a:p>
            <a:pPr marL="285750" indent="-285750">
              <a:buFont typeface="Arial" panose="020B0604020202020204" pitchFamily="34" charset="0"/>
              <a:buChar char="•"/>
            </a:pPr>
            <a:r>
              <a:rPr lang="en-US" altLang="zh-CN" b="1" dirty="0"/>
              <a:t>Update dependent information</a:t>
            </a:r>
          </a:p>
          <a:p>
            <a:pPr marL="285750" indent="-285750">
              <a:buFont typeface="Arial" panose="020B0604020202020204" pitchFamily="34" charset="0"/>
              <a:buChar char="•"/>
            </a:pPr>
            <a:r>
              <a:rPr lang="en-US" altLang="zh-CN" b="1" dirty="0"/>
              <a:t>Change the relationship of a dependent named 'John' for an employee with SSN '123456789' to 'Son'.</a:t>
            </a:r>
          </a:p>
          <a:p>
            <a:r>
              <a:rPr lang="en-US" altLang="zh-CN" b="1" dirty="0"/>
              <a:t>UPDATE DEPENDENT </a:t>
            </a:r>
          </a:p>
          <a:p>
            <a:r>
              <a:rPr lang="en-US" altLang="zh-CN" b="1" dirty="0"/>
              <a:t>SET Relationship = 'Son' </a:t>
            </a:r>
          </a:p>
          <a:p>
            <a:r>
              <a:rPr lang="en-US" altLang="zh-CN" b="1" dirty="0"/>
              <a:t>WHERE </a:t>
            </a:r>
            <a:r>
              <a:rPr lang="en-US" altLang="zh-CN" b="1" dirty="0" err="1"/>
              <a:t>Essn</a:t>
            </a:r>
            <a:r>
              <a:rPr lang="en-US" altLang="zh-CN" b="1" dirty="0"/>
              <a:t> = '123456789' AND </a:t>
            </a:r>
            <a:r>
              <a:rPr lang="en-US" altLang="zh-CN" b="1" dirty="0" err="1"/>
              <a:t>Dependent_name</a:t>
            </a:r>
            <a:r>
              <a:rPr lang="en-US" altLang="zh-CN" b="1" dirty="0"/>
              <a:t> = 'John';</a:t>
            </a:r>
          </a:p>
          <a:p>
            <a:r>
              <a:rPr lang="en-US" altLang="zh-CN" b="1" dirty="0"/>
              <a:t>These DELETE and UPDATE examples illustrate how to modify and remove records in your database.</a:t>
            </a:r>
            <a:endParaRPr lang="zh-CN" altLang="en-US" b="1" dirty="0"/>
          </a:p>
        </p:txBody>
      </p:sp>
    </p:spTree>
    <p:extLst>
      <p:ext uri="{BB962C8B-B14F-4D97-AF65-F5344CB8AC3E}">
        <p14:creationId xmlns:p14="http://schemas.microsoft.com/office/powerpoint/2010/main" val="8375431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BBE3E4-A684-436A-9206-94FA0C17857E}"/>
              </a:ext>
            </a:extLst>
          </p:cNvPr>
          <p:cNvSpPr txBox="1"/>
          <p:nvPr/>
        </p:nvSpPr>
        <p:spPr>
          <a:xfrm>
            <a:off x="914400" y="883139"/>
            <a:ext cx="10159999" cy="3139321"/>
          </a:xfrm>
          <a:prstGeom prst="rect">
            <a:avLst/>
          </a:prstGeom>
          <a:noFill/>
        </p:spPr>
        <p:txBody>
          <a:bodyPr wrap="square">
            <a:spAutoFit/>
          </a:bodyPr>
          <a:lstStyle/>
          <a:p>
            <a:r>
              <a:rPr lang="en-US" altLang="zh-CN" b="1" dirty="0"/>
              <a:t>Practice ER Diagram Question</a:t>
            </a:r>
          </a:p>
          <a:p>
            <a:r>
              <a:rPr lang="en-US" altLang="zh-CN" b="1" dirty="0"/>
              <a:t>Suppose you are given the following requirements for a simple database for the CWNU’s Hockey League (CHL):</a:t>
            </a:r>
          </a:p>
          <a:p>
            <a:pPr marL="342900" indent="-342900">
              <a:buFont typeface="+mj-lt"/>
              <a:buAutoNum type="arabicPeriod"/>
            </a:pPr>
            <a:r>
              <a:rPr lang="en-US" altLang="zh-CN" b="1" dirty="0"/>
              <a:t>the CHL has many teams, each team has a name, a city, a coach, a captain, and a set of players, </a:t>
            </a:r>
          </a:p>
          <a:p>
            <a:pPr marL="342900" indent="-342900">
              <a:buFont typeface="+mj-lt"/>
              <a:buAutoNum type="arabicPeriod"/>
            </a:pPr>
            <a:r>
              <a:rPr lang="en-US" altLang="zh-CN" b="1" dirty="0"/>
              <a:t>each player belongs to only one team,</a:t>
            </a:r>
          </a:p>
          <a:p>
            <a:pPr marL="342900" indent="-342900">
              <a:buFont typeface="+mj-lt"/>
              <a:buAutoNum type="arabicPeriod"/>
            </a:pPr>
            <a:r>
              <a:rPr lang="en-US" altLang="zh-CN" b="1" dirty="0"/>
              <a:t>each player has a name, a position (such as left wing or goalie), a skill level, and a set of injury records,</a:t>
            </a:r>
          </a:p>
          <a:p>
            <a:pPr marL="342900" indent="-342900">
              <a:buFont typeface="+mj-lt"/>
              <a:buAutoNum type="arabicPeriod"/>
            </a:pPr>
            <a:r>
              <a:rPr lang="en-US" altLang="zh-CN" b="1" dirty="0"/>
              <a:t>a team captain is also a player,</a:t>
            </a:r>
          </a:p>
          <a:p>
            <a:pPr marL="342900" indent="-342900">
              <a:buFont typeface="+mj-lt"/>
              <a:buAutoNum type="arabicPeriod"/>
            </a:pPr>
            <a:r>
              <a:rPr lang="en-US" altLang="zh-CN" b="1" dirty="0"/>
              <a:t>a game is played between two teams (referred to as </a:t>
            </a:r>
            <a:r>
              <a:rPr lang="en-US" altLang="zh-CN" b="1" dirty="0" err="1"/>
              <a:t>host_team</a:t>
            </a:r>
            <a:r>
              <a:rPr lang="en-US" altLang="zh-CN" b="1" dirty="0"/>
              <a:t> and </a:t>
            </a:r>
            <a:r>
              <a:rPr lang="en-US" altLang="zh-CN" b="1" dirty="0" err="1"/>
              <a:t>guest_team</a:t>
            </a:r>
            <a:r>
              <a:rPr lang="en-US" altLang="zh-CN" b="1" dirty="0"/>
              <a:t>) and has a date (such as OCT 24, 2024) and a score (such as 4 to 2).</a:t>
            </a:r>
          </a:p>
        </p:txBody>
      </p:sp>
      <p:sp>
        <p:nvSpPr>
          <p:cNvPr id="6" name="TextBox 5">
            <a:extLst>
              <a:ext uri="{FF2B5EF4-FFF2-40B4-BE49-F238E27FC236}">
                <a16:creationId xmlns:a16="http://schemas.microsoft.com/office/drawing/2014/main" id="{26DBDE2D-4750-B7AF-91C3-5E0F98B079AF}"/>
              </a:ext>
            </a:extLst>
          </p:cNvPr>
          <p:cNvSpPr txBox="1"/>
          <p:nvPr/>
        </p:nvSpPr>
        <p:spPr>
          <a:xfrm>
            <a:off x="1047263" y="4550175"/>
            <a:ext cx="10238152" cy="923330"/>
          </a:xfrm>
          <a:prstGeom prst="rect">
            <a:avLst/>
          </a:prstGeom>
          <a:noFill/>
        </p:spPr>
        <p:txBody>
          <a:bodyPr wrap="square">
            <a:spAutoFit/>
          </a:bodyPr>
          <a:lstStyle/>
          <a:p>
            <a:pPr algn="just"/>
            <a:r>
              <a:rPr lang="en-US" altLang="zh-CN" b="1" dirty="0"/>
              <a:t>Construct a clean and concise ER diagram for the NHL database using the Chen notation as of your textbook. List your assumptions and clearly indicate the cardinality mappings as well as any role indicators in your ER diagram.</a:t>
            </a:r>
            <a:endParaRPr lang="zh-CN" altLang="en-US" b="1" dirty="0"/>
          </a:p>
        </p:txBody>
      </p:sp>
    </p:spTree>
    <p:extLst>
      <p:ext uri="{BB962C8B-B14F-4D97-AF65-F5344CB8AC3E}">
        <p14:creationId xmlns:p14="http://schemas.microsoft.com/office/powerpoint/2010/main" val="28809910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17F4D4C-B14D-8912-7B28-A729E7CC4893}"/>
              </a:ext>
            </a:extLst>
          </p:cNvPr>
          <p:cNvPicPr>
            <a:picLocks noChangeAspect="1"/>
          </p:cNvPicPr>
          <p:nvPr/>
        </p:nvPicPr>
        <p:blipFill>
          <a:blip r:embed="rId2"/>
          <a:stretch>
            <a:fillRect/>
          </a:stretch>
        </p:blipFill>
        <p:spPr>
          <a:xfrm>
            <a:off x="461176" y="72903"/>
            <a:ext cx="11269648" cy="5525271"/>
          </a:xfrm>
          <a:prstGeom prst="rect">
            <a:avLst/>
          </a:prstGeom>
        </p:spPr>
      </p:pic>
      <p:sp>
        <p:nvSpPr>
          <p:cNvPr id="7" name="TextBox 6">
            <a:extLst>
              <a:ext uri="{FF2B5EF4-FFF2-40B4-BE49-F238E27FC236}">
                <a16:creationId xmlns:a16="http://schemas.microsoft.com/office/drawing/2014/main" id="{809B6764-8CBA-4769-B25A-2E39B052ED0E}"/>
              </a:ext>
            </a:extLst>
          </p:cNvPr>
          <p:cNvSpPr txBox="1"/>
          <p:nvPr/>
        </p:nvSpPr>
        <p:spPr>
          <a:xfrm>
            <a:off x="6330463" y="265723"/>
            <a:ext cx="5611446" cy="523220"/>
          </a:xfrm>
          <a:prstGeom prst="rect">
            <a:avLst/>
          </a:prstGeom>
          <a:noFill/>
        </p:spPr>
        <p:txBody>
          <a:bodyPr wrap="square">
            <a:spAutoFit/>
          </a:bodyPr>
          <a:lstStyle/>
          <a:p>
            <a:r>
              <a:rPr lang="en-US" altLang="zh-CN" sz="2800" b="1" dirty="0">
                <a:solidFill>
                  <a:srgbClr val="FF0000"/>
                </a:solidFill>
                <a:highlight>
                  <a:srgbClr val="FFFF00"/>
                </a:highlight>
              </a:rPr>
              <a:t>ONE POSSIBLE SOLUTION</a:t>
            </a:r>
            <a:endParaRPr lang="zh-CN" altLang="en-US" sz="2800" dirty="0">
              <a:solidFill>
                <a:srgbClr val="FF0000"/>
              </a:solidFill>
              <a:highlight>
                <a:srgbClr val="FFFF00"/>
              </a:highlight>
            </a:endParaRPr>
          </a:p>
        </p:txBody>
      </p:sp>
    </p:spTree>
    <p:extLst>
      <p:ext uri="{BB962C8B-B14F-4D97-AF65-F5344CB8AC3E}">
        <p14:creationId xmlns:p14="http://schemas.microsoft.com/office/powerpoint/2010/main" val="37670865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 name="Content Placeholder 9">
            <a:extLst>
              <a:ext uri="{FF2B5EF4-FFF2-40B4-BE49-F238E27FC236}">
                <a16:creationId xmlns:a16="http://schemas.microsoft.com/office/drawing/2014/main" id="{B46D5438-F1BA-C9CE-B9EF-93D343E2C3C7}"/>
              </a:ext>
            </a:extLst>
          </p:cNvPr>
          <p:cNvGraphicFramePr>
            <a:graphicFrameLocks noGrp="1"/>
          </p:cNvGraphicFramePr>
          <p:nvPr>
            <p:ph idx="1"/>
            <p:extLst>
              <p:ext uri="{D42A27DB-BD31-4B8C-83A1-F6EECF244321}">
                <p14:modId xmlns:p14="http://schemas.microsoft.com/office/powerpoint/2010/main" val="861482790"/>
              </p:ext>
            </p:extLst>
          </p:nvPr>
        </p:nvGraphicFramePr>
        <p:xfrm>
          <a:off x="856171" y="224851"/>
          <a:ext cx="10479657" cy="6408297"/>
        </p:xfrm>
        <a:graphic>
          <a:graphicData uri="http://schemas.openxmlformats.org/drawingml/2006/table">
            <a:tbl>
              <a:tblPr>
                <a:tableStyleId>{5C22544A-7EE6-4342-B048-85BDC9FD1C3A}</a:tableStyleId>
              </a:tblPr>
              <a:tblGrid>
                <a:gridCol w="2908802">
                  <a:extLst>
                    <a:ext uri="{9D8B030D-6E8A-4147-A177-3AD203B41FA5}">
                      <a16:colId xmlns:a16="http://schemas.microsoft.com/office/drawing/2014/main" val="406144973"/>
                    </a:ext>
                  </a:extLst>
                </a:gridCol>
                <a:gridCol w="7570855">
                  <a:extLst>
                    <a:ext uri="{9D8B030D-6E8A-4147-A177-3AD203B41FA5}">
                      <a16:colId xmlns:a16="http://schemas.microsoft.com/office/drawing/2014/main" val="2730549730"/>
                    </a:ext>
                  </a:extLst>
                </a:gridCol>
              </a:tblGrid>
              <a:tr h="891904">
                <a:tc>
                  <a:txBody>
                    <a:bodyPr/>
                    <a:lstStyle/>
                    <a:p>
                      <a:pPr algn="l" fontAlgn="ctr"/>
                      <a:r>
                        <a:rPr lang="en-US" sz="2800" u="none" strike="noStrike" dirty="0">
                          <a:effectLst/>
                        </a:rPr>
                        <a:t>Find the names of employees who have a salary greater than 50,000.</a:t>
                      </a:r>
                      <a:endParaRPr lang="en-US" sz="2800" b="0" i="0" u="none" strike="noStrike" dirty="0">
                        <a:solidFill>
                          <a:srgbClr val="000000"/>
                        </a:solidFill>
                        <a:effectLst/>
                        <a:latin typeface="等线" panose="02010600030101010101" pitchFamily="2" charset="-122"/>
                        <a:ea typeface="等线" panose="02010600030101010101" pitchFamily="2" charset="-122"/>
                      </a:endParaRPr>
                    </a:p>
                  </a:txBody>
                  <a:tcPr marL="2499" marR="2499" marT="2499" marB="0" anchor="ctr"/>
                </a:tc>
                <a:tc>
                  <a:txBody>
                    <a:bodyPr/>
                    <a:lstStyle/>
                    <a:p>
                      <a:pPr algn="l" fontAlgn="ctr"/>
                      <a:r>
                        <a:rPr lang="en-US" sz="2800" u="none" strike="noStrike" dirty="0">
                          <a:effectLst/>
                        </a:rPr>
                        <a:t>SELECT </a:t>
                      </a:r>
                      <a:r>
                        <a:rPr lang="en-US" sz="2800" u="none" strike="noStrike" dirty="0" err="1">
                          <a:effectLst/>
                        </a:rPr>
                        <a:t>Fname</a:t>
                      </a:r>
                      <a:r>
                        <a:rPr lang="en-US" sz="2800" u="none" strike="noStrike" dirty="0">
                          <a:effectLst/>
                        </a:rPr>
                        <a:t>, </a:t>
                      </a:r>
                      <a:r>
                        <a:rPr lang="en-US" sz="2800" u="none" strike="noStrike" dirty="0" err="1">
                          <a:effectLst/>
                        </a:rPr>
                        <a:t>Lname</a:t>
                      </a:r>
                      <a:r>
                        <a:rPr lang="en-US" sz="2800" u="none" strike="noStrike" dirty="0">
                          <a:effectLst/>
                        </a:rPr>
                        <a:t> FROM EMPLOYEE WHERE Salary &gt; 50000;</a:t>
                      </a:r>
                      <a:endParaRPr lang="en-US" sz="2800" b="0" i="0" u="none" strike="noStrike" dirty="0">
                        <a:solidFill>
                          <a:srgbClr val="000000"/>
                        </a:solidFill>
                        <a:effectLst/>
                        <a:latin typeface="等线" panose="02010600030101010101" pitchFamily="2" charset="-122"/>
                        <a:ea typeface="等线" panose="02010600030101010101" pitchFamily="2" charset="-122"/>
                      </a:endParaRPr>
                    </a:p>
                  </a:txBody>
                  <a:tcPr marL="2499" marR="2499" marT="2499" marB="0" anchor="ctr"/>
                </a:tc>
                <a:extLst>
                  <a:ext uri="{0D108BD9-81ED-4DB2-BD59-A6C34878D82A}">
                    <a16:rowId xmlns:a16="http://schemas.microsoft.com/office/drawing/2014/main" val="569779691"/>
                  </a:ext>
                </a:extLst>
              </a:tr>
              <a:tr h="891904">
                <a:tc>
                  <a:txBody>
                    <a:bodyPr/>
                    <a:lstStyle/>
                    <a:p>
                      <a:pPr algn="l" fontAlgn="ctr"/>
                      <a:r>
                        <a:rPr lang="en-US" sz="2800" u="none" strike="noStrike" dirty="0">
                          <a:effectLst/>
                        </a:rPr>
                        <a:t>Display the details of departments managed by employees whose SSNs are known.</a:t>
                      </a:r>
                      <a:endParaRPr lang="en-US" sz="2800" b="0" i="0" u="none" strike="noStrike" dirty="0">
                        <a:solidFill>
                          <a:srgbClr val="000000"/>
                        </a:solidFill>
                        <a:effectLst/>
                        <a:latin typeface="等线" panose="02010600030101010101" pitchFamily="2" charset="-122"/>
                        <a:ea typeface="等线" panose="02010600030101010101" pitchFamily="2" charset="-122"/>
                      </a:endParaRPr>
                    </a:p>
                  </a:txBody>
                  <a:tcPr marL="2499" marR="2499" marT="2499" marB="0" anchor="ctr"/>
                </a:tc>
                <a:tc>
                  <a:txBody>
                    <a:bodyPr/>
                    <a:lstStyle/>
                    <a:p>
                      <a:pPr algn="l" fontAlgn="ctr"/>
                      <a:r>
                        <a:rPr lang="en-US" sz="2800" u="none" strike="noStrike" dirty="0">
                          <a:effectLst/>
                        </a:rPr>
                        <a:t>SELECT * FROM DEPARTMENT WHERE </a:t>
                      </a:r>
                      <a:r>
                        <a:rPr lang="en-US" sz="2800" u="none" strike="noStrike" dirty="0" err="1">
                          <a:effectLst/>
                        </a:rPr>
                        <a:t>Mgr_ssn</a:t>
                      </a:r>
                      <a:r>
                        <a:rPr lang="en-US" sz="2800" u="none" strike="noStrike" dirty="0">
                          <a:effectLst/>
                        </a:rPr>
                        <a:t> IS NOT NULL;</a:t>
                      </a:r>
                      <a:endParaRPr lang="en-US" sz="2800" b="0" i="0" u="none" strike="noStrike" dirty="0">
                        <a:solidFill>
                          <a:srgbClr val="000000"/>
                        </a:solidFill>
                        <a:effectLst/>
                        <a:latin typeface="等线" panose="02010600030101010101" pitchFamily="2" charset="-122"/>
                        <a:ea typeface="等线" panose="02010600030101010101" pitchFamily="2" charset="-122"/>
                      </a:endParaRPr>
                    </a:p>
                  </a:txBody>
                  <a:tcPr marL="2499" marR="2499" marT="2499" marB="0" anchor="ctr"/>
                </a:tc>
                <a:extLst>
                  <a:ext uri="{0D108BD9-81ED-4DB2-BD59-A6C34878D82A}">
                    <a16:rowId xmlns:a16="http://schemas.microsoft.com/office/drawing/2014/main" val="3830762883"/>
                  </a:ext>
                </a:extLst>
              </a:tr>
              <a:tr h="891904">
                <a:tc>
                  <a:txBody>
                    <a:bodyPr/>
                    <a:lstStyle/>
                    <a:p>
                      <a:pPr algn="l" fontAlgn="ctr"/>
                      <a:r>
                        <a:rPr lang="en-US" sz="2800" u="none" strike="noStrike" dirty="0">
                          <a:effectLst/>
                        </a:rPr>
                        <a:t>List the locations where the "Research" department operates.</a:t>
                      </a:r>
                      <a:endParaRPr lang="en-US" sz="2800" b="0" i="0" u="none" strike="noStrike" dirty="0">
                        <a:solidFill>
                          <a:srgbClr val="000000"/>
                        </a:solidFill>
                        <a:effectLst/>
                        <a:latin typeface="等线" panose="02010600030101010101" pitchFamily="2" charset="-122"/>
                        <a:ea typeface="等线" panose="02010600030101010101" pitchFamily="2" charset="-122"/>
                      </a:endParaRPr>
                    </a:p>
                  </a:txBody>
                  <a:tcPr marL="2499" marR="2499" marT="2499" marB="0" anchor="ctr"/>
                </a:tc>
                <a:tc>
                  <a:txBody>
                    <a:bodyPr/>
                    <a:lstStyle/>
                    <a:p>
                      <a:pPr algn="l" fontAlgn="ctr"/>
                      <a:r>
                        <a:rPr lang="en-US" sz="2800" u="none" strike="noStrike" dirty="0">
                          <a:effectLst/>
                        </a:rPr>
                        <a:t>SELECT </a:t>
                      </a:r>
                      <a:r>
                        <a:rPr lang="en-US" sz="2800" u="none" strike="noStrike" dirty="0" err="1">
                          <a:effectLst/>
                        </a:rPr>
                        <a:t>Dlocation</a:t>
                      </a:r>
                      <a:r>
                        <a:rPr lang="en-US" sz="2800" u="none" strike="noStrike" dirty="0">
                          <a:effectLst/>
                        </a:rPr>
                        <a:t> FROM DEPT_LOCATIONS WHERE </a:t>
                      </a:r>
                      <a:r>
                        <a:rPr lang="en-US" sz="2800" u="none" strike="noStrike" dirty="0" err="1">
                          <a:effectLst/>
                        </a:rPr>
                        <a:t>Dnumber</a:t>
                      </a:r>
                      <a:r>
                        <a:rPr lang="en-US" sz="2800" u="none" strike="noStrike" dirty="0">
                          <a:effectLst/>
                        </a:rPr>
                        <a:t> = (SELECT </a:t>
                      </a:r>
                      <a:r>
                        <a:rPr lang="en-US" sz="2800" u="none" strike="noStrike" dirty="0" err="1">
                          <a:effectLst/>
                        </a:rPr>
                        <a:t>Dnumber</a:t>
                      </a:r>
                      <a:r>
                        <a:rPr lang="en-US" sz="2800" u="none" strike="noStrike" dirty="0">
                          <a:effectLst/>
                        </a:rPr>
                        <a:t> FROM DEPARTMENT WHERE </a:t>
                      </a:r>
                      <a:r>
                        <a:rPr lang="en-US" sz="2800" u="none" strike="noStrike" dirty="0" err="1">
                          <a:effectLst/>
                        </a:rPr>
                        <a:t>Dname</a:t>
                      </a:r>
                      <a:r>
                        <a:rPr lang="en-US" sz="2800" u="none" strike="noStrike" dirty="0">
                          <a:effectLst/>
                        </a:rPr>
                        <a:t> = 'Research');</a:t>
                      </a:r>
                      <a:endParaRPr lang="en-US" sz="2800" b="0" i="0" u="none" strike="noStrike" dirty="0">
                        <a:solidFill>
                          <a:srgbClr val="000000"/>
                        </a:solidFill>
                        <a:effectLst/>
                        <a:latin typeface="等线" panose="02010600030101010101" pitchFamily="2" charset="-122"/>
                        <a:ea typeface="等线" panose="02010600030101010101" pitchFamily="2" charset="-122"/>
                      </a:endParaRPr>
                    </a:p>
                  </a:txBody>
                  <a:tcPr marL="2499" marR="2499" marT="2499" marB="0" anchor="ctr"/>
                </a:tc>
                <a:extLst>
                  <a:ext uri="{0D108BD9-81ED-4DB2-BD59-A6C34878D82A}">
                    <a16:rowId xmlns:a16="http://schemas.microsoft.com/office/drawing/2014/main" val="3578618449"/>
                  </a:ext>
                </a:extLst>
              </a:tr>
            </a:tbl>
          </a:graphicData>
        </a:graphic>
      </p:graphicFrame>
    </p:spTree>
    <p:extLst>
      <p:ext uri="{BB962C8B-B14F-4D97-AF65-F5344CB8AC3E}">
        <p14:creationId xmlns:p14="http://schemas.microsoft.com/office/powerpoint/2010/main" val="267432713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AFBE3F7-0005-AE8C-9D36-DEE6813EFA42}"/>
              </a:ext>
            </a:extLst>
          </p:cNvPr>
          <p:cNvGraphicFramePr>
            <a:graphicFrameLocks noGrp="1"/>
          </p:cNvGraphicFramePr>
          <p:nvPr>
            <p:extLst>
              <p:ext uri="{D42A27DB-BD31-4B8C-83A1-F6EECF244321}">
                <p14:modId xmlns:p14="http://schemas.microsoft.com/office/powerpoint/2010/main" val="2928653891"/>
              </p:ext>
            </p:extLst>
          </p:nvPr>
        </p:nvGraphicFramePr>
        <p:xfrm>
          <a:off x="907930" y="499171"/>
          <a:ext cx="10376140" cy="5859657"/>
        </p:xfrm>
        <a:graphic>
          <a:graphicData uri="http://schemas.openxmlformats.org/drawingml/2006/table">
            <a:tbl>
              <a:tblPr>
                <a:tableStyleId>{5C22544A-7EE6-4342-B048-85BDC9FD1C3A}</a:tableStyleId>
              </a:tblPr>
              <a:tblGrid>
                <a:gridCol w="2880070">
                  <a:extLst>
                    <a:ext uri="{9D8B030D-6E8A-4147-A177-3AD203B41FA5}">
                      <a16:colId xmlns:a16="http://schemas.microsoft.com/office/drawing/2014/main" val="160850607"/>
                    </a:ext>
                  </a:extLst>
                </a:gridCol>
                <a:gridCol w="7496070">
                  <a:extLst>
                    <a:ext uri="{9D8B030D-6E8A-4147-A177-3AD203B41FA5}">
                      <a16:colId xmlns:a16="http://schemas.microsoft.com/office/drawing/2014/main" val="1022816777"/>
                    </a:ext>
                  </a:extLst>
                </a:gridCol>
              </a:tblGrid>
              <a:tr h="1316966">
                <a:tc>
                  <a:txBody>
                    <a:bodyPr/>
                    <a:lstStyle/>
                    <a:p>
                      <a:pPr algn="l" fontAlgn="ctr"/>
                      <a:r>
                        <a:rPr lang="en-US" sz="3200" u="none" strike="noStrike">
                          <a:effectLst/>
                        </a:rPr>
                        <a:t>Get the names and addresses of employees in department 5.</a:t>
                      </a:r>
                      <a:endParaRPr lang="en-US" sz="3200" b="0" i="0" u="none" strike="noStrike">
                        <a:solidFill>
                          <a:srgbClr val="000000"/>
                        </a:solidFill>
                        <a:effectLst/>
                        <a:latin typeface="等线" panose="02010600030101010101" pitchFamily="2" charset="-122"/>
                        <a:ea typeface="等线" panose="02010600030101010101" pitchFamily="2" charset="-122"/>
                      </a:endParaRPr>
                    </a:p>
                  </a:txBody>
                  <a:tcPr marL="2499" marR="2499" marT="2499" marB="0" anchor="ctr"/>
                </a:tc>
                <a:tc>
                  <a:txBody>
                    <a:bodyPr/>
                    <a:lstStyle/>
                    <a:p>
                      <a:pPr algn="l" fontAlgn="ctr"/>
                      <a:r>
                        <a:rPr lang="en-US" sz="3200" u="none" strike="noStrike">
                          <a:effectLst/>
                        </a:rPr>
                        <a:t>SELECT Fname, Lname, Address FROM EMPLOYEE WHERE Dno = 5;</a:t>
                      </a:r>
                      <a:endParaRPr lang="en-US" sz="3200" b="0" i="0" u="none" strike="noStrike">
                        <a:solidFill>
                          <a:srgbClr val="000000"/>
                        </a:solidFill>
                        <a:effectLst/>
                        <a:latin typeface="等线" panose="02010600030101010101" pitchFamily="2" charset="-122"/>
                        <a:ea typeface="等线" panose="02010600030101010101" pitchFamily="2" charset="-122"/>
                      </a:endParaRPr>
                    </a:p>
                  </a:txBody>
                  <a:tcPr marL="2499" marR="2499" marT="2499" marB="0" anchor="ctr"/>
                </a:tc>
                <a:extLst>
                  <a:ext uri="{0D108BD9-81ED-4DB2-BD59-A6C34878D82A}">
                    <a16:rowId xmlns:a16="http://schemas.microsoft.com/office/drawing/2014/main" val="890521767"/>
                  </a:ext>
                </a:extLst>
              </a:tr>
              <a:tr h="1316966">
                <a:tc>
                  <a:txBody>
                    <a:bodyPr/>
                    <a:lstStyle/>
                    <a:p>
                      <a:pPr algn="l" fontAlgn="ctr"/>
                      <a:r>
                        <a:rPr lang="en-US" sz="3200" u="none" strike="noStrike">
                          <a:effectLst/>
                        </a:rPr>
                        <a:t>Find the names of all projects located in "Houston".</a:t>
                      </a:r>
                      <a:endParaRPr lang="en-US" sz="3200" b="0" i="0" u="none" strike="noStrike">
                        <a:solidFill>
                          <a:srgbClr val="000000"/>
                        </a:solidFill>
                        <a:effectLst/>
                        <a:latin typeface="等线" panose="02010600030101010101" pitchFamily="2" charset="-122"/>
                        <a:ea typeface="等线" panose="02010600030101010101" pitchFamily="2" charset="-122"/>
                      </a:endParaRPr>
                    </a:p>
                  </a:txBody>
                  <a:tcPr marL="2499" marR="2499" marT="2499" marB="0" anchor="ctr"/>
                </a:tc>
                <a:tc>
                  <a:txBody>
                    <a:bodyPr/>
                    <a:lstStyle/>
                    <a:p>
                      <a:pPr algn="l" fontAlgn="ctr"/>
                      <a:r>
                        <a:rPr lang="en-US" sz="3200" u="none" strike="noStrike" dirty="0">
                          <a:effectLst/>
                        </a:rPr>
                        <a:t>SELECT </a:t>
                      </a:r>
                      <a:r>
                        <a:rPr lang="en-US" sz="3200" u="none" strike="noStrike" dirty="0" err="1">
                          <a:effectLst/>
                        </a:rPr>
                        <a:t>Pname</a:t>
                      </a:r>
                      <a:r>
                        <a:rPr lang="en-US" sz="3200" u="none" strike="noStrike" dirty="0">
                          <a:effectLst/>
                        </a:rPr>
                        <a:t> FROM PROJECT WHERE </a:t>
                      </a:r>
                      <a:r>
                        <a:rPr lang="en-US" sz="3200" u="none" strike="noStrike" dirty="0" err="1">
                          <a:effectLst/>
                        </a:rPr>
                        <a:t>Plocation</a:t>
                      </a:r>
                      <a:r>
                        <a:rPr lang="en-US" sz="3200" u="none" strike="noStrike" dirty="0">
                          <a:effectLst/>
                        </a:rPr>
                        <a:t> = 'Houston';</a:t>
                      </a:r>
                      <a:endParaRPr lang="en-US" sz="3200" b="0" i="0" u="none" strike="noStrike" dirty="0">
                        <a:solidFill>
                          <a:srgbClr val="000000"/>
                        </a:solidFill>
                        <a:effectLst/>
                        <a:latin typeface="等线" panose="02010600030101010101" pitchFamily="2" charset="-122"/>
                        <a:ea typeface="等线" panose="02010600030101010101" pitchFamily="2" charset="-122"/>
                      </a:endParaRPr>
                    </a:p>
                  </a:txBody>
                  <a:tcPr marL="2499" marR="2499" marT="2499" marB="0" anchor="ctr"/>
                </a:tc>
                <a:extLst>
                  <a:ext uri="{0D108BD9-81ED-4DB2-BD59-A6C34878D82A}">
                    <a16:rowId xmlns:a16="http://schemas.microsoft.com/office/drawing/2014/main" val="3824175168"/>
                  </a:ext>
                </a:extLst>
              </a:tr>
              <a:tr h="1316966">
                <a:tc>
                  <a:txBody>
                    <a:bodyPr/>
                    <a:lstStyle/>
                    <a:p>
                      <a:pPr algn="l" fontAlgn="ctr"/>
                      <a:r>
                        <a:rPr lang="en-US" sz="3200" u="none" strike="noStrike">
                          <a:effectLst/>
                        </a:rPr>
                        <a:t>Count the total number of departments in the company.</a:t>
                      </a:r>
                      <a:endParaRPr lang="en-US" sz="3200" b="0" i="0" u="none" strike="noStrike">
                        <a:solidFill>
                          <a:srgbClr val="000000"/>
                        </a:solidFill>
                        <a:effectLst/>
                        <a:latin typeface="等线" panose="02010600030101010101" pitchFamily="2" charset="-122"/>
                        <a:ea typeface="等线" panose="02010600030101010101" pitchFamily="2" charset="-122"/>
                      </a:endParaRPr>
                    </a:p>
                  </a:txBody>
                  <a:tcPr marL="2499" marR="2499" marT="2499" marB="0" anchor="ctr"/>
                </a:tc>
                <a:tc>
                  <a:txBody>
                    <a:bodyPr/>
                    <a:lstStyle/>
                    <a:p>
                      <a:pPr algn="l" fontAlgn="ctr"/>
                      <a:r>
                        <a:rPr lang="en-US" sz="3200" u="none" strike="noStrike" dirty="0">
                          <a:effectLst/>
                        </a:rPr>
                        <a:t>SELECT COUNT(*) AS </a:t>
                      </a:r>
                      <a:r>
                        <a:rPr lang="en-US" sz="3200" u="none" strike="noStrike" dirty="0" err="1">
                          <a:effectLst/>
                        </a:rPr>
                        <a:t>Total_Departments</a:t>
                      </a:r>
                      <a:r>
                        <a:rPr lang="en-US" sz="3200" u="none" strike="noStrike" dirty="0">
                          <a:effectLst/>
                        </a:rPr>
                        <a:t> FROM DEPARTMENT;</a:t>
                      </a:r>
                      <a:endParaRPr lang="en-US" sz="3200" b="0" i="0" u="none" strike="noStrike" dirty="0">
                        <a:solidFill>
                          <a:srgbClr val="000000"/>
                        </a:solidFill>
                        <a:effectLst/>
                        <a:latin typeface="等线" panose="02010600030101010101" pitchFamily="2" charset="-122"/>
                        <a:ea typeface="等线" panose="02010600030101010101" pitchFamily="2" charset="-122"/>
                      </a:endParaRPr>
                    </a:p>
                  </a:txBody>
                  <a:tcPr marL="2499" marR="2499" marT="2499" marB="0" anchor="ctr"/>
                </a:tc>
                <a:extLst>
                  <a:ext uri="{0D108BD9-81ED-4DB2-BD59-A6C34878D82A}">
                    <a16:rowId xmlns:a16="http://schemas.microsoft.com/office/drawing/2014/main" val="774090438"/>
                  </a:ext>
                </a:extLst>
              </a:tr>
            </a:tbl>
          </a:graphicData>
        </a:graphic>
      </p:graphicFrame>
    </p:spTree>
    <p:extLst>
      <p:ext uri="{BB962C8B-B14F-4D97-AF65-F5344CB8AC3E}">
        <p14:creationId xmlns:p14="http://schemas.microsoft.com/office/powerpoint/2010/main" val="6724363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AAFBE3F7-0005-AE8C-9D36-DEE6813EFA42}"/>
              </a:ext>
            </a:extLst>
          </p:cNvPr>
          <p:cNvGraphicFramePr>
            <a:graphicFrameLocks noGrp="1"/>
          </p:cNvGraphicFramePr>
          <p:nvPr>
            <p:extLst>
              <p:ext uri="{D42A27DB-BD31-4B8C-83A1-F6EECF244321}">
                <p14:modId xmlns:p14="http://schemas.microsoft.com/office/powerpoint/2010/main" val="201171829"/>
              </p:ext>
            </p:extLst>
          </p:nvPr>
        </p:nvGraphicFramePr>
        <p:xfrm>
          <a:off x="907930" y="22983"/>
          <a:ext cx="10376140" cy="6835017"/>
        </p:xfrm>
        <a:graphic>
          <a:graphicData uri="http://schemas.openxmlformats.org/drawingml/2006/table">
            <a:tbl>
              <a:tblPr>
                <a:tableStyleId>{5C22544A-7EE6-4342-B048-85BDC9FD1C3A}</a:tableStyleId>
              </a:tblPr>
              <a:tblGrid>
                <a:gridCol w="2880070">
                  <a:extLst>
                    <a:ext uri="{9D8B030D-6E8A-4147-A177-3AD203B41FA5}">
                      <a16:colId xmlns:a16="http://schemas.microsoft.com/office/drawing/2014/main" val="160850607"/>
                    </a:ext>
                  </a:extLst>
                </a:gridCol>
                <a:gridCol w="7496070">
                  <a:extLst>
                    <a:ext uri="{9D8B030D-6E8A-4147-A177-3AD203B41FA5}">
                      <a16:colId xmlns:a16="http://schemas.microsoft.com/office/drawing/2014/main" val="1022816777"/>
                    </a:ext>
                  </a:extLst>
                </a:gridCol>
              </a:tblGrid>
              <a:tr h="1316966">
                <a:tc>
                  <a:txBody>
                    <a:bodyPr/>
                    <a:lstStyle/>
                    <a:p>
                      <a:pPr algn="l" fontAlgn="ctr"/>
                      <a:r>
                        <a:rPr lang="en-US" sz="3200" u="none" strike="noStrike">
                          <a:effectLst/>
                        </a:rPr>
                        <a:t>Get the names and addresses of employees in department 5.</a:t>
                      </a:r>
                      <a:endParaRPr lang="en-US" sz="3200" b="0" i="0" u="none" strike="noStrike">
                        <a:solidFill>
                          <a:srgbClr val="000000"/>
                        </a:solidFill>
                        <a:effectLst/>
                        <a:latin typeface="等线" panose="02010600030101010101" pitchFamily="2" charset="-122"/>
                        <a:ea typeface="等线" panose="02010600030101010101" pitchFamily="2" charset="-122"/>
                      </a:endParaRPr>
                    </a:p>
                  </a:txBody>
                  <a:tcPr marL="2499" marR="2499" marT="2499" marB="0" anchor="ctr"/>
                </a:tc>
                <a:tc>
                  <a:txBody>
                    <a:bodyPr/>
                    <a:lstStyle/>
                    <a:p>
                      <a:pPr algn="l" fontAlgn="ctr"/>
                      <a:r>
                        <a:rPr lang="en-US" sz="3200" u="none" strike="noStrike">
                          <a:effectLst/>
                        </a:rPr>
                        <a:t>SELECT Fname, Lname, Address FROM EMPLOYEE WHERE Dno = 5;</a:t>
                      </a:r>
                      <a:endParaRPr lang="en-US" sz="3200" b="0" i="0" u="none" strike="noStrike">
                        <a:solidFill>
                          <a:srgbClr val="000000"/>
                        </a:solidFill>
                        <a:effectLst/>
                        <a:latin typeface="等线" panose="02010600030101010101" pitchFamily="2" charset="-122"/>
                        <a:ea typeface="等线" panose="02010600030101010101" pitchFamily="2" charset="-122"/>
                      </a:endParaRPr>
                    </a:p>
                  </a:txBody>
                  <a:tcPr marL="2499" marR="2499" marT="2499" marB="0" anchor="ctr"/>
                </a:tc>
                <a:extLst>
                  <a:ext uri="{0D108BD9-81ED-4DB2-BD59-A6C34878D82A}">
                    <a16:rowId xmlns:a16="http://schemas.microsoft.com/office/drawing/2014/main" val="890521767"/>
                  </a:ext>
                </a:extLst>
              </a:tr>
              <a:tr h="1316966">
                <a:tc>
                  <a:txBody>
                    <a:bodyPr/>
                    <a:lstStyle/>
                    <a:p>
                      <a:pPr algn="l" fontAlgn="ctr"/>
                      <a:r>
                        <a:rPr lang="en-US" sz="3200" u="none" strike="noStrike" dirty="0">
                          <a:effectLst/>
                        </a:rPr>
                        <a:t>Find the names of all projects located in "Houston". Whose salary &gt;150000</a:t>
                      </a:r>
                      <a:endParaRPr lang="en-US" sz="3200" b="0" i="0" u="none" strike="noStrike" dirty="0">
                        <a:solidFill>
                          <a:srgbClr val="000000"/>
                        </a:solidFill>
                        <a:effectLst/>
                        <a:latin typeface="等线" panose="02010600030101010101" pitchFamily="2" charset="-122"/>
                        <a:ea typeface="等线" panose="02010600030101010101" pitchFamily="2" charset="-122"/>
                      </a:endParaRPr>
                    </a:p>
                  </a:txBody>
                  <a:tcPr marL="2499" marR="2499" marT="2499" marB="0" anchor="ctr"/>
                </a:tc>
                <a:tc>
                  <a:txBody>
                    <a:bodyPr/>
                    <a:lstStyle/>
                    <a:p>
                      <a:pPr algn="l" fontAlgn="ctr"/>
                      <a:r>
                        <a:rPr lang="en-US" sz="3200" u="none" strike="noStrike" dirty="0">
                          <a:effectLst/>
                        </a:rPr>
                        <a:t>SELECT </a:t>
                      </a:r>
                      <a:r>
                        <a:rPr lang="en-US" sz="3200" u="none" strike="noStrike" dirty="0" err="1">
                          <a:effectLst/>
                        </a:rPr>
                        <a:t>Pname</a:t>
                      </a:r>
                      <a:r>
                        <a:rPr lang="en-US" sz="3200" u="none" strike="noStrike" dirty="0">
                          <a:effectLst/>
                        </a:rPr>
                        <a:t> FROM PROJECT WHERE </a:t>
                      </a:r>
                      <a:r>
                        <a:rPr lang="en-US" sz="3200" u="none" strike="noStrike" dirty="0" err="1">
                          <a:effectLst/>
                        </a:rPr>
                        <a:t>Plocation</a:t>
                      </a:r>
                      <a:r>
                        <a:rPr lang="en-US" sz="3200" u="none" strike="noStrike" dirty="0">
                          <a:effectLst/>
                        </a:rPr>
                        <a:t> = 'Houston';</a:t>
                      </a:r>
                      <a:endParaRPr lang="en-US" sz="3200" b="0" i="0" u="none" strike="noStrike" dirty="0">
                        <a:solidFill>
                          <a:srgbClr val="000000"/>
                        </a:solidFill>
                        <a:effectLst/>
                        <a:latin typeface="等线" panose="02010600030101010101" pitchFamily="2" charset="-122"/>
                        <a:ea typeface="等线" panose="02010600030101010101" pitchFamily="2" charset="-122"/>
                      </a:endParaRPr>
                    </a:p>
                  </a:txBody>
                  <a:tcPr marL="2499" marR="2499" marT="2499" marB="0" anchor="ctr"/>
                </a:tc>
                <a:extLst>
                  <a:ext uri="{0D108BD9-81ED-4DB2-BD59-A6C34878D82A}">
                    <a16:rowId xmlns:a16="http://schemas.microsoft.com/office/drawing/2014/main" val="3824175168"/>
                  </a:ext>
                </a:extLst>
              </a:tr>
              <a:tr h="1316966">
                <a:tc>
                  <a:txBody>
                    <a:bodyPr/>
                    <a:lstStyle/>
                    <a:p>
                      <a:pPr algn="l" fontAlgn="ctr"/>
                      <a:r>
                        <a:rPr lang="en-US" sz="3200" u="none" strike="noStrike">
                          <a:effectLst/>
                        </a:rPr>
                        <a:t>Count the total number of departments in the company.</a:t>
                      </a:r>
                      <a:endParaRPr lang="en-US" sz="3200" b="0" i="0" u="none" strike="noStrike">
                        <a:solidFill>
                          <a:srgbClr val="000000"/>
                        </a:solidFill>
                        <a:effectLst/>
                        <a:latin typeface="等线" panose="02010600030101010101" pitchFamily="2" charset="-122"/>
                        <a:ea typeface="等线" panose="02010600030101010101" pitchFamily="2" charset="-122"/>
                      </a:endParaRPr>
                    </a:p>
                  </a:txBody>
                  <a:tcPr marL="2499" marR="2499" marT="2499" marB="0" anchor="ctr"/>
                </a:tc>
                <a:tc>
                  <a:txBody>
                    <a:bodyPr/>
                    <a:lstStyle/>
                    <a:p>
                      <a:pPr algn="l" fontAlgn="ctr"/>
                      <a:r>
                        <a:rPr lang="en-US" sz="3200" u="none" strike="noStrike" dirty="0">
                          <a:effectLst/>
                        </a:rPr>
                        <a:t>SELECT COUNT(*) AS </a:t>
                      </a:r>
                      <a:r>
                        <a:rPr lang="en-US" sz="3200" u="none" strike="noStrike" dirty="0" err="1">
                          <a:effectLst/>
                        </a:rPr>
                        <a:t>Total_Departments</a:t>
                      </a:r>
                      <a:r>
                        <a:rPr lang="en-US" sz="3200" u="none" strike="noStrike" dirty="0">
                          <a:effectLst/>
                        </a:rPr>
                        <a:t> FROM DEPARTMENT;</a:t>
                      </a:r>
                      <a:endParaRPr lang="en-US" sz="3200" b="0" i="0" u="none" strike="noStrike" dirty="0">
                        <a:solidFill>
                          <a:srgbClr val="000000"/>
                        </a:solidFill>
                        <a:effectLst/>
                        <a:latin typeface="等线" panose="02010600030101010101" pitchFamily="2" charset="-122"/>
                        <a:ea typeface="等线" panose="02010600030101010101" pitchFamily="2" charset="-122"/>
                      </a:endParaRPr>
                    </a:p>
                  </a:txBody>
                  <a:tcPr marL="2499" marR="2499" marT="2499" marB="0" anchor="ctr"/>
                </a:tc>
                <a:extLst>
                  <a:ext uri="{0D108BD9-81ED-4DB2-BD59-A6C34878D82A}">
                    <a16:rowId xmlns:a16="http://schemas.microsoft.com/office/drawing/2014/main" val="774090438"/>
                  </a:ext>
                </a:extLst>
              </a:tr>
            </a:tbl>
          </a:graphicData>
        </a:graphic>
      </p:graphicFrame>
    </p:spTree>
    <p:extLst>
      <p:ext uri="{BB962C8B-B14F-4D97-AF65-F5344CB8AC3E}">
        <p14:creationId xmlns:p14="http://schemas.microsoft.com/office/powerpoint/2010/main" val="41965929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252F681E-1041-0AC6-764D-FC222198A4D2}"/>
              </a:ext>
            </a:extLst>
          </p:cNvPr>
          <p:cNvGraphicFramePr>
            <a:graphicFrameLocks noGrp="1"/>
          </p:cNvGraphicFramePr>
          <p:nvPr>
            <p:extLst>
              <p:ext uri="{D42A27DB-BD31-4B8C-83A1-F6EECF244321}">
                <p14:modId xmlns:p14="http://schemas.microsoft.com/office/powerpoint/2010/main" val="4276592686"/>
              </p:ext>
            </p:extLst>
          </p:nvPr>
        </p:nvGraphicFramePr>
        <p:xfrm>
          <a:off x="477715" y="379779"/>
          <a:ext cx="11236569" cy="2992038"/>
        </p:xfrm>
        <a:graphic>
          <a:graphicData uri="http://schemas.openxmlformats.org/drawingml/2006/table">
            <a:tbl>
              <a:tblPr>
                <a:tableStyleId>{5C22544A-7EE6-4342-B048-85BDC9FD1C3A}</a:tableStyleId>
              </a:tblPr>
              <a:tblGrid>
                <a:gridCol w="3118896">
                  <a:extLst>
                    <a:ext uri="{9D8B030D-6E8A-4147-A177-3AD203B41FA5}">
                      <a16:colId xmlns:a16="http://schemas.microsoft.com/office/drawing/2014/main" val="1992566020"/>
                    </a:ext>
                  </a:extLst>
                </a:gridCol>
                <a:gridCol w="8117673">
                  <a:extLst>
                    <a:ext uri="{9D8B030D-6E8A-4147-A177-3AD203B41FA5}">
                      <a16:colId xmlns:a16="http://schemas.microsoft.com/office/drawing/2014/main" val="2322901099"/>
                    </a:ext>
                  </a:extLst>
                </a:gridCol>
              </a:tblGrid>
              <a:tr h="492885">
                <a:tc>
                  <a:txBody>
                    <a:bodyPr/>
                    <a:lstStyle/>
                    <a:p>
                      <a:pPr algn="l" fontAlgn="ctr"/>
                      <a:r>
                        <a:rPr lang="en-US" sz="2800" u="none" strike="noStrike" dirty="0">
                          <a:effectLst/>
                        </a:rPr>
                        <a:t>List employees who work on more than one project.</a:t>
                      </a:r>
                      <a:endParaRPr lang="en-US" sz="2800" b="0" i="0" u="none" strike="noStrike" dirty="0">
                        <a:solidFill>
                          <a:srgbClr val="000000"/>
                        </a:solidFill>
                        <a:effectLst/>
                        <a:latin typeface="等线" panose="02010600030101010101" pitchFamily="2" charset="-122"/>
                        <a:ea typeface="等线" panose="02010600030101010101" pitchFamily="2" charset="-122"/>
                      </a:endParaRPr>
                    </a:p>
                  </a:txBody>
                  <a:tcPr marL="2499" marR="2499" marT="2499" marB="0" anchor="ctr"/>
                </a:tc>
                <a:tc>
                  <a:txBody>
                    <a:bodyPr/>
                    <a:lstStyle/>
                    <a:p>
                      <a:pPr algn="l" fontAlgn="ctr"/>
                      <a:r>
                        <a:rPr lang="en-US" sz="2800" u="none" strike="noStrike" dirty="0">
                          <a:effectLst/>
                        </a:rPr>
                        <a:t>SELECT </a:t>
                      </a:r>
                      <a:r>
                        <a:rPr lang="en-US" sz="2800" u="none" strike="noStrike" dirty="0" err="1">
                          <a:effectLst/>
                        </a:rPr>
                        <a:t>Essn</a:t>
                      </a:r>
                      <a:r>
                        <a:rPr lang="en-US" sz="2800" u="none" strike="noStrike" dirty="0">
                          <a:effectLst/>
                        </a:rPr>
                        <a:t> FROM WORKS_ON GROUP BY </a:t>
                      </a:r>
                      <a:r>
                        <a:rPr lang="en-US" sz="2800" u="none" strike="noStrike" dirty="0" err="1">
                          <a:effectLst/>
                        </a:rPr>
                        <a:t>Essn</a:t>
                      </a:r>
                      <a:r>
                        <a:rPr lang="en-US" sz="2800" u="none" strike="noStrike" dirty="0">
                          <a:effectLst/>
                        </a:rPr>
                        <a:t> HAVING COUNT(</a:t>
                      </a:r>
                      <a:r>
                        <a:rPr lang="en-US" sz="2800" u="none" strike="noStrike" dirty="0" err="1">
                          <a:effectLst/>
                        </a:rPr>
                        <a:t>Pno</a:t>
                      </a:r>
                      <a:r>
                        <a:rPr lang="en-US" sz="2800" u="none" strike="noStrike" dirty="0">
                          <a:effectLst/>
                        </a:rPr>
                        <a:t>) &gt; 1;</a:t>
                      </a:r>
                      <a:endParaRPr lang="en-US" sz="2800" b="0" i="0" u="none" strike="noStrike" dirty="0">
                        <a:solidFill>
                          <a:srgbClr val="000000"/>
                        </a:solidFill>
                        <a:effectLst/>
                        <a:latin typeface="等线" panose="02010600030101010101" pitchFamily="2" charset="-122"/>
                        <a:ea typeface="等线" panose="02010600030101010101" pitchFamily="2" charset="-122"/>
                      </a:endParaRPr>
                    </a:p>
                  </a:txBody>
                  <a:tcPr marL="2499" marR="2499" marT="2499" marB="0" anchor="ctr"/>
                </a:tc>
                <a:extLst>
                  <a:ext uri="{0D108BD9-81ED-4DB2-BD59-A6C34878D82A}">
                    <a16:rowId xmlns:a16="http://schemas.microsoft.com/office/drawing/2014/main" val="1643956089"/>
                  </a:ext>
                </a:extLst>
              </a:tr>
              <a:tr h="492885">
                <a:tc>
                  <a:txBody>
                    <a:bodyPr/>
                    <a:lstStyle/>
                    <a:p>
                      <a:pPr algn="l" fontAlgn="ctr"/>
                      <a:r>
                        <a:rPr lang="en-US" sz="2800" u="none" strike="noStrike">
                          <a:effectLst/>
                        </a:rPr>
                        <a:t>Retrieve the average salary of employees in each department.</a:t>
                      </a:r>
                      <a:endParaRPr lang="en-US" sz="2800" b="0" i="0" u="none" strike="noStrike">
                        <a:solidFill>
                          <a:srgbClr val="000000"/>
                        </a:solidFill>
                        <a:effectLst/>
                        <a:latin typeface="等线" panose="02010600030101010101" pitchFamily="2" charset="-122"/>
                        <a:ea typeface="等线" panose="02010600030101010101" pitchFamily="2" charset="-122"/>
                      </a:endParaRPr>
                    </a:p>
                  </a:txBody>
                  <a:tcPr marL="2499" marR="2499" marT="2499" marB="0" anchor="ctr"/>
                </a:tc>
                <a:tc>
                  <a:txBody>
                    <a:bodyPr/>
                    <a:lstStyle/>
                    <a:p>
                      <a:pPr algn="l" fontAlgn="ctr"/>
                      <a:r>
                        <a:rPr lang="en-US" sz="2800" u="none" strike="noStrike" dirty="0">
                          <a:effectLst/>
                        </a:rPr>
                        <a:t>SELECT </a:t>
                      </a:r>
                      <a:r>
                        <a:rPr lang="en-US" sz="2800" u="none" strike="noStrike" dirty="0" err="1">
                          <a:effectLst/>
                        </a:rPr>
                        <a:t>Dno</a:t>
                      </a:r>
                      <a:r>
                        <a:rPr lang="en-US" sz="2800" u="none" strike="noStrike" dirty="0">
                          <a:effectLst/>
                        </a:rPr>
                        <a:t>, AVG(Salary) AS </a:t>
                      </a:r>
                      <a:r>
                        <a:rPr lang="en-US" sz="2800" u="none" strike="noStrike" dirty="0" err="1">
                          <a:effectLst/>
                        </a:rPr>
                        <a:t>Avg_Salary</a:t>
                      </a:r>
                      <a:r>
                        <a:rPr lang="en-US" sz="2800" u="none" strike="noStrike" dirty="0">
                          <a:effectLst/>
                        </a:rPr>
                        <a:t> FROM EMPLOYEE GROUP BY </a:t>
                      </a:r>
                      <a:r>
                        <a:rPr lang="en-US" sz="2800" u="none" strike="noStrike" dirty="0" err="1">
                          <a:effectLst/>
                        </a:rPr>
                        <a:t>Dno</a:t>
                      </a:r>
                      <a:r>
                        <a:rPr lang="en-US" sz="2800" u="none" strike="noStrike" dirty="0">
                          <a:effectLst/>
                        </a:rPr>
                        <a:t>;</a:t>
                      </a:r>
                      <a:endParaRPr lang="en-US" sz="2800" b="0" i="0" u="none" strike="noStrike" dirty="0">
                        <a:solidFill>
                          <a:srgbClr val="000000"/>
                        </a:solidFill>
                        <a:effectLst/>
                        <a:latin typeface="等线" panose="02010600030101010101" pitchFamily="2" charset="-122"/>
                        <a:ea typeface="等线" panose="02010600030101010101" pitchFamily="2" charset="-122"/>
                      </a:endParaRPr>
                    </a:p>
                  </a:txBody>
                  <a:tcPr marL="2499" marR="2499" marT="2499" marB="0" anchor="ctr"/>
                </a:tc>
                <a:extLst>
                  <a:ext uri="{0D108BD9-81ED-4DB2-BD59-A6C34878D82A}">
                    <a16:rowId xmlns:a16="http://schemas.microsoft.com/office/drawing/2014/main" val="2949034989"/>
                  </a:ext>
                </a:extLst>
              </a:tr>
            </a:tbl>
          </a:graphicData>
        </a:graphic>
      </p:graphicFrame>
      <p:graphicFrame>
        <p:nvGraphicFramePr>
          <p:cNvPr id="4" name="Table 3">
            <a:extLst>
              <a:ext uri="{FF2B5EF4-FFF2-40B4-BE49-F238E27FC236}">
                <a16:creationId xmlns:a16="http://schemas.microsoft.com/office/drawing/2014/main" id="{3C54F51D-479B-0B5D-2223-3BF2D40E95F9}"/>
              </a:ext>
            </a:extLst>
          </p:cNvPr>
          <p:cNvGraphicFramePr>
            <a:graphicFrameLocks noGrp="1"/>
          </p:cNvGraphicFramePr>
          <p:nvPr>
            <p:extLst>
              <p:ext uri="{D42A27DB-BD31-4B8C-83A1-F6EECF244321}">
                <p14:modId xmlns:p14="http://schemas.microsoft.com/office/powerpoint/2010/main" val="80544989"/>
              </p:ext>
            </p:extLst>
          </p:nvPr>
        </p:nvGraphicFramePr>
        <p:xfrm>
          <a:off x="328733" y="3560640"/>
          <a:ext cx="11534531" cy="1282659"/>
        </p:xfrm>
        <a:graphic>
          <a:graphicData uri="http://schemas.openxmlformats.org/drawingml/2006/table">
            <a:tbl>
              <a:tblPr>
                <a:tableStyleId>{5C22544A-7EE6-4342-B048-85BDC9FD1C3A}</a:tableStyleId>
              </a:tblPr>
              <a:tblGrid>
                <a:gridCol w="3201601">
                  <a:extLst>
                    <a:ext uri="{9D8B030D-6E8A-4147-A177-3AD203B41FA5}">
                      <a16:colId xmlns:a16="http://schemas.microsoft.com/office/drawing/2014/main" val="360428685"/>
                    </a:ext>
                  </a:extLst>
                </a:gridCol>
                <a:gridCol w="8332930">
                  <a:extLst>
                    <a:ext uri="{9D8B030D-6E8A-4147-A177-3AD203B41FA5}">
                      <a16:colId xmlns:a16="http://schemas.microsoft.com/office/drawing/2014/main" val="1096386129"/>
                    </a:ext>
                  </a:extLst>
                </a:gridCol>
              </a:tblGrid>
              <a:tr h="492885">
                <a:tc>
                  <a:txBody>
                    <a:bodyPr/>
                    <a:lstStyle/>
                    <a:p>
                      <a:pPr algn="l" fontAlgn="ctr"/>
                      <a:r>
                        <a:rPr lang="en-US" sz="2800" u="none" strike="noStrike" dirty="0">
                          <a:effectLst/>
                        </a:rPr>
                        <a:t>Find the department with the highest average salary.</a:t>
                      </a:r>
                      <a:endParaRPr lang="en-US" sz="2800" b="0" i="0" u="none" strike="noStrike" dirty="0">
                        <a:solidFill>
                          <a:srgbClr val="000000"/>
                        </a:solidFill>
                        <a:effectLst/>
                        <a:latin typeface="等线" panose="02010600030101010101" pitchFamily="2" charset="-122"/>
                        <a:ea typeface="等线" panose="02010600030101010101" pitchFamily="2" charset="-122"/>
                      </a:endParaRPr>
                    </a:p>
                  </a:txBody>
                  <a:tcPr marL="2499" marR="2499" marT="2499" marB="0" anchor="ctr"/>
                </a:tc>
                <a:tc>
                  <a:txBody>
                    <a:bodyPr/>
                    <a:lstStyle/>
                    <a:p>
                      <a:pPr algn="l" fontAlgn="ctr"/>
                      <a:r>
                        <a:rPr lang="en-US" sz="2800" u="none" strike="noStrike" dirty="0">
                          <a:effectLst/>
                        </a:rPr>
                        <a:t>SELECT </a:t>
                      </a:r>
                      <a:r>
                        <a:rPr lang="en-US" sz="2800" u="none" strike="noStrike" dirty="0" err="1">
                          <a:effectLst/>
                        </a:rPr>
                        <a:t>Dno</a:t>
                      </a:r>
                      <a:r>
                        <a:rPr lang="en-US" sz="2800" u="none" strike="noStrike" dirty="0">
                          <a:effectLst/>
                        </a:rPr>
                        <a:t> FROM EMPLOYEE GROUP BY </a:t>
                      </a:r>
                      <a:r>
                        <a:rPr lang="en-US" sz="2800" u="none" strike="noStrike" dirty="0" err="1">
                          <a:effectLst/>
                        </a:rPr>
                        <a:t>Dno</a:t>
                      </a:r>
                      <a:r>
                        <a:rPr lang="en-US" sz="2800" u="none" strike="noStrike" dirty="0">
                          <a:effectLst/>
                        </a:rPr>
                        <a:t> ORDER BY AVG(Salary) DESC LIMIT 1;</a:t>
                      </a:r>
                      <a:endParaRPr lang="en-US" sz="2800" b="0" i="0" u="none" strike="noStrike" dirty="0">
                        <a:solidFill>
                          <a:srgbClr val="000000"/>
                        </a:solidFill>
                        <a:effectLst/>
                        <a:latin typeface="等线" panose="02010600030101010101" pitchFamily="2" charset="-122"/>
                        <a:ea typeface="等线" panose="02010600030101010101" pitchFamily="2" charset="-122"/>
                      </a:endParaRPr>
                    </a:p>
                  </a:txBody>
                  <a:tcPr marL="2499" marR="2499" marT="2499" marB="0" anchor="ctr"/>
                </a:tc>
                <a:extLst>
                  <a:ext uri="{0D108BD9-81ED-4DB2-BD59-A6C34878D82A}">
                    <a16:rowId xmlns:a16="http://schemas.microsoft.com/office/drawing/2014/main" val="4137928300"/>
                  </a:ext>
                </a:extLst>
              </a:tr>
            </a:tbl>
          </a:graphicData>
        </a:graphic>
      </p:graphicFrame>
    </p:spTree>
    <p:extLst>
      <p:ext uri="{BB962C8B-B14F-4D97-AF65-F5344CB8AC3E}">
        <p14:creationId xmlns:p14="http://schemas.microsoft.com/office/powerpoint/2010/main" val="40523258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DA079-00B1-82ED-0A23-E9F82059D116}"/>
              </a:ext>
            </a:extLst>
          </p:cNvPr>
          <p:cNvSpPr>
            <a:spLocks noGrp="1"/>
          </p:cNvSpPr>
          <p:nvPr>
            <p:ph type="title"/>
          </p:nvPr>
        </p:nvSpPr>
        <p:spPr/>
        <p:txBody>
          <a:bodyPr/>
          <a:lstStyle/>
          <a:p>
            <a:r>
              <a:rPr lang="en-US" altLang="zh-CN" dirty="0"/>
              <a:t>Next class assignment – You should learn why and how they are working</a:t>
            </a:r>
            <a:endParaRPr lang="zh-CN" altLang="en-US" dirty="0"/>
          </a:p>
        </p:txBody>
      </p:sp>
      <p:sp>
        <p:nvSpPr>
          <p:cNvPr id="3" name="Content Placeholder 2">
            <a:extLst>
              <a:ext uri="{FF2B5EF4-FFF2-40B4-BE49-F238E27FC236}">
                <a16:creationId xmlns:a16="http://schemas.microsoft.com/office/drawing/2014/main" id="{AD504BC6-E5FD-D86C-E5E1-556B06E0A719}"/>
              </a:ext>
            </a:extLst>
          </p:cNvPr>
          <p:cNvSpPr>
            <a:spLocks noGrp="1"/>
          </p:cNvSpPr>
          <p:nvPr>
            <p:ph idx="1"/>
          </p:nvPr>
        </p:nvSpPr>
        <p:spPr/>
        <p:txBody>
          <a:bodyPr/>
          <a:lstStyle/>
          <a:p>
            <a:r>
              <a:rPr lang="en-US" altLang="zh-CN" sz="2800" u="none" strike="noStrike" dirty="0">
                <a:effectLst/>
              </a:rPr>
              <a:t>Find the names of all projects located in "Houston". Whose salary &gt;150000</a:t>
            </a:r>
          </a:p>
          <a:p>
            <a:r>
              <a:rPr lang="en-US" altLang="zh-CN" sz="2800" u="none" strike="noStrike" dirty="0">
                <a:effectLst/>
              </a:rPr>
              <a:t>Find the department with the highest average salary.</a:t>
            </a:r>
            <a:endParaRPr lang="en-US" altLang="zh-CN" sz="2800" b="0" i="0" u="none" strike="noStrike" dirty="0">
              <a:solidFill>
                <a:srgbClr val="000000"/>
              </a:solidFill>
              <a:effectLst/>
              <a:latin typeface="等线" panose="02010600030101010101" pitchFamily="2" charset="-122"/>
              <a:ea typeface="等线" panose="02010600030101010101" pitchFamily="2" charset="-122"/>
            </a:endParaRPr>
          </a:p>
          <a:p>
            <a:pPr marL="0" indent="0">
              <a:buNone/>
            </a:pPr>
            <a:endParaRPr lang="en-US" altLang="zh-CN" sz="2800" b="0" i="0" u="none" strike="noStrike" dirty="0">
              <a:solidFill>
                <a:srgbClr val="000000"/>
              </a:solidFill>
              <a:effectLst/>
              <a:latin typeface="等线" panose="02010600030101010101" pitchFamily="2" charset="-122"/>
              <a:ea typeface="等线" panose="02010600030101010101" pitchFamily="2" charset="-122"/>
            </a:endParaRPr>
          </a:p>
          <a:p>
            <a:pPr marL="0" indent="0">
              <a:buNone/>
            </a:pPr>
            <a:endParaRPr lang="zh-CN" altLang="en-US" dirty="0"/>
          </a:p>
        </p:txBody>
      </p:sp>
    </p:spTree>
    <p:extLst>
      <p:ext uri="{BB962C8B-B14F-4D97-AF65-F5344CB8AC3E}">
        <p14:creationId xmlns:p14="http://schemas.microsoft.com/office/powerpoint/2010/main" val="24586908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3BF8433B-C0ED-DCD6-E88E-762525967F20}"/>
              </a:ext>
            </a:extLst>
          </p:cNvPr>
          <p:cNvGraphicFramePr>
            <a:graphicFrameLocks noGrp="1"/>
          </p:cNvGraphicFramePr>
          <p:nvPr>
            <p:extLst>
              <p:ext uri="{D42A27DB-BD31-4B8C-83A1-F6EECF244321}">
                <p14:modId xmlns:p14="http://schemas.microsoft.com/office/powerpoint/2010/main" val="761682902"/>
              </p:ext>
            </p:extLst>
          </p:nvPr>
        </p:nvGraphicFramePr>
        <p:xfrm>
          <a:off x="0" y="0"/>
          <a:ext cx="12192000" cy="7157310"/>
        </p:xfrm>
        <a:graphic>
          <a:graphicData uri="http://schemas.openxmlformats.org/drawingml/2006/table">
            <a:tbl>
              <a:tblPr>
                <a:tableStyleId>{5C22544A-7EE6-4342-B048-85BDC9FD1C3A}</a:tableStyleId>
              </a:tblPr>
              <a:tblGrid>
                <a:gridCol w="3384092">
                  <a:extLst>
                    <a:ext uri="{9D8B030D-6E8A-4147-A177-3AD203B41FA5}">
                      <a16:colId xmlns:a16="http://schemas.microsoft.com/office/drawing/2014/main" val="2816813428"/>
                    </a:ext>
                  </a:extLst>
                </a:gridCol>
                <a:gridCol w="8807908">
                  <a:extLst>
                    <a:ext uri="{9D8B030D-6E8A-4147-A177-3AD203B41FA5}">
                      <a16:colId xmlns:a16="http://schemas.microsoft.com/office/drawing/2014/main" val="355508541"/>
                    </a:ext>
                  </a:extLst>
                </a:gridCol>
              </a:tblGrid>
              <a:tr h="492885">
                <a:tc>
                  <a:txBody>
                    <a:bodyPr/>
                    <a:lstStyle/>
                    <a:p>
                      <a:pPr algn="l" fontAlgn="ctr"/>
                      <a:r>
                        <a:rPr lang="en-US" sz="1800" u="none" strike="noStrike" dirty="0">
                          <a:effectLst/>
                        </a:rPr>
                        <a:t>List employees who work on more than one project.</a:t>
                      </a:r>
                      <a:endParaRPr lang="en-US" sz="1800" b="0" i="0" u="none" strike="noStrike" dirty="0">
                        <a:solidFill>
                          <a:srgbClr val="000000"/>
                        </a:solidFill>
                        <a:effectLst/>
                        <a:latin typeface="等线" panose="02010600030101010101" pitchFamily="2" charset="-122"/>
                        <a:ea typeface="等线" panose="02010600030101010101" pitchFamily="2" charset="-122"/>
                      </a:endParaRPr>
                    </a:p>
                  </a:txBody>
                  <a:tcPr marL="2499" marR="2499" marT="2499" marB="0" anchor="ctr"/>
                </a:tc>
                <a:tc>
                  <a:txBody>
                    <a:bodyPr/>
                    <a:lstStyle/>
                    <a:p>
                      <a:pPr algn="l" fontAlgn="ctr"/>
                      <a:r>
                        <a:rPr lang="en-US" sz="1800" u="none" strike="noStrike">
                          <a:effectLst/>
                        </a:rPr>
                        <a:t>SELECT Essn FROM WORKS_ON GROUP BY Essn HAVING COUNT(Pno) &gt; 1;</a:t>
                      </a:r>
                      <a:endParaRPr lang="en-US" sz="1800" b="0" i="0" u="none" strike="noStrike">
                        <a:solidFill>
                          <a:srgbClr val="000000"/>
                        </a:solidFill>
                        <a:effectLst/>
                        <a:latin typeface="等线" panose="02010600030101010101" pitchFamily="2" charset="-122"/>
                        <a:ea typeface="等线" panose="02010600030101010101" pitchFamily="2" charset="-122"/>
                      </a:endParaRPr>
                    </a:p>
                  </a:txBody>
                  <a:tcPr marL="2499" marR="2499" marT="2499" marB="0" anchor="ctr"/>
                </a:tc>
                <a:extLst>
                  <a:ext uri="{0D108BD9-81ED-4DB2-BD59-A6C34878D82A}">
                    <a16:rowId xmlns:a16="http://schemas.microsoft.com/office/drawing/2014/main" val="2040258122"/>
                  </a:ext>
                </a:extLst>
              </a:tr>
              <a:tr h="492885">
                <a:tc>
                  <a:txBody>
                    <a:bodyPr/>
                    <a:lstStyle/>
                    <a:p>
                      <a:pPr algn="l" fontAlgn="ctr"/>
                      <a:r>
                        <a:rPr lang="en-US" sz="1800" u="none" strike="noStrike">
                          <a:effectLst/>
                        </a:rPr>
                        <a:t>Retrieve the average salary of employees in each department.</a:t>
                      </a:r>
                      <a:endParaRPr lang="en-US" sz="1800" b="0" i="0" u="none" strike="noStrike">
                        <a:solidFill>
                          <a:srgbClr val="000000"/>
                        </a:solidFill>
                        <a:effectLst/>
                        <a:latin typeface="等线" panose="02010600030101010101" pitchFamily="2" charset="-122"/>
                        <a:ea typeface="等线" panose="02010600030101010101" pitchFamily="2" charset="-122"/>
                      </a:endParaRPr>
                    </a:p>
                  </a:txBody>
                  <a:tcPr marL="2499" marR="2499" marT="2499" marB="0" anchor="ctr"/>
                </a:tc>
                <a:tc>
                  <a:txBody>
                    <a:bodyPr/>
                    <a:lstStyle/>
                    <a:p>
                      <a:pPr algn="l" fontAlgn="ctr"/>
                      <a:r>
                        <a:rPr lang="en-US" sz="1800" u="none" strike="noStrike">
                          <a:effectLst/>
                        </a:rPr>
                        <a:t>SELECT Dno, AVG(Salary) AS Avg_Salary FROM EMPLOYEE GROUP BY Dno;</a:t>
                      </a:r>
                      <a:endParaRPr lang="en-US" sz="1800" b="0" i="0" u="none" strike="noStrike">
                        <a:solidFill>
                          <a:srgbClr val="000000"/>
                        </a:solidFill>
                        <a:effectLst/>
                        <a:latin typeface="等线" panose="02010600030101010101" pitchFamily="2" charset="-122"/>
                        <a:ea typeface="等线" panose="02010600030101010101" pitchFamily="2" charset="-122"/>
                      </a:endParaRPr>
                    </a:p>
                  </a:txBody>
                  <a:tcPr marL="2499" marR="2499" marT="2499" marB="0" anchor="ctr"/>
                </a:tc>
                <a:extLst>
                  <a:ext uri="{0D108BD9-81ED-4DB2-BD59-A6C34878D82A}">
                    <a16:rowId xmlns:a16="http://schemas.microsoft.com/office/drawing/2014/main" val="743139687"/>
                  </a:ext>
                </a:extLst>
              </a:tr>
              <a:tr h="738210">
                <a:tc>
                  <a:txBody>
                    <a:bodyPr/>
                    <a:lstStyle/>
                    <a:p>
                      <a:pPr algn="l" fontAlgn="ctr"/>
                      <a:r>
                        <a:rPr lang="en-US" sz="1800" u="none" strike="noStrike" dirty="0">
                          <a:effectLst/>
                        </a:rPr>
                        <a:t>Display the names of employees who work on the project "</a:t>
                      </a:r>
                      <a:r>
                        <a:rPr lang="en-US" sz="1800" u="none" strike="noStrike" dirty="0" err="1">
                          <a:effectLst/>
                        </a:rPr>
                        <a:t>ProductX</a:t>
                      </a:r>
                      <a:r>
                        <a:rPr lang="en-US" sz="1800" u="none" strike="noStrike" dirty="0">
                          <a:effectLst/>
                        </a:rPr>
                        <a:t>".</a:t>
                      </a:r>
                      <a:endParaRPr lang="en-US" sz="1800" b="0" i="0" u="none" strike="noStrike" dirty="0">
                        <a:solidFill>
                          <a:srgbClr val="000000"/>
                        </a:solidFill>
                        <a:effectLst/>
                        <a:latin typeface="等线" panose="02010600030101010101" pitchFamily="2" charset="-122"/>
                        <a:ea typeface="等线" panose="02010600030101010101" pitchFamily="2" charset="-122"/>
                      </a:endParaRPr>
                    </a:p>
                  </a:txBody>
                  <a:tcPr marL="2499" marR="2499" marT="2499" marB="0" anchor="ctr"/>
                </a:tc>
                <a:tc>
                  <a:txBody>
                    <a:bodyPr/>
                    <a:lstStyle/>
                    <a:p>
                      <a:pPr algn="l" fontAlgn="ctr"/>
                      <a:r>
                        <a:rPr lang="en-US" sz="1800" u="none" strike="noStrike" dirty="0">
                          <a:effectLst/>
                        </a:rPr>
                        <a:t>Don’t attempt JOIN (lets attempt alternative)</a:t>
                      </a:r>
                      <a:endParaRPr lang="en-US" sz="1800" b="0" i="0" u="none" strike="noStrike" dirty="0">
                        <a:solidFill>
                          <a:srgbClr val="000000"/>
                        </a:solidFill>
                        <a:effectLst/>
                        <a:latin typeface="等线" panose="02010600030101010101" pitchFamily="2" charset="-122"/>
                        <a:ea typeface="等线" panose="02010600030101010101" pitchFamily="2" charset="-122"/>
                      </a:endParaRPr>
                    </a:p>
                  </a:txBody>
                  <a:tcPr marL="2499" marR="2499" marT="2499" marB="0" anchor="ctr"/>
                </a:tc>
                <a:extLst>
                  <a:ext uri="{0D108BD9-81ED-4DB2-BD59-A6C34878D82A}">
                    <a16:rowId xmlns:a16="http://schemas.microsoft.com/office/drawing/2014/main" val="289440935"/>
                  </a:ext>
                </a:extLst>
              </a:tr>
              <a:tr h="492885">
                <a:tc>
                  <a:txBody>
                    <a:bodyPr/>
                    <a:lstStyle/>
                    <a:p>
                      <a:pPr algn="l" fontAlgn="ctr"/>
                      <a:r>
                        <a:rPr lang="en-US" sz="1800" u="none" strike="noStrike" dirty="0">
                          <a:effectLst/>
                        </a:rPr>
                        <a:t>Find the department with the highest average salary.</a:t>
                      </a:r>
                      <a:endParaRPr lang="en-US" sz="1800" b="0" i="0" u="none" strike="noStrike" dirty="0">
                        <a:solidFill>
                          <a:srgbClr val="000000"/>
                        </a:solidFill>
                        <a:effectLst/>
                        <a:latin typeface="等线" panose="02010600030101010101" pitchFamily="2" charset="-122"/>
                        <a:ea typeface="等线" panose="02010600030101010101" pitchFamily="2" charset="-122"/>
                      </a:endParaRPr>
                    </a:p>
                  </a:txBody>
                  <a:tcPr marL="2499" marR="2499" marT="2499" marB="0" anchor="ctr"/>
                </a:tc>
                <a:tc>
                  <a:txBody>
                    <a:bodyPr/>
                    <a:lstStyle/>
                    <a:p>
                      <a:pPr algn="l" fontAlgn="ctr"/>
                      <a:r>
                        <a:rPr lang="en-US" sz="1800" u="none" strike="noStrike" dirty="0">
                          <a:effectLst/>
                        </a:rPr>
                        <a:t>SELECT </a:t>
                      </a:r>
                      <a:r>
                        <a:rPr lang="en-US" sz="1800" u="none" strike="noStrike" dirty="0" err="1">
                          <a:effectLst/>
                        </a:rPr>
                        <a:t>Dno</a:t>
                      </a:r>
                      <a:r>
                        <a:rPr lang="en-US" sz="1800" u="none" strike="noStrike" dirty="0">
                          <a:effectLst/>
                        </a:rPr>
                        <a:t> FROM EMPLOYEE GROUP BY </a:t>
                      </a:r>
                      <a:r>
                        <a:rPr lang="en-US" sz="1800" u="none" strike="noStrike" dirty="0" err="1">
                          <a:effectLst/>
                        </a:rPr>
                        <a:t>Dno</a:t>
                      </a:r>
                      <a:r>
                        <a:rPr lang="en-US" sz="1800" u="none" strike="noStrike" dirty="0">
                          <a:effectLst/>
                        </a:rPr>
                        <a:t> ORDER BY AVG(Salary) DESC LIMIT 1;</a:t>
                      </a:r>
                      <a:endParaRPr lang="en-US" sz="1800" b="0" i="0" u="none" strike="noStrike" dirty="0">
                        <a:solidFill>
                          <a:srgbClr val="000000"/>
                        </a:solidFill>
                        <a:effectLst/>
                        <a:latin typeface="等线" panose="02010600030101010101" pitchFamily="2" charset="-122"/>
                        <a:ea typeface="等线" panose="02010600030101010101" pitchFamily="2" charset="-122"/>
                      </a:endParaRPr>
                    </a:p>
                  </a:txBody>
                  <a:tcPr marL="2499" marR="2499" marT="2499" marB="0" anchor="ctr"/>
                </a:tc>
                <a:extLst>
                  <a:ext uri="{0D108BD9-81ED-4DB2-BD59-A6C34878D82A}">
                    <a16:rowId xmlns:a16="http://schemas.microsoft.com/office/drawing/2014/main" val="2315665088"/>
                  </a:ext>
                </a:extLst>
              </a:tr>
              <a:tr h="738210">
                <a:tc>
                  <a:txBody>
                    <a:bodyPr/>
                    <a:lstStyle/>
                    <a:p>
                      <a:pPr algn="l" fontAlgn="ctr"/>
                      <a:r>
                        <a:rPr lang="en-US" sz="1800" u="none" strike="noStrike" dirty="0">
                          <a:effectLst/>
                        </a:rPr>
                        <a:t>List employees and their dependents' names if they have any.</a:t>
                      </a:r>
                      <a:endParaRPr lang="en-US" sz="1800" b="0" i="0" u="none" strike="noStrike" dirty="0">
                        <a:solidFill>
                          <a:srgbClr val="000000"/>
                        </a:solidFill>
                        <a:effectLst/>
                        <a:latin typeface="等线" panose="02010600030101010101" pitchFamily="2" charset="-122"/>
                        <a:ea typeface="等线" panose="02010600030101010101" pitchFamily="2" charset="-122"/>
                      </a:endParaRPr>
                    </a:p>
                  </a:txBody>
                  <a:tcPr marL="2499" marR="2499" marT="2499" marB="0" anchor="ctr"/>
                </a:tc>
                <a:tc>
                  <a:txBody>
                    <a:bodyPr/>
                    <a:lstStyle/>
                    <a:p>
                      <a:pPr algn="l" fontAlgn="ctr"/>
                      <a:r>
                        <a:rPr lang="en-US" altLang="zh-CN" sz="1800" u="none" strike="noStrike" dirty="0">
                          <a:effectLst/>
                        </a:rPr>
                        <a:t>Don’t attempt JOIN (lets attempt alternative)</a:t>
                      </a:r>
                      <a:endParaRPr lang="en-US" sz="1800" b="0" i="0" u="none" strike="noStrike" dirty="0">
                        <a:solidFill>
                          <a:srgbClr val="000000"/>
                        </a:solidFill>
                        <a:effectLst/>
                        <a:latin typeface="等线" panose="02010600030101010101" pitchFamily="2" charset="-122"/>
                        <a:ea typeface="等线" panose="02010600030101010101" pitchFamily="2" charset="-122"/>
                      </a:endParaRPr>
                    </a:p>
                  </a:txBody>
                  <a:tcPr marL="2499" marR="2499" marT="2499" marB="0" anchor="ctr"/>
                </a:tc>
                <a:extLst>
                  <a:ext uri="{0D108BD9-81ED-4DB2-BD59-A6C34878D82A}">
                    <a16:rowId xmlns:a16="http://schemas.microsoft.com/office/drawing/2014/main" val="1289302560"/>
                  </a:ext>
                </a:extLst>
              </a:tr>
              <a:tr h="738210">
                <a:tc>
                  <a:txBody>
                    <a:bodyPr/>
                    <a:lstStyle/>
                    <a:p>
                      <a:pPr algn="l" fontAlgn="ctr"/>
                      <a:r>
                        <a:rPr lang="en-US" sz="1800" u="none" strike="noStrike">
                          <a:effectLst/>
                        </a:rPr>
                        <a:t>Find the total number of hours each employee worked across all projects.</a:t>
                      </a:r>
                      <a:endParaRPr lang="en-US" sz="1800" b="0" i="0" u="none" strike="noStrike">
                        <a:solidFill>
                          <a:srgbClr val="000000"/>
                        </a:solidFill>
                        <a:effectLst/>
                        <a:latin typeface="等线" panose="02010600030101010101" pitchFamily="2" charset="-122"/>
                        <a:ea typeface="等线" panose="02010600030101010101" pitchFamily="2" charset="-122"/>
                      </a:endParaRPr>
                    </a:p>
                  </a:txBody>
                  <a:tcPr marL="2499" marR="2499" marT="2499" marB="0" anchor="ctr"/>
                </a:tc>
                <a:tc>
                  <a:txBody>
                    <a:bodyPr/>
                    <a:lstStyle/>
                    <a:p>
                      <a:pPr algn="l" fontAlgn="ctr"/>
                      <a:r>
                        <a:rPr lang="en-US" sz="1800" u="none" strike="noStrike" dirty="0">
                          <a:effectLst/>
                        </a:rPr>
                        <a:t>SELECT </a:t>
                      </a:r>
                      <a:r>
                        <a:rPr lang="en-US" sz="1800" u="none" strike="noStrike" dirty="0" err="1">
                          <a:effectLst/>
                        </a:rPr>
                        <a:t>Essn</a:t>
                      </a:r>
                      <a:r>
                        <a:rPr lang="en-US" sz="1800" u="none" strike="noStrike" dirty="0">
                          <a:effectLst/>
                        </a:rPr>
                        <a:t>, SUM(Hours) AS </a:t>
                      </a:r>
                      <a:r>
                        <a:rPr lang="en-US" sz="1800" u="none" strike="noStrike" dirty="0" err="1">
                          <a:effectLst/>
                        </a:rPr>
                        <a:t>Total_Hours</a:t>
                      </a:r>
                      <a:r>
                        <a:rPr lang="en-US" sz="1800" u="none" strike="noStrike" dirty="0">
                          <a:effectLst/>
                        </a:rPr>
                        <a:t> FROM WORKS_ON GROUP BY </a:t>
                      </a:r>
                      <a:r>
                        <a:rPr lang="en-US" sz="1800" u="none" strike="noStrike" dirty="0" err="1">
                          <a:effectLst/>
                        </a:rPr>
                        <a:t>Essn</a:t>
                      </a:r>
                      <a:r>
                        <a:rPr lang="en-US" sz="1800" u="none" strike="noStrike" dirty="0">
                          <a:effectLst/>
                        </a:rPr>
                        <a:t>;</a:t>
                      </a:r>
                      <a:endParaRPr lang="en-US" sz="1800" b="0" i="0" u="none" strike="noStrike" dirty="0">
                        <a:solidFill>
                          <a:srgbClr val="000000"/>
                        </a:solidFill>
                        <a:effectLst/>
                        <a:latin typeface="等线" panose="02010600030101010101" pitchFamily="2" charset="-122"/>
                        <a:ea typeface="等线" panose="02010600030101010101" pitchFamily="2" charset="-122"/>
                      </a:endParaRPr>
                    </a:p>
                  </a:txBody>
                  <a:tcPr marL="2499" marR="2499" marT="2499" marB="0" anchor="ctr"/>
                </a:tc>
                <a:extLst>
                  <a:ext uri="{0D108BD9-81ED-4DB2-BD59-A6C34878D82A}">
                    <a16:rowId xmlns:a16="http://schemas.microsoft.com/office/drawing/2014/main" val="1680902236"/>
                  </a:ext>
                </a:extLst>
              </a:tr>
              <a:tr h="738210">
                <a:tc>
                  <a:txBody>
                    <a:bodyPr/>
                    <a:lstStyle/>
                    <a:p>
                      <a:pPr algn="l" fontAlgn="ctr"/>
                      <a:r>
                        <a:rPr lang="en-US" sz="1800" u="none" strike="noStrike" dirty="0">
                          <a:effectLst/>
                        </a:rPr>
                        <a:t>Get the name and salary of each employee, along with the name of their supervisor.</a:t>
                      </a:r>
                      <a:endParaRPr lang="en-US" sz="1800" b="0" i="0" u="none" strike="noStrike" dirty="0">
                        <a:solidFill>
                          <a:srgbClr val="000000"/>
                        </a:solidFill>
                        <a:effectLst/>
                        <a:latin typeface="等线" panose="02010600030101010101" pitchFamily="2" charset="-122"/>
                        <a:ea typeface="等线" panose="02010600030101010101" pitchFamily="2" charset="-122"/>
                      </a:endParaRPr>
                    </a:p>
                  </a:txBody>
                  <a:tcPr marL="2499" marR="2499" marT="2499" marB="0" anchor="ctr"/>
                </a:tc>
                <a:tc>
                  <a:txBody>
                    <a:bodyPr/>
                    <a:lstStyle/>
                    <a:p>
                      <a:pPr algn="l" fontAlgn="ctr"/>
                      <a:r>
                        <a:rPr lang="en-US" altLang="zh-CN" sz="1800" u="none" strike="noStrike" dirty="0">
                          <a:effectLst/>
                        </a:rPr>
                        <a:t>Don’t attempt JOIN (lets attempt alternative)</a:t>
                      </a:r>
                      <a:endParaRPr lang="en-US" sz="1800" b="0" i="0" u="none" strike="noStrike" dirty="0">
                        <a:solidFill>
                          <a:srgbClr val="000000"/>
                        </a:solidFill>
                        <a:effectLst/>
                        <a:latin typeface="等线" panose="02010600030101010101" pitchFamily="2" charset="-122"/>
                        <a:ea typeface="等线" panose="02010600030101010101" pitchFamily="2" charset="-122"/>
                      </a:endParaRPr>
                    </a:p>
                  </a:txBody>
                  <a:tcPr marL="2499" marR="2499" marT="2499" marB="0" anchor="ctr"/>
                </a:tc>
                <a:extLst>
                  <a:ext uri="{0D108BD9-81ED-4DB2-BD59-A6C34878D82A}">
                    <a16:rowId xmlns:a16="http://schemas.microsoft.com/office/drawing/2014/main" val="2948628701"/>
                  </a:ext>
                </a:extLst>
              </a:tr>
              <a:tr h="738210">
                <a:tc>
                  <a:txBody>
                    <a:bodyPr/>
                    <a:lstStyle/>
                    <a:p>
                      <a:pPr algn="l" fontAlgn="ctr"/>
                      <a:r>
                        <a:rPr lang="en-US" sz="1800" u="none" strike="noStrike" dirty="0">
                          <a:effectLst/>
                        </a:rPr>
                        <a:t>Display the names of employees who work in the same department as their supervisors.</a:t>
                      </a:r>
                      <a:endParaRPr lang="en-US" sz="1800" b="0" i="0" u="none" strike="noStrike" dirty="0">
                        <a:solidFill>
                          <a:srgbClr val="000000"/>
                        </a:solidFill>
                        <a:effectLst/>
                        <a:latin typeface="等线" panose="02010600030101010101" pitchFamily="2" charset="-122"/>
                        <a:ea typeface="等线" panose="02010600030101010101" pitchFamily="2" charset="-122"/>
                      </a:endParaRPr>
                    </a:p>
                  </a:txBody>
                  <a:tcPr marL="2499" marR="2499" marT="2499" marB="0" anchor="ctr"/>
                </a:tc>
                <a:tc>
                  <a:txBody>
                    <a:bodyPr/>
                    <a:lstStyle/>
                    <a:p>
                      <a:pPr algn="l" fontAlgn="ctr"/>
                      <a:r>
                        <a:rPr lang="en-US" altLang="zh-CN" sz="1800" u="none" strike="noStrike" dirty="0">
                          <a:effectLst/>
                        </a:rPr>
                        <a:t>Don’t attempt JOIN (lets attempt alternative)</a:t>
                      </a:r>
                      <a:endParaRPr lang="en-US" sz="1800" b="0" i="0" u="none" strike="noStrike" dirty="0">
                        <a:solidFill>
                          <a:srgbClr val="000000"/>
                        </a:solidFill>
                        <a:effectLst/>
                        <a:latin typeface="等线" panose="02010600030101010101" pitchFamily="2" charset="-122"/>
                        <a:ea typeface="等线" panose="02010600030101010101" pitchFamily="2" charset="-122"/>
                      </a:endParaRPr>
                    </a:p>
                  </a:txBody>
                  <a:tcPr marL="2499" marR="2499" marT="2499" marB="0" anchor="ctr"/>
                </a:tc>
                <a:extLst>
                  <a:ext uri="{0D108BD9-81ED-4DB2-BD59-A6C34878D82A}">
                    <a16:rowId xmlns:a16="http://schemas.microsoft.com/office/drawing/2014/main" val="3400586567"/>
                  </a:ext>
                </a:extLst>
              </a:tr>
              <a:tr h="492885">
                <a:tc>
                  <a:txBody>
                    <a:bodyPr/>
                    <a:lstStyle/>
                    <a:p>
                      <a:pPr algn="l" fontAlgn="ctr"/>
                      <a:r>
                        <a:rPr lang="en-US" sz="1800" u="none" strike="noStrike" dirty="0">
                          <a:effectLst/>
                        </a:rPr>
                        <a:t>List the projects and the total hours worked on each project.</a:t>
                      </a:r>
                      <a:endParaRPr lang="en-US" sz="1800" b="0" i="0" u="none" strike="noStrike" dirty="0">
                        <a:solidFill>
                          <a:srgbClr val="000000"/>
                        </a:solidFill>
                        <a:effectLst/>
                        <a:latin typeface="等线" panose="02010600030101010101" pitchFamily="2" charset="-122"/>
                        <a:ea typeface="等线" panose="02010600030101010101" pitchFamily="2" charset="-122"/>
                      </a:endParaRPr>
                    </a:p>
                  </a:txBody>
                  <a:tcPr marL="2499" marR="2499" marT="2499" marB="0" anchor="ctr"/>
                </a:tc>
                <a:tc>
                  <a:txBody>
                    <a:bodyPr/>
                    <a:lstStyle/>
                    <a:p>
                      <a:pPr algn="l" fontAlgn="ctr"/>
                      <a:r>
                        <a:rPr lang="en-US" altLang="zh-CN" sz="1800" u="none" strike="noStrike" dirty="0">
                          <a:effectLst/>
                        </a:rPr>
                        <a:t>Don’t attempt JOIN (lets attempt alternative)</a:t>
                      </a:r>
                      <a:endParaRPr lang="en-US" sz="1800" b="0" i="0" u="none" strike="noStrike" dirty="0">
                        <a:solidFill>
                          <a:srgbClr val="000000"/>
                        </a:solidFill>
                        <a:effectLst/>
                        <a:latin typeface="等线" panose="02010600030101010101" pitchFamily="2" charset="-122"/>
                        <a:ea typeface="等线" panose="02010600030101010101" pitchFamily="2" charset="-122"/>
                      </a:endParaRPr>
                    </a:p>
                  </a:txBody>
                  <a:tcPr marL="2499" marR="2499" marT="2499" marB="0" anchor="ctr"/>
                </a:tc>
                <a:extLst>
                  <a:ext uri="{0D108BD9-81ED-4DB2-BD59-A6C34878D82A}">
                    <a16:rowId xmlns:a16="http://schemas.microsoft.com/office/drawing/2014/main" val="3037846789"/>
                  </a:ext>
                </a:extLst>
              </a:tr>
              <a:tr h="738210">
                <a:tc>
                  <a:txBody>
                    <a:bodyPr/>
                    <a:lstStyle/>
                    <a:p>
                      <a:pPr algn="l" fontAlgn="ctr"/>
                      <a:r>
                        <a:rPr lang="en-US" sz="1800" u="none" strike="noStrike" dirty="0">
                          <a:effectLst/>
                        </a:rPr>
                        <a:t>Count the number of male and female employees in each department.</a:t>
                      </a:r>
                      <a:endParaRPr lang="en-US" sz="1800" b="0" i="0" u="none" strike="noStrike" dirty="0">
                        <a:solidFill>
                          <a:srgbClr val="000000"/>
                        </a:solidFill>
                        <a:effectLst/>
                        <a:latin typeface="等线" panose="02010600030101010101" pitchFamily="2" charset="-122"/>
                        <a:ea typeface="等线" panose="02010600030101010101" pitchFamily="2" charset="-122"/>
                      </a:endParaRPr>
                    </a:p>
                  </a:txBody>
                  <a:tcPr marL="2499" marR="2499" marT="2499" marB="0" anchor="ctr"/>
                </a:tc>
                <a:tc>
                  <a:txBody>
                    <a:bodyPr/>
                    <a:lstStyle/>
                    <a:p>
                      <a:pPr algn="l" fontAlgn="ctr"/>
                      <a:r>
                        <a:rPr lang="en-US" sz="1800" u="none" strike="noStrike" dirty="0">
                          <a:effectLst/>
                        </a:rPr>
                        <a:t>SELECT </a:t>
                      </a:r>
                      <a:r>
                        <a:rPr lang="en-US" sz="1800" u="none" strike="noStrike" dirty="0" err="1">
                          <a:effectLst/>
                        </a:rPr>
                        <a:t>Dno</a:t>
                      </a:r>
                      <a:r>
                        <a:rPr lang="en-US" sz="1800" u="none" strike="noStrike" dirty="0">
                          <a:effectLst/>
                        </a:rPr>
                        <a:t>, Sex, COUNT(*) AS Count FROM EMPLOYEE GROUP BY </a:t>
                      </a:r>
                      <a:r>
                        <a:rPr lang="en-US" sz="1800" u="none" strike="noStrike" dirty="0" err="1">
                          <a:effectLst/>
                        </a:rPr>
                        <a:t>Dno</a:t>
                      </a:r>
                      <a:r>
                        <a:rPr lang="en-US" sz="1800" u="none" strike="noStrike" dirty="0">
                          <a:effectLst/>
                        </a:rPr>
                        <a:t>, Sex;</a:t>
                      </a:r>
                      <a:endParaRPr lang="en-US" sz="1800" b="0" i="0" u="none" strike="noStrike" dirty="0">
                        <a:solidFill>
                          <a:srgbClr val="000000"/>
                        </a:solidFill>
                        <a:effectLst/>
                        <a:latin typeface="等线" panose="02010600030101010101" pitchFamily="2" charset="-122"/>
                        <a:ea typeface="等线" panose="02010600030101010101" pitchFamily="2" charset="-122"/>
                      </a:endParaRPr>
                    </a:p>
                  </a:txBody>
                  <a:tcPr marL="2499" marR="2499" marT="2499" marB="0" anchor="ctr"/>
                </a:tc>
                <a:extLst>
                  <a:ext uri="{0D108BD9-81ED-4DB2-BD59-A6C34878D82A}">
                    <a16:rowId xmlns:a16="http://schemas.microsoft.com/office/drawing/2014/main" val="3133620814"/>
                  </a:ext>
                </a:extLst>
              </a:tr>
            </a:tbl>
          </a:graphicData>
        </a:graphic>
      </p:graphicFrame>
    </p:spTree>
    <p:extLst>
      <p:ext uri="{BB962C8B-B14F-4D97-AF65-F5344CB8AC3E}">
        <p14:creationId xmlns:p14="http://schemas.microsoft.com/office/powerpoint/2010/main" val="17435597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2C5B774B-B27F-97C1-C538-EA249C523250}"/>
              </a:ext>
            </a:extLst>
          </p:cNvPr>
          <p:cNvPicPr>
            <a:picLocks noChangeAspect="1"/>
          </p:cNvPicPr>
          <p:nvPr/>
        </p:nvPicPr>
        <p:blipFill>
          <a:blip r:embed="rId2"/>
          <a:stretch>
            <a:fillRect/>
          </a:stretch>
        </p:blipFill>
        <p:spPr>
          <a:xfrm>
            <a:off x="193058" y="602742"/>
            <a:ext cx="6138561" cy="5652516"/>
          </a:xfrm>
          <a:prstGeom prst="rect">
            <a:avLst/>
          </a:prstGeom>
        </p:spPr>
      </p:pic>
      <p:pic>
        <p:nvPicPr>
          <p:cNvPr id="11" name="Picture 10">
            <a:extLst>
              <a:ext uri="{FF2B5EF4-FFF2-40B4-BE49-F238E27FC236}">
                <a16:creationId xmlns:a16="http://schemas.microsoft.com/office/drawing/2014/main" id="{56DDBAA5-505C-9113-EA45-0C3AB894844B}"/>
              </a:ext>
            </a:extLst>
          </p:cNvPr>
          <p:cNvPicPr>
            <a:picLocks noChangeAspect="1"/>
          </p:cNvPicPr>
          <p:nvPr/>
        </p:nvPicPr>
        <p:blipFill>
          <a:blip r:embed="rId3"/>
          <a:stretch>
            <a:fillRect/>
          </a:stretch>
        </p:blipFill>
        <p:spPr>
          <a:xfrm>
            <a:off x="5537988" y="395708"/>
            <a:ext cx="6460954" cy="3555190"/>
          </a:xfrm>
          <a:prstGeom prst="rect">
            <a:avLst/>
          </a:prstGeom>
        </p:spPr>
      </p:pic>
      <p:sp>
        <p:nvSpPr>
          <p:cNvPr id="3" name="TextBox 2">
            <a:extLst>
              <a:ext uri="{FF2B5EF4-FFF2-40B4-BE49-F238E27FC236}">
                <a16:creationId xmlns:a16="http://schemas.microsoft.com/office/drawing/2014/main" id="{09987BA7-5061-F4EC-84A2-C03D06A400C7}"/>
              </a:ext>
            </a:extLst>
          </p:cNvPr>
          <p:cNvSpPr txBox="1"/>
          <p:nvPr/>
        </p:nvSpPr>
        <p:spPr>
          <a:xfrm>
            <a:off x="85969" y="6386484"/>
            <a:ext cx="7948246" cy="369332"/>
          </a:xfrm>
          <a:prstGeom prst="rect">
            <a:avLst/>
          </a:prstGeom>
          <a:noFill/>
        </p:spPr>
        <p:txBody>
          <a:bodyPr wrap="square">
            <a:spAutoFit/>
          </a:bodyPr>
          <a:lstStyle/>
          <a:p>
            <a:pPr algn="l" fontAlgn="ctr"/>
            <a:r>
              <a:rPr lang="en-US" altLang="zh-CN" sz="1800" b="1" u="none" strike="noStrike" dirty="0">
                <a:effectLst/>
                <a:highlight>
                  <a:srgbClr val="FFFF00"/>
                </a:highlight>
              </a:rPr>
              <a:t>Display the names of employees who work on the project "</a:t>
            </a:r>
            <a:r>
              <a:rPr lang="en-US" altLang="zh-CN" sz="1800" b="1" u="none" strike="noStrike" dirty="0" err="1">
                <a:effectLst/>
                <a:highlight>
                  <a:srgbClr val="FFFF00"/>
                </a:highlight>
              </a:rPr>
              <a:t>ProductX</a:t>
            </a:r>
            <a:r>
              <a:rPr lang="en-US" altLang="zh-CN" sz="1800" b="1" u="none" strike="noStrike" dirty="0">
                <a:effectLst/>
                <a:highlight>
                  <a:srgbClr val="FFFF00"/>
                </a:highlight>
              </a:rPr>
              <a:t>".</a:t>
            </a:r>
            <a:endParaRPr lang="en-US" altLang="zh-CN" sz="1800" b="1" i="0" u="none" strike="noStrike" dirty="0">
              <a:solidFill>
                <a:srgbClr val="000000"/>
              </a:solidFill>
              <a:effectLst/>
              <a:highlight>
                <a:srgbClr val="FFFF00"/>
              </a:highlight>
              <a:latin typeface="等线" panose="02010600030101010101" pitchFamily="2" charset="-122"/>
              <a:ea typeface="等线" panose="02010600030101010101" pitchFamily="2" charset="-122"/>
            </a:endParaRPr>
          </a:p>
        </p:txBody>
      </p:sp>
      <p:sp>
        <p:nvSpPr>
          <p:cNvPr id="5" name="TextBox 4">
            <a:extLst>
              <a:ext uri="{FF2B5EF4-FFF2-40B4-BE49-F238E27FC236}">
                <a16:creationId xmlns:a16="http://schemas.microsoft.com/office/drawing/2014/main" id="{C80D0B59-F97D-272B-B301-6DEF640130F9}"/>
              </a:ext>
            </a:extLst>
          </p:cNvPr>
          <p:cNvSpPr txBox="1"/>
          <p:nvPr/>
        </p:nvSpPr>
        <p:spPr>
          <a:xfrm>
            <a:off x="5715373" y="3711470"/>
            <a:ext cx="6367212" cy="646331"/>
          </a:xfrm>
          <a:prstGeom prst="rect">
            <a:avLst/>
          </a:prstGeom>
          <a:noFill/>
        </p:spPr>
        <p:txBody>
          <a:bodyPr wrap="square">
            <a:spAutoFit/>
          </a:bodyPr>
          <a:lstStyle/>
          <a:p>
            <a:pPr algn="l" fontAlgn="ctr"/>
            <a:r>
              <a:rPr lang="en-US" altLang="zh-CN" sz="1800" b="1" u="none" strike="noStrike" dirty="0">
                <a:effectLst/>
                <a:highlight>
                  <a:srgbClr val="FFFF00"/>
                </a:highlight>
              </a:rPr>
              <a:t>List employees and their dependents' names if they have any.</a:t>
            </a:r>
            <a:endParaRPr lang="en-US" altLang="zh-CN" sz="1800" b="1" i="0" u="none" strike="noStrike" dirty="0">
              <a:solidFill>
                <a:srgbClr val="000000"/>
              </a:solidFill>
              <a:effectLst/>
              <a:highlight>
                <a:srgbClr val="FFFF00"/>
              </a:highlight>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12507795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0566C49-956F-072D-1DAD-225B948266A0}"/>
              </a:ext>
            </a:extLst>
          </p:cNvPr>
          <p:cNvPicPr>
            <a:picLocks noChangeAspect="1"/>
          </p:cNvPicPr>
          <p:nvPr/>
        </p:nvPicPr>
        <p:blipFill>
          <a:blip r:embed="rId2"/>
          <a:stretch>
            <a:fillRect/>
          </a:stretch>
        </p:blipFill>
        <p:spPr>
          <a:xfrm>
            <a:off x="1699678" y="0"/>
            <a:ext cx="9386613" cy="6858000"/>
          </a:xfrm>
          <a:prstGeom prst="rect">
            <a:avLst/>
          </a:prstGeom>
        </p:spPr>
      </p:pic>
    </p:spTree>
    <p:extLst>
      <p:ext uri="{BB962C8B-B14F-4D97-AF65-F5344CB8AC3E}">
        <p14:creationId xmlns:p14="http://schemas.microsoft.com/office/powerpoint/2010/main" val="30317574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E8866C0C-54AA-3ED6-597B-723F879A8930}"/>
              </a:ext>
            </a:extLst>
          </p:cNvPr>
          <p:cNvPicPr>
            <a:picLocks noChangeAspect="1"/>
          </p:cNvPicPr>
          <p:nvPr/>
        </p:nvPicPr>
        <p:blipFill>
          <a:blip r:embed="rId2"/>
          <a:stretch>
            <a:fillRect/>
          </a:stretch>
        </p:blipFill>
        <p:spPr>
          <a:xfrm>
            <a:off x="686918" y="586596"/>
            <a:ext cx="7524723" cy="2476888"/>
          </a:xfrm>
          <a:prstGeom prst="rect">
            <a:avLst/>
          </a:prstGeom>
        </p:spPr>
      </p:pic>
      <p:pic>
        <p:nvPicPr>
          <p:cNvPr id="3" name="Picture 2">
            <a:extLst>
              <a:ext uri="{FF2B5EF4-FFF2-40B4-BE49-F238E27FC236}">
                <a16:creationId xmlns:a16="http://schemas.microsoft.com/office/drawing/2014/main" id="{AB98AEC4-9159-1C21-11BD-8598CA6EB283}"/>
              </a:ext>
            </a:extLst>
          </p:cNvPr>
          <p:cNvPicPr>
            <a:picLocks noChangeAspect="1"/>
          </p:cNvPicPr>
          <p:nvPr/>
        </p:nvPicPr>
        <p:blipFill>
          <a:blip r:embed="rId3"/>
          <a:stretch>
            <a:fillRect/>
          </a:stretch>
        </p:blipFill>
        <p:spPr>
          <a:xfrm>
            <a:off x="483655" y="3524977"/>
            <a:ext cx="8342239" cy="2534350"/>
          </a:xfrm>
          <a:prstGeom prst="rect">
            <a:avLst/>
          </a:prstGeom>
        </p:spPr>
      </p:pic>
      <p:sp>
        <p:nvSpPr>
          <p:cNvPr id="4" name="TextBox 3">
            <a:extLst>
              <a:ext uri="{FF2B5EF4-FFF2-40B4-BE49-F238E27FC236}">
                <a16:creationId xmlns:a16="http://schemas.microsoft.com/office/drawing/2014/main" id="{2DB5A99A-A7CB-577E-3FD0-C4F84CBA4E00}"/>
              </a:ext>
            </a:extLst>
          </p:cNvPr>
          <p:cNvSpPr txBox="1"/>
          <p:nvPr/>
        </p:nvSpPr>
        <p:spPr>
          <a:xfrm>
            <a:off x="5267569" y="708466"/>
            <a:ext cx="6096000" cy="646331"/>
          </a:xfrm>
          <a:prstGeom prst="rect">
            <a:avLst/>
          </a:prstGeom>
          <a:noFill/>
        </p:spPr>
        <p:txBody>
          <a:bodyPr wrap="square">
            <a:spAutoFit/>
          </a:bodyPr>
          <a:lstStyle/>
          <a:p>
            <a:pPr algn="l" fontAlgn="ctr"/>
            <a:r>
              <a:rPr lang="en-US" altLang="zh-CN" sz="1800" b="1" u="none" strike="noStrike" dirty="0">
                <a:effectLst/>
                <a:highlight>
                  <a:srgbClr val="FFFF00"/>
                </a:highlight>
              </a:rPr>
              <a:t>Get the name and salary of each employee, along with the name of their supervisor.</a:t>
            </a:r>
            <a:endParaRPr lang="en-US" altLang="zh-CN" sz="1800" b="1" i="0" u="none" strike="noStrike" dirty="0">
              <a:solidFill>
                <a:srgbClr val="000000"/>
              </a:solidFill>
              <a:effectLst/>
              <a:highlight>
                <a:srgbClr val="FFFF00"/>
              </a:highlight>
              <a:latin typeface="等线" panose="02010600030101010101" pitchFamily="2" charset="-122"/>
              <a:ea typeface="等线" panose="02010600030101010101" pitchFamily="2" charset="-122"/>
            </a:endParaRPr>
          </a:p>
        </p:txBody>
      </p:sp>
      <p:sp>
        <p:nvSpPr>
          <p:cNvPr id="6" name="TextBox 5">
            <a:extLst>
              <a:ext uri="{FF2B5EF4-FFF2-40B4-BE49-F238E27FC236}">
                <a16:creationId xmlns:a16="http://schemas.microsoft.com/office/drawing/2014/main" id="{75BC2893-E953-8617-C18D-AE682EF8D8BF}"/>
              </a:ext>
            </a:extLst>
          </p:cNvPr>
          <p:cNvSpPr txBox="1"/>
          <p:nvPr/>
        </p:nvSpPr>
        <p:spPr>
          <a:xfrm>
            <a:off x="5791200" y="3373512"/>
            <a:ext cx="6400800" cy="369332"/>
          </a:xfrm>
          <a:prstGeom prst="rect">
            <a:avLst/>
          </a:prstGeom>
          <a:noFill/>
        </p:spPr>
        <p:txBody>
          <a:bodyPr wrap="square">
            <a:spAutoFit/>
          </a:bodyPr>
          <a:lstStyle/>
          <a:p>
            <a:pPr algn="l" fontAlgn="ctr"/>
            <a:r>
              <a:rPr lang="en-US" altLang="zh-CN" sz="1800" b="1" u="none" strike="noStrike" dirty="0">
                <a:effectLst/>
                <a:highlight>
                  <a:srgbClr val="FFFF00"/>
                </a:highlight>
              </a:rPr>
              <a:t>List the projects and the total hours worked on each project.</a:t>
            </a:r>
            <a:endParaRPr lang="en-US" altLang="zh-CN" sz="1800" b="1" i="0" u="none" strike="noStrike" dirty="0">
              <a:solidFill>
                <a:srgbClr val="000000"/>
              </a:solidFill>
              <a:effectLst/>
              <a:highlight>
                <a:srgbClr val="FFFF00"/>
              </a:highlight>
              <a:latin typeface="等线" panose="02010600030101010101" pitchFamily="2" charset="-122"/>
              <a:ea typeface="等线" panose="02010600030101010101" pitchFamily="2" charset="-122"/>
            </a:endParaRPr>
          </a:p>
        </p:txBody>
      </p:sp>
    </p:spTree>
    <p:extLst>
      <p:ext uri="{BB962C8B-B14F-4D97-AF65-F5344CB8AC3E}">
        <p14:creationId xmlns:p14="http://schemas.microsoft.com/office/powerpoint/2010/main" val="6964042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F197EDB4-4256-60CA-DA36-36DB02782FAE}"/>
              </a:ext>
            </a:extLst>
          </p:cNvPr>
          <p:cNvSpPr txBox="1"/>
          <p:nvPr/>
        </p:nvSpPr>
        <p:spPr>
          <a:xfrm>
            <a:off x="3404723" y="4241774"/>
            <a:ext cx="4824876" cy="2308324"/>
          </a:xfrm>
          <a:prstGeom prst="rect">
            <a:avLst/>
          </a:prstGeom>
          <a:noFill/>
        </p:spPr>
        <p:txBody>
          <a:bodyPr wrap="square">
            <a:spAutoFit/>
          </a:bodyPr>
          <a:lstStyle/>
          <a:p>
            <a:r>
              <a:rPr lang="zh-CN" altLang="en-US" dirty="0"/>
              <a:t>SHOW databases;</a:t>
            </a:r>
          </a:p>
          <a:p>
            <a:r>
              <a:rPr lang="zh-CN" altLang="en-US" dirty="0"/>
              <a:t>show schemas;</a:t>
            </a:r>
          </a:p>
          <a:p>
            <a:r>
              <a:rPr lang="zh-CN" altLang="en-US" dirty="0"/>
              <a:t>SHOW databases LIKE 's%';</a:t>
            </a:r>
          </a:p>
          <a:p>
            <a:r>
              <a:rPr lang="zh-CN" altLang="en-US" dirty="0"/>
              <a:t>SELECT schema_name</a:t>
            </a:r>
          </a:p>
          <a:p>
            <a:r>
              <a:rPr lang="zh-CN" altLang="en-US" dirty="0"/>
              <a:t>FROM information_schema.SCHEMATA</a:t>
            </a:r>
          </a:p>
          <a:p>
            <a:r>
              <a:rPr lang="zh-CN" altLang="en-US" dirty="0"/>
              <a:t>WHERE schema_name LIKE 'c%';</a:t>
            </a:r>
          </a:p>
          <a:p>
            <a:r>
              <a:rPr lang="zh-CN" altLang="en-US" dirty="0"/>
              <a:t>SHOW TABLES;</a:t>
            </a:r>
          </a:p>
          <a:p>
            <a:r>
              <a:rPr lang="zh-CN" altLang="en-US" dirty="0"/>
              <a:t>DESCRIBE WORKS_ON;</a:t>
            </a:r>
          </a:p>
        </p:txBody>
      </p:sp>
      <p:pic>
        <p:nvPicPr>
          <p:cNvPr id="3" name="Picture 2">
            <a:extLst>
              <a:ext uri="{FF2B5EF4-FFF2-40B4-BE49-F238E27FC236}">
                <a16:creationId xmlns:a16="http://schemas.microsoft.com/office/drawing/2014/main" id="{6D7BED7C-5147-CF02-6AD6-0AC50EF80FB5}"/>
              </a:ext>
            </a:extLst>
          </p:cNvPr>
          <p:cNvPicPr>
            <a:picLocks noChangeAspect="1"/>
          </p:cNvPicPr>
          <p:nvPr/>
        </p:nvPicPr>
        <p:blipFill>
          <a:blip r:embed="rId2"/>
          <a:stretch>
            <a:fillRect/>
          </a:stretch>
        </p:blipFill>
        <p:spPr>
          <a:xfrm>
            <a:off x="156307" y="0"/>
            <a:ext cx="11879385" cy="4244834"/>
          </a:xfrm>
          <a:prstGeom prst="rect">
            <a:avLst/>
          </a:prstGeom>
        </p:spPr>
      </p:pic>
    </p:spTree>
    <p:extLst>
      <p:ext uri="{BB962C8B-B14F-4D97-AF65-F5344CB8AC3E}">
        <p14:creationId xmlns:p14="http://schemas.microsoft.com/office/powerpoint/2010/main" val="11060028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a:extLst>
              <a:ext uri="{FF2B5EF4-FFF2-40B4-BE49-F238E27FC236}">
                <a16:creationId xmlns:a16="http://schemas.microsoft.com/office/drawing/2014/main" id="{48EB402A-ACD4-12A4-91AB-9CC5E18207F0}"/>
              </a:ext>
            </a:extLst>
          </p:cNvPr>
          <p:cNvSpPr>
            <a:spLocks noChangeArrowheads="1"/>
          </p:cNvSpPr>
          <p:nvPr/>
        </p:nvSpPr>
        <p:spPr bwMode="auto">
          <a:xfrm>
            <a:off x="136216" y="2949893"/>
            <a:ext cx="11919568" cy="36933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CN" altLang="zh-CN" b="1" i="0" u="none" strike="noStrike" cap="none" normalizeH="0" baseline="0" dirty="0">
                <a:ln>
                  <a:noFill/>
                </a:ln>
                <a:solidFill>
                  <a:schemeClr val="tx1"/>
                </a:solidFill>
                <a:effectLst/>
                <a:latin typeface="Arial" panose="020B0604020202020204" pitchFamily="34" charset="0"/>
              </a:rPr>
              <a:t>Explanation of Constraints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b="1" i="0" u="none" strike="noStrike" cap="none" normalizeH="0" baseline="0" dirty="0">
                <a:ln>
                  <a:noFill/>
                </a:ln>
                <a:solidFill>
                  <a:schemeClr val="tx1"/>
                </a:solidFill>
                <a:effectLst/>
                <a:latin typeface="Arial" panose="020B0604020202020204" pitchFamily="34" charset="0"/>
              </a:rPr>
              <a:t>Primary Key (</a:t>
            </a:r>
            <a:r>
              <a:rPr kumimoji="0" lang="zh-CN" altLang="zh-CN" b="1" i="0" u="none" strike="noStrike" cap="none" normalizeH="0" baseline="0" dirty="0">
                <a:ln>
                  <a:noFill/>
                </a:ln>
                <a:solidFill>
                  <a:schemeClr val="tx1"/>
                </a:solidFill>
                <a:effectLst/>
                <a:latin typeface="Arial Unicode MS"/>
              </a:rPr>
              <a:t>PRIMARY KEY</a:t>
            </a:r>
            <a:r>
              <a:rPr kumimoji="0" lang="zh-CN" altLang="zh-CN" b="1" i="0" u="none" strike="noStrike" cap="none" normalizeH="0" baseline="0" dirty="0">
                <a:ln>
                  <a:noFill/>
                </a:ln>
                <a:solidFill>
                  <a:schemeClr val="tx1"/>
                </a:solidFill>
                <a:effectLst/>
              </a:rPr>
              <a:t>)</a:t>
            </a:r>
            <a:r>
              <a:rPr kumimoji="0" lang="zh-CN" altLang="zh-CN" b="0" i="0" u="none" strike="noStrike" cap="none" normalizeH="0" baseline="0" dirty="0">
                <a:ln>
                  <a:noFill/>
                </a:ln>
                <a:solidFill>
                  <a:schemeClr val="tx1"/>
                </a:solidFill>
                <a:effectLst/>
                <a:latin typeface="Arial" panose="020B0604020202020204" pitchFamily="34" charset="0"/>
              </a:rPr>
              <a:t>: Each table has a primary key constraint, ensuring unique identification of each record. </a:t>
            </a:r>
            <a:endParaRPr kumimoji="0" lang="en-US" altLang="zh-CN"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tabLst/>
            </a:pPr>
            <a:r>
              <a:rPr kumimoji="0" lang="zh-CN" altLang="zh-CN" b="0" i="0" u="none" strike="noStrike" cap="none" normalizeH="0" baseline="0" dirty="0">
                <a:ln>
                  <a:noFill/>
                </a:ln>
                <a:solidFill>
                  <a:schemeClr val="tx1"/>
                </a:solidFill>
                <a:effectLst/>
                <a:latin typeface="Arial" panose="020B0604020202020204" pitchFamily="34" charset="0"/>
              </a:rPr>
              <a:t>For example, </a:t>
            </a:r>
            <a:r>
              <a:rPr kumimoji="0" lang="zh-CN" altLang="zh-CN" b="0" i="0" u="none" strike="noStrike" cap="none" normalizeH="0" baseline="0" dirty="0">
                <a:ln>
                  <a:noFill/>
                </a:ln>
                <a:solidFill>
                  <a:schemeClr val="tx1"/>
                </a:solidFill>
                <a:effectLst/>
                <a:latin typeface="Arial Unicode MS"/>
              </a:rPr>
              <a:t>Ssn</a:t>
            </a:r>
            <a:r>
              <a:rPr kumimoji="0" lang="zh-CN" altLang="zh-CN" b="0" i="0" u="none" strike="noStrike" cap="none" normalizeH="0" baseline="0" dirty="0">
                <a:ln>
                  <a:noFill/>
                </a:ln>
                <a:solidFill>
                  <a:schemeClr val="tx1"/>
                </a:solidFill>
                <a:effectLst/>
              </a:rPr>
              <a:t> in </a:t>
            </a:r>
            <a:r>
              <a:rPr kumimoji="0" lang="zh-CN" altLang="zh-CN" b="0" i="0" u="none" strike="noStrike" cap="none" normalizeH="0" baseline="0" dirty="0">
                <a:ln>
                  <a:noFill/>
                </a:ln>
                <a:solidFill>
                  <a:schemeClr val="tx1"/>
                </a:solidFill>
                <a:effectLst/>
                <a:latin typeface="Arial Unicode MS"/>
              </a:rPr>
              <a:t>EMPLOYEE</a:t>
            </a:r>
            <a:r>
              <a:rPr kumimoji="0" lang="zh-CN" altLang="zh-CN" b="0" i="0" u="none" strike="noStrike" cap="none" normalizeH="0" baseline="0" dirty="0">
                <a:ln>
                  <a:noFill/>
                </a:ln>
                <a:solidFill>
                  <a:schemeClr val="tx1"/>
                </a:solidFill>
                <a:effectLst/>
              </a:rPr>
              <a:t> and </a:t>
            </a:r>
            <a:r>
              <a:rPr kumimoji="0" lang="zh-CN" altLang="zh-CN" b="0" i="0" u="none" strike="noStrike" cap="none" normalizeH="0" baseline="0" dirty="0">
                <a:ln>
                  <a:noFill/>
                </a:ln>
                <a:solidFill>
                  <a:schemeClr val="tx1"/>
                </a:solidFill>
                <a:effectLst/>
                <a:latin typeface="Arial Unicode MS"/>
              </a:rPr>
              <a:t>Dnumber</a:t>
            </a:r>
            <a:r>
              <a:rPr kumimoji="0" lang="zh-CN" altLang="zh-CN" b="0" i="0" u="none" strike="noStrike" cap="none" normalizeH="0" baseline="0" dirty="0">
                <a:ln>
                  <a:noFill/>
                </a:ln>
                <a:solidFill>
                  <a:schemeClr val="tx1"/>
                </a:solidFill>
                <a:effectLst/>
              </a:rPr>
              <a:t> in </a:t>
            </a:r>
            <a:r>
              <a:rPr kumimoji="0" lang="zh-CN" altLang="zh-CN" b="0" i="0" u="none" strike="noStrike" cap="none" normalizeH="0" baseline="0" dirty="0">
                <a:ln>
                  <a:noFill/>
                </a:ln>
                <a:solidFill>
                  <a:schemeClr val="tx1"/>
                </a:solidFill>
                <a:effectLst/>
                <a:latin typeface="Arial Unicode MS"/>
              </a:rPr>
              <a:t>DEPARTMENT</a:t>
            </a:r>
            <a:r>
              <a:rPr kumimoji="0" lang="zh-CN" altLang="zh-CN" b="0" i="0" u="none" strike="noStrike" cap="none" normalizeH="0" baseline="0" dirty="0">
                <a:ln>
                  <a:noFill/>
                </a:ln>
                <a:solidFill>
                  <a:schemeClr val="tx1"/>
                </a:solidFill>
                <a:effectLst/>
              </a:rPr>
              <a:t>.</a:t>
            </a:r>
            <a:endParaRPr kumimoji="0" lang="zh-CN" altLang="zh-CN"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b="1" i="0" u="none" strike="noStrike" cap="none" normalizeH="0" baseline="0" dirty="0">
                <a:ln>
                  <a:noFill/>
                </a:ln>
                <a:solidFill>
                  <a:schemeClr val="tx1"/>
                </a:solidFill>
                <a:effectLst/>
                <a:latin typeface="Arial" panose="020B0604020202020204" pitchFamily="34" charset="0"/>
              </a:rPr>
              <a:t>Foreign Key (</a:t>
            </a:r>
            <a:r>
              <a:rPr kumimoji="0" lang="zh-CN" altLang="zh-CN" b="1" i="0" u="none" strike="noStrike" cap="none" normalizeH="0" baseline="0" dirty="0">
                <a:ln>
                  <a:noFill/>
                </a:ln>
                <a:solidFill>
                  <a:schemeClr val="tx1"/>
                </a:solidFill>
                <a:effectLst/>
                <a:latin typeface="Arial Unicode MS"/>
              </a:rPr>
              <a:t>FOREIGN KEY</a:t>
            </a:r>
            <a:r>
              <a:rPr kumimoji="0" lang="zh-CN" altLang="zh-CN" b="1" i="0" u="none" strike="noStrike" cap="none" normalizeH="0" baseline="0" dirty="0">
                <a:ln>
                  <a:noFill/>
                </a:ln>
                <a:solidFill>
                  <a:schemeClr val="tx1"/>
                </a:solidFill>
                <a:effectLst/>
              </a:rPr>
              <a:t>)</a:t>
            </a:r>
            <a:r>
              <a:rPr kumimoji="0" lang="zh-CN" altLang="zh-CN" b="0" i="0" u="none" strike="noStrike" cap="none" normalizeH="0" baseline="0" dirty="0">
                <a:ln>
                  <a:noFill/>
                </a:ln>
                <a:solidFill>
                  <a:schemeClr val="tx1"/>
                </a:solidFill>
                <a:effectLst/>
                <a:latin typeface="Arial" panose="020B0604020202020204" pitchFamily="34" charset="0"/>
              </a:rPr>
              <a:t>: Used to enforce referential integrity between tables: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zh-CN" altLang="zh-CN" b="0" i="0" u="none" strike="noStrike" cap="none" normalizeH="0" baseline="0" dirty="0">
                <a:ln>
                  <a:noFill/>
                </a:ln>
                <a:solidFill>
                  <a:schemeClr val="tx1"/>
                </a:solidFill>
                <a:effectLst/>
                <a:latin typeface="Arial Unicode MS"/>
              </a:rPr>
              <a:t>Super_ssn</a:t>
            </a:r>
            <a:r>
              <a:rPr kumimoji="0" lang="zh-CN" altLang="zh-CN" b="0" i="0" u="none" strike="noStrike" cap="none" normalizeH="0" baseline="0" dirty="0">
                <a:ln>
                  <a:noFill/>
                </a:ln>
                <a:solidFill>
                  <a:schemeClr val="tx1"/>
                </a:solidFill>
                <a:effectLst/>
              </a:rPr>
              <a:t> in </a:t>
            </a:r>
            <a:r>
              <a:rPr kumimoji="0" lang="zh-CN" altLang="zh-CN" b="0" i="0" u="none" strike="noStrike" cap="none" normalizeH="0" baseline="0" dirty="0">
                <a:ln>
                  <a:noFill/>
                </a:ln>
                <a:solidFill>
                  <a:schemeClr val="tx1"/>
                </a:solidFill>
                <a:effectLst/>
                <a:latin typeface="Arial Unicode MS"/>
              </a:rPr>
              <a:t>EMPLOYEE</a:t>
            </a:r>
            <a:r>
              <a:rPr kumimoji="0" lang="zh-CN" altLang="zh-CN" b="0" i="0" u="none" strike="noStrike" cap="none" normalizeH="0" baseline="0" dirty="0">
                <a:ln>
                  <a:noFill/>
                </a:ln>
                <a:solidFill>
                  <a:schemeClr val="tx1"/>
                </a:solidFill>
                <a:effectLst/>
              </a:rPr>
              <a:t> references </a:t>
            </a:r>
            <a:r>
              <a:rPr kumimoji="0" lang="zh-CN" altLang="zh-CN" b="0" i="0" u="none" strike="noStrike" cap="none" normalizeH="0" baseline="0" dirty="0">
                <a:ln>
                  <a:noFill/>
                </a:ln>
                <a:solidFill>
                  <a:schemeClr val="tx1"/>
                </a:solidFill>
                <a:effectLst/>
                <a:latin typeface="Arial Unicode MS"/>
              </a:rPr>
              <a:t>Ssn</a:t>
            </a:r>
            <a:r>
              <a:rPr kumimoji="0" lang="zh-CN" altLang="zh-CN" b="0" i="0" u="none" strike="noStrike" cap="none" normalizeH="0" baseline="0" dirty="0">
                <a:ln>
                  <a:noFill/>
                </a:ln>
                <a:solidFill>
                  <a:schemeClr val="tx1"/>
                </a:solidFill>
                <a:effectLst/>
              </a:rPr>
              <a:t> in the same table.</a:t>
            </a:r>
            <a:endParaRPr kumimoji="0" lang="zh-CN" altLang="zh-CN"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zh-CN" altLang="zh-CN" b="0" i="0" u="none" strike="noStrike" cap="none" normalizeH="0" baseline="0" dirty="0">
                <a:ln>
                  <a:noFill/>
                </a:ln>
                <a:solidFill>
                  <a:schemeClr val="tx1"/>
                </a:solidFill>
                <a:effectLst/>
                <a:latin typeface="Arial Unicode MS"/>
              </a:rPr>
              <a:t>Dno</a:t>
            </a:r>
            <a:r>
              <a:rPr kumimoji="0" lang="zh-CN" altLang="zh-CN" b="0" i="0" u="none" strike="noStrike" cap="none" normalizeH="0" baseline="0" dirty="0">
                <a:ln>
                  <a:noFill/>
                </a:ln>
                <a:solidFill>
                  <a:schemeClr val="tx1"/>
                </a:solidFill>
                <a:effectLst/>
              </a:rPr>
              <a:t> in </a:t>
            </a:r>
            <a:r>
              <a:rPr kumimoji="0" lang="zh-CN" altLang="zh-CN" b="0" i="0" u="none" strike="noStrike" cap="none" normalizeH="0" baseline="0" dirty="0">
                <a:ln>
                  <a:noFill/>
                </a:ln>
                <a:solidFill>
                  <a:schemeClr val="tx1"/>
                </a:solidFill>
                <a:effectLst/>
                <a:latin typeface="Arial Unicode MS"/>
              </a:rPr>
              <a:t>EMPLOYEE</a:t>
            </a:r>
            <a:r>
              <a:rPr kumimoji="0" lang="zh-CN" altLang="zh-CN" b="0" i="0" u="none" strike="noStrike" cap="none" normalizeH="0" baseline="0" dirty="0">
                <a:ln>
                  <a:noFill/>
                </a:ln>
                <a:solidFill>
                  <a:schemeClr val="tx1"/>
                </a:solidFill>
                <a:effectLst/>
              </a:rPr>
              <a:t>, </a:t>
            </a:r>
            <a:r>
              <a:rPr kumimoji="0" lang="zh-CN" altLang="zh-CN" b="0" i="0" u="none" strike="noStrike" cap="none" normalizeH="0" baseline="0" dirty="0">
                <a:ln>
                  <a:noFill/>
                </a:ln>
                <a:solidFill>
                  <a:schemeClr val="tx1"/>
                </a:solidFill>
                <a:effectLst/>
                <a:latin typeface="Arial Unicode MS"/>
              </a:rPr>
              <a:t>Dnumber</a:t>
            </a:r>
            <a:r>
              <a:rPr kumimoji="0" lang="zh-CN" altLang="zh-CN" b="0" i="0" u="none" strike="noStrike" cap="none" normalizeH="0" baseline="0" dirty="0">
                <a:ln>
                  <a:noFill/>
                </a:ln>
                <a:solidFill>
                  <a:schemeClr val="tx1"/>
                </a:solidFill>
                <a:effectLst/>
              </a:rPr>
              <a:t> in </a:t>
            </a:r>
            <a:r>
              <a:rPr kumimoji="0" lang="zh-CN" altLang="zh-CN" b="0" i="0" u="none" strike="noStrike" cap="none" normalizeH="0" baseline="0" dirty="0">
                <a:ln>
                  <a:noFill/>
                </a:ln>
                <a:solidFill>
                  <a:schemeClr val="tx1"/>
                </a:solidFill>
                <a:effectLst/>
                <a:latin typeface="Arial Unicode MS"/>
              </a:rPr>
              <a:t>DEPT_LOCATIONS</a:t>
            </a:r>
            <a:r>
              <a:rPr kumimoji="0" lang="zh-CN" altLang="zh-CN" b="0" i="0" u="none" strike="noStrike" cap="none" normalizeH="0" baseline="0" dirty="0">
                <a:ln>
                  <a:noFill/>
                </a:ln>
                <a:solidFill>
                  <a:schemeClr val="tx1"/>
                </a:solidFill>
                <a:effectLst/>
              </a:rPr>
              <a:t>, and </a:t>
            </a:r>
            <a:r>
              <a:rPr kumimoji="0" lang="zh-CN" altLang="zh-CN" b="0" i="0" u="none" strike="noStrike" cap="none" normalizeH="0" baseline="0" dirty="0">
                <a:ln>
                  <a:noFill/>
                </a:ln>
                <a:solidFill>
                  <a:schemeClr val="tx1"/>
                </a:solidFill>
                <a:effectLst/>
                <a:latin typeface="Arial Unicode MS"/>
              </a:rPr>
              <a:t>Dnum</a:t>
            </a:r>
            <a:r>
              <a:rPr kumimoji="0" lang="zh-CN" altLang="zh-CN" b="0" i="0" u="none" strike="noStrike" cap="none" normalizeH="0" baseline="0" dirty="0">
                <a:ln>
                  <a:noFill/>
                </a:ln>
                <a:solidFill>
                  <a:schemeClr val="tx1"/>
                </a:solidFill>
                <a:effectLst/>
              </a:rPr>
              <a:t> in </a:t>
            </a:r>
            <a:r>
              <a:rPr kumimoji="0" lang="zh-CN" altLang="zh-CN" b="0" i="0" u="none" strike="noStrike" cap="none" normalizeH="0" baseline="0" dirty="0">
                <a:ln>
                  <a:noFill/>
                </a:ln>
                <a:solidFill>
                  <a:schemeClr val="tx1"/>
                </a:solidFill>
                <a:effectLst/>
                <a:latin typeface="Arial Unicode MS"/>
              </a:rPr>
              <a:t>PROJECT</a:t>
            </a:r>
            <a:r>
              <a:rPr kumimoji="0" lang="zh-CN" altLang="zh-CN" b="0" i="0" u="none" strike="noStrike" cap="none" normalizeH="0" baseline="0" dirty="0">
                <a:ln>
                  <a:noFill/>
                </a:ln>
                <a:solidFill>
                  <a:schemeClr val="tx1"/>
                </a:solidFill>
                <a:effectLst/>
              </a:rPr>
              <a:t> reference </a:t>
            </a:r>
            <a:r>
              <a:rPr kumimoji="0" lang="zh-CN" altLang="zh-CN" b="0" i="0" u="none" strike="noStrike" cap="none" normalizeH="0" baseline="0" dirty="0">
                <a:ln>
                  <a:noFill/>
                </a:ln>
                <a:solidFill>
                  <a:schemeClr val="tx1"/>
                </a:solidFill>
                <a:effectLst/>
                <a:latin typeface="Arial Unicode MS"/>
              </a:rPr>
              <a:t>Dnumber</a:t>
            </a:r>
            <a:r>
              <a:rPr kumimoji="0" lang="zh-CN" altLang="zh-CN" b="0" i="0" u="none" strike="noStrike" cap="none" normalizeH="0" baseline="0" dirty="0">
                <a:ln>
                  <a:noFill/>
                </a:ln>
                <a:solidFill>
                  <a:schemeClr val="tx1"/>
                </a:solidFill>
                <a:effectLst/>
              </a:rPr>
              <a:t> in </a:t>
            </a:r>
            <a:r>
              <a:rPr kumimoji="0" lang="zh-CN" altLang="zh-CN" b="0" i="0" u="none" strike="noStrike" cap="none" normalizeH="0" baseline="0" dirty="0">
                <a:ln>
                  <a:noFill/>
                </a:ln>
                <a:solidFill>
                  <a:schemeClr val="tx1"/>
                </a:solidFill>
                <a:effectLst/>
                <a:latin typeface="Arial Unicode MS"/>
              </a:rPr>
              <a:t>DEPARTMENT</a:t>
            </a:r>
            <a:r>
              <a:rPr kumimoji="0" lang="zh-CN" altLang="zh-CN" b="0" i="0" u="none" strike="noStrike" cap="none" normalizeH="0" baseline="0" dirty="0">
                <a:ln>
                  <a:noFill/>
                </a:ln>
                <a:solidFill>
                  <a:schemeClr val="tx1"/>
                </a:solidFill>
                <a:effectLst/>
              </a:rPr>
              <a:t>.</a:t>
            </a:r>
            <a:endParaRPr kumimoji="0" lang="zh-CN" altLang="zh-CN" b="0" i="0" u="none" strike="noStrike" cap="none" normalizeH="0" baseline="0" dirty="0">
              <a:ln>
                <a:noFill/>
              </a:ln>
              <a:solidFill>
                <a:schemeClr val="tx1"/>
              </a:solidFill>
              <a:effectLst/>
              <a:latin typeface="Arial" panose="020B0604020202020204"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zh-CN" altLang="zh-CN" b="0" i="0" u="none" strike="noStrike" cap="none" normalizeH="0" baseline="0" dirty="0">
                <a:ln>
                  <a:noFill/>
                </a:ln>
                <a:solidFill>
                  <a:schemeClr val="tx1"/>
                </a:solidFill>
                <a:effectLst/>
                <a:latin typeface="Arial Unicode MS"/>
              </a:rPr>
              <a:t>Essn</a:t>
            </a:r>
            <a:r>
              <a:rPr kumimoji="0" lang="zh-CN" altLang="zh-CN" b="0" i="0" u="none" strike="noStrike" cap="none" normalizeH="0" baseline="0" dirty="0">
                <a:ln>
                  <a:noFill/>
                </a:ln>
                <a:solidFill>
                  <a:schemeClr val="tx1"/>
                </a:solidFill>
                <a:effectLst/>
              </a:rPr>
              <a:t> in </a:t>
            </a:r>
            <a:r>
              <a:rPr kumimoji="0" lang="zh-CN" altLang="zh-CN" b="0" i="0" u="none" strike="noStrike" cap="none" normalizeH="0" baseline="0" dirty="0">
                <a:ln>
                  <a:noFill/>
                </a:ln>
                <a:solidFill>
                  <a:schemeClr val="tx1"/>
                </a:solidFill>
                <a:effectLst/>
                <a:latin typeface="Arial Unicode MS"/>
              </a:rPr>
              <a:t>WORKS_ON</a:t>
            </a:r>
            <a:r>
              <a:rPr kumimoji="0" lang="zh-CN" altLang="zh-CN" b="0" i="0" u="none" strike="noStrike" cap="none" normalizeH="0" baseline="0" dirty="0">
                <a:ln>
                  <a:noFill/>
                </a:ln>
                <a:solidFill>
                  <a:schemeClr val="tx1"/>
                </a:solidFill>
                <a:effectLst/>
              </a:rPr>
              <a:t> references </a:t>
            </a:r>
            <a:r>
              <a:rPr kumimoji="0" lang="zh-CN" altLang="zh-CN" b="0" i="0" u="none" strike="noStrike" cap="none" normalizeH="0" baseline="0" dirty="0">
                <a:ln>
                  <a:noFill/>
                </a:ln>
                <a:solidFill>
                  <a:schemeClr val="tx1"/>
                </a:solidFill>
                <a:effectLst/>
                <a:latin typeface="Arial Unicode MS"/>
              </a:rPr>
              <a:t>Ssn</a:t>
            </a:r>
            <a:r>
              <a:rPr kumimoji="0" lang="zh-CN" altLang="zh-CN" b="0" i="0" u="none" strike="noStrike" cap="none" normalizeH="0" baseline="0" dirty="0">
                <a:ln>
                  <a:noFill/>
                </a:ln>
                <a:solidFill>
                  <a:schemeClr val="tx1"/>
                </a:solidFill>
                <a:effectLst/>
              </a:rPr>
              <a:t> in </a:t>
            </a:r>
            <a:r>
              <a:rPr kumimoji="0" lang="zh-CN" altLang="zh-CN" b="0" i="0" u="none" strike="noStrike" cap="none" normalizeH="0" baseline="0" dirty="0">
                <a:ln>
                  <a:noFill/>
                </a:ln>
                <a:solidFill>
                  <a:schemeClr val="tx1"/>
                </a:solidFill>
                <a:effectLst/>
                <a:latin typeface="Arial Unicode MS"/>
              </a:rPr>
              <a:t>EMPLOYEE</a:t>
            </a:r>
            <a:r>
              <a:rPr kumimoji="0" lang="zh-CN" altLang="zh-CN" b="0" i="0" u="none" strike="noStrike" cap="none" normalizeH="0" baseline="0" dirty="0">
                <a:ln>
                  <a:noFill/>
                </a:ln>
                <a:solidFill>
                  <a:schemeClr val="tx1"/>
                </a:solidFill>
                <a:effectLst/>
              </a:rPr>
              <a:t>, and </a:t>
            </a:r>
            <a:r>
              <a:rPr kumimoji="0" lang="zh-CN" altLang="zh-CN" b="0" i="0" u="none" strike="noStrike" cap="none" normalizeH="0" baseline="0" dirty="0">
                <a:ln>
                  <a:noFill/>
                </a:ln>
                <a:solidFill>
                  <a:schemeClr val="tx1"/>
                </a:solidFill>
                <a:effectLst/>
                <a:latin typeface="Arial Unicode MS"/>
              </a:rPr>
              <a:t>Pno</a:t>
            </a:r>
            <a:r>
              <a:rPr kumimoji="0" lang="zh-CN" altLang="zh-CN" b="0" i="0" u="none" strike="noStrike" cap="none" normalizeH="0" baseline="0" dirty="0">
                <a:ln>
                  <a:noFill/>
                </a:ln>
                <a:solidFill>
                  <a:schemeClr val="tx1"/>
                </a:solidFill>
                <a:effectLst/>
              </a:rPr>
              <a:t> in </a:t>
            </a:r>
            <a:r>
              <a:rPr kumimoji="0" lang="zh-CN" altLang="zh-CN" b="0" i="0" u="none" strike="noStrike" cap="none" normalizeH="0" baseline="0" dirty="0">
                <a:ln>
                  <a:noFill/>
                </a:ln>
                <a:solidFill>
                  <a:schemeClr val="tx1"/>
                </a:solidFill>
                <a:effectLst/>
                <a:latin typeface="Arial Unicode MS"/>
              </a:rPr>
              <a:t>WORKS_ON</a:t>
            </a:r>
            <a:r>
              <a:rPr kumimoji="0" lang="zh-CN" altLang="zh-CN" b="0" i="0" u="none" strike="noStrike" cap="none" normalizeH="0" baseline="0" dirty="0">
                <a:ln>
                  <a:noFill/>
                </a:ln>
                <a:solidFill>
                  <a:schemeClr val="tx1"/>
                </a:solidFill>
                <a:effectLst/>
              </a:rPr>
              <a:t> references </a:t>
            </a:r>
            <a:r>
              <a:rPr kumimoji="0" lang="zh-CN" altLang="zh-CN" b="0" i="0" u="none" strike="noStrike" cap="none" normalizeH="0" baseline="0" dirty="0">
                <a:ln>
                  <a:noFill/>
                </a:ln>
                <a:solidFill>
                  <a:schemeClr val="tx1"/>
                </a:solidFill>
                <a:effectLst/>
                <a:latin typeface="Arial Unicode MS"/>
              </a:rPr>
              <a:t>Pnumber</a:t>
            </a:r>
            <a:r>
              <a:rPr kumimoji="0" lang="zh-CN" altLang="zh-CN" b="0" i="0" u="none" strike="noStrike" cap="none" normalizeH="0" baseline="0" dirty="0">
                <a:ln>
                  <a:noFill/>
                </a:ln>
                <a:solidFill>
                  <a:schemeClr val="tx1"/>
                </a:solidFill>
                <a:effectLst/>
              </a:rPr>
              <a:t> in </a:t>
            </a:r>
            <a:r>
              <a:rPr kumimoji="0" lang="zh-CN" altLang="zh-CN" b="0" i="0" u="none" strike="noStrike" cap="none" normalizeH="0" baseline="0" dirty="0">
                <a:ln>
                  <a:noFill/>
                </a:ln>
                <a:solidFill>
                  <a:schemeClr val="tx1"/>
                </a:solidFill>
                <a:effectLst/>
                <a:latin typeface="Arial Unicode MS"/>
              </a:rPr>
              <a:t>PROJECT</a:t>
            </a:r>
            <a:r>
              <a:rPr kumimoji="0" lang="zh-CN" altLang="zh-CN" b="0" i="0" u="none" strike="noStrike" cap="none" normalizeH="0" baseline="0" dirty="0">
                <a:ln>
                  <a:noFill/>
                </a:ln>
                <a:solidFill>
                  <a:schemeClr val="tx1"/>
                </a:solidFill>
                <a:effectLst/>
              </a:rPr>
              <a:t>.</a:t>
            </a:r>
            <a:endParaRPr kumimoji="0" lang="zh-CN" altLang="zh-CN"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zh-CN" altLang="zh-CN" b="1" i="0" u="none" strike="noStrike" cap="none" normalizeH="0" baseline="0" dirty="0">
                <a:ln>
                  <a:noFill/>
                </a:ln>
                <a:solidFill>
                  <a:schemeClr val="tx1"/>
                </a:solidFill>
                <a:effectLst/>
                <a:latin typeface="Arial" panose="020B0604020202020204" pitchFamily="34" charset="0"/>
              </a:rPr>
              <a:t>Composite Primary Key</a:t>
            </a:r>
            <a:r>
              <a:rPr kumimoji="0" lang="zh-CN" altLang="zh-CN" b="0" i="0" u="none" strike="noStrike" cap="none" normalizeH="0" baseline="0" dirty="0">
                <a:ln>
                  <a:noFill/>
                </a:ln>
                <a:solidFill>
                  <a:schemeClr val="tx1"/>
                </a:solidFill>
                <a:effectLst/>
                <a:latin typeface="Arial" panose="020B0604020202020204" pitchFamily="34" charset="0"/>
              </a:rPr>
              <a:t>: In tables like </a:t>
            </a:r>
            <a:r>
              <a:rPr kumimoji="0" lang="zh-CN" altLang="zh-CN" b="0" i="0" u="none" strike="noStrike" cap="none" normalizeH="0" baseline="0" dirty="0">
                <a:ln>
                  <a:noFill/>
                </a:ln>
                <a:solidFill>
                  <a:schemeClr val="tx1"/>
                </a:solidFill>
                <a:effectLst/>
                <a:latin typeface="Arial Unicode MS"/>
              </a:rPr>
              <a:t>WORKS_ON</a:t>
            </a:r>
            <a:r>
              <a:rPr kumimoji="0" lang="zh-CN" altLang="zh-CN" b="0" i="0" u="none" strike="noStrike" cap="none" normalizeH="0" baseline="0" dirty="0">
                <a:ln>
                  <a:noFill/>
                </a:ln>
                <a:solidFill>
                  <a:schemeClr val="tx1"/>
                </a:solidFill>
                <a:effectLst/>
              </a:rPr>
              <a:t>, </a:t>
            </a:r>
            <a:r>
              <a:rPr kumimoji="0" lang="zh-CN" altLang="zh-CN" b="0" i="0" u="none" strike="noStrike" cap="none" normalizeH="0" baseline="0" dirty="0">
                <a:ln>
                  <a:noFill/>
                </a:ln>
                <a:solidFill>
                  <a:schemeClr val="tx1"/>
                </a:solidFill>
                <a:effectLst/>
                <a:latin typeface="Arial Unicode MS"/>
              </a:rPr>
              <a:t>DEPT_LOCATIONS</a:t>
            </a:r>
            <a:r>
              <a:rPr kumimoji="0" lang="zh-CN" altLang="zh-CN" b="0" i="0" u="none" strike="noStrike" cap="none" normalizeH="0" baseline="0" dirty="0">
                <a:ln>
                  <a:noFill/>
                </a:ln>
                <a:solidFill>
                  <a:schemeClr val="tx1"/>
                </a:solidFill>
                <a:effectLst/>
              </a:rPr>
              <a:t>, and </a:t>
            </a:r>
            <a:r>
              <a:rPr kumimoji="0" lang="zh-CN" altLang="zh-CN" b="0" i="0" u="none" strike="noStrike" cap="none" normalizeH="0" baseline="0" dirty="0">
                <a:ln>
                  <a:noFill/>
                </a:ln>
                <a:solidFill>
                  <a:schemeClr val="tx1"/>
                </a:solidFill>
                <a:effectLst/>
                <a:latin typeface="Arial Unicode MS"/>
              </a:rPr>
              <a:t>DEPENDENT</a:t>
            </a:r>
            <a:r>
              <a:rPr kumimoji="0" lang="zh-CN" altLang="zh-CN" b="0" i="0" u="none" strike="noStrike" cap="none" normalizeH="0" baseline="0" dirty="0">
                <a:ln>
                  <a:noFill/>
                </a:ln>
                <a:solidFill>
                  <a:schemeClr val="tx1"/>
                </a:solidFill>
                <a:effectLst/>
              </a:rPr>
              <a:t>, a composite primary key is used to ensure uniqueness based on a combination of two columns.</a:t>
            </a:r>
            <a:endParaRPr kumimoji="0" lang="zh-CN" altLang="zh-CN"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zh-CN" altLang="zh-CN" b="0" i="0" u="none" strike="noStrike" cap="none" normalizeH="0" baseline="0" dirty="0">
              <a:ln>
                <a:noFill/>
              </a:ln>
              <a:solidFill>
                <a:schemeClr val="tx1"/>
              </a:solidFill>
              <a:effectLst/>
              <a:latin typeface="Arial" panose="020B0604020202020204" pitchFamily="34" charset="0"/>
            </a:endParaRPr>
          </a:p>
        </p:txBody>
      </p:sp>
      <p:sp>
        <p:nvSpPr>
          <p:cNvPr id="3" name="TextBox 2">
            <a:extLst>
              <a:ext uri="{FF2B5EF4-FFF2-40B4-BE49-F238E27FC236}">
                <a16:creationId xmlns:a16="http://schemas.microsoft.com/office/drawing/2014/main" id="{79EB55C7-F977-FA24-29FC-6E16B0A858D4}"/>
              </a:ext>
            </a:extLst>
          </p:cNvPr>
          <p:cNvSpPr txBox="1"/>
          <p:nvPr/>
        </p:nvSpPr>
        <p:spPr>
          <a:xfrm>
            <a:off x="596787" y="679731"/>
            <a:ext cx="10545946" cy="2031325"/>
          </a:xfrm>
          <a:prstGeom prst="rect">
            <a:avLst/>
          </a:prstGeom>
          <a:noFill/>
        </p:spPr>
        <p:txBody>
          <a:bodyPr wrap="square">
            <a:spAutoFit/>
          </a:bodyPr>
          <a:lstStyle/>
          <a:p>
            <a:pPr marL="285750" indent="-285750">
              <a:buFont typeface="Arial" panose="020B0604020202020204" pitchFamily="34" charset="0"/>
              <a:buChar char="•"/>
            </a:pPr>
            <a:r>
              <a:rPr lang="en-US" altLang="zh-CN" dirty="0"/>
              <a:t>The WORKS_ON table can be considered a weak entity. </a:t>
            </a:r>
          </a:p>
          <a:p>
            <a:pPr marL="285750" indent="-285750">
              <a:buFont typeface="Arial" panose="020B0604020202020204" pitchFamily="34" charset="0"/>
              <a:buChar char="•"/>
            </a:pPr>
            <a:r>
              <a:rPr lang="en-US" altLang="zh-CN" dirty="0"/>
              <a:t>A weak entity is one that does not have a primary key on its own and instead depends on a foreign key to another table (or a combination of foreign keys) to uniquely identify its records.</a:t>
            </a:r>
          </a:p>
          <a:p>
            <a:pPr marL="285750" indent="-285750">
              <a:buFont typeface="Arial" panose="020B0604020202020204" pitchFamily="34" charset="0"/>
              <a:buChar char="•"/>
            </a:pPr>
            <a:r>
              <a:rPr lang="en-US" altLang="zh-CN" dirty="0"/>
              <a:t>WORKS_ON has a composite primary key made up of </a:t>
            </a:r>
            <a:r>
              <a:rPr lang="en-US" altLang="zh-CN" dirty="0" err="1"/>
              <a:t>Essn</a:t>
            </a:r>
            <a:r>
              <a:rPr lang="en-US" altLang="zh-CN" dirty="0"/>
              <a:t> (employee's SSN) and </a:t>
            </a:r>
            <a:r>
              <a:rPr lang="en-US" altLang="zh-CN" dirty="0" err="1"/>
              <a:t>Pno</a:t>
            </a:r>
            <a:r>
              <a:rPr lang="en-US" altLang="zh-CN" dirty="0"/>
              <a:t> (project number), both of which are foreign keys referencing EMPLOYEE and PROJECT, respectively. </a:t>
            </a:r>
          </a:p>
          <a:p>
            <a:pPr marL="285750" indent="-285750">
              <a:buFont typeface="Arial" panose="020B0604020202020204" pitchFamily="34" charset="0"/>
              <a:buChar char="•"/>
            </a:pPr>
            <a:r>
              <a:rPr lang="en-US" altLang="zh-CN" dirty="0"/>
              <a:t>This structure indicates a dependency on both the EMPLOYEE and PROJECT entities, which aligns with the concept of a weak entity.</a:t>
            </a:r>
            <a:endParaRPr lang="zh-CN" altLang="en-US" dirty="0"/>
          </a:p>
        </p:txBody>
      </p:sp>
    </p:spTree>
    <p:extLst>
      <p:ext uri="{BB962C8B-B14F-4D97-AF65-F5344CB8AC3E}">
        <p14:creationId xmlns:p14="http://schemas.microsoft.com/office/powerpoint/2010/main" val="86069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8A592388-7A20-2203-9F33-AB941530A460}"/>
              </a:ext>
            </a:extLst>
          </p:cNvPr>
          <p:cNvSpPr txBox="1"/>
          <p:nvPr/>
        </p:nvSpPr>
        <p:spPr>
          <a:xfrm>
            <a:off x="429846" y="250091"/>
            <a:ext cx="11449539" cy="2308324"/>
          </a:xfrm>
          <a:prstGeom prst="rect">
            <a:avLst/>
          </a:prstGeom>
          <a:noFill/>
        </p:spPr>
        <p:txBody>
          <a:bodyPr wrap="square">
            <a:spAutoFit/>
          </a:bodyPr>
          <a:lstStyle/>
          <a:p>
            <a:r>
              <a:rPr lang="zh-CN" altLang="en-US" dirty="0"/>
              <a:t>INSERT INTO EMPLOYEE (Fname, Minit, Lname, Ssn, Bdate, Address, Sex, Salary, Super_ssn, Dno)</a:t>
            </a:r>
          </a:p>
          <a:p>
            <a:r>
              <a:rPr lang="zh-CN" altLang="en-US" dirty="0"/>
              <a:t>VALUES </a:t>
            </a:r>
          </a:p>
          <a:p>
            <a:r>
              <a:rPr lang="zh-CN" altLang="en-US" dirty="0"/>
              <a:t>('John', 'B', 'Smith', '123456789', '1970-01-15', '731 Fondren, Houston, TX', 'M', 30000, NULL, 5),</a:t>
            </a:r>
          </a:p>
          <a:p>
            <a:r>
              <a:rPr lang="zh-CN" altLang="en-US" dirty="0"/>
              <a:t>('Franklin', 'T', 'Wong', '333445555', '1955-12-08', '638 Voss, Houston, TX', 'M', 40000, '888665555', 5),</a:t>
            </a:r>
          </a:p>
          <a:p>
            <a:r>
              <a:rPr lang="zh-CN" altLang="en-US" dirty="0"/>
              <a:t>('Alicia', 'J', 'Zelaya', '999887777', '1968-01-19', '3321 Castle, Spring, TX', 'F', 25000, '987654321', 4),</a:t>
            </a:r>
          </a:p>
          <a:p>
            <a:r>
              <a:rPr lang="zh-CN" altLang="en-US" dirty="0"/>
              <a:t>('Jennifer', 'S', 'Wallace', '987654321', '1941-06-20', '291 Berry, Bellaire, TX', 'F', 43000, '888665555', 4),</a:t>
            </a:r>
          </a:p>
          <a:p>
            <a:r>
              <a:rPr lang="zh-CN" altLang="en-US" dirty="0"/>
              <a:t>('Ramesh', 'K', 'Narayan', '666884444', '1962-09-15', '975 Fire Oak, Humble, TX', 'M', 38000, '333445555', 5),</a:t>
            </a:r>
          </a:p>
          <a:p>
            <a:r>
              <a:rPr lang="zh-CN" altLang="en-US" dirty="0"/>
              <a:t>('Joyce', 'A', 'English', '453453453', '1972-07-31', '5631 Rice, Houston, TX', 'F’, </a:t>
            </a:r>
            <a:r>
              <a:rPr lang="en-US" altLang="zh-CN" dirty="0"/>
              <a:t>1</a:t>
            </a:r>
            <a:r>
              <a:rPr lang="zh-CN" altLang="en-US" dirty="0"/>
              <a:t>25000, '333445555', 5);</a:t>
            </a:r>
          </a:p>
        </p:txBody>
      </p:sp>
      <p:sp>
        <p:nvSpPr>
          <p:cNvPr id="5" name="TextBox 4">
            <a:extLst>
              <a:ext uri="{FF2B5EF4-FFF2-40B4-BE49-F238E27FC236}">
                <a16:creationId xmlns:a16="http://schemas.microsoft.com/office/drawing/2014/main" id="{151576EA-DC11-F9B6-B65E-9262F29D9D78}"/>
              </a:ext>
            </a:extLst>
          </p:cNvPr>
          <p:cNvSpPr txBox="1"/>
          <p:nvPr/>
        </p:nvSpPr>
        <p:spPr>
          <a:xfrm>
            <a:off x="429846" y="2686653"/>
            <a:ext cx="7424616" cy="1477328"/>
          </a:xfrm>
          <a:prstGeom prst="rect">
            <a:avLst/>
          </a:prstGeom>
          <a:noFill/>
        </p:spPr>
        <p:txBody>
          <a:bodyPr wrap="square">
            <a:spAutoFit/>
          </a:bodyPr>
          <a:lstStyle/>
          <a:p>
            <a:r>
              <a:rPr lang="zh-CN" altLang="en-US" dirty="0"/>
              <a:t>INSERT INTO DEPARTMENT (Dname, Dnumber, Mgr_ssn, Mgr_start_date)</a:t>
            </a:r>
          </a:p>
          <a:p>
            <a:r>
              <a:rPr lang="zh-CN" altLang="en-US" dirty="0"/>
              <a:t>VALUES </a:t>
            </a:r>
          </a:p>
          <a:p>
            <a:r>
              <a:rPr lang="zh-CN" altLang="en-US" dirty="0"/>
              <a:t>('Research', 5, '333445555', '1988-05-22'),</a:t>
            </a:r>
          </a:p>
          <a:p>
            <a:r>
              <a:rPr lang="zh-CN" altLang="en-US" dirty="0"/>
              <a:t>('Administration', 4, '987654321', '1995-01-01'),</a:t>
            </a:r>
          </a:p>
          <a:p>
            <a:r>
              <a:rPr lang="zh-CN" altLang="en-US" dirty="0"/>
              <a:t>('Headquarters', 1, '888665555', '1981-06-19');</a:t>
            </a:r>
          </a:p>
        </p:txBody>
      </p:sp>
      <p:sp>
        <p:nvSpPr>
          <p:cNvPr id="7" name="TextBox 6">
            <a:extLst>
              <a:ext uri="{FF2B5EF4-FFF2-40B4-BE49-F238E27FC236}">
                <a16:creationId xmlns:a16="http://schemas.microsoft.com/office/drawing/2014/main" id="{A210B4D6-FAB1-04AC-00D4-9A3685729D04}"/>
              </a:ext>
            </a:extLst>
          </p:cNvPr>
          <p:cNvSpPr txBox="1"/>
          <p:nvPr/>
        </p:nvSpPr>
        <p:spPr>
          <a:xfrm>
            <a:off x="492370" y="4737247"/>
            <a:ext cx="6096000" cy="1754326"/>
          </a:xfrm>
          <a:prstGeom prst="rect">
            <a:avLst/>
          </a:prstGeom>
          <a:noFill/>
        </p:spPr>
        <p:txBody>
          <a:bodyPr wrap="square">
            <a:spAutoFit/>
          </a:bodyPr>
          <a:lstStyle/>
          <a:p>
            <a:r>
              <a:rPr lang="zh-CN" altLang="en-US" dirty="0"/>
              <a:t>INSERT INTO DEPT_LOCATIONS (Dnumber, Dlocation)</a:t>
            </a:r>
          </a:p>
          <a:p>
            <a:r>
              <a:rPr lang="zh-CN" altLang="en-US" dirty="0"/>
              <a:t>VALUES </a:t>
            </a:r>
          </a:p>
          <a:p>
            <a:r>
              <a:rPr lang="zh-CN" altLang="en-US" dirty="0"/>
              <a:t>(5, 'Houston'),</a:t>
            </a:r>
          </a:p>
          <a:p>
            <a:r>
              <a:rPr lang="zh-CN" altLang="en-US" dirty="0"/>
              <a:t>(5, 'Bellaire'),</a:t>
            </a:r>
          </a:p>
          <a:p>
            <a:r>
              <a:rPr lang="zh-CN" altLang="en-US" dirty="0"/>
              <a:t>(4, 'Stafford'),</a:t>
            </a:r>
          </a:p>
          <a:p>
            <a:r>
              <a:rPr lang="zh-CN" altLang="en-US" dirty="0"/>
              <a:t>(1, 'Houston');</a:t>
            </a:r>
          </a:p>
        </p:txBody>
      </p:sp>
    </p:spTree>
    <p:extLst>
      <p:ext uri="{BB962C8B-B14F-4D97-AF65-F5344CB8AC3E}">
        <p14:creationId xmlns:p14="http://schemas.microsoft.com/office/powerpoint/2010/main" val="12619914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AED0AC8-193D-6D8B-4698-736A1F3B86CA}"/>
              </a:ext>
            </a:extLst>
          </p:cNvPr>
          <p:cNvSpPr txBox="1"/>
          <p:nvPr/>
        </p:nvSpPr>
        <p:spPr>
          <a:xfrm>
            <a:off x="3191773" y="155576"/>
            <a:ext cx="8384875" cy="3046988"/>
          </a:xfrm>
          <a:prstGeom prst="rect">
            <a:avLst/>
          </a:prstGeom>
          <a:noFill/>
        </p:spPr>
        <p:txBody>
          <a:bodyPr wrap="square">
            <a:spAutoFit/>
          </a:bodyPr>
          <a:lstStyle/>
          <a:p>
            <a:r>
              <a:rPr lang="zh-CN" altLang="en-US" sz="2400" dirty="0"/>
              <a:t>INSERT INTO PROJECT (Pname, Pnumber, Plocation, Dnum)</a:t>
            </a:r>
          </a:p>
          <a:p>
            <a:r>
              <a:rPr lang="zh-CN" altLang="en-US" sz="2400" dirty="0"/>
              <a:t>VALUES </a:t>
            </a:r>
          </a:p>
          <a:p>
            <a:r>
              <a:rPr lang="zh-CN" altLang="en-US" sz="2400" dirty="0"/>
              <a:t>('ProductX', 1, 'Bellaire', 5),</a:t>
            </a:r>
          </a:p>
          <a:p>
            <a:r>
              <a:rPr lang="zh-CN" altLang="en-US" sz="2400" dirty="0"/>
              <a:t>('ProductY', 2, 'Sugarland', 5),</a:t>
            </a:r>
          </a:p>
          <a:p>
            <a:r>
              <a:rPr lang="zh-CN" altLang="en-US" sz="2400" dirty="0"/>
              <a:t>('ProductZ', 3, 'Houston', 5),</a:t>
            </a:r>
          </a:p>
          <a:p>
            <a:r>
              <a:rPr lang="zh-CN" altLang="en-US" sz="2400" dirty="0"/>
              <a:t>('Computerization', 10, 'Stafford', 4),</a:t>
            </a:r>
          </a:p>
          <a:p>
            <a:r>
              <a:rPr lang="zh-CN" altLang="en-US" sz="2400" dirty="0"/>
              <a:t>('Reorganization', 20, 'Houston', 1),</a:t>
            </a:r>
          </a:p>
          <a:p>
            <a:r>
              <a:rPr lang="zh-CN" altLang="en-US" sz="2400" dirty="0"/>
              <a:t>('Apollo', 30, 'Houston', 1);</a:t>
            </a:r>
          </a:p>
        </p:txBody>
      </p:sp>
      <p:sp>
        <p:nvSpPr>
          <p:cNvPr id="6" name="TextBox 5">
            <a:extLst>
              <a:ext uri="{FF2B5EF4-FFF2-40B4-BE49-F238E27FC236}">
                <a16:creationId xmlns:a16="http://schemas.microsoft.com/office/drawing/2014/main" id="{4B77FEAD-9A50-0B9E-5A77-9209C4BD44B9}"/>
              </a:ext>
            </a:extLst>
          </p:cNvPr>
          <p:cNvSpPr txBox="1"/>
          <p:nvPr/>
        </p:nvSpPr>
        <p:spPr>
          <a:xfrm>
            <a:off x="307895" y="3202564"/>
            <a:ext cx="8384875" cy="3785652"/>
          </a:xfrm>
          <a:prstGeom prst="rect">
            <a:avLst/>
          </a:prstGeom>
          <a:noFill/>
        </p:spPr>
        <p:txBody>
          <a:bodyPr wrap="square">
            <a:spAutoFit/>
          </a:bodyPr>
          <a:lstStyle/>
          <a:p>
            <a:r>
              <a:rPr lang="zh-CN" altLang="en-US" sz="2400" dirty="0"/>
              <a:t>INSERT INTO WORKS_ON (Essn, Pno, Hours)</a:t>
            </a:r>
          </a:p>
          <a:p>
            <a:r>
              <a:rPr lang="zh-CN" altLang="en-US" sz="2400" dirty="0"/>
              <a:t>VALUES </a:t>
            </a:r>
          </a:p>
          <a:p>
            <a:r>
              <a:rPr lang="zh-CN" altLang="en-US" sz="2400" dirty="0"/>
              <a:t>('123456789', 1, 32.5),</a:t>
            </a:r>
          </a:p>
          <a:p>
            <a:r>
              <a:rPr lang="zh-CN" altLang="en-US" sz="2400" dirty="0"/>
              <a:t>('123456789', 2, 7.5),</a:t>
            </a:r>
          </a:p>
          <a:p>
            <a:r>
              <a:rPr lang="zh-CN" altLang="en-US" sz="2400" dirty="0"/>
              <a:t>('333445555', 2, 10),</a:t>
            </a:r>
          </a:p>
          <a:p>
            <a:r>
              <a:rPr lang="zh-CN" altLang="en-US" sz="2400" dirty="0"/>
              <a:t>('333445555', 3, 10),</a:t>
            </a:r>
          </a:p>
          <a:p>
            <a:r>
              <a:rPr lang="zh-CN" altLang="en-US" sz="2400" dirty="0"/>
              <a:t>('999887777', 10, 35),</a:t>
            </a:r>
          </a:p>
          <a:p>
            <a:r>
              <a:rPr lang="zh-CN" altLang="en-US" sz="2400" dirty="0"/>
              <a:t>('987654321', 20, 20),</a:t>
            </a:r>
          </a:p>
          <a:p>
            <a:r>
              <a:rPr lang="zh-CN" altLang="en-US" sz="2400" dirty="0"/>
              <a:t>('666884444', 30, 30),</a:t>
            </a:r>
          </a:p>
          <a:p>
            <a:r>
              <a:rPr lang="zh-CN" altLang="en-US" sz="2400" dirty="0"/>
              <a:t>('453453453', 30, 5);</a:t>
            </a:r>
          </a:p>
        </p:txBody>
      </p:sp>
    </p:spTree>
    <p:extLst>
      <p:ext uri="{BB962C8B-B14F-4D97-AF65-F5344CB8AC3E}">
        <p14:creationId xmlns:p14="http://schemas.microsoft.com/office/powerpoint/2010/main" val="36742248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33BDB2-57BD-6543-0D28-4D85549E1F99}"/>
              </a:ext>
            </a:extLst>
          </p:cNvPr>
          <p:cNvSpPr txBox="1"/>
          <p:nvPr/>
        </p:nvSpPr>
        <p:spPr>
          <a:xfrm>
            <a:off x="534838" y="3916392"/>
            <a:ext cx="10731259" cy="2554545"/>
          </a:xfrm>
          <a:prstGeom prst="rect">
            <a:avLst/>
          </a:prstGeom>
          <a:noFill/>
        </p:spPr>
        <p:txBody>
          <a:bodyPr wrap="square">
            <a:spAutoFit/>
          </a:bodyPr>
          <a:lstStyle/>
          <a:p>
            <a:r>
              <a:rPr lang="en-US" altLang="zh-CN" sz="3200" dirty="0"/>
              <a:t>Adding more projects and employees </a:t>
            </a:r>
          </a:p>
          <a:p>
            <a:pPr marL="285750" indent="-285750">
              <a:buFont typeface="Wingdings" panose="05000000000000000000" pitchFamily="2" charset="2"/>
              <a:buChar char="n"/>
            </a:pPr>
            <a:r>
              <a:rPr lang="en-US" altLang="zh-CN" sz="3200" dirty="0"/>
              <a:t>INSERT INTO PROJECT (</a:t>
            </a:r>
            <a:r>
              <a:rPr lang="en-US" altLang="zh-CN" sz="3200" dirty="0" err="1"/>
              <a:t>Pname</a:t>
            </a:r>
            <a:r>
              <a:rPr lang="en-US" altLang="zh-CN" sz="3200" dirty="0"/>
              <a:t>, </a:t>
            </a:r>
            <a:r>
              <a:rPr lang="en-US" altLang="zh-CN" sz="3200" dirty="0" err="1"/>
              <a:t>Pnumber</a:t>
            </a:r>
            <a:r>
              <a:rPr lang="en-US" altLang="zh-CN" sz="3200" dirty="0"/>
              <a:t>, </a:t>
            </a:r>
            <a:r>
              <a:rPr lang="en-US" altLang="zh-CN" sz="3200" dirty="0" err="1"/>
              <a:t>Plocation</a:t>
            </a:r>
            <a:r>
              <a:rPr lang="en-US" altLang="zh-CN" sz="3200" dirty="0"/>
              <a:t>, </a:t>
            </a:r>
            <a:r>
              <a:rPr lang="en-US" altLang="zh-CN" sz="3200" dirty="0" err="1"/>
              <a:t>Dnum</a:t>
            </a:r>
            <a:r>
              <a:rPr lang="en-US" altLang="zh-CN" sz="3200" dirty="0"/>
              <a:t>) VALUES (‘LLMs in Healthcare’, 14, ‘Nanchong', 5); </a:t>
            </a:r>
          </a:p>
          <a:p>
            <a:pPr marL="285750" indent="-285750">
              <a:buFont typeface="Wingdings" panose="05000000000000000000" pitchFamily="2" charset="2"/>
              <a:buChar char="n"/>
            </a:pPr>
            <a:r>
              <a:rPr lang="en-US" altLang="zh-CN" sz="3200" dirty="0"/>
              <a:t>INSERT INTO WORKS_ON (</a:t>
            </a:r>
            <a:r>
              <a:rPr lang="en-US" altLang="zh-CN" sz="3200" dirty="0" err="1"/>
              <a:t>Essn</a:t>
            </a:r>
            <a:r>
              <a:rPr lang="en-US" altLang="zh-CN" sz="3200" dirty="0"/>
              <a:t>, </a:t>
            </a:r>
            <a:r>
              <a:rPr lang="en-US" altLang="zh-CN" sz="3200" dirty="0" err="1"/>
              <a:t>Pno</a:t>
            </a:r>
            <a:r>
              <a:rPr lang="en-US" altLang="zh-CN" sz="3200" dirty="0"/>
              <a:t>, Hours) VALUES ('333445555', 40, 15), ('123456789', 40, 20);</a:t>
            </a:r>
            <a:endParaRPr lang="zh-CN" altLang="en-US" sz="3200" dirty="0"/>
          </a:p>
        </p:txBody>
      </p:sp>
      <p:sp>
        <p:nvSpPr>
          <p:cNvPr id="5" name="TextBox 4">
            <a:extLst>
              <a:ext uri="{FF2B5EF4-FFF2-40B4-BE49-F238E27FC236}">
                <a16:creationId xmlns:a16="http://schemas.microsoft.com/office/drawing/2014/main" id="{ADCA05BC-9B87-BDC2-EE1A-5041C8C4F2C7}"/>
              </a:ext>
            </a:extLst>
          </p:cNvPr>
          <p:cNvSpPr txBox="1"/>
          <p:nvPr/>
        </p:nvSpPr>
        <p:spPr>
          <a:xfrm>
            <a:off x="1320283" y="490580"/>
            <a:ext cx="9160368" cy="3046988"/>
          </a:xfrm>
          <a:prstGeom prst="rect">
            <a:avLst/>
          </a:prstGeom>
          <a:noFill/>
        </p:spPr>
        <p:txBody>
          <a:bodyPr wrap="square">
            <a:spAutoFit/>
          </a:bodyPr>
          <a:lstStyle/>
          <a:p>
            <a:r>
              <a:rPr lang="zh-CN" altLang="en-US" sz="2400" dirty="0"/>
              <a:t>INSERT INTO DEPENDENT (Essn, Dependent_name, Sex, Bdate, Relationship)</a:t>
            </a:r>
          </a:p>
          <a:p>
            <a:r>
              <a:rPr lang="zh-CN" altLang="en-US" sz="2400" dirty="0"/>
              <a:t>VALUES </a:t>
            </a:r>
          </a:p>
          <a:p>
            <a:r>
              <a:rPr lang="zh-CN" altLang="en-US" sz="2400" dirty="0"/>
              <a:t>('123456789', 'Alice', 'F', '1986-04-05', 'Daughter'),</a:t>
            </a:r>
          </a:p>
          <a:p>
            <a:r>
              <a:rPr lang="zh-CN" altLang="en-US" sz="2400" dirty="0"/>
              <a:t>('333445555', 'Michael', 'M', '1988-05-05', 'Son'),</a:t>
            </a:r>
          </a:p>
          <a:p>
            <a:r>
              <a:rPr lang="zh-CN" altLang="en-US" sz="2400" dirty="0"/>
              <a:t>('987654321', 'Elizabeth', 'F', '1967-05-05', 'Spouse'),</a:t>
            </a:r>
          </a:p>
          <a:p>
            <a:r>
              <a:rPr lang="zh-CN" altLang="en-US" sz="2400" dirty="0"/>
              <a:t>('999887777', 'Joy', 'F', '1958-05-03', 'Spouse'),</a:t>
            </a:r>
          </a:p>
          <a:p>
            <a:r>
              <a:rPr lang="zh-CN" altLang="en-US" sz="2400" dirty="0"/>
              <a:t>('666884444', 'Raj', 'M', '1986-01-05', 'Son');</a:t>
            </a:r>
          </a:p>
        </p:txBody>
      </p:sp>
    </p:spTree>
    <p:extLst>
      <p:ext uri="{BB962C8B-B14F-4D97-AF65-F5344CB8AC3E}">
        <p14:creationId xmlns:p14="http://schemas.microsoft.com/office/powerpoint/2010/main" val="14067459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868B503C-B8E5-5A0B-36A9-D7624B115BC3}"/>
              </a:ext>
            </a:extLst>
          </p:cNvPr>
          <p:cNvGraphicFramePr>
            <a:graphicFrameLocks noGrp="1"/>
          </p:cNvGraphicFramePr>
          <p:nvPr>
            <p:extLst>
              <p:ext uri="{D42A27DB-BD31-4B8C-83A1-F6EECF244321}">
                <p14:modId xmlns:p14="http://schemas.microsoft.com/office/powerpoint/2010/main" val="1423570338"/>
              </p:ext>
            </p:extLst>
          </p:nvPr>
        </p:nvGraphicFramePr>
        <p:xfrm>
          <a:off x="621103" y="672859"/>
          <a:ext cx="10921040" cy="5522228"/>
        </p:xfrm>
        <a:graphic>
          <a:graphicData uri="http://schemas.openxmlformats.org/drawingml/2006/table">
            <a:tbl>
              <a:tblPr>
                <a:tableStyleId>{5C22544A-7EE6-4342-B048-85BDC9FD1C3A}</a:tableStyleId>
              </a:tblPr>
              <a:tblGrid>
                <a:gridCol w="3778982">
                  <a:extLst>
                    <a:ext uri="{9D8B030D-6E8A-4147-A177-3AD203B41FA5}">
                      <a16:colId xmlns:a16="http://schemas.microsoft.com/office/drawing/2014/main" val="2302207884"/>
                    </a:ext>
                  </a:extLst>
                </a:gridCol>
                <a:gridCol w="7142058">
                  <a:extLst>
                    <a:ext uri="{9D8B030D-6E8A-4147-A177-3AD203B41FA5}">
                      <a16:colId xmlns:a16="http://schemas.microsoft.com/office/drawing/2014/main" val="2270581979"/>
                    </a:ext>
                  </a:extLst>
                </a:gridCol>
              </a:tblGrid>
              <a:tr h="433242">
                <a:tc>
                  <a:txBody>
                    <a:bodyPr/>
                    <a:lstStyle/>
                    <a:p>
                      <a:pPr algn="l" fontAlgn="ctr"/>
                      <a:r>
                        <a:rPr lang="en-US" sz="2400" u="none" strike="noStrike" dirty="0">
                          <a:effectLst/>
                        </a:rPr>
                        <a:t>Query</a:t>
                      </a:r>
                      <a:endParaRPr lang="en-US" sz="2400" b="0" i="0" u="none" strike="noStrike" dirty="0">
                        <a:solidFill>
                          <a:srgbClr val="000000"/>
                        </a:solidFill>
                        <a:effectLst/>
                        <a:latin typeface="等线" panose="02010600030101010101" pitchFamily="2" charset="-122"/>
                        <a:ea typeface="等线" panose="02010600030101010101" pitchFamily="2" charset="-122"/>
                      </a:endParaRPr>
                    </a:p>
                  </a:txBody>
                  <a:tcPr marL="2499" marR="2499" marT="2499" marB="0" anchor="ctr"/>
                </a:tc>
                <a:tc>
                  <a:txBody>
                    <a:bodyPr/>
                    <a:lstStyle/>
                    <a:p>
                      <a:pPr algn="l" fontAlgn="ctr"/>
                      <a:r>
                        <a:rPr lang="en-US" sz="2400" u="none" strike="noStrike">
                          <a:effectLst/>
                        </a:rPr>
                        <a:t>Solution</a:t>
                      </a:r>
                      <a:endParaRPr lang="en-US" sz="2400" b="0" i="0" u="none" strike="noStrike">
                        <a:solidFill>
                          <a:srgbClr val="000000"/>
                        </a:solidFill>
                        <a:effectLst/>
                        <a:latin typeface="等线" panose="02010600030101010101" pitchFamily="2" charset="-122"/>
                        <a:ea typeface="等线" panose="02010600030101010101" pitchFamily="2" charset="-122"/>
                      </a:endParaRPr>
                    </a:p>
                  </a:txBody>
                  <a:tcPr marL="2499" marR="2499" marT="2499" marB="0" anchor="ctr"/>
                </a:tc>
                <a:extLst>
                  <a:ext uri="{0D108BD9-81ED-4DB2-BD59-A6C34878D82A}">
                    <a16:rowId xmlns:a16="http://schemas.microsoft.com/office/drawing/2014/main" val="2393286682"/>
                  </a:ext>
                </a:extLst>
              </a:tr>
              <a:tr h="433242">
                <a:tc>
                  <a:txBody>
                    <a:bodyPr/>
                    <a:lstStyle/>
                    <a:p>
                      <a:pPr algn="l" fontAlgn="ctr"/>
                      <a:r>
                        <a:rPr lang="en-US" sz="2400" b="1" i="0" u="none" strike="noStrike" dirty="0">
                          <a:solidFill>
                            <a:srgbClr val="000000"/>
                          </a:solidFill>
                          <a:effectLst/>
                          <a:latin typeface="等线" panose="02010600030101010101" pitchFamily="2" charset="-122"/>
                          <a:ea typeface="等线" panose="02010600030101010101" pitchFamily="2" charset="-122"/>
                        </a:rPr>
                        <a:t>Show the name, department number, and salary of each employee.</a:t>
                      </a:r>
                    </a:p>
                  </a:txBody>
                  <a:tcPr marL="4763" marR="4763" marT="4763" marB="0" anchor="ctr"/>
                </a:tc>
                <a:tc>
                  <a:txBody>
                    <a:bodyPr/>
                    <a:lstStyle/>
                    <a:p>
                      <a:pPr algn="l" fontAlgn="ctr"/>
                      <a:r>
                        <a:rPr lang="en-US" sz="2400" b="1" i="0" u="none" strike="noStrike" dirty="0">
                          <a:solidFill>
                            <a:srgbClr val="000000"/>
                          </a:solidFill>
                          <a:effectLst/>
                          <a:latin typeface="等线" panose="02010600030101010101" pitchFamily="2" charset="-122"/>
                          <a:ea typeface="等线" panose="02010600030101010101" pitchFamily="2" charset="-122"/>
                        </a:rPr>
                        <a:t>SELECT </a:t>
                      </a:r>
                      <a:r>
                        <a:rPr lang="en-US" sz="2400" b="1" i="0" u="none" strike="noStrike" dirty="0" err="1">
                          <a:solidFill>
                            <a:srgbClr val="000000"/>
                          </a:solidFill>
                          <a:effectLst/>
                          <a:latin typeface="等线" panose="02010600030101010101" pitchFamily="2" charset="-122"/>
                          <a:ea typeface="等线" panose="02010600030101010101" pitchFamily="2" charset="-122"/>
                        </a:rPr>
                        <a:t>Fname</a:t>
                      </a:r>
                      <a:r>
                        <a:rPr lang="en-US" sz="2400" b="1" i="0" u="none" strike="noStrike" dirty="0">
                          <a:solidFill>
                            <a:srgbClr val="000000"/>
                          </a:solidFill>
                          <a:effectLst/>
                          <a:latin typeface="等线" panose="02010600030101010101" pitchFamily="2" charset="-122"/>
                          <a:ea typeface="等线" panose="02010600030101010101" pitchFamily="2" charset="-122"/>
                        </a:rPr>
                        <a:t>, </a:t>
                      </a:r>
                      <a:r>
                        <a:rPr lang="en-US" sz="2400" b="1" i="0" u="none" strike="noStrike" dirty="0" err="1">
                          <a:solidFill>
                            <a:srgbClr val="000000"/>
                          </a:solidFill>
                          <a:effectLst/>
                          <a:latin typeface="等线" panose="02010600030101010101" pitchFamily="2" charset="-122"/>
                          <a:ea typeface="等线" panose="02010600030101010101" pitchFamily="2" charset="-122"/>
                        </a:rPr>
                        <a:t>Lname</a:t>
                      </a:r>
                      <a:r>
                        <a:rPr lang="en-US" sz="2400" b="1" i="0" u="none" strike="noStrike" dirty="0">
                          <a:solidFill>
                            <a:srgbClr val="000000"/>
                          </a:solidFill>
                          <a:effectLst/>
                          <a:latin typeface="等线" panose="02010600030101010101" pitchFamily="2" charset="-122"/>
                          <a:ea typeface="等线" panose="02010600030101010101" pitchFamily="2" charset="-122"/>
                        </a:rPr>
                        <a:t>, </a:t>
                      </a:r>
                      <a:r>
                        <a:rPr lang="en-US" sz="2400" b="1" i="0" u="none" strike="noStrike" dirty="0" err="1">
                          <a:solidFill>
                            <a:srgbClr val="000000"/>
                          </a:solidFill>
                          <a:effectLst/>
                          <a:latin typeface="等线" panose="02010600030101010101" pitchFamily="2" charset="-122"/>
                          <a:ea typeface="等线" panose="02010600030101010101" pitchFamily="2" charset="-122"/>
                        </a:rPr>
                        <a:t>Dno</a:t>
                      </a:r>
                      <a:r>
                        <a:rPr lang="en-US" sz="2400" b="1" i="0" u="none" strike="noStrike" dirty="0">
                          <a:solidFill>
                            <a:srgbClr val="000000"/>
                          </a:solidFill>
                          <a:effectLst/>
                          <a:latin typeface="等线" panose="02010600030101010101" pitchFamily="2" charset="-122"/>
                          <a:ea typeface="等线" panose="02010600030101010101" pitchFamily="2" charset="-122"/>
                        </a:rPr>
                        <a:t>, Salary FROM EMPLOYEE;</a:t>
                      </a:r>
                    </a:p>
                  </a:txBody>
                  <a:tcPr marL="4763" marR="4763" marT="4763" marB="0" anchor="ctr"/>
                </a:tc>
                <a:extLst>
                  <a:ext uri="{0D108BD9-81ED-4DB2-BD59-A6C34878D82A}">
                    <a16:rowId xmlns:a16="http://schemas.microsoft.com/office/drawing/2014/main" val="3993421633"/>
                  </a:ext>
                </a:extLst>
              </a:tr>
              <a:tr h="862962">
                <a:tc>
                  <a:txBody>
                    <a:bodyPr/>
                    <a:lstStyle/>
                    <a:p>
                      <a:pPr algn="l" fontAlgn="ctr"/>
                      <a:r>
                        <a:rPr lang="en-US" sz="2400" b="1" u="none" strike="noStrike" dirty="0">
                          <a:effectLst/>
                        </a:rPr>
                        <a:t>List all employee names and their SSNs.</a:t>
                      </a:r>
                      <a:endParaRPr lang="en-US" sz="2400" b="1" i="0" u="none" strike="noStrike" dirty="0">
                        <a:solidFill>
                          <a:srgbClr val="000000"/>
                        </a:solidFill>
                        <a:effectLst/>
                        <a:latin typeface="等线" panose="02010600030101010101" pitchFamily="2" charset="-122"/>
                        <a:ea typeface="等线" panose="02010600030101010101" pitchFamily="2" charset="-122"/>
                      </a:endParaRPr>
                    </a:p>
                  </a:txBody>
                  <a:tcPr marL="2499" marR="2499" marT="2499" marB="0" anchor="ctr"/>
                </a:tc>
                <a:tc>
                  <a:txBody>
                    <a:bodyPr/>
                    <a:lstStyle/>
                    <a:p>
                      <a:pPr algn="l" fontAlgn="ctr"/>
                      <a:r>
                        <a:rPr lang="en-US" sz="2400" b="1" u="none" strike="noStrike" dirty="0">
                          <a:effectLst/>
                        </a:rPr>
                        <a:t>SELECT </a:t>
                      </a:r>
                      <a:r>
                        <a:rPr lang="en-US" sz="2400" b="1" u="none" strike="noStrike" dirty="0" err="1">
                          <a:effectLst/>
                        </a:rPr>
                        <a:t>Fname</a:t>
                      </a:r>
                      <a:r>
                        <a:rPr lang="en-US" sz="2400" b="1" u="none" strike="noStrike" dirty="0">
                          <a:effectLst/>
                        </a:rPr>
                        <a:t>, </a:t>
                      </a:r>
                      <a:r>
                        <a:rPr lang="en-US" sz="2400" b="1" u="none" strike="noStrike" dirty="0" err="1">
                          <a:effectLst/>
                        </a:rPr>
                        <a:t>Lname</a:t>
                      </a:r>
                      <a:r>
                        <a:rPr lang="en-US" sz="2400" b="1" u="none" strike="noStrike" dirty="0">
                          <a:effectLst/>
                        </a:rPr>
                        <a:t>, </a:t>
                      </a:r>
                      <a:r>
                        <a:rPr lang="en-US" sz="2400" b="1" u="none" strike="noStrike" dirty="0" err="1">
                          <a:effectLst/>
                        </a:rPr>
                        <a:t>Ssn</a:t>
                      </a:r>
                      <a:r>
                        <a:rPr lang="en-US" sz="2400" b="1" u="none" strike="noStrike" dirty="0">
                          <a:effectLst/>
                        </a:rPr>
                        <a:t> FROM EMPLOYEE;</a:t>
                      </a:r>
                      <a:endParaRPr lang="en-US" sz="2400" b="1" i="0" u="none" strike="noStrike" dirty="0">
                        <a:solidFill>
                          <a:srgbClr val="000000"/>
                        </a:solidFill>
                        <a:effectLst/>
                        <a:latin typeface="等线" panose="02010600030101010101" pitchFamily="2" charset="-122"/>
                        <a:ea typeface="等线" panose="02010600030101010101" pitchFamily="2" charset="-122"/>
                      </a:endParaRPr>
                    </a:p>
                  </a:txBody>
                  <a:tcPr marL="2499" marR="2499" marT="2499" marB="0" anchor="ctr"/>
                </a:tc>
                <a:extLst>
                  <a:ext uri="{0D108BD9-81ED-4DB2-BD59-A6C34878D82A}">
                    <a16:rowId xmlns:a16="http://schemas.microsoft.com/office/drawing/2014/main" val="1101440550"/>
                  </a:ext>
                </a:extLst>
              </a:tr>
              <a:tr h="1722401">
                <a:tc>
                  <a:txBody>
                    <a:bodyPr/>
                    <a:lstStyle/>
                    <a:p>
                      <a:pPr algn="l" fontAlgn="ctr"/>
                      <a:r>
                        <a:rPr lang="en-US" sz="2400" b="1" u="none" strike="noStrike" dirty="0">
                          <a:effectLst/>
                        </a:rPr>
                        <a:t>Get the DEPT names and locations of all departments.</a:t>
                      </a:r>
                      <a:endParaRPr lang="en-US" sz="2400" b="1" i="0" u="none" strike="noStrike" dirty="0">
                        <a:solidFill>
                          <a:srgbClr val="000000"/>
                        </a:solidFill>
                        <a:effectLst/>
                        <a:latin typeface="等线" panose="02010600030101010101" pitchFamily="2" charset="-122"/>
                        <a:ea typeface="等线" panose="02010600030101010101" pitchFamily="2" charset="-122"/>
                      </a:endParaRPr>
                    </a:p>
                  </a:txBody>
                  <a:tcPr marL="2499" marR="2499" marT="2499" marB="0" anchor="ctr"/>
                </a:tc>
                <a:tc>
                  <a:txBody>
                    <a:bodyPr/>
                    <a:lstStyle/>
                    <a:p>
                      <a:pPr algn="l" fontAlgn="ctr"/>
                      <a:r>
                        <a:rPr lang="en-US" sz="2400" b="1" u="none" strike="noStrike" dirty="0">
                          <a:effectLst/>
                        </a:rPr>
                        <a:t>SELECT </a:t>
                      </a:r>
                      <a:r>
                        <a:rPr lang="en-US" sz="2400" b="1" u="none" strike="noStrike" dirty="0" err="1">
                          <a:effectLst/>
                        </a:rPr>
                        <a:t>Dname</a:t>
                      </a:r>
                      <a:r>
                        <a:rPr lang="en-US" sz="2400" b="1" u="none" strike="noStrike" dirty="0">
                          <a:effectLst/>
                        </a:rPr>
                        <a:t>, (SELECT </a:t>
                      </a:r>
                      <a:r>
                        <a:rPr lang="en-US" sz="2400" b="1" u="none" strike="noStrike" dirty="0" err="1">
                          <a:effectLst/>
                        </a:rPr>
                        <a:t>Dlocation</a:t>
                      </a:r>
                      <a:r>
                        <a:rPr lang="en-US" sz="2400" b="1" u="none" strike="noStrike" dirty="0">
                          <a:effectLst/>
                        </a:rPr>
                        <a:t> FROM DEPT_LOCATIONS WHERE </a:t>
                      </a:r>
                      <a:r>
                        <a:rPr lang="en-US" sz="2400" b="1" u="none" strike="noStrike" dirty="0" err="1">
                          <a:effectLst/>
                        </a:rPr>
                        <a:t>DEPT_LOCATIONS.Dnumber</a:t>
                      </a:r>
                      <a:r>
                        <a:rPr lang="en-US" sz="2400" b="1" u="none" strike="noStrike" dirty="0">
                          <a:effectLst/>
                        </a:rPr>
                        <a:t> = </a:t>
                      </a:r>
                      <a:r>
                        <a:rPr lang="en-US" sz="2400" b="1" u="none" strike="noStrike" dirty="0" err="1">
                          <a:effectLst/>
                        </a:rPr>
                        <a:t>DEPARTMENT.Dnumber</a:t>
                      </a:r>
                      <a:r>
                        <a:rPr lang="en-US" sz="2400" b="1" u="none" strike="noStrike" dirty="0">
                          <a:effectLst/>
                        </a:rPr>
                        <a:t>) AS </a:t>
                      </a:r>
                      <a:r>
                        <a:rPr lang="en-US" sz="2400" b="1" u="none" strike="noStrike" dirty="0" err="1">
                          <a:effectLst/>
                        </a:rPr>
                        <a:t>Dlocation</a:t>
                      </a:r>
                      <a:r>
                        <a:rPr lang="en-US" sz="2400" b="1" u="none" strike="noStrike" dirty="0">
                          <a:effectLst/>
                        </a:rPr>
                        <a:t> FROM DEPARTMENT LIMIT 2;</a:t>
                      </a:r>
                      <a:endParaRPr lang="en-US" sz="2400" b="1" i="0" u="none" strike="noStrike" dirty="0">
                        <a:solidFill>
                          <a:srgbClr val="000000"/>
                        </a:solidFill>
                        <a:effectLst/>
                        <a:latin typeface="等线" panose="02010600030101010101" pitchFamily="2" charset="-122"/>
                        <a:ea typeface="等线" panose="02010600030101010101" pitchFamily="2" charset="-122"/>
                      </a:endParaRPr>
                    </a:p>
                  </a:txBody>
                  <a:tcPr marL="2499" marR="2499" marT="2499" marB="0" anchor="ctr"/>
                </a:tc>
                <a:extLst>
                  <a:ext uri="{0D108BD9-81ED-4DB2-BD59-A6C34878D82A}">
                    <a16:rowId xmlns:a16="http://schemas.microsoft.com/office/drawing/2014/main" val="2012658141"/>
                  </a:ext>
                </a:extLst>
              </a:tr>
              <a:tr h="1292682">
                <a:tc>
                  <a:txBody>
                    <a:bodyPr/>
                    <a:lstStyle/>
                    <a:p>
                      <a:pPr algn="l" fontAlgn="ctr"/>
                      <a:r>
                        <a:rPr lang="en-US" sz="2400" b="1" u="none" strike="noStrike" dirty="0">
                          <a:effectLst/>
                        </a:rPr>
                        <a:t>Retrieve the details of employees who are male (Sex = 'M').</a:t>
                      </a:r>
                      <a:endParaRPr lang="en-US" sz="2400" b="1" i="0" u="none" strike="noStrike" dirty="0">
                        <a:solidFill>
                          <a:srgbClr val="000000"/>
                        </a:solidFill>
                        <a:effectLst/>
                        <a:latin typeface="等线" panose="02010600030101010101" pitchFamily="2" charset="-122"/>
                        <a:ea typeface="等线" panose="02010600030101010101" pitchFamily="2" charset="-122"/>
                      </a:endParaRPr>
                    </a:p>
                  </a:txBody>
                  <a:tcPr marL="2499" marR="2499" marT="2499" marB="0" anchor="ctr"/>
                </a:tc>
                <a:tc>
                  <a:txBody>
                    <a:bodyPr/>
                    <a:lstStyle/>
                    <a:p>
                      <a:pPr algn="l" fontAlgn="ctr"/>
                      <a:r>
                        <a:rPr lang="en-US" sz="2400" b="1" u="none" strike="noStrike" dirty="0">
                          <a:effectLst/>
                        </a:rPr>
                        <a:t>SELECT * FROM EMPLOYEE WHERE Sex = 'M';</a:t>
                      </a:r>
                      <a:endParaRPr lang="en-US" sz="2400" b="1" i="0" u="none" strike="noStrike" dirty="0">
                        <a:solidFill>
                          <a:srgbClr val="000000"/>
                        </a:solidFill>
                        <a:effectLst/>
                        <a:latin typeface="等线" panose="02010600030101010101" pitchFamily="2" charset="-122"/>
                        <a:ea typeface="等线" panose="02010600030101010101" pitchFamily="2" charset="-122"/>
                      </a:endParaRPr>
                    </a:p>
                  </a:txBody>
                  <a:tcPr marL="2499" marR="2499" marT="2499" marB="0" anchor="ctr"/>
                </a:tc>
                <a:extLst>
                  <a:ext uri="{0D108BD9-81ED-4DB2-BD59-A6C34878D82A}">
                    <a16:rowId xmlns:a16="http://schemas.microsoft.com/office/drawing/2014/main" val="4088422528"/>
                  </a:ext>
                </a:extLst>
              </a:tr>
            </a:tbl>
          </a:graphicData>
        </a:graphic>
      </p:graphicFrame>
    </p:spTree>
    <p:extLst>
      <p:ext uri="{BB962C8B-B14F-4D97-AF65-F5344CB8AC3E}">
        <p14:creationId xmlns:p14="http://schemas.microsoft.com/office/powerpoint/2010/main" val="8475580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3987</TotalTime>
  <Words>5275</Words>
  <Application>Microsoft Office PowerPoint</Application>
  <PresentationFormat>Widescreen</PresentationFormat>
  <Paragraphs>231</Paragraphs>
  <Slides>30</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30</vt:i4>
      </vt:variant>
    </vt:vector>
  </HeadingPairs>
  <TitlesOfParts>
    <vt:vector size="37" baseType="lpstr">
      <vt:lpstr>-apple-system</vt:lpstr>
      <vt:lpstr>Arial Unicode MS</vt:lpstr>
      <vt:lpstr>等线</vt:lpstr>
      <vt:lpstr>等线 Light</vt:lpstr>
      <vt:lpstr>Arial</vt:lpstr>
      <vt:lpstr>Wingdings</vt:lpstr>
      <vt:lpstr>Office Theme</vt:lpstr>
      <vt:lpstr>DBMS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Single-Row Subquery:</vt:lpstr>
      <vt:lpstr>Multi-Row Subquery:</vt:lpstr>
      <vt:lpstr>Corelated-Row Subquery:</vt:lpstr>
      <vt:lpstr>Nested Subquery:</vt:lpstr>
      <vt:lpstr>Scaler Subquery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Next class assignment – You should learn why and how they are working</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awais ahmed</dc:creator>
  <cp:lastModifiedBy>awais ahmed</cp:lastModifiedBy>
  <cp:revision>76</cp:revision>
  <dcterms:created xsi:type="dcterms:W3CDTF">2024-11-04T07:32:15Z</dcterms:created>
  <dcterms:modified xsi:type="dcterms:W3CDTF">2024-11-09T06:03:47Z</dcterms:modified>
</cp:coreProperties>
</file>