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34" r:id="rId41"/>
    <p:sldId id="33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x="9144000" cy="6858000" type="screen4x3"/>
  <p:notesSz cx="6858000" cy="9144000"/>
  <p:defaultTextStyle>
    <a:lvl1pPr>
      <a:defRPr>
        <a:latin typeface="Gill Sans MT"/>
        <a:ea typeface="Gill Sans MT"/>
        <a:cs typeface="Gill Sans MT"/>
        <a:sym typeface="Gill Sans MT"/>
      </a:defRPr>
    </a:lvl1pPr>
    <a:lvl2pPr indent="457200">
      <a:defRPr>
        <a:latin typeface="Gill Sans MT"/>
        <a:ea typeface="Gill Sans MT"/>
        <a:cs typeface="Gill Sans MT"/>
        <a:sym typeface="Gill Sans MT"/>
      </a:defRPr>
    </a:lvl2pPr>
    <a:lvl3pPr indent="914400">
      <a:defRPr>
        <a:latin typeface="Gill Sans MT"/>
        <a:ea typeface="Gill Sans MT"/>
        <a:cs typeface="Gill Sans MT"/>
        <a:sym typeface="Gill Sans MT"/>
      </a:defRPr>
    </a:lvl3pPr>
    <a:lvl4pPr indent="1371600">
      <a:defRPr>
        <a:latin typeface="Gill Sans MT"/>
        <a:ea typeface="Gill Sans MT"/>
        <a:cs typeface="Gill Sans MT"/>
        <a:sym typeface="Gill Sans MT"/>
      </a:defRPr>
    </a:lvl4pPr>
    <a:lvl5pPr indent="1828800">
      <a:defRPr>
        <a:latin typeface="Gill Sans MT"/>
        <a:ea typeface="Gill Sans MT"/>
        <a:cs typeface="Gill Sans MT"/>
        <a:sym typeface="Gill Sans MT"/>
      </a:defRPr>
    </a:lvl5pPr>
    <a:lvl6pPr>
      <a:defRPr>
        <a:latin typeface="Gill Sans MT"/>
        <a:ea typeface="Gill Sans MT"/>
        <a:cs typeface="Gill Sans MT"/>
        <a:sym typeface="Gill Sans MT"/>
      </a:defRPr>
    </a:lvl6pPr>
    <a:lvl7pPr>
      <a:defRPr>
        <a:latin typeface="Gill Sans MT"/>
        <a:ea typeface="Gill Sans MT"/>
        <a:cs typeface="Gill Sans MT"/>
        <a:sym typeface="Gill Sans MT"/>
      </a:defRPr>
    </a:lvl7pPr>
    <a:lvl8pPr>
      <a:defRPr>
        <a:latin typeface="Gill Sans MT"/>
        <a:ea typeface="Gill Sans MT"/>
        <a:cs typeface="Gill Sans MT"/>
        <a:sym typeface="Gill Sans MT"/>
      </a:defRPr>
    </a:lvl8pPr>
    <a:lvl9pPr>
      <a:defRPr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E0"/>
          </a:solidFill>
        </a:fill>
      </a:tcStyle>
    </a:wholeTbl>
    <a:band2H>
      <a:tcTxStyle/>
      <a:tcStyle>
        <a:tcBdr/>
        <a:fill>
          <a:solidFill>
            <a:srgbClr val="EBECF0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7CA3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7CA3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27CA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E1E6"/>
          </a:solidFill>
        </a:fill>
      </a:tcStyle>
    </a:wholeTbl>
    <a:band2H>
      <a:tcTxStyle/>
      <a:tcStyle>
        <a:tcBdr/>
        <a:fill>
          <a:solidFill>
            <a:srgbClr val="EEF0F3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A7BA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A7BA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0A7B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27CA3"/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27CA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2" autoAdjust="0"/>
  </p:normalViewPr>
  <p:slideViewPr>
    <p:cSldViewPr snapToGrid="0">
      <p:cViewPr varScale="1">
        <p:scale>
          <a:sx n="51" d="100"/>
          <a:sy n="51" d="100"/>
        </p:scale>
        <p:origin x="12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ndrenfrewtrinityscoutgroup.org.uk/about-us/our-history/flags-colours/semaphore-alphabet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altLang="zh-CN" sz="2400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Source: Lecture is modified from  CISC3595, Spring 2015 by Dr. Zhang (Lecture is taken from this source and modified as per need)</a:t>
            </a:r>
          </a:p>
        </p:txBody>
      </p:sp>
    </p:spTree>
    <p:extLst>
      <p:ext uri="{BB962C8B-B14F-4D97-AF65-F5344CB8AC3E}">
        <p14:creationId xmlns:p14="http://schemas.microsoft.com/office/powerpoint/2010/main" val="319795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8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60200B7-4E9A-FEC5-DF2A-AC8FCFBE3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AB5134-4177-4B9E-A66E-BC3F2914A23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32FBD7F-D738-1164-CB5E-A8B57783F8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2598E58-FF3A-598B-74C1-3575E57CB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Semaphore Alphabet | 2nd Renfrew Trinity</a:t>
            </a:r>
            <a:r>
              <a:rPr lang="en-US" altLang="zh-CN" dirty="0"/>
              <a:t> https://www.2ndrenfrewtrinityscoutgroup.org.uk/about-us/our-history/flags-colours/semaphore-alphabet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79184" y="307022"/>
            <a:ext cx="2" cy="6035676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200" y="500062"/>
            <a:ext cx="182563" cy="685801"/>
          </a:xfrm>
          <a:prstGeom prst="rect">
            <a:avLst/>
          </a:prstGeom>
          <a:solidFill>
            <a:srgbClr val="727CA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DE9EC"/>
                </a:solidFill>
              </a:rPr>
              <a:t>Click to edit Master title style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 flipH="1">
            <a:off x="6557009" y="276860"/>
            <a:ext cx="1" cy="5851525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84963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3973513"/>
            <a:ext cx="84963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3368-0FC9-01CD-C1EA-261AC878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50" y="6453188"/>
            <a:ext cx="368300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CS342 Operating Systems</a:t>
            </a: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8373A-08DF-C165-A1EB-6989B767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0425" y="6453188"/>
            <a:ext cx="3168650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İbrahim Körpeoğlu, Bilkent University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1060-EEA8-B36C-358C-CCF9704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3813" y="6453188"/>
            <a:ext cx="954087" cy="30956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25611-EDA0-46D2-A9D4-915D0F69F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ln w="6350" cap="rnd">
            <a:solidFill>
              <a:srgbClr val="727CA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ln w="6350" cap="rnd">
            <a:solidFill>
              <a:srgbClr val="9FB8CD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rgbClr val="727CA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1216025" y="6354762"/>
            <a:ext cx="1219200" cy="3073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464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ln w="6350" cap="rnd">
            <a:solidFill>
              <a:srgbClr val="727CA3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rgbClr val="727CA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DDE9EC"/>
                </a:solidFill>
              </a:rP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069975" y="6354762"/>
            <a:ext cx="1520825" cy="3073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 rot="5400000">
            <a:off x="419099" y="6467474"/>
            <a:ext cx="190501" cy="120652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Click to edit Master title style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600"/>
              <a:t>Click to edit Master text styles</a:t>
            </a:r>
          </a:p>
          <a:p>
            <a:pPr lvl="1">
              <a:defRPr sz="1800"/>
            </a:pPr>
            <a:r>
              <a:rPr sz="2600"/>
              <a:t>Second level</a:t>
            </a:r>
          </a:p>
          <a:p>
            <a:pPr lvl="2">
              <a:defRPr sz="1800"/>
            </a:pPr>
            <a:r>
              <a:rPr sz="2600"/>
              <a:t>Third level</a:t>
            </a:r>
          </a:p>
          <a:p>
            <a:pPr lvl="3">
              <a:defRPr sz="1800"/>
            </a:pPr>
            <a:r>
              <a:rPr sz="2600"/>
              <a:t>Fourth level</a:t>
            </a:r>
          </a:p>
          <a:p>
            <a:pPr lvl="4">
              <a:defRPr sz="1800"/>
            </a:pPr>
            <a:r>
              <a:rPr sz="2600"/>
              <a:t>Fifth level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1pPr>
      <a:lvl2pPr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2pPr>
      <a:lvl3pPr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3pPr>
      <a:lvl4pPr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4pPr>
      <a:lvl5pPr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5pPr>
      <a:lvl6pPr indent="457200"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6pPr>
      <a:lvl7pPr indent="914400"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7pPr>
      <a:lvl8pPr indent="1371600"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8pPr>
      <a:lvl9pPr indent="1828800">
        <a:defRPr sz="3200">
          <a:solidFill>
            <a:srgbClr val="464653"/>
          </a:solidFill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273050" indent="-273050">
        <a:spcBef>
          <a:spcPts val="600"/>
        </a:spcBef>
        <a:buClr>
          <a:srgbClr val="727CA3"/>
        </a:buClr>
        <a:buSzPct val="76000"/>
        <a:buFont typeface="Wingdings 3"/>
        <a:buChar char="◻"/>
        <a:defRPr sz="2600">
          <a:latin typeface="Gill Sans MT"/>
          <a:ea typeface="Gill Sans MT"/>
          <a:cs typeface="Gill Sans MT"/>
          <a:sym typeface="Gill Sans MT"/>
        </a:defRPr>
      </a:lvl1pPr>
      <a:lvl2pPr marL="583302" indent="-308665">
        <a:spcBef>
          <a:spcPts val="600"/>
        </a:spcBef>
        <a:buClr>
          <a:srgbClr val="727CA3"/>
        </a:buClr>
        <a:buSzPct val="76000"/>
        <a:buFont typeface="Wingdings 3"/>
        <a:buChar char=""/>
        <a:defRPr sz="2600">
          <a:latin typeface="Gill Sans MT"/>
          <a:ea typeface="Gill Sans MT"/>
          <a:cs typeface="Gill Sans MT"/>
          <a:sym typeface="Gill Sans MT"/>
        </a:defRPr>
      </a:lvl2pPr>
      <a:lvl3pPr marL="890905" indent="-297180">
        <a:spcBef>
          <a:spcPts val="600"/>
        </a:spcBef>
        <a:buClr>
          <a:srgbClr val="727CA3"/>
        </a:buClr>
        <a:buSzPct val="76000"/>
        <a:buFont typeface="Wingdings 3"/>
        <a:buChar char=""/>
        <a:defRPr sz="2600">
          <a:latin typeface="Gill Sans MT"/>
          <a:ea typeface="Gill Sans MT"/>
          <a:cs typeface="Gill Sans MT"/>
          <a:sym typeface="Gill Sans MT"/>
        </a:defRPr>
      </a:lvl3pPr>
      <a:lvl4pPr marL="1198562" indent="-330200">
        <a:spcBef>
          <a:spcPts val="600"/>
        </a:spcBef>
        <a:buClr>
          <a:srgbClr val="727CA3"/>
        </a:buClr>
        <a:buSzPct val="70000"/>
        <a:buFont typeface="Wingdings 3"/>
        <a:buChar char="◻"/>
        <a:defRPr sz="2600">
          <a:latin typeface="Gill Sans MT"/>
          <a:ea typeface="Gill Sans MT"/>
          <a:cs typeface="Gill Sans MT"/>
          <a:sym typeface="Gill Sans MT"/>
        </a:defRPr>
      </a:lvl4pPr>
      <a:lvl5pPr marL="1514475" indent="-371475">
        <a:spcBef>
          <a:spcPts val="600"/>
        </a:spcBef>
        <a:buClr>
          <a:srgbClr val="727CA3"/>
        </a:buClr>
        <a:buSzPct val="70000"/>
        <a:buFont typeface="Wingdings 3"/>
        <a:buChar char="◻"/>
        <a:defRPr sz="2600">
          <a:latin typeface="Gill Sans MT"/>
          <a:ea typeface="Gill Sans MT"/>
          <a:cs typeface="Gill Sans MT"/>
          <a:sym typeface="Gill Sans MT"/>
        </a:defRPr>
      </a:lvl5pPr>
      <a:lvl6pPr marL="1971675" indent="-371475">
        <a:spcBef>
          <a:spcPts val="600"/>
        </a:spcBef>
        <a:buClr>
          <a:srgbClr val="727CA3"/>
        </a:buClr>
        <a:buSzPct val="70000"/>
        <a:buFont typeface="Wingdings 3"/>
        <a:buChar char="•"/>
        <a:defRPr sz="2600">
          <a:latin typeface="Gill Sans MT"/>
          <a:ea typeface="Gill Sans MT"/>
          <a:cs typeface="Gill Sans MT"/>
          <a:sym typeface="Gill Sans MT"/>
        </a:defRPr>
      </a:lvl6pPr>
      <a:lvl7pPr marL="2428875" indent="-371475">
        <a:spcBef>
          <a:spcPts val="600"/>
        </a:spcBef>
        <a:buClr>
          <a:srgbClr val="727CA3"/>
        </a:buClr>
        <a:buSzPct val="70000"/>
        <a:buFont typeface="Wingdings 3"/>
        <a:buChar char="•"/>
        <a:defRPr sz="2600">
          <a:latin typeface="Gill Sans MT"/>
          <a:ea typeface="Gill Sans MT"/>
          <a:cs typeface="Gill Sans MT"/>
          <a:sym typeface="Gill Sans MT"/>
        </a:defRPr>
      </a:lvl7pPr>
      <a:lvl8pPr marL="2886075" indent="-371475">
        <a:spcBef>
          <a:spcPts val="600"/>
        </a:spcBef>
        <a:buClr>
          <a:srgbClr val="727CA3"/>
        </a:buClr>
        <a:buSzPct val="70000"/>
        <a:buFont typeface="Wingdings 3"/>
        <a:buChar char="•"/>
        <a:defRPr sz="2600">
          <a:latin typeface="Gill Sans MT"/>
          <a:ea typeface="Gill Sans MT"/>
          <a:cs typeface="Gill Sans MT"/>
          <a:sym typeface="Gill Sans MT"/>
        </a:defRPr>
      </a:lvl8pPr>
      <a:lvl9pPr marL="3343275" indent="-371475">
        <a:spcBef>
          <a:spcPts val="600"/>
        </a:spcBef>
        <a:buClr>
          <a:srgbClr val="727CA3"/>
        </a:buClr>
        <a:buSzPct val="70000"/>
        <a:buFont typeface="Wingdings 3"/>
        <a:buChar char="•"/>
        <a:defRPr sz="2600">
          <a:latin typeface="Gill Sans MT"/>
          <a:ea typeface="Gill Sans MT"/>
          <a:cs typeface="Gill Sans MT"/>
          <a:sym typeface="Gill Sans MT"/>
        </a:defRPr>
      </a:lvl9pPr>
    </p:bodyStyle>
    <p:otherStyle>
      <a:lvl1pPr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1pPr>
      <a:lvl2pPr indent="457200"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2pPr>
      <a:lvl3pPr indent="914400"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3pPr>
      <a:lvl4pPr indent="1371600"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4pPr>
      <a:lvl5pPr indent="1828800"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5pPr>
      <a:lvl6pPr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6pPr>
      <a:lvl7pPr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7pPr>
      <a:lvl8pPr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8pPr>
      <a:lvl9pPr>
        <a:defRPr sz="1400">
          <a:solidFill>
            <a:schemeClr val="tx1"/>
          </a:solidFill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 idx="4294967295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3200" dirty="0"/>
              <a:t>Ch#06-</a:t>
            </a:r>
            <a:r>
              <a:rPr sz="3200" dirty="0"/>
              <a:t>Process Synchronization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4294967295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r">
              <a:lnSpc>
                <a:spcPct val="80000"/>
              </a:lnSpc>
              <a:buSzTx/>
              <a:buNone/>
              <a:defRPr sz="1800"/>
            </a:pPr>
            <a:r>
              <a:rPr lang="en-US" sz="1600" b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Dr Ahmed Awais</a:t>
            </a:r>
            <a:endParaRPr sz="1600" b="1" dirty="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1216025" y="6354762"/>
            <a:ext cx="12192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Producer/Consumer </a:t>
            </a:r>
          </a:p>
        </p:txBody>
      </p:sp>
      <p:sp>
        <p:nvSpPr>
          <p:cNvPr id="134" name="Shape 13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10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217487" y="1552574"/>
            <a:ext cx="4413251" cy="45577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2400"/>
              <a:t>Producer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while (true) {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/*  produce an item 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     and put in nextProduced  */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while (count == BUFFER_SIZE)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	; // do nothing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buffer [in] = nextProduced;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in = (in + 1) % BUFFER_SIZE;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</a:t>
            </a:r>
            <a:r>
              <a:rPr sz="2000">
                <a:solidFill>
                  <a:srgbClr val="FF0000"/>
                </a:solidFill>
              </a:rPr>
              <a:t>count++;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}   </a:t>
            </a:r>
          </a:p>
        </p:txBody>
      </p:sp>
      <p:sp>
        <p:nvSpPr>
          <p:cNvPr id="136" name="Shape 136"/>
          <p:cNvSpPr/>
          <p:nvPr/>
        </p:nvSpPr>
        <p:spPr>
          <a:xfrm>
            <a:off x="4295775" y="1495425"/>
            <a:ext cx="4848225" cy="42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3050" lvl="0" indent="-273050">
              <a:spcBef>
                <a:spcPts val="600"/>
              </a:spcBef>
            </a:pPr>
            <a:r>
              <a:rPr sz="2400"/>
              <a:t>Consumer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    while (true)  {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 while (count == 0)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     ; // do nothing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 nextConsumed =  buffer[out];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out = (out + 1) % BUFFER_SIZE;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</a:t>
            </a:r>
            <a:r>
              <a:rPr sz="2000">
                <a:solidFill>
                  <a:srgbClr val="FF0000"/>
                </a:solidFill>
              </a:rPr>
              <a:t>count--;</a:t>
            </a:r>
          </a:p>
          <a:p>
            <a:pPr marL="273050" lvl="0" indent="-273050">
              <a:spcBef>
                <a:spcPts val="600"/>
              </a:spcBef>
            </a:pPr>
            <a:endParaRPr sz="2000">
              <a:solidFill>
                <a:srgbClr val="0000FF"/>
              </a:solidFill>
            </a:endParaRP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  /*  consume the item in 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          nextConsumed */</a:t>
            </a:r>
          </a:p>
          <a:p>
            <a:pPr marL="273050" lvl="0" indent="-273050">
              <a:spcBef>
                <a:spcPts val="600"/>
              </a:spcBef>
            </a:pPr>
            <a:r>
              <a:rPr sz="2000">
                <a:solidFill>
                  <a:srgbClr val="0000FF"/>
                </a:solidFill>
              </a:rPr>
              <a:t>	}</a:t>
            </a:r>
          </a:p>
        </p:txBody>
      </p:sp>
      <p:sp>
        <p:nvSpPr>
          <p:cNvPr id="137" name="Shape 137"/>
          <p:cNvSpPr/>
          <p:nvPr/>
        </p:nvSpPr>
        <p:spPr>
          <a:xfrm>
            <a:off x="798512" y="5878512"/>
            <a:ext cx="27346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Is there a race condition?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F37E8ABD-BD1E-3851-4F21-FADDBB1A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FC3623F-574C-4FC8-8DF5-E7C2EE0631BD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73477" name="Rectangle 5">
            <a:extLst>
              <a:ext uri="{FF2B5EF4-FFF2-40B4-BE49-F238E27FC236}">
                <a16:creationId xmlns:a16="http://schemas.microsoft.com/office/drawing/2014/main" id="{04BD70EB-6B04-949C-5A41-A5A13A30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52D1C529-E742-9634-25B5-EA32F31A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B16F010D-E26A-250B-F3AE-9C0DFDB08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7BA8C2CD-0CA5-9405-5452-CB1AC1DD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F776351C-B392-6871-D6BF-5387661F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10">
            <a:extLst>
              <a:ext uri="{FF2B5EF4-FFF2-40B4-BE49-F238E27FC236}">
                <a16:creationId xmlns:a16="http://schemas.microsoft.com/office/drawing/2014/main" id="{914FA087-DC68-295E-C400-364768FE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1DA5900F-062B-472F-90CF-24ED85FD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Rectangle 12">
            <a:extLst>
              <a:ext uri="{FF2B5EF4-FFF2-40B4-BE49-F238E27FC236}">
                <a16:creationId xmlns:a16="http://schemas.microsoft.com/office/drawing/2014/main" id="{92B6E6F7-882D-8B9D-9CFF-4647FECB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Rectangle 13">
            <a:extLst>
              <a:ext uri="{FF2B5EF4-FFF2-40B4-BE49-F238E27FC236}">
                <a16:creationId xmlns:a16="http://schemas.microsoft.com/office/drawing/2014/main" id="{73E7C97A-1107-4175-DDC0-85428422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4">
            <a:extLst>
              <a:ext uri="{FF2B5EF4-FFF2-40B4-BE49-F238E27FC236}">
                <a16:creationId xmlns:a16="http://schemas.microsoft.com/office/drawing/2014/main" id="{082AF048-46F6-335F-847F-664068E9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Oval 15">
            <a:extLst>
              <a:ext uri="{FF2B5EF4-FFF2-40B4-BE49-F238E27FC236}">
                <a16:creationId xmlns:a16="http://schemas.microsoft.com/office/drawing/2014/main" id="{209570C6-6782-2B05-129C-3FC04966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1584325" cy="15128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Producer</a:t>
            </a:r>
          </a:p>
        </p:txBody>
      </p:sp>
      <p:sp>
        <p:nvSpPr>
          <p:cNvPr id="14350" name="Oval 16">
            <a:extLst>
              <a:ext uri="{FF2B5EF4-FFF2-40B4-BE49-F238E27FC236}">
                <a16:creationId xmlns:a16="http://schemas.microsoft.com/office/drawing/2014/main" id="{801982D0-D2B7-2B86-989E-203A6C7E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581525"/>
            <a:ext cx="1584325" cy="1512888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Consumer</a:t>
            </a:r>
          </a:p>
        </p:txBody>
      </p:sp>
      <p:sp>
        <p:nvSpPr>
          <p:cNvPr id="873489" name="Freeform 17">
            <a:extLst>
              <a:ext uri="{FF2B5EF4-FFF2-40B4-BE49-F238E27FC236}">
                <a16:creationId xmlns:a16="http://schemas.microsoft.com/office/drawing/2014/main" id="{167D1087-861A-A487-0F5E-CA620D2CDA62}"/>
              </a:ext>
            </a:extLst>
          </p:cNvPr>
          <p:cNvSpPr>
            <a:spLocks/>
          </p:cNvSpPr>
          <p:nvPr/>
        </p:nvSpPr>
        <p:spPr bwMode="auto">
          <a:xfrm>
            <a:off x="1836738" y="4570413"/>
            <a:ext cx="3671887" cy="731837"/>
          </a:xfrm>
          <a:custGeom>
            <a:avLst/>
            <a:gdLst>
              <a:gd name="T0" fmla="*/ 0 w 2358"/>
              <a:gd name="T1" fmla="*/ 2147483646 h 325"/>
              <a:gd name="T2" fmla="*/ 2147483646 w 2358"/>
              <a:gd name="T3" fmla="*/ 2147483646 h 325"/>
              <a:gd name="T4" fmla="*/ 2147483646 w 2358"/>
              <a:gd name="T5" fmla="*/ 2147483646 h 325"/>
              <a:gd name="T6" fmla="*/ 2147483646 w 2358"/>
              <a:gd name="T7" fmla="*/ 2147483646 h 325"/>
              <a:gd name="T8" fmla="*/ 2147483646 w 2358"/>
              <a:gd name="T9" fmla="*/ 2147483646 h 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58" h="325">
                <a:moveTo>
                  <a:pt x="0" y="325"/>
                </a:moveTo>
                <a:cubicBezTo>
                  <a:pt x="151" y="215"/>
                  <a:pt x="303" y="106"/>
                  <a:pt x="499" y="53"/>
                </a:cubicBezTo>
                <a:cubicBezTo>
                  <a:pt x="695" y="0"/>
                  <a:pt x="945" y="8"/>
                  <a:pt x="1179" y="8"/>
                </a:cubicBezTo>
                <a:cubicBezTo>
                  <a:pt x="1413" y="8"/>
                  <a:pt x="1709" y="15"/>
                  <a:pt x="1905" y="53"/>
                </a:cubicBezTo>
                <a:cubicBezTo>
                  <a:pt x="2101" y="91"/>
                  <a:pt x="2229" y="163"/>
                  <a:pt x="2358" y="235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3490" name="Rectangle 18">
            <a:extLst>
              <a:ext uri="{FF2B5EF4-FFF2-40B4-BE49-F238E27FC236}">
                <a16:creationId xmlns:a16="http://schemas.microsoft.com/office/drawing/2014/main" id="{D2DF1129-1F5E-5F45-F24D-CA89B67E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084763"/>
            <a:ext cx="431800" cy="6492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3491" name="Freeform 19">
            <a:extLst>
              <a:ext uri="{FF2B5EF4-FFF2-40B4-BE49-F238E27FC236}">
                <a16:creationId xmlns:a16="http://schemas.microsoft.com/office/drawing/2014/main" id="{246E3856-6C0F-22C2-58C9-ADF070C1F155}"/>
              </a:ext>
            </a:extLst>
          </p:cNvPr>
          <p:cNvSpPr>
            <a:spLocks/>
          </p:cNvSpPr>
          <p:nvPr/>
        </p:nvSpPr>
        <p:spPr bwMode="auto">
          <a:xfrm>
            <a:off x="3419475" y="5661025"/>
            <a:ext cx="3744913" cy="576263"/>
          </a:xfrm>
          <a:custGeom>
            <a:avLst/>
            <a:gdLst>
              <a:gd name="T0" fmla="*/ 0 w 2359"/>
              <a:gd name="T1" fmla="*/ 2147483646 h 363"/>
              <a:gd name="T2" fmla="*/ 2147483646 w 2359"/>
              <a:gd name="T3" fmla="*/ 2147483646 h 363"/>
              <a:gd name="T4" fmla="*/ 2147483646 w 2359"/>
              <a:gd name="T5" fmla="*/ 2147483646 h 363"/>
              <a:gd name="T6" fmla="*/ 2147483646 w 2359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9" h="363">
                <a:moveTo>
                  <a:pt x="0" y="46"/>
                </a:moveTo>
                <a:cubicBezTo>
                  <a:pt x="185" y="137"/>
                  <a:pt x="371" y="228"/>
                  <a:pt x="590" y="273"/>
                </a:cubicBezTo>
                <a:cubicBezTo>
                  <a:pt x="809" y="318"/>
                  <a:pt x="1021" y="363"/>
                  <a:pt x="1316" y="318"/>
                </a:cubicBezTo>
                <a:cubicBezTo>
                  <a:pt x="1611" y="273"/>
                  <a:pt x="2193" y="45"/>
                  <a:pt x="2359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3492" name="Rectangle 20">
            <a:extLst>
              <a:ext uri="{FF2B5EF4-FFF2-40B4-BE49-F238E27FC236}">
                <a16:creationId xmlns:a16="http://schemas.microsoft.com/office/drawing/2014/main" id="{2E0A9F7B-88C9-7899-28BE-7A12A09D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084763"/>
            <a:ext cx="431800" cy="6492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3500" name="Rectangle 28">
            <a:extLst>
              <a:ext uri="{FF2B5EF4-FFF2-40B4-BE49-F238E27FC236}">
                <a16:creationId xmlns:a16="http://schemas.microsoft.com/office/drawing/2014/main" id="{891F3AA4-9F4A-AB79-701B-1D07F6B2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6" name="Rectangle 29">
            <a:extLst>
              <a:ext uri="{FF2B5EF4-FFF2-40B4-BE49-F238E27FC236}">
                <a16:creationId xmlns:a16="http://schemas.microsoft.com/office/drawing/2014/main" id="{4B4A06AF-AC08-FBEC-D25B-CED0415D0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7" name="Rectangle 30">
            <a:extLst>
              <a:ext uri="{FF2B5EF4-FFF2-40B4-BE49-F238E27FC236}">
                <a16:creationId xmlns:a16="http://schemas.microsoft.com/office/drawing/2014/main" id="{8ECDAD04-6BCF-8693-6663-F115882F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Rectangle 31">
            <a:extLst>
              <a:ext uri="{FF2B5EF4-FFF2-40B4-BE49-F238E27FC236}">
                <a16:creationId xmlns:a16="http://schemas.microsoft.com/office/drawing/2014/main" id="{B9D8800D-B28A-D014-E7F2-DE11A07F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9" name="Rectangle 32">
            <a:extLst>
              <a:ext uri="{FF2B5EF4-FFF2-40B4-BE49-F238E27FC236}">
                <a16:creationId xmlns:a16="http://schemas.microsoft.com/office/drawing/2014/main" id="{1A389BBA-7B7A-E07F-B4B4-98E60680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0" name="Rectangle 33">
            <a:extLst>
              <a:ext uri="{FF2B5EF4-FFF2-40B4-BE49-F238E27FC236}">
                <a16:creationId xmlns:a16="http://schemas.microsoft.com/office/drawing/2014/main" id="{9E8ED565-4361-57FE-7AFA-A1ACF956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1" name="Rectangle 34">
            <a:extLst>
              <a:ext uri="{FF2B5EF4-FFF2-40B4-BE49-F238E27FC236}">
                <a16:creationId xmlns:a16="http://schemas.microsoft.com/office/drawing/2014/main" id="{45B826C2-8A55-D1B2-E6EB-5691EFB0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2" name="Rectangle 35">
            <a:extLst>
              <a:ext uri="{FF2B5EF4-FFF2-40B4-BE49-F238E27FC236}">
                <a16:creationId xmlns:a16="http://schemas.microsoft.com/office/drawing/2014/main" id="{4D23C1C4-D805-7BFB-FB6B-D1FF700F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3" name="Rectangle 36">
            <a:extLst>
              <a:ext uri="{FF2B5EF4-FFF2-40B4-BE49-F238E27FC236}">
                <a16:creationId xmlns:a16="http://schemas.microsoft.com/office/drawing/2014/main" id="{2BD6A946-9C18-DE14-2025-4A4E551E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4" name="Rectangle 37">
            <a:extLst>
              <a:ext uri="{FF2B5EF4-FFF2-40B4-BE49-F238E27FC236}">
                <a16:creationId xmlns:a16="http://schemas.microsoft.com/office/drawing/2014/main" id="{51633112-055A-B460-27DD-FCEBFCAB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5" name="Oval 38">
            <a:extLst>
              <a:ext uri="{FF2B5EF4-FFF2-40B4-BE49-F238E27FC236}">
                <a16:creationId xmlns:a16="http://schemas.microsoft.com/office/drawing/2014/main" id="{CE66FE11-C9EB-4EBF-4312-C07922DD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1584325" cy="15128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Producer</a:t>
            </a:r>
          </a:p>
        </p:txBody>
      </p:sp>
      <p:sp>
        <p:nvSpPr>
          <p:cNvPr id="14366" name="Oval 39">
            <a:extLst>
              <a:ext uri="{FF2B5EF4-FFF2-40B4-BE49-F238E27FC236}">
                <a16:creationId xmlns:a16="http://schemas.microsoft.com/office/drawing/2014/main" id="{F756BBFB-7471-440F-36B3-D0D9602F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989138"/>
            <a:ext cx="1584325" cy="1512887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Consumer</a:t>
            </a:r>
          </a:p>
        </p:txBody>
      </p:sp>
      <p:sp>
        <p:nvSpPr>
          <p:cNvPr id="873512" name="Freeform 40">
            <a:extLst>
              <a:ext uri="{FF2B5EF4-FFF2-40B4-BE49-F238E27FC236}">
                <a16:creationId xmlns:a16="http://schemas.microsoft.com/office/drawing/2014/main" id="{E3C3C2CA-F7F7-5E32-651D-6E60CC1935A6}"/>
              </a:ext>
            </a:extLst>
          </p:cNvPr>
          <p:cNvSpPr>
            <a:spLocks/>
          </p:cNvSpPr>
          <p:nvPr/>
        </p:nvSpPr>
        <p:spPr bwMode="auto">
          <a:xfrm>
            <a:off x="1836738" y="1978025"/>
            <a:ext cx="3671887" cy="731838"/>
          </a:xfrm>
          <a:custGeom>
            <a:avLst/>
            <a:gdLst>
              <a:gd name="T0" fmla="*/ 0 w 2358"/>
              <a:gd name="T1" fmla="*/ 2147483646 h 325"/>
              <a:gd name="T2" fmla="*/ 2147483646 w 2358"/>
              <a:gd name="T3" fmla="*/ 2147483646 h 325"/>
              <a:gd name="T4" fmla="*/ 2147483646 w 2358"/>
              <a:gd name="T5" fmla="*/ 2147483646 h 325"/>
              <a:gd name="T6" fmla="*/ 2147483646 w 2358"/>
              <a:gd name="T7" fmla="*/ 2147483646 h 325"/>
              <a:gd name="T8" fmla="*/ 2147483646 w 2358"/>
              <a:gd name="T9" fmla="*/ 2147483646 h 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58" h="325">
                <a:moveTo>
                  <a:pt x="0" y="325"/>
                </a:moveTo>
                <a:cubicBezTo>
                  <a:pt x="151" y="215"/>
                  <a:pt x="303" y="106"/>
                  <a:pt x="499" y="53"/>
                </a:cubicBezTo>
                <a:cubicBezTo>
                  <a:pt x="695" y="0"/>
                  <a:pt x="945" y="8"/>
                  <a:pt x="1179" y="8"/>
                </a:cubicBezTo>
                <a:cubicBezTo>
                  <a:pt x="1413" y="8"/>
                  <a:pt x="1709" y="15"/>
                  <a:pt x="1905" y="53"/>
                </a:cubicBezTo>
                <a:cubicBezTo>
                  <a:pt x="2101" y="91"/>
                  <a:pt x="2229" y="163"/>
                  <a:pt x="2358" y="235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3513" name="Rectangle 41">
            <a:extLst>
              <a:ext uri="{FF2B5EF4-FFF2-40B4-BE49-F238E27FC236}">
                <a16:creationId xmlns:a16="http://schemas.microsoft.com/office/drawing/2014/main" id="{AB52FE89-80D7-BF81-A48B-A4D988145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492375"/>
            <a:ext cx="431800" cy="649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3514" name="Freeform 42">
            <a:extLst>
              <a:ext uri="{FF2B5EF4-FFF2-40B4-BE49-F238E27FC236}">
                <a16:creationId xmlns:a16="http://schemas.microsoft.com/office/drawing/2014/main" id="{DC98FBBE-7C01-5772-DC38-47A037F83340}"/>
              </a:ext>
            </a:extLst>
          </p:cNvPr>
          <p:cNvSpPr>
            <a:spLocks/>
          </p:cNvSpPr>
          <p:nvPr/>
        </p:nvSpPr>
        <p:spPr bwMode="auto">
          <a:xfrm>
            <a:off x="3419475" y="3068638"/>
            <a:ext cx="3744913" cy="576262"/>
          </a:xfrm>
          <a:custGeom>
            <a:avLst/>
            <a:gdLst>
              <a:gd name="T0" fmla="*/ 0 w 2359"/>
              <a:gd name="T1" fmla="*/ 2147483646 h 363"/>
              <a:gd name="T2" fmla="*/ 2147483646 w 2359"/>
              <a:gd name="T3" fmla="*/ 2147483646 h 363"/>
              <a:gd name="T4" fmla="*/ 2147483646 w 2359"/>
              <a:gd name="T5" fmla="*/ 2147483646 h 363"/>
              <a:gd name="T6" fmla="*/ 2147483646 w 2359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9" h="363">
                <a:moveTo>
                  <a:pt x="0" y="46"/>
                </a:moveTo>
                <a:cubicBezTo>
                  <a:pt x="185" y="137"/>
                  <a:pt x="371" y="228"/>
                  <a:pt x="590" y="273"/>
                </a:cubicBezTo>
                <a:cubicBezTo>
                  <a:pt x="809" y="318"/>
                  <a:pt x="1021" y="363"/>
                  <a:pt x="1316" y="318"/>
                </a:cubicBezTo>
                <a:cubicBezTo>
                  <a:pt x="1611" y="273"/>
                  <a:pt x="2193" y="45"/>
                  <a:pt x="2359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3515" name="Rectangle 43">
            <a:extLst>
              <a:ext uri="{FF2B5EF4-FFF2-40B4-BE49-F238E27FC236}">
                <a16:creationId xmlns:a16="http://schemas.microsoft.com/office/drawing/2014/main" id="{017FD664-3862-9F73-B4B6-FDE3CAEE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492375"/>
            <a:ext cx="431800" cy="6492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1" name="Text Box 45">
            <a:extLst>
              <a:ext uri="{FF2B5EF4-FFF2-40B4-BE49-F238E27FC236}">
                <a16:creationId xmlns:a16="http://schemas.microsoft.com/office/drawing/2014/main" id="{15D404AC-6AD8-1100-AF9E-70A8BF9D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881438"/>
            <a:ext cx="38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or</a:t>
            </a:r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5BB51A01-7516-CC53-0B12-5FEF1D1EA9E3}"/>
              </a:ext>
            </a:extLst>
          </p:cNvPr>
          <p:cNvSpPr txBox="1">
            <a:spLocks/>
          </p:cNvSpPr>
          <p:nvPr/>
        </p:nvSpPr>
        <p:spPr>
          <a:xfrm>
            <a:off x="457200" y="697584"/>
            <a:ext cx="8229600" cy="44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457200"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914400"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1371600"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1828800"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Producer/Consumer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7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73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73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7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From C++ code to machine instructions</a:t>
            </a:r>
          </a:p>
        </p:txBody>
      </p:sp>
      <p:sp>
        <p:nvSpPr>
          <p:cNvPr id="140" name="Shape 14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11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4294967295"/>
          </p:nvPr>
        </p:nvSpPr>
        <p:spPr>
          <a:xfrm>
            <a:off x="827087" y="1279525"/>
            <a:ext cx="8067676" cy="4818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lnSpc>
                <a:spcPct val="90000"/>
              </a:lnSpc>
              <a:buChar char=""/>
              <a:defRPr sz="1800"/>
            </a:pPr>
            <a:r>
              <a:rPr sz="3200">
                <a:solidFill>
                  <a:srgbClr val="0000FF"/>
                </a:solidFill>
              </a:rPr>
              <a:t>count++</a:t>
            </a:r>
            <a:r>
              <a:rPr sz="3200"/>
              <a:t> could be implemented as</a:t>
            </a:r>
            <a:br>
              <a:rPr sz="3200"/>
            </a:br>
            <a:br>
              <a:rPr sz="3200"/>
            </a:br>
            <a:r>
              <a:rPr sz="3200"/>
              <a:t>     </a:t>
            </a:r>
            <a:r>
              <a:rPr sz="3200">
                <a:solidFill>
                  <a:srgbClr val="0000FF"/>
                </a:solidFill>
              </a:rPr>
              <a:t>register1 = count</a:t>
            </a:r>
            <a:br>
              <a:rPr sz="3200">
                <a:solidFill>
                  <a:srgbClr val="0000FF"/>
                </a:solidFill>
              </a:rPr>
            </a:br>
            <a:r>
              <a:rPr sz="3200">
                <a:solidFill>
                  <a:srgbClr val="0000FF"/>
                </a:solidFill>
              </a:rPr>
              <a:t>     register1 = register1 + 1</a:t>
            </a:r>
            <a:br>
              <a:rPr sz="3200">
                <a:solidFill>
                  <a:srgbClr val="0000FF"/>
                </a:solidFill>
              </a:rPr>
            </a:br>
            <a:r>
              <a:rPr sz="3200">
                <a:solidFill>
                  <a:srgbClr val="0000FF"/>
                </a:solidFill>
              </a:rPr>
              <a:t>     count = register1</a:t>
            </a:r>
          </a:p>
          <a:p>
            <a:pPr marL="436880" lvl="0" indent="-436880">
              <a:lnSpc>
                <a:spcPct val="90000"/>
              </a:lnSpc>
              <a:buChar char=""/>
              <a:defRPr sz="1800"/>
            </a:pPr>
            <a:r>
              <a:rPr sz="3200">
                <a:solidFill>
                  <a:srgbClr val="464653"/>
                </a:solidFill>
              </a:rPr>
              <a:t>count--</a:t>
            </a:r>
            <a:r>
              <a:rPr sz="3200"/>
              <a:t> could be implemented as</a:t>
            </a:r>
            <a:br>
              <a:rPr sz="3200"/>
            </a:br>
            <a:br>
              <a:rPr sz="3200"/>
            </a:br>
            <a:r>
              <a:rPr sz="3200"/>
              <a:t>     </a:t>
            </a:r>
            <a:r>
              <a:rPr sz="3200">
                <a:solidFill>
                  <a:srgbClr val="464653"/>
                </a:solidFill>
              </a:rPr>
              <a:t>register2 = count</a:t>
            </a:r>
            <a:br>
              <a:rPr sz="3200">
                <a:solidFill>
                  <a:srgbClr val="464653"/>
                </a:solidFill>
              </a:rPr>
            </a:br>
            <a:r>
              <a:rPr sz="3200">
                <a:solidFill>
                  <a:srgbClr val="464653"/>
                </a:solidFill>
              </a:rPr>
              <a:t>     register2 = register2 - 1</a:t>
            </a:r>
            <a:br>
              <a:rPr sz="3200">
                <a:solidFill>
                  <a:srgbClr val="464653"/>
                </a:solidFill>
              </a:rPr>
            </a:br>
            <a:r>
              <a:rPr sz="3200">
                <a:solidFill>
                  <a:srgbClr val="464653"/>
                </a:solidFill>
              </a:rPr>
              <a:t>     count = register2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59536">
              <a:defRPr sz="3008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464653"/>
                </a:solidFill>
              </a:rPr>
              <a:t>Race Condition if count++ and count– are interleaved</a:t>
            </a:r>
          </a:p>
        </p:txBody>
      </p:sp>
      <p:sp>
        <p:nvSpPr>
          <p:cNvPr id="144" name="Shape 14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12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4294967295"/>
          </p:nvPr>
        </p:nvSpPr>
        <p:spPr>
          <a:xfrm>
            <a:off x="188912" y="1250950"/>
            <a:ext cx="5762626" cy="48180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77837" lvl="0" indent="-477837">
              <a:lnSpc>
                <a:spcPct val="90000"/>
              </a:lnSpc>
              <a:buChar char=""/>
              <a:defRPr sz="1800"/>
            </a:pPr>
            <a:r>
              <a:rPr sz="3500"/>
              <a:t>Consider this execution interleaving with “count = 5” initially:</a:t>
            </a: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0000FF"/>
                </a:solidFill>
              </a:rPr>
              <a:t>Producer</a:t>
            </a:r>
            <a:r>
              <a:rPr sz="2600">
                <a:solidFill>
                  <a:srgbClr val="464653"/>
                </a:solidFill>
              </a:rPr>
              <a:t>: </a:t>
            </a:r>
            <a:r>
              <a:rPr sz="2600">
                <a:solidFill>
                  <a:srgbClr val="0000FF"/>
                </a:solidFill>
              </a:rPr>
              <a:t>register1 = count</a:t>
            </a:r>
            <a:r>
              <a:rPr sz="2600">
                <a:solidFill>
                  <a:srgbClr val="464653"/>
                </a:solidFill>
              </a:rPr>
              <a:t>  </a:t>
            </a:r>
            <a:endParaRPr>
              <a:solidFill>
                <a:srgbClr val="464653"/>
              </a:solidFill>
            </a:endParaRP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0000FF"/>
                </a:solidFill>
              </a:rPr>
              <a:t>Producer</a:t>
            </a:r>
            <a:r>
              <a:rPr sz="2600">
                <a:solidFill>
                  <a:srgbClr val="464653"/>
                </a:solidFill>
              </a:rPr>
              <a:t>: </a:t>
            </a:r>
            <a:r>
              <a:rPr sz="2600">
                <a:solidFill>
                  <a:srgbClr val="0000FF"/>
                </a:solidFill>
              </a:rPr>
              <a:t>register1 = register1 + 1</a:t>
            </a:r>
            <a:endParaRPr>
              <a:solidFill>
                <a:srgbClr val="464653"/>
              </a:solidFill>
            </a:endParaRP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464653"/>
                </a:solidFill>
              </a:rPr>
              <a:t>Consumer: register2 = count</a:t>
            </a:r>
            <a:endParaRPr>
              <a:solidFill>
                <a:srgbClr val="464653"/>
              </a:solidFill>
            </a:endParaRP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464653"/>
                </a:solidFill>
              </a:rPr>
              <a:t>Consumer: register2 = register2 - 1</a:t>
            </a:r>
            <a:endParaRPr>
              <a:solidFill>
                <a:srgbClr val="464653"/>
              </a:solidFill>
            </a:endParaRP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0000FF"/>
                </a:solidFill>
              </a:rPr>
              <a:t>Producer: count = register1</a:t>
            </a:r>
            <a:endParaRPr>
              <a:solidFill>
                <a:srgbClr val="464653"/>
              </a:solidFill>
            </a:endParaRPr>
          </a:p>
          <a:p>
            <a:pPr marL="933450" lvl="1" indent="-66040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buFontTx/>
              <a:buAutoNum type="arabicPeriod"/>
              <a:defRPr sz="1800"/>
            </a:pPr>
            <a:r>
              <a:rPr sz="2600">
                <a:solidFill>
                  <a:srgbClr val="464653"/>
                </a:solidFill>
              </a:rPr>
              <a:t>Consumer: count = register2</a:t>
            </a:r>
          </a:p>
        </p:txBody>
      </p:sp>
      <p:sp>
        <p:nvSpPr>
          <p:cNvPr id="146" name="Shape 146"/>
          <p:cNvSpPr/>
          <p:nvPr/>
        </p:nvSpPr>
        <p:spPr>
          <a:xfrm>
            <a:off x="5915025" y="2651125"/>
            <a:ext cx="3040063" cy="254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register1 = 5</a:t>
            </a:r>
          </a:p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register1 = </a:t>
            </a:r>
            <a:r>
              <a:rPr lang="en-US" sz="2600" dirty="0">
                <a:solidFill>
                  <a:srgbClr val="464653"/>
                </a:solidFill>
              </a:rPr>
              <a:t>5+1=</a:t>
            </a:r>
            <a:r>
              <a:rPr sz="2600" dirty="0">
                <a:solidFill>
                  <a:srgbClr val="464653"/>
                </a:solidFill>
              </a:rPr>
              <a:t>6</a:t>
            </a:r>
          </a:p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register2 = 5</a:t>
            </a:r>
          </a:p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register2 = </a:t>
            </a:r>
            <a:r>
              <a:rPr lang="en-US" sz="2600" dirty="0">
                <a:solidFill>
                  <a:srgbClr val="464653"/>
                </a:solidFill>
              </a:rPr>
              <a:t>5-1=4</a:t>
            </a:r>
            <a:endParaRPr sz="2600" dirty="0">
              <a:solidFill>
                <a:srgbClr val="464653"/>
              </a:solidFill>
            </a:endParaRPr>
          </a:p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count = 6</a:t>
            </a:r>
          </a:p>
          <a:p>
            <a:pPr marL="394405" lvl="0" indent="-394405">
              <a:lnSpc>
                <a:spcPct val="9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600" dirty="0">
                <a:solidFill>
                  <a:srgbClr val="464653"/>
                </a:solidFill>
              </a:rPr>
              <a:t>count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Race Condition </a:t>
            </a:r>
          </a:p>
        </p:txBody>
      </p:sp>
      <p:sp>
        <p:nvSpPr>
          <p:cNvPr id="149" name="Shape 149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13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A </a:t>
            </a:r>
            <a:r>
              <a:rPr sz="2600">
                <a:solidFill>
                  <a:srgbClr val="FF0000"/>
                </a:solidFill>
              </a:rPr>
              <a:t>race condition</a:t>
            </a:r>
            <a:r>
              <a:rPr sz="2600"/>
              <a:t> occurs when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Multiple processes access and manipulate same data concurrently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Outcome of execution depends on the particular order in which the access takes place. </a:t>
            </a:r>
          </a:p>
          <a:p>
            <a:pPr marL="354965" lvl="0" indent="-354965">
              <a:buChar char=""/>
              <a:defRPr sz="1800"/>
            </a:pPr>
            <a:r>
              <a:rPr sz="2600">
                <a:solidFill>
                  <a:srgbClr val="FF0000"/>
                </a:solidFill>
              </a:rPr>
              <a:t>Critical section/region</a:t>
            </a:r>
            <a:endParaRPr sz="2000">
              <a:solidFill>
                <a:srgbClr val="FF0000"/>
              </a:solidFill>
            </a:endParaRP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the segment of code where process modifying shared/common variables (tables, files)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Critical section problem, </a:t>
            </a:r>
            <a:r>
              <a:rPr sz="2600">
                <a:solidFill>
                  <a:srgbClr val="FF0000"/>
                </a:solidFill>
              </a:rPr>
              <a:t>mutual exclusion problem</a:t>
            </a:r>
            <a:endParaRPr sz="2000">
              <a:solidFill>
                <a:srgbClr val="FF0000"/>
              </a:solidFill>
            </a:endParaRP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No two processes can execute in critical sections at the same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887412" y="1377950"/>
            <a:ext cx="8010526" cy="3849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Exclusion:</a:t>
            </a:r>
            <a:r>
              <a:rPr sz="27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700">
                <a:latin typeface="Arial"/>
                <a:ea typeface="Arial"/>
                <a:cs typeface="Arial"/>
                <a:sym typeface="Arial"/>
              </a:rPr>
              <a:t> No two processes may be simultaneously inside their critical regions.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No assumptions may be made about speeds or the number of CPUs.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700">
                <a:latin typeface="Arial"/>
                <a:ea typeface="Arial"/>
                <a:cs typeface="Arial"/>
                <a:sym typeface="Arial"/>
              </a:rPr>
              <a:t>No process running outside its critical region may block other processes (</a:t>
            </a:r>
            <a:r>
              <a:rPr sz="27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progress)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7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Bounded Waiting</a:t>
            </a:r>
            <a:r>
              <a:rPr sz="2700">
                <a:latin typeface="Arial"/>
                <a:ea typeface="Arial"/>
                <a:cs typeface="Arial"/>
                <a:sym typeface="Arial"/>
              </a:rPr>
              <a:t>: No process should have to wait forever to enter its critical region (</a:t>
            </a:r>
            <a:r>
              <a:rPr sz="2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deadlock or starvation)</a:t>
            </a:r>
          </a:p>
        </p:txBody>
      </p:sp>
      <p:sp>
        <p:nvSpPr>
          <p:cNvPr id="153" name="Shape 153"/>
          <p:cNvSpPr/>
          <p:nvPr/>
        </p:nvSpPr>
        <p:spPr>
          <a:xfrm>
            <a:off x="435428" y="344771"/>
            <a:ext cx="9144001" cy="5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marL="609600" indent="-609600">
              <a:spcBef>
                <a:spcPts val="600"/>
              </a:spcBef>
              <a:defRPr sz="3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100"/>
              <a:t>Conditions required to avoid race condition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Figure 2-22. Mutual exclusion using critical regions.</a:t>
            </a:r>
          </a:p>
        </p:txBody>
      </p:sp>
      <p:sp>
        <p:nvSpPr>
          <p:cNvPr id="157" name="Shape 157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Critical Regions (2)</a:t>
            </a:r>
          </a:p>
        </p:txBody>
      </p:sp>
      <p:sp>
        <p:nvSpPr>
          <p:cNvPr id="158" name="Shape 158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  <p:pic>
        <p:nvPicPr>
          <p:cNvPr id="159" name="02-2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973137" y="1500187"/>
            <a:ext cx="7289801" cy="354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6293" y="1466752"/>
            <a:ext cx="7491414" cy="318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>
              <a:spcBef>
                <a:spcPts val="600"/>
              </a:spcBef>
            </a:pPr>
            <a:r>
              <a:rPr sz="2800" dirty="0">
                <a:latin typeface="Arial"/>
                <a:ea typeface="Arial"/>
                <a:cs typeface="Arial"/>
                <a:sym typeface="Arial"/>
              </a:rPr>
              <a:t>Proposals for achieving mutual exclusion:</a:t>
            </a:r>
          </a:p>
          <a:p>
            <a:pPr marL="609600" lvl="0" indent="-609600">
              <a:spcBef>
                <a:spcPts val="500"/>
              </a:spcBef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Disabling interrupts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Lock variables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Strict alternation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Peterson's solution</a:t>
            </a:r>
          </a:p>
          <a:p>
            <a:pPr marL="609600" lvl="0" indent="-609600">
              <a:spcBef>
                <a:spcPts val="500"/>
              </a:spcBef>
              <a:buClr>
                <a:srgbClr val="3333CC"/>
              </a:buClr>
              <a:buSzPct val="100000"/>
              <a:buFont typeface="Arial"/>
              <a:buChar char="•"/>
            </a:pPr>
            <a:r>
              <a:rPr sz="2400" dirty="0">
                <a:latin typeface="Arial"/>
                <a:ea typeface="Arial"/>
                <a:cs typeface="Arial"/>
                <a:sym typeface="Arial"/>
              </a:rPr>
              <a:t>The TSL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altLang="zh-CN" sz="2400" dirty="0">
                <a:solidFill>
                  <a:srgbClr val="464653"/>
                </a:solidFill>
              </a:rPr>
              <a:t>Test and Set Lock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 instruction</a:t>
            </a:r>
          </a:p>
        </p:txBody>
      </p:sp>
      <p:sp>
        <p:nvSpPr>
          <p:cNvPr id="162" name="Shape 162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Mutual Exclusion with Busy Waiting</a:t>
            </a:r>
          </a:p>
        </p:txBody>
      </p:sp>
      <p:sp>
        <p:nvSpPr>
          <p:cNvPr id="163" name="Shape 163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1" y="5373687"/>
            <a:ext cx="9144002" cy="1148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ctr">
              <a:spcBef>
                <a:spcPts val="500"/>
              </a:spcBef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Figure 2-23. A proposed solution to the critical region problem. </a:t>
            </a:r>
            <a:br>
              <a:rPr sz="2400">
                <a:latin typeface="Arial"/>
                <a:ea typeface="Arial"/>
                <a:cs typeface="Arial"/>
                <a:sym typeface="Arial"/>
              </a:rPr>
            </a:br>
            <a:r>
              <a:rPr sz="2400">
                <a:latin typeface="Arial"/>
                <a:ea typeface="Arial"/>
                <a:cs typeface="Arial"/>
                <a:sym typeface="Arial"/>
              </a:rPr>
              <a:t>(a) Process 0. (b) Process 1. In both cases, be sure to note the semicolons terminating the while statements.</a:t>
            </a:r>
          </a:p>
        </p:txBody>
      </p:sp>
      <p:sp>
        <p:nvSpPr>
          <p:cNvPr id="166" name="Shape 166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Strict Alternation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  <p:pic>
        <p:nvPicPr>
          <p:cNvPr id="168" name="02-23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76237" y="1946275"/>
            <a:ext cx="8648701" cy="230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-1" y="5715000"/>
            <a:ext cx="9144002" cy="43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609600" indent="-609600"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400"/>
              <a:t>Figure 2-24. Peterson’s solution for achieving mutual exclusion.</a:t>
            </a:r>
          </a:p>
        </p:txBody>
      </p:sp>
      <p:sp>
        <p:nvSpPr>
          <p:cNvPr id="171" name="Shape 171"/>
          <p:cNvSpPr/>
          <p:nvPr/>
        </p:nvSpPr>
        <p:spPr>
          <a:xfrm>
            <a:off x="-1" y="178928"/>
            <a:ext cx="9144002" cy="61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Peterson's Solution</a:t>
            </a:r>
          </a:p>
        </p:txBody>
      </p:sp>
      <p:sp>
        <p:nvSpPr>
          <p:cNvPr id="172" name="Shape 172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  <p:pic>
        <p:nvPicPr>
          <p:cNvPr id="173" name="02-2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93506" y="808459"/>
            <a:ext cx="7072569" cy="4743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Concurrency</a:t>
            </a:r>
          </a:p>
        </p:txBody>
      </p:sp>
      <p:sp>
        <p:nvSpPr>
          <p:cNvPr id="87" name="Shape 8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827087" y="1365250"/>
            <a:ext cx="7605713" cy="48609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buChar char=""/>
              <a:defRPr sz="1800"/>
            </a:pPr>
            <a:r>
              <a:rPr sz="2800"/>
              <a:t>OS supports multi-programming</a:t>
            </a:r>
          </a:p>
          <a:p>
            <a:pPr marL="653873" lvl="1" indent="-37923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500">
                <a:solidFill>
                  <a:srgbClr val="464653"/>
                </a:solidFill>
              </a:rPr>
              <a:t>In single-processor system, processes are interleaved in time </a:t>
            </a:r>
          </a:p>
          <a:p>
            <a:pPr marL="653873" lvl="1" indent="-37923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500">
                <a:solidFill>
                  <a:srgbClr val="464653"/>
                </a:solidFill>
              </a:rPr>
              <a:t>In multiple-process system, processes execution is not only interleaved, but also overlapped in time</a:t>
            </a:r>
          </a:p>
          <a:p>
            <a:pPr marL="382270" lvl="0" indent="-382270">
              <a:buChar char=""/>
              <a:defRPr sz="1800"/>
            </a:pPr>
            <a:r>
              <a:rPr sz="2800"/>
              <a:t>Both are concurrent processing</a:t>
            </a:r>
          </a:p>
          <a:p>
            <a:pPr marL="382270" lvl="0" indent="-382270">
              <a:buChar char=""/>
              <a:defRPr sz="1800"/>
            </a:pPr>
            <a:r>
              <a:rPr sz="2800"/>
              <a:t>Present same problems: relative speed of execution of processes cannot be predicted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Critical Section Illustrated</a:t>
            </a:r>
          </a:p>
        </p:txBody>
      </p:sp>
      <p:sp>
        <p:nvSpPr>
          <p:cNvPr id="176" name="Shape 17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14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2600"/>
              <a:t>Do {</a:t>
            </a:r>
          </a:p>
          <a:p>
            <a:pPr lvl="0">
              <a:buSzTx/>
              <a:buNone/>
              <a:defRPr sz="1800"/>
            </a:pPr>
            <a:r>
              <a:rPr sz="2600"/>
              <a:t>		Entry section</a:t>
            </a:r>
          </a:p>
          <a:p>
            <a:pPr lvl="0">
              <a:buSzTx/>
              <a:buNone/>
              <a:defRPr sz="1800"/>
            </a:pPr>
            <a:endParaRPr sz="2600"/>
          </a:p>
          <a:p>
            <a:pPr lvl="0">
              <a:buSzTx/>
              <a:buNone/>
              <a:defRPr sz="1800"/>
            </a:pPr>
            <a:r>
              <a:rPr sz="2600"/>
              <a:t>		Critical section</a:t>
            </a:r>
          </a:p>
          <a:p>
            <a:pPr lvl="0">
              <a:buSzTx/>
              <a:buNone/>
              <a:defRPr sz="1800"/>
            </a:pPr>
            <a:endParaRPr sz="2600"/>
          </a:p>
          <a:p>
            <a:pPr lvl="0">
              <a:buSzTx/>
              <a:buNone/>
              <a:defRPr sz="1800"/>
            </a:pPr>
            <a:r>
              <a:rPr sz="2600"/>
              <a:t>		Exit section</a:t>
            </a:r>
          </a:p>
          <a:p>
            <a:pPr lvl="0">
              <a:buSzTx/>
              <a:buNone/>
              <a:defRPr sz="1800"/>
            </a:pPr>
            <a:endParaRPr sz="2600"/>
          </a:p>
          <a:p>
            <a:pPr lvl="0">
              <a:buSzTx/>
              <a:buNone/>
              <a:defRPr sz="1800"/>
            </a:pPr>
            <a:r>
              <a:rPr sz="2600"/>
              <a:t>		Remainder section</a:t>
            </a:r>
          </a:p>
          <a:p>
            <a:pPr lvl="0">
              <a:buSzTx/>
              <a:buNone/>
              <a:defRPr sz="1800"/>
            </a:pPr>
            <a:endParaRPr sz="2600"/>
          </a:p>
          <a:p>
            <a:pPr lvl="0">
              <a:buSzTx/>
              <a:buNone/>
              <a:defRPr sz="1800"/>
            </a:pPr>
            <a:r>
              <a:rPr sz="2600"/>
              <a:t>} while (TRUE);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3825" y="1668462"/>
            <a:ext cx="2525713" cy="523876"/>
          </a:xfrm>
          <a:prstGeom prst="rect">
            <a:avLst/>
          </a:prstGeom>
          <a:ln w="19050">
            <a:solidFill>
              <a:srgbClr val="8E736A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414462" y="3548062"/>
            <a:ext cx="2525713" cy="523876"/>
          </a:xfrm>
          <a:prstGeom prst="rect">
            <a:avLst/>
          </a:prstGeom>
          <a:ln w="19050">
            <a:solidFill>
              <a:srgbClr val="8E736A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Discussions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Is there a race condition ?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Child process: calculate and write Finonacci sequence to shared memory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Parent process: read contents from shared memory and display to standard output</a:t>
            </a:r>
          </a:p>
          <a:p>
            <a:pPr marL="382270" lvl="0" indent="-382270">
              <a:buChar char=""/>
              <a:defRPr sz="1800"/>
            </a:pPr>
            <a:r>
              <a:rPr sz="2800"/>
              <a:t>How do you avoid this ?</a:t>
            </a:r>
          </a:p>
        </p:txBody>
      </p:sp>
      <p:sp>
        <p:nvSpPr>
          <p:cNvPr id="183" name="Shape 183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Critical Section in OS Kernel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424863" cy="563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OS kernel maintains various data structures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A list (table) of all open files 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Structure for memory allocation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Ready queue (queue of PCB for ready processes)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When user program issues system calls, open(), fork(), 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User program traps to kernel mode =&gt; user process runs in kernel mode during system calls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Many processes in kernel modes =&gt; race condition</a:t>
            </a:r>
          </a:p>
          <a:p>
            <a:pPr marL="382270" lvl="0" indent="-382270">
              <a:buChar char=""/>
              <a:defRPr sz="1800"/>
            </a:pPr>
            <a:r>
              <a:rPr sz="2800"/>
              <a:t>Nonpreemptive kernels: easy case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process running in kernel mode cannot be preempted… =&gt; bad for realtime programming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Preemptive kernel need to handle critical section</a:t>
            </a:r>
          </a:p>
        </p:txBody>
      </p:sp>
      <p:sp>
        <p:nvSpPr>
          <p:cNvPr id="187" name="Shape 18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Approach to mutual exclusion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Software  approach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No support from programming language or OS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Prone to high processing overhead and bugs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E.g., Peterson’s Algorithm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Hardware approach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Special-purpose machine instructions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Less overhead, machine independent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OS or programming language</a:t>
            </a:r>
          </a:p>
        </p:txBody>
      </p:sp>
      <p:sp>
        <p:nvSpPr>
          <p:cNvPr id="191" name="Shape 19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Peterson’s Solution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19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66737" y="1233487"/>
            <a:ext cx="8026401" cy="5341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lnSpc>
                <a:spcPct val="9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Two processes </a:t>
            </a:r>
          </a:p>
          <a:p>
            <a:pPr marL="653873" lvl="1" indent="-37923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500">
                <a:solidFill>
                  <a:srgbClr val="464653"/>
                </a:solidFill>
              </a:rPr>
              <a:t>Accesses shared variables</a:t>
            </a:r>
          </a:p>
          <a:p>
            <a:pPr marL="382270" lvl="0" indent="-382270">
              <a:lnSpc>
                <a:spcPct val="9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Assume that LOAD and STORE instructions are atomic; that is, cannot be interrupted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464653"/>
                </a:solidFill>
              </a:rPr>
              <a:t>i.e., read and write memory </a:t>
            </a:r>
          </a:p>
          <a:p>
            <a:pPr marL="382270" lvl="0" indent="-382270">
              <a:lnSpc>
                <a:spcPct val="9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Two shared variables deciding who enters critical section: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464653"/>
                </a:solidFill>
              </a:rPr>
              <a:t>int</a:t>
            </a:r>
            <a:r>
              <a:rPr sz="2400">
                <a:solidFill>
                  <a:srgbClr val="FF0000"/>
                </a:solidFill>
              </a:rPr>
              <a:t> turn</a:t>
            </a:r>
            <a:r>
              <a:rPr sz="2400">
                <a:solidFill>
                  <a:srgbClr val="464653"/>
                </a:solidFill>
              </a:rPr>
              <a:t>; </a:t>
            </a:r>
          </a:p>
          <a:p>
            <a:pPr marL="893762" lvl="2" indent="-300037">
              <a:lnSpc>
                <a:spcPct val="90000"/>
              </a:lnSpc>
              <a:spcBef>
                <a:spcPts val="500"/>
              </a:spcBef>
              <a:buClr>
                <a:srgbClr val="BCBCBC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100"/>
              <a:t>indicates whose turn it is to enter critical section. 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464653"/>
                </a:solidFill>
              </a:rPr>
              <a:t>boolean </a:t>
            </a:r>
            <a:r>
              <a:rPr sz="2400">
                <a:solidFill>
                  <a:srgbClr val="FF0000"/>
                </a:solidFill>
              </a:rPr>
              <a:t>flag[2] </a:t>
            </a:r>
          </a:p>
          <a:p>
            <a:pPr marL="893762" lvl="2" indent="-300037">
              <a:lnSpc>
                <a:spcPct val="90000"/>
              </a:lnSpc>
              <a:spcBef>
                <a:spcPts val="500"/>
              </a:spcBef>
              <a:buClr>
                <a:srgbClr val="BCBCBC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100"/>
              <a:t>indicate if a process wishes to enter critical section. </a:t>
            </a:r>
          </a:p>
          <a:p>
            <a:pPr marL="893762" lvl="2" indent="-300037">
              <a:lnSpc>
                <a:spcPct val="90000"/>
              </a:lnSpc>
              <a:spcBef>
                <a:spcPts val="500"/>
              </a:spcBef>
              <a:buClr>
                <a:srgbClr val="BCBCBC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100">
                <a:solidFill>
                  <a:srgbClr val="FF0000"/>
                </a:solidFill>
              </a:rPr>
              <a:t>flag[i] </a:t>
            </a:r>
            <a:r>
              <a:rPr sz="2100"/>
              <a:t>= true  =&gt;  process </a:t>
            </a:r>
            <a:r>
              <a:rPr sz="2100">
                <a:solidFill>
                  <a:srgbClr val="0000FF"/>
                </a:solidFill>
              </a:rPr>
              <a:t>P</a:t>
            </a:r>
            <a:r>
              <a:rPr sz="2100" baseline="-25000">
                <a:solidFill>
                  <a:srgbClr val="0000FF"/>
                </a:solidFill>
              </a:rPr>
              <a:t>i</a:t>
            </a:r>
            <a:r>
              <a:rPr sz="2100"/>
              <a:t> wishes to enter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Algorithm for Process </a:t>
            </a:r>
            <a:r>
              <a:rPr sz="3200">
                <a:solidFill>
                  <a:srgbClr val="0000FF"/>
                </a:solidFill>
              </a:rPr>
              <a:t>P</a:t>
            </a:r>
            <a:r>
              <a:rPr sz="3200" baseline="-25000">
                <a:solidFill>
                  <a:srgbClr val="0000FF"/>
                </a:solidFill>
              </a:rPr>
              <a:t>i </a:t>
            </a:r>
            <a:r>
              <a:rPr sz="3200">
                <a:solidFill>
                  <a:srgbClr val="0000FF"/>
                </a:solidFill>
              </a:rPr>
              <a:t>(i=0,1)</a:t>
            </a:r>
          </a:p>
        </p:txBody>
      </p:sp>
      <p:sp>
        <p:nvSpPr>
          <p:cNvPr id="198" name="Shape 19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20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4294967295"/>
          </p:nvPr>
        </p:nvSpPr>
        <p:spPr>
          <a:xfrm>
            <a:off x="638175" y="1262062"/>
            <a:ext cx="6872288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700">
                <a:solidFill>
                  <a:srgbClr val="0000FF"/>
                </a:solidFill>
              </a:rPr>
              <a:t>	</a:t>
            </a:r>
            <a:r>
              <a:rPr sz="2200"/>
              <a:t>while (true) {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 flag[i] = TRUE;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 turn = j;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 while (flag[j] &amp;&amp; turn == j);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20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 CRITICAL SECTION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20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 flag[i] = FALSE;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20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       REMAINDER SECTION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20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200"/>
              <a:t>       }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1500"/>
              <a:t>	</a:t>
            </a:r>
          </a:p>
        </p:txBody>
      </p:sp>
      <p:sp>
        <p:nvSpPr>
          <p:cNvPr id="200" name="Shape 200"/>
          <p:cNvSpPr/>
          <p:nvPr/>
        </p:nvSpPr>
        <p:spPr>
          <a:xfrm>
            <a:off x="1450975" y="1597025"/>
            <a:ext cx="4006850" cy="1262063"/>
          </a:xfrm>
          <a:prstGeom prst="rect">
            <a:avLst/>
          </a:prstGeom>
          <a:ln w="19050">
            <a:solidFill>
              <a:srgbClr val="525977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501775" y="3541712"/>
            <a:ext cx="4006850" cy="688976"/>
          </a:xfrm>
          <a:prstGeom prst="rect">
            <a:avLst/>
          </a:prstGeom>
          <a:ln w="19050">
            <a:solidFill>
              <a:srgbClr val="525977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Analysis of Peterson’s Solution</a:t>
            </a:r>
          </a:p>
        </p:txBody>
      </p:sp>
      <p:sp>
        <p:nvSpPr>
          <p:cNvPr id="204" name="Shape 20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21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399" y="1262062"/>
            <a:ext cx="4645027" cy="46085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900">
                <a:solidFill>
                  <a:srgbClr val="CC6600"/>
                </a:solidFill>
              </a:rPr>
              <a:t>Process P0</a:t>
            </a:r>
            <a:r>
              <a:rPr sz="2000">
                <a:solidFill>
                  <a:srgbClr val="0000FF"/>
                </a:solidFill>
              </a:rPr>
              <a:t>	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while (true) {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        </a:t>
            </a:r>
            <a:r>
              <a:rPr sz="2000">
                <a:solidFill>
                  <a:srgbClr val="FF0000"/>
                </a:solidFill>
              </a:rPr>
              <a:t>flag[0] = TRUE;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>
                <a:solidFill>
                  <a:srgbClr val="FF0000"/>
                </a:solidFill>
              </a:rPr>
              <a:t>	     turn = 1;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>
                <a:solidFill>
                  <a:srgbClr val="FF0000"/>
                </a:solidFill>
              </a:rPr>
              <a:t>         while (flag[1] &amp;&amp; turn == 1);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200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         CRITICAL SECTION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2000"/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          </a:t>
            </a:r>
            <a:r>
              <a:rPr sz="2000">
                <a:solidFill>
                  <a:srgbClr val="0000FF"/>
                </a:solidFill>
              </a:rPr>
              <a:t>flag[0] = FALSE;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          REMAINDER SECTION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2000"/>
              <a:t> }</a:t>
            </a:r>
          </a:p>
        </p:txBody>
      </p:sp>
      <p:sp>
        <p:nvSpPr>
          <p:cNvPr id="206" name="Shape 206"/>
          <p:cNvSpPr/>
          <p:nvPr/>
        </p:nvSpPr>
        <p:spPr>
          <a:xfrm>
            <a:off x="871537" y="5661024"/>
            <a:ext cx="60864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 lvl="0">
              <a:defRPr b="0"/>
            </a:pPr>
            <a:r>
              <a:rPr b="1"/>
              <a:t>Show that p0, and p1 cannot be both in critical section.</a:t>
            </a:r>
          </a:p>
        </p:txBody>
      </p:sp>
      <p:sp>
        <p:nvSpPr>
          <p:cNvPr id="207" name="Shape 207"/>
          <p:cNvSpPr/>
          <p:nvPr/>
        </p:nvSpPr>
        <p:spPr>
          <a:xfrm>
            <a:off x="4157662" y="1227137"/>
            <a:ext cx="4645026" cy="4377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900">
                <a:solidFill>
                  <a:srgbClr val="CC6600"/>
                </a:solidFill>
              </a:rPr>
              <a:t>Process P1</a:t>
            </a:r>
            <a:r>
              <a:rPr sz="2000">
                <a:solidFill>
                  <a:srgbClr val="0000FF"/>
                </a:solidFill>
              </a:rPr>
              <a:t>	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while (true) {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           </a:t>
            </a:r>
            <a:r>
              <a:rPr sz="2000">
                <a:solidFill>
                  <a:srgbClr val="FF0000"/>
                </a:solidFill>
              </a:rPr>
              <a:t>flag[1] = TRUE;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>
                <a:solidFill>
                  <a:srgbClr val="FF0000"/>
                </a:solidFill>
              </a:rPr>
              <a:t>           turn = 0;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>
                <a:solidFill>
                  <a:srgbClr val="FF0000"/>
                </a:solidFill>
              </a:rPr>
              <a:t>           while (flag[0] &amp;&amp; turn == 0);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endParaRPr sz="2000">
              <a:solidFill>
                <a:srgbClr val="FF0000"/>
              </a:solidFill>
            </a:endParaRP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           CRITICAL SECTION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endParaRPr sz="2000"/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            </a:t>
            </a:r>
            <a:r>
              <a:rPr sz="2000">
                <a:solidFill>
                  <a:srgbClr val="0000FF"/>
                </a:solidFill>
              </a:rPr>
              <a:t>flag[1] = FALSE;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endParaRPr sz="2000"/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         REMAINDER SECTION</a:t>
            </a:r>
          </a:p>
          <a:p>
            <a:pPr marL="273050" lvl="0" indent="-273050">
              <a:lnSpc>
                <a:spcPct val="90000"/>
              </a:lnSpc>
              <a:spcBef>
                <a:spcPts val="600"/>
              </a:spcBef>
            </a:pPr>
            <a:r>
              <a:rPr sz="20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Progress and bounded waiting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22</a:t>
            </a:r>
          </a:p>
        </p:txBody>
      </p:sp>
      <p:sp>
        <p:nvSpPr>
          <p:cNvPr id="211" name="Shape 211"/>
          <p:cNvSpPr/>
          <p:nvPr/>
        </p:nvSpPr>
        <p:spPr>
          <a:xfrm>
            <a:off x="581025" y="1262062"/>
            <a:ext cx="7972425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buSzPct val="100000"/>
              <a:buFont typeface="Arial"/>
              <a:buChar char="•"/>
            </a:pPr>
            <a:r>
              <a:rPr sz="2400"/>
              <a:t> </a:t>
            </a:r>
            <a:r>
              <a:rPr sz="2400">
                <a:solidFill>
                  <a:srgbClr val="FF0000"/>
                </a:solidFill>
              </a:rPr>
              <a:t>If Pi cannot enter CS,</a:t>
            </a:r>
            <a:r>
              <a:rPr sz="2400"/>
              <a:t> then it is stuck in while() with</a:t>
            </a:r>
          </a:p>
          <a:p>
            <a:pPr lvl="0"/>
            <a:r>
              <a:rPr sz="2400"/>
              <a:t> condition flag[ j] = true and turn = j.</a:t>
            </a:r>
          </a:p>
          <a:p>
            <a:pPr lvl="1"/>
            <a:r>
              <a:rPr sz="2400"/>
              <a:t>1) If Pj is not ready to enter CS, then flag[ j] = false and Pi can then enter its CS (</a:t>
            </a:r>
            <a:r>
              <a:rPr sz="2400">
                <a:solidFill>
                  <a:srgbClr val="FF0000"/>
                </a:solidFill>
              </a:rPr>
              <a:t>Progress</a:t>
            </a:r>
            <a:r>
              <a:rPr sz="2400"/>
              <a:t>)</a:t>
            </a:r>
          </a:p>
          <a:p>
            <a:pPr lvl="1"/>
            <a:r>
              <a:rPr sz="2400"/>
              <a:t>2) Otherwise, if Pj has set flag[ j]=true and is in its while(), then either turn=i or turn=j</a:t>
            </a:r>
          </a:p>
          <a:p>
            <a:pPr marL="914400" lvl="2" indent="0">
              <a:buSzPct val="100000"/>
              <a:buFont typeface="Arial"/>
              <a:buChar char="•"/>
            </a:pPr>
            <a:r>
              <a:rPr sz="2400"/>
              <a:t> If turn=i, then Pi enters CS. </a:t>
            </a:r>
          </a:p>
          <a:p>
            <a:pPr marL="914400" lvl="2" indent="0">
              <a:buSzPct val="100000"/>
              <a:buFont typeface="Arial"/>
              <a:buChar char="•"/>
            </a:pPr>
            <a:r>
              <a:rPr sz="2400"/>
              <a:t> If turn=j then Pj enters CS but will then reset </a:t>
            </a:r>
          </a:p>
          <a:p>
            <a:pPr lvl="2"/>
            <a:r>
              <a:rPr sz="2400"/>
              <a:t>flag[j]=false on exit: allowing Pi to enter CS</a:t>
            </a:r>
          </a:p>
          <a:p>
            <a:pPr marL="914400" lvl="2" indent="0">
              <a:buSzPct val="100000"/>
              <a:buFont typeface="Arial"/>
              <a:buChar char="•"/>
            </a:pPr>
            <a:r>
              <a:rPr sz="2400"/>
              <a:t> but if Pj has time to reset flag[ j]=true, it must also set turn=i</a:t>
            </a:r>
          </a:p>
          <a:p>
            <a:pPr marL="914400" lvl="2" indent="0">
              <a:buSzPct val="100000"/>
              <a:buFont typeface="Arial"/>
              <a:buChar char="•"/>
            </a:pPr>
            <a:r>
              <a:rPr sz="2400"/>
              <a:t> since Pi does not change value of turn while stuck in while(), </a:t>
            </a:r>
            <a:r>
              <a:rPr sz="2400">
                <a:solidFill>
                  <a:srgbClr val="FF0000"/>
                </a:solidFill>
              </a:rPr>
              <a:t>Pi will enter CS after at most one CS entry by Pj (bounded waiting)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Peterson’s Solution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23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09575" lvl="0" indent="-409575">
              <a:buChar char=""/>
              <a:defRPr sz="1800"/>
            </a:pPr>
            <a:r>
              <a:rPr sz="3000"/>
              <a:t>Purely software based solution</a:t>
            </a:r>
          </a:p>
          <a:p>
            <a:pPr marL="409575" lvl="0" indent="-409575">
              <a:buChar char=""/>
              <a:defRPr sz="1800"/>
            </a:pPr>
            <a:r>
              <a:rPr sz="3000"/>
              <a:t>Might failed for modern computer architecture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Instruction reordering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Complier optimization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Hardware Solution</a:t>
            </a:r>
          </a:p>
        </p:txBody>
      </p:sp>
      <p:sp>
        <p:nvSpPr>
          <p:cNvPr id="218" name="Shape 21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25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4294967295"/>
          </p:nvPr>
        </p:nvSpPr>
        <p:spPr>
          <a:xfrm>
            <a:off x="412750" y="1211262"/>
            <a:ext cx="8067675" cy="51673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66979" lvl="0" indent="-366979" defTabSz="877823">
              <a:lnSpc>
                <a:spcPct val="90000"/>
              </a:lnSpc>
              <a:spcBef>
                <a:spcPts val="500"/>
              </a:spcBef>
              <a:buChar char=""/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688"/>
              <a:t>Many systems provide hardware support for critical section code</a:t>
            </a:r>
          </a:p>
          <a:p>
            <a:pPr marL="366979" lvl="0" indent="-366979" defTabSz="877823">
              <a:lnSpc>
                <a:spcPct val="90000"/>
              </a:lnSpc>
              <a:spcBef>
                <a:spcPts val="500"/>
              </a:spcBef>
              <a:buChar char=""/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688"/>
              <a:t>One approach</a:t>
            </a:r>
          </a:p>
          <a:p>
            <a:pPr marL="613155" lvl="1" indent="-349503" defTabSz="877823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>
                <a:solidFill>
                  <a:srgbClr val="464653"/>
                </a:solidFill>
              </a:rPr>
              <a:t>simply disable interrupts just before enters critical section</a:t>
            </a:r>
          </a:p>
          <a:p>
            <a:pPr marL="613155" lvl="1" indent="-349503" defTabSz="877823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>
                <a:solidFill>
                  <a:srgbClr val="464653"/>
                </a:solidFill>
              </a:rPr>
              <a:t>enable interrupts just before exits critical section</a:t>
            </a:r>
          </a:p>
          <a:p>
            <a:pPr marL="613155" lvl="1" indent="-349503" defTabSz="877823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>
                <a:solidFill>
                  <a:srgbClr val="464653"/>
                </a:solidFill>
              </a:rPr>
              <a:t>code within critical section would execute without preemption</a:t>
            </a:r>
          </a:p>
          <a:p>
            <a:pPr marL="419404" lvl="0" indent="-419404" defTabSz="877823">
              <a:lnSpc>
                <a:spcPct val="90000"/>
              </a:lnSpc>
              <a:spcBef>
                <a:spcPts val="500"/>
              </a:spcBef>
              <a:buChar char=""/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3072"/>
              <a:t>Problems</a:t>
            </a:r>
          </a:p>
          <a:p>
            <a:pPr marL="899159" lvl="2" indent="-329184" defTabSz="877823">
              <a:lnSpc>
                <a:spcPct val="90000"/>
              </a:lnSpc>
              <a:spcBef>
                <a:spcPts val="400"/>
              </a:spcBef>
              <a:buClr>
                <a:srgbClr val="BCBCBC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/>
              <a:t>On multiprocessor systems, need to disable interrupts on all processors =&gt; too efficient</a:t>
            </a:r>
          </a:p>
          <a:p>
            <a:pPr marL="899159" lvl="2" indent="-329184" defTabSz="877823">
              <a:lnSpc>
                <a:spcPct val="90000"/>
              </a:lnSpc>
              <a:spcBef>
                <a:spcPts val="400"/>
              </a:spcBef>
              <a:buClr>
                <a:srgbClr val="BCBCBC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/>
              <a:t>What if a process spends a long time or forever in critical section?</a:t>
            </a:r>
          </a:p>
          <a:p>
            <a:pPr marL="899159" lvl="2" indent="-329184" defTabSz="877823">
              <a:lnSpc>
                <a:spcPct val="90000"/>
              </a:lnSpc>
              <a:spcBef>
                <a:spcPts val="400"/>
              </a:spcBef>
              <a:buClr>
                <a:srgbClr val="BCBCBC"/>
              </a:buClr>
              <a:tabLst>
                <a:tab pos="698500" algn="l"/>
                <a:tab pos="965200" algn="l"/>
                <a:tab pos="1206500" algn="l"/>
              </a:tabLst>
              <a:defRPr sz="1800"/>
            </a:pPr>
            <a:r>
              <a:rPr sz="2304"/>
              <a:t>Should be extremely careful when using this approach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Concurrency: challenges</a:t>
            </a:r>
          </a:p>
        </p:txBody>
      </p:sp>
      <p:sp>
        <p:nvSpPr>
          <p:cNvPr id="91" name="Shape 9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527050" y="1365250"/>
            <a:ext cx="7905750" cy="48609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7660" lvl="0" indent="-327660">
              <a:buChar char=""/>
              <a:defRPr sz="1800"/>
            </a:pPr>
            <a:r>
              <a:rPr sz="2400" dirty="0"/>
              <a:t>Present same problems: relative speed of execution of processes cannot be predicted …</a:t>
            </a:r>
          </a:p>
          <a:p>
            <a:pPr marL="593195" lvl="1" indent="-318558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100" dirty="0">
                <a:solidFill>
                  <a:srgbClr val="464653"/>
                </a:solidFill>
              </a:rPr>
              <a:t>Concurrent access to shared data may result in data inconsistency</a:t>
            </a:r>
          </a:p>
          <a:p>
            <a:pPr marL="593195" lvl="1" indent="-318558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100" dirty="0">
                <a:solidFill>
                  <a:srgbClr val="464653"/>
                </a:solidFill>
              </a:rPr>
              <a:t>E.g. two processes both make use of same global variable (in shared memory segment) and perform reads and writes</a:t>
            </a:r>
          </a:p>
          <a:p>
            <a:pPr marL="593195" lvl="1" indent="-318558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100" dirty="0">
                <a:solidFill>
                  <a:srgbClr val="464653"/>
                </a:solidFill>
              </a:rPr>
              <a:t>The order in which the various reads and writes are executed is critical</a:t>
            </a:r>
          </a:p>
          <a:p>
            <a:pPr marL="327660" lvl="0" indent="-327660">
              <a:buChar char=""/>
              <a:defRPr sz="1800"/>
            </a:pPr>
            <a:r>
              <a:rPr sz="2400" dirty="0"/>
              <a:t>Challenges in resource allocation: deadlock prevention</a:t>
            </a:r>
          </a:p>
          <a:p>
            <a:pPr marL="327660" lvl="0" indent="-327660">
              <a:buChar char=""/>
              <a:defRPr sz="1800"/>
            </a:pPr>
            <a:r>
              <a:rPr sz="2400" dirty="0"/>
              <a:t>Locating programming error is difficult: sometimes not deterministic and not reproducible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Hardware Solution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26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4294967295"/>
          </p:nvPr>
        </p:nvSpPr>
        <p:spPr>
          <a:xfrm>
            <a:off x="469900" y="1257300"/>
            <a:ext cx="7824788" cy="51673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lnSpc>
                <a:spcPct val="9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Modern machines provide special </a:t>
            </a:r>
            <a:r>
              <a:rPr sz="2800">
                <a:solidFill>
                  <a:srgbClr val="FF0000"/>
                </a:solidFill>
              </a:rPr>
              <a:t>atomic hardware instructions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464653"/>
                </a:solidFill>
              </a:rPr>
              <a:t>atomic: non-interruptable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464653"/>
                </a:solidFill>
              </a:rPr>
              <a:t>If there are executed simultaneously (each on a diff. CPU), they will be executed sequentially in some arbitrary order.</a:t>
            </a:r>
          </a:p>
          <a:p>
            <a:pPr marL="409575" lvl="0" indent="-409575">
              <a:lnSpc>
                <a:spcPct val="90000"/>
              </a:lnSpc>
              <a:buClr>
                <a:srgbClr val="BCBCBC"/>
              </a:buClr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3000">
                <a:solidFill>
                  <a:srgbClr val="464653"/>
                </a:solidFill>
              </a:rPr>
              <a:t>Two type of atomic hardware instructions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FF0000"/>
                </a:solidFill>
              </a:rPr>
              <a:t>test memory word and set value, TestAndSet()</a:t>
            </a:r>
          </a:p>
          <a:p>
            <a:pPr marL="638704" lvl="1" indent="-364066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>
                <a:solidFill>
                  <a:srgbClr val="FF0000"/>
                </a:solidFill>
              </a:rPr>
              <a:t>swap contents of two memory words, Swap()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464653"/>
                </a:solidFill>
              </a:rPr>
              <a:t>TestAndSet</a:t>
            </a:r>
            <a:r>
              <a:rPr sz="3200" dirty="0">
                <a:solidFill>
                  <a:srgbClr val="464653"/>
                </a:solidFill>
              </a:rPr>
              <a:t> Instruction </a:t>
            </a:r>
          </a:p>
        </p:txBody>
      </p:sp>
      <p:sp>
        <p:nvSpPr>
          <p:cNvPr id="226" name="Shape 22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27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806450" y="1233487"/>
            <a:ext cx="7813675" cy="51974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/>
          </a:p>
          <a:p>
            <a:pPr marL="327660" lvl="0" indent="-327660">
              <a:lnSpc>
                <a:spcPct val="8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Definition (not implementation !): </a:t>
            </a:r>
          </a:p>
          <a:p>
            <a:pPr lvl="0">
              <a:lnSpc>
                <a:spcPct val="8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/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boolean TestAndSet (boolean *target)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 {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      boolean rv = *target;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      *target = TRUE;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      return rv: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        }</a:t>
            </a:r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800"/>
          </a:p>
          <a:p>
            <a:pPr lvl="0">
              <a:lnSpc>
                <a:spcPct val="8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800"/>
              <a:t>  return target’s current value, and set target’s value to 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 idx="4294967295"/>
          </p:nvPr>
        </p:nvSpPr>
        <p:spPr>
          <a:xfrm>
            <a:off x="446087" y="0"/>
            <a:ext cx="8229601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Mutual Exclusion using TestAndSet</a:t>
            </a:r>
          </a:p>
        </p:txBody>
      </p:sp>
      <p:sp>
        <p:nvSpPr>
          <p:cNvPr id="230" name="Shape 23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28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4294967295"/>
          </p:nvPr>
        </p:nvSpPr>
        <p:spPr>
          <a:xfrm>
            <a:off x="668337" y="1047750"/>
            <a:ext cx="7953376" cy="52085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8447" lvl="0" indent="-378447" defTabSz="905255">
              <a:lnSpc>
                <a:spcPct val="70000"/>
              </a:lnSpc>
              <a:spcBef>
                <a:spcPts val="500"/>
              </a:spcBef>
              <a:buChar char=""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2772"/>
              <a:t>Shared boolean variable </a:t>
            </a:r>
            <a:r>
              <a:rPr sz="2772">
                <a:solidFill>
                  <a:srgbClr val="FF0000"/>
                </a:solidFill>
              </a:rPr>
              <a:t>lock</a:t>
            </a:r>
          </a:p>
          <a:p>
            <a:pPr marL="632317" lvl="1" indent="-360425" defTabSz="905255">
              <a:lnSpc>
                <a:spcPct val="70000"/>
              </a:lnSpc>
              <a:spcBef>
                <a:spcPts val="400"/>
              </a:spcBef>
              <a:buClr>
                <a:srgbClr val="9FB8CD"/>
              </a:buClr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2376">
                <a:solidFill>
                  <a:srgbClr val="464653"/>
                </a:solidFill>
              </a:rPr>
              <a:t>False:  no process is in critical section</a:t>
            </a:r>
          </a:p>
          <a:p>
            <a:pPr marL="632317" lvl="1" indent="-360425" defTabSz="905255">
              <a:lnSpc>
                <a:spcPct val="70000"/>
              </a:lnSpc>
              <a:spcBef>
                <a:spcPts val="400"/>
              </a:spcBef>
              <a:buClr>
                <a:srgbClr val="9FB8CD"/>
              </a:buClr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2376">
                <a:solidFill>
                  <a:srgbClr val="464653"/>
                </a:solidFill>
              </a:rPr>
              <a:t>True:  one process is in critical section</a:t>
            </a:r>
          </a:p>
          <a:p>
            <a:pPr marL="270319" lvl="1" indent="1571" defTabSz="905255">
              <a:lnSpc>
                <a:spcPct val="70000"/>
              </a:lnSpc>
              <a:spcBef>
                <a:spcPts val="4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2376">
                <a:solidFill>
                  <a:srgbClr val="464653"/>
                </a:solidFill>
              </a:rPr>
              <a:t> </a:t>
            </a:r>
          </a:p>
          <a:p>
            <a:pPr marL="324383" lvl="0" indent="-324383" defTabSz="905255">
              <a:lnSpc>
                <a:spcPct val="70000"/>
              </a:lnSpc>
              <a:spcBef>
                <a:spcPts val="500"/>
              </a:spcBef>
              <a:buChar char=""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2376"/>
              <a:t>Solution: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/>
              <a:t>           </a:t>
            </a:r>
            <a:r>
              <a:rPr sz="1979">
                <a:solidFill>
                  <a:srgbClr val="0000FF"/>
                </a:solidFill>
              </a:rPr>
              <a:t>while (true) {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          while (TestAndSet (&amp;lock ))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                      ;   /* do nothing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endParaRPr sz="1979">
              <a:solidFill>
                <a:srgbClr val="0000FF"/>
              </a:solidFill>
            </a:endParaRP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           //critical section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endParaRPr sz="1979">
              <a:solidFill>
                <a:srgbClr val="0000FF"/>
              </a:solidFill>
            </a:endParaRP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          lock = FALSE;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endParaRPr sz="1979">
              <a:solidFill>
                <a:srgbClr val="0000FF"/>
              </a:solidFill>
            </a:endParaRP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           //remainder section 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endParaRPr sz="1979">
              <a:solidFill>
                <a:srgbClr val="0000FF"/>
              </a:solidFill>
            </a:endParaRP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>
                <a:solidFill>
                  <a:srgbClr val="0000FF"/>
                </a:solidFill>
              </a:rPr>
              <a:t>           }</a:t>
            </a:r>
          </a:p>
          <a:p>
            <a:pPr marL="270319" lvl="0" indent="-270319" defTabSz="905255">
              <a:lnSpc>
                <a:spcPct val="70000"/>
              </a:lnSpc>
              <a:spcBef>
                <a:spcPts val="500"/>
              </a:spcBef>
              <a:buSzTx/>
              <a:buNone/>
              <a:tabLst>
                <a:tab pos="723900" algn="l"/>
                <a:tab pos="1003300" algn="l"/>
                <a:tab pos="1244600" algn="l"/>
              </a:tabLst>
              <a:defRPr sz="1800"/>
            </a:pPr>
            <a:r>
              <a:rPr sz="1979"/>
              <a:t>               </a:t>
            </a:r>
          </a:p>
        </p:txBody>
      </p:sp>
      <p:sp>
        <p:nvSpPr>
          <p:cNvPr id="232" name="Shape 232"/>
          <p:cNvSpPr/>
          <p:nvPr/>
        </p:nvSpPr>
        <p:spPr>
          <a:xfrm>
            <a:off x="1068387" y="5984875"/>
            <a:ext cx="457657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Does this solution satisfy mutual exclusion, </a:t>
            </a:r>
          </a:p>
          <a:p>
            <a:pPr lvl="0"/>
            <a:r>
              <a:t>progression, bounded waiting?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4940299" y="3722687"/>
            <a:ext cx="4365627" cy="2338388"/>
            <a:chOff x="0" y="0"/>
            <a:chExt cx="4365625" cy="2338387"/>
          </a:xfrm>
        </p:grpSpPr>
        <p:sp>
          <p:nvSpPr>
            <p:cNvPr id="233" name="Shape 233"/>
            <p:cNvSpPr/>
            <p:nvPr/>
          </p:nvSpPr>
          <p:spPr>
            <a:xfrm>
              <a:off x="-1" y="0"/>
              <a:ext cx="4365627" cy="2338388"/>
            </a:xfrm>
            <a:prstGeom prst="rect">
              <a:avLst/>
            </a:prstGeom>
            <a:solidFill>
              <a:srgbClr val="CCFFFF"/>
            </a:solidFill>
            <a:ln w="9525" cap="flat">
              <a:solidFill>
                <a:srgbClr val="0033CC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  <a:defRPr sz="2000"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-1" y="0"/>
              <a:ext cx="4365627" cy="184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boolean TestAndSet (boolean *target)</a:t>
              </a:r>
            </a:p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 {</a:t>
              </a:r>
            </a:p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	boolean rv = *target;</a:t>
              </a:r>
            </a:p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    *target = TRUE;</a:t>
              </a:r>
            </a:p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    return rv:</a:t>
              </a:r>
            </a:p>
            <a:p>
              <a:pPr marL="273050" lvl="0" indent="-273050">
                <a:lnSpc>
                  <a:spcPct val="7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/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build="p" bldLvl="5" animBg="1" advAuto="0"/>
      <p:bldP spid="232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Swap  Instruction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29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806450" y="1233487"/>
            <a:ext cx="7408863" cy="44227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/>
              <a:t>An atomic instruction</a:t>
            </a:r>
          </a:p>
          <a:p>
            <a:pPr marL="354965" lvl="0" indent="-354965">
              <a:lnSpc>
                <a:spcPct val="9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/>
              <a:t>Definition</a:t>
            </a: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/>
              <a:t>         </a:t>
            </a:r>
            <a:r>
              <a:rPr sz="2600">
                <a:solidFill>
                  <a:srgbClr val="0000FF"/>
                </a:solidFill>
              </a:rPr>
              <a:t>void Swap (boolean *a, boolean *b)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          {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                  boolean temp = *a;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                  *a = *b;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                  *b = temp: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9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          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Mutual Exclusion using Swap</a:t>
            </a:r>
          </a:p>
        </p:txBody>
      </p:sp>
      <p:sp>
        <p:nvSpPr>
          <p:cNvPr id="242" name="Shape 24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30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4294967295"/>
          </p:nvPr>
        </p:nvSpPr>
        <p:spPr>
          <a:xfrm>
            <a:off x="566737" y="1211262"/>
            <a:ext cx="8142288" cy="5392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lnSpc>
                <a:spcPct val="7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Shared Boolean variable </a:t>
            </a:r>
            <a:r>
              <a:rPr sz="2600">
                <a:solidFill>
                  <a:srgbClr val="CC6600"/>
                </a:solidFill>
              </a:rPr>
              <a:t>lock</a:t>
            </a:r>
            <a:r>
              <a:rPr sz="2600"/>
              <a:t> initialized to FALSE</a:t>
            </a:r>
          </a:p>
          <a:p>
            <a:pPr marL="354965" lvl="0" indent="-354965">
              <a:lnSpc>
                <a:spcPct val="70000"/>
              </a:lnSpc>
              <a:buChar char=""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600"/>
              <a:t>Each process has </a:t>
            </a:r>
            <a:r>
              <a:rPr sz="2600">
                <a:solidFill>
                  <a:srgbClr val="0000FF"/>
                </a:solidFill>
              </a:rPr>
              <a:t>a local Boolean variable </a:t>
            </a:r>
            <a:r>
              <a:rPr sz="2600">
                <a:solidFill>
                  <a:srgbClr val="CC6600"/>
                </a:solidFill>
              </a:rPr>
              <a:t>key</a:t>
            </a:r>
            <a:endParaRPr sz="2000">
              <a:solidFill>
                <a:srgbClr val="CC6600"/>
              </a:solidFill>
            </a:endParaRPr>
          </a:p>
          <a:p>
            <a:pPr marL="547687" lvl="1" indent="-273050">
              <a:lnSpc>
                <a:spcPct val="70000"/>
              </a:lnSpc>
              <a:spcBef>
                <a:spcPts val="500"/>
              </a:spcBef>
              <a:buClr>
                <a:srgbClr val="9FB8CD"/>
              </a:buClr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>
              <a:solidFill>
                <a:srgbClr val="464653"/>
              </a:solidFill>
            </a:endParaRP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200"/>
              <a:t>          </a:t>
            </a:r>
            <a:r>
              <a:rPr sz="2400"/>
              <a:t>while (true)  {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key = TRUE;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while ( key == TRUE)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         Swap (&amp;lock, &amp;key );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 //  critical section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/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  lock = FALSE;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/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          //  remainder section </a:t>
            </a:r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endParaRPr sz="2400"/>
          </a:p>
          <a:p>
            <a:pPr lvl="0">
              <a:lnSpc>
                <a:spcPct val="70000"/>
              </a:lnSpc>
              <a:buSzTx/>
              <a:buNone/>
              <a:tabLst>
                <a:tab pos="736600" algn="l"/>
                <a:tab pos="1016000" algn="l"/>
                <a:tab pos="1257300" algn="l"/>
              </a:tabLst>
              <a:defRPr sz="1800"/>
            </a:pPr>
            <a:r>
              <a:rPr sz="2400"/>
              <a:t>           } </a:t>
            </a:r>
          </a:p>
        </p:txBody>
      </p:sp>
      <p:sp>
        <p:nvSpPr>
          <p:cNvPr id="244" name="Shape 244"/>
          <p:cNvSpPr/>
          <p:nvPr/>
        </p:nvSpPr>
        <p:spPr>
          <a:xfrm>
            <a:off x="1936750" y="5951537"/>
            <a:ext cx="58345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Does this solution satisfy mutual exclusion, progression,</a:t>
            </a:r>
          </a:p>
          <a:p>
            <a:pPr lvl="0"/>
            <a:r>
              <a:t>Bounded waiting ?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5053012" y="3640137"/>
            <a:ext cx="3890963" cy="2773681"/>
            <a:chOff x="0" y="0"/>
            <a:chExt cx="3890962" cy="2773679"/>
          </a:xfrm>
        </p:grpSpPr>
        <p:sp>
          <p:nvSpPr>
            <p:cNvPr id="245" name="Shape 245"/>
            <p:cNvSpPr/>
            <p:nvPr/>
          </p:nvSpPr>
          <p:spPr>
            <a:xfrm>
              <a:off x="0" y="0"/>
              <a:ext cx="3890963" cy="2420938"/>
            </a:xfrm>
            <a:prstGeom prst="rect">
              <a:avLst/>
            </a:prstGeom>
            <a:solidFill>
              <a:srgbClr val="CC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  <a:defRPr sz="2000">
                  <a:solidFill>
                    <a:srgbClr val="0000FF"/>
                  </a:solidFill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3890963" cy="2773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void Swap (boolean *a, boolean *b)</a:t>
              </a:r>
            </a:p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 {</a:t>
              </a:r>
            </a:p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	boolean temp = *a;</a:t>
              </a:r>
            </a:p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    *a = *b;</a:t>
              </a:r>
            </a:p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    *b = temp:</a:t>
              </a:r>
            </a:p>
            <a:p>
              <a:pPr marL="273050" lvl="0" indent="-273050">
                <a:lnSpc>
                  <a:spcPct val="90000"/>
                </a:lnSpc>
                <a:spcBef>
                  <a:spcPts val="600"/>
                </a:spcBef>
                <a:tabLst>
                  <a:tab pos="736600" algn="l"/>
                  <a:tab pos="1016000" algn="l"/>
                  <a:tab pos="1257300" algn="l"/>
                </a:tabLst>
              </a:pPr>
              <a:r>
                <a:rPr sz="2000">
                  <a:solidFill>
                    <a:srgbClr val="0000FF"/>
                  </a:solidFill>
                </a:rPr>
                <a:t> 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build="p" bldLvl="5" animBg="1" advAuto="0"/>
      <p:bldP spid="244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Bounded-waiting mutual exclusion:</a:t>
            </a:r>
            <a:br>
              <a:rPr sz="2800">
                <a:solidFill>
                  <a:srgbClr val="464653"/>
                </a:solidFill>
              </a:rPr>
            </a:br>
            <a:r>
              <a:rPr sz="2800">
                <a:solidFill>
                  <a:srgbClr val="464653"/>
                </a:solidFill>
              </a:rPr>
              <a:t>n processes case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idx="4294967295"/>
          </p:nvPr>
        </p:nvSpPr>
        <p:spPr>
          <a:xfrm>
            <a:off x="377825" y="1160462"/>
            <a:ext cx="4252913" cy="51752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2400" dirty="0"/>
              <a:t>Common data structure:</a:t>
            </a:r>
          </a:p>
          <a:p>
            <a:pPr lvl="0">
              <a:buSzTx/>
              <a:buNone/>
              <a:defRPr sz="1800"/>
            </a:pPr>
            <a:r>
              <a:rPr sz="2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r>
              <a:rPr sz="2000" i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boolean</a:t>
            </a:r>
            <a:r>
              <a:rPr sz="2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waiting[n];</a:t>
            </a:r>
          </a:p>
          <a:p>
            <a:pPr lvl="0">
              <a:buSzTx/>
              <a:buNone/>
              <a:defRPr sz="1800"/>
            </a:pPr>
            <a:r>
              <a:rPr sz="2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r>
              <a:rPr sz="2000" i="1" dirty="0" err="1">
                <a:latin typeface="Bookman Old Style"/>
                <a:ea typeface="Bookman Old Style"/>
                <a:cs typeface="Bookman Old Style"/>
                <a:sym typeface="Bookman Old Style"/>
              </a:rPr>
              <a:t>boolean</a:t>
            </a:r>
            <a:r>
              <a:rPr sz="2000" i="1" dirty="0">
                <a:latin typeface="Bookman Old Style"/>
                <a:ea typeface="Bookman Old Style"/>
                <a:cs typeface="Bookman Old Style"/>
                <a:sym typeface="Bookman Old Style"/>
              </a:rPr>
              <a:t> lock;</a:t>
            </a:r>
          </a:p>
          <a:p>
            <a:pPr lvl="0">
              <a:buSzTx/>
              <a:buNone/>
              <a:defRPr sz="1800"/>
            </a:pPr>
            <a:r>
              <a:rPr sz="2000" dirty="0">
                <a:solidFill>
                  <a:srgbClr val="FF0000"/>
                </a:solidFill>
              </a:rPr>
              <a:t>Process Pi</a:t>
            </a:r>
          </a:p>
          <a:p>
            <a:pPr lvl="0">
              <a:buSzTx/>
              <a:buNone/>
              <a:defRPr sz="1800"/>
            </a:pPr>
            <a:r>
              <a:rPr sz="2400" dirty="0"/>
              <a:t>do {</a:t>
            </a:r>
          </a:p>
          <a:p>
            <a:pPr lvl="0">
              <a:buSzTx/>
              <a:buNone/>
              <a:defRPr sz="1800"/>
            </a:pPr>
            <a:r>
              <a:rPr sz="2400" dirty="0"/>
              <a:t>     waiting[</a:t>
            </a:r>
            <a:r>
              <a:rPr sz="2400" dirty="0" err="1"/>
              <a:t>i</a:t>
            </a:r>
            <a:r>
              <a:rPr sz="2400" dirty="0"/>
              <a:t>] = true;</a:t>
            </a:r>
          </a:p>
          <a:p>
            <a:pPr lvl="0">
              <a:buSzTx/>
              <a:buNone/>
              <a:defRPr sz="1800"/>
            </a:pPr>
            <a:r>
              <a:rPr sz="2400" dirty="0"/>
              <a:t>    key=true;</a:t>
            </a:r>
          </a:p>
          <a:p>
            <a:pPr lvl="0">
              <a:buSzTx/>
              <a:buNone/>
              <a:defRPr sz="1800"/>
            </a:pPr>
            <a:r>
              <a:rPr sz="2400" dirty="0"/>
              <a:t>    while(waiting[</a:t>
            </a:r>
            <a:r>
              <a:rPr sz="2400" dirty="0" err="1"/>
              <a:t>i</a:t>
            </a:r>
            <a:r>
              <a:rPr sz="2400" dirty="0"/>
              <a:t>] &amp;&amp; key)</a:t>
            </a:r>
          </a:p>
          <a:p>
            <a:pPr lvl="0">
              <a:buSzTx/>
              <a:buNone/>
              <a:defRPr sz="1800"/>
            </a:pPr>
            <a:r>
              <a:rPr sz="2400" dirty="0"/>
              <a:t>        key = </a:t>
            </a:r>
            <a:r>
              <a:rPr sz="2400" dirty="0" err="1"/>
              <a:t>TestAndSet</a:t>
            </a:r>
            <a:r>
              <a:rPr sz="2400" dirty="0"/>
              <a:t>(&amp;lock);</a:t>
            </a:r>
          </a:p>
          <a:p>
            <a:pPr lvl="0">
              <a:buSzTx/>
              <a:buNone/>
              <a:defRPr sz="1800"/>
            </a:pPr>
            <a:r>
              <a:rPr sz="2400" dirty="0"/>
              <a:t>    waiting[</a:t>
            </a:r>
            <a:r>
              <a:rPr sz="2400" dirty="0" err="1"/>
              <a:t>i</a:t>
            </a:r>
            <a:r>
              <a:rPr sz="2400" dirty="0"/>
              <a:t>]=false;</a:t>
            </a:r>
          </a:p>
          <a:p>
            <a:pPr lvl="0">
              <a:buSzTx/>
              <a:buNone/>
              <a:defRPr sz="1800"/>
            </a:pPr>
            <a:endParaRPr sz="2400" dirty="0"/>
          </a:p>
          <a:p>
            <a:pPr lvl="0">
              <a:buSzTx/>
              <a:buNone/>
              <a:defRPr sz="1800"/>
            </a:pPr>
            <a:r>
              <a:rPr sz="2400" dirty="0">
                <a:solidFill>
                  <a:srgbClr val="0033CC"/>
                </a:solidFill>
              </a:rPr>
              <a:t>    //critical section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31</a:t>
            </a:r>
          </a:p>
        </p:txBody>
      </p:sp>
      <p:sp>
        <p:nvSpPr>
          <p:cNvPr id="252" name="Shape 252"/>
          <p:cNvSpPr/>
          <p:nvPr/>
        </p:nvSpPr>
        <p:spPr>
          <a:xfrm>
            <a:off x="4182300" y="1016863"/>
            <a:ext cx="4735453" cy="525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73050" lvl="0" indent="-273050">
              <a:spcBef>
                <a:spcPts val="600"/>
              </a:spcBef>
            </a:pPr>
            <a:r>
              <a:rPr sz="2400" dirty="0"/>
              <a:t>    //find one process waiting …</a:t>
            </a:r>
          </a:p>
          <a:p>
            <a:pPr marL="273050" lvl="0" indent="-273050">
              <a:spcBef>
                <a:spcPts val="600"/>
              </a:spcBef>
            </a:pPr>
            <a:r>
              <a:rPr sz="2400" dirty="0"/>
              <a:t>    j=(i+1) %n;</a:t>
            </a:r>
          </a:p>
          <a:p>
            <a:pPr marL="273050" lvl="0" indent="-273050">
              <a:spcBef>
                <a:spcPts val="600"/>
              </a:spcBef>
            </a:pPr>
            <a:r>
              <a:rPr sz="2400" dirty="0"/>
              <a:t>   while ((j!=</a:t>
            </a:r>
            <a:r>
              <a:rPr sz="2400" dirty="0" err="1"/>
              <a:t>i</a:t>
            </a:r>
            <a:r>
              <a:rPr sz="2400" dirty="0"/>
              <a:t>) &amp;&amp; !waiting[j])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    j=(j+1)%n;</a:t>
            </a:r>
          </a:p>
          <a:p>
            <a:pPr marL="273050" lvl="1" indent="1587">
              <a:spcBef>
                <a:spcPts val="500"/>
              </a:spcBef>
            </a:pPr>
            <a:endParaRPr sz="2400" dirty="0">
              <a:solidFill>
                <a:srgbClr val="464653"/>
              </a:solidFill>
            </a:endParaRP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If (j==</a:t>
            </a:r>
            <a:r>
              <a:rPr sz="2400" dirty="0" err="1">
                <a:solidFill>
                  <a:srgbClr val="464653"/>
                </a:solidFill>
              </a:rPr>
              <a:t>i</a:t>
            </a:r>
            <a:r>
              <a:rPr sz="2400" dirty="0">
                <a:solidFill>
                  <a:srgbClr val="464653"/>
                </a:solidFill>
              </a:rPr>
              <a:t>) // no one is waiting, 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  // open the lock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	lock=false;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else //j is waiting, let j access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	waiting[j]=false;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0033CC"/>
                </a:solidFill>
              </a:rPr>
              <a:t>//remainder section</a:t>
            </a:r>
          </a:p>
          <a:p>
            <a:pPr marL="273050" lvl="1" indent="1587">
              <a:spcBef>
                <a:spcPts val="500"/>
              </a:spcBef>
            </a:pPr>
            <a:r>
              <a:rPr sz="2400" dirty="0">
                <a:solidFill>
                  <a:srgbClr val="464653"/>
                </a:solidFill>
              </a:rPr>
              <a:t>} while (true);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96111">
              <a:defRPr sz="3136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36">
                <a:solidFill>
                  <a:srgbClr val="464653"/>
                </a:solidFill>
              </a:rPr>
              <a:t>Summary: Machine-instruction approach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3200" b="1" dirty="0"/>
              <a:t>Applicable to single processor or multiple processors system</a:t>
            </a:r>
          </a:p>
          <a:p>
            <a:pPr marL="354965" lvl="0" indent="-354965">
              <a:buChar char=""/>
              <a:defRPr sz="1800"/>
            </a:pPr>
            <a:r>
              <a:rPr sz="3200" b="1" dirty="0"/>
              <a:t>Simple and easy to verify</a:t>
            </a:r>
          </a:p>
          <a:p>
            <a:pPr marL="354965" lvl="0" indent="-354965">
              <a:buChar char=""/>
              <a:defRPr sz="1800"/>
            </a:pPr>
            <a:r>
              <a:rPr sz="3200" b="1" dirty="0"/>
              <a:t>Can support multiple critical section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b="1" dirty="0">
                <a:solidFill>
                  <a:srgbClr val="464653"/>
                </a:solidFill>
              </a:rPr>
              <a:t>Each guarded by its own variable (lock)</a:t>
            </a:r>
          </a:p>
          <a:p>
            <a:pPr marL="354965" lvl="0" indent="-354965">
              <a:buChar char=""/>
              <a:defRPr sz="1800"/>
            </a:pPr>
            <a:r>
              <a:rPr sz="3200" b="1" dirty="0"/>
              <a:t>Busy waiting is used </a:t>
            </a:r>
          </a:p>
          <a:p>
            <a:pPr marL="354965" lvl="0" indent="-354965">
              <a:buChar char=""/>
              <a:defRPr sz="1800"/>
            </a:pPr>
            <a:r>
              <a:rPr sz="3200" b="1" dirty="0"/>
              <a:t>Potential </a:t>
            </a:r>
            <a:r>
              <a:rPr lang="en-US" sz="3200" b="1" dirty="0"/>
              <a:t>Issues</a:t>
            </a:r>
          </a:p>
          <a:p>
            <a:pPr marL="665217" lvl="1" indent="-354965">
              <a:defRPr sz="1800"/>
            </a:pPr>
            <a:r>
              <a:rPr sz="2400" b="1" dirty="0"/>
              <a:t>Starvation</a:t>
            </a:r>
          </a:p>
          <a:p>
            <a:pPr marL="665217" lvl="1" indent="-354965">
              <a:defRPr sz="1800"/>
            </a:pPr>
            <a:r>
              <a:rPr lang="en-US" sz="2400" b="1" dirty="0"/>
              <a:t>D</a:t>
            </a:r>
            <a:r>
              <a:rPr sz="2400" b="1" dirty="0"/>
              <a:t>eadlock</a:t>
            </a:r>
          </a:p>
        </p:txBody>
      </p:sp>
      <p:sp>
        <p:nvSpPr>
          <p:cNvPr id="256" name="Shape 25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build="p" bldLvl="5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86968">
              <a:defRPr sz="310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4">
                <a:solidFill>
                  <a:srgbClr val="464653"/>
                </a:solidFill>
              </a:rPr>
              <a:t>OS and Programming Language Approach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Semaphore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Mutex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Condition variables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Monitor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Event flags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Mailboxes/Messages: block send/receive…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Spinlocks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…</a:t>
            </a:r>
          </a:p>
          <a:p>
            <a:pPr marL="323018" lvl="0" indent="-323018" defTabSz="832104">
              <a:spcBef>
                <a:spcPts val="500"/>
              </a:spcBef>
              <a:buChar char=""/>
              <a:defRPr sz="1800"/>
            </a:pPr>
            <a:r>
              <a:rPr sz="2366"/>
              <a:t>Fundamentally,  multiple processes can cooperate (synchronize) through simple signals:</a:t>
            </a:r>
          </a:p>
          <a:p>
            <a:pPr marL="567416" lvl="1" indent="-317496" defTabSz="832104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093">
                <a:solidFill>
                  <a:srgbClr val="464653"/>
                </a:solidFill>
              </a:rPr>
              <a:t>A process can be forced to stop at a specific location until it receives a specific signal</a:t>
            </a:r>
          </a:p>
        </p:txBody>
      </p:sp>
      <p:sp>
        <p:nvSpPr>
          <p:cNvPr id="260" name="Shape 26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Semaphore</a:t>
            </a:r>
          </a:p>
        </p:txBody>
      </p:sp>
      <p:sp>
        <p:nvSpPr>
          <p:cNvPr id="263" name="Shape 263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34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4294967295"/>
          </p:nvPr>
        </p:nvSpPr>
        <p:spPr>
          <a:xfrm>
            <a:off x="536575" y="1279525"/>
            <a:ext cx="8212138" cy="5254625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78447" lvl="0" indent="-378447" algn="just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 semaphore is a synchronization mechanism used in operating systems and concurrent programming to manage access to shared resources. It helps prevent race conditions and ensures mutual exclusion in multi-threaded environments.</a:t>
            </a:r>
          </a:p>
          <a:p>
            <a:pPr marL="378447" lvl="0" indent="-378447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sz="2772" dirty="0">
                <a:solidFill>
                  <a:srgbClr val="FF0000"/>
                </a:solidFill>
              </a:rPr>
              <a:t>Semaphore </a:t>
            </a:r>
            <a:r>
              <a:rPr sz="2772" i="1" dirty="0">
                <a:solidFill>
                  <a:srgbClr val="FF0000"/>
                </a:solidFill>
              </a:rPr>
              <a:t>S</a:t>
            </a:r>
            <a:r>
              <a:rPr sz="2772" dirty="0"/>
              <a:t> – integer variable</a:t>
            </a:r>
          </a:p>
          <a:p>
            <a:pPr marL="378447" lvl="0" indent="-378447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sz="2772" dirty="0"/>
              <a:t>Can only be accessed via two indivisible (atomic) operations</a:t>
            </a:r>
          </a:p>
          <a:p>
            <a:pPr marL="647334" lvl="1" indent="-375443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475" dirty="0">
                <a:solidFill>
                  <a:srgbClr val="0000FF"/>
                </a:solidFill>
              </a:rPr>
              <a:t>wait()</a:t>
            </a:r>
            <a:r>
              <a:rPr sz="2475" dirty="0">
                <a:solidFill>
                  <a:srgbClr val="464653"/>
                </a:solidFill>
              </a:rPr>
              <a:t> and </a:t>
            </a:r>
            <a:r>
              <a:rPr sz="2475" dirty="0">
                <a:solidFill>
                  <a:srgbClr val="0000FF"/>
                </a:solidFill>
              </a:rPr>
              <a:t>signal(), </a:t>
            </a:r>
            <a:r>
              <a:rPr sz="2376" dirty="0">
                <a:solidFill>
                  <a:srgbClr val="464653"/>
                </a:solidFill>
              </a:rPr>
              <a:t>originally called </a:t>
            </a:r>
            <a:r>
              <a:rPr sz="2376" dirty="0">
                <a:solidFill>
                  <a:srgbClr val="0000FF"/>
                </a:solidFill>
              </a:rPr>
              <a:t>P()</a:t>
            </a:r>
            <a:r>
              <a:rPr sz="2376" dirty="0">
                <a:solidFill>
                  <a:srgbClr val="464653"/>
                </a:solidFill>
              </a:rPr>
              <a:t> and</a:t>
            </a:r>
            <a:r>
              <a:rPr sz="2376" i="1" dirty="0">
                <a:solidFill>
                  <a:srgbClr val="464653"/>
                </a:solidFill>
              </a:rPr>
              <a:t> </a:t>
            </a:r>
            <a:r>
              <a:rPr sz="2376" dirty="0">
                <a:solidFill>
                  <a:srgbClr val="0000FF"/>
                </a:solidFill>
              </a:rPr>
              <a:t>V() respectively</a:t>
            </a:r>
          </a:p>
          <a:p>
            <a:pPr marL="632317" lvl="1" indent="-360425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76" dirty="0">
                <a:solidFill>
                  <a:srgbClr val="0000FF"/>
                </a:solidFill>
              </a:rPr>
              <a:t>wait (S) { 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           while (S &lt;= 0)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		          ; // do nothing while (S&lt;=0)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              S--;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     }</a:t>
            </a:r>
          </a:p>
          <a:p>
            <a:pPr marL="632317" lvl="1" indent="-360425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76" dirty="0">
                <a:solidFill>
                  <a:srgbClr val="0000FF"/>
                </a:solidFill>
              </a:rPr>
              <a:t>signal (S) { 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        S++;</a:t>
            </a:r>
          </a:p>
          <a:p>
            <a:pPr marL="270319" lvl="1" indent="1571" defTabSz="905255">
              <a:lnSpc>
                <a:spcPct val="90000"/>
              </a:lnSpc>
              <a:spcBef>
                <a:spcPts val="400"/>
              </a:spcBef>
              <a:buSzTx/>
              <a:buNone/>
              <a:defRPr sz="1800"/>
            </a:pPr>
            <a:r>
              <a:rPr sz="2376" dirty="0">
                <a:solidFill>
                  <a:srgbClr val="0000FF"/>
                </a:solidFill>
              </a:rPr>
              <a:t>     }</a:t>
            </a:r>
          </a:p>
        </p:txBody>
      </p:sp>
      <p:sp>
        <p:nvSpPr>
          <p:cNvPr id="265" name="Shape 265"/>
          <p:cNvSpPr/>
          <p:nvPr/>
        </p:nvSpPr>
        <p:spPr>
          <a:xfrm>
            <a:off x="6497650" y="3596004"/>
            <a:ext cx="217489" cy="479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366"/>
                  <a:pt x="10800" y="817"/>
                </a:cubicBezTo>
                <a:lnTo>
                  <a:pt x="10800" y="9983"/>
                </a:lnTo>
                <a:cubicBezTo>
                  <a:pt x="10800" y="10434"/>
                  <a:pt x="15635" y="10800"/>
                  <a:pt x="21600" y="10800"/>
                </a:cubicBezTo>
                <a:lnTo>
                  <a:pt x="21600" y="10800"/>
                </a:lnTo>
                <a:cubicBezTo>
                  <a:pt x="15635" y="10800"/>
                  <a:pt x="10800" y="11166"/>
                  <a:pt x="10800" y="11617"/>
                </a:cubicBezTo>
                <a:lnTo>
                  <a:pt x="10800" y="20783"/>
                </a:lnTo>
                <a:cubicBezTo>
                  <a:pt x="10800" y="21234"/>
                  <a:pt x="5965" y="21600"/>
                  <a:pt x="0" y="21600"/>
                </a:cubicBezTo>
              </a:path>
            </a:pathLst>
          </a:custGeom>
          <a:ln>
            <a:solidFill>
              <a:srgbClr val="727CA3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715139" y="3596004"/>
            <a:ext cx="9682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Spinlock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Semaphore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88613" y="1219201"/>
            <a:ext cx="8722101" cy="45321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</a:t>
            </a:r>
            <a:r>
              <a:rPr lang="en-US" altLang="zh-CN" b="1" dirty="0"/>
              <a:t>P()</a:t>
            </a:r>
            <a:r>
              <a:rPr lang="en-US" altLang="zh-CN" dirty="0"/>
              <a:t> and </a:t>
            </a:r>
            <a:r>
              <a:rPr lang="en-US" altLang="zh-CN" b="1" dirty="0"/>
              <a:t>V()</a:t>
            </a:r>
            <a:r>
              <a:rPr lang="en-US" altLang="zh-CN" dirty="0"/>
              <a:t> operations were originally introduced by Dutch computer scientist </a:t>
            </a:r>
            <a:r>
              <a:rPr lang="en-US" altLang="zh-CN" b="1" dirty="0" err="1"/>
              <a:t>Edsger</a:t>
            </a:r>
            <a:r>
              <a:rPr lang="en-US" altLang="zh-CN" b="1" dirty="0"/>
              <a:t> Dijkstra</a:t>
            </a:r>
            <a:r>
              <a:rPr lang="en-US" altLang="zh-CN" dirty="0"/>
              <a:t> in the context of semaphores.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Meaning of P() and V():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/>
              <a:t>P() (</a:t>
            </a:r>
            <a:r>
              <a:rPr lang="en-US" altLang="zh-CN" b="1" dirty="0" err="1"/>
              <a:t>Proberen</a:t>
            </a:r>
            <a:r>
              <a:rPr lang="en-US" altLang="zh-CN" b="1" dirty="0"/>
              <a:t> – "To Try" in Dutch)</a:t>
            </a:r>
            <a:r>
              <a:rPr lang="en-US" altLang="zh-CN" dirty="0"/>
              <a:t> → Represents the </a:t>
            </a:r>
            <a:r>
              <a:rPr lang="en-US" altLang="zh-CN" b="1" dirty="0"/>
              <a:t>wait()</a:t>
            </a:r>
            <a:r>
              <a:rPr lang="en-US" altLang="zh-CN" dirty="0"/>
              <a:t> operation, meaning a process is trying to </a:t>
            </a:r>
            <a:r>
              <a:rPr lang="en-US" altLang="zh-CN" b="1" dirty="0"/>
              <a:t>acquire</a:t>
            </a:r>
            <a:r>
              <a:rPr lang="en-US" altLang="zh-CN" dirty="0"/>
              <a:t> the semaphore.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/>
              <a:t>V() (</a:t>
            </a:r>
            <a:r>
              <a:rPr lang="en-US" altLang="zh-CN" b="1" dirty="0" err="1"/>
              <a:t>Verhogen</a:t>
            </a:r>
            <a:r>
              <a:rPr lang="en-US" altLang="zh-CN" b="1" dirty="0"/>
              <a:t> – "To Increase" in Dutch)</a:t>
            </a:r>
            <a:r>
              <a:rPr lang="en-US" altLang="zh-CN" dirty="0"/>
              <a:t> → Represents the </a:t>
            </a:r>
            <a:r>
              <a:rPr lang="en-US" altLang="zh-CN" b="1" dirty="0"/>
              <a:t>signal()</a:t>
            </a:r>
            <a:r>
              <a:rPr lang="en-US" altLang="zh-CN" dirty="0"/>
              <a:t> operation, meaning a process </a:t>
            </a:r>
            <a:r>
              <a:rPr lang="en-US" altLang="zh-CN" b="1" dirty="0"/>
              <a:t>releases</a:t>
            </a:r>
            <a:r>
              <a:rPr lang="en-US" altLang="zh-CN" dirty="0"/>
              <a:t> the semaphore, incrementing its value.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How It Works: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/>
              <a:t>P(S)</a:t>
            </a:r>
            <a:r>
              <a:rPr lang="en-US" altLang="zh-CN" dirty="0"/>
              <a:t> (wait operation) → Decrements </a:t>
            </a:r>
            <a:r>
              <a:rPr lang="en-US" altLang="zh-CN" b="1" dirty="0"/>
              <a:t>S</a:t>
            </a:r>
            <a:r>
              <a:rPr lang="en-US" altLang="zh-CN" dirty="0"/>
              <a:t> and blocks if </a:t>
            </a:r>
            <a:r>
              <a:rPr lang="en-US" altLang="zh-CN" b="1" dirty="0"/>
              <a:t>S ≤ 0</a:t>
            </a:r>
            <a:r>
              <a:rPr lang="en-US" altLang="zh-CN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/>
              <a:t>V(S)</a:t>
            </a:r>
            <a:r>
              <a:rPr lang="en-US" altLang="zh-CN" dirty="0"/>
              <a:t> (signal operation) → Increments </a:t>
            </a:r>
            <a:r>
              <a:rPr lang="en-US" altLang="zh-CN" b="1" dirty="0"/>
              <a:t>S</a:t>
            </a:r>
            <a:r>
              <a:rPr lang="en-US" altLang="zh-CN" dirty="0"/>
              <a:t>, allowing blocked processes to proceed.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Example 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310563" cy="538956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/>
              <a:t>Suppose processes P1, and P2 share global variable a</a:t>
            </a:r>
          </a:p>
          <a:p>
            <a:pPr marL="573651" lvl="1" indent="-320985" defTabSz="841247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116" dirty="0">
                <a:solidFill>
                  <a:srgbClr val="464653"/>
                </a:solidFill>
              </a:rPr>
              <a:t>At some point, P1 updates a to the value 1</a:t>
            </a:r>
          </a:p>
          <a:p>
            <a:pPr marL="573651" lvl="1" indent="-320985" defTabSz="841247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116" dirty="0">
                <a:solidFill>
                  <a:srgbClr val="464653"/>
                </a:solidFill>
              </a:rPr>
              <a:t>At some point, P2 updates a to the value 2</a:t>
            </a:r>
          </a:p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/>
              <a:t>The two tasks are in a race to write variable a</a:t>
            </a:r>
          </a:p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/>
              <a:t>The loser of the race (the process that updates last) determines the final value of a</a:t>
            </a:r>
            <a:endParaRPr lang="en-US" sz="2392" dirty="0"/>
          </a:p>
          <a:p>
            <a:pPr marL="326567" indent="-326567" defTabSz="841247">
              <a:spcBef>
                <a:spcPts val="500"/>
              </a:spcBef>
              <a:buFont typeface="Wingdings 3"/>
              <a:buChar char=""/>
              <a:defRPr sz="1800"/>
            </a:pPr>
            <a:r>
              <a:rPr lang="en-US" altLang="zh-CN" sz="2400" dirty="0"/>
              <a:t>This last-to-update process is sometimes humorously called the </a:t>
            </a:r>
            <a:r>
              <a:rPr lang="en-US" altLang="zh-CN" sz="2400" b="1" dirty="0"/>
              <a:t>"loser"</a:t>
            </a:r>
            <a:r>
              <a:rPr lang="en-US" altLang="zh-CN" sz="2400" dirty="0"/>
              <a:t> because, despite "losing" the race in terms of speed, it ends up dictating the final state.</a:t>
            </a:r>
            <a:endParaRPr lang="en-US" sz="2392" dirty="0"/>
          </a:p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/>
              <a:t>If multiple processes or threads read and write data items so that </a:t>
            </a:r>
            <a:r>
              <a:rPr sz="2392" dirty="0">
                <a:solidFill>
                  <a:srgbClr val="0033CC"/>
                </a:solidFill>
              </a:rPr>
              <a:t>final result depends on the order of execution of instructions in the multiple processes</a:t>
            </a:r>
            <a:r>
              <a:rPr sz="2392" dirty="0"/>
              <a:t>, we have a </a:t>
            </a:r>
            <a:r>
              <a:rPr sz="2392" dirty="0">
                <a:solidFill>
                  <a:srgbClr val="FF0000"/>
                </a:solidFill>
              </a:rPr>
              <a:t>race condition</a:t>
            </a:r>
            <a:endParaRPr sz="1840" dirty="0">
              <a:solidFill>
                <a:srgbClr val="FF0000"/>
              </a:solidFill>
            </a:endParaRPr>
          </a:p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>
                <a:solidFill>
                  <a:srgbClr val="FF0000"/>
                </a:solidFill>
              </a:rPr>
              <a:t>Race condition is bad ! </a:t>
            </a:r>
            <a:endParaRPr sz="1840" dirty="0">
              <a:solidFill>
                <a:srgbClr val="FF0000"/>
              </a:solidFill>
            </a:endParaRPr>
          </a:p>
          <a:p>
            <a:pPr marL="326567" lvl="0" indent="-326567" defTabSz="841247">
              <a:spcBef>
                <a:spcPts val="500"/>
              </a:spcBef>
              <a:buChar char=""/>
              <a:defRPr sz="1800"/>
            </a:pPr>
            <a:r>
              <a:rPr sz="2392" dirty="0">
                <a:solidFill>
                  <a:srgbClr val="FF0000"/>
                </a:solidFill>
              </a:rPr>
              <a:t>Process synchronization is about how to avoid race condition</a:t>
            </a:r>
          </a:p>
        </p:txBody>
      </p:sp>
      <p:sp>
        <p:nvSpPr>
          <p:cNvPr id="96" name="Shape 9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uiExpand="1" build="p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88613" y="116079"/>
            <a:ext cx="8973084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algn="ctr"/>
            <a:r>
              <a:rPr lang="en-US" altLang="zh-CN" sz="3600" b="1" dirty="0"/>
              <a:t>Real-World Example</a:t>
            </a:r>
            <a:r>
              <a:rPr lang="zh-CN" altLang="en-US" sz="3600" b="1" dirty="0"/>
              <a:t> </a:t>
            </a:r>
            <a:br>
              <a:rPr lang="en-US" altLang="zh-CN" sz="3600" b="1" dirty="0"/>
            </a:br>
            <a:r>
              <a:rPr lang="en-US" altLang="zh-CN" sz="3600" b="1" dirty="0"/>
              <a:t>Traffic Light at a One-Lane Bridge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88613" y="1219201"/>
            <a:ext cx="8722101" cy="4532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Imagine a </a:t>
            </a:r>
            <a:r>
              <a:rPr lang="en-US" altLang="zh-CN" b="1" dirty="0"/>
              <a:t>one-lane bridge</a:t>
            </a:r>
            <a:r>
              <a:rPr lang="en-US" altLang="zh-CN" dirty="0"/>
              <a:t> where only </a:t>
            </a:r>
            <a:r>
              <a:rPr lang="en-US" altLang="zh-CN" b="1" dirty="0"/>
              <a:t>one car</a:t>
            </a:r>
            <a:r>
              <a:rPr lang="en-US" altLang="zh-CN" dirty="0"/>
              <a:t> can pass at a time.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The </a:t>
            </a:r>
            <a:r>
              <a:rPr lang="en-US" altLang="zh-CN" b="1" dirty="0"/>
              <a:t>traffic light</a:t>
            </a:r>
            <a:r>
              <a:rPr lang="en-US" altLang="zh-CN" dirty="0"/>
              <a:t> acts like a </a:t>
            </a:r>
            <a:r>
              <a:rPr lang="en-US" altLang="zh-CN" b="1" dirty="0"/>
              <a:t>semaphore</a:t>
            </a:r>
            <a:r>
              <a:rPr lang="en-US" altLang="zh-CN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When a car reaches the bridge, it performs a </a:t>
            </a:r>
            <a:r>
              <a:rPr lang="en-US" altLang="zh-CN" b="1" dirty="0"/>
              <a:t>P() operation</a:t>
            </a:r>
            <a:r>
              <a:rPr lang="en-US" altLang="zh-CN" dirty="0"/>
              <a:t> (wait) → if the light is red, the car stops.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When the bridge is free, the light turns green, allowing a car to </a:t>
            </a:r>
            <a:r>
              <a:rPr lang="en-US" altLang="zh-CN" b="1" dirty="0"/>
              <a:t>V() operation</a:t>
            </a:r>
            <a:r>
              <a:rPr lang="en-US" altLang="zh-CN" dirty="0"/>
              <a:t> (signal) → the car moves forward.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This ensures that multiple cars </a:t>
            </a:r>
            <a:r>
              <a:rPr lang="en-US" altLang="zh-CN" b="1" dirty="0"/>
              <a:t>don’t enter the bridge simultaneously</a:t>
            </a:r>
            <a:r>
              <a:rPr lang="en-US" altLang="zh-CN" dirty="0"/>
              <a:t>, preventing collisions.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This is exactly how semaphores control access to shared resources in programming!</a:t>
            </a:r>
          </a:p>
        </p:txBody>
      </p:sp>
    </p:spTree>
    <p:extLst>
      <p:ext uri="{BB962C8B-B14F-4D97-AF65-F5344CB8AC3E}">
        <p14:creationId xmlns:p14="http://schemas.microsoft.com/office/powerpoint/2010/main" val="10354844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b="1" dirty="0"/>
              <a:t>Semaphore marine alphabet</a:t>
            </a:r>
            <a:endParaRPr sz="3200" dirty="0">
              <a:solidFill>
                <a:srgbClr val="464653"/>
              </a:solidFill>
            </a:endParaRP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88613" y="1219200"/>
            <a:ext cx="4447309" cy="50153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"/>
              <a:defRPr sz="1800"/>
            </a:pPr>
            <a:r>
              <a:rPr sz="2600" b="1" dirty="0"/>
              <a:t>1</a:t>
            </a:r>
            <a:r>
              <a:rPr sz="2600" dirty="0"/>
              <a:t> </a:t>
            </a:r>
            <a:r>
              <a:rPr sz="2600" b="1" dirty="0"/>
              <a:t>:</a:t>
            </a:r>
            <a:r>
              <a:rPr sz="2600" dirty="0"/>
              <a:t> an apparatus for </a:t>
            </a:r>
            <a:r>
              <a:rPr sz="2600" dirty="0">
                <a:solidFill>
                  <a:srgbClr val="FF0000"/>
                </a:solidFill>
              </a:rPr>
              <a:t>visual signaling</a:t>
            </a:r>
            <a:r>
              <a:rPr sz="2600" dirty="0"/>
              <a:t> (as by the position of one or more movable arms)</a:t>
            </a:r>
            <a:br>
              <a:rPr sz="2600" dirty="0"/>
            </a:br>
            <a:r>
              <a:rPr sz="2600" b="1" dirty="0"/>
              <a:t>2</a:t>
            </a:r>
            <a:r>
              <a:rPr sz="2600" dirty="0"/>
              <a:t> </a:t>
            </a:r>
            <a:r>
              <a:rPr sz="2600" b="1" dirty="0"/>
              <a:t>:</a:t>
            </a:r>
            <a:r>
              <a:rPr sz="2600" dirty="0"/>
              <a:t> a system of </a:t>
            </a:r>
            <a:r>
              <a:rPr sz="2600" dirty="0">
                <a:solidFill>
                  <a:srgbClr val="FF0000"/>
                </a:solidFill>
              </a:rPr>
              <a:t>visual signaling</a:t>
            </a:r>
            <a:r>
              <a:rPr sz="2600" dirty="0"/>
              <a:t> by two flags held one in each hand </a:t>
            </a:r>
          </a:p>
          <a:p>
            <a:pPr lvl="0">
              <a:buChar char=""/>
              <a:defRPr sz="1800"/>
            </a:pPr>
            <a:r>
              <a:rPr sz="2600" dirty="0"/>
              <a:t>Signal</a:t>
            </a:r>
          </a:p>
          <a:p>
            <a:pPr marL="547687" lvl="1" indent="-273050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 dirty="0">
                <a:solidFill>
                  <a:srgbClr val="464653"/>
                </a:solidFill>
              </a:rPr>
              <a:t>an act, event, or watchword that has been agreed on as the occasion of concerted action</a:t>
            </a:r>
          </a:p>
          <a:p>
            <a:pPr marL="547687" lvl="1" indent="-273050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 dirty="0">
                <a:solidFill>
                  <a:srgbClr val="464653"/>
                </a:solidFill>
              </a:rPr>
              <a:t>something that conveys notice or warning </a:t>
            </a:r>
          </a:p>
        </p:txBody>
      </p:sp>
      <p:pic>
        <p:nvPicPr>
          <p:cNvPr id="270" name="070%20Semaphore%20(marine%20alphabet%201)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080" y="1334221"/>
            <a:ext cx="4447307" cy="45585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77869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 idx="4294967295"/>
          </p:nvPr>
        </p:nvSpPr>
        <p:spPr>
          <a:xfrm>
            <a:off x="609600" y="309562"/>
            <a:ext cx="8534400" cy="7493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Semaphore as General Synchronization Tool</a:t>
            </a:r>
          </a:p>
        </p:txBody>
      </p:sp>
      <p:sp>
        <p:nvSpPr>
          <p:cNvPr id="273" name="Shape 273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36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95300" lvl="0" indent="-495300">
              <a:lnSpc>
                <a:spcPct val="90000"/>
              </a:lnSpc>
              <a:buChar char=""/>
              <a:tabLst>
                <a:tab pos="1993900" algn="r"/>
                <a:tab pos="4508500" algn="r"/>
              </a:tabLst>
              <a:defRPr sz="1800"/>
            </a:pPr>
            <a:r>
              <a:rPr sz="2600" dirty="0">
                <a:solidFill>
                  <a:srgbClr val="FF0000"/>
                </a:solidFill>
              </a:rPr>
              <a:t>Binary semaphore</a:t>
            </a:r>
            <a:r>
              <a:rPr sz="2600" dirty="0"/>
              <a:t> – integer value can range only between 0 and 1; can be simpler to implement</a:t>
            </a:r>
          </a:p>
          <a:p>
            <a:pPr marL="712787" lvl="1" indent="-43815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464653"/>
                </a:solidFill>
                <a:highlight>
                  <a:srgbClr val="FFFF00"/>
                </a:highlight>
              </a:rPr>
              <a:t>Also known as mutex (mutual-exclusive) locks</a:t>
            </a:r>
          </a:p>
          <a:p>
            <a:pPr marL="495300" lvl="0" indent="-495300">
              <a:lnSpc>
                <a:spcPct val="90000"/>
              </a:lnSpc>
              <a:buChar char=""/>
              <a:tabLst>
                <a:tab pos="1993900" algn="r"/>
                <a:tab pos="4508500" algn="r"/>
              </a:tabLst>
              <a:defRPr sz="1800"/>
            </a:pPr>
            <a:r>
              <a:rPr sz="2600" dirty="0"/>
              <a:t>mutual exclusion using binary semaphore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0000FF"/>
                </a:solidFill>
              </a:rPr>
              <a:t>   Semaphore S;    //  initialized to 1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0000FF"/>
                </a:solidFill>
              </a:rPr>
              <a:t>   wait (S);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0000FF"/>
                </a:solidFill>
              </a:rPr>
              <a:t>   Critical Section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0000FF"/>
                </a:solidFill>
              </a:rPr>
              <a:t>   signal (S);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0000FF"/>
                </a:solidFill>
              </a:rPr>
              <a:t>   Remainder Section;</a:t>
            </a:r>
          </a:p>
          <a:p>
            <a:pPr marL="342900" lvl="1" indent="-68262">
              <a:lnSpc>
                <a:spcPct val="90000"/>
              </a:lnSpc>
              <a:spcBef>
                <a:spcPts val="500"/>
              </a:spcBef>
              <a:buSzTx/>
              <a:buNone/>
              <a:tabLst>
                <a:tab pos="1993900" algn="r"/>
                <a:tab pos="4508500" algn="r"/>
              </a:tabLst>
              <a:defRPr sz="1800"/>
            </a:pPr>
            <a:r>
              <a:rPr sz="2300" dirty="0">
                <a:solidFill>
                  <a:srgbClr val="FF0000"/>
                </a:solidFill>
              </a:rPr>
              <a:t>How about other requirements: progress, bounded waiting?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 idx="4294967295"/>
          </p:nvPr>
        </p:nvSpPr>
        <p:spPr>
          <a:xfrm>
            <a:off x="609600" y="309562"/>
            <a:ext cx="8534400" cy="7493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Semaphore as General Synchronization Tool</a:t>
            </a:r>
          </a:p>
        </p:txBody>
      </p:sp>
      <p:sp>
        <p:nvSpPr>
          <p:cNvPr id="277" name="Shape 27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37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95300" lvl="0" indent="-495300">
              <a:lnSpc>
                <a:spcPct val="90000"/>
              </a:lnSpc>
              <a:buChar char=""/>
              <a:tabLst>
                <a:tab pos="1993900" algn="r"/>
                <a:tab pos="4508500" algn="r"/>
              </a:tabLst>
              <a:defRPr sz="1800"/>
            </a:pPr>
            <a:r>
              <a:rPr sz="2600">
                <a:solidFill>
                  <a:srgbClr val="FF0000"/>
                </a:solidFill>
              </a:rPr>
              <a:t>Binary semaphore</a:t>
            </a:r>
            <a:r>
              <a:rPr sz="2600"/>
              <a:t> – integer value can range only between 0 and 1; can be simpler to implement</a:t>
            </a:r>
          </a:p>
          <a:p>
            <a:pPr marL="495300" lvl="0" indent="-495300">
              <a:lnSpc>
                <a:spcPct val="90000"/>
              </a:lnSpc>
              <a:buChar char=""/>
              <a:tabLst>
                <a:tab pos="1993900" algn="r"/>
                <a:tab pos="4508500" algn="r"/>
              </a:tabLst>
              <a:defRPr sz="1800"/>
            </a:pPr>
            <a:r>
              <a:rPr sz="2600">
                <a:solidFill>
                  <a:srgbClr val="FF0000"/>
                </a:solidFill>
              </a:rPr>
              <a:t>Counting semaphore</a:t>
            </a:r>
            <a:r>
              <a:rPr sz="2600"/>
              <a:t> – integer value can range over an unrestricted domain</a:t>
            </a:r>
          </a:p>
          <a:p>
            <a:pPr marL="655637" lvl="1" indent="-381000">
              <a:spcBef>
                <a:spcPts val="500"/>
              </a:spcBef>
              <a:buClr>
                <a:srgbClr val="9FB8CD"/>
              </a:buClr>
              <a:tabLst>
                <a:tab pos="1993900" algn="r"/>
                <a:tab pos="4508500" algn="r"/>
              </a:tabLst>
              <a:defRPr sz="1800"/>
            </a:pPr>
            <a:r>
              <a:rPr sz="2000">
                <a:solidFill>
                  <a:srgbClr val="464653"/>
                </a:solidFill>
              </a:rPr>
              <a:t>Typically initialized to </a:t>
            </a:r>
            <a:r>
              <a:rPr sz="2000">
                <a:solidFill>
                  <a:srgbClr val="FF0000"/>
                </a:solidFill>
              </a:rPr>
              <a:t>the number of free resources</a:t>
            </a:r>
            <a:r>
              <a:rPr sz="2000">
                <a:solidFill>
                  <a:srgbClr val="464653"/>
                </a:solidFill>
              </a:rPr>
              <a:t>.</a:t>
            </a:r>
          </a:p>
          <a:p>
            <a:pPr marL="655637" lvl="1" indent="-381000">
              <a:spcBef>
                <a:spcPts val="500"/>
              </a:spcBef>
              <a:buClr>
                <a:srgbClr val="9FB8CD"/>
              </a:buClr>
              <a:tabLst>
                <a:tab pos="1993900" algn="r"/>
                <a:tab pos="4508500" algn="r"/>
              </a:tabLst>
              <a:defRPr sz="1800"/>
            </a:pPr>
            <a:r>
              <a:rPr sz="2000">
                <a:solidFill>
                  <a:srgbClr val="464653"/>
                </a:solidFill>
              </a:rPr>
              <a:t>Processes/Threads:</a:t>
            </a:r>
          </a:p>
          <a:p>
            <a:pPr marL="1257300" lvl="2" indent="-342900">
              <a:spcBef>
                <a:spcPts val="500"/>
              </a:spcBef>
              <a:buClr>
                <a:srgbClr val="BCBCBC"/>
              </a:buClr>
              <a:tabLst>
                <a:tab pos="1993900" algn="r"/>
                <a:tab pos="4508500" algn="r"/>
              </a:tabLst>
              <a:defRPr sz="1800"/>
            </a:pPr>
            <a:r>
              <a:t>Signal(s) when resources are added</a:t>
            </a:r>
          </a:p>
          <a:p>
            <a:pPr marL="1257300" lvl="2" indent="-342900">
              <a:spcBef>
                <a:spcPts val="500"/>
              </a:spcBef>
              <a:buClr>
                <a:srgbClr val="BCBCBC"/>
              </a:buClr>
              <a:tabLst>
                <a:tab pos="1993900" algn="r"/>
                <a:tab pos="4508500" algn="r"/>
              </a:tabLst>
              <a:defRPr sz="1800"/>
            </a:pPr>
            <a:r>
              <a:t>Wait(s) when resources are removed.</a:t>
            </a:r>
          </a:p>
          <a:p>
            <a:pPr marL="1257300" lvl="2" indent="-342900">
              <a:spcBef>
                <a:spcPts val="500"/>
              </a:spcBef>
              <a:buClr>
                <a:srgbClr val="BCBCBC"/>
              </a:buClr>
              <a:tabLst>
                <a:tab pos="1993900" algn="r"/>
                <a:tab pos="4508500" algn="r"/>
              </a:tabLst>
              <a:defRPr sz="1800"/>
            </a:pPr>
            <a:r>
              <a:t>When value becomes zero, no more resources are present. Process that try to decrement semaphore is block until value becomes greater than zero.</a:t>
            </a:r>
            <a:endParaRPr sz="2200"/>
          </a:p>
          <a:p>
            <a:pPr marL="712787" lvl="1" indent="-438150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1993900" algn="r"/>
                <a:tab pos="4508500" algn="r"/>
              </a:tabLst>
              <a:defRPr sz="1800"/>
            </a:pPr>
            <a:r>
              <a:rPr sz="2300">
                <a:solidFill>
                  <a:srgbClr val="464653"/>
                </a:solidFill>
              </a:rPr>
              <a:t>Let’s see the usage of counting semaphore with an example.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build="p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Case Studies: Synchronization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Consider the Fibanocci sequence problem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Suppose the shared memory can only store 10 integers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And we want to calculate and display 100 numbers in the sequence…</a:t>
            </a:r>
          </a:p>
          <a:p>
            <a:pPr marL="382270" lvl="0" indent="-382270">
              <a:buChar char=""/>
              <a:defRPr sz="1800"/>
            </a:pPr>
            <a:r>
              <a:rPr sz="2800">
                <a:solidFill>
                  <a:srgbClr val="FF0000"/>
                </a:solidFill>
              </a:rPr>
              <a:t>Goal:</a:t>
            </a:r>
          </a:p>
          <a:p>
            <a:pPr marL="608365" lvl="1" indent="-33372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200">
                <a:solidFill>
                  <a:srgbClr val="464653"/>
                </a:solidFill>
              </a:rPr>
              <a:t>Parent reads from buffer and displays a number </a:t>
            </a:r>
            <a:r>
              <a:rPr sz="2200">
                <a:solidFill>
                  <a:srgbClr val="FF0000"/>
                </a:solidFill>
              </a:rPr>
              <a:t>if there is new number in buffer</a:t>
            </a:r>
          </a:p>
          <a:p>
            <a:pPr marL="1200150" lvl="2" indent="-2857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000">
                <a:solidFill>
                  <a:srgbClr val="FF0000"/>
                </a:solidFill>
              </a:rPr>
              <a:t>Use a counting semaphore to denote the numbers of unconsumed items in the buffer</a:t>
            </a:r>
          </a:p>
          <a:p>
            <a:pPr marL="608365" lvl="1" indent="-33372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200">
                <a:solidFill>
                  <a:srgbClr val="464653"/>
                </a:solidFill>
              </a:rPr>
              <a:t>Child generate new number </a:t>
            </a:r>
            <a:r>
              <a:rPr sz="2200">
                <a:solidFill>
                  <a:srgbClr val="FF0000"/>
                </a:solidFill>
              </a:rPr>
              <a:t>if there is space in buffer</a:t>
            </a:r>
          </a:p>
          <a:p>
            <a:pPr marL="1200150" lvl="2" indent="-2857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000">
                <a:solidFill>
                  <a:srgbClr val="FF0000"/>
                </a:solidFill>
              </a:rPr>
              <a:t>Use a counting semaphore to denote the number of free space in buffer</a:t>
            </a:r>
          </a:p>
        </p:txBody>
      </p:sp>
      <p:sp>
        <p:nvSpPr>
          <p:cNvPr id="282" name="Shape 28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38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8334" lvl="0" indent="-218334" defTabSz="905255">
              <a:lnSpc>
                <a:spcPct val="80000"/>
              </a:lnSpc>
              <a:spcBef>
                <a:spcPts val="500"/>
              </a:spcBef>
              <a:buChar char=""/>
              <a:defRPr sz="1800"/>
            </a:pPr>
            <a:r>
              <a:rPr sz="2079" dirty="0"/>
              <a:t>record S {  </a:t>
            </a:r>
            <a:br>
              <a:rPr sz="2079" dirty="0"/>
            </a:br>
            <a:r>
              <a:rPr sz="2079" dirty="0"/>
              <a:t>    integer </a:t>
            </a:r>
            <a:r>
              <a:rPr sz="2079" dirty="0" err="1"/>
              <a:t>val</a:t>
            </a:r>
            <a:r>
              <a:rPr sz="2079" dirty="0"/>
              <a:t> initially K,  // value of S or # of processes waiting on S 			    // (when negative)  </a:t>
            </a:r>
            <a:br>
              <a:rPr sz="2079" dirty="0"/>
            </a:br>
            <a:r>
              <a:rPr sz="2079" dirty="0"/>
              <a:t>    </a:t>
            </a:r>
            <a:r>
              <a:rPr sz="2079" dirty="0" err="1"/>
              <a:t>BinarySemaphore</a:t>
            </a:r>
            <a:r>
              <a:rPr sz="2079" dirty="0"/>
              <a:t> wait  initially 0, // wait here to wait on S  </a:t>
            </a:r>
            <a:br>
              <a:rPr sz="2079" dirty="0"/>
            </a:br>
            <a:r>
              <a:rPr sz="2079" dirty="0"/>
              <a:t>    </a:t>
            </a:r>
            <a:r>
              <a:rPr sz="2079" dirty="0" err="1"/>
              <a:t>BinarySemaphore</a:t>
            </a:r>
            <a:r>
              <a:rPr sz="2079" dirty="0"/>
              <a:t> mutex initially 1  // protects </a:t>
            </a:r>
            <a:r>
              <a:rPr sz="2079" dirty="0" err="1"/>
              <a:t>val</a:t>
            </a:r>
            <a:r>
              <a:rPr sz="2079" dirty="0"/>
              <a:t>  </a:t>
            </a:r>
            <a:br>
              <a:rPr sz="2079" dirty="0"/>
            </a:br>
            <a:r>
              <a:rPr sz="2079" dirty="0"/>
              <a:t>}</a:t>
            </a:r>
          </a:p>
          <a:p>
            <a:pPr marL="197541" lvl="0" indent="-197541" defTabSz="905255">
              <a:lnSpc>
                <a:spcPct val="80000"/>
              </a:lnSpc>
              <a:spcBef>
                <a:spcPts val="500"/>
              </a:spcBef>
              <a:buChar char=""/>
              <a:defRPr sz="1800"/>
            </a:pPr>
            <a:r>
              <a:rPr sz="1881" dirty="0"/>
              <a:t>P(S) {  </a:t>
            </a:r>
            <a:r>
              <a:rPr lang="en-US" sz="1881" dirty="0">
                <a:solidFill>
                  <a:srgbClr val="FF0000"/>
                </a:solidFill>
              </a:rPr>
              <a:t>&lt;-wait()</a:t>
            </a:r>
            <a:br>
              <a:rPr sz="1881" dirty="0"/>
            </a:br>
            <a:r>
              <a:rPr sz="1881" dirty="0"/>
              <a:t>    P( </a:t>
            </a:r>
            <a:r>
              <a:rPr sz="1881" dirty="0" err="1"/>
              <a:t>S.mutex</a:t>
            </a:r>
            <a:r>
              <a:rPr sz="1881" dirty="0"/>
              <a:t> );  </a:t>
            </a:r>
            <a:br>
              <a:rPr sz="1881" dirty="0"/>
            </a:br>
            <a:r>
              <a:rPr sz="1881" dirty="0"/>
              <a:t>    if (</a:t>
            </a:r>
            <a:r>
              <a:rPr sz="1881" dirty="0" err="1"/>
              <a:t>S.val</a:t>
            </a:r>
            <a:r>
              <a:rPr sz="1881" dirty="0"/>
              <a:t> &lt;= 0)  </a:t>
            </a:r>
            <a:br>
              <a:rPr sz="1881" dirty="0"/>
            </a:br>
            <a:r>
              <a:rPr sz="1881" dirty="0"/>
              <a:t>       then { </a:t>
            </a:r>
          </a:p>
          <a:p>
            <a:pPr marL="270319" lvl="0" indent="-270319" defTabSz="905255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881" dirty="0"/>
              <a:t>                  </a:t>
            </a:r>
            <a:r>
              <a:rPr sz="1881" dirty="0" err="1"/>
              <a:t>S.val</a:t>
            </a:r>
            <a:r>
              <a:rPr sz="1881" dirty="0"/>
              <a:t> = </a:t>
            </a:r>
            <a:r>
              <a:rPr sz="1881" dirty="0" err="1"/>
              <a:t>S.val</a:t>
            </a:r>
            <a:r>
              <a:rPr sz="1881" dirty="0"/>
              <a:t> - 1;  </a:t>
            </a:r>
            <a:br>
              <a:rPr sz="1881" dirty="0"/>
            </a:br>
            <a:r>
              <a:rPr sz="1881" dirty="0"/>
              <a:t>              V( </a:t>
            </a:r>
            <a:r>
              <a:rPr sz="1881" dirty="0" err="1"/>
              <a:t>S.mutex</a:t>
            </a:r>
            <a:r>
              <a:rPr sz="1881" dirty="0"/>
              <a:t> );  </a:t>
            </a:r>
            <a:br>
              <a:rPr sz="1881" dirty="0"/>
            </a:br>
            <a:r>
              <a:rPr sz="1881" dirty="0"/>
              <a:t>              P( </a:t>
            </a:r>
            <a:r>
              <a:rPr sz="1881" dirty="0" err="1"/>
              <a:t>S.wait</a:t>
            </a:r>
            <a:r>
              <a:rPr sz="1881" dirty="0"/>
              <a:t> );  </a:t>
            </a:r>
            <a:br>
              <a:rPr sz="1881" dirty="0"/>
            </a:br>
            <a:r>
              <a:rPr sz="1881" dirty="0"/>
              <a:t>       }  </a:t>
            </a:r>
            <a:br>
              <a:rPr sz="1881" dirty="0"/>
            </a:br>
            <a:r>
              <a:rPr sz="1881" dirty="0"/>
              <a:t>       else { </a:t>
            </a:r>
          </a:p>
          <a:p>
            <a:pPr marL="270319" lvl="0" indent="-270319" defTabSz="905255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881" dirty="0"/>
              <a:t>                  </a:t>
            </a:r>
            <a:r>
              <a:rPr sz="1881" dirty="0" err="1"/>
              <a:t>S.val</a:t>
            </a:r>
            <a:r>
              <a:rPr sz="1881" dirty="0"/>
              <a:t> := </a:t>
            </a:r>
            <a:r>
              <a:rPr sz="1881" dirty="0" err="1"/>
              <a:t>S.val</a:t>
            </a:r>
            <a:r>
              <a:rPr sz="1881" dirty="0"/>
              <a:t> - 1;  </a:t>
            </a:r>
            <a:br>
              <a:rPr sz="1881" dirty="0"/>
            </a:br>
            <a:r>
              <a:rPr sz="1881" dirty="0"/>
              <a:t>              V( </a:t>
            </a:r>
            <a:r>
              <a:rPr sz="1881" dirty="0" err="1"/>
              <a:t>S.mutex</a:t>
            </a:r>
            <a:r>
              <a:rPr sz="1881" dirty="0"/>
              <a:t> );  </a:t>
            </a:r>
            <a:br>
              <a:rPr sz="1881" dirty="0"/>
            </a:br>
            <a:r>
              <a:rPr sz="1881" dirty="0"/>
              <a:t>       }  </a:t>
            </a:r>
            <a:br>
              <a:rPr sz="1881" dirty="0"/>
            </a:br>
            <a:r>
              <a:rPr sz="1881" dirty="0"/>
              <a:t>}</a:t>
            </a:r>
          </a:p>
        </p:txBody>
      </p:sp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Implementing Couting Semaphore</a:t>
            </a:r>
          </a:p>
        </p:txBody>
      </p:sp>
      <p:sp>
        <p:nvSpPr>
          <p:cNvPr id="286" name="Shape 286"/>
          <p:cNvSpPr/>
          <p:nvPr/>
        </p:nvSpPr>
        <p:spPr>
          <a:xfrm>
            <a:off x="5049837" y="2878137"/>
            <a:ext cx="3721101" cy="216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lnSpc>
                <a:spcPct val="8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sz="2400" dirty="0"/>
              <a:t>V(S) {  </a:t>
            </a:r>
            <a:r>
              <a:rPr lang="en-US" sz="2400" dirty="0">
                <a:solidFill>
                  <a:srgbClr val="FF0000"/>
                </a:solidFill>
              </a:rPr>
              <a:t>&lt;-signal()</a:t>
            </a:r>
            <a:br>
              <a:rPr sz="2400" dirty="0"/>
            </a:br>
            <a:r>
              <a:rPr sz="2400" dirty="0"/>
              <a:t>    P( </a:t>
            </a:r>
            <a:r>
              <a:rPr sz="2400" dirty="0" err="1"/>
              <a:t>S.mutex</a:t>
            </a:r>
            <a:r>
              <a:rPr sz="2400" dirty="0"/>
              <a:t> );  </a:t>
            </a:r>
            <a:br>
              <a:rPr sz="2400" dirty="0"/>
            </a:br>
            <a:r>
              <a:rPr sz="2400" dirty="0"/>
              <a:t>    if (</a:t>
            </a:r>
            <a:r>
              <a:rPr sz="2400" dirty="0" err="1"/>
              <a:t>S.val</a:t>
            </a:r>
            <a:r>
              <a:rPr sz="2400" dirty="0"/>
              <a:t> &lt; 0)  </a:t>
            </a:r>
            <a:br>
              <a:rPr sz="2400" dirty="0"/>
            </a:br>
            <a:r>
              <a:rPr sz="2400" dirty="0"/>
              <a:t>       then  V( </a:t>
            </a:r>
            <a:r>
              <a:rPr sz="2400" dirty="0" err="1"/>
              <a:t>S.wait</a:t>
            </a:r>
            <a:r>
              <a:rPr sz="2400" dirty="0"/>
              <a:t> );  </a:t>
            </a:r>
            <a:br>
              <a:rPr sz="2400" dirty="0"/>
            </a:br>
            <a:r>
              <a:rPr sz="2400" dirty="0"/>
              <a:t>    </a:t>
            </a:r>
            <a:r>
              <a:rPr sz="2400" dirty="0" err="1"/>
              <a:t>S.val</a:t>
            </a:r>
            <a:r>
              <a:rPr sz="2400" dirty="0"/>
              <a:t> = </a:t>
            </a:r>
            <a:r>
              <a:rPr sz="2400" dirty="0" err="1"/>
              <a:t>S.val</a:t>
            </a:r>
            <a:r>
              <a:rPr sz="2400" dirty="0"/>
              <a:t> + 1;  </a:t>
            </a:r>
            <a:br>
              <a:rPr sz="2400" dirty="0"/>
            </a:br>
            <a:r>
              <a:rPr sz="2400" dirty="0"/>
              <a:t>    V( </a:t>
            </a:r>
            <a:r>
              <a:rPr sz="2400" dirty="0" err="1"/>
              <a:t>S.mutex</a:t>
            </a:r>
            <a:r>
              <a:rPr sz="2400" dirty="0"/>
              <a:t> );  </a:t>
            </a:r>
            <a:br>
              <a:rPr sz="2400" dirty="0"/>
            </a:br>
            <a:r>
              <a:rPr sz="2400" dirty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 idx="4294967295"/>
          </p:nvPr>
        </p:nvSpPr>
        <p:spPr>
          <a:xfrm>
            <a:off x="612775" y="433387"/>
            <a:ext cx="8077200" cy="8286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Semaphore with </a:t>
            </a:r>
            <a:r>
              <a:rPr sz="2800">
                <a:solidFill>
                  <a:srgbClr val="FF0000"/>
                </a:solidFill>
              </a:rPr>
              <a:t>no Busy waiting</a:t>
            </a:r>
            <a:r>
              <a:rPr sz="3200">
                <a:solidFill>
                  <a:srgbClr val="464653"/>
                </a:solidFill>
              </a:rPr>
              <a:t> </a:t>
            </a:r>
          </a:p>
        </p:txBody>
      </p:sp>
      <p:sp>
        <p:nvSpPr>
          <p:cNvPr id="289" name="Shape 289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40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4294967295"/>
          </p:nvPr>
        </p:nvSpPr>
        <p:spPr>
          <a:xfrm>
            <a:off x="581025" y="1363662"/>
            <a:ext cx="8243888" cy="50958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buChar char=""/>
              <a:defRPr sz="1800"/>
            </a:pPr>
            <a:r>
              <a:rPr sz="2800"/>
              <a:t>Each semaphore has a waiting queue, with each record has:</a:t>
            </a:r>
          </a:p>
          <a:p>
            <a:pPr marL="638704" lvl="1" indent="-36406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400">
                <a:solidFill>
                  <a:srgbClr val="464653"/>
                </a:solidFill>
              </a:rPr>
              <a:t> value (of type integer): process id</a:t>
            </a:r>
          </a:p>
          <a:p>
            <a:pPr marL="638704" lvl="1" indent="-36406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400">
                <a:solidFill>
                  <a:srgbClr val="464653"/>
                </a:solidFill>
              </a:rPr>
              <a:t> pointer to next record in the queue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endParaRPr sz="2400">
              <a:solidFill>
                <a:srgbClr val="464653"/>
              </a:solidFill>
            </a:endParaRPr>
          </a:p>
          <a:p>
            <a:pPr marL="382270" lvl="0" indent="-382270">
              <a:buChar char=""/>
              <a:defRPr sz="1800"/>
            </a:pPr>
            <a:r>
              <a:rPr sz="2800"/>
              <a:t>Two operations for manipulate waiting queue</a:t>
            </a:r>
          </a:p>
          <a:p>
            <a:pPr marL="638704" lvl="1" indent="-36406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400">
                <a:solidFill>
                  <a:srgbClr val="0000FF"/>
                </a:solidFill>
              </a:rPr>
              <a:t>block</a:t>
            </a:r>
            <a:r>
              <a:rPr sz="2400">
                <a:solidFill>
                  <a:srgbClr val="464653"/>
                </a:solidFill>
              </a:rPr>
              <a:t> – place process invoking the operation on waiting queue of the semaphore</a:t>
            </a:r>
          </a:p>
          <a:p>
            <a:pPr marL="638704" lvl="1" indent="-364066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400">
                <a:solidFill>
                  <a:srgbClr val="0000FF"/>
                </a:solidFill>
              </a:rPr>
              <a:t>wakeup </a:t>
            </a:r>
            <a:r>
              <a:rPr sz="2400">
                <a:solidFill>
                  <a:srgbClr val="464653"/>
                </a:solidFill>
              </a:rPr>
              <a:t>– remove one of processes in waiting queue and place it in ready queue</a:t>
            </a: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 idx="4294967295"/>
          </p:nvPr>
        </p:nvSpPr>
        <p:spPr>
          <a:xfrm>
            <a:off x="439737" y="360362"/>
            <a:ext cx="8458201" cy="5810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Semaphore with no Busy waiting</a:t>
            </a:r>
          </a:p>
        </p:txBody>
      </p:sp>
      <p:sp>
        <p:nvSpPr>
          <p:cNvPr id="293" name="Shape 293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4294967295"/>
          </p:nvPr>
        </p:nvSpPr>
        <p:spPr>
          <a:xfrm>
            <a:off x="493712" y="1233487"/>
            <a:ext cx="7627938" cy="49387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lnSpc>
                <a:spcPct val="50000"/>
              </a:lnSpc>
              <a:buChar char=""/>
              <a:defRPr sz="1800"/>
            </a:pPr>
            <a:r>
              <a:rPr sz="2800"/>
              <a:t>Implementation of wait: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endParaRPr sz="2000"/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/>
              <a:t>                        </a:t>
            </a:r>
            <a:r>
              <a:rPr sz="2000">
                <a:solidFill>
                  <a:srgbClr val="0000FF"/>
                </a:solidFill>
              </a:rPr>
              <a:t>wait (S) {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 i="1">
                <a:solidFill>
                  <a:srgbClr val="0000FF"/>
                </a:solidFill>
              </a:rPr>
              <a:t>	                          </a:t>
            </a:r>
            <a:r>
              <a:rPr sz="2000">
                <a:solidFill>
                  <a:srgbClr val="0000FF"/>
                </a:solidFill>
              </a:rPr>
              <a:t>value--;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                  if (value </a:t>
            </a:r>
            <a:r>
              <a:rPr sz="2000" i="1">
                <a:solidFill>
                  <a:srgbClr val="0000FF"/>
                </a:solidFill>
              </a:rPr>
              <a:t>&lt; </a:t>
            </a:r>
            <a:r>
              <a:rPr sz="2000">
                <a:solidFill>
                  <a:srgbClr val="0000FF"/>
                </a:solidFill>
              </a:rPr>
              <a:t>0) {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 i="1">
                <a:solidFill>
                  <a:srgbClr val="0000FF"/>
                </a:solidFill>
              </a:rPr>
              <a:t>			              //add this process to waiting queue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		               block(); 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		   }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                    }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marL="382270" lvl="0" indent="-382270">
              <a:lnSpc>
                <a:spcPct val="50000"/>
              </a:lnSpc>
              <a:buChar char=""/>
              <a:defRPr sz="1800"/>
            </a:pPr>
            <a:r>
              <a:rPr sz="2800"/>
              <a:t>Implementation of signal: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endParaRPr sz="2000"/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/>
              <a:t>                        </a:t>
            </a:r>
            <a:r>
              <a:rPr sz="2000">
                <a:solidFill>
                  <a:srgbClr val="0000FF"/>
                </a:solidFill>
              </a:rPr>
              <a:t>Signal (S){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                     value++;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                      if (value </a:t>
            </a:r>
            <a:r>
              <a:rPr sz="2000" i="1">
                <a:solidFill>
                  <a:srgbClr val="0000FF"/>
                </a:solidFill>
              </a:rPr>
              <a:t>&lt;</a:t>
            </a:r>
            <a:r>
              <a:rPr sz="2000">
                <a:solidFill>
                  <a:srgbClr val="0000FF"/>
                </a:solidFill>
              </a:rPr>
              <a:t>= 0) {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 i="1">
                <a:solidFill>
                  <a:srgbClr val="0000FF"/>
                </a:solidFill>
              </a:rPr>
              <a:t>			                remove a process P from the waiting queue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		                wakeup(P); 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                            }</a:t>
            </a:r>
          </a:p>
          <a:p>
            <a:pPr lvl="0">
              <a:lnSpc>
                <a:spcPct val="5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               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Semaphore Implementation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42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4294967295"/>
          </p:nvPr>
        </p:nvSpPr>
        <p:spPr>
          <a:xfrm>
            <a:off x="231775" y="1233487"/>
            <a:ext cx="8477250" cy="52974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8447" lvl="0" indent="-378447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sz="2772"/>
              <a:t>Must guarantee that </a:t>
            </a:r>
            <a:r>
              <a:rPr sz="2772">
                <a:solidFill>
                  <a:srgbClr val="FF0000"/>
                </a:solidFill>
              </a:rPr>
              <a:t>no two processes can execute wait () and signal () on same semaphore at same time</a:t>
            </a:r>
          </a:p>
          <a:p>
            <a:pPr marL="378447" lvl="0" indent="-378447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sz="2772"/>
              <a:t>Thus, implementation becomes critical section problem:</a:t>
            </a:r>
          </a:p>
          <a:p>
            <a:pPr marL="632317" lvl="1" indent="-360425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76">
                <a:solidFill>
                  <a:srgbClr val="464653"/>
                </a:solidFill>
              </a:rPr>
              <a:t>wait and signal code are placed in critical section.</a:t>
            </a:r>
          </a:p>
          <a:p>
            <a:pPr marL="632317" lvl="1" indent="-360425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76">
                <a:solidFill>
                  <a:srgbClr val="464653"/>
                </a:solidFill>
              </a:rPr>
              <a:t>ok to use busy waiting to implement this critical section:</a:t>
            </a:r>
          </a:p>
          <a:p>
            <a:pPr marL="927258" lvl="2" indent="-339470" defTabSz="905255">
              <a:lnSpc>
                <a:spcPct val="90000"/>
              </a:lnSpc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376"/>
              <a:t>implementation code is short</a:t>
            </a:r>
          </a:p>
          <a:p>
            <a:pPr marL="927258" lvl="2" indent="-339470" defTabSz="905255">
              <a:lnSpc>
                <a:spcPct val="90000"/>
              </a:lnSpc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376"/>
              <a:t>little busy waiting if critical section rarely occupied</a:t>
            </a:r>
          </a:p>
          <a:p>
            <a:pPr marL="378447" lvl="0" indent="-378447" defTabSz="905255">
              <a:lnSpc>
                <a:spcPct val="90000"/>
              </a:lnSpc>
              <a:spcBef>
                <a:spcPts val="500"/>
              </a:spcBef>
              <a:buChar char=""/>
              <a:defRPr sz="1800"/>
            </a:pPr>
            <a:r>
              <a:rPr sz="2772"/>
              <a:t>Busy waiting not a good solution for applications that spend lots of time in critical sections</a:t>
            </a:r>
          </a:p>
          <a:p>
            <a:pPr marL="647334" lvl="1" indent="-375443" defTabSz="905255">
              <a:lnSpc>
                <a:spcPct val="90000"/>
              </a:lnSpc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475">
                <a:solidFill>
                  <a:srgbClr val="464653"/>
                </a:solidFill>
              </a:rPr>
              <a:t>Lots of busy waiting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sz="2574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xfrm>
            <a:off x="458787" y="1944687"/>
            <a:ext cx="8229601" cy="127952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We will study some classical synchronization problems next …</a:t>
            </a:r>
          </a:p>
        </p:txBody>
      </p:sp>
      <p:sp>
        <p:nvSpPr>
          <p:cNvPr id="301" name="Shape 301"/>
          <p:cNvSpPr/>
          <p:nvPr/>
        </p:nvSpPr>
        <p:spPr>
          <a:xfrm>
            <a:off x="530225" y="4244022"/>
            <a:ext cx="8229600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32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to get ready, let’s see traps we should avoid 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1" y="5715000"/>
            <a:ext cx="9144002" cy="79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609600" lvl="0" indent="-609600" algn="ctr">
              <a:spcBef>
                <a:spcPts val="500"/>
              </a:spcBef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Figure 2-21. Two processes want to access </a:t>
            </a:r>
            <a:br>
              <a:rPr sz="2400">
                <a:latin typeface="Arial"/>
                <a:ea typeface="Arial"/>
                <a:cs typeface="Arial"/>
                <a:sym typeface="Arial"/>
              </a:rPr>
            </a:br>
            <a:r>
              <a:rPr sz="2400">
                <a:latin typeface="Arial"/>
                <a:ea typeface="Arial"/>
                <a:cs typeface="Arial"/>
                <a:sym typeface="Arial"/>
              </a:rPr>
              <a:t>shared memory at the same time.</a:t>
            </a:r>
          </a:p>
        </p:txBody>
      </p:sp>
      <p:sp>
        <p:nvSpPr>
          <p:cNvPr id="99" name="Shape 99"/>
          <p:cNvSpPr/>
          <p:nvPr/>
        </p:nvSpPr>
        <p:spPr>
          <a:xfrm>
            <a:off x="-1" y="266240"/>
            <a:ext cx="9144002" cy="61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>
            <a:lvl1pPr algn="ctr">
              <a:defRPr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0000"/>
                </a:solidFill>
              </a:rPr>
              <a:t>Race Conditions</a:t>
            </a:r>
          </a:p>
        </p:txBody>
      </p:sp>
      <p:sp>
        <p:nvSpPr>
          <p:cNvPr id="100" name="Shape 100"/>
          <p:cNvSpPr/>
          <p:nvPr/>
        </p:nvSpPr>
        <p:spPr>
          <a:xfrm>
            <a:off x="177800" y="6556436"/>
            <a:ext cx="8712200" cy="27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37" tIns="46037" rIns="46037" bIns="46037" anchor="ctr">
            <a:spAutoFit/>
          </a:bodyPr>
          <a:lstStyle/>
          <a:p>
            <a:pPr lvl="0" algn="ctr"/>
            <a:r>
              <a: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Tanenbaum, Modern Operating Systems 3 e, (c) 2008 Prentice-Hall, Inc. All rights reserved. 0-13-</a:t>
            </a:r>
            <a:r>
              <a:rPr sz="1200">
                <a:solidFill>
                  <a:srgbClr val="89898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6006639</a:t>
            </a:r>
          </a:p>
        </p:txBody>
      </p:sp>
      <p:pic>
        <p:nvPicPr>
          <p:cNvPr id="101" name="02-2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617662" y="1289050"/>
            <a:ext cx="5524501" cy="4057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Deadlock</a:t>
            </a:r>
          </a:p>
        </p:txBody>
      </p:sp>
      <p:sp>
        <p:nvSpPr>
          <p:cNvPr id="304" name="Shape 30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44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7865" lvl="0" indent="-347865" defTabSz="896111">
              <a:lnSpc>
                <a:spcPct val="80000"/>
              </a:lnSpc>
              <a:spcBef>
                <a:spcPts val="500"/>
              </a:spcBef>
              <a:buChar char=""/>
              <a:tabLst>
                <a:tab pos="1841500" algn="r"/>
                <a:tab pos="4470400" algn="r"/>
              </a:tabLst>
              <a:defRPr sz="1800"/>
            </a:pPr>
            <a:r>
              <a:rPr sz="2548">
                <a:solidFill>
                  <a:srgbClr val="464653"/>
                </a:solidFill>
              </a:rPr>
              <a:t>Deadlock </a:t>
            </a:r>
            <a:r>
              <a:rPr sz="2548"/>
              <a:t>– two or more processes are waiting indefinitely for an event that can be caused by </a:t>
            </a:r>
            <a:r>
              <a:rPr sz="2548">
                <a:solidFill>
                  <a:srgbClr val="FF0000"/>
                </a:solidFill>
              </a:rPr>
              <a:t>only one of  waiting processes</a:t>
            </a:r>
            <a:endParaRPr sz="1960">
              <a:solidFill>
                <a:srgbClr val="FF0000"/>
              </a:solidFill>
            </a:endParaRPr>
          </a:p>
          <a:p>
            <a:pPr marL="611064" lvl="1" indent="-341919" defTabSz="896111">
              <a:lnSpc>
                <a:spcPct val="80000"/>
              </a:lnSpc>
              <a:spcBef>
                <a:spcPts val="400"/>
              </a:spcBef>
              <a:buClr>
                <a:srgbClr val="9FB8CD"/>
              </a:buClr>
              <a:tabLst>
                <a:tab pos="1841500" algn="r"/>
                <a:tab pos="4470400" algn="r"/>
              </a:tabLst>
              <a:defRPr sz="1800"/>
            </a:pPr>
            <a:r>
              <a:rPr sz="2254">
                <a:solidFill>
                  <a:srgbClr val="FF0000"/>
                </a:solidFill>
              </a:rPr>
              <a:t>Event: resource acquisition and release (including semaphore)</a:t>
            </a:r>
          </a:p>
          <a:p>
            <a:pPr marL="347865" lvl="0" indent="-347865" defTabSz="896111">
              <a:lnSpc>
                <a:spcPct val="80000"/>
              </a:lnSpc>
              <a:spcBef>
                <a:spcPts val="500"/>
              </a:spcBef>
              <a:buChar char=""/>
              <a:tabLst>
                <a:tab pos="1841500" algn="r"/>
                <a:tab pos="4470400" algn="r"/>
              </a:tabLst>
              <a:defRPr sz="1800"/>
            </a:pPr>
            <a:r>
              <a:rPr sz="2548"/>
              <a:t>Example: let </a:t>
            </a:r>
            <a:r>
              <a:rPr sz="1568">
                <a:solidFill>
                  <a:srgbClr val="0000FF"/>
                </a:solidFill>
              </a:rPr>
              <a:t>S</a:t>
            </a:r>
            <a:r>
              <a:rPr sz="2548"/>
              <a:t> and </a:t>
            </a:r>
            <a:r>
              <a:rPr sz="1568">
                <a:solidFill>
                  <a:srgbClr val="0000FF"/>
                </a:solidFill>
              </a:rPr>
              <a:t>Q</a:t>
            </a:r>
            <a:r>
              <a:rPr sz="2548"/>
              <a:t> be two semaphores initialized to 1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2548" i="1"/>
              <a:t>		</a:t>
            </a:r>
            <a:r>
              <a:rPr sz="2548" i="1">
                <a:solidFill>
                  <a:srgbClr val="0000FF"/>
                </a:solidFill>
              </a:rPr>
              <a:t>P</a:t>
            </a:r>
            <a:r>
              <a:rPr sz="2548" baseline="-25387">
                <a:solidFill>
                  <a:srgbClr val="0000FF"/>
                </a:solidFill>
              </a:rPr>
              <a:t>0</a:t>
            </a:r>
            <a:r>
              <a:rPr sz="2548">
                <a:solidFill>
                  <a:srgbClr val="0000FF"/>
                </a:solidFill>
              </a:rPr>
              <a:t>		</a:t>
            </a:r>
            <a:r>
              <a:rPr sz="2548" i="1">
                <a:solidFill>
                  <a:srgbClr val="0000FF"/>
                </a:solidFill>
              </a:rPr>
              <a:t>P</a:t>
            </a:r>
            <a:r>
              <a:rPr sz="2548" baseline="-25387">
                <a:solidFill>
                  <a:srgbClr val="0000FF"/>
                </a:solidFill>
              </a:rPr>
              <a:t>1</a:t>
            </a:r>
            <a:endParaRPr sz="1960" baseline="-31204">
              <a:solidFill>
                <a:srgbClr val="0000FF"/>
              </a:solidFill>
            </a:endParaRP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2548">
                <a:solidFill>
                  <a:srgbClr val="0000FF"/>
                </a:solidFill>
              </a:rPr>
              <a:t>	</a:t>
            </a:r>
            <a:r>
              <a:rPr sz="3136">
                <a:solidFill>
                  <a:srgbClr val="0000FF"/>
                </a:solidFill>
              </a:rPr>
              <a:t>	    </a:t>
            </a:r>
            <a:r>
              <a:rPr sz="1960">
                <a:solidFill>
                  <a:srgbClr val="0000FF"/>
                </a:solidFill>
              </a:rPr>
              <a:t>wait (S); 	                                     wait (Q);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      wait (Q); 	                                     wait (S);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. 		.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. 		.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. 		.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        signal  (S); 	                                       signal (Q);</a:t>
            </a:r>
          </a:p>
          <a:p>
            <a:pPr marL="267588" lvl="0" indent="-267588" defTabSz="896111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841500" algn="r"/>
                <a:tab pos="4470400" algn="r"/>
              </a:tabLst>
              <a:defRPr sz="1800"/>
            </a:pPr>
            <a:r>
              <a:rPr sz="1960">
                <a:solidFill>
                  <a:srgbClr val="0000FF"/>
                </a:solidFill>
              </a:rPr>
              <a:t>		        signal (Q); 	                                       signal (S);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1" build="p" bldLvl="5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Starvation</a:t>
            </a:r>
          </a:p>
        </p:txBody>
      </p:sp>
      <p:sp>
        <p:nvSpPr>
          <p:cNvPr id="308" name="Shape 30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45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lnSpc>
                <a:spcPct val="90000"/>
              </a:lnSpc>
              <a:buChar char=""/>
              <a:tabLst>
                <a:tab pos="1879600" algn="r"/>
                <a:tab pos="4572000" algn="r"/>
              </a:tabLst>
              <a:defRPr sz="1800"/>
            </a:pPr>
            <a:r>
              <a:rPr sz="3200">
                <a:solidFill>
                  <a:srgbClr val="464653"/>
                </a:solidFill>
              </a:rPr>
              <a:t>Starvation</a:t>
            </a:r>
            <a:r>
              <a:rPr sz="3200"/>
              <a:t>: the indefinite blocking of a process</a:t>
            </a:r>
          </a:p>
          <a:p>
            <a:pPr marL="436880" lvl="0" indent="-436880">
              <a:lnSpc>
                <a:spcPct val="90000"/>
              </a:lnSpc>
              <a:buChar char=""/>
              <a:tabLst>
                <a:tab pos="1879600" algn="r"/>
                <a:tab pos="4572000" algn="r"/>
              </a:tabLst>
              <a:defRPr sz="1800"/>
            </a:pPr>
            <a:r>
              <a:rPr sz="3200"/>
              <a:t>Process starvation can be due to CPU scheduling algorithm</a:t>
            </a:r>
          </a:p>
          <a:p>
            <a:pPr marL="699381" lvl="1" indent="-424744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1879600" algn="r"/>
                <a:tab pos="4572000" algn="r"/>
              </a:tabLst>
              <a:defRPr sz="1800"/>
            </a:pPr>
            <a:r>
              <a:rPr sz="2800">
                <a:solidFill>
                  <a:srgbClr val="464653"/>
                </a:solidFill>
              </a:rPr>
              <a:t>E.g., priority scheduling</a:t>
            </a:r>
          </a:p>
          <a:p>
            <a:pPr marL="436880" lvl="0" indent="-436880">
              <a:lnSpc>
                <a:spcPct val="90000"/>
              </a:lnSpc>
              <a:buChar char=""/>
              <a:tabLst>
                <a:tab pos="1879600" algn="r"/>
                <a:tab pos="4572000" algn="r"/>
              </a:tabLst>
              <a:defRPr sz="1800"/>
            </a:pPr>
            <a:r>
              <a:rPr sz="3200"/>
              <a:t>Critical section related starvation</a:t>
            </a:r>
          </a:p>
          <a:p>
            <a:pPr marL="699381" lvl="1" indent="-424744">
              <a:lnSpc>
                <a:spcPct val="90000"/>
              </a:lnSpc>
              <a:spcBef>
                <a:spcPts val="500"/>
              </a:spcBef>
              <a:buClr>
                <a:srgbClr val="9FB8CD"/>
              </a:buClr>
              <a:tabLst>
                <a:tab pos="1879600" algn="r"/>
                <a:tab pos="4572000" algn="r"/>
              </a:tabLst>
              <a:defRPr sz="1800"/>
            </a:pPr>
            <a:r>
              <a:rPr sz="2800">
                <a:solidFill>
                  <a:srgbClr val="464653"/>
                </a:solidFill>
              </a:rPr>
              <a:t>if a process is never removed from semaphore queue in which it is suspended, e.g. if semaphore waiting queue is served in LIFO (Last-in, first-out)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 idx="4294967295"/>
          </p:nvPr>
        </p:nvSpPr>
        <p:spPr>
          <a:xfrm>
            <a:off x="566737" y="403225"/>
            <a:ext cx="8077201" cy="60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Classical Problems of Synchronization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46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buChar char=""/>
              <a:defRPr sz="1800"/>
            </a:pPr>
            <a:r>
              <a:rPr sz="3200"/>
              <a:t>Bounded-Buffer Problem</a:t>
            </a:r>
          </a:p>
          <a:p>
            <a:pPr marL="436880" lvl="0" indent="-436880">
              <a:buChar char=""/>
              <a:defRPr sz="1800"/>
            </a:pPr>
            <a:r>
              <a:rPr sz="3200"/>
              <a:t>Readers and Writers Problem</a:t>
            </a:r>
          </a:p>
          <a:p>
            <a:pPr marL="436880" lvl="0" indent="-436880">
              <a:buChar char=""/>
              <a:defRPr sz="1800"/>
            </a:pPr>
            <a:r>
              <a:rPr sz="3200"/>
              <a:t>Dining-Philosophers Problem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Case Studies: Synchronization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Consider the Fibanocci sequence problem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Suppose the shared memory can only store 10 integers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And we want to calculate and display 100 numbers in the sequence…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It’s a bounded buffer problem!</a:t>
            </a:r>
          </a:p>
        </p:txBody>
      </p:sp>
      <p:sp>
        <p:nvSpPr>
          <p:cNvPr id="317" name="Shape 31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Bounded-Buffer Problem</a:t>
            </a:r>
          </a:p>
        </p:txBody>
      </p:sp>
      <p:sp>
        <p:nvSpPr>
          <p:cNvPr id="320" name="Shape 32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48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522287" y="1279525"/>
            <a:ext cx="8012113" cy="5033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buChar char=""/>
              <a:defRPr sz="1800"/>
            </a:pPr>
            <a:r>
              <a:rPr sz="3200"/>
              <a:t>Producer and consumer shared data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i="1">
                <a:solidFill>
                  <a:srgbClr val="464653"/>
                </a:solidFill>
              </a:rPr>
              <a:t>N</a:t>
            </a:r>
            <a:r>
              <a:rPr sz="2800">
                <a:solidFill>
                  <a:srgbClr val="464653"/>
                </a:solidFill>
              </a:rPr>
              <a:t> buffers, each can hold one item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Semaphore </a:t>
            </a:r>
            <a:r>
              <a:rPr sz="2800">
                <a:solidFill>
                  <a:srgbClr val="FF0000"/>
                </a:solidFill>
              </a:rPr>
              <a:t>mutex</a:t>
            </a:r>
            <a:r>
              <a:rPr sz="2800">
                <a:solidFill>
                  <a:srgbClr val="464653"/>
                </a:solidFill>
              </a:rPr>
              <a:t> initialized to the value </a:t>
            </a:r>
            <a:r>
              <a:rPr sz="2800">
                <a:solidFill>
                  <a:srgbClr val="FF0000"/>
                </a:solidFill>
              </a:rPr>
              <a:t>1</a:t>
            </a:r>
          </a:p>
          <a:p>
            <a:pPr marL="993775" lvl="2" indent="-4000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800"/>
              <a:t>To protect access to buffer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Semaphore </a:t>
            </a:r>
            <a:r>
              <a:rPr sz="2800">
                <a:solidFill>
                  <a:srgbClr val="FF0000"/>
                </a:solidFill>
              </a:rPr>
              <a:t>full </a:t>
            </a:r>
            <a:r>
              <a:rPr sz="2800">
                <a:solidFill>
                  <a:srgbClr val="464653"/>
                </a:solidFill>
              </a:rPr>
              <a:t>initialized to the value </a:t>
            </a:r>
            <a:r>
              <a:rPr sz="2800">
                <a:solidFill>
                  <a:srgbClr val="FF0000"/>
                </a:solidFill>
              </a:rPr>
              <a:t>0</a:t>
            </a:r>
          </a:p>
          <a:p>
            <a:pPr marL="993775" lvl="2" indent="-4000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800"/>
              <a:t>To signal that </a:t>
            </a:r>
            <a:r>
              <a:rPr sz="2800">
                <a:solidFill>
                  <a:srgbClr val="FF0000"/>
                </a:solidFill>
              </a:rPr>
              <a:t>the buffer has some item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Semaphore </a:t>
            </a:r>
            <a:r>
              <a:rPr sz="2800">
                <a:solidFill>
                  <a:srgbClr val="FF0000"/>
                </a:solidFill>
              </a:rPr>
              <a:t>empty</a:t>
            </a:r>
            <a:r>
              <a:rPr sz="2800">
                <a:solidFill>
                  <a:srgbClr val="464653"/>
                </a:solidFill>
              </a:rPr>
              <a:t> initialized to the value N</a:t>
            </a:r>
          </a:p>
          <a:p>
            <a:pPr marL="993775" lvl="2" indent="-4000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800"/>
              <a:t>To signal that </a:t>
            </a:r>
            <a:r>
              <a:rPr sz="2800">
                <a:solidFill>
                  <a:srgbClr val="FF0000"/>
                </a:solidFill>
              </a:rPr>
              <a:t>the buffer has space to hold item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Bounded Buffer Problem: Producer</a:t>
            </a:r>
          </a:p>
        </p:txBody>
      </p:sp>
      <p:sp>
        <p:nvSpPr>
          <p:cNvPr id="324" name="Shape 32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49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4294967295"/>
          </p:nvPr>
        </p:nvSpPr>
        <p:spPr>
          <a:xfrm>
            <a:off x="479425" y="1131887"/>
            <a:ext cx="8196263" cy="50244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8000" lvl="0" indent="-308000" defTabSz="859536">
              <a:spcBef>
                <a:spcPts val="500"/>
              </a:spcBef>
              <a:buChar char=""/>
              <a:defRPr sz="1800"/>
            </a:pPr>
            <a:r>
              <a:rPr sz="2256">
                <a:solidFill>
                  <a:srgbClr val="0000FF"/>
                </a:solidFill>
              </a:rPr>
              <a:t>while (true)  {</a:t>
            </a:r>
            <a:br>
              <a:rPr sz="2256">
                <a:solidFill>
                  <a:srgbClr val="0000FF"/>
                </a:solidFill>
              </a:rPr>
            </a:br>
            <a:r>
              <a:rPr sz="2256">
                <a:solidFill>
                  <a:srgbClr val="0000FF"/>
                </a:solidFill>
              </a:rPr>
              <a:t>                    //   produce an item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wait (empty);  // wait for some space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wait (mutex);   // get access to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//  add the item to the 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signal (mutex);  // release access to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signal (full);   //allow processes waiting on full, i.e., 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			                  // a consumer, to run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}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Bounded Buffer Problem: Consumer</a:t>
            </a:r>
          </a:p>
        </p:txBody>
      </p:sp>
      <p:sp>
        <p:nvSpPr>
          <p:cNvPr id="328" name="Shape 32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50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595312" y="1262062"/>
            <a:ext cx="8080376" cy="52689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8000" lvl="0" indent="-308000" defTabSz="859536">
              <a:spcBef>
                <a:spcPts val="500"/>
              </a:spcBef>
              <a:buChar char=""/>
              <a:defRPr sz="1800"/>
            </a:pPr>
            <a:r>
              <a:rPr sz="2256">
                <a:solidFill>
                  <a:srgbClr val="0000FF"/>
                </a:solidFill>
              </a:rPr>
              <a:t>while (true) {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wait (full);	// wait for some item to consume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wait (mutex);    // get access to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 //  remove an item from 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signal (mutex);  // release access to buffer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signal (empty);  //signal producer waiting for space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                 //  consume the removed item</a:t>
            </a: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endParaRPr sz="2256">
              <a:solidFill>
                <a:srgbClr val="0000FF"/>
              </a:solidFill>
            </a:endParaRPr>
          </a:p>
          <a:p>
            <a:pPr marL="256666" lvl="0" indent="-256666" defTabSz="859536">
              <a:spcBef>
                <a:spcPts val="500"/>
              </a:spcBef>
              <a:buSzTx/>
              <a:buNone/>
              <a:defRPr sz="1800"/>
            </a:pPr>
            <a:r>
              <a:rPr sz="2256">
                <a:solidFill>
                  <a:srgbClr val="0000FF"/>
                </a:solidFill>
              </a:rPr>
              <a:t>   }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Readers-Writers Problem</a:t>
            </a:r>
          </a:p>
        </p:txBody>
      </p:sp>
      <p:sp>
        <p:nvSpPr>
          <p:cNvPr id="332" name="Shape 33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51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4294967295"/>
          </p:nvPr>
        </p:nvSpPr>
        <p:spPr>
          <a:xfrm>
            <a:off x="479425" y="1279525"/>
            <a:ext cx="8243888" cy="51800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74624" lvl="0" indent="-374624" defTabSz="896111">
              <a:spcBef>
                <a:spcPts val="500"/>
              </a:spcBef>
              <a:buChar char=""/>
              <a:defRPr sz="1800"/>
            </a:pPr>
            <a:r>
              <a:rPr sz="2744"/>
              <a:t>a number of concurrent processes share a data set</a:t>
            </a:r>
          </a:p>
          <a:p>
            <a:pPr marL="625930" lvl="1" indent="-356785" defTabSz="896111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52">
                <a:solidFill>
                  <a:srgbClr val="464653"/>
                </a:solidFill>
              </a:rPr>
              <a:t>Readers: only read data set, do NOT perform updates</a:t>
            </a:r>
          </a:p>
          <a:p>
            <a:pPr marL="625930" lvl="1" indent="-356785" defTabSz="896111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52">
                <a:solidFill>
                  <a:srgbClr val="464653"/>
                </a:solidFill>
              </a:rPr>
              <a:t>Writers: can read and write the data set.</a:t>
            </a:r>
          </a:p>
          <a:p>
            <a:pPr marL="374624" lvl="0" indent="-374624" defTabSz="896111">
              <a:spcBef>
                <a:spcPts val="500"/>
              </a:spcBef>
              <a:buChar char=""/>
              <a:defRPr sz="1800"/>
            </a:pPr>
            <a:r>
              <a:rPr sz="2744"/>
              <a:t>Goal: </a:t>
            </a:r>
          </a:p>
          <a:p>
            <a:pPr marL="640796" lvl="1" indent="-371651" defTabSz="896111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450">
                <a:solidFill>
                  <a:srgbClr val="464653"/>
                </a:solidFill>
              </a:rPr>
              <a:t>allow multiple readers to read at same time</a:t>
            </a:r>
          </a:p>
          <a:p>
            <a:pPr marL="640796" lvl="1" indent="-371651" defTabSz="896111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450">
                <a:solidFill>
                  <a:srgbClr val="464653"/>
                </a:solidFill>
              </a:rPr>
              <a:t>while only one writer can </a:t>
            </a:r>
            <a:r>
              <a:rPr sz="2450">
                <a:solidFill>
                  <a:srgbClr val="FF0000"/>
                </a:solidFill>
              </a:rPr>
              <a:t>access</a:t>
            </a:r>
            <a:r>
              <a:rPr sz="2450">
                <a:solidFill>
                  <a:srgbClr val="464653"/>
                </a:solidFill>
              </a:rPr>
              <a:t> shared data at same time</a:t>
            </a:r>
          </a:p>
          <a:p>
            <a:pPr marL="374624" lvl="0" indent="-374624" defTabSz="896111">
              <a:spcBef>
                <a:spcPts val="500"/>
              </a:spcBef>
              <a:buChar char=""/>
              <a:defRPr sz="1800"/>
            </a:pPr>
            <a:r>
              <a:rPr sz="2744"/>
              <a:t>Detailed requirements:  </a:t>
            </a:r>
          </a:p>
          <a:p>
            <a:pPr marL="640796" lvl="1" indent="-371651" defTabSz="896111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450">
                <a:solidFill>
                  <a:srgbClr val="464653"/>
                </a:solidFill>
              </a:rPr>
              <a:t>When multiple processes waiting to access</a:t>
            </a:r>
          </a:p>
          <a:p>
            <a:pPr marL="906224" lvl="2" indent="-367934" defTabSz="896111"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156"/>
              <a:t>priority given to reader: first readers-writers problem</a:t>
            </a:r>
          </a:p>
          <a:p>
            <a:pPr marL="906224" lvl="2" indent="-367934" defTabSz="896111"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156"/>
              <a:t>Priority given to writer: second readers-writers problem</a:t>
            </a:r>
          </a:p>
        </p:txBody>
      </p:sp>
      <p:sp>
        <p:nvSpPr>
          <p:cNvPr id="334" name="Shape 334"/>
          <p:cNvSpPr/>
          <p:nvPr/>
        </p:nvSpPr>
        <p:spPr>
          <a:xfrm>
            <a:off x="3619893" y="4694548"/>
            <a:ext cx="4508107" cy="1027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905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1" build="p" bldLvl="5" animBg="1" advAuto="0"/>
      <p:bldP spid="334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First Readers-Writers Problem</a:t>
            </a:r>
          </a:p>
        </p:txBody>
      </p:sp>
      <p:sp>
        <p:nvSpPr>
          <p:cNvPr id="337" name="Shape 33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52</a:t>
            </a:r>
          </a:p>
        </p:txBody>
      </p:sp>
      <p:sp>
        <p:nvSpPr>
          <p:cNvPr id="338" name="Shape 338"/>
          <p:cNvSpPr>
            <a:spLocks noGrp="1"/>
          </p:cNvSpPr>
          <p:nvPr>
            <p:ph type="body" idx="4294967295"/>
          </p:nvPr>
        </p:nvSpPr>
        <p:spPr>
          <a:xfrm>
            <a:off x="479425" y="1279525"/>
            <a:ext cx="8243888" cy="51800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buChar char=""/>
              <a:defRPr sz="1800"/>
            </a:pPr>
            <a:r>
              <a:rPr sz="3200" dirty="0"/>
              <a:t>Requirement: 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dirty="0">
                <a:solidFill>
                  <a:srgbClr val="464653"/>
                </a:solidFill>
              </a:rPr>
              <a:t>No reader should wait for other readers to finish simply because a writer is ready (waiting too)</a:t>
            </a:r>
          </a:p>
          <a:p>
            <a:pPr marL="436880" lvl="0" indent="-436880">
              <a:buChar char=""/>
              <a:defRPr sz="1800"/>
            </a:pPr>
            <a:r>
              <a:rPr sz="3200" dirty="0"/>
              <a:t>Shared Data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dirty="0">
                <a:solidFill>
                  <a:srgbClr val="464653"/>
                </a:solidFill>
              </a:rPr>
              <a:t>Data set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dirty="0">
                <a:solidFill>
                  <a:srgbClr val="464653"/>
                </a:solidFill>
              </a:rPr>
              <a:t>Semaphore </a:t>
            </a:r>
            <a:r>
              <a:rPr sz="2800" dirty="0">
                <a:solidFill>
                  <a:srgbClr val="FF0000"/>
                </a:solidFill>
              </a:rPr>
              <a:t>mutex</a:t>
            </a:r>
            <a:r>
              <a:rPr sz="2800" dirty="0">
                <a:solidFill>
                  <a:srgbClr val="464653"/>
                </a:solidFill>
              </a:rPr>
              <a:t> initialized to </a:t>
            </a:r>
            <a:r>
              <a:rPr lang="en-US" sz="2800" dirty="0">
                <a:solidFill>
                  <a:srgbClr val="464653"/>
                </a:solidFill>
              </a:rPr>
              <a:t>1</a:t>
            </a:r>
            <a:r>
              <a:rPr sz="2800" dirty="0">
                <a:solidFill>
                  <a:srgbClr val="464653"/>
                </a:solidFill>
              </a:rPr>
              <a:t>.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dirty="0">
                <a:solidFill>
                  <a:srgbClr val="464653"/>
                </a:solidFill>
              </a:rPr>
              <a:t>Semaphore </a:t>
            </a:r>
            <a:r>
              <a:rPr sz="2800" dirty="0" err="1">
                <a:solidFill>
                  <a:srgbClr val="FF0000"/>
                </a:solidFill>
              </a:rPr>
              <a:t>wrt</a:t>
            </a:r>
            <a:r>
              <a:rPr sz="2800" dirty="0">
                <a:solidFill>
                  <a:srgbClr val="464653"/>
                </a:solidFill>
              </a:rPr>
              <a:t> initialized to 1.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 dirty="0">
                <a:solidFill>
                  <a:srgbClr val="464653"/>
                </a:solidFill>
              </a:rPr>
              <a:t>Integer </a:t>
            </a:r>
            <a:r>
              <a:rPr sz="2800" dirty="0" err="1">
                <a:solidFill>
                  <a:srgbClr val="FF0000"/>
                </a:solidFill>
              </a:rPr>
              <a:t>readcount</a:t>
            </a:r>
            <a:r>
              <a:rPr sz="2800" dirty="0">
                <a:solidFill>
                  <a:srgbClr val="464653"/>
                </a:solidFill>
              </a:rPr>
              <a:t> initialized to 0.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Readers-Writers Problem: Writer</a:t>
            </a:r>
          </a:p>
        </p:txBody>
      </p:sp>
      <p:sp>
        <p:nvSpPr>
          <p:cNvPr id="341" name="Shape 34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53</a:t>
            </a:r>
          </a:p>
        </p:txBody>
      </p:sp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827087" y="1279525"/>
            <a:ext cx="7848601" cy="487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while (true) {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         wait (wrt) ;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 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          //    writing is performed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         signal (wrt) ;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}</a:t>
            </a: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490537" y="461962"/>
            <a:ext cx="8074026" cy="45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749808">
              <a:defRPr sz="2378">
                <a:solidFill>
                  <a:srgbClr val="0070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78">
                <a:solidFill>
                  <a:srgbClr val="0070C0"/>
                </a:solidFill>
              </a:rPr>
              <a:t>Bounded-Buffer – Shared-Memory Solution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323850" y="1268412"/>
            <a:ext cx="8281988" cy="46243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Shared data: implemented as a circular array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#define </a:t>
            </a:r>
            <a:r>
              <a:rPr sz="2400">
                <a:solidFill>
                  <a:srgbClr val="FF0000"/>
                </a:solidFill>
              </a:rPr>
              <a:t>BUFFER_SIZE 10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typedef struct {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	. . . // information to be shared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} item;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endParaRPr sz="2400">
              <a:solidFill>
                <a:srgbClr val="464653"/>
              </a:solidFill>
            </a:endParaRP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item </a:t>
            </a:r>
            <a:r>
              <a:rPr sz="2400">
                <a:solidFill>
                  <a:srgbClr val="FF0000"/>
                </a:solidFill>
              </a:rPr>
              <a:t>buffer[BUFFER_SIZE]</a:t>
            </a:r>
            <a:r>
              <a:rPr sz="2400">
                <a:solidFill>
                  <a:srgbClr val="464653"/>
                </a:solidFill>
              </a:rPr>
              <a:t>;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int in = 0;</a:t>
            </a:r>
          </a:p>
          <a:p>
            <a:pPr marL="273050" lvl="1" indent="1587"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464653"/>
                </a:solidFill>
              </a:rPr>
              <a:t>int out = 0;</a:t>
            </a:r>
          </a:p>
        </p:txBody>
      </p:sp>
      <p:pic>
        <p:nvPicPr>
          <p:cNvPr id="106" name="circular_buffer.png" descr="circular_buffer"/>
          <p:cNvPicPr/>
          <p:nvPr/>
        </p:nvPicPr>
        <p:blipFill>
          <a:blip r:embed="rId2"/>
          <a:stretch>
            <a:fillRect/>
          </a:stretch>
        </p:blipFill>
        <p:spPr>
          <a:xfrm>
            <a:off x="4859337" y="2349500"/>
            <a:ext cx="3671888" cy="347186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8604250" y="3500437"/>
            <a:ext cx="282065" cy="350662"/>
          </a:xfrm>
          <a:prstGeom prst="rect">
            <a:avLst/>
          </a:prstGeom>
          <a:solidFill>
            <a:srgbClr val="CC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in</a:t>
            </a:r>
          </a:p>
        </p:txBody>
      </p:sp>
      <p:sp>
        <p:nvSpPr>
          <p:cNvPr id="108" name="Shape 108"/>
          <p:cNvSpPr/>
          <p:nvPr/>
        </p:nvSpPr>
        <p:spPr>
          <a:xfrm>
            <a:off x="4500562" y="3573462"/>
            <a:ext cx="421926" cy="350662"/>
          </a:xfrm>
          <a:prstGeom prst="rect">
            <a:avLst/>
          </a:prstGeom>
          <a:solidFill>
            <a:srgbClr val="CC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out</a:t>
            </a:r>
          </a:p>
        </p:txBody>
      </p:sp>
      <p:sp>
        <p:nvSpPr>
          <p:cNvPr id="109" name="Shape 109"/>
          <p:cNvSpPr/>
          <p:nvPr/>
        </p:nvSpPr>
        <p:spPr>
          <a:xfrm>
            <a:off x="6443662" y="3789362"/>
            <a:ext cx="3111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0</a:t>
            </a:r>
          </a:p>
        </p:txBody>
      </p:sp>
      <p:sp>
        <p:nvSpPr>
          <p:cNvPr id="110" name="Shape 110"/>
          <p:cNvSpPr/>
          <p:nvPr/>
        </p:nvSpPr>
        <p:spPr>
          <a:xfrm flipH="1" flipV="1">
            <a:off x="6516687" y="3500437"/>
            <a:ext cx="71439" cy="288926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Readers-Writers Problem: Reader</a:t>
            </a:r>
          </a:p>
        </p:txBody>
      </p:sp>
      <p:sp>
        <p:nvSpPr>
          <p:cNvPr id="345" name="Shape 345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54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idx="4294967295"/>
          </p:nvPr>
        </p:nvSpPr>
        <p:spPr>
          <a:xfrm>
            <a:off x="479425" y="1236662"/>
            <a:ext cx="8097838" cy="54403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1300">
                <a:solidFill>
                  <a:srgbClr val="0000FF"/>
                </a:solidFill>
              </a:rPr>
              <a:t>        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while (true) {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wait (mutex) ;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readcount ++ ;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if (readcount == 1) 	// If I am the only reader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			       wait (wrt) ;    // wait if a writer is accessing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signal (mutex)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 // reading is performed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endParaRPr sz="2400">
              <a:solidFill>
                <a:srgbClr val="0000FF"/>
              </a:solidFill>
            </a:endParaRP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 wait (mutex) ;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 readcount  - - ;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 if (readcount  == 0)  // if no one is reading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				signal (wrt) ;     // wake up a writer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          signal (mutex) ;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2400">
                <a:solidFill>
                  <a:srgbClr val="0000FF"/>
                </a:solidFill>
              </a:rPr>
              <a:t>              }</a:t>
            </a:r>
          </a:p>
          <a:p>
            <a:pPr lvl="0">
              <a:lnSpc>
                <a:spcPct val="60000"/>
              </a:lnSpc>
              <a:buSzTx/>
              <a:buNone/>
              <a:defRPr sz="1800"/>
            </a:pPr>
            <a:endParaRPr sz="1200">
              <a:solidFill>
                <a:srgbClr val="0000FF"/>
              </a:solidFill>
            </a:endParaRPr>
          </a:p>
          <a:p>
            <a:pPr lvl="0">
              <a:lnSpc>
                <a:spcPct val="60000"/>
              </a:lnSpc>
              <a:buSzTx/>
              <a:buNone/>
              <a:defRPr sz="1800"/>
            </a:pPr>
            <a:endParaRPr sz="600">
              <a:solidFill>
                <a:srgbClr val="0000FF"/>
              </a:solidFill>
            </a:endParaRPr>
          </a:p>
          <a:p>
            <a:pPr lvl="0">
              <a:lnSpc>
                <a:spcPct val="60000"/>
              </a:lnSpc>
              <a:buSzTx/>
              <a:buNone/>
              <a:defRPr sz="1800"/>
            </a:pPr>
            <a:r>
              <a:rPr sz="60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Dining-Philosophers Problem</a:t>
            </a:r>
          </a:p>
        </p:txBody>
      </p:sp>
      <p:sp>
        <p:nvSpPr>
          <p:cNvPr id="349" name="Shape 349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55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idx="4294967295"/>
          </p:nvPr>
        </p:nvSpPr>
        <p:spPr>
          <a:xfrm>
            <a:off x="914400" y="4876800"/>
            <a:ext cx="7256463" cy="1481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buChar char=""/>
              <a:tabLst>
                <a:tab pos="1358900" algn="l"/>
                <a:tab pos="1536700" algn="l"/>
              </a:tabLst>
              <a:defRPr sz="1800"/>
            </a:pPr>
            <a:r>
              <a:rPr sz="3200"/>
              <a:t>Shared data 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tabLst>
                <a:tab pos="1358900" algn="l"/>
                <a:tab pos="1536700" algn="l"/>
              </a:tabLst>
              <a:defRPr sz="1800"/>
            </a:pPr>
            <a:r>
              <a:rPr sz="2800">
                <a:solidFill>
                  <a:srgbClr val="464653"/>
                </a:solidFill>
              </a:rPr>
              <a:t>Bowl of rice (data set)</a:t>
            </a:r>
          </a:p>
          <a:p>
            <a:pPr marL="578026" lvl="1" indent="-303388">
              <a:spcBef>
                <a:spcPts val="500"/>
              </a:spcBef>
              <a:buClr>
                <a:srgbClr val="9FB8CD"/>
              </a:buClr>
              <a:tabLst>
                <a:tab pos="1358900" algn="l"/>
                <a:tab pos="1536700" algn="l"/>
              </a:tabLst>
              <a:defRPr sz="1800"/>
            </a:pPr>
            <a:r>
              <a:rPr sz="2000">
                <a:solidFill>
                  <a:srgbClr val="464653"/>
                </a:solidFill>
              </a:rPr>
              <a:t>Semaphore </a:t>
            </a:r>
            <a:r>
              <a:rPr sz="2000">
                <a:solidFill>
                  <a:srgbClr val="FF0000"/>
                </a:solidFill>
              </a:rPr>
              <a:t>chopstick [5]</a:t>
            </a:r>
            <a:r>
              <a:rPr sz="2000">
                <a:solidFill>
                  <a:srgbClr val="464653"/>
                </a:solidFill>
              </a:rPr>
              <a:t> initialized to 1</a:t>
            </a:r>
          </a:p>
        </p:txBody>
      </p:sp>
      <p:pic>
        <p:nvPicPr>
          <p:cNvPr id="351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73337" y="1476375"/>
            <a:ext cx="3489326" cy="3344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Dining-Philosophers Problem (Cont.)</a:t>
            </a:r>
          </a:p>
        </p:txBody>
      </p:sp>
      <p:sp>
        <p:nvSpPr>
          <p:cNvPr id="354" name="Shape 35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56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idx="4294967295"/>
          </p:nvPr>
        </p:nvSpPr>
        <p:spPr>
          <a:xfrm>
            <a:off x="827087" y="1279525"/>
            <a:ext cx="7107238" cy="47847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95300" lvl="0" indent="-495300">
              <a:lnSpc>
                <a:spcPct val="80000"/>
              </a:lnSpc>
              <a:buChar char=""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600"/>
              <a:t>The structure of Philosopher</a:t>
            </a:r>
            <a:r>
              <a:rPr sz="2600" i="1">
                <a:solidFill>
                  <a:srgbClr val="0000FF"/>
                </a:solidFill>
              </a:rPr>
              <a:t> i</a:t>
            </a:r>
            <a:r>
              <a:rPr sz="2600"/>
              <a:t>:</a:t>
            </a:r>
          </a:p>
          <a:p>
            <a:pPr marL="381000" lvl="0" indent="-381000">
              <a:lnSpc>
                <a:spcPct val="80000"/>
              </a:lnSpc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endParaRPr sz="2600"/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While (true)  { 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          wait ( chopstick[i] );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     wait ( chopStick[ (i + 1) % 5] );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             //  eat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endParaRPr sz="2000">
              <a:solidFill>
                <a:srgbClr val="0000FF"/>
              </a:solidFill>
            </a:endParaRP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     signal ( chopstick[i] );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     signal (chopstick[ (i + 1) % 5] );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                 //  think</a:t>
            </a: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endParaRPr sz="2000">
              <a:solidFill>
                <a:srgbClr val="0000FF"/>
              </a:solidFill>
            </a:endParaRPr>
          </a:p>
          <a:p>
            <a:pPr marL="342900" lvl="2" indent="514350">
              <a:lnSpc>
                <a:spcPct val="80000"/>
              </a:lnSpc>
              <a:spcBef>
                <a:spcPts val="500"/>
              </a:spcBef>
              <a:buSzTx/>
              <a:buNone/>
              <a:tabLst>
                <a:tab pos="1701800" algn="l"/>
                <a:tab pos="1993900" algn="l"/>
                <a:tab pos="2222500" algn="l"/>
                <a:tab pos="24511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Problems with Semaphores</a:t>
            </a:r>
          </a:p>
        </p:txBody>
      </p:sp>
      <p:sp>
        <p:nvSpPr>
          <p:cNvPr id="358" name="Shape 35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57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idx="4294967295"/>
          </p:nvPr>
        </p:nvSpPr>
        <p:spPr>
          <a:xfrm>
            <a:off x="827087" y="1282700"/>
            <a:ext cx="6959601" cy="48609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 Incorrect use of semaphore operations:</a:t>
            </a:r>
            <a:br>
              <a:rPr sz="2600"/>
            </a:br>
            <a:endParaRPr sz="2600"/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 signal (mutex)  ….  wait (mutex)</a:t>
            </a:r>
            <a:br>
              <a:rPr sz="2300">
                <a:solidFill>
                  <a:srgbClr val="464653"/>
                </a:solidFill>
              </a:rPr>
            </a:br>
            <a:endParaRPr sz="2300">
              <a:solidFill>
                <a:srgbClr val="464653"/>
              </a:solidFill>
            </a:endParaRP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 wait (mutex)  …  wait (mutex)</a:t>
            </a:r>
          </a:p>
          <a:p>
            <a:pPr marL="547687" lvl="1" indent="-273050">
              <a:spcBef>
                <a:spcPts val="500"/>
              </a:spcBef>
              <a:buClr>
                <a:srgbClr val="9FB8CD"/>
              </a:buClr>
              <a:defRPr sz="1800"/>
            </a:pPr>
            <a:endParaRPr sz="2300">
              <a:solidFill>
                <a:srgbClr val="464653"/>
              </a:solidFill>
            </a:endParaRP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 Omitting  of wait (mutex) or signal (mutex) (or both)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Monitors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Char char=""/>
              <a:defRPr sz="1800"/>
            </a:pPr>
            <a:r>
              <a:rPr sz="2600"/>
              <a:t>Monitor is a programming-language construct that provides equivalent functionality to that of semaphores and that is easier to control.</a:t>
            </a:r>
          </a:p>
          <a:p>
            <a:pPr lvl="0">
              <a:buChar char=""/>
              <a:defRPr sz="1800"/>
            </a:pPr>
            <a:r>
              <a:rPr sz="2600"/>
              <a:t>Implemented in a number of programming languages, including </a:t>
            </a:r>
          </a:p>
          <a:p>
            <a:pPr marL="547687" lvl="1" indent="-273050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Concurrent Pascal, Pascal-Plus,</a:t>
            </a:r>
          </a:p>
          <a:p>
            <a:pPr marL="547687" lvl="1" indent="-273050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Modula-2, Modula-3, and Java.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58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Main characteristics of Monitor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82291" lvl="0" indent="-282291" defTabSz="877823">
              <a:spcBef>
                <a:spcPts val="500"/>
              </a:spcBef>
              <a:buChar char=""/>
              <a:defRPr sz="1800"/>
            </a:pPr>
            <a:r>
              <a:rPr sz="2688"/>
              <a:t>Like a Abstract Data Type (as studied in Data structure) </a:t>
            </a:r>
          </a:p>
          <a:p>
            <a:pPr marL="537176" lvl="1" indent="-273524" defTabSz="877823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04">
                <a:solidFill>
                  <a:srgbClr val="464653"/>
                </a:solidFill>
              </a:rPr>
              <a:t>1. Local data variables are accessible only by monitor (private data member of a class in C++)</a:t>
            </a:r>
          </a:p>
          <a:p>
            <a:pPr marL="537176" lvl="1" indent="-273524" defTabSz="877823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04">
                <a:solidFill>
                  <a:srgbClr val="464653"/>
                </a:solidFill>
              </a:rPr>
              <a:t>2. Process enters monitor by invoking one of its procedures (public member function of a class)</a:t>
            </a:r>
          </a:p>
          <a:p>
            <a:pPr marL="537176" lvl="1" indent="-273524" defTabSz="877823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304">
                <a:solidFill>
                  <a:srgbClr val="464653"/>
                </a:solidFill>
              </a:rPr>
              <a:t>3. Only one process may be executing in monitor at a time</a:t>
            </a:r>
          </a:p>
          <a:p>
            <a:pPr marL="282291" lvl="0" indent="-282291" defTabSz="877823">
              <a:spcBef>
                <a:spcPts val="500"/>
              </a:spcBef>
              <a:buChar char=""/>
              <a:defRPr sz="1800"/>
            </a:pPr>
            <a:r>
              <a:rPr sz="2688"/>
              <a:t>Shared data structure can be protected by placing it in a monitor</a:t>
            </a:r>
          </a:p>
          <a:p>
            <a:pPr marL="282291" lvl="0" indent="-282291" defTabSz="877823">
              <a:spcBef>
                <a:spcPts val="500"/>
              </a:spcBef>
              <a:buChar char=""/>
              <a:defRPr sz="1800"/>
            </a:pPr>
            <a:r>
              <a:rPr sz="2688"/>
              <a:t>Access shared data only through monitor procedure =&gt; not scattered through codes  (easier to verify)</a:t>
            </a:r>
          </a:p>
        </p:txBody>
      </p:sp>
      <p:sp>
        <p:nvSpPr>
          <p:cNvPr id="367" name="Shape 36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59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1" build="p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Synchronization in Monitor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76410" lvl="0" indent="-276410" defTabSz="859536">
              <a:spcBef>
                <a:spcPts val="500"/>
              </a:spcBef>
              <a:buChar char=""/>
              <a:defRPr sz="1800"/>
            </a:pPr>
            <a:r>
              <a:rPr sz="2632"/>
              <a:t>Monitor supports synchronisation by containing </a:t>
            </a:r>
            <a:r>
              <a:rPr sz="2632" b="1">
                <a:solidFill>
                  <a:srgbClr val="FF0000"/>
                </a:solidFill>
              </a:rPr>
              <a:t>condition variables </a:t>
            </a:r>
            <a:endParaRPr sz="2632">
              <a:solidFill>
                <a:srgbClr val="FF0000"/>
              </a:solidFill>
            </a:endParaRPr>
          </a:p>
          <a:p>
            <a:pPr marL="525985" lvl="1" indent="-267826" defTabSz="859536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256">
                <a:solidFill>
                  <a:srgbClr val="464653"/>
                </a:solidFill>
              </a:rPr>
              <a:t>only accessible by monitor.</a:t>
            </a:r>
          </a:p>
          <a:p>
            <a:pPr marL="276410" lvl="0" indent="-276410" defTabSz="859536">
              <a:spcBef>
                <a:spcPts val="500"/>
              </a:spcBef>
              <a:buChar char=""/>
              <a:defRPr sz="1800"/>
            </a:pPr>
            <a:r>
              <a:rPr sz="2632">
                <a:solidFill>
                  <a:srgbClr val="FF0000"/>
                </a:solidFill>
              </a:rPr>
              <a:t>Condition variable:</a:t>
            </a:r>
            <a:r>
              <a:rPr sz="2632"/>
              <a:t>  a special data type in monitors, with two operations:</a:t>
            </a:r>
          </a:p>
          <a:p>
            <a:pPr marL="570623" lvl="1" indent="-312464" defTabSz="859536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632">
                <a:solidFill>
                  <a:srgbClr val="464653"/>
                </a:solidFill>
                <a:latin typeface="Cordia New"/>
                <a:ea typeface="Cordia New"/>
                <a:cs typeface="Cordia New"/>
                <a:sym typeface="Cordia New"/>
              </a:rPr>
              <a:t>cwait(c)</a:t>
            </a:r>
            <a:r>
              <a:rPr sz="2632">
                <a:solidFill>
                  <a:srgbClr val="464653"/>
                </a:solidFill>
              </a:rPr>
              <a:t>:  suspend calling process on condition </a:t>
            </a:r>
            <a:r>
              <a:rPr sz="2632" i="1">
                <a:solidFill>
                  <a:srgbClr val="FF0000"/>
                </a:solidFill>
              </a:rPr>
              <a:t>c</a:t>
            </a:r>
          </a:p>
          <a:p>
            <a:pPr marL="815962" lvl="2" indent="-257860" defTabSz="859536"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256"/>
              <a:t>Put calling process on a waiting queue associated with condition </a:t>
            </a:r>
            <a:r>
              <a:rPr sz="2256">
                <a:solidFill>
                  <a:srgbClr val="FF0000"/>
                </a:solidFill>
              </a:rPr>
              <a:t>c</a:t>
            </a:r>
          </a:p>
          <a:p>
            <a:pPr marL="570623" lvl="1" indent="-312464" defTabSz="859536">
              <a:spcBef>
                <a:spcPts val="400"/>
              </a:spcBef>
              <a:buClr>
                <a:srgbClr val="9FB8CD"/>
              </a:buClr>
              <a:defRPr sz="1800"/>
            </a:pPr>
            <a:r>
              <a:rPr sz="2632">
                <a:solidFill>
                  <a:srgbClr val="464653"/>
                </a:solidFill>
                <a:latin typeface="Cordia New"/>
                <a:ea typeface="Cordia New"/>
                <a:cs typeface="Cordia New"/>
                <a:sym typeface="Cordia New"/>
              </a:rPr>
              <a:t>csignal(c):  </a:t>
            </a:r>
            <a:r>
              <a:rPr sz="2632">
                <a:solidFill>
                  <a:srgbClr val="464653"/>
                </a:solidFill>
              </a:rPr>
              <a:t>resume some process that was blocked after a cwait() operation on condition </a:t>
            </a:r>
            <a:r>
              <a:rPr sz="2632">
                <a:solidFill>
                  <a:srgbClr val="FF0000"/>
                </a:solidFill>
              </a:rPr>
              <a:t>c</a:t>
            </a:r>
          </a:p>
          <a:p>
            <a:pPr marL="815962" lvl="2" indent="-257860" defTabSz="859536">
              <a:spcBef>
                <a:spcPts val="400"/>
              </a:spcBef>
              <a:buClr>
                <a:srgbClr val="BCBCBC"/>
              </a:buClr>
              <a:defRPr sz="1800"/>
            </a:pPr>
            <a:r>
              <a:rPr sz="2256"/>
              <a:t>Wake up a process on waiting queue associated with condition </a:t>
            </a:r>
            <a:r>
              <a:rPr sz="2256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1" build="p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Fig05_15.png" descr="Fig05_15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420687" y="0"/>
            <a:ext cx="5153026" cy="657225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>
            <a:spLocks noGrp="1"/>
          </p:cNvSpPr>
          <p:nvPr>
            <p:ph type="title" idx="4294967295"/>
          </p:nvPr>
        </p:nvSpPr>
        <p:spPr>
          <a:xfrm>
            <a:off x="4397375" y="5935662"/>
            <a:ext cx="4964113" cy="6508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Illustration of a Monitor</a:t>
            </a:r>
          </a:p>
        </p:txBody>
      </p:sp>
      <p:sp>
        <p:nvSpPr>
          <p:cNvPr id="375" name="Shape 375"/>
          <p:cNvSpPr/>
          <p:nvPr/>
        </p:nvSpPr>
        <p:spPr>
          <a:xfrm>
            <a:off x="5602287" y="1306512"/>
            <a:ext cx="283629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 single entry point that is </a:t>
            </a:r>
          </a:p>
          <a:p>
            <a:pPr lvl="0"/>
            <a:r>
              <a:t>guarded so that only </a:t>
            </a:r>
          </a:p>
          <a:p>
            <a:pPr lvl="0"/>
            <a:r>
              <a:t>one process may be in </a:t>
            </a:r>
          </a:p>
          <a:p>
            <a:pPr lvl="0"/>
            <a:r>
              <a:t>the monitor at a time. </a:t>
            </a:r>
          </a:p>
        </p:txBody>
      </p:sp>
      <p:sp>
        <p:nvSpPr>
          <p:cNvPr id="376" name="Shape 376"/>
          <p:cNvSpPr/>
          <p:nvPr/>
        </p:nvSpPr>
        <p:spPr>
          <a:xfrm>
            <a:off x="5195887" y="217487"/>
            <a:ext cx="337026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0"/>
            <a:r>
              <a:t>Processes waiting for monitor availability. </a:t>
            </a:r>
          </a:p>
        </p:txBody>
      </p:sp>
      <p:sp>
        <p:nvSpPr>
          <p:cNvPr id="377" name="Shape 377"/>
          <p:cNvSpPr/>
          <p:nvPr/>
        </p:nvSpPr>
        <p:spPr>
          <a:xfrm>
            <a:off x="5562600" y="3163887"/>
            <a:ext cx="2340581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 process in monitor </a:t>
            </a:r>
          </a:p>
          <a:p>
            <a:pPr lvl="0"/>
            <a:r>
              <a:t>may block itself on </a:t>
            </a:r>
          </a:p>
          <a:p>
            <a:pPr lvl="0"/>
            <a:r>
              <a:t>condition x by issuing</a:t>
            </a:r>
          </a:p>
          <a:p>
            <a:pPr lvl="0"/>
            <a:r>
              <a:t>cwait(x) =&gt; enters </a:t>
            </a:r>
          </a:p>
          <a:p>
            <a:pPr lvl="0"/>
            <a:r>
              <a:t>associated queue</a:t>
            </a:r>
          </a:p>
        </p:txBody>
      </p:sp>
      <p:sp>
        <p:nvSpPr>
          <p:cNvPr id="378" name="Shape 378"/>
          <p:cNvSpPr/>
          <p:nvPr/>
        </p:nvSpPr>
        <p:spPr>
          <a:xfrm>
            <a:off x="5491162" y="4905375"/>
            <a:ext cx="3140458" cy="120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 process in monitor detects</a:t>
            </a:r>
          </a:p>
          <a:p>
            <a:pPr lvl="0"/>
            <a:r>
              <a:t> a change in condition </a:t>
            </a:r>
          </a:p>
          <a:p>
            <a:pPr lvl="0"/>
            <a:r>
              <a:t>variable x, it issues csignal(x)</a:t>
            </a:r>
          </a:p>
          <a:p>
            <a:pPr lvl="0"/>
            <a:r>
              <a:t>=&gt;  Alerts queue </a:t>
            </a:r>
          </a:p>
        </p:txBody>
      </p:sp>
      <p:sp>
        <p:nvSpPr>
          <p:cNvPr id="379" name="Shape 379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61</a:t>
            </a:r>
          </a:p>
        </p:txBody>
      </p:sp>
      <p:sp>
        <p:nvSpPr>
          <p:cNvPr id="380" name="Shape 380"/>
          <p:cNvSpPr/>
          <p:nvPr/>
        </p:nvSpPr>
        <p:spPr>
          <a:xfrm flipH="1" flipV="1">
            <a:off x="4427537" y="1349374"/>
            <a:ext cx="1101726" cy="217489"/>
          </a:xfrm>
          <a:prstGeom prst="line">
            <a:avLst/>
          </a:prstGeom>
          <a:ln>
            <a:solidFill>
              <a:srgbClr val="727CA3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H="1">
            <a:off x="2278062" y="3730624"/>
            <a:ext cx="3208338" cy="508001"/>
          </a:xfrm>
          <a:prstGeom prst="line">
            <a:avLst/>
          </a:prstGeom>
          <a:ln>
            <a:solidFill>
              <a:srgbClr val="727CA3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1" animBg="1" advAuto="0"/>
      <p:bldP spid="376" grpId="3" animBg="1" advAuto="0"/>
      <p:bldP spid="377" grpId="4" animBg="1" advAuto="0"/>
      <p:bldP spid="378" grpId="6" animBg="1" advAuto="0"/>
      <p:bldP spid="380" grpId="2" animBg="1" advAuto="0"/>
      <p:bldP spid="381" grpId="5" animBg="1" advAuto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Bounded Buffer Solution: Monitor </a:t>
            </a:r>
          </a:p>
        </p:txBody>
      </p:sp>
      <p:pic>
        <p:nvPicPr>
          <p:cNvPr id="384" name="Fig05_16a.png" descr="Fig05_16a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" y="1103312"/>
            <a:ext cx="8967788" cy="575468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hape 385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62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Producer, Consumer using Monitor</a:t>
            </a:r>
          </a:p>
        </p:txBody>
      </p:sp>
      <p:pic>
        <p:nvPicPr>
          <p:cNvPr id="388" name="Fig05_16b.png" descr="Fig05_16b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4275138" cy="4576763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63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Example: Consumer-Producer Problem</a:t>
            </a:r>
          </a:p>
        </p:txBody>
      </p:sp>
      <p:sp>
        <p:nvSpPr>
          <p:cNvPr id="114" name="Shape 11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8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4294967295"/>
          </p:nvPr>
        </p:nvSpPr>
        <p:spPr>
          <a:xfrm>
            <a:off x="652462" y="1277937"/>
            <a:ext cx="7780338" cy="49482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6880" lvl="0" indent="-436880">
              <a:buChar char=""/>
              <a:defRPr sz="1800"/>
            </a:pPr>
            <a:r>
              <a:rPr sz="3200"/>
              <a:t>Circular buffer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Index in: the next position to write to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Index out: the next position to read from</a:t>
            </a:r>
          </a:p>
          <a:p>
            <a:pPr marL="436880" lvl="0" indent="-436880">
              <a:buChar char=""/>
              <a:defRPr sz="1800"/>
            </a:pPr>
            <a:r>
              <a:rPr sz="3200"/>
              <a:t>To check buffer full or empty: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Buffer empty: in==out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Buffer full:   in+1 % BUFFER_SIZE == out</a:t>
            </a:r>
          </a:p>
          <a:p>
            <a:pPr marL="993775" lvl="2" indent="-400050">
              <a:spcBef>
                <a:spcPts val="500"/>
              </a:spcBef>
              <a:buClr>
                <a:srgbClr val="BCBCBC"/>
              </a:buClr>
              <a:defRPr sz="1800"/>
            </a:pPr>
            <a:r>
              <a:rPr sz="2800"/>
              <a:t>Why ? There is still one slot left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 Monitor with Condition Variables</a:t>
            </a:r>
          </a:p>
        </p:txBody>
      </p:sp>
      <p:sp>
        <p:nvSpPr>
          <p:cNvPr id="392" name="Shape 39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64</a:t>
            </a:r>
          </a:p>
        </p:txBody>
      </p:sp>
      <p:pic>
        <p:nvPicPr>
          <p:cNvPr id="393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79587" y="1504950"/>
            <a:ext cx="5935663" cy="408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 idx="4294967295"/>
          </p:nvPr>
        </p:nvSpPr>
        <p:spPr>
          <a:xfrm>
            <a:off x="857250" y="158750"/>
            <a:ext cx="8077200" cy="609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Solution to Dining Philosophers</a:t>
            </a:r>
          </a:p>
        </p:txBody>
      </p:sp>
      <p:sp>
        <p:nvSpPr>
          <p:cNvPr id="396" name="Shape 39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65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4294967295"/>
          </p:nvPr>
        </p:nvSpPr>
        <p:spPr>
          <a:xfrm>
            <a:off x="479425" y="1001712"/>
            <a:ext cx="8026400" cy="56626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716">
                <a:solidFill>
                  <a:srgbClr val="0000FF"/>
                </a:solidFill>
              </a:rPr>
              <a:t>monitor DP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   { 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enum { THINKING; HUNGRY, EATING) state [5] 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condition self [5];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1940">
              <a:solidFill>
                <a:srgbClr val="0000FF"/>
              </a:solidFill>
            </a:endParaRP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void pickup (int i) { 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state[i] = HUNGRY;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test(i);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if (state[i] != EATING) self [i].wait;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}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     void putdown (int i) { 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state[i] = THINKING;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                   // test left and right neighbors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 test((i + 4) % 5);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	        test((i + 1) % 5);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940">
                <a:solidFill>
                  <a:srgbClr val="0000FF"/>
                </a:solidFill>
              </a:rPr>
              <a:t>     }</a:t>
            </a:r>
          </a:p>
          <a:p>
            <a:pPr marL="264858" lvl="0" indent="-264858" defTabSz="886968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552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 idx="4294967295"/>
          </p:nvPr>
        </p:nvSpPr>
        <p:spPr>
          <a:xfrm>
            <a:off x="522287" y="144462"/>
            <a:ext cx="8429626" cy="6381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Solution to Dining Philosophers (cont)</a:t>
            </a:r>
          </a:p>
        </p:txBody>
      </p:sp>
      <p:sp>
        <p:nvSpPr>
          <p:cNvPr id="400" name="Shape 40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66</a:t>
            </a:r>
          </a:p>
        </p:txBody>
      </p:sp>
      <p:sp>
        <p:nvSpPr>
          <p:cNvPr id="401" name="Shape 401"/>
          <p:cNvSpPr>
            <a:spLocks noGrp="1"/>
          </p:cNvSpPr>
          <p:nvPr>
            <p:ph type="body" idx="4294967295"/>
          </p:nvPr>
        </p:nvSpPr>
        <p:spPr>
          <a:xfrm>
            <a:off x="493712" y="960437"/>
            <a:ext cx="7805738" cy="52689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void test (int i) { 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if ( (state[(i + 4) % 5] != EATING) &amp;&amp;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(state[i] == HUNGRY) &amp;&amp;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(state[(i + 1) % 5] != EATING) ) { 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     state[i] = EATING 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	    self[i].signal () 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  }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}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       initialization_code() { 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for (int i = 0; i &lt; 5; i++)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	       state[i] = THINKING;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 i="1">
                <a:solidFill>
                  <a:srgbClr val="0000FF"/>
                </a:solidFill>
              </a:rPr>
              <a:t>	</a:t>
            </a:r>
            <a:r>
              <a:rPr sz="2000">
                <a:solidFill>
                  <a:srgbClr val="0000FF"/>
                </a:solidFill>
              </a:rPr>
              <a:t>}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000">
                <a:solidFill>
                  <a:srgbClr val="0000FF"/>
                </a:solidFill>
              </a:rPr>
              <a:t>} // end of Monitor DP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 idx="4294967295"/>
          </p:nvPr>
        </p:nvSpPr>
        <p:spPr>
          <a:xfrm>
            <a:off x="522287" y="144462"/>
            <a:ext cx="8429626" cy="6381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64653"/>
                </a:solidFill>
              </a:rPr>
              <a:t>Solution to Dining Philosophers using monitor</a:t>
            </a:r>
          </a:p>
        </p:txBody>
      </p:sp>
      <p:sp>
        <p:nvSpPr>
          <p:cNvPr id="404" name="Shape 40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67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idx="4294967295"/>
          </p:nvPr>
        </p:nvSpPr>
        <p:spPr>
          <a:xfrm>
            <a:off x="827087" y="1279525"/>
            <a:ext cx="7805738" cy="526891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SzTx/>
              <a:buNone/>
              <a:defRPr sz="1800"/>
            </a:pPr>
            <a:endParaRPr sz="1600">
              <a:solidFill>
                <a:srgbClr val="0000FF"/>
              </a:solidFill>
            </a:endParaRPr>
          </a:p>
          <a:p>
            <a:pPr marL="354965" lvl="0" indent="-354965">
              <a:lnSpc>
                <a:spcPct val="80000"/>
              </a:lnSpc>
              <a:buChar char=""/>
              <a:defRPr sz="1800"/>
            </a:pPr>
            <a:r>
              <a:rPr sz="2600"/>
              <a:t>Each philosopher </a:t>
            </a:r>
            <a:r>
              <a:rPr sz="2600" i="1">
                <a:solidFill>
                  <a:srgbClr val="FF0000"/>
                </a:solidFill>
              </a:rPr>
              <a:t>i </a:t>
            </a:r>
            <a:r>
              <a:rPr sz="2600"/>
              <a:t>invokes operations </a:t>
            </a:r>
            <a:r>
              <a:rPr sz="2600">
                <a:solidFill>
                  <a:srgbClr val="0000FF"/>
                </a:solidFill>
              </a:rPr>
              <a:t>pickup()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600" i="1"/>
              <a:t>      </a:t>
            </a:r>
            <a:r>
              <a:rPr sz="2600"/>
              <a:t>and </a:t>
            </a:r>
            <a:r>
              <a:rPr sz="2600">
                <a:solidFill>
                  <a:srgbClr val="0000FF"/>
                </a:solidFill>
              </a:rPr>
              <a:t>putdown()</a:t>
            </a:r>
            <a:r>
              <a:rPr sz="2600"/>
              <a:t> in the following sequence:</a:t>
            </a: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600"/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dp.pickup (i)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//EAT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600">
                <a:solidFill>
                  <a:srgbClr val="0000FF"/>
                </a:solidFill>
              </a:rPr>
              <a:t>               dp.putdown (i)</a:t>
            </a: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SzTx/>
              <a:buNone/>
              <a:defRPr sz="1800"/>
            </a:pPr>
            <a:r>
              <a:rPr sz="2600" i="1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title" idx="4294967295"/>
          </p:nvPr>
        </p:nvSpPr>
        <p:spPr>
          <a:xfrm>
            <a:off x="617537" y="396875"/>
            <a:ext cx="7715251" cy="8445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813816">
              <a:defRPr sz="1800">
                <a:solidFill>
                  <a:srgbClr val="000000"/>
                </a:solidFill>
              </a:defRPr>
            </a:pPr>
            <a:r>
              <a:rPr sz="2492">
                <a:solidFill>
                  <a:srgbClr val="464653"/>
                </a:solidFill>
              </a:rPr>
              <a:t>Monitor Implementation </a:t>
            </a:r>
            <a:br>
              <a:rPr sz="2492">
                <a:solidFill>
                  <a:srgbClr val="464653"/>
                </a:solidFill>
              </a:rPr>
            </a:br>
            <a:r>
              <a:rPr sz="2492">
                <a:solidFill>
                  <a:srgbClr val="464653"/>
                </a:solidFill>
              </a:rPr>
              <a:t>using Semaphores</a:t>
            </a:r>
          </a:p>
        </p:txBody>
      </p:sp>
      <p:sp>
        <p:nvSpPr>
          <p:cNvPr id="408" name="Shape 40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68</a:t>
            </a:r>
          </a:p>
        </p:txBody>
      </p:sp>
      <p:sp>
        <p:nvSpPr>
          <p:cNvPr id="409" name="Shape 409"/>
          <p:cNvSpPr>
            <a:spLocks noGrp="1"/>
          </p:cNvSpPr>
          <p:nvPr>
            <p:ph type="body" idx="4294967295"/>
          </p:nvPr>
        </p:nvSpPr>
        <p:spPr>
          <a:xfrm>
            <a:off x="522287" y="1219200"/>
            <a:ext cx="7808913" cy="53990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buChar char=""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/>
              <a:t>Variables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/>
              <a:t>	</a:t>
            </a:r>
            <a:r>
              <a:rPr sz="2000">
                <a:solidFill>
                  <a:srgbClr val="0000FF"/>
                </a:solidFill>
              </a:rPr>
              <a:t>semaphore mutex;  // (initially  = 1)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semaphore next;     // (initially  = 0)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int next_count = 0; //# of processes waiting on next</a:t>
            </a:r>
            <a:br>
              <a:rPr sz="2000">
                <a:solidFill>
                  <a:srgbClr val="0000FF"/>
                </a:solidFill>
              </a:rPr>
            </a:b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Char char=""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/>
              <a:t>Each procedure </a:t>
            </a:r>
            <a:r>
              <a:rPr sz="2000" b="1" i="1"/>
              <a:t>F</a:t>
            </a:r>
            <a:r>
              <a:rPr sz="2000"/>
              <a:t>  will be replaced by</a:t>
            </a:r>
          </a:p>
          <a:p>
            <a:pPr lvl="0">
              <a:lnSpc>
                <a:spcPct val="80000"/>
              </a:lnSpc>
              <a:buChar char=""/>
              <a:tabLst>
                <a:tab pos="1879600" algn="l"/>
                <a:tab pos="2336800" algn="l"/>
                <a:tab pos="2501900" algn="l"/>
              </a:tabLst>
              <a:defRPr sz="1800"/>
            </a:pPr>
            <a:endParaRPr sz="2000"/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/>
              <a:t>			</a:t>
            </a:r>
            <a:r>
              <a:rPr sz="2000">
                <a:solidFill>
                  <a:srgbClr val="0000FF"/>
                </a:solidFill>
              </a:rPr>
              <a:t>wait(mutex);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     …			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body of </a:t>
            </a:r>
            <a:r>
              <a:rPr sz="2000" i="1">
                <a:solidFill>
                  <a:srgbClr val="0000FF"/>
                </a:solidFill>
              </a:rPr>
              <a:t>F</a:t>
            </a:r>
            <a:r>
              <a:rPr sz="2000">
                <a:solidFill>
                  <a:srgbClr val="0000FF"/>
                </a:solidFill>
              </a:rPr>
              <a:t>;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     …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if (next_count &gt; 0)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	signal(next)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else </a:t>
            </a:r>
          </a:p>
          <a:p>
            <a:pPr lvl="0">
              <a:lnSpc>
                <a:spcPct val="80000"/>
              </a:lnSpc>
              <a:spcBef>
                <a:spcPts val="300"/>
              </a:spcBef>
              <a:buSzTx/>
              <a:buNone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>
                <a:solidFill>
                  <a:srgbClr val="0000FF"/>
                </a:solidFill>
              </a:rPr>
              <a:t>				signal(mutex);</a:t>
            </a:r>
            <a:br>
              <a:rPr sz="2000">
                <a:solidFill>
                  <a:srgbClr val="0000FF"/>
                </a:solidFill>
              </a:rPr>
            </a:br>
            <a:endParaRPr sz="2000">
              <a:solidFill>
                <a:srgbClr val="0000FF"/>
              </a:solidFill>
            </a:endParaRPr>
          </a:p>
          <a:p>
            <a:pPr lvl="0">
              <a:lnSpc>
                <a:spcPct val="80000"/>
              </a:lnSpc>
              <a:buChar char=""/>
              <a:tabLst>
                <a:tab pos="1879600" algn="l"/>
                <a:tab pos="2336800" algn="l"/>
                <a:tab pos="2501900" algn="l"/>
              </a:tabLst>
              <a:defRPr sz="1800"/>
            </a:pPr>
            <a:r>
              <a:rPr sz="2000"/>
              <a:t>Mutual exclusion within a monitor is ensured.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Monitor Implementation</a:t>
            </a:r>
          </a:p>
        </p:txBody>
      </p:sp>
      <p:sp>
        <p:nvSpPr>
          <p:cNvPr id="412" name="Shape 412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69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4383" lvl="0" indent="-324383" defTabSz="905255">
              <a:lnSpc>
                <a:spcPct val="90000"/>
              </a:lnSpc>
              <a:spcBef>
                <a:spcPts val="400"/>
              </a:spcBef>
              <a:buChar char=""/>
              <a:tabLst>
                <a:tab pos="1803400" algn="l"/>
                <a:tab pos="2197100" algn="l"/>
              </a:tabLst>
              <a:defRPr sz="1800"/>
            </a:pPr>
            <a:r>
              <a:rPr sz="2376"/>
              <a:t>For each condition variable </a:t>
            </a:r>
            <a:r>
              <a:rPr sz="2376" b="1" i="1"/>
              <a:t>x</a:t>
            </a:r>
            <a:r>
              <a:rPr sz="2376"/>
              <a:t>, we  have: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/>
              <a:t>		</a:t>
            </a:r>
            <a:r>
              <a:rPr sz="2376">
                <a:solidFill>
                  <a:srgbClr val="0000FF"/>
                </a:solidFill>
              </a:rPr>
              <a:t>semaphore x-sem; // (initially  = 0)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int x-count = 0;</a:t>
            </a:r>
            <a:br>
              <a:rPr sz="2376">
                <a:solidFill>
                  <a:srgbClr val="0000FF"/>
                </a:solidFill>
              </a:rPr>
            </a:br>
            <a:endParaRPr sz="2376">
              <a:solidFill>
                <a:srgbClr val="0000FF"/>
              </a:solidFill>
            </a:endParaRPr>
          </a:p>
          <a:p>
            <a:pPr marL="324383" lvl="0" indent="-324383" defTabSz="905255">
              <a:lnSpc>
                <a:spcPct val="90000"/>
              </a:lnSpc>
              <a:spcBef>
                <a:spcPts val="400"/>
              </a:spcBef>
              <a:buChar char=""/>
              <a:tabLst>
                <a:tab pos="1803400" algn="l"/>
                <a:tab pos="2197100" algn="l"/>
              </a:tabLst>
              <a:defRPr sz="1800"/>
            </a:pPr>
            <a:r>
              <a:rPr sz="2376"/>
              <a:t>The operation </a:t>
            </a:r>
            <a:r>
              <a:rPr sz="2376">
                <a:solidFill>
                  <a:srgbClr val="0000FF"/>
                </a:solidFill>
              </a:rPr>
              <a:t>x.wait</a:t>
            </a:r>
            <a:r>
              <a:rPr sz="2376" b="1"/>
              <a:t> </a:t>
            </a:r>
            <a:r>
              <a:rPr sz="2376"/>
              <a:t>can be implemented as: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/>
              <a:t>		</a:t>
            </a:r>
            <a:r>
              <a:rPr sz="2376">
                <a:solidFill>
                  <a:srgbClr val="0000FF"/>
                </a:solidFill>
              </a:rPr>
              <a:t>x-count++;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if (next-count &gt; 0)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	signal(next);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else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	signal(mutex);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wait(x-sem);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4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2376">
                <a:solidFill>
                  <a:srgbClr val="0000FF"/>
                </a:solidFill>
              </a:rPr>
              <a:t>		x-count--;</a:t>
            </a:r>
          </a:p>
          <a:p>
            <a:pPr marL="270319" lvl="0" indent="-270319" defTabSz="905255">
              <a:lnSpc>
                <a:spcPct val="90000"/>
              </a:lnSpc>
              <a:spcBef>
                <a:spcPts val="300"/>
              </a:spcBef>
              <a:buSzTx/>
              <a:buNone/>
              <a:tabLst>
                <a:tab pos="1803400" algn="l"/>
                <a:tab pos="2197100" algn="l"/>
              </a:tabLst>
              <a:defRPr sz="1800"/>
            </a:pPr>
            <a:r>
              <a:rPr sz="1979" b="1"/>
              <a:t>		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Monitor Implementation</a:t>
            </a:r>
          </a:p>
        </p:txBody>
      </p:sp>
      <p:sp>
        <p:nvSpPr>
          <p:cNvPr id="416" name="Shape 416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70</a:t>
            </a:r>
          </a:p>
        </p:txBody>
      </p:sp>
      <p:sp>
        <p:nvSpPr>
          <p:cNvPr id="417" name="Shape 417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/>
              <a:t>The operation </a:t>
            </a:r>
            <a:r>
              <a:rPr sz="2600">
                <a:solidFill>
                  <a:srgbClr val="0000FF"/>
                </a:solidFill>
              </a:rPr>
              <a:t>x.signal </a:t>
            </a:r>
            <a:r>
              <a:rPr sz="2600"/>
              <a:t>can be implemented as:</a:t>
            </a:r>
            <a:br>
              <a:rPr sz="2600"/>
            </a:br>
            <a:endParaRPr sz="2600"/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/>
              <a:t>		</a:t>
            </a:r>
            <a:r>
              <a:rPr sz="2600">
                <a:solidFill>
                  <a:srgbClr val="0000FF"/>
                </a:solidFill>
              </a:rPr>
              <a:t>if (x-count &gt; 0) {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			next-count++;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			signal(x-sem);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			wait(next);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			next-count--;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>
                <a:solidFill>
                  <a:srgbClr val="0000FF"/>
                </a:solidFill>
              </a:rPr>
              <a:t>		}</a:t>
            </a:r>
            <a:endParaRPr sz="2000">
              <a:solidFill>
                <a:srgbClr val="0000FF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tabLst>
                <a:tab pos="1371600" algn="l"/>
                <a:tab pos="1714500" algn="l"/>
                <a:tab pos="2336800" algn="l"/>
              </a:tabLst>
              <a:defRPr sz="1800"/>
            </a:pPr>
            <a:r>
              <a:rPr sz="2600" b="1"/>
              <a:t>		</a:t>
            </a:r>
            <a:r>
              <a:rPr sz="2600"/>
              <a:t>	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Synchronization Examples</a:t>
            </a:r>
          </a:p>
        </p:txBody>
      </p:sp>
      <p:sp>
        <p:nvSpPr>
          <p:cNvPr id="420" name="Shape 42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71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Solaris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Windows XP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Linux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Pthreads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Linux Synchronization</a:t>
            </a:r>
          </a:p>
        </p:txBody>
      </p:sp>
      <p:sp>
        <p:nvSpPr>
          <p:cNvPr id="424" name="Shape 424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72</a:t>
            </a:r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371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54965" lvl="0" indent="-354965">
              <a:buChar char=""/>
              <a:defRPr sz="1800"/>
            </a:pPr>
            <a:r>
              <a:rPr sz="2600"/>
              <a:t>Nonpreemptive kernel prior to Version 2.6.</a:t>
            </a:r>
          </a:p>
          <a:p>
            <a:pPr marL="354965" lvl="0" indent="-354965">
              <a:buChar char=""/>
              <a:defRPr sz="1800"/>
            </a:pPr>
            <a:r>
              <a:rPr sz="2600"/>
              <a:t>Linux: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disables interrupts to implement short critical sections</a:t>
            </a:r>
          </a:p>
          <a:p>
            <a:pPr lvl="0">
              <a:buChar char=""/>
              <a:defRPr sz="1800"/>
            </a:pPr>
            <a:endParaRPr sz="2300">
              <a:solidFill>
                <a:srgbClr val="464653"/>
              </a:solidFill>
            </a:endParaRPr>
          </a:p>
          <a:p>
            <a:pPr marL="354965" lvl="0" indent="-354965">
              <a:buChar char=""/>
              <a:defRPr sz="1800"/>
            </a:pPr>
            <a:r>
              <a:rPr sz="2600"/>
              <a:t>Linux provides: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semaphores</a:t>
            </a:r>
          </a:p>
          <a:p>
            <a:pPr marL="623534" lvl="1" indent="-348897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spin locks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 idx="4294967295"/>
          </p:nvPr>
        </p:nvSpPr>
        <p:spPr>
          <a:xfrm>
            <a:off x="457200" y="277812"/>
            <a:ext cx="82296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464653"/>
                </a:solidFill>
              </a:rPr>
              <a:t>Pthreads Synchronization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idx="4294967295"/>
          </p:nvPr>
        </p:nvSpPr>
        <p:spPr>
          <a:xfrm>
            <a:off x="1050925" y="1427162"/>
            <a:ext cx="4948238" cy="46132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22695" lvl="0" indent="-322695">
              <a:buChar char=""/>
              <a:defRPr sz="1800"/>
            </a:pPr>
            <a:r>
              <a:rPr sz="2600"/>
              <a:t>Pthreads API is OS-independent</a:t>
            </a:r>
          </a:p>
          <a:p>
            <a:pPr marL="322695" lvl="0" indent="-322695">
              <a:buChar char=""/>
              <a:defRPr sz="1800"/>
            </a:pPr>
            <a:r>
              <a:rPr sz="2600"/>
              <a:t>It provides:</a:t>
            </a:r>
          </a:p>
          <a:p>
            <a:pPr marL="573692" lvl="1" indent="-29905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mutex locks</a:t>
            </a:r>
          </a:p>
          <a:p>
            <a:pPr marL="573692" lvl="1" indent="-29905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condition variables</a:t>
            </a:r>
            <a:br>
              <a:rPr sz="2300">
                <a:solidFill>
                  <a:srgbClr val="464653"/>
                </a:solidFill>
              </a:rPr>
            </a:br>
            <a:endParaRPr sz="2300">
              <a:solidFill>
                <a:srgbClr val="464653"/>
              </a:solidFill>
            </a:endParaRPr>
          </a:p>
          <a:p>
            <a:pPr marL="322695" lvl="0" indent="-322695">
              <a:buChar char=""/>
              <a:defRPr sz="1800"/>
            </a:pPr>
            <a:r>
              <a:rPr sz="2600"/>
              <a:t>Non-portable extensions include:</a:t>
            </a:r>
          </a:p>
          <a:p>
            <a:pPr marL="573692" lvl="1" indent="-29905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read-write locks</a:t>
            </a:r>
          </a:p>
          <a:p>
            <a:pPr marL="573692" lvl="1" indent="-29905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300">
                <a:solidFill>
                  <a:srgbClr val="464653"/>
                </a:solidFill>
              </a:rPr>
              <a:t>spin locks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70C0"/>
                </a:solidFill>
              </a:rPr>
              <a:t>Bounded-Buffer</a:t>
            </a:r>
          </a:p>
        </p:txBody>
      </p:sp>
      <p:sp>
        <p:nvSpPr>
          <p:cNvPr id="118" name="Shape 118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0062" y="1143000"/>
            <a:ext cx="8215313" cy="2500313"/>
          </a:xfrm>
          <a:prstGeom prst="rect">
            <a:avLst/>
          </a:prstGeom>
          <a:ln w="9525">
            <a:solidFill>
              <a:srgbClr val="727CA3"/>
            </a:solidFill>
            <a:round/>
          </a:ln>
        </p:spPr>
        <p:txBody>
          <a:bodyPr lIns="0" tIns="0" rIns="0" bIns="0">
            <a:normAutofit/>
          </a:bodyPr>
          <a:lstStyle/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1513">
              <a:latin typeface="Monaco"/>
              <a:ea typeface="Monaco"/>
              <a:cs typeface="Monaco"/>
              <a:sym typeface="Monaco"/>
            </a:endParaRP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	while (true) {</a:t>
            </a:r>
            <a:br>
              <a:rPr sz="1779">
                <a:latin typeface="Monaco"/>
                <a:ea typeface="Monaco"/>
                <a:cs typeface="Monaco"/>
                <a:sym typeface="Monaco"/>
              </a:rPr>
            </a:br>
            <a:r>
              <a:rPr sz="1779">
                <a:latin typeface="Monaco"/>
                <a:ea typeface="Monaco"/>
                <a:cs typeface="Monaco"/>
                <a:sym typeface="Monaco"/>
              </a:rPr>
              <a:t>   /* Produce an item */</a:t>
            </a: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        while (( </a:t>
            </a:r>
            <a:r>
              <a:rPr sz="1779" u="sng">
                <a:latin typeface="Monaco"/>
                <a:ea typeface="Monaco"/>
                <a:cs typeface="Monaco"/>
                <a:sym typeface="Monaco"/>
              </a:rPr>
              <a:t>(in + 1) % BUFFER_SIZE)</a:t>
            </a:r>
            <a:r>
              <a:rPr sz="1779">
                <a:latin typeface="Monaco"/>
                <a:ea typeface="Monaco"/>
                <a:cs typeface="Monaco"/>
                <a:sym typeface="Monaco"/>
              </a:rPr>
              <a:t> == out)</a:t>
            </a: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	     ;   /* do nothing -- no free buffers */</a:t>
            </a: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	    buffer[in] = newProducedItem;</a:t>
            </a: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	    in = (in + 1) % BUFFER SIZE;</a:t>
            </a:r>
          </a:p>
          <a:p>
            <a:pPr marL="243014" lvl="0" indent="-243014" defTabSz="813816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1779">
                <a:latin typeface="Monaco"/>
                <a:ea typeface="Monaco"/>
                <a:cs typeface="Monaco"/>
                <a:sym typeface="Monaco"/>
              </a:rPr>
              <a:t>     }</a:t>
            </a:r>
          </a:p>
        </p:txBody>
      </p:sp>
      <p:sp>
        <p:nvSpPr>
          <p:cNvPr id="120" name="Shape 120"/>
          <p:cNvSpPr/>
          <p:nvPr/>
        </p:nvSpPr>
        <p:spPr>
          <a:xfrm>
            <a:off x="500062" y="3857625"/>
            <a:ext cx="8286751" cy="2700648"/>
          </a:xfrm>
          <a:prstGeom prst="rect">
            <a:avLst/>
          </a:prstGeom>
          <a:ln>
            <a:solidFill>
              <a:srgbClr val="727CA3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while (true) {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while (in == out)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       ; // do nothing -- nothing to consume</a:t>
            </a:r>
          </a:p>
          <a:p>
            <a:pPr lvl="0">
              <a:lnSpc>
                <a:spcPct val="90000"/>
              </a:lnSpc>
            </a:pPr>
            <a:endParaRPr>
              <a:latin typeface="Monaco"/>
              <a:ea typeface="Monaco"/>
              <a:cs typeface="Monaco"/>
              <a:sym typeface="Monaco"/>
            </a:endParaRP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// remove an item from the buffer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itemToConsume = buffer[out];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out = (out + 1) % BUFFER SIZE;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     return itemToComsume;</a:t>
            </a:r>
          </a:p>
          <a:p>
            <a:pPr lvl="0">
              <a:lnSpc>
                <a:spcPct val="90000"/>
              </a:lnSpc>
            </a:pPr>
            <a:r>
              <a:rPr>
                <a:latin typeface="Monaco"/>
                <a:ea typeface="Monaco"/>
                <a:cs typeface="Monaco"/>
                <a:sym typeface="Monaco"/>
              </a:rPr>
              <a:t>     }</a:t>
            </a:r>
          </a:p>
        </p:txBody>
      </p:sp>
      <p:sp>
        <p:nvSpPr>
          <p:cNvPr id="121" name="Shape 121"/>
          <p:cNvSpPr/>
          <p:nvPr/>
        </p:nvSpPr>
        <p:spPr>
          <a:xfrm>
            <a:off x="179387" y="981075"/>
            <a:ext cx="171450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>
                <a:solidFill>
                  <a:srgbClr val="0070C0"/>
                </a:solidFill>
              </a:rPr>
              <a:t> </a:t>
            </a:r>
            <a:r>
              <a:rPr sz="2400">
                <a:solidFill>
                  <a:srgbClr val="C00000"/>
                </a:solidFill>
              </a:rPr>
              <a:t>Producer</a:t>
            </a:r>
          </a:p>
        </p:txBody>
      </p:sp>
      <p:sp>
        <p:nvSpPr>
          <p:cNvPr id="122" name="Shape 122"/>
          <p:cNvSpPr/>
          <p:nvPr/>
        </p:nvSpPr>
        <p:spPr>
          <a:xfrm>
            <a:off x="0" y="4508500"/>
            <a:ext cx="151012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0000"/>
                </a:solidFill>
              </a:rPr>
              <a:t>Consumer</a:t>
            </a:r>
          </a:p>
        </p:txBody>
      </p:sp>
      <p:sp>
        <p:nvSpPr>
          <p:cNvPr id="123" name="Shape 123"/>
          <p:cNvSpPr/>
          <p:nvPr/>
        </p:nvSpPr>
        <p:spPr>
          <a:xfrm>
            <a:off x="3929062" y="6072187"/>
            <a:ext cx="4572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Solution is correct, but can only use BUFFER_SIZE-1 elements</a:t>
            </a:r>
          </a:p>
        </p:txBody>
      </p:sp>
      <p:pic>
        <p:nvPicPr>
          <p:cNvPr id="124" name="circular_buffer.png" descr="circular_buffer"/>
          <p:cNvPicPr/>
          <p:nvPr/>
        </p:nvPicPr>
        <p:blipFill>
          <a:blip r:embed="rId2"/>
          <a:stretch>
            <a:fillRect/>
          </a:stretch>
        </p:blipFill>
        <p:spPr>
          <a:xfrm>
            <a:off x="6509688" y="37897"/>
            <a:ext cx="2337449" cy="2210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8532812" y="1268412"/>
            <a:ext cx="503238" cy="3601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in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11862" y="1125537"/>
            <a:ext cx="431451" cy="3601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out</a:t>
            </a:r>
          </a:p>
        </p:txBody>
      </p:sp>
      <p:sp>
        <p:nvSpPr>
          <p:cNvPr id="127" name="Shape 127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  <p:bldP spid="122" grpId="2" animBg="1" advAuto="0"/>
      <p:bldP spid="123" grpId="3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Not covered: Atomic Transactions</a:t>
            </a:r>
          </a:p>
        </p:txBody>
      </p:sp>
      <p:sp>
        <p:nvSpPr>
          <p:cNvPr id="431" name="Shape 431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74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64653"/>
                </a:solidFill>
              </a:rPr>
              <a:t>Example: Consumer-Producer Problem</a:t>
            </a:r>
          </a:p>
        </p:txBody>
      </p:sp>
      <p:sp>
        <p:nvSpPr>
          <p:cNvPr id="130" name="Shape 130"/>
          <p:cNvSpPr/>
          <p:nvPr/>
        </p:nvSpPr>
        <p:spPr>
          <a:xfrm>
            <a:off x="612775" y="6356350"/>
            <a:ext cx="1981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64653"/>
                </a:solidFill>
              </a:rPr>
              <a:t>9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4294967295"/>
          </p:nvPr>
        </p:nvSpPr>
        <p:spPr>
          <a:xfrm>
            <a:off x="652462" y="1277937"/>
            <a:ext cx="7780338" cy="49482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2270" lvl="0" indent="-382270">
              <a:buChar char=""/>
              <a:defRPr sz="1800"/>
            </a:pPr>
            <a:r>
              <a:rPr sz="2800"/>
              <a:t>Circular buffer</a:t>
            </a:r>
          </a:p>
          <a:p>
            <a:pPr marL="382270" lvl="0" indent="-382270">
              <a:buChar char=""/>
              <a:defRPr sz="1800"/>
            </a:pPr>
            <a:r>
              <a:rPr sz="2800"/>
              <a:t>Suppose that we want to use all buffer space: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an integer </a:t>
            </a:r>
            <a:r>
              <a:rPr sz="2800">
                <a:solidFill>
                  <a:srgbClr val="FF0000"/>
                </a:solidFill>
              </a:rPr>
              <a:t>count:</a:t>
            </a:r>
            <a:r>
              <a:rPr sz="2800">
                <a:solidFill>
                  <a:srgbClr val="464653"/>
                </a:solidFill>
              </a:rPr>
              <a:t> the number of filled buffers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Initially, count is set to 0. 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incremented by producer after it produces a new buffer</a:t>
            </a:r>
          </a:p>
          <a:p>
            <a:pPr marL="699381" lvl="1" indent="-424744">
              <a:spcBef>
                <a:spcPts val="500"/>
              </a:spcBef>
              <a:buClr>
                <a:srgbClr val="9FB8CD"/>
              </a:buClr>
              <a:defRPr sz="1800"/>
            </a:pPr>
            <a:r>
              <a:rPr sz="2800">
                <a:solidFill>
                  <a:srgbClr val="464653"/>
                </a:solidFill>
              </a:rPr>
              <a:t>decremented by consumer after it consumes a buffer.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build="p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8F8F8F"/>
      </a:accent3>
      <a:accent4>
        <a:srgbClr val="707070"/>
      </a:accent4>
      <a:accent5>
        <a:srgbClr val="BBBECD"/>
      </a:accent5>
      <a:accent6>
        <a:srgbClr val="90A7B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27CA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27CA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8F8F8F"/>
      </a:accent3>
      <a:accent4>
        <a:srgbClr val="707070"/>
      </a:accent4>
      <a:accent5>
        <a:srgbClr val="BBBECD"/>
      </a:accent5>
      <a:accent6>
        <a:srgbClr val="90A7B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27CA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27CA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5539</Words>
  <Application>Microsoft Office PowerPoint</Application>
  <PresentationFormat>On-screen Show (4:3)</PresentationFormat>
  <Paragraphs>856</Paragraphs>
  <Slides>80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Avenir Roman</vt:lpstr>
      <vt:lpstr>Monaco</vt:lpstr>
      <vt:lpstr>Arial</vt:lpstr>
      <vt:lpstr>Bookman Old Style</vt:lpstr>
      <vt:lpstr>Cordia New</vt:lpstr>
      <vt:lpstr>Gill Sans MT</vt:lpstr>
      <vt:lpstr>Helvetica</vt:lpstr>
      <vt:lpstr>Times New Roman</vt:lpstr>
      <vt:lpstr>Times New Roman Bold</vt:lpstr>
      <vt:lpstr>Wingdings</vt:lpstr>
      <vt:lpstr>Wingdings 3</vt:lpstr>
      <vt:lpstr>Default</vt:lpstr>
      <vt:lpstr>Ch#06-Process Synchronization</vt:lpstr>
      <vt:lpstr>Concurrency</vt:lpstr>
      <vt:lpstr>Concurrency: challenges</vt:lpstr>
      <vt:lpstr>Example </vt:lpstr>
      <vt:lpstr>PowerPoint Presentation</vt:lpstr>
      <vt:lpstr>Bounded-Buffer – Shared-Memory Solution</vt:lpstr>
      <vt:lpstr>Example: Consumer-Producer Problem</vt:lpstr>
      <vt:lpstr>Bounded-Buffer</vt:lpstr>
      <vt:lpstr>Example: Consumer-Producer Problem</vt:lpstr>
      <vt:lpstr>Producer/Consumer </vt:lpstr>
      <vt:lpstr>PowerPoint Presentation</vt:lpstr>
      <vt:lpstr>From C++ code to machine instructions</vt:lpstr>
      <vt:lpstr>Race Condition if count++ and count– are interleaved</vt:lpstr>
      <vt:lpstr>Race Condition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Section Illustrated</vt:lpstr>
      <vt:lpstr>Discussions</vt:lpstr>
      <vt:lpstr>Critical Section in OS Kernel</vt:lpstr>
      <vt:lpstr>Approach to mutual exclusion</vt:lpstr>
      <vt:lpstr>Peterson’s Solution</vt:lpstr>
      <vt:lpstr>Algorithm for Process Pi (i=0,1)</vt:lpstr>
      <vt:lpstr>Analysis of Peterson’s Solution</vt:lpstr>
      <vt:lpstr>Progress and bounded waiting</vt:lpstr>
      <vt:lpstr>Peterson’s Solution</vt:lpstr>
      <vt:lpstr>Hardware Solution</vt:lpstr>
      <vt:lpstr>Hardware Solution</vt:lpstr>
      <vt:lpstr>TestAndSet Instruction </vt:lpstr>
      <vt:lpstr>Mutual Exclusion using TestAndSet</vt:lpstr>
      <vt:lpstr>Swap  Instruction</vt:lpstr>
      <vt:lpstr>Mutual Exclusion using Swap</vt:lpstr>
      <vt:lpstr>Bounded-waiting mutual exclusion: n processes case</vt:lpstr>
      <vt:lpstr>Summary: Machine-instruction approach</vt:lpstr>
      <vt:lpstr>OS and Programming Language Approach</vt:lpstr>
      <vt:lpstr>Semaphore</vt:lpstr>
      <vt:lpstr>Semaphore</vt:lpstr>
      <vt:lpstr>Real-World Example  Traffic Light at a One-Lane Bridge</vt:lpstr>
      <vt:lpstr>Semaphore marine alphabet</vt:lpstr>
      <vt:lpstr>Semaphore as General Synchronization Tool</vt:lpstr>
      <vt:lpstr>Semaphore as General Synchronization Tool</vt:lpstr>
      <vt:lpstr>Case Studies: Synchronization</vt:lpstr>
      <vt:lpstr>Implementing Couting Semaphore</vt:lpstr>
      <vt:lpstr>Semaphore with no Busy waiting </vt:lpstr>
      <vt:lpstr>Semaphore with no Busy waiting</vt:lpstr>
      <vt:lpstr>Semaphore Implementation</vt:lpstr>
      <vt:lpstr>We will study some classical synchronization problems next …</vt:lpstr>
      <vt:lpstr>Deadlock</vt:lpstr>
      <vt:lpstr>Starvation</vt:lpstr>
      <vt:lpstr>Classical Problems of Synchronization</vt:lpstr>
      <vt:lpstr>Case Studies: Synchronization</vt:lpstr>
      <vt:lpstr>Bounded-Buffer Problem</vt:lpstr>
      <vt:lpstr>Bounded Buffer Problem: Producer</vt:lpstr>
      <vt:lpstr>Bounded Buffer Problem: Consumer</vt:lpstr>
      <vt:lpstr>Readers-Writers Problem</vt:lpstr>
      <vt:lpstr>First Readers-Writers Problem</vt:lpstr>
      <vt:lpstr>Readers-Writers Problem: Writer</vt:lpstr>
      <vt:lpstr>Readers-Writers Problem: Reader</vt:lpstr>
      <vt:lpstr>Dining-Philosophers Problem</vt:lpstr>
      <vt:lpstr>Dining-Philosophers Problem (Cont.)</vt:lpstr>
      <vt:lpstr>Problems with Semaphores</vt:lpstr>
      <vt:lpstr>Monitors</vt:lpstr>
      <vt:lpstr>Main characteristics of Monitor</vt:lpstr>
      <vt:lpstr>Synchronization in Monitor</vt:lpstr>
      <vt:lpstr>Illustration of a Monitor</vt:lpstr>
      <vt:lpstr>Bounded Buffer Solution: Monitor </vt:lpstr>
      <vt:lpstr>Producer, Consumer using Monitor</vt:lpstr>
      <vt:lpstr> Monitor with Condition Variables</vt:lpstr>
      <vt:lpstr>Solution to Dining Philosophers</vt:lpstr>
      <vt:lpstr>Solution to Dining Philosophers (cont)</vt:lpstr>
      <vt:lpstr>Solution to Dining Philosophers using monitor</vt:lpstr>
      <vt:lpstr>Monitor Implementation  using Semaphores</vt:lpstr>
      <vt:lpstr>Monitor Implementation</vt:lpstr>
      <vt:lpstr>Monitor Implementation</vt:lpstr>
      <vt:lpstr>Synchronization Examples</vt:lpstr>
      <vt:lpstr>Linux Synchronization</vt:lpstr>
      <vt:lpstr>Pthreads Synchronization</vt:lpstr>
      <vt:lpstr>Not covered: Atomic 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awais ahmed</cp:lastModifiedBy>
  <cp:revision>39</cp:revision>
  <dcterms:modified xsi:type="dcterms:W3CDTF">2025-05-04T07:19:11Z</dcterms:modified>
</cp:coreProperties>
</file>