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57" r:id="rId3"/>
    <p:sldId id="258" r:id="rId4"/>
    <p:sldId id="282" r:id="rId5"/>
    <p:sldId id="259" r:id="rId6"/>
    <p:sldId id="352" r:id="rId7"/>
    <p:sldId id="274" r:id="rId8"/>
    <p:sldId id="260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2" r:id="rId29"/>
    <p:sldId id="294" r:id="rId30"/>
    <p:sldId id="353" r:id="rId31"/>
    <p:sldId id="354" r:id="rId32"/>
    <p:sldId id="35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721"/>
  </p:normalViewPr>
  <p:slideViewPr>
    <p:cSldViewPr snapToGrid="0" snapToObjects="1">
      <p:cViewPr varScale="1">
        <p:scale>
          <a:sx n="52" d="100"/>
          <a:sy n="52" d="100"/>
        </p:scale>
        <p:origin x="7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F280-7F4F-A64B-A7AB-201452A62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9B63C-956A-DE49-9E3C-5576D302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0548-8117-B945-9008-1892980A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2CF9-3EC8-5145-A135-FD379303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745A-885C-6745-B31C-DC817642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0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A3C-B72C-E04A-AE63-53B9D9C8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489E4-1728-844F-BC1E-12F74EBF2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F946-CE53-CD48-89FA-618A8D8B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3AF3-5EF0-6341-81BB-773B8535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2DB5-854C-FF40-B8DC-2D4A8195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A0E2D-806F-C94A-8D2A-295808BF3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BF3D3-3DF1-5D48-A6B8-C93635B99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C800-1FE9-334F-97D4-C6D77F34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FFB6-7C6B-494E-A697-6085FB96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6EA8-4F72-054A-AB78-1F80A495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C5D1-259C-C747-BDE0-E8458FBC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9090-F8DF-E143-A05A-189673C7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E09C-FD7D-D343-848C-956E424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21C8-2A42-2141-9355-2FAAF0C6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CF2B-A754-764D-86E1-2BF0798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7DC8-7148-DE4A-94A4-0CDF5E64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6D753-1247-724E-9C4A-9ABF6E84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BCA6-0FE0-A84E-93D6-715971D4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E146-E38F-2649-B388-9A3451D7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5518-C5F3-9946-80E0-0E26A6E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1510-E902-674A-98D4-D10BE49F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7090-E0C1-BD45-B454-A4A09DCB4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C7ED-7AEF-3542-BC80-5B8DA07D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69282-A8A5-3740-8F5B-75862988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82D2E-C6B2-CA46-A6DB-BB37AB14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F82C2-86F6-5748-B7DD-1BE24240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D2E7-0935-1B48-811B-BF66FD8D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F0156-795E-9046-B085-7A7219E1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B6ECD-E1D0-454F-AE51-9D9B1038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7AFA2-F926-894E-B317-5862B69B3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50500-A98E-8147-83F8-6CECF598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4CFA9-36F0-A34A-A72E-3AE223B8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A61A2-6E1E-264B-B8F9-E1CDB302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52FB3-9CBB-1E4D-AAA2-7AD43341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2C53-4A4D-4C47-B6E7-0827286B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7CFCC-724E-AC48-BCDA-34C98D6F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EFA64-2D67-BC46-85F6-BC55E603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302E2-44A4-9C42-8913-89CCF9E1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97702-47A2-E245-999A-03D56B5A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6C8BF-751C-A644-8269-78E44E22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B1B07-024B-0648-B80B-FAFF7E36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5EC6-8D16-9F4D-AC5D-B0BBF0E8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4E73-D5FD-5F4F-8913-3E8C44A2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2B7F2-8058-D547-8269-F0589E4C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6F8D-B033-7E46-B56F-A5EA7236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3A107-5A34-FA40-8D94-EE7C9D68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FD58-C614-9847-A46A-AC691612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4CD2-7773-0C43-8CD1-692EF9F7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8E362-3492-1C4D-B194-D279BA72F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0632D-C28E-9844-9C25-E91580DEB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3216-9386-9146-A264-FBA0BBB5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056A-E185-C44E-A402-E8AE795E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40F33-CC3E-094F-8F01-6631D3AA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9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F8553-11AF-B34A-B288-9F3364D2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8A21-34E6-114C-B405-D21C84EF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B27B-81ED-CA4F-9C5F-C3A093E92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7659-1071-654F-B8CF-596C47A54E0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9EF2-F4C4-CF46-B2DF-F181E3141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9909-80EE-4E43-884A-0F888DF6F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7CB4-FBA9-A641-81B1-CAD3700D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5C8C55-FA11-A041-9D33-F4E3D0C99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2694565"/>
            <a:ext cx="9144000" cy="842962"/>
          </a:xfrm>
        </p:spPr>
        <p:txBody>
          <a:bodyPr>
            <a:normAutofit/>
          </a:bodyPr>
          <a:lstStyle/>
          <a:p>
            <a:r>
              <a:rPr lang="en-US" sz="4000" dirty="0"/>
              <a:t>Object-Based Programming with Python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8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You can assign different values to attributes through functions/methods, which you can define in your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4038600" y="2947253"/>
            <a:ext cx="3848100" cy="3046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class Student: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sname</a:t>
            </a:r>
            <a:r>
              <a:rPr lang="en-US" sz="2400" dirty="0"/>
              <a:t> = ""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setSName</a:t>
            </a:r>
            <a:r>
              <a:rPr lang="en-US" sz="2400" dirty="0"/>
              <a:t>(self, </a:t>
            </a:r>
            <a:r>
              <a:rPr lang="en-US" sz="2400" dirty="0" err="1"/>
              <a:t>sn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self.sname</a:t>
            </a:r>
            <a:r>
              <a:rPr lang="en-US" sz="2400" dirty="0"/>
              <a:t> = </a:t>
            </a:r>
            <a:r>
              <a:rPr lang="en-US" sz="2400" dirty="0" err="1"/>
              <a:t>sn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s1 = Student12()</a:t>
            </a:r>
          </a:p>
          <a:p>
            <a:r>
              <a:rPr lang="en-US" sz="2400" dirty="0"/>
              <a:t>s1.setSName("Omar")</a:t>
            </a:r>
          </a:p>
          <a:p>
            <a:r>
              <a:rPr lang="en-US" sz="2400" dirty="0"/>
              <a:t>print(s1.sname)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C599FA-BC74-4545-AB59-06AB914699E6}"/>
              </a:ext>
            </a:extLst>
          </p:cNvPr>
          <p:cNvCxnSpPr>
            <a:cxnSpLocks/>
          </p:cNvCxnSpPr>
          <p:nvPr/>
        </p:nvCxnSpPr>
        <p:spPr>
          <a:xfrm flipH="1" flipV="1">
            <a:off x="5149516" y="4403558"/>
            <a:ext cx="3099135" cy="30272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1B8549-8341-8A4B-BB60-881C70DC6DD5}"/>
              </a:ext>
            </a:extLst>
          </p:cNvPr>
          <p:cNvSpPr txBox="1"/>
          <p:nvPr/>
        </p:nvSpPr>
        <p:spPr>
          <a:xfrm>
            <a:off x="8248650" y="4198447"/>
            <a:ext cx="3571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Every attribute in a Python class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should be always prefaced with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i="1" u="sng" dirty="0">
                <a:solidFill>
                  <a:srgbClr val="C00000"/>
                </a:solidFill>
              </a:rPr>
              <a:t>self.</a:t>
            </a:r>
            <a:r>
              <a:rPr lang="en-US" sz="2000" dirty="0">
                <a:solidFill>
                  <a:srgbClr val="C00000"/>
                </a:solidFill>
              </a:rPr>
              <a:t> upon accessing it</a:t>
            </a:r>
          </a:p>
        </p:txBody>
      </p:sp>
    </p:spTree>
    <p:extLst>
      <p:ext uri="{BB962C8B-B14F-4D97-AF65-F5344CB8AC3E}">
        <p14:creationId xmlns:p14="http://schemas.microsoft.com/office/powerpoint/2010/main" val="198440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Constructor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You can also define __</a:t>
            </a:r>
            <a:r>
              <a:rPr lang="en-US" dirty="0" err="1"/>
              <a:t>init</a:t>
            </a:r>
            <a:r>
              <a:rPr lang="en-US" dirty="0"/>
              <a:t>__() alongside any other function/method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4171950" y="2304391"/>
            <a:ext cx="3848100" cy="4401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class Student: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dirty="0" err="1"/>
              <a:t>sn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self.sname</a:t>
            </a:r>
            <a:r>
              <a:rPr lang="en-US" sz="2000" dirty="0"/>
              <a:t> = </a:t>
            </a:r>
            <a:r>
              <a:rPr lang="en-US" sz="2000" dirty="0" err="1"/>
              <a:t>sn</a:t>
            </a:r>
            <a:endParaRPr lang="en-US" sz="2000" dirty="0"/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setSName</a:t>
            </a:r>
            <a:r>
              <a:rPr lang="en-US" sz="2000" dirty="0"/>
              <a:t>(self, </a:t>
            </a:r>
            <a:r>
              <a:rPr lang="en-US" sz="2000" dirty="0" err="1"/>
              <a:t>sn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self.sname</a:t>
            </a:r>
            <a:r>
              <a:rPr lang="en-US" sz="2000" dirty="0"/>
              <a:t> = </a:t>
            </a:r>
            <a:r>
              <a:rPr lang="en-US" sz="2000" dirty="0" err="1"/>
              <a:t>sn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getSName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s1 = Student(“Abdullah")</a:t>
            </a:r>
          </a:p>
          <a:p>
            <a:r>
              <a:rPr lang="en-US" sz="2000" dirty="0"/>
              <a:t>print(s1.getSName())</a:t>
            </a:r>
          </a:p>
          <a:p>
            <a:r>
              <a:rPr lang="en-US" sz="2000" dirty="0"/>
              <a:t>s1.setSName("</a:t>
            </a:r>
            <a:r>
              <a:rPr lang="en-US" altLang="zh-CN" sz="2000" dirty="0"/>
              <a:t> Abdullah2</a:t>
            </a:r>
            <a:r>
              <a:rPr lang="en-US" sz="2000" dirty="0"/>
              <a:t>")</a:t>
            </a:r>
          </a:p>
          <a:p>
            <a:r>
              <a:rPr lang="en-US" sz="2000" dirty="0"/>
              <a:t>print(s1.getSName())</a:t>
            </a:r>
          </a:p>
        </p:txBody>
      </p:sp>
    </p:spTree>
    <p:extLst>
      <p:ext uri="{BB962C8B-B14F-4D97-AF65-F5344CB8AC3E}">
        <p14:creationId xmlns:p14="http://schemas.microsoft.com/office/powerpoint/2010/main" val="1691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Students and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Let us write an </a:t>
            </a:r>
            <a:r>
              <a:rPr lang="en-US" i="1" dirty="0"/>
              <a:t>object-based</a:t>
            </a:r>
            <a:r>
              <a:rPr lang="en-US" dirty="0"/>
              <a:t> program for the following two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334F00-71BE-8645-A650-AA0FDF6C4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57526"/>
              </p:ext>
            </p:extLst>
          </p:nvPr>
        </p:nvGraphicFramePr>
        <p:xfrm>
          <a:off x="1270000" y="2529416"/>
          <a:ext cx="400685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850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</a:t>
                      </a:r>
                      <a:r>
                        <a:rPr lang="en-US"/>
                        <a:t>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getSName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getSid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getSYear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setSYear</a:t>
                      </a:r>
                      <a:r>
                        <a:rPr lang="en-US" dirty="0"/>
                        <a:t>(year)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136CA6-7A59-094C-AC27-8C1DFC70E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04922"/>
              </p:ext>
            </p:extLst>
          </p:nvPr>
        </p:nvGraphicFramePr>
        <p:xfrm>
          <a:off x="7175500" y="2529416"/>
          <a:ext cx="434975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750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slist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a list which holds student objects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getCName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getCid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printAllStudents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addStudent</a:t>
                      </a:r>
                      <a:r>
                        <a:rPr lang="en-US" dirty="0"/>
                        <a:t>(</a:t>
                      </a:r>
                      <a:r>
                        <a:rPr lang="en-US" b="1" i="1" dirty="0"/>
                        <a:t>Student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AE8A8-4947-E84F-8F18-AB19FAD98E63}"/>
              </a:ext>
            </a:extLst>
          </p:cNvPr>
          <p:cNvCxnSpPr/>
          <p:nvPr/>
        </p:nvCxnSpPr>
        <p:spPr>
          <a:xfrm flipV="1">
            <a:off x="5276850" y="4267200"/>
            <a:ext cx="1898650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D8ADE4-28DA-7B4C-8EA4-5A4F6C105229}"/>
              </a:ext>
            </a:extLst>
          </p:cNvPr>
          <p:cNvSpPr txBox="1"/>
          <p:nvPr/>
        </p:nvSpPr>
        <p:spPr>
          <a:xfrm>
            <a:off x="5440704" y="3400492"/>
            <a:ext cx="1691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Many students </a:t>
            </a:r>
            <a:br>
              <a:rPr lang="en-US" b="1" i="1" dirty="0"/>
            </a:br>
            <a:r>
              <a:rPr lang="en-US" b="1" i="1" dirty="0"/>
              <a:t>can register for </a:t>
            </a:r>
            <a:br>
              <a:rPr lang="en-US" b="1" i="1" dirty="0"/>
            </a:br>
            <a:r>
              <a:rPr lang="en-US" b="1" i="1" dirty="0"/>
              <a:t>one course</a:t>
            </a:r>
          </a:p>
        </p:txBody>
      </p:sp>
    </p:spTree>
    <p:extLst>
      <p:ext uri="{BB962C8B-B14F-4D97-AF65-F5344CB8AC3E}">
        <p14:creationId xmlns:p14="http://schemas.microsoft.com/office/powerpoint/2010/main" val="504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 and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>
                <a:solidFill>
                  <a:srgbClr val="FF0000"/>
                </a:solidFill>
              </a:rPr>
              <a:t>Student</a:t>
            </a:r>
            <a:r>
              <a:rPr lang="en-US" sz="2400" dirty="0"/>
              <a:t>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sn</a:t>
            </a:r>
            <a:r>
              <a:rPr lang="en-US" sz="2400" dirty="0"/>
              <a:t>, </a:t>
            </a:r>
            <a:r>
              <a:rPr lang="en-US" sz="2400" dirty="0" err="1"/>
              <a:t>sid</a:t>
            </a:r>
            <a:r>
              <a:rPr lang="en-US" sz="2400" dirty="0"/>
              <a:t>, </a:t>
            </a:r>
            <a:r>
              <a:rPr lang="en-US" sz="2400" dirty="0" err="1"/>
              <a:t>sy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self.sname</a:t>
            </a:r>
            <a:r>
              <a:rPr lang="en-US" sz="2400" dirty="0"/>
              <a:t> = </a:t>
            </a:r>
            <a:r>
              <a:rPr lang="en-US" sz="2400" dirty="0" err="1"/>
              <a:t>sn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self.sid</a:t>
            </a:r>
            <a:r>
              <a:rPr lang="en-US" sz="2400" dirty="0"/>
              <a:t> = </a:t>
            </a:r>
            <a:r>
              <a:rPr lang="en-US" sz="2400" dirty="0" err="1"/>
              <a:t>sid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self.syear</a:t>
            </a:r>
            <a:r>
              <a:rPr lang="en-US" sz="2400" dirty="0"/>
              <a:t> = </a:t>
            </a:r>
            <a:r>
              <a:rPr lang="en-US" sz="2400" dirty="0" err="1"/>
              <a:t>sy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getSName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self.sname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getSid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self.sid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53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 and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4154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 def </a:t>
            </a:r>
            <a:r>
              <a:rPr lang="en-US" sz="2400" dirty="0" err="1"/>
              <a:t>getSYear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self.syear</a:t>
            </a:r>
            <a:endParaRPr lang="en-US" sz="2400" dirty="0"/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setSYear</a:t>
            </a:r>
            <a:r>
              <a:rPr lang="en-US" sz="2400" dirty="0"/>
              <a:t>(self, </a:t>
            </a:r>
            <a:r>
              <a:rPr lang="en-US" sz="2400" dirty="0" err="1"/>
              <a:t>sy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type(</a:t>
            </a:r>
            <a:r>
              <a:rPr lang="en-US" sz="2400" dirty="0" err="1"/>
              <a:t>sy</a:t>
            </a:r>
            <a:r>
              <a:rPr lang="en-US" sz="2400" dirty="0"/>
              <a:t>) is </a:t>
            </a:r>
            <a:r>
              <a:rPr lang="en-US" sz="2400" dirty="0" err="1"/>
              <a:t>str</a:t>
            </a:r>
            <a:r>
              <a:rPr lang="en-US" sz="2400" dirty="0"/>
              <a:t> and (</a:t>
            </a:r>
            <a:r>
              <a:rPr lang="en-US" sz="2400" dirty="0" err="1"/>
              <a:t>sy.lower</a:t>
            </a:r>
            <a:r>
              <a:rPr lang="en-US" sz="2400" dirty="0"/>
              <a:t>() == "freshman" or </a:t>
            </a:r>
            <a:r>
              <a:rPr lang="en-US" sz="2400" dirty="0" err="1"/>
              <a:t>sy.lower</a:t>
            </a:r>
            <a:r>
              <a:rPr lang="en-US" sz="2400" dirty="0"/>
              <a:t>() == "sophomore" or </a:t>
            </a:r>
            <a:r>
              <a:rPr lang="en-US" sz="2400" dirty="0" err="1"/>
              <a:t>sy.lower</a:t>
            </a:r>
            <a:r>
              <a:rPr lang="en-US" sz="2400" dirty="0"/>
              <a:t>() == "junior" or </a:t>
            </a:r>
            <a:r>
              <a:rPr lang="en-US" sz="2400" dirty="0" err="1"/>
              <a:t>sy.lower</a:t>
            </a:r>
            <a:r>
              <a:rPr lang="en-US" sz="2400" dirty="0"/>
              <a:t>() == "senior"):            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self.syear</a:t>
            </a:r>
            <a:r>
              <a:rPr lang="en-US" sz="2400" dirty="0"/>
              <a:t> = </a:t>
            </a:r>
            <a:r>
              <a:rPr lang="en-US" sz="2400" dirty="0" err="1"/>
              <a:t>sy</a:t>
            </a:r>
            <a:endParaRPr lang="en-US" sz="2400" dirty="0"/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print("You have input an invalid value! The only allowable input are freshman, sophomore, junior, and senior")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5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 and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4154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>
                <a:solidFill>
                  <a:srgbClr val="FF0000"/>
                </a:solidFill>
              </a:rPr>
              <a:t>Course</a:t>
            </a:r>
            <a:r>
              <a:rPr lang="en-US" sz="2400" dirty="0"/>
              <a:t>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cn</a:t>
            </a:r>
            <a:r>
              <a:rPr lang="en-US" sz="2400" dirty="0"/>
              <a:t>, </a:t>
            </a:r>
            <a:r>
              <a:rPr lang="en-US" sz="2400" dirty="0" err="1"/>
              <a:t>cid</a:t>
            </a:r>
            <a:r>
              <a:rPr lang="en-US" sz="2400" dirty="0"/>
              <a:t>, </a:t>
            </a:r>
            <a:r>
              <a:rPr lang="en-US" sz="2400" dirty="0" err="1"/>
              <a:t>sl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self.cname</a:t>
            </a:r>
            <a:r>
              <a:rPr lang="en-US" sz="2400" dirty="0"/>
              <a:t> = </a:t>
            </a:r>
            <a:r>
              <a:rPr lang="en-US" sz="2400" dirty="0" err="1"/>
              <a:t>cn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self.cid</a:t>
            </a:r>
            <a:r>
              <a:rPr lang="en-US" sz="2400" dirty="0"/>
              <a:t> = </a:t>
            </a:r>
            <a:r>
              <a:rPr lang="en-US" sz="2400" dirty="0" err="1"/>
              <a:t>cid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self.slist</a:t>
            </a:r>
            <a:r>
              <a:rPr lang="en-US" sz="2400" dirty="0"/>
              <a:t> = </a:t>
            </a:r>
            <a:r>
              <a:rPr lang="en-US" sz="2400" dirty="0" err="1"/>
              <a:t>sl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getCName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self.cname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getCid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self.cid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18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 and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48936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 def </a:t>
            </a:r>
            <a:r>
              <a:rPr lang="en-US" sz="2400" dirty="0" err="1"/>
              <a:t>printAllStudents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self.slist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i.getSName</a:t>
            </a:r>
            <a:r>
              <a:rPr lang="en-US" sz="2400" dirty="0"/>
              <a:t>(), </a:t>
            </a:r>
            <a:r>
              <a:rPr lang="en-US" sz="2400" dirty="0" err="1"/>
              <a:t>i.getSid</a:t>
            </a:r>
            <a:r>
              <a:rPr lang="en-US" sz="2400" dirty="0"/>
              <a:t>(), </a:t>
            </a:r>
            <a:r>
              <a:rPr lang="en-US" sz="2400" dirty="0" err="1"/>
              <a:t>i.getSYear</a:t>
            </a:r>
            <a:r>
              <a:rPr lang="en-US" sz="2400" dirty="0"/>
              <a:t>())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addStudent</a:t>
            </a:r>
            <a:r>
              <a:rPr lang="en-US" sz="2400" dirty="0"/>
              <a:t>(self, </a:t>
            </a:r>
            <a:r>
              <a:rPr lang="en-US" sz="2400" dirty="0" err="1"/>
              <a:t>st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type(</a:t>
            </a:r>
            <a:r>
              <a:rPr lang="en-US" sz="2400" dirty="0" err="1"/>
              <a:t>st</a:t>
            </a:r>
            <a:r>
              <a:rPr lang="en-US" sz="2400" dirty="0"/>
              <a:t>) is Student:</a:t>
            </a:r>
          </a:p>
          <a:p>
            <a:r>
              <a:rPr lang="en-US" sz="2400" dirty="0"/>
              <a:t>            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self.slist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if </a:t>
            </a:r>
            <a:r>
              <a:rPr lang="en-US" sz="2400" dirty="0" err="1"/>
              <a:t>i</a:t>
            </a:r>
            <a:r>
              <a:rPr lang="en-US" sz="2400" dirty="0"/>
              <a:t> is </a:t>
            </a:r>
            <a:r>
              <a:rPr lang="en-US" sz="2400" dirty="0" err="1"/>
              <a:t>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    print("This student is already added to the course!")</a:t>
            </a:r>
          </a:p>
          <a:p>
            <a:r>
              <a:rPr lang="en-US" sz="2400" dirty="0"/>
              <a:t>                    return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self.slist.append</a:t>
            </a:r>
            <a:r>
              <a:rPr lang="en-US" sz="2400" dirty="0"/>
              <a:t>(</a:t>
            </a:r>
            <a:r>
              <a:rPr lang="en-US" sz="2400" dirty="0" err="1"/>
              <a:t>st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print("Sorry, this is not a student!")</a:t>
            </a:r>
          </a:p>
        </p:txBody>
      </p:sp>
    </p:spTree>
    <p:extLst>
      <p:ext uri="{BB962C8B-B14F-4D97-AF65-F5344CB8AC3E}">
        <p14:creationId xmlns:p14="http://schemas.microsoft.com/office/powerpoint/2010/main" val="304407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Students and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4154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c1 = Course("</a:t>
            </a:r>
            <a:r>
              <a:rPr lang="en-US" sz="2400" dirty="0" err="1"/>
              <a:t>Prinicples</a:t>
            </a:r>
            <a:r>
              <a:rPr lang="en-US" sz="2400" dirty="0"/>
              <a:t> of Computing", 15110, [])</a:t>
            </a:r>
          </a:p>
          <a:p>
            <a:endParaRPr lang="en-US" sz="2400" dirty="0"/>
          </a:p>
          <a:p>
            <a:r>
              <a:rPr lang="en-US" sz="2400" dirty="0"/>
              <a:t>s1 = Student("</a:t>
            </a:r>
            <a:r>
              <a:rPr lang="en-US" sz="2400" dirty="0" err="1"/>
              <a:t>Eman</a:t>
            </a:r>
            <a:r>
              <a:rPr lang="en-US" sz="2400" dirty="0"/>
              <a:t>", 100, "Freshman")</a:t>
            </a:r>
          </a:p>
          <a:p>
            <a:r>
              <a:rPr lang="en-US" sz="2400" dirty="0"/>
              <a:t>s2 = Student("Omar", 101, "Freshman")</a:t>
            </a:r>
          </a:p>
          <a:p>
            <a:r>
              <a:rPr lang="en-US" sz="2400" dirty="0"/>
              <a:t>s3 = Student("Khaled", 102, "Junior")</a:t>
            </a:r>
          </a:p>
          <a:p>
            <a:endParaRPr lang="en-US" sz="2400" dirty="0"/>
          </a:p>
          <a:p>
            <a:r>
              <a:rPr lang="en-US" sz="2400" dirty="0"/>
              <a:t>c1.addStudent(s1)</a:t>
            </a:r>
          </a:p>
          <a:p>
            <a:r>
              <a:rPr lang="en-US" sz="2400" dirty="0"/>
              <a:t>c1.addStudent(s2)</a:t>
            </a:r>
          </a:p>
          <a:p>
            <a:r>
              <a:rPr lang="en-US" sz="2400" dirty="0"/>
              <a:t>c1.addStudent(s3)</a:t>
            </a:r>
          </a:p>
          <a:p>
            <a:endParaRPr lang="en-US" sz="2400" dirty="0"/>
          </a:p>
          <a:p>
            <a:r>
              <a:rPr lang="en-US" sz="2400" dirty="0"/>
              <a:t>c1.printAllStudents()</a:t>
            </a:r>
          </a:p>
        </p:txBody>
      </p:sp>
    </p:spTree>
    <p:extLst>
      <p:ext uri="{BB962C8B-B14F-4D97-AF65-F5344CB8AC3E}">
        <p14:creationId xmlns:p14="http://schemas.microsoft.com/office/powerpoint/2010/main" val="232764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Let us write a simplified </a:t>
            </a:r>
            <a:r>
              <a:rPr lang="en-US" i="1" dirty="0"/>
              <a:t>object-based</a:t>
            </a:r>
            <a:r>
              <a:rPr lang="en-US" dirty="0"/>
              <a:t> program for a bank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334F00-71BE-8645-A650-AA0FDF6C43E2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2377016"/>
          <a:ext cx="27051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cjob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getCName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getCid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getCJob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setCJob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new_job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136CA6-7A59-094C-AC27-8C1DFC70E5EF}"/>
              </a:ext>
            </a:extLst>
          </p:cNvPr>
          <p:cNvGraphicFramePr>
            <a:graphicFrameLocks noGrp="1"/>
          </p:cNvGraphicFramePr>
          <p:nvPr/>
        </p:nvGraphicFramePr>
        <p:xfrm>
          <a:off x="4594226" y="2270759"/>
          <a:ext cx="290512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26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account_number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deposit(amount)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withdraw(amount)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getCustomer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getAccountNumber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getBalance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AE8A8-4947-E84F-8F18-AB19FAD98E6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67050" y="4103158"/>
            <a:ext cx="1524641" cy="318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D8ADE4-28DA-7B4C-8EA4-5A4F6C105229}"/>
              </a:ext>
            </a:extLst>
          </p:cNvPr>
          <p:cNvSpPr txBox="1"/>
          <p:nvPr/>
        </p:nvSpPr>
        <p:spPr>
          <a:xfrm>
            <a:off x="3047125" y="3212636"/>
            <a:ext cx="161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 customer</a:t>
            </a:r>
            <a:br>
              <a:rPr lang="en-US" b="1" i="1" dirty="0"/>
            </a:br>
            <a:r>
              <a:rPr lang="en-US" b="1" i="1" dirty="0"/>
              <a:t>can have 1 or</a:t>
            </a:r>
            <a:br>
              <a:rPr lang="en-US" b="1" i="1" dirty="0"/>
            </a:br>
            <a:r>
              <a:rPr lang="en-US" b="1" i="1" dirty="0"/>
              <a:t>many accounts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325692-0EC4-F844-AC58-0F5AF346FEB1}"/>
              </a:ext>
            </a:extLst>
          </p:cNvPr>
          <p:cNvGraphicFramePr>
            <a:graphicFrameLocks noGrp="1"/>
          </p:cNvGraphicFramePr>
          <p:nvPr/>
        </p:nvGraphicFramePr>
        <p:xfrm>
          <a:off x="9026528" y="2377016"/>
          <a:ext cx="2930525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BankAccounts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alist</a:t>
                      </a:r>
                      <a:r>
                        <a:rPr lang="en-US" dirty="0"/>
                        <a:t> (a list which holds Account objects)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addAccount</a:t>
                      </a:r>
                      <a:r>
                        <a:rPr lang="en-US" dirty="0"/>
                        <a:t>(</a:t>
                      </a:r>
                      <a:r>
                        <a:rPr lang="en-US" b="1" i="1" dirty="0"/>
                        <a:t>Account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removeAccount</a:t>
                      </a:r>
                      <a:r>
                        <a:rPr lang="en-US" dirty="0"/>
                        <a:t>(</a:t>
                      </a:r>
                      <a:r>
                        <a:rPr lang="en-US" b="1" i="1" dirty="0"/>
                        <a:t>Account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printAllCBalances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20F597-9444-7843-9325-0B68A21CE4F8}"/>
              </a:ext>
            </a:extLst>
          </p:cNvPr>
          <p:cNvCxnSpPr>
            <a:cxnSpLocks/>
          </p:cNvCxnSpPr>
          <p:nvPr/>
        </p:nvCxnSpPr>
        <p:spPr>
          <a:xfrm flipV="1">
            <a:off x="7497330" y="3866726"/>
            <a:ext cx="1536700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313AD7-8967-FD49-8786-6ADBDAAD8ABE}"/>
              </a:ext>
            </a:extLst>
          </p:cNvPr>
          <p:cNvSpPr txBox="1"/>
          <p:nvPr/>
        </p:nvSpPr>
        <p:spPr>
          <a:xfrm>
            <a:off x="7535430" y="2666397"/>
            <a:ext cx="161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Many accounts can</a:t>
            </a:r>
            <a:br>
              <a:rPr lang="en-US" b="1" i="1" dirty="0"/>
            </a:br>
            <a:r>
              <a:rPr lang="en-US" b="1" i="1" dirty="0"/>
              <a:t>be held in</a:t>
            </a:r>
            <a:br>
              <a:rPr lang="en-US" b="1" i="1" dirty="0"/>
            </a:br>
            <a:r>
              <a:rPr lang="en-US" b="1" i="1" dirty="0" err="1"/>
              <a:t>BankAccounts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843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Let us write a simplified </a:t>
            </a:r>
            <a:r>
              <a:rPr lang="en-US" i="1" dirty="0"/>
              <a:t>object-based</a:t>
            </a:r>
            <a:r>
              <a:rPr lang="en-US" dirty="0"/>
              <a:t> program for a bank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334F00-71BE-8645-A650-AA0FDF6C43E2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2377016"/>
          <a:ext cx="27051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cjob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getCName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getCid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getCJob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setCJob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new_job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136CA6-7A59-094C-AC27-8C1DFC70E5EF}"/>
              </a:ext>
            </a:extLst>
          </p:cNvPr>
          <p:cNvGraphicFramePr>
            <a:graphicFrameLocks noGrp="1"/>
          </p:cNvGraphicFramePr>
          <p:nvPr/>
        </p:nvGraphicFramePr>
        <p:xfrm>
          <a:off x="4594226" y="2270759"/>
          <a:ext cx="290512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26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account_number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deposit(amount)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withdraw(amount)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getCustomer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getAccountNumber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getBalance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AE8A8-4947-E84F-8F18-AB19FAD98E6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67050" y="4103158"/>
            <a:ext cx="1524641" cy="318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D8ADE4-28DA-7B4C-8EA4-5A4F6C105229}"/>
              </a:ext>
            </a:extLst>
          </p:cNvPr>
          <p:cNvSpPr txBox="1"/>
          <p:nvPr/>
        </p:nvSpPr>
        <p:spPr>
          <a:xfrm>
            <a:off x="3047125" y="3212636"/>
            <a:ext cx="161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 customer</a:t>
            </a:r>
            <a:br>
              <a:rPr lang="en-US" b="1" i="1" dirty="0"/>
            </a:br>
            <a:r>
              <a:rPr lang="en-US" b="1" i="1" dirty="0"/>
              <a:t>can have 1 or</a:t>
            </a:r>
            <a:br>
              <a:rPr lang="en-US" b="1" i="1" dirty="0"/>
            </a:br>
            <a:r>
              <a:rPr lang="en-US" b="1" i="1" dirty="0"/>
              <a:t>many accounts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325692-0EC4-F844-AC58-0F5AF346FEB1}"/>
              </a:ext>
            </a:extLst>
          </p:cNvPr>
          <p:cNvGraphicFramePr>
            <a:graphicFrameLocks noGrp="1"/>
          </p:cNvGraphicFramePr>
          <p:nvPr/>
        </p:nvGraphicFramePr>
        <p:xfrm>
          <a:off x="9026528" y="2377016"/>
          <a:ext cx="2930525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BankAccounts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alist</a:t>
                      </a:r>
                      <a:r>
                        <a:rPr lang="en-US" dirty="0"/>
                        <a:t> (a list which holds Account objects)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addAccount</a:t>
                      </a:r>
                      <a:r>
                        <a:rPr lang="en-US" dirty="0"/>
                        <a:t>(</a:t>
                      </a:r>
                      <a:r>
                        <a:rPr lang="en-US" b="1" i="1" dirty="0"/>
                        <a:t>Account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removeAccount</a:t>
                      </a:r>
                      <a:r>
                        <a:rPr lang="en-US" dirty="0"/>
                        <a:t>(</a:t>
                      </a:r>
                      <a:r>
                        <a:rPr lang="en-US" b="1" i="1" dirty="0"/>
                        <a:t>Account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printAllCBalances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20F597-9444-7843-9325-0B68A21CE4F8}"/>
              </a:ext>
            </a:extLst>
          </p:cNvPr>
          <p:cNvCxnSpPr>
            <a:cxnSpLocks/>
          </p:cNvCxnSpPr>
          <p:nvPr/>
        </p:nvCxnSpPr>
        <p:spPr>
          <a:xfrm flipV="1">
            <a:off x="7497330" y="3866726"/>
            <a:ext cx="1536700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313AD7-8967-FD49-8786-6ADBDAAD8ABE}"/>
              </a:ext>
            </a:extLst>
          </p:cNvPr>
          <p:cNvSpPr txBox="1"/>
          <p:nvPr/>
        </p:nvSpPr>
        <p:spPr>
          <a:xfrm>
            <a:off x="7535430" y="2666397"/>
            <a:ext cx="161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Many accounts can</a:t>
            </a:r>
            <a:br>
              <a:rPr lang="en-US" b="1" i="1" dirty="0"/>
            </a:br>
            <a:r>
              <a:rPr lang="en-US" b="1" i="1" dirty="0"/>
              <a:t>be held in</a:t>
            </a:r>
            <a:br>
              <a:rPr lang="en-US" b="1" i="1" dirty="0"/>
            </a:br>
            <a:r>
              <a:rPr lang="en-US" b="1" i="1" dirty="0" err="1"/>
              <a:t>BankAccounts</a:t>
            </a:r>
            <a:endParaRPr lang="en-US" b="1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90671-180E-B44B-B1A1-FEC496B433A2}"/>
              </a:ext>
            </a:extLst>
          </p:cNvPr>
          <p:cNvSpPr/>
          <p:nvPr/>
        </p:nvSpPr>
        <p:spPr>
          <a:xfrm>
            <a:off x="3096768" y="2251708"/>
            <a:ext cx="8890003" cy="4441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</a:t>
            </a:r>
            <a:r>
              <a:rPr lang="en-US" i="1" dirty="0">
                <a:solidFill>
                  <a:srgbClr val="0070C0"/>
                </a:solidFill>
              </a:rPr>
              <a:t>object-oriented</a:t>
            </a:r>
            <a:r>
              <a:rPr lang="en-US" dirty="0"/>
              <a:t> programming language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i="1" dirty="0">
                <a:solidFill>
                  <a:srgbClr val="0070C0"/>
                </a:solidFill>
              </a:rPr>
              <a:t>object</a:t>
            </a:r>
            <a:r>
              <a:rPr lang="en-US" dirty="0"/>
              <a:t> is a combination of variables (also called </a:t>
            </a:r>
            <a:r>
              <a:rPr lang="en-US" i="1" dirty="0"/>
              <a:t>attributes</a:t>
            </a:r>
            <a:r>
              <a:rPr lang="en-US" dirty="0"/>
              <a:t> or </a:t>
            </a:r>
            <a:r>
              <a:rPr lang="en-US" i="1" dirty="0"/>
              <a:t>instance variables </a:t>
            </a:r>
            <a:r>
              <a:rPr lang="en-US" dirty="0"/>
              <a:t>or </a:t>
            </a:r>
            <a:r>
              <a:rPr lang="en-US" i="1" dirty="0"/>
              <a:t>object variables</a:t>
            </a:r>
            <a:r>
              <a:rPr lang="en-US" dirty="0"/>
              <a:t>) and behaviors (i.e., functions, which are referred to as </a:t>
            </a:r>
            <a:r>
              <a:rPr lang="en-US" i="1" dirty="0"/>
              <a:t>methods</a:t>
            </a:r>
            <a:r>
              <a:rPr lang="en-US" dirty="0"/>
              <a:t> in the object context)</a:t>
            </a:r>
          </a:p>
          <a:p>
            <a:endParaRPr lang="en-US" dirty="0"/>
          </a:p>
          <a:p>
            <a:r>
              <a:rPr lang="en-US" dirty="0"/>
              <a:t>To create an object, you need to create a </a:t>
            </a:r>
            <a:r>
              <a:rPr lang="en-US" i="1" dirty="0">
                <a:solidFill>
                  <a:srgbClr val="0070C0"/>
                </a:solidFill>
              </a:rPr>
              <a:t>class</a:t>
            </a:r>
            <a:r>
              <a:rPr lang="en-US" dirty="0"/>
              <a:t> using the keyword </a:t>
            </a:r>
            <a:r>
              <a:rPr lang="en-US" i="1" dirty="0">
                <a:solidFill>
                  <a:srgbClr val="C00000"/>
                </a:solidFill>
              </a:rPr>
              <a:t>class</a:t>
            </a:r>
            <a:r>
              <a:rPr lang="en-US" dirty="0"/>
              <a:t>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3924300" y="5480903"/>
            <a:ext cx="2707601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Student: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sname</a:t>
            </a:r>
            <a:r>
              <a:rPr lang="en-US" sz="2400" dirty="0"/>
              <a:t> = “Ahmed"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3FF988-6340-E944-A792-02A21A4D64F9}"/>
              </a:ext>
            </a:extLst>
          </p:cNvPr>
          <p:cNvCxnSpPr>
            <a:cxnSpLocks/>
          </p:cNvCxnSpPr>
          <p:nvPr/>
        </p:nvCxnSpPr>
        <p:spPr>
          <a:xfrm flipH="1">
            <a:off x="7250527" y="5885768"/>
            <a:ext cx="720910" cy="19798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D1572E-50C2-184C-88C0-5B70E2CFFF31}"/>
              </a:ext>
            </a:extLst>
          </p:cNvPr>
          <p:cNvSpPr txBox="1"/>
          <p:nvPr/>
        </p:nvSpPr>
        <p:spPr>
          <a:xfrm>
            <a:off x="7971437" y="5604014"/>
            <a:ext cx="3844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</a:rPr>
              <a:t>An attribute; you can have as many</a:t>
            </a:r>
            <a:br>
              <a:rPr lang="en-US" sz="2000" i="1" dirty="0">
                <a:solidFill>
                  <a:srgbClr val="00B050"/>
                </a:solidFill>
              </a:rPr>
            </a:br>
            <a:r>
              <a:rPr lang="en-US" sz="2000" i="1" dirty="0">
                <a:solidFill>
                  <a:srgbClr val="00B050"/>
                </a:solidFill>
              </a:rPr>
              <a:t>attributes as you want</a:t>
            </a:r>
          </a:p>
        </p:txBody>
      </p:sp>
    </p:spTree>
    <p:extLst>
      <p:ext uri="{BB962C8B-B14F-4D97-AF65-F5344CB8AC3E}">
        <p14:creationId xmlns:p14="http://schemas.microsoft.com/office/powerpoint/2010/main" val="7563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48936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>
                <a:solidFill>
                  <a:srgbClr val="FF0000"/>
                </a:solidFill>
              </a:rPr>
              <a:t>Customer</a:t>
            </a:r>
            <a:r>
              <a:rPr lang="en-US" sz="2400" dirty="0"/>
              <a:t>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cname</a:t>
            </a:r>
            <a:r>
              <a:rPr lang="en-US" sz="2400" dirty="0"/>
              <a:t>, </a:t>
            </a:r>
            <a:r>
              <a:rPr lang="en-US" sz="2400" dirty="0" err="1"/>
              <a:t>cid</a:t>
            </a:r>
            <a:r>
              <a:rPr lang="en-US" sz="2400" dirty="0"/>
              <a:t>, </a:t>
            </a:r>
            <a:r>
              <a:rPr lang="en-US" sz="2400" dirty="0" err="1"/>
              <a:t>cjob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self.cname</a:t>
            </a:r>
            <a:r>
              <a:rPr lang="en-US" sz="2400" dirty="0"/>
              <a:t> = </a:t>
            </a:r>
            <a:r>
              <a:rPr lang="en-US" sz="2400" dirty="0" err="1"/>
              <a:t>cname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self.cid</a:t>
            </a:r>
            <a:r>
              <a:rPr lang="en-US" sz="2400" dirty="0"/>
              <a:t> = </a:t>
            </a:r>
            <a:r>
              <a:rPr lang="en-US" sz="2400" dirty="0" err="1"/>
              <a:t>cid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self.cjob</a:t>
            </a:r>
            <a:r>
              <a:rPr lang="en-US" sz="2400" dirty="0"/>
              <a:t> = </a:t>
            </a:r>
            <a:r>
              <a:rPr lang="en-US" sz="2400" dirty="0" err="1"/>
              <a:t>cjob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getCName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self.cname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getCid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self.cid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8644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 def </a:t>
            </a:r>
            <a:r>
              <a:rPr lang="en-US" sz="2400" dirty="0" err="1"/>
              <a:t>getCJob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self.cjob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setCJob</a:t>
            </a:r>
            <a:r>
              <a:rPr lang="en-US" sz="2400" dirty="0"/>
              <a:t>(self, </a:t>
            </a:r>
            <a:r>
              <a:rPr lang="en-US" sz="2400" dirty="0" err="1"/>
              <a:t>new_job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self.cjob</a:t>
            </a:r>
            <a:r>
              <a:rPr lang="en-US" sz="2400" dirty="0"/>
              <a:t> = </a:t>
            </a:r>
            <a:r>
              <a:rPr lang="en-US" sz="2400" dirty="0" err="1"/>
              <a:t>new_job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27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Let us write a simplified </a:t>
            </a:r>
            <a:r>
              <a:rPr lang="en-US" i="1" dirty="0"/>
              <a:t>object-based</a:t>
            </a:r>
            <a:r>
              <a:rPr lang="en-US" dirty="0"/>
              <a:t> program for a bank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334F00-71BE-8645-A650-AA0FDF6C43E2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2377016"/>
          <a:ext cx="27051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cjob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getCName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getCid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getCJob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setCJob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new_job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136CA6-7A59-094C-AC27-8C1DFC70E5EF}"/>
              </a:ext>
            </a:extLst>
          </p:cNvPr>
          <p:cNvGraphicFramePr>
            <a:graphicFrameLocks noGrp="1"/>
          </p:cNvGraphicFramePr>
          <p:nvPr/>
        </p:nvGraphicFramePr>
        <p:xfrm>
          <a:off x="4594226" y="2270759"/>
          <a:ext cx="290512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26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account_number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deposit(amount)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withdraw(amount)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getCustomer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getAccountNumber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getBalance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AE8A8-4947-E84F-8F18-AB19FAD98E6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67050" y="4103158"/>
            <a:ext cx="1524641" cy="318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D8ADE4-28DA-7B4C-8EA4-5A4F6C105229}"/>
              </a:ext>
            </a:extLst>
          </p:cNvPr>
          <p:cNvSpPr txBox="1"/>
          <p:nvPr/>
        </p:nvSpPr>
        <p:spPr>
          <a:xfrm>
            <a:off x="3047125" y="3212636"/>
            <a:ext cx="161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 customer</a:t>
            </a:r>
            <a:br>
              <a:rPr lang="en-US" b="1" i="1" dirty="0"/>
            </a:br>
            <a:r>
              <a:rPr lang="en-US" b="1" i="1" dirty="0"/>
              <a:t>can have 1 or</a:t>
            </a:r>
            <a:br>
              <a:rPr lang="en-US" b="1" i="1" dirty="0"/>
            </a:br>
            <a:r>
              <a:rPr lang="en-US" b="1" i="1" dirty="0"/>
              <a:t>many accounts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325692-0EC4-F844-AC58-0F5AF346FEB1}"/>
              </a:ext>
            </a:extLst>
          </p:cNvPr>
          <p:cNvGraphicFramePr>
            <a:graphicFrameLocks noGrp="1"/>
          </p:cNvGraphicFramePr>
          <p:nvPr/>
        </p:nvGraphicFramePr>
        <p:xfrm>
          <a:off x="9026528" y="2377016"/>
          <a:ext cx="2930525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BankAccounts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alist</a:t>
                      </a:r>
                      <a:r>
                        <a:rPr lang="en-US" dirty="0"/>
                        <a:t> (a list which holds Account objects)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addAccount</a:t>
                      </a:r>
                      <a:r>
                        <a:rPr lang="en-US" dirty="0"/>
                        <a:t>(</a:t>
                      </a:r>
                      <a:r>
                        <a:rPr lang="en-US" b="1" i="1" dirty="0"/>
                        <a:t>Account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removeAccount</a:t>
                      </a:r>
                      <a:r>
                        <a:rPr lang="en-US" dirty="0"/>
                        <a:t>(</a:t>
                      </a:r>
                      <a:r>
                        <a:rPr lang="en-US" b="1" i="1" dirty="0"/>
                        <a:t>Account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printAllCBalances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20F597-9444-7843-9325-0B68A21CE4F8}"/>
              </a:ext>
            </a:extLst>
          </p:cNvPr>
          <p:cNvCxnSpPr>
            <a:cxnSpLocks/>
          </p:cNvCxnSpPr>
          <p:nvPr/>
        </p:nvCxnSpPr>
        <p:spPr>
          <a:xfrm flipV="1">
            <a:off x="7497330" y="3866726"/>
            <a:ext cx="1536700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313AD7-8967-FD49-8786-6ADBDAAD8ABE}"/>
              </a:ext>
            </a:extLst>
          </p:cNvPr>
          <p:cNvSpPr txBox="1"/>
          <p:nvPr/>
        </p:nvSpPr>
        <p:spPr>
          <a:xfrm>
            <a:off x="7535430" y="2666397"/>
            <a:ext cx="161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Many accounts can</a:t>
            </a:r>
            <a:br>
              <a:rPr lang="en-US" b="1" i="1" dirty="0"/>
            </a:br>
            <a:r>
              <a:rPr lang="en-US" b="1" i="1" dirty="0"/>
              <a:t>be held in</a:t>
            </a:r>
            <a:br>
              <a:rPr lang="en-US" b="1" i="1" dirty="0"/>
            </a:br>
            <a:r>
              <a:rPr lang="en-US" b="1" i="1" dirty="0" err="1"/>
              <a:t>BankAccounts</a:t>
            </a:r>
            <a:endParaRPr lang="en-US" b="1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90671-180E-B44B-B1A1-FEC496B433A2}"/>
              </a:ext>
            </a:extLst>
          </p:cNvPr>
          <p:cNvSpPr/>
          <p:nvPr/>
        </p:nvSpPr>
        <p:spPr>
          <a:xfrm>
            <a:off x="7524762" y="2270759"/>
            <a:ext cx="4516873" cy="435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50475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class </a:t>
            </a:r>
            <a:r>
              <a:rPr lang="en-US" sz="2300" dirty="0">
                <a:solidFill>
                  <a:srgbClr val="FF0000"/>
                </a:solidFill>
              </a:rPr>
              <a:t>Account</a:t>
            </a:r>
            <a:r>
              <a:rPr lang="en-US" sz="2300" dirty="0"/>
              <a:t>:</a:t>
            </a:r>
          </a:p>
          <a:p>
            <a:r>
              <a:rPr lang="en-US" sz="2300" dirty="0"/>
              <a:t>    def __</a:t>
            </a:r>
            <a:r>
              <a:rPr lang="en-US" sz="2300" dirty="0" err="1"/>
              <a:t>init</a:t>
            </a:r>
            <a:r>
              <a:rPr lang="en-US" sz="2300" dirty="0"/>
              <a:t>__(self, customer, </a:t>
            </a:r>
            <a:r>
              <a:rPr lang="en-US" sz="2300" dirty="0" err="1"/>
              <a:t>account_number</a:t>
            </a:r>
            <a:r>
              <a:rPr lang="en-US" sz="2300" dirty="0"/>
              <a:t>, balance):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self.customer</a:t>
            </a:r>
            <a:r>
              <a:rPr lang="en-US" sz="2300" dirty="0"/>
              <a:t> = customer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self.account_number</a:t>
            </a:r>
            <a:r>
              <a:rPr lang="en-US" sz="2300" dirty="0"/>
              <a:t> = </a:t>
            </a:r>
            <a:r>
              <a:rPr lang="en-US" sz="2300" dirty="0" err="1"/>
              <a:t>account_number</a:t>
            </a:r>
            <a:endParaRPr lang="en-US" sz="2300" dirty="0"/>
          </a:p>
          <a:p>
            <a:r>
              <a:rPr lang="en-US" sz="2300" dirty="0"/>
              <a:t>        </a:t>
            </a:r>
            <a:r>
              <a:rPr lang="en-US" sz="2300" dirty="0" err="1"/>
              <a:t>self.balance</a:t>
            </a:r>
            <a:r>
              <a:rPr lang="en-US" sz="2300" dirty="0"/>
              <a:t> = balance</a:t>
            </a:r>
          </a:p>
          <a:p>
            <a:endParaRPr lang="en-US" sz="2300" dirty="0"/>
          </a:p>
          <a:p>
            <a:r>
              <a:rPr lang="en-US" sz="2300" dirty="0"/>
              <a:t>    def deposit(self, amount):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self.balance</a:t>
            </a:r>
            <a:r>
              <a:rPr lang="en-US" sz="2300" dirty="0"/>
              <a:t> = </a:t>
            </a:r>
            <a:r>
              <a:rPr lang="en-US" sz="2300" dirty="0" err="1"/>
              <a:t>self.balance</a:t>
            </a:r>
            <a:r>
              <a:rPr lang="en-US" sz="2300" dirty="0"/>
              <a:t> + amount</a:t>
            </a:r>
          </a:p>
          <a:p>
            <a:endParaRPr lang="en-US" sz="2300" dirty="0"/>
          </a:p>
          <a:p>
            <a:r>
              <a:rPr lang="en-US" sz="2300" dirty="0"/>
              <a:t>    def withdraw(self, amount):</a:t>
            </a:r>
          </a:p>
          <a:p>
            <a:r>
              <a:rPr lang="en-US" sz="2300" dirty="0"/>
              <a:t>        if amount &lt;= </a:t>
            </a:r>
            <a:r>
              <a:rPr lang="en-US" sz="2300" dirty="0" err="1"/>
              <a:t>self.balance</a:t>
            </a:r>
            <a:r>
              <a:rPr lang="en-US" sz="2300" dirty="0"/>
              <a:t>:</a:t>
            </a:r>
          </a:p>
          <a:p>
            <a:r>
              <a:rPr lang="en-US" sz="2300" dirty="0"/>
              <a:t>            </a:t>
            </a:r>
            <a:r>
              <a:rPr lang="en-US" sz="2300" dirty="0" err="1"/>
              <a:t>self.balance</a:t>
            </a:r>
            <a:r>
              <a:rPr lang="en-US" sz="2300" dirty="0"/>
              <a:t> = </a:t>
            </a:r>
            <a:r>
              <a:rPr lang="en-US" sz="2300" dirty="0" err="1"/>
              <a:t>self.balance</a:t>
            </a:r>
            <a:r>
              <a:rPr lang="en-US" sz="2300" dirty="0"/>
              <a:t> - amount</a:t>
            </a:r>
          </a:p>
          <a:p>
            <a:r>
              <a:rPr lang="en-US" sz="2300" dirty="0"/>
              <a:t>        else:</a:t>
            </a:r>
          </a:p>
          <a:p>
            <a:r>
              <a:rPr lang="en-US" sz="2300" dirty="0"/>
              <a:t>            print("You do not have sufficient funds to make this withdrawal!")</a:t>
            </a:r>
          </a:p>
        </p:txBody>
      </p:sp>
    </p:spTree>
    <p:extLst>
      <p:ext uri="{BB962C8B-B14F-4D97-AF65-F5344CB8AC3E}">
        <p14:creationId xmlns:p14="http://schemas.microsoft.com/office/powerpoint/2010/main" val="52634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 </a:t>
            </a:r>
            <a:r>
              <a:rPr lang="en-US" sz="2300" dirty="0"/>
              <a:t>def </a:t>
            </a:r>
            <a:r>
              <a:rPr lang="en-US" sz="2300" dirty="0" err="1"/>
              <a:t>getCustomer</a:t>
            </a:r>
            <a:r>
              <a:rPr lang="en-US" sz="2300" dirty="0"/>
              <a:t>(self):</a:t>
            </a:r>
          </a:p>
          <a:p>
            <a:r>
              <a:rPr lang="en-US" sz="2300" dirty="0"/>
              <a:t>        return </a:t>
            </a:r>
            <a:r>
              <a:rPr lang="en-US" sz="2300" dirty="0" err="1"/>
              <a:t>self.customer</a:t>
            </a:r>
            <a:endParaRPr lang="en-US" sz="2300" dirty="0"/>
          </a:p>
          <a:p>
            <a:endParaRPr lang="en-US" sz="2300" dirty="0"/>
          </a:p>
          <a:p>
            <a:r>
              <a:rPr lang="en-US" sz="2300" dirty="0"/>
              <a:t>    def </a:t>
            </a:r>
            <a:r>
              <a:rPr lang="en-US" sz="2300" dirty="0" err="1"/>
              <a:t>getAccountNumber</a:t>
            </a:r>
            <a:r>
              <a:rPr lang="en-US" sz="2300" dirty="0"/>
              <a:t>(self):</a:t>
            </a:r>
          </a:p>
          <a:p>
            <a:r>
              <a:rPr lang="en-US" sz="2300" dirty="0"/>
              <a:t>        return </a:t>
            </a:r>
            <a:r>
              <a:rPr lang="en-US" sz="2300" dirty="0" err="1"/>
              <a:t>self.account_number</a:t>
            </a:r>
            <a:endParaRPr lang="en-US" sz="2300" dirty="0"/>
          </a:p>
          <a:p>
            <a:endParaRPr lang="en-US" sz="2300" dirty="0"/>
          </a:p>
          <a:p>
            <a:r>
              <a:rPr lang="en-US" sz="2300" dirty="0"/>
              <a:t>    def </a:t>
            </a:r>
            <a:r>
              <a:rPr lang="en-US" sz="2300" dirty="0" err="1"/>
              <a:t>getBalance</a:t>
            </a:r>
            <a:r>
              <a:rPr lang="en-US" sz="2300" dirty="0"/>
              <a:t>(self):</a:t>
            </a:r>
          </a:p>
          <a:p>
            <a:r>
              <a:rPr lang="en-US" sz="2300" dirty="0"/>
              <a:t>        return </a:t>
            </a:r>
            <a:r>
              <a:rPr lang="en-US" sz="2300" dirty="0" err="1"/>
              <a:t>self.balance</a:t>
            </a:r>
            <a:endParaRPr lang="en-US" sz="2300" dirty="0"/>
          </a:p>
          <a:p>
            <a:r>
              <a:rPr lang="en-US" sz="23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5733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Let us write a simplified </a:t>
            </a:r>
            <a:r>
              <a:rPr lang="en-US" i="1" dirty="0"/>
              <a:t>object-based</a:t>
            </a:r>
            <a:r>
              <a:rPr lang="en-US" dirty="0"/>
              <a:t> program for a bank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334F00-71BE-8645-A650-AA0FDF6C43E2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2377016"/>
          <a:ext cx="27051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cjob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getCName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getCid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getCJob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setCJob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new_job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136CA6-7A59-094C-AC27-8C1DFC70E5EF}"/>
              </a:ext>
            </a:extLst>
          </p:cNvPr>
          <p:cNvGraphicFramePr>
            <a:graphicFrameLocks noGrp="1"/>
          </p:cNvGraphicFramePr>
          <p:nvPr/>
        </p:nvGraphicFramePr>
        <p:xfrm>
          <a:off x="4594226" y="2270759"/>
          <a:ext cx="290512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26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Account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account_number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8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deposit(amount)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withdraw(amount)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getCustomer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getAccountNumber</a:t>
                      </a:r>
                      <a:r>
                        <a:rPr lang="en-US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getBalance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497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AE8A8-4947-E84F-8F18-AB19FAD98E6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67050" y="4103158"/>
            <a:ext cx="1524641" cy="318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D8ADE4-28DA-7B4C-8EA4-5A4F6C105229}"/>
              </a:ext>
            </a:extLst>
          </p:cNvPr>
          <p:cNvSpPr txBox="1"/>
          <p:nvPr/>
        </p:nvSpPr>
        <p:spPr>
          <a:xfrm>
            <a:off x="3047125" y="3212636"/>
            <a:ext cx="161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 customer</a:t>
            </a:r>
            <a:br>
              <a:rPr lang="en-US" b="1" i="1" dirty="0"/>
            </a:br>
            <a:r>
              <a:rPr lang="en-US" b="1" i="1" dirty="0"/>
              <a:t>can have 1 or</a:t>
            </a:r>
            <a:br>
              <a:rPr lang="en-US" b="1" i="1" dirty="0"/>
            </a:br>
            <a:r>
              <a:rPr lang="en-US" b="1" i="1" dirty="0"/>
              <a:t>many accounts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325692-0EC4-F844-AC58-0F5AF346FEB1}"/>
              </a:ext>
            </a:extLst>
          </p:cNvPr>
          <p:cNvGraphicFramePr>
            <a:graphicFrameLocks noGrp="1"/>
          </p:cNvGraphicFramePr>
          <p:nvPr/>
        </p:nvGraphicFramePr>
        <p:xfrm>
          <a:off x="9026528" y="2377016"/>
          <a:ext cx="2930525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99229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Class: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BankAccounts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Attributes (or </a:t>
                      </a:r>
                      <a:r>
                        <a:rPr lang="en-US" sz="2000" b="1" i="1" dirty="0"/>
                        <a:t>Instance Variables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alist</a:t>
                      </a:r>
                      <a:r>
                        <a:rPr lang="en-US" dirty="0"/>
                        <a:t> (a list which holds Account objects)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000" b="1" dirty="0"/>
                        <a:t>Behaviors (or </a:t>
                      </a:r>
                      <a:r>
                        <a:rPr lang="en-US" sz="2000" b="1" i="1" dirty="0"/>
                        <a:t>Methods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5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addAccount</a:t>
                      </a:r>
                      <a:r>
                        <a:rPr lang="en-US" dirty="0"/>
                        <a:t>(</a:t>
                      </a:r>
                      <a:r>
                        <a:rPr lang="en-US" b="1" i="1" dirty="0"/>
                        <a:t>Account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6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removeAccount</a:t>
                      </a:r>
                      <a:r>
                        <a:rPr lang="en-US" dirty="0"/>
                        <a:t>(</a:t>
                      </a:r>
                      <a:r>
                        <a:rPr lang="en-US" b="1" i="1" dirty="0"/>
                        <a:t>Account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printAllCBalances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54649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20F597-9444-7843-9325-0B68A21CE4F8}"/>
              </a:ext>
            </a:extLst>
          </p:cNvPr>
          <p:cNvCxnSpPr>
            <a:cxnSpLocks/>
          </p:cNvCxnSpPr>
          <p:nvPr/>
        </p:nvCxnSpPr>
        <p:spPr>
          <a:xfrm flipV="1">
            <a:off x="7497330" y="3866726"/>
            <a:ext cx="1536700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313AD7-8967-FD49-8786-6ADBDAAD8ABE}"/>
              </a:ext>
            </a:extLst>
          </p:cNvPr>
          <p:cNvSpPr txBox="1"/>
          <p:nvPr/>
        </p:nvSpPr>
        <p:spPr>
          <a:xfrm>
            <a:off x="7535430" y="2666397"/>
            <a:ext cx="161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Many accounts can</a:t>
            </a:r>
            <a:br>
              <a:rPr lang="en-US" b="1" i="1" dirty="0"/>
            </a:br>
            <a:r>
              <a:rPr lang="en-US" b="1" i="1" dirty="0"/>
              <a:t>be held in</a:t>
            </a:r>
            <a:br>
              <a:rPr lang="en-US" b="1" i="1" dirty="0"/>
            </a:br>
            <a:r>
              <a:rPr lang="en-US" b="1" i="1" dirty="0" err="1"/>
              <a:t>BankAccounts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35077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BankAccounts</a:t>
            </a:r>
            <a:r>
              <a:rPr lang="en-US" sz="2400" dirty="0"/>
              <a:t>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accounts):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self.alist</a:t>
            </a:r>
            <a:r>
              <a:rPr lang="en-US" sz="2400" dirty="0"/>
              <a:t> = accounts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addAccount</a:t>
            </a:r>
            <a:r>
              <a:rPr lang="en-US" sz="2400" dirty="0"/>
              <a:t>(self, account):</a:t>
            </a:r>
          </a:p>
          <a:p>
            <a:r>
              <a:rPr lang="en-US" sz="2400" dirty="0"/>
              <a:t>        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self.alist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if account is </a:t>
            </a:r>
            <a:r>
              <a:rPr lang="en-US" sz="24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print("This account has already been added")</a:t>
            </a:r>
          </a:p>
          <a:p>
            <a:r>
              <a:rPr lang="en-US" sz="2400" dirty="0"/>
              <a:t>                return</a:t>
            </a:r>
          </a:p>
          <a:p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self.alist.append</a:t>
            </a:r>
            <a:r>
              <a:rPr lang="en-US" sz="2400" dirty="0"/>
              <a:t>(account)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83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48936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def </a:t>
            </a:r>
            <a:r>
              <a:rPr lang="en-US" sz="2400" dirty="0" err="1"/>
              <a:t>removeAccount</a:t>
            </a:r>
            <a:r>
              <a:rPr lang="en-US" sz="2400" dirty="0"/>
              <a:t>(self, account):</a:t>
            </a:r>
          </a:p>
          <a:p>
            <a:r>
              <a:rPr lang="en-US" sz="2400" dirty="0"/>
              <a:t>        counter = 0</a:t>
            </a:r>
          </a:p>
          <a:p>
            <a:r>
              <a:rPr lang="en-US" sz="2400" dirty="0"/>
              <a:t>        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self.alist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if account is </a:t>
            </a:r>
            <a:r>
              <a:rPr lang="en-US" sz="24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self.alist.pop</a:t>
            </a:r>
            <a:r>
              <a:rPr lang="en-US" sz="2400" dirty="0"/>
              <a:t>(counter)</a:t>
            </a:r>
          </a:p>
          <a:p>
            <a:r>
              <a:rPr lang="en-US" sz="2400" dirty="0"/>
              <a:t>                return</a:t>
            </a:r>
          </a:p>
          <a:p>
            <a:r>
              <a:rPr lang="en-US" sz="2400" dirty="0"/>
              <a:t>            counter = counter + 1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dirty="0"/>
              <a:t>        print("This account does not exist!")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printAllCBalances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self.alist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i.getCustomer</a:t>
            </a:r>
            <a:r>
              <a:rPr lang="en-US" sz="2400" dirty="0"/>
              <a:t>().</a:t>
            </a:r>
            <a:r>
              <a:rPr lang="en-US" sz="2400" dirty="0" err="1"/>
              <a:t>getCName</a:t>
            </a:r>
            <a:r>
              <a:rPr lang="en-US" sz="2400" dirty="0"/>
              <a:t>(), </a:t>
            </a:r>
            <a:r>
              <a:rPr lang="en-US" sz="2400" dirty="0" err="1"/>
              <a:t>i.getBalance</a:t>
            </a:r>
            <a:r>
              <a:rPr lang="en-US" sz="2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59306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4154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c1 = Customer("</a:t>
            </a:r>
            <a:r>
              <a:rPr lang="en-US" sz="2400" dirty="0" err="1"/>
              <a:t>Maram</a:t>
            </a:r>
            <a:r>
              <a:rPr lang="en-US" sz="2400" dirty="0"/>
              <a:t>", 12345, "Student")</a:t>
            </a:r>
          </a:p>
          <a:p>
            <a:r>
              <a:rPr lang="en-US" sz="2400" dirty="0"/>
              <a:t>c2 = Customer("Jack", 12333, "Teacher")</a:t>
            </a:r>
          </a:p>
          <a:p>
            <a:endParaRPr lang="en-US" sz="2400" dirty="0"/>
          </a:p>
          <a:p>
            <a:r>
              <a:rPr lang="en-US" sz="2400" dirty="0"/>
              <a:t>c1_account = Account(c1, 100, 0)</a:t>
            </a:r>
          </a:p>
          <a:p>
            <a:r>
              <a:rPr lang="en-US" sz="2400" dirty="0"/>
              <a:t>c2_account = Account(c2, 101, 5000)</a:t>
            </a:r>
          </a:p>
          <a:p>
            <a:endParaRPr lang="en-US" sz="2400" dirty="0"/>
          </a:p>
          <a:p>
            <a:r>
              <a:rPr lang="en-US" sz="2400" dirty="0"/>
              <a:t>bas = </a:t>
            </a:r>
            <a:r>
              <a:rPr lang="en-US" sz="2400" dirty="0" err="1"/>
              <a:t>BankAccounts</a:t>
            </a:r>
            <a:r>
              <a:rPr lang="en-US" sz="2400" dirty="0"/>
              <a:t>([])</a:t>
            </a:r>
          </a:p>
          <a:p>
            <a:r>
              <a:rPr lang="en-US" sz="2400" dirty="0" err="1"/>
              <a:t>bas.addAccount</a:t>
            </a:r>
            <a:r>
              <a:rPr lang="en-US" sz="2400" dirty="0"/>
              <a:t>(c1_account)</a:t>
            </a:r>
          </a:p>
          <a:p>
            <a:r>
              <a:rPr lang="en-US" sz="2400" dirty="0" err="1"/>
              <a:t>bas.addAccount</a:t>
            </a:r>
            <a:r>
              <a:rPr lang="en-US" sz="2400" dirty="0"/>
              <a:t>(c2_account)</a:t>
            </a:r>
          </a:p>
          <a:p>
            <a:r>
              <a:rPr lang="en-US" sz="2400" dirty="0" err="1"/>
              <a:t>bas.addAccount</a:t>
            </a:r>
            <a:r>
              <a:rPr lang="en-US" sz="2400" dirty="0"/>
              <a:t>(c2_account)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759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Simplified Bank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990600" y="1690688"/>
            <a:ext cx="986790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c1_account.deposit(20000)</a:t>
            </a:r>
          </a:p>
          <a:p>
            <a:r>
              <a:rPr lang="en-US" sz="2400" dirty="0"/>
              <a:t>c1_account.withdraw(230)</a:t>
            </a:r>
          </a:p>
          <a:p>
            <a:r>
              <a:rPr lang="en-US" sz="2400" dirty="0"/>
              <a:t>c2_account.withdraw(1500)</a:t>
            </a:r>
          </a:p>
          <a:p>
            <a:endParaRPr lang="en-US" sz="2400" dirty="0"/>
          </a:p>
          <a:p>
            <a:r>
              <a:rPr lang="en-US" sz="2400" dirty="0" err="1"/>
              <a:t>bas.printAllCBalances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bas.removeAccount</a:t>
            </a:r>
            <a:r>
              <a:rPr lang="en-US" sz="2400" dirty="0"/>
              <a:t>(c2_account)</a:t>
            </a:r>
          </a:p>
          <a:p>
            <a:endParaRPr lang="en-US" sz="2400" dirty="0"/>
          </a:p>
          <a:p>
            <a:r>
              <a:rPr lang="en-US" sz="2400" dirty="0" err="1"/>
              <a:t>bas.printAllCBalances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632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Objects Out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After defining a class, you can create any number of objects out of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Guess the output…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5590309" y="3429000"/>
            <a:ext cx="249555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s1 = Student()</a:t>
            </a:r>
          </a:p>
          <a:p>
            <a:r>
              <a:rPr lang="en-US" sz="2400" dirty="0"/>
              <a:t>print(s1.sname)</a:t>
            </a:r>
          </a:p>
          <a:p>
            <a:r>
              <a:rPr lang="en-US" sz="2400" dirty="0"/>
              <a:t>s2 = Student ()</a:t>
            </a:r>
          </a:p>
          <a:p>
            <a:r>
              <a:rPr lang="en-US" sz="2400" dirty="0"/>
              <a:t>print(s2.sname)</a:t>
            </a:r>
          </a:p>
          <a:p>
            <a:r>
              <a:rPr lang="en-US" sz="2400" dirty="0"/>
              <a:t>s3 = Student ()</a:t>
            </a:r>
          </a:p>
          <a:p>
            <a:r>
              <a:rPr lang="en-US" sz="2400" dirty="0"/>
              <a:t>print(s3.sname)</a:t>
            </a:r>
          </a:p>
        </p:txBody>
      </p:sp>
    </p:spTree>
    <p:extLst>
      <p:ext uri="{BB962C8B-B14F-4D97-AF65-F5344CB8AC3E}">
        <p14:creationId xmlns:p14="http://schemas.microsoft.com/office/powerpoint/2010/main" val="17641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FBB4-D3B6-5C79-B5B3-7B0ADE3E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Shopping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0056-0AFF-02FB-01DD-AF3D677E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3430"/>
          </a:xfrm>
        </p:spPr>
        <p:txBody>
          <a:bodyPr>
            <a:normAutofit/>
          </a:bodyPr>
          <a:lstStyle/>
          <a:p>
            <a:r>
              <a:rPr lang="en-US" altLang="zh-CN" b="1" dirty="0"/>
              <a:t>Objective:</a:t>
            </a:r>
            <a:br>
              <a:rPr lang="en-US" altLang="zh-CN" dirty="0"/>
            </a:br>
            <a:r>
              <a:rPr lang="en-US" altLang="zh-CN" dirty="0"/>
              <a:t>Design a system to manage an online shopping platform, allowing users to browse products, manage their shopping cart, and make purchases.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27648C-632F-5C5D-0EA9-5183267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59288"/>
              </p:ext>
            </p:extLst>
          </p:nvPr>
        </p:nvGraphicFramePr>
        <p:xfrm>
          <a:off x="3749964" y="3157298"/>
          <a:ext cx="632691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910">
                  <a:extLst>
                    <a:ext uri="{9D8B030D-6E8A-4147-A177-3AD203B41FA5}">
                      <a16:colId xmlns:a16="http://schemas.microsoft.com/office/drawing/2014/main" val="284822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Product Class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Attributes: </a:t>
                      </a:r>
                    </a:p>
                    <a:p>
                      <a:pPr lvl="1"/>
                      <a:r>
                        <a:rPr lang="en-US" altLang="zh-CN" dirty="0" err="1"/>
                        <a:t>product_id</a:t>
                      </a:r>
                      <a:r>
                        <a:rPr lang="en-US" altLang="zh-CN" dirty="0"/>
                        <a:t>: Unique identifier for the product</a:t>
                      </a:r>
                    </a:p>
                    <a:p>
                      <a:pPr lvl="1"/>
                      <a:r>
                        <a:rPr lang="en-US" altLang="zh-CN" dirty="0"/>
                        <a:t>name: Name of the product</a:t>
                      </a:r>
                    </a:p>
                    <a:p>
                      <a:pPr lvl="1"/>
                      <a:r>
                        <a:rPr lang="en-US" altLang="zh-CN" dirty="0"/>
                        <a:t>price: Price of the product</a:t>
                      </a:r>
                    </a:p>
                    <a:p>
                      <a:pPr lvl="1"/>
                      <a:r>
                        <a:rPr lang="en-US" altLang="zh-CN" dirty="0"/>
                        <a:t>stock: Available stock for the product</a:t>
                      </a:r>
                    </a:p>
                    <a:p>
                      <a:r>
                        <a:rPr lang="en-US" altLang="zh-CN" dirty="0"/>
                        <a:t>Methods: </a:t>
                      </a:r>
                    </a:p>
                    <a:p>
                      <a:pPr lvl="1"/>
                      <a:r>
                        <a:rPr lang="en-US" altLang="zh-CN" dirty="0" err="1"/>
                        <a:t>is_in_stock</a:t>
                      </a:r>
                      <a:r>
                        <a:rPr lang="en-US" altLang="zh-CN" dirty="0"/>
                        <a:t>(): Returns whether the product is in stock.</a:t>
                      </a:r>
                    </a:p>
                    <a:p>
                      <a:pPr lvl="1"/>
                      <a:r>
                        <a:rPr lang="en-US" altLang="zh-CN" dirty="0" err="1"/>
                        <a:t>update_stock</a:t>
                      </a:r>
                      <a:r>
                        <a:rPr lang="en-US" altLang="zh-CN" dirty="0"/>
                        <a:t>(quantity): Updates the stock level.</a:t>
                      </a:r>
                    </a:p>
                    <a:p>
                      <a:pPr lvl="1"/>
                      <a:r>
                        <a:rPr lang="en-US" altLang="zh-CN" dirty="0" err="1"/>
                        <a:t>get_product_details</a:t>
                      </a:r>
                      <a:r>
                        <a:rPr lang="en-US" altLang="zh-CN" dirty="0"/>
                        <a:t>(): Returns details of the product.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65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84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27648C-632F-5C5D-0EA9-5183267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15992"/>
              </p:ext>
            </p:extLst>
          </p:nvPr>
        </p:nvGraphicFramePr>
        <p:xfrm>
          <a:off x="193964" y="275987"/>
          <a:ext cx="5726545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545">
                  <a:extLst>
                    <a:ext uri="{9D8B030D-6E8A-4147-A177-3AD203B41FA5}">
                      <a16:colId xmlns:a16="http://schemas.microsoft.com/office/drawing/2014/main" val="2848226229"/>
                    </a:ext>
                  </a:extLst>
                </a:gridCol>
              </a:tblGrid>
              <a:tr h="441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Cart Class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Attributes: </a:t>
                      </a:r>
                    </a:p>
                    <a:p>
                      <a:pPr lvl="1"/>
                      <a:r>
                        <a:rPr lang="en-US" altLang="zh-CN" sz="2400" dirty="0" err="1"/>
                        <a:t>cart_id</a:t>
                      </a:r>
                      <a:r>
                        <a:rPr lang="en-US" altLang="zh-CN" sz="2400" dirty="0"/>
                        <a:t>: Unique identifier for the cart</a:t>
                      </a:r>
                    </a:p>
                    <a:p>
                      <a:pPr lvl="1"/>
                      <a:r>
                        <a:rPr lang="en-US" altLang="zh-CN" sz="2400" dirty="0"/>
                        <a:t>products: A dictionary that holds </a:t>
                      </a:r>
                      <a:r>
                        <a:rPr lang="en-US" altLang="zh-CN" sz="2400" dirty="0" err="1"/>
                        <a:t>product_id</a:t>
                      </a:r>
                      <a:r>
                        <a:rPr lang="en-US" altLang="zh-CN" sz="2400" dirty="0"/>
                        <a:t> as keys and a tuple of (quantity, product) as values.</a:t>
                      </a:r>
                    </a:p>
                    <a:p>
                      <a:r>
                        <a:rPr lang="en-US" altLang="zh-CN" sz="2400" dirty="0"/>
                        <a:t>Methods: </a:t>
                      </a:r>
                    </a:p>
                    <a:p>
                      <a:pPr lvl="1"/>
                      <a:r>
                        <a:rPr lang="en-US" altLang="zh-CN" sz="2400" dirty="0" err="1"/>
                        <a:t>add_product</a:t>
                      </a:r>
                      <a:r>
                        <a:rPr lang="en-US" altLang="zh-CN" sz="2400" dirty="0"/>
                        <a:t>(product, quantity): Adds a product to the cart (increases quantity if already added).</a:t>
                      </a:r>
                    </a:p>
                    <a:p>
                      <a:pPr lvl="1"/>
                      <a:r>
                        <a:rPr lang="en-US" altLang="zh-CN" sz="2400" dirty="0" err="1"/>
                        <a:t>remove_product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product_id</a:t>
                      </a:r>
                      <a:r>
                        <a:rPr lang="en-US" altLang="zh-CN" sz="2400" dirty="0"/>
                        <a:t>): Removes a product from the cart.</a:t>
                      </a:r>
                    </a:p>
                    <a:p>
                      <a:pPr lvl="1"/>
                      <a:r>
                        <a:rPr lang="en-US" altLang="zh-CN" sz="2400" dirty="0" err="1"/>
                        <a:t>calculate_total</a:t>
                      </a:r>
                      <a:r>
                        <a:rPr lang="en-US" altLang="zh-CN" sz="2400" dirty="0"/>
                        <a:t>(): Calculates the total price of all items in the cart.</a:t>
                      </a:r>
                    </a:p>
                    <a:p>
                      <a:pPr lvl="1"/>
                      <a:r>
                        <a:rPr lang="en-US" altLang="zh-CN" sz="2400" dirty="0" err="1"/>
                        <a:t>clear_cart</a:t>
                      </a:r>
                      <a:r>
                        <a:rPr lang="en-US" altLang="zh-CN" sz="2400" dirty="0"/>
                        <a:t>(): Clears all items from the cart.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651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05C0D5-BCBE-B88A-2751-D8676AE45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17484"/>
              </p:ext>
            </p:extLst>
          </p:nvPr>
        </p:nvGraphicFramePr>
        <p:xfrm>
          <a:off x="6096000" y="641747"/>
          <a:ext cx="572654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545">
                  <a:extLst>
                    <a:ext uri="{9D8B030D-6E8A-4147-A177-3AD203B41FA5}">
                      <a16:colId xmlns:a16="http://schemas.microsoft.com/office/drawing/2014/main" val="2848226229"/>
                    </a:ext>
                  </a:extLst>
                </a:gridCol>
              </a:tblGrid>
              <a:tr h="441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User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Attributes: </a:t>
                      </a:r>
                    </a:p>
                    <a:p>
                      <a:r>
                        <a:rPr lang="en-US" altLang="zh-CN" sz="2400" dirty="0" err="1"/>
                        <a:t>user_id</a:t>
                      </a:r>
                      <a:r>
                        <a:rPr lang="en-US" altLang="zh-CN" sz="2400" dirty="0"/>
                        <a:t>: Unique identifier for the user</a:t>
                      </a:r>
                    </a:p>
                    <a:p>
                      <a:r>
                        <a:rPr lang="en-US" altLang="zh-CN" sz="2400" dirty="0"/>
                        <a:t>name: User's name</a:t>
                      </a:r>
                    </a:p>
                    <a:p>
                      <a:r>
                        <a:rPr lang="en-US" altLang="zh-CN" sz="2400" dirty="0"/>
                        <a:t>email: User's email</a:t>
                      </a:r>
                    </a:p>
                    <a:p>
                      <a:r>
                        <a:rPr lang="en-US" altLang="zh-CN" sz="2400" dirty="0"/>
                        <a:t>cart: An instance of the Cart class for the user.</a:t>
                      </a:r>
                    </a:p>
                    <a:p>
                      <a:r>
                        <a:rPr lang="en-US" altLang="zh-CN" sz="2400" dirty="0"/>
                        <a:t>Methods: </a:t>
                      </a:r>
                      <a:r>
                        <a:rPr lang="en-US" altLang="zh-CN" sz="2400" dirty="0" err="1"/>
                        <a:t>view_cart</a:t>
                      </a:r>
                      <a:r>
                        <a:rPr lang="en-US" altLang="zh-CN" sz="2400" dirty="0"/>
                        <a:t>(): Shows the contents of the user's shopping cart.</a:t>
                      </a:r>
                    </a:p>
                    <a:p>
                      <a:r>
                        <a:rPr lang="en-US" altLang="zh-CN" sz="2400" dirty="0"/>
                        <a:t>checkout(): Handles the checkout process, which includes calculating the total cost and confirming the purchase.</a:t>
                      </a:r>
                    </a:p>
                    <a:p>
                      <a:r>
                        <a:rPr lang="en-US" altLang="zh-CN" sz="2400" dirty="0" err="1"/>
                        <a:t>add_product_to_cart</a:t>
                      </a:r>
                      <a:r>
                        <a:rPr lang="en-US" altLang="zh-CN" sz="2400" dirty="0"/>
                        <a:t>(product, quantity): Adds product to the user's cart.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65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87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FBB4-D3B6-5C79-B5B3-7B0ADE3E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Shopping</a:t>
            </a:r>
            <a:endParaRPr lang="zh-CN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27648C-632F-5C5D-0EA9-5183267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35509"/>
              </p:ext>
            </p:extLst>
          </p:nvPr>
        </p:nvGraphicFramePr>
        <p:xfrm>
          <a:off x="2835564" y="1439335"/>
          <a:ext cx="632691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910">
                  <a:extLst>
                    <a:ext uri="{9D8B030D-6E8A-4147-A177-3AD203B41FA5}">
                      <a16:colId xmlns:a16="http://schemas.microsoft.com/office/drawing/2014/main" val="284822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Store Class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Attributes: </a:t>
                      </a:r>
                    </a:p>
                    <a:p>
                      <a:pPr lvl="1"/>
                      <a:r>
                        <a:rPr lang="en-US" altLang="zh-CN" sz="2400" dirty="0"/>
                        <a:t>products: A list of Product objects available in the store.</a:t>
                      </a:r>
                    </a:p>
                    <a:p>
                      <a:r>
                        <a:rPr lang="en-US" altLang="zh-CN" sz="2400" dirty="0"/>
                        <a:t>Methods: </a:t>
                      </a:r>
                    </a:p>
                    <a:p>
                      <a:pPr lvl="1"/>
                      <a:r>
                        <a:rPr lang="en-US" altLang="zh-CN" sz="2400" dirty="0" err="1"/>
                        <a:t>add_product</a:t>
                      </a:r>
                      <a:r>
                        <a:rPr lang="en-US" altLang="zh-CN" sz="2400" dirty="0"/>
                        <a:t>(product): Adds a new product to the store.</a:t>
                      </a:r>
                    </a:p>
                    <a:p>
                      <a:pPr lvl="1"/>
                      <a:r>
                        <a:rPr lang="en-US" altLang="zh-CN" sz="2400" dirty="0" err="1"/>
                        <a:t>remove_product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product_id</a:t>
                      </a:r>
                      <a:r>
                        <a:rPr lang="en-US" altLang="zh-CN" sz="2400" dirty="0"/>
                        <a:t>): Removes a product from the store.</a:t>
                      </a:r>
                    </a:p>
                    <a:p>
                      <a:pPr lvl="1"/>
                      <a:r>
                        <a:rPr lang="en-US" altLang="zh-CN" sz="2400" dirty="0" err="1"/>
                        <a:t>get_product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product_id</a:t>
                      </a:r>
                      <a:r>
                        <a:rPr lang="en-US" altLang="zh-CN" sz="2400" dirty="0"/>
                        <a:t>): Retrieves a product by its identifier.</a:t>
                      </a:r>
                    </a:p>
                    <a:p>
                      <a:pPr lvl="1"/>
                      <a:r>
                        <a:rPr lang="en-US" altLang="zh-CN" sz="2400" dirty="0" err="1"/>
                        <a:t>search_product</a:t>
                      </a:r>
                      <a:r>
                        <a:rPr lang="en-US" altLang="zh-CN" sz="2400" dirty="0"/>
                        <a:t>(name): Searches for products by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65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61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F4A74-1431-38DD-6C13-CA13D70E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346780"/>
            <a:ext cx="8554644" cy="4372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E7FFC-A01B-D31B-A589-17A7B39A0D91}"/>
              </a:ext>
            </a:extLst>
          </p:cNvPr>
          <p:cNvSpPr txBox="1"/>
          <p:nvPr/>
        </p:nvSpPr>
        <p:spPr>
          <a:xfrm>
            <a:off x="1921162" y="4622954"/>
            <a:ext cx="94026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All of the above students have the same name!</a:t>
            </a:r>
          </a:p>
          <a:p>
            <a:pPr lvl="1"/>
            <a:r>
              <a:rPr lang="en-US" altLang="zh-CN" sz="2800" dirty="0"/>
              <a:t>How can we have student objects with different names?</a:t>
            </a:r>
          </a:p>
        </p:txBody>
      </p:sp>
    </p:spTree>
    <p:extLst>
      <p:ext uri="{BB962C8B-B14F-4D97-AF65-F5344CB8AC3E}">
        <p14:creationId xmlns:p14="http://schemas.microsoft.com/office/powerpoint/2010/main" val="7702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21698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All classes in Python have a function called </a:t>
            </a:r>
            <a:r>
              <a:rPr lang="en-US" b="1" i="1" dirty="0">
                <a:solidFill>
                  <a:srgbClr val="0070C0"/>
                </a:solidFill>
                <a:highlight>
                  <a:srgbClr val="FFFF00"/>
                </a:highlight>
              </a:rPr>
              <a:t>__</a:t>
            </a:r>
            <a:r>
              <a:rPr lang="en-US" b="1" i="1" dirty="0" err="1">
                <a:solidFill>
                  <a:srgbClr val="0070C0"/>
                </a:solidFill>
                <a:highlight>
                  <a:srgbClr val="FFFF00"/>
                </a:highlight>
              </a:rPr>
              <a:t>init</a:t>
            </a:r>
            <a:r>
              <a:rPr lang="en-US" b="1" i="1" dirty="0">
                <a:solidFill>
                  <a:srgbClr val="0070C0"/>
                </a:solidFill>
                <a:highlight>
                  <a:srgbClr val="FFFF00"/>
                </a:highlight>
              </a:rPr>
              <a:t>__()</a:t>
            </a:r>
            <a:r>
              <a:rPr lang="en-US" b="1" dirty="0">
                <a:highlight>
                  <a:srgbClr val="FFFF00"/>
                </a:highlight>
              </a:rPr>
              <a:t>, </a:t>
            </a:r>
            <a:r>
              <a:rPr lang="en-US" dirty="0">
                <a:highlight>
                  <a:srgbClr val="FFFF00"/>
                </a:highlight>
              </a:rPr>
              <a:t>which is always executed when the class is being </a:t>
            </a:r>
            <a:r>
              <a:rPr lang="en-US" i="1" dirty="0">
                <a:highlight>
                  <a:srgbClr val="FFFF00"/>
                </a:highlight>
              </a:rPr>
              <a:t>initiated</a:t>
            </a:r>
            <a:r>
              <a:rPr lang="en-US" dirty="0">
                <a:highlight>
                  <a:srgbClr val="FFFF00"/>
                </a:highlight>
              </a:rPr>
              <a:t> (i.e., an object out of it is </a:t>
            </a:r>
            <a:r>
              <a:rPr lang="en-US" i="1" dirty="0">
                <a:highlight>
                  <a:srgbClr val="FFFF00"/>
                </a:highlight>
              </a:rPr>
              <a:t>created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method is a special method that is called when an instance (object) of a class is created. It is commonly used to initialize the attributes of the class.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altLang="zh-CN" dirty="0"/>
              <a:t>e</a:t>
            </a:r>
            <a:r>
              <a:rPr lang="en-US" dirty="0"/>
              <a:t> can use the __</a:t>
            </a:r>
            <a:r>
              <a:rPr lang="en-US" dirty="0" err="1"/>
              <a:t>init</a:t>
            </a:r>
            <a:r>
              <a:rPr lang="en-US" dirty="0"/>
              <a:t>__() function to assign values to object attribute(s)– as a matter of fact, you can add any code in the __</a:t>
            </a:r>
            <a:r>
              <a:rPr lang="en-US" dirty="0" err="1"/>
              <a:t>init</a:t>
            </a:r>
            <a:r>
              <a:rPr lang="en-US" dirty="0"/>
              <a:t>__() function that you may find necessary for creating objects out of your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0A047-5619-A242-B071-FED4D2715DA9}"/>
              </a:ext>
            </a:extLst>
          </p:cNvPr>
          <p:cNvSpPr txBox="1"/>
          <p:nvPr/>
        </p:nvSpPr>
        <p:spPr>
          <a:xfrm>
            <a:off x="3924300" y="5111571"/>
            <a:ext cx="3074111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class Student: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sn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self.sname</a:t>
            </a:r>
            <a:r>
              <a:rPr lang="en-US" sz="2400" dirty="0"/>
              <a:t> = </a:t>
            </a:r>
            <a:r>
              <a:rPr lang="en-US" sz="2400" dirty="0" err="1"/>
              <a:t>sn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FF6345-CB68-2B4B-BE5C-DAF4055369E0}"/>
              </a:ext>
            </a:extLst>
          </p:cNvPr>
          <p:cNvCxnSpPr/>
          <p:nvPr/>
        </p:nvCxnSpPr>
        <p:spPr>
          <a:xfrm flipH="1">
            <a:off x="6960311" y="5472837"/>
            <a:ext cx="1066800" cy="233363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38991D-E282-5143-8B89-4163354AB3E7}"/>
              </a:ext>
            </a:extLst>
          </p:cNvPr>
          <p:cNvSpPr txBox="1"/>
          <p:nvPr/>
        </p:nvSpPr>
        <p:spPr>
          <a:xfrm>
            <a:off x="8150983" y="5149671"/>
            <a:ext cx="3496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</a:rPr>
              <a:t>The __</a:t>
            </a:r>
            <a:r>
              <a:rPr lang="en-US" sz="2000" i="1" dirty="0" err="1">
                <a:solidFill>
                  <a:srgbClr val="00B050"/>
                </a:solidFill>
              </a:rPr>
              <a:t>init</a:t>
            </a:r>
            <a:r>
              <a:rPr lang="en-US" sz="2000" i="1" dirty="0">
                <a:solidFill>
                  <a:srgbClr val="00B050"/>
                </a:solidFill>
              </a:rPr>
              <a:t>__() function is called</a:t>
            </a:r>
          </a:p>
          <a:p>
            <a:r>
              <a:rPr lang="en-US" sz="2000" i="1" dirty="0">
                <a:solidFill>
                  <a:srgbClr val="00B050"/>
                </a:solidFill>
              </a:rPr>
              <a:t>the </a:t>
            </a:r>
            <a:r>
              <a:rPr lang="en-US" sz="2000" b="1" i="1" u="sng" dirty="0">
                <a:solidFill>
                  <a:srgbClr val="00B050"/>
                </a:solidFill>
              </a:rPr>
              <a:t>constructor</a:t>
            </a:r>
            <a:r>
              <a:rPr lang="en-US" sz="2000" i="1" dirty="0">
                <a:solidFill>
                  <a:srgbClr val="00B050"/>
                </a:solidFill>
              </a:rPr>
              <a:t> or the </a:t>
            </a:r>
            <a:r>
              <a:rPr lang="en-US" sz="2000" b="1" i="1" u="sng" dirty="0">
                <a:solidFill>
                  <a:srgbClr val="00B050"/>
                </a:solidFill>
              </a:rPr>
              <a:t>initializer</a:t>
            </a:r>
          </a:p>
        </p:txBody>
      </p:sp>
    </p:spTree>
    <p:extLst>
      <p:ext uri="{BB962C8B-B14F-4D97-AF65-F5344CB8AC3E}">
        <p14:creationId xmlns:p14="http://schemas.microsoft.com/office/powerpoint/2010/main" val="5790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7DE3-1428-5188-BF16-7B6144AB0DD8}"/>
              </a:ext>
            </a:extLst>
          </p:cNvPr>
          <p:cNvSpPr txBox="1"/>
          <p:nvPr/>
        </p:nvSpPr>
        <p:spPr>
          <a:xfrm>
            <a:off x="3048000" y="891968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class Person:</a:t>
            </a:r>
          </a:p>
          <a:p>
            <a:r>
              <a:rPr lang="zh-CN" altLang="en-US" sz="2400" dirty="0"/>
              <a:t>    def __init__(self, name, age):</a:t>
            </a:r>
          </a:p>
          <a:p>
            <a:r>
              <a:rPr lang="zh-CN" altLang="en-US" sz="2400" dirty="0"/>
              <a:t>        self.name = name</a:t>
            </a:r>
          </a:p>
          <a:p>
            <a:r>
              <a:rPr lang="zh-CN" altLang="en-US" sz="2400" dirty="0"/>
              <a:t>        self.age = age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def greet(self):</a:t>
            </a:r>
          </a:p>
          <a:p>
            <a:r>
              <a:rPr lang="zh-CN" altLang="en-US" sz="2400" dirty="0"/>
              <a:t>        return f"Hello, my name is {self.name} and I am {self.age} years old."</a:t>
            </a:r>
          </a:p>
          <a:p>
            <a:endParaRPr lang="zh-CN" altLang="en-US" sz="2400" dirty="0"/>
          </a:p>
          <a:p>
            <a:r>
              <a:rPr lang="zh-CN" altLang="en-US" sz="2400" dirty="0"/>
              <a:t># Creating an instance of the Person class</a:t>
            </a:r>
          </a:p>
          <a:p>
            <a:r>
              <a:rPr lang="zh-CN" altLang="en-US" sz="2400" dirty="0"/>
              <a:t>person1 = Person("Alice", 30)</a:t>
            </a:r>
          </a:p>
          <a:p>
            <a:endParaRPr lang="zh-CN" altLang="en-US" sz="2400" dirty="0"/>
          </a:p>
          <a:p>
            <a:r>
              <a:rPr lang="zh-CN" altLang="en-US" sz="2400" dirty="0"/>
              <a:t># Using the greet method</a:t>
            </a:r>
          </a:p>
          <a:p>
            <a:r>
              <a:rPr lang="zh-CN" altLang="en-US" sz="2400" dirty="0"/>
              <a:t>print(person1.greet())</a:t>
            </a:r>
          </a:p>
        </p:txBody>
      </p:sp>
    </p:spTree>
    <p:extLst>
      <p:ext uri="{BB962C8B-B14F-4D97-AF65-F5344CB8AC3E}">
        <p14:creationId xmlns:p14="http://schemas.microsoft.com/office/powerpoint/2010/main" val="40782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0A047-5619-A242-B071-FED4D2715DA9}"/>
              </a:ext>
            </a:extLst>
          </p:cNvPr>
          <p:cNvSpPr txBox="1"/>
          <p:nvPr/>
        </p:nvSpPr>
        <p:spPr>
          <a:xfrm>
            <a:off x="2529610" y="3042626"/>
            <a:ext cx="3074111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class Student: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sn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self.sname</a:t>
            </a:r>
            <a:r>
              <a:rPr lang="en-US" sz="2400" dirty="0"/>
              <a:t> = </a:t>
            </a:r>
            <a:r>
              <a:rPr lang="en-US" sz="2400" dirty="0" err="1"/>
              <a:t>sn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FF6345-CB68-2B4B-BE5C-DAF4055369E0}"/>
              </a:ext>
            </a:extLst>
          </p:cNvPr>
          <p:cNvCxnSpPr>
            <a:cxnSpLocks/>
          </p:cNvCxnSpPr>
          <p:nvPr/>
        </p:nvCxnSpPr>
        <p:spPr>
          <a:xfrm flipH="1">
            <a:off x="4929910" y="3403892"/>
            <a:ext cx="1702511" cy="20606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38991D-E282-5143-8B89-4163354AB3E7}"/>
              </a:ext>
            </a:extLst>
          </p:cNvPr>
          <p:cNvSpPr txBox="1"/>
          <p:nvPr/>
        </p:nvSpPr>
        <p:spPr>
          <a:xfrm>
            <a:off x="6756293" y="3080726"/>
            <a:ext cx="5177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</a:rPr>
              <a:t>The </a:t>
            </a:r>
            <a:r>
              <a:rPr lang="en-US" sz="3200" i="1" dirty="0" err="1">
                <a:solidFill>
                  <a:srgbClr val="C00000"/>
                </a:solidFill>
              </a:rPr>
              <a:t>constuctor</a:t>
            </a:r>
            <a:r>
              <a:rPr lang="en-US" sz="3200" i="1" dirty="0">
                <a:solidFill>
                  <a:srgbClr val="C00000"/>
                </a:solidFill>
              </a:rPr>
              <a:t> should always </a:t>
            </a:r>
            <a:br>
              <a:rPr lang="en-US" sz="3200" i="1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have the keyword </a:t>
            </a:r>
            <a:r>
              <a:rPr lang="en-US" sz="3200" i="1" u="sng" dirty="0">
                <a:solidFill>
                  <a:srgbClr val="C00000"/>
                </a:solidFill>
              </a:rPr>
              <a:t>self</a:t>
            </a:r>
            <a:r>
              <a:rPr lang="en-US" sz="3200" i="1" dirty="0">
                <a:solidFill>
                  <a:srgbClr val="C00000"/>
                </a:solidFill>
              </a:rPr>
              <a:t> as its </a:t>
            </a:r>
            <a:br>
              <a:rPr lang="en-US" sz="3200" i="1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first parameter – really?? How about this keyword?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754D1F-5A5C-BC44-8DA1-BF878F6882B6}"/>
              </a:ext>
            </a:extLst>
          </p:cNvPr>
          <p:cNvSpPr/>
          <p:nvPr/>
        </p:nvSpPr>
        <p:spPr>
          <a:xfrm>
            <a:off x="4434610" y="3403892"/>
            <a:ext cx="495300" cy="52791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Objects Out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You can now create as many students as you like with </a:t>
            </a:r>
            <a:r>
              <a:rPr lang="en-US" i="1" dirty="0"/>
              <a:t>different</a:t>
            </a:r>
            <a:r>
              <a:rPr lang="en-US" dirty="0"/>
              <a:t>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any other way for assigning different names to different students?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4038600" y="2585303"/>
            <a:ext cx="384810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s1 = Student12(“</a:t>
            </a:r>
            <a:r>
              <a:rPr lang="en-US" sz="2400" dirty="0" err="1"/>
              <a:t>Moustafa</a:t>
            </a:r>
            <a:r>
              <a:rPr lang="en-US" sz="2400" dirty="0"/>
              <a:t>")</a:t>
            </a:r>
          </a:p>
          <a:p>
            <a:r>
              <a:rPr lang="en-US" sz="2400" dirty="0"/>
              <a:t>print(s1.sname)</a:t>
            </a:r>
          </a:p>
          <a:p>
            <a:r>
              <a:rPr lang="en-US" sz="2400" dirty="0"/>
              <a:t>s2 = Student12(“</a:t>
            </a:r>
            <a:r>
              <a:rPr lang="en-US" sz="2400" dirty="0" err="1"/>
              <a:t>Parvaiz</a:t>
            </a:r>
            <a:r>
              <a:rPr lang="en-US" sz="2400" dirty="0"/>
              <a:t>")</a:t>
            </a:r>
          </a:p>
          <a:p>
            <a:r>
              <a:rPr lang="en-US" sz="2400" dirty="0"/>
              <a:t>print(s2.sname)</a:t>
            </a:r>
          </a:p>
          <a:p>
            <a:r>
              <a:rPr lang="en-US" sz="2400" dirty="0"/>
              <a:t>s3 = Student12(“Ali")</a:t>
            </a:r>
          </a:p>
          <a:p>
            <a:r>
              <a:rPr lang="en-US" sz="2400" dirty="0"/>
              <a:t>print(s3.sname)</a:t>
            </a:r>
          </a:p>
        </p:txBody>
      </p:sp>
    </p:spTree>
    <p:extLst>
      <p:ext uri="{BB962C8B-B14F-4D97-AF65-F5344CB8AC3E}">
        <p14:creationId xmlns:p14="http://schemas.microsoft.com/office/powerpoint/2010/main" val="30969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6318-D988-7A4A-B9B2-58AE528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139F-5083-7E40-8E00-CF171C78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You can assign different values to attributes through functions/methods, which you can define in your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AD250-62C8-8645-933F-D31276B0EF15}"/>
              </a:ext>
            </a:extLst>
          </p:cNvPr>
          <p:cNvSpPr txBox="1"/>
          <p:nvPr/>
        </p:nvSpPr>
        <p:spPr>
          <a:xfrm>
            <a:off x="4038600" y="2947253"/>
            <a:ext cx="3848100" cy="3046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class Student: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sname</a:t>
            </a:r>
            <a:r>
              <a:rPr lang="en-US" sz="2400" dirty="0"/>
              <a:t> = ""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setSName</a:t>
            </a:r>
            <a:r>
              <a:rPr lang="en-US" sz="2400" dirty="0"/>
              <a:t>(self, </a:t>
            </a:r>
            <a:r>
              <a:rPr lang="en-US" sz="2400" dirty="0" err="1"/>
              <a:t>sn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self.sname</a:t>
            </a:r>
            <a:r>
              <a:rPr lang="en-US" sz="2400" dirty="0"/>
              <a:t> = </a:t>
            </a:r>
            <a:r>
              <a:rPr lang="en-US" sz="2400" dirty="0" err="1"/>
              <a:t>sn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s1 = Student12()</a:t>
            </a:r>
          </a:p>
          <a:p>
            <a:r>
              <a:rPr lang="en-US" sz="2400" dirty="0"/>
              <a:t>s1.setSName("Omar")</a:t>
            </a:r>
          </a:p>
          <a:p>
            <a:r>
              <a:rPr lang="en-US" sz="2400" dirty="0"/>
              <a:t>print(s1.sname)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C599FA-BC74-4545-AB59-06AB914699E6}"/>
              </a:ext>
            </a:extLst>
          </p:cNvPr>
          <p:cNvCxnSpPr>
            <a:cxnSpLocks/>
          </p:cNvCxnSpPr>
          <p:nvPr/>
        </p:nvCxnSpPr>
        <p:spPr>
          <a:xfrm flipH="1">
            <a:off x="7339263" y="3567837"/>
            <a:ext cx="1116842" cy="26395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1B8549-8341-8A4B-BB60-881C70DC6DD5}"/>
              </a:ext>
            </a:extLst>
          </p:cNvPr>
          <p:cNvSpPr txBox="1"/>
          <p:nvPr/>
        </p:nvSpPr>
        <p:spPr>
          <a:xfrm>
            <a:off x="8456105" y="3080087"/>
            <a:ext cx="3389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</a:rPr>
              <a:t>Every method in a Python class</a:t>
            </a:r>
          </a:p>
          <a:p>
            <a:r>
              <a:rPr lang="en-US" sz="2000" i="1" dirty="0">
                <a:solidFill>
                  <a:srgbClr val="00B050"/>
                </a:solidFill>
              </a:rPr>
              <a:t>should have </a:t>
            </a:r>
            <a:r>
              <a:rPr lang="en-US" sz="2000" i="1" u="sng" dirty="0">
                <a:solidFill>
                  <a:srgbClr val="00B050"/>
                </a:solidFill>
              </a:rPr>
              <a:t>self</a:t>
            </a:r>
            <a:r>
              <a:rPr lang="en-US" sz="2000" i="1" dirty="0">
                <a:solidFill>
                  <a:srgbClr val="00B050"/>
                </a:solidFill>
              </a:rPr>
              <a:t> as its first </a:t>
            </a:r>
            <a:br>
              <a:rPr lang="en-US" sz="2000" i="1" dirty="0">
                <a:solidFill>
                  <a:srgbClr val="00B050"/>
                </a:solidFill>
              </a:rPr>
            </a:br>
            <a:r>
              <a:rPr lang="en-US" sz="2000" i="1" dirty="0">
                <a:solidFill>
                  <a:srgbClr val="00B050"/>
                </a:solidFill>
              </a:rPr>
              <a:t>parameter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6A38C8-7B05-B345-BB8F-51A279239791}"/>
              </a:ext>
            </a:extLst>
          </p:cNvPr>
          <p:cNvSpPr/>
          <p:nvPr/>
        </p:nvSpPr>
        <p:spPr>
          <a:xfrm>
            <a:off x="6158485" y="3640026"/>
            <a:ext cx="495300" cy="527913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20A61B-1995-BA28-8862-9A3EE5AFFE24}"/>
              </a:ext>
            </a:extLst>
          </p:cNvPr>
          <p:cNvCxnSpPr>
            <a:cxnSpLocks/>
          </p:cNvCxnSpPr>
          <p:nvPr/>
        </p:nvCxnSpPr>
        <p:spPr>
          <a:xfrm flipH="1">
            <a:off x="6222421" y="4817134"/>
            <a:ext cx="1116842" cy="26395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8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2790</Words>
  <Application>Microsoft Office PowerPoint</Application>
  <PresentationFormat>Widescreen</PresentationFormat>
  <Paragraphs>514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Objects</vt:lpstr>
      <vt:lpstr>Creating Objects Out of Classes</vt:lpstr>
      <vt:lpstr>PowerPoint Presentation</vt:lpstr>
      <vt:lpstr>Class Constructor</vt:lpstr>
      <vt:lpstr>PowerPoint Presentation</vt:lpstr>
      <vt:lpstr>Class Constructor</vt:lpstr>
      <vt:lpstr>Creating Objects Out of Classes</vt:lpstr>
      <vt:lpstr>Methods</vt:lpstr>
      <vt:lpstr>Methods</vt:lpstr>
      <vt:lpstr>Constructor and Methods</vt:lpstr>
      <vt:lpstr>Example: Students and Courses</vt:lpstr>
      <vt:lpstr>Example: Students and Courses</vt:lpstr>
      <vt:lpstr>Example: Students and Courses</vt:lpstr>
      <vt:lpstr>Example: Students and Courses</vt:lpstr>
      <vt:lpstr>Example: Students and Courses</vt:lpstr>
      <vt:lpstr>Example: Students and Courses</vt:lpstr>
      <vt:lpstr>Example: A Simplified Bank Software</vt:lpstr>
      <vt:lpstr>Example: A Simplified Bank Software</vt:lpstr>
      <vt:lpstr>Example: A Simplified Bank Software</vt:lpstr>
      <vt:lpstr>Example: A Simplified Bank Software</vt:lpstr>
      <vt:lpstr>Example: A Simplified Bank Software</vt:lpstr>
      <vt:lpstr>Example: A Simplified Bank Software</vt:lpstr>
      <vt:lpstr>Example: A Simplified Bank Software</vt:lpstr>
      <vt:lpstr>Example: A Simplified Bank Software</vt:lpstr>
      <vt:lpstr>Example: A Simplified Bank Software</vt:lpstr>
      <vt:lpstr>Example: A Simplified Bank Software</vt:lpstr>
      <vt:lpstr>Example: A Simplified Bank Software</vt:lpstr>
      <vt:lpstr>Example: A Simplified Bank Software</vt:lpstr>
      <vt:lpstr>Online Shopping</vt:lpstr>
      <vt:lpstr>PowerPoint Presentation</vt:lpstr>
      <vt:lpstr>Online Shopping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awais ahmed</cp:lastModifiedBy>
  <cp:revision>83</cp:revision>
  <dcterms:created xsi:type="dcterms:W3CDTF">2018-11-12T18:15:46Z</dcterms:created>
  <dcterms:modified xsi:type="dcterms:W3CDTF">2025-04-14T08:41:47Z</dcterms:modified>
</cp:coreProperties>
</file>