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3" r:id="rId4"/>
    <p:sldId id="264" r:id="rId5"/>
    <p:sldId id="265" r:id="rId6"/>
    <p:sldId id="269" r:id="rId7"/>
    <p:sldId id="271" r:id="rId8"/>
    <p:sldId id="272" r:id="rId10"/>
    <p:sldId id="270" r:id="rId11"/>
    <p:sldId id="268" r:id="rId12"/>
    <p:sldId id="266" r:id="rId13"/>
    <p:sldId id="267" r:id="rId14"/>
    <p:sldId id="258" r:id="rId15"/>
    <p:sldId id="257" r:id="rId16"/>
    <p:sldId id="259" r:id="rId17"/>
    <p:sldId id="260" r:id="rId18"/>
    <p:sldId id="261" r:id="rId19"/>
    <p:sldId id="2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9442" autoAdjust="0"/>
  </p:normalViewPr>
  <p:slideViewPr>
    <p:cSldViewPr snapToGrid="0">
      <p:cViewPr varScale="1">
        <p:scale>
          <a:sx n="50" d="100"/>
          <a:sy n="50" d="100"/>
        </p:scale>
        <p:origin x="756"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8D302-4413-4C71-8B5E-474A32F85DFA}"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E12841-7E9A-420B-943A-1C63FB3FFC6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tatology.org/levels-of-measurement-nominal-ordinal-interval-and-ratio/" TargetMode="External"/><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tatology.org/levels-of-measurement-nominal-ordinal-interval-and-ratio/" TargetMode="Externa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hlinkClick r:id="rId3"/>
              </a:rPr>
              <a:t>Levels of Measurement: Nominal, Ordinal, Interval and Ratio</a:t>
            </a:r>
            <a:r>
              <a:rPr lang="en-US" altLang="zh-CN" dirty="0"/>
              <a:t> https://www.statology.org/levels-of-measurement-nominal-ordinal-interval-and-ratio/ </a:t>
            </a:r>
            <a:endParaRPr lang="zh-CN" altLang="en-US" dirty="0"/>
          </a:p>
        </p:txBody>
      </p:sp>
      <p:sp>
        <p:nvSpPr>
          <p:cNvPr id="4" name="Slide Number Placeholder 3"/>
          <p:cNvSpPr>
            <a:spLocks noGrp="1"/>
          </p:cNvSpPr>
          <p:nvPr>
            <p:ph type="sldNum" sz="quarter" idx="5"/>
          </p:nvPr>
        </p:nvSpPr>
        <p:spPr/>
        <p:txBody>
          <a:bodyPr/>
          <a:lstStyle/>
          <a:p>
            <a:fld id="{81E12841-7E9A-420B-943A-1C63FB3FFC6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hlinkClick r:id="rId3"/>
              </a:rPr>
              <a:t>Levels of Measurement: Nominal, Ordinal, Interval and Ratio</a:t>
            </a:r>
            <a:r>
              <a:rPr lang="en-US" altLang="zh-CN" dirty="0"/>
              <a:t> https://www.statology.org/levels-of-measurement-nominal-ordinal-interval-and-ratio/ </a:t>
            </a:r>
            <a:endParaRPr lang="zh-CN" altLang="en-US" dirty="0"/>
          </a:p>
        </p:txBody>
      </p:sp>
      <p:sp>
        <p:nvSpPr>
          <p:cNvPr id="4" name="Slide Number Placeholder 3"/>
          <p:cNvSpPr>
            <a:spLocks noGrp="1"/>
          </p:cNvSpPr>
          <p:nvPr>
            <p:ph type="sldNum" sz="quarter" idx="5"/>
          </p:nvPr>
        </p:nvSpPr>
        <p:spPr/>
        <p:txBody>
          <a:bodyPr/>
          <a:lstStyle/>
          <a:p>
            <a:fld id="{81E12841-7E9A-420B-943A-1C63FB3FFC6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Date Placeholder 4"/>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Date Placeholder 6"/>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12635A0A-8266-449E-AC24-0DA72172C6B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6DFE14-3543-44A9-98BA-9C5A3BC2041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635A0A-8266-449E-AC24-0DA72172C6BD}"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6DFE14-3543-44A9-98BA-9C5A3BC2041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dirty="0"/>
              <a:t>Classification - Machine Learning</a:t>
            </a:r>
            <a:endParaRPr lang="zh-CN" altLang="en-US" dirty="0"/>
          </a:p>
        </p:txBody>
      </p:sp>
      <p:sp>
        <p:nvSpPr>
          <p:cNvPr id="3" name="Subtitle 2"/>
          <p:cNvSpPr>
            <a:spLocks noGrp="1"/>
          </p:cNvSpPr>
          <p:nvPr>
            <p:ph type="subTitle" idx="1"/>
          </p:nvPr>
        </p:nvSpPr>
        <p:spPr/>
        <p:txBody>
          <a:bodyPr/>
          <a:lstStyle/>
          <a:p>
            <a:r>
              <a:rPr lang="en-US" altLang="zh-CN" b="1" dirty="0"/>
              <a:t>Dr. Ahmed Awais</a:t>
            </a:r>
            <a:endParaRPr lang="en-US" altLang="zh-C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Linear Regression</a:t>
            </a:r>
            <a:endParaRPr lang="en-US" altLang="zh-CN"/>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b="14338"/>
          <a:stretch>
            <a:fillRect/>
          </a:stretch>
        </p:blipFill>
        <p:spPr bwMode="auto">
          <a:xfrm>
            <a:off x="1033898" y="1361125"/>
            <a:ext cx="9836351" cy="44927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Linear Regression</a:t>
            </a:r>
            <a:endParaRPr lang="en-US" altLang="zh-CN"/>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71700" y="1808860"/>
            <a:ext cx="7848600" cy="441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7641"/>
          </a:xfrm>
        </p:spPr>
        <p:txBody>
          <a:bodyPr>
            <a:normAutofit/>
          </a:bodyPr>
          <a:lstStyle/>
          <a:p>
            <a:r>
              <a:rPr lang="en-US" altLang="zh-CN" sz="3600" dirty="0">
                <a:sym typeface="+mn-ea"/>
              </a:rPr>
              <a:t>Classification and Its Types in Machine Learning</a:t>
            </a:r>
            <a:endParaRPr lang="zh-CN" altLang="en-US" sz="3600" dirty="0"/>
          </a:p>
        </p:txBody>
      </p:sp>
      <p:sp>
        <p:nvSpPr>
          <p:cNvPr id="3" name="Content Placeholder 2"/>
          <p:cNvSpPr>
            <a:spLocks noGrp="1"/>
          </p:cNvSpPr>
          <p:nvPr>
            <p:ph idx="1"/>
          </p:nvPr>
        </p:nvSpPr>
        <p:spPr>
          <a:xfrm>
            <a:off x="838200" y="1339426"/>
            <a:ext cx="10515600" cy="1325563"/>
          </a:xfrm>
        </p:spPr>
        <p:txBody>
          <a:bodyPr>
            <a:normAutofit/>
          </a:bodyPr>
          <a:lstStyle/>
          <a:p>
            <a:pPr marL="0" indent="0" algn="just">
              <a:buNone/>
            </a:pPr>
            <a:r>
              <a:rPr lang="en-US" altLang="zh-CN" sz="2000" b="1" i="0" dirty="0">
                <a:solidFill>
                  <a:srgbClr val="000000"/>
                </a:solidFill>
                <a:effectLst/>
                <a:latin typeface="Roboto" panose="02000000000000000000" pitchFamily="2" charset="0"/>
              </a:rPr>
              <a:t>Classification</a:t>
            </a:r>
            <a:r>
              <a:rPr lang="en-US" altLang="zh-CN" sz="2000" b="0" i="0" dirty="0">
                <a:solidFill>
                  <a:srgbClr val="000000"/>
                </a:solidFill>
                <a:effectLst/>
                <a:latin typeface="Roboto" panose="02000000000000000000" pitchFamily="2" charset="0"/>
              </a:rPr>
              <a:t> in machine learning is a supervised learning technique where a model is trained on labeled data to predict the category or class of new, unseen data. It involves identifying patterns in the input features and mapping them to predefined classes. For example, a spam filter classifies emails as "spam" or "not spam" based on their content.</a:t>
            </a:r>
            <a:endParaRPr lang="en-US" altLang="zh-CN" sz="2000" b="0" i="0" dirty="0">
              <a:solidFill>
                <a:srgbClr val="000000"/>
              </a:solidFill>
              <a:effectLst/>
              <a:latin typeface="Roboto" panose="02000000000000000000" pitchFamily="2" charset="0"/>
            </a:endParaRPr>
          </a:p>
        </p:txBody>
      </p:sp>
      <p:sp>
        <p:nvSpPr>
          <p:cNvPr id="5" name="TextBox 4"/>
          <p:cNvSpPr txBox="1"/>
          <p:nvPr/>
        </p:nvSpPr>
        <p:spPr>
          <a:xfrm>
            <a:off x="4077057" y="3280286"/>
            <a:ext cx="4220910" cy="1659183"/>
          </a:xfrm>
          <a:prstGeom prst="rect">
            <a:avLst/>
          </a:prstGeom>
          <a:noFill/>
        </p:spPr>
        <p:txBody>
          <a:bodyPr wrap="square">
            <a:spAutoFit/>
          </a:bodyPr>
          <a:lstStyle/>
          <a:p>
            <a:pPr marL="0" indent="0" algn="just">
              <a:buNone/>
            </a:pPr>
            <a:r>
              <a:rPr lang="en-US" altLang="zh-CN" sz="2000" b="1" i="0" dirty="0">
                <a:solidFill>
                  <a:srgbClr val="000000"/>
                </a:solidFill>
                <a:effectLst/>
                <a:latin typeface="Roboto" panose="02000000000000000000" pitchFamily="2" charset="0"/>
              </a:rPr>
              <a:t>Types of Classification</a:t>
            </a:r>
            <a:endParaRPr lang="en-US" altLang="zh-CN" sz="2000" b="1" i="0" dirty="0">
              <a:solidFill>
                <a:srgbClr val="000000"/>
              </a:solidFill>
              <a:effectLst/>
              <a:latin typeface="Roboto" panose="02000000000000000000" pitchFamily="2" charset="0"/>
            </a:endParaRPr>
          </a:p>
          <a:p>
            <a:pPr algn="just">
              <a:buFont typeface="+mj-lt"/>
              <a:buAutoNum type="arabicPeriod"/>
            </a:pPr>
            <a:r>
              <a:rPr lang="en-US" altLang="zh-CN" sz="2000" b="1" i="0" dirty="0">
                <a:solidFill>
                  <a:srgbClr val="000000"/>
                </a:solidFill>
                <a:effectLst/>
                <a:latin typeface="Roboto" panose="02000000000000000000" pitchFamily="2" charset="0"/>
              </a:rPr>
              <a:t>Binary Classification</a:t>
            </a:r>
            <a:r>
              <a:rPr lang="en-US" altLang="zh-CN" sz="2000" b="0" i="0" dirty="0">
                <a:solidFill>
                  <a:srgbClr val="000000"/>
                </a:solidFill>
                <a:effectLst/>
                <a:latin typeface="Roboto" panose="02000000000000000000" pitchFamily="2" charset="0"/>
              </a:rPr>
              <a:t>: </a:t>
            </a:r>
            <a:endParaRPr lang="en-US" altLang="zh-CN" sz="2000" b="0" i="0" dirty="0">
              <a:solidFill>
                <a:srgbClr val="000000"/>
              </a:solidFill>
              <a:effectLst/>
              <a:latin typeface="Roboto" panose="02000000000000000000" pitchFamily="2" charset="0"/>
            </a:endParaRPr>
          </a:p>
          <a:p>
            <a:pPr algn="just">
              <a:buFont typeface="+mj-lt"/>
              <a:buAutoNum type="arabicPeriod"/>
            </a:pPr>
            <a:r>
              <a:rPr lang="en-US" altLang="zh-CN" sz="2000" b="1" i="0" dirty="0">
                <a:solidFill>
                  <a:srgbClr val="000000"/>
                </a:solidFill>
                <a:effectLst/>
                <a:latin typeface="Roboto" panose="02000000000000000000" pitchFamily="2" charset="0"/>
              </a:rPr>
              <a:t>Multiclass Classification</a:t>
            </a:r>
            <a:r>
              <a:rPr lang="en-US" altLang="zh-CN" sz="2000" b="0" i="0" dirty="0">
                <a:solidFill>
                  <a:srgbClr val="000000"/>
                </a:solidFill>
                <a:effectLst/>
                <a:latin typeface="Roboto" panose="02000000000000000000" pitchFamily="2" charset="0"/>
              </a:rPr>
              <a:t>:</a:t>
            </a:r>
            <a:endParaRPr lang="en-US" altLang="zh-CN" sz="2000" b="0" i="0" dirty="0">
              <a:solidFill>
                <a:srgbClr val="000000"/>
              </a:solidFill>
              <a:effectLst/>
              <a:latin typeface="Roboto" panose="02000000000000000000" pitchFamily="2" charset="0"/>
            </a:endParaRPr>
          </a:p>
          <a:p>
            <a:pPr algn="just">
              <a:buFont typeface="+mj-lt"/>
              <a:buAutoNum type="arabicPeriod"/>
            </a:pPr>
            <a:r>
              <a:rPr lang="en-US" altLang="zh-CN" sz="2000" b="1" i="0" dirty="0">
                <a:solidFill>
                  <a:srgbClr val="000000"/>
                </a:solidFill>
                <a:effectLst/>
                <a:latin typeface="Roboto" panose="02000000000000000000" pitchFamily="2" charset="0"/>
              </a:rPr>
              <a:t>Multilabel Classification</a:t>
            </a:r>
            <a:r>
              <a:rPr lang="en-US" altLang="zh-CN" sz="2000" b="0" i="0" dirty="0">
                <a:solidFill>
                  <a:srgbClr val="000000"/>
                </a:solidFill>
                <a:effectLst/>
                <a:latin typeface="Roboto" panose="02000000000000000000" pitchFamily="2" charset="0"/>
              </a:rPr>
              <a:t>:</a:t>
            </a:r>
            <a:endParaRPr lang="en-US" altLang="zh-CN" sz="2000" b="0" i="0" dirty="0">
              <a:solidFill>
                <a:srgbClr val="000000"/>
              </a:solidFill>
              <a:effectLst/>
              <a:latin typeface="Roboto" panose="02000000000000000000" pitchFamily="2" charset="0"/>
            </a:endParaRPr>
          </a:p>
          <a:p>
            <a:pPr algn="just">
              <a:buFont typeface="+mj-lt"/>
              <a:buAutoNum type="arabicPeriod"/>
            </a:pPr>
            <a:r>
              <a:rPr lang="en-US" altLang="zh-CN" sz="2000" b="1" i="0" dirty="0">
                <a:solidFill>
                  <a:srgbClr val="000000"/>
                </a:solidFill>
                <a:effectLst/>
                <a:latin typeface="Roboto" panose="02000000000000000000" pitchFamily="2" charset="0"/>
              </a:rPr>
              <a:t>Imbalanced Classification</a:t>
            </a:r>
            <a:r>
              <a:rPr lang="en-US" altLang="zh-CN" sz="2000" b="0" i="0" dirty="0">
                <a:solidFill>
                  <a:srgbClr val="000000"/>
                </a:solidFill>
                <a:effectLst/>
                <a:latin typeface="Roboto" panose="02000000000000000000" pitchFamily="2" charset="0"/>
              </a:rPr>
              <a:t>:</a:t>
            </a:r>
            <a:endParaRPr lang="en-US" altLang="zh-CN" sz="2000" b="0" i="0" dirty="0">
              <a:solidFill>
                <a:srgbClr val="000000"/>
              </a:solidFill>
              <a:effectLst/>
              <a:latin typeface="Roboto" panose="020000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7100" y="131656"/>
            <a:ext cx="10515600" cy="1325563"/>
          </a:xfrm>
        </p:spPr>
        <p:txBody>
          <a:bodyPr>
            <a:normAutofit lnSpcReduction="10000"/>
          </a:bodyPr>
          <a:lstStyle/>
          <a:p>
            <a:pPr marL="0" indent="0" algn="just">
              <a:buNone/>
            </a:pPr>
            <a:r>
              <a:rPr lang="en-US" altLang="zh-CN" sz="2000" b="0" i="0" dirty="0">
                <a:solidFill>
                  <a:srgbClr val="000000"/>
                </a:solidFill>
                <a:effectLst/>
                <a:latin typeface="Roboto" panose="02000000000000000000" pitchFamily="2" charset="0"/>
              </a:rPr>
              <a:t>A classification algorithm is a categorization-focused machine learning algorithm that sorts input data into different classes or categories. Artificial intelligence (AI) models use classification algorithms to process input datasets against a specified classifier that sets the criteria for how the data should be sorted. Classification algorithms are widely used in data science for forecasting patterns and predicting outcomes. </a:t>
            </a:r>
            <a:endParaRPr lang="en-US" altLang="zh-CN" sz="2000" b="0" i="0" dirty="0">
              <a:solidFill>
                <a:srgbClr val="000000"/>
              </a:solidFill>
              <a:effectLst/>
              <a:latin typeface="Roboto" panose="02000000000000000000" pitchFamily="2" charset="0"/>
            </a:endParaRPr>
          </a:p>
        </p:txBody>
      </p:sp>
      <p:sp>
        <p:nvSpPr>
          <p:cNvPr id="5" name="TextBox 4"/>
          <p:cNvSpPr txBox="1"/>
          <p:nvPr/>
        </p:nvSpPr>
        <p:spPr>
          <a:xfrm>
            <a:off x="838200" y="1612900"/>
            <a:ext cx="10604500" cy="5145405"/>
          </a:xfrm>
          <a:prstGeom prst="rect">
            <a:avLst/>
          </a:prstGeom>
          <a:noFill/>
        </p:spPr>
        <p:txBody>
          <a:bodyPr wrap="square">
            <a:noAutofit/>
          </a:bodyPr>
          <a:lstStyle/>
          <a:p>
            <a:pPr marL="0" indent="0" algn="just">
              <a:buNone/>
            </a:pPr>
            <a:r>
              <a:rPr lang="en-US" altLang="zh-CN" sz="2400" b="1" i="0" dirty="0">
                <a:solidFill>
                  <a:srgbClr val="000000"/>
                </a:solidFill>
                <a:effectLst/>
                <a:latin typeface="Roboto" panose="02000000000000000000" pitchFamily="2" charset="0"/>
              </a:rPr>
              <a:t>Types of Classification</a:t>
            </a:r>
            <a:endParaRPr lang="en-US" altLang="zh-CN" sz="2400" b="1" i="0" dirty="0">
              <a:solidFill>
                <a:srgbClr val="000000"/>
              </a:solidFill>
              <a:effectLst/>
              <a:latin typeface="Roboto" panose="02000000000000000000" pitchFamily="2" charset="0"/>
            </a:endParaRPr>
          </a:p>
          <a:p>
            <a:pPr algn="just">
              <a:buFont typeface="+mj-lt"/>
              <a:buAutoNum type="arabicPeriod"/>
            </a:pPr>
            <a:r>
              <a:rPr lang="en-US" altLang="zh-CN" sz="2400" b="1" i="0" dirty="0">
                <a:solidFill>
                  <a:srgbClr val="000000"/>
                </a:solidFill>
                <a:effectLst/>
                <a:latin typeface="Roboto" panose="02000000000000000000" pitchFamily="2" charset="0"/>
              </a:rPr>
              <a:t>Binary Classification</a:t>
            </a:r>
            <a:r>
              <a:rPr lang="en-US" altLang="zh-CN" sz="2400" b="0" i="0" dirty="0">
                <a:solidFill>
                  <a:srgbClr val="000000"/>
                </a:solidFill>
                <a:effectLst/>
                <a:latin typeface="Roboto" panose="02000000000000000000" pitchFamily="2" charset="0"/>
              </a:rPr>
              <a:t>: This is the simplest form of classification, where data is categorized into two distinct classes. Examples include spam detection (spam/not spam) and disease diagnosis (positive/negative).</a:t>
            </a:r>
            <a:endParaRPr lang="en-US" altLang="zh-CN" sz="2400" b="0" i="0" dirty="0">
              <a:solidFill>
                <a:srgbClr val="000000"/>
              </a:solidFill>
              <a:effectLst/>
              <a:latin typeface="Roboto" panose="02000000000000000000" pitchFamily="2" charset="0"/>
            </a:endParaRPr>
          </a:p>
          <a:p>
            <a:pPr algn="just">
              <a:buFont typeface="+mj-lt"/>
              <a:buAutoNum type="arabicPeriod"/>
            </a:pPr>
            <a:r>
              <a:rPr lang="en-US" altLang="zh-CN" sz="2400" b="1" i="0" dirty="0">
                <a:solidFill>
                  <a:srgbClr val="000000"/>
                </a:solidFill>
                <a:effectLst/>
                <a:latin typeface="Roboto" panose="02000000000000000000" pitchFamily="2" charset="0"/>
              </a:rPr>
              <a:t>Multiclass Classification</a:t>
            </a:r>
            <a:r>
              <a:rPr lang="en-US" altLang="zh-CN" sz="2400" b="0" i="0" dirty="0">
                <a:solidFill>
                  <a:srgbClr val="000000"/>
                </a:solidFill>
                <a:effectLst/>
                <a:latin typeface="Roboto" panose="02000000000000000000" pitchFamily="2" charset="0"/>
              </a:rPr>
              <a:t>: Here, the data is classified into more than two mutually exclusive categories. For instance, an image recognition system might classify images as "cat," "dog," or "bird."</a:t>
            </a:r>
            <a:endParaRPr lang="en-US" altLang="zh-CN" sz="2400" b="0" i="0" dirty="0">
              <a:solidFill>
                <a:srgbClr val="000000"/>
              </a:solidFill>
              <a:effectLst/>
              <a:latin typeface="Roboto" panose="02000000000000000000" pitchFamily="2" charset="0"/>
            </a:endParaRPr>
          </a:p>
          <a:p>
            <a:pPr algn="just">
              <a:buFont typeface="+mj-lt"/>
              <a:buAutoNum type="arabicPeriod"/>
            </a:pPr>
            <a:r>
              <a:rPr lang="en-US" altLang="zh-CN" sz="2400" b="1" i="0" dirty="0">
                <a:solidFill>
                  <a:srgbClr val="000000"/>
                </a:solidFill>
                <a:effectLst/>
                <a:latin typeface="Roboto" panose="02000000000000000000" pitchFamily="2" charset="0"/>
              </a:rPr>
              <a:t>Multilabel Classification</a:t>
            </a:r>
            <a:r>
              <a:rPr lang="en-US" altLang="zh-CN" sz="2400" b="0" i="0" dirty="0">
                <a:solidFill>
                  <a:srgbClr val="000000"/>
                </a:solidFill>
                <a:effectLst/>
                <a:latin typeface="Roboto" panose="02000000000000000000" pitchFamily="2" charset="0"/>
              </a:rPr>
              <a:t>: In this type, a single data point can belong to multiple categories simultaneously. For example, a movie recommendation system might tag a movie as both "action" and "comedy."</a:t>
            </a:r>
            <a:endParaRPr lang="en-US" altLang="zh-CN" sz="2400" b="0" i="0" dirty="0">
              <a:solidFill>
                <a:srgbClr val="000000"/>
              </a:solidFill>
              <a:effectLst/>
              <a:latin typeface="Roboto" panose="02000000000000000000" pitchFamily="2" charset="0"/>
            </a:endParaRPr>
          </a:p>
          <a:p>
            <a:pPr algn="just">
              <a:buFont typeface="+mj-lt"/>
              <a:buAutoNum type="arabicPeriod"/>
            </a:pPr>
            <a:r>
              <a:rPr lang="en-US" altLang="zh-CN" sz="2400" b="1" i="0" dirty="0">
                <a:solidFill>
                  <a:srgbClr val="000000"/>
                </a:solidFill>
                <a:effectLst/>
                <a:latin typeface="Roboto" panose="02000000000000000000" pitchFamily="2" charset="0"/>
              </a:rPr>
              <a:t>Imbalanced Classification</a:t>
            </a:r>
            <a:r>
              <a:rPr lang="en-US" altLang="zh-CN" sz="2400" b="0" i="0" dirty="0">
                <a:solidFill>
                  <a:srgbClr val="000000"/>
                </a:solidFill>
                <a:effectLst/>
                <a:latin typeface="Roboto" panose="02000000000000000000" pitchFamily="2" charset="0"/>
              </a:rPr>
              <a:t>: This occurs when one class dominates the dataset, leading to biased predictions. Techniques like resampling or class weighting are used to address this issue.</a:t>
            </a:r>
            <a:endParaRPr lang="en-US" altLang="zh-CN" sz="2400" b="0" i="0" dirty="0">
              <a:solidFill>
                <a:srgbClr val="000000"/>
              </a:solidFill>
              <a:effectLst/>
              <a:latin typeface="Roboto" panose="020000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i="0" dirty="0">
                <a:solidFill>
                  <a:srgbClr val="000000"/>
                </a:solidFill>
                <a:effectLst/>
                <a:latin typeface="Roboto" panose="02000000000000000000" pitchFamily="2" charset="0"/>
              </a:rPr>
              <a:t>How Classification Works</a:t>
            </a:r>
            <a:endParaRPr lang="zh-CN" altLang="en-US" dirty="0"/>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US" altLang="zh-CN" b="1" i="0" dirty="0">
                <a:solidFill>
                  <a:srgbClr val="000000"/>
                </a:solidFill>
                <a:effectLst/>
                <a:latin typeface="Roboto" panose="02000000000000000000" pitchFamily="2" charset="0"/>
              </a:rPr>
              <a:t>Data Collection</a:t>
            </a:r>
            <a:r>
              <a:rPr lang="en-US" altLang="zh-CN" b="0" i="0" dirty="0">
                <a:solidFill>
                  <a:srgbClr val="000000"/>
                </a:solidFill>
                <a:effectLst/>
                <a:latin typeface="Roboto" panose="02000000000000000000" pitchFamily="2" charset="0"/>
              </a:rPr>
              <a:t>: A labeled dataset is prepared, where each input is paired with its correct output label.</a:t>
            </a:r>
            <a:endParaRPr lang="en-US" altLang="zh-CN" b="0" i="0" dirty="0">
              <a:solidFill>
                <a:srgbClr val="000000"/>
              </a:solidFill>
              <a:effectLst/>
              <a:latin typeface="Roboto" panose="02000000000000000000" pitchFamily="2" charset="0"/>
            </a:endParaRPr>
          </a:p>
          <a:p>
            <a:pPr algn="just">
              <a:buFont typeface="Arial" panose="020B0604020202020204" pitchFamily="34" charset="0"/>
              <a:buChar char="•"/>
            </a:pPr>
            <a:r>
              <a:rPr lang="en-US" altLang="zh-CN" b="1" i="0" dirty="0">
                <a:solidFill>
                  <a:srgbClr val="000000"/>
                </a:solidFill>
                <a:effectLst/>
                <a:latin typeface="Roboto" panose="02000000000000000000" pitchFamily="2" charset="0"/>
              </a:rPr>
              <a:t>Feature Extraction</a:t>
            </a:r>
            <a:r>
              <a:rPr lang="en-US" altLang="zh-CN" b="0" i="0" dirty="0">
                <a:solidFill>
                  <a:srgbClr val="000000"/>
                </a:solidFill>
                <a:effectLst/>
                <a:latin typeface="Roboto" panose="02000000000000000000" pitchFamily="2" charset="0"/>
              </a:rPr>
              <a:t>: Relevant features (e.g., color, shape, or texture) are identified to distinguish between classes.</a:t>
            </a:r>
            <a:endParaRPr lang="en-US" altLang="zh-CN" b="0" i="0" dirty="0">
              <a:solidFill>
                <a:srgbClr val="000000"/>
              </a:solidFill>
              <a:effectLst/>
              <a:latin typeface="Roboto" panose="02000000000000000000" pitchFamily="2" charset="0"/>
            </a:endParaRPr>
          </a:p>
          <a:p>
            <a:pPr algn="just">
              <a:buFont typeface="Arial" panose="020B0604020202020204" pitchFamily="34" charset="0"/>
              <a:buChar char="•"/>
            </a:pPr>
            <a:r>
              <a:rPr lang="en-US" altLang="zh-CN" b="1" i="0" dirty="0">
                <a:solidFill>
                  <a:srgbClr val="000000"/>
                </a:solidFill>
                <a:effectLst/>
                <a:latin typeface="Roboto" panose="02000000000000000000" pitchFamily="2" charset="0"/>
              </a:rPr>
              <a:t>Model Training</a:t>
            </a:r>
            <a:r>
              <a:rPr lang="en-US" altLang="zh-CN" b="0" i="0" dirty="0">
                <a:solidFill>
                  <a:srgbClr val="000000"/>
                </a:solidFill>
                <a:effectLst/>
                <a:latin typeface="Roboto" panose="02000000000000000000" pitchFamily="2" charset="0"/>
              </a:rPr>
              <a:t>: The model learns patterns in the data using algorithms like logistic regression or decision trees.</a:t>
            </a:r>
            <a:endParaRPr lang="en-US" altLang="zh-CN" b="0" i="0" dirty="0">
              <a:solidFill>
                <a:srgbClr val="000000"/>
              </a:solidFill>
              <a:effectLst/>
              <a:latin typeface="Roboto" panose="02000000000000000000" pitchFamily="2" charset="0"/>
            </a:endParaRPr>
          </a:p>
          <a:p>
            <a:pPr algn="just">
              <a:buFont typeface="Arial" panose="020B0604020202020204" pitchFamily="34" charset="0"/>
              <a:buChar char="•"/>
            </a:pPr>
            <a:r>
              <a:rPr lang="en-US" altLang="zh-CN" b="1" i="0" dirty="0">
                <a:solidFill>
                  <a:srgbClr val="000000"/>
                </a:solidFill>
                <a:effectLst/>
                <a:latin typeface="Roboto" panose="02000000000000000000" pitchFamily="2" charset="0"/>
              </a:rPr>
              <a:t>Model Evaluation</a:t>
            </a:r>
            <a:r>
              <a:rPr lang="en-US" altLang="zh-CN" b="0" i="0" dirty="0">
                <a:solidFill>
                  <a:srgbClr val="000000"/>
                </a:solidFill>
                <a:effectLst/>
                <a:latin typeface="Roboto" panose="02000000000000000000" pitchFamily="2" charset="0"/>
              </a:rPr>
              <a:t>: The trained model is tested on unseen data to measure its accuracy and performance.</a:t>
            </a:r>
            <a:endParaRPr lang="en-US" altLang="zh-CN" b="0" i="0" dirty="0">
              <a:solidFill>
                <a:srgbClr val="000000"/>
              </a:solidFill>
              <a:effectLst/>
              <a:latin typeface="Roboto" panose="02000000000000000000" pitchFamily="2" charset="0"/>
            </a:endParaRPr>
          </a:p>
          <a:p>
            <a:pPr algn="just">
              <a:buFont typeface="Arial" panose="020B0604020202020204" pitchFamily="34" charset="0"/>
              <a:buChar char="•"/>
            </a:pPr>
            <a:r>
              <a:rPr lang="en-US" altLang="zh-CN" b="1" i="0" dirty="0">
                <a:solidFill>
                  <a:srgbClr val="000000"/>
                </a:solidFill>
                <a:effectLst/>
                <a:latin typeface="Roboto" panose="02000000000000000000" pitchFamily="2" charset="0"/>
              </a:rPr>
              <a:t>Prediction</a:t>
            </a:r>
            <a:r>
              <a:rPr lang="en-US" altLang="zh-CN" b="0" i="0" dirty="0">
                <a:solidFill>
                  <a:srgbClr val="000000"/>
                </a:solidFill>
                <a:effectLst/>
                <a:latin typeface="Roboto" panose="02000000000000000000" pitchFamily="2" charset="0"/>
              </a:rPr>
              <a:t>: The model predicts the class of new data based on learned patterns.</a:t>
            </a:r>
            <a:endParaRPr lang="en-US" altLang="zh-CN" b="0" i="0" dirty="0">
              <a:solidFill>
                <a:srgbClr val="000000"/>
              </a:solidFill>
              <a:effectLst/>
              <a:latin typeface="Roboto" panose="02000000000000000000" pitchFamily="2" charset="0"/>
            </a:endParaRPr>
          </a:p>
          <a:p>
            <a:pPr algn="just"/>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b="1" i="0" dirty="0">
                <a:solidFill>
                  <a:srgbClr val="000000"/>
                </a:solidFill>
                <a:effectLst/>
                <a:latin typeface="Roboto" panose="02000000000000000000" pitchFamily="2" charset="0"/>
              </a:rPr>
              <a:t>Classification Algorithms</a:t>
            </a:r>
            <a:endParaRPr lang="en-US" altLang="zh-CN" b="1" i="0" dirty="0">
              <a:solidFill>
                <a:srgbClr val="000000"/>
              </a:solidFill>
              <a:effectLst/>
              <a:latin typeface="Roboto" panose="02000000000000000000" pitchFamily="2" charset="0"/>
            </a:endParaRPr>
          </a:p>
        </p:txBody>
      </p:sp>
      <p:sp>
        <p:nvSpPr>
          <p:cNvPr id="3" name="Content Placeholder 2"/>
          <p:cNvSpPr>
            <a:spLocks noGrp="1"/>
          </p:cNvSpPr>
          <p:nvPr>
            <p:ph idx="1"/>
          </p:nvPr>
        </p:nvSpPr>
        <p:spPr/>
        <p:txBody>
          <a:bodyPr>
            <a:normAutofit fontScale="77500" lnSpcReduction="20000"/>
          </a:bodyPr>
          <a:lstStyle/>
          <a:p>
            <a:pPr algn="just">
              <a:buFont typeface="+mj-lt"/>
              <a:buAutoNum type="arabicPeriod"/>
            </a:pPr>
            <a:r>
              <a:rPr lang="en-US" altLang="zh-CN" b="1" i="0" dirty="0">
                <a:solidFill>
                  <a:srgbClr val="000000"/>
                </a:solidFill>
                <a:effectLst/>
                <a:latin typeface="Roboto" panose="02000000000000000000" pitchFamily="2" charset="0"/>
              </a:rPr>
              <a:t>Logistic Regression</a:t>
            </a:r>
            <a:r>
              <a:rPr lang="en-US" altLang="zh-CN" b="0" i="0" dirty="0">
                <a:solidFill>
                  <a:srgbClr val="000000"/>
                </a:solidFill>
                <a:effectLst/>
                <a:latin typeface="Roboto" panose="02000000000000000000" pitchFamily="2" charset="0"/>
              </a:rPr>
              <a:t>: Used for binary classification, it predicts probabilities and maps them to class labels.</a:t>
            </a:r>
            <a:endParaRPr lang="en-US" altLang="zh-CN" b="0" i="0" dirty="0">
              <a:solidFill>
                <a:srgbClr val="000000"/>
              </a:solidFill>
              <a:effectLst/>
              <a:latin typeface="Roboto" panose="02000000000000000000" pitchFamily="2" charset="0"/>
            </a:endParaRPr>
          </a:p>
          <a:p>
            <a:pPr algn="just">
              <a:buFont typeface="+mj-lt"/>
              <a:buAutoNum type="arabicPeriod"/>
            </a:pPr>
            <a:r>
              <a:rPr lang="en-US" altLang="zh-CN" b="1" i="0" dirty="0">
                <a:solidFill>
                  <a:srgbClr val="000000"/>
                </a:solidFill>
                <a:effectLst/>
                <a:latin typeface="Roboto" panose="02000000000000000000" pitchFamily="2" charset="0"/>
              </a:rPr>
              <a:t>Decision Trees</a:t>
            </a:r>
            <a:r>
              <a:rPr lang="en-US" altLang="zh-CN" b="0" i="0" dirty="0">
                <a:solidFill>
                  <a:srgbClr val="000000"/>
                </a:solidFill>
                <a:effectLst/>
                <a:latin typeface="Roboto" panose="02000000000000000000" pitchFamily="2" charset="0"/>
              </a:rPr>
              <a:t>: These create a flowchart-like structure to make decisions based on feature values.</a:t>
            </a:r>
            <a:endParaRPr lang="en-US" altLang="zh-CN" b="0" i="0" dirty="0">
              <a:solidFill>
                <a:srgbClr val="000000"/>
              </a:solidFill>
              <a:effectLst/>
              <a:latin typeface="Roboto" panose="02000000000000000000" pitchFamily="2" charset="0"/>
            </a:endParaRPr>
          </a:p>
          <a:p>
            <a:pPr algn="just">
              <a:buFont typeface="+mj-lt"/>
              <a:buAutoNum type="arabicPeriod"/>
            </a:pPr>
            <a:r>
              <a:rPr lang="en-US" altLang="zh-CN" b="1" i="0" dirty="0">
                <a:solidFill>
                  <a:srgbClr val="000000"/>
                </a:solidFill>
                <a:effectLst/>
                <a:latin typeface="Roboto" panose="02000000000000000000" pitchFamily="2" charset="0"/>
              </a:rPr>
              <a:t>Random Forest</a:t>
            </a:r>
            <a:r>
              <a:rPr lang="en-US" altLang="zh-CN" b="0" i="0" dirty="0">
                <a:solidFill>
                  <a:srgbClr val="000000"/>
                </a:solidFill>
                <a:effectLst/>
                <a:latin typeface="Roboto" panose="02000000000000000000" pitchFamily="2" charset="0"/>
              </a:rPr>
              <a:t>: An ensemble method that combines multiple decision trees to improve accuracy and reduce overfitting.</a:t>
            </a:r>
            <a:endParaRPr lang="en-US" altLang="zh-CN" b="0" i="0" dirty="0">
              <a:solidFill>
                <a:srgbClr val="000000"/>
              </a:solidFill>
              <a:effectLst/>
              <a:latin typeface="Roboto" panose="02000000000000000000" pitchFamily="2" charset="0"/>
            </a:endParaRPr>
          </a:p>
          <a:p>
            <a:pPr algn="just">
              <a:buFont typeface="+mj-lt"/>
              <a:buAutoNum type="arabicPeriod"/>
            </a:pPr>
            <a:r>
              <a:rPr lang="en-US" altLang="zh-CN" b="1" i="0" dirty="0">
                <a:solidFill>
                  <a:srgbClr val="000000"/>
                </a:solidFill>
                <a:effectLst/>
                <a:latin typeface="Roboto" panose="02000000000000000000" pitchFamily="2" charset="0"/>
              </a:rPr>
              <a:t>Support Vector Machines (SVM)</a:t>
            </a:r>
            <a:r>
              <a:rPr lang="en-US" altLang="zh-CN" b="0" i="0" dirty="0">
                <a:solidFill>
                  <a:srgbClr val="000000"/>
                </a:solidFill>
                <a:effectLst/>
                <a:latin typeface="Roboto" panose="02000000000000000000" pitchFamily="2" charset="0"/>
              </a:rPr>
              <a:t>: Finds the optimal hyperplane to separate data points into classes.</a:t>
            </a:r>
            <a:endParaRPr lang="en-US" altLang="zh-CN" b="0" i="0" dirty="0">
              <a:solidFill>
                <a:srgbClr val="000000"/>
              </a:solidFill>
              <a:effectLst/>
              <a:latin typeface="Roboto" panose="02000000000000000000" pitchFamily="2" charset="0"/>
            </a:endParaRPr>
          </a:p>
          <a:p>
            <a:pPr algn="just">
              <a:buFont typeface="+mj-lt"/>
              <a:buAutoNum type="arabicPeriod"/>
            </a:pPr>
            <a:r>
              <a:rPr lang="en-US" altLang="zh-CN" b="1" i="0" dirty="0">
                <a:solidFill>
                  <a:srgbClr val="000000"/>
                </a:solidFill>
                <a:effectLst/>
                <a:latin typeface="Roboto" panose="02000000000000000000" pitchFamily="2" charset="0"/>
              </a:rPr>
              <a:t>K-Nearest Neighbors (KNN)</a:t>
            </a:r>
            <a:r>
              <a:rPr lang="en-US" altLang="zh-CN" b="0" i="0" dirty="0">
                <a:solidFill>
                  <a:srgbClr val="000000"/>
                </a:solidFill>
                <a:effectLst/>
                <a:latin typeface="Roboto" panose="02000000000000000000" pitchFamily="2" charset="0"/>
              </a:rPr>
              <a:t>: Classifies data based on the majority class of its nearest neighbors.</a:t>
            </a:r>
            <a:endParaRPr lang="en-US" altLang="zh-CN" b="0" i="0" dirty="0">
              <a:solidFill>
                <a:srgbClr val="000000"/>
              </a:solidFill>
              <a:effectLst/>
              <a:latin typeface="Roboto" panose="02000000000000000000" pitchFamily="2" charset="0"/>
            </a:endParaRPr>
          </a:p>
          <a:p>
            <a:pPr algn="just">
              <a:buFont typeface="+mj-lt"/>
              <a:buAutoNum type="arabicPeriod"/>
            </a:pPr>
            <a:r>
              <a:rPr lang="en-US" altLang="zh-CN" b="1" i="0" dirty="0">
                <a:solidFill>
                  <a:srgbClr val="000000"/>
                </a:solidFill>
                <a:effectLst/>
                <a:latin typeface="Roboto" panose="02000000000000000000" pitchFamily="2" charset="0"/>
              </a:rPr>
              <a:t>Naive Bayes</a:t>
            </a:r>
            <a:r>
              <a:rPr lang="en-US" altLang="zh-CN" b="0" i="0" dirty="0">
                <a:solidFill>
                  <a:srgbClr val="000000"/>
                </a:solidFill>
                <a:effectLst/>
                <a:latin typeface="Roboto" panose="02000000000000000000" pitchFamily="2" charset="0"/>
              </a:rPr>
              <a:t>: A probabilistic classifier based on Bayes' theorem, often used for text classification.</a:t>
            </a:r>
            <a:endParaRPr lang="en-US" altLang="zh-CN" b="0" i="0" dirty="0">
              <a:solidFill>
                <a:srgbClr val="000000"/>
              </a:solidFill>
              <a:effectLst/>
              <a:latin typeface="Roboto" panose="02000000000000000000" pitchFamily="2" charset="0"/>
            </a:endParaRPr>
          </a:p>
          <a:p>
            <a:pPr algn="just">
              <a:buFont typeface="+mj-lt"/>
              <a:buAutoNum type="arabicPeriod"/>
            </a:pPr>
            <a:r>
              <a:rPr lang="en-US" altLang="zh-CN" b="1" i="0" dirty="0">
                <a:solidFill>
                  <a:srgbClr val="000000"/>
                </a:solidFill>
                <a:effectLst/>
                <a:latin typeface="Roboto" panose="02000000000000000000" pitchFamily="2" charset="0"/>
              </a:rPr>
              <a:t>Neural Networks</a:t>
            </a:r>
            <a:r>
              <a:rPr lang="en-US" altLang="zh-CN" b="0" i="0" dirty="0">
                <a:solidFill>
                  <a:srgbClr val="000000"/>
                </a:solidFill>
                <a:effectLst/>
                <a:latin typeface="Roboto" panose="02000000000000000000" pitchFamily="2" charset="0"/>
              </a:rPr>
              <a:t>: Suitable for complex tasks like image recognition and natural language processing.</a:t>
            </a:r>
            <a:endParaRPr lang="en-US" altLang="zh-CN" b="0" i="0" dirty="0">
              <a:solidFill>
                <a:srgbClr val="000000"/>
              </a:solidFill>
              <a:effectLst/>
              <a:latin typeface="Roboto" panose="02000000000000000000"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b="1" i="0" dirty="0">
                <a:solidFill>
                  <a:srgbClr val="000000"/>
                </a:solidFill>
                <a:effectLst/>
                <a:latin typeface="Roboto" panose="02000000000000000000" pitchFamily="2" charset="0"/>
              </a:rPr>
              <a:t>Real-World Applications</a:t>
            </a:r>
            <a:endParaRPr lang="en-US" altLang="zh-CN" b="1" i="0" dirty="0">
              <a:solidFill>
                <a:srgbClr val="000000"/>
              </a:solidFill>
              <a:effectLst/>
              <a:latin typeface="Roboto" panose="02000000000000000000" pitchFamily="2" charset="0"/>
            </a:endParaRPr>
          </a:p>
        </p:txBody>
      </p:sp>
      <p:sp>
        <p:nvSpPr>
          <p:cNvPr id="3" name="Content Placeholder 2"/>
          <p:cNvSpPr>
            <a:spLocks noGrp="1"/>
          </p:cNvSpPr>
          <p:nvPr>
            <p:ph idx="1"/>
          </p:nvPr>
        </p:nvSpPr>
        <p:spPr>
          <a:xfrm>
            <a:off x="838200" y="1825625"/>
            <a:ext cx="10515600" cy="3310397"/>
          </a:xfrm>
        </p:spPr>
        <p:txBody>
          <a:bodyPr>
            <a:normAutofit/>
          </a:bodyPr>
          <a:lstStyle/>
          <a:p>
            <a:pPr algn="just">
              <a:buFont typeface="Arial" panose="020B0604020202020204" pitchFamily="34" charset="0"/>
              <a:buChar char="•"/>
            </a:pPr>
            <a:r>
              <a:rPr lang="en-US" altLang="zh-CN" b="1" i="0" dirty="0">
                <a:solidFill>
                  <a:srgbClr val="000000"/>
                </a:solidFill>
                <a:effectLst/>
                <a:latin typeface="Roboto" panose="02000000000000000000" pitchFamily="2" charset="0"/>
              </a:rPr>
              <a:t>Healthcare</a:t>
            </a:r>
            <a:r>
              <a:rPr lang="en-US" altLang="zh-CN" b="0" i="0" dirty="0">
                <a:solidFill>
                  <a:srgbClr val="000000"/>
                </a:solidFill>
                <a:effectLst/>
                <a:latin typeface="Roboto" panose="02000000000000000000" pitchFamily="2" charset="0"/>
              </a:rPr>
              <a:t>: Disease diagnosis and medical image classification.</a:t>
            </a:r>
            <a:endParaRPr lang="en-US" altLang="zh-CN" b="0" i="0" dirty="0">
              <a:solidFill>
                <a:srgbClr val="000000"/>
              </a:solidFill>
              <a:effectLst/>
              <a:latin typeface="Roboto" panose="02000000000000000000" pitchFamily="2" charset="0"/>
            </a:endParaRPr>
          </a:p>
          <a:p>
            <a:pPr algn="just">
              <a:buFont typeface="Arial" panose="020B0604020202020204" pitchFamily="34" charset="0"/>
              <a:buChar char="•"/>
            </a:pPr>
            <a:r>
              <a:rPr lang="en-US" altLang="zh-CN" b="1" i="0" dirty="0">
                <a:solidFill>
                  <a:srgbClr val="000000"/>
                </a:solidFill>
                <a:effectLst/>
                <a:latin typeface="Roboto" panose="02000000000000000000" pitchFamily="2" charset="0"/>
              </a:rPr>
              <a:t>Finance</a:t>
            </a:r>
            <a:r>
              <a:rPr lang="en-US" altLang="zh-CN" b="0" i="0" dirty="0">
                <a:solidFill>
                  <a:srgbClr val="000000"/>
                </a:solidFill>
                <a:effectLst/>
                <a:latin typeface="Roboto" panose="02000000000000000000" pitchFamily="2" charset="0"/>
              </a:rPr>
              <a:t>: Credit risk assessment and fraud detection.</a:t>
            </a:r>
            <a:endParaRPr lang="en-US" altLang="zh-CN" b="0" i="0" dirty="0">
              <a:solidFill>
                <a:srgbClr val="000000"/>
              </a:solidFill>
              <a:effectLst/>
              <a:latin typeface="Roboto" panose="02000000000000000000" pitchFamily="2" charset="0"/>
            </a:endParaRPr>
          </a:p>
          <a:p>
            <a:pPr algn="just">
              <a:buFont typeface="Arial" panose="020B0604020202020204" pitchFamily="34" charset="0"/>
              <a:buChar char="•"/>
            </a:pPr>
            <a:r>
              <a:rPr lang="en-US" altLang="zh-CN" b="1" i="0" dirty="0">
                <a:solidFill>
                  <a:srgbClr val="000000"/>
                </a:solidFill>
                <a:effectLst/>
                <a:latin typeface="Roboto" panose="02000000000000000000" pitchFamily="2" charset="0"/>
              </a:rPr>
              <a:t>E-commerce</a:t>
            </a:r>
            <a:r>
              <a:rPr lang="en-US" altLang="zh-CN" b="0" i="0" dirty="0">
                <a:solidFill>
                  <a:srgbClr val="000000"/>
                </a:solidFill>
                <a:effectLst/>
                <a:latin typeface="Roboto" panose="02000000000000000000" pitchFamily="2" charset="0"/>
              </a:rPr>
              <a:t>: Product recommendations and sentiment analysis.</a:t>
            </a:r>
            <a:endParaRPr lang="en-US" altLang="zh-CN" b="0" i="0" dirty="0">
              <a:solidFill>
                <a:srgbClr val="000000"/>
              </a:solidFill>
              <a:effectLst/>
              <a:latin typeface="Roboto" panose="02000000000000000000" pitchFamily="2" charset="0"/>
            </a:endParaRPr>
          </a:p>
          <a:p>
            <a:pPr algn="just">
              <a:buFont typeface="Arial" panose="020B0604020202020204" pitchFamily="34" charset="0"/>
              <a:buChar char="•"/>
            </a:pPr>
            <a:r>
              <a:rPr lang="en-US" altLang="zh-CN" b="1" i="0" dirty="0">
                <a:solidFill>
                  <a:srgbClr val="000000"/>
                </a:solidFill>
                <a:effectLst/>
                <a:latin typeface="Roboto" panose="02000000000000000000" pitchFamily="2" charset="0"/>
              </a:rPr>
              <a:t>Cybersecurity</a:t>
            </a:r>
            <a:r>
              <a:rPr lang="en-US" altLang="zh-CN" b="0" i="0" dirty="0">
                <a:solidFill>
                  <a:srgbClr val="000000"/>
                </a:solidFill>
                <a:effectLst/>
                <a:latin typeface="Roboto" panose="02000000000000000000" pitchFamily="2" charset="0"/>
              </a:rPr>
              <a:t>: Intrusion detection systems.</a:t>
            </a:r>
            <a:endParaRPr lang="en-US" altLang="zh-CN" b="0" i="0" dirty="0">
              <a:solidFill>
                <a:srgbClr val="000000"/>
              </a:solidFill>
              <a:effectLst/>
              <a:latin typeface="Roboto" panose="02000000000000000000" pitchFamily="2" charset="0"/>
            </a:endParaRPr>
          </a:p>
          <a:p>
            <a:pPr algn="just">
              <a:buFont typeface="Arial" panose="020B0604020202020204" pitchFamily="34" charset="0"/>
              <a:buChar char="•"/>
            </a:pPr>
            <a:r>
              <a:rPr lang="en-US" altLang="zh-CN" b="1" i="0" dirty="0">
                <a:solidFill>
                  <a:srgbClr val="000000"/>
                </a:solidFill>
                <a:effectLst/>
                <a:latin typeface="Roboto" panose="02000000000000000000" pitchFamily="2" charset="0"/>
              </a:rPr>
              <a:t>Email Services</a:t>
            </a:r>
            <a:r>
              <a:rPr lang="en-US" altLang="zh-CN" b="0" i="0" dirty="0">
                <a:solidFill>
                  <a:srgbClr val="000000"/>
                </a:solidFill>
                <a:effectLst/>
                <a:latin typeface="Roboto" panose="02000000000000000000" pitchFamily="2" charset="0"/>
              </a:rPr>
              <a:t>: Spam filtering.</a:t>
            </a:r>
            <a:endParaRPr lang="en-US" altLang="zh-CN" b="0" i="0" dirty="0">
              <a:solidFill>
                <a:srgbClr val="000000"/>
              </a:solidFill>
              <a:effectLst/>
              <a:latin typeface="Roboto" panose="02000000000000000000"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zh-CN" b="1" i="0" dirty="0">
                <a:solidFill>
                  <a:srgbClr val="000000"/>
                </a:solidFill>
                <a:effectLst/>
                <a:latin typeface="Roboto" panose="02000000000000000000" pitchFamily="2" charset="0"/>
              </a:rPr>
              <a:t>Challenges</a:t>
            </a:r>
            <a:endParaRPr lang="en-US" altLang="zh-CN" b="1" i="0" dirty="0">
              <a:solidFill>
                <a:srgbClr val="000000"/>
              </a:solidFill>
              <a:effectLst/>
              <a:latin typeface="Roboto" panose="02000000000000000000" pitchFamily="2" charset="0"/>
            </a:endParaRPr>
          </a:p>
        </p:txBody>
      </p:sp>
      <p:sp>
        <p:nvSpPr>
          <p:cNvPr id="3" name="Content Placeholder 2"/>
          <p:cNvSpPr>
            <a:spLocks noGrp="1"/>
          </p:cNvSpPr>
          <p:nvPr>
            <p:ph idx="1"/>
          </p:nvPr>
        </p:nvSpPr>
        <p:spPr>
          <a:xfrm>
            <a:off x="838200" y="1825625"/>
            <a:ext cx="10515600" cy="2096895"/>
          </a:xfrm>
        </p:spPr>
        <p:txBody>
          <a:bodyPr>
            <a:normAutofit lnSpcReduction="10000"/>
          </a:bodyPr>
          <a:lstStyle/>
          <a:p>
            <a:pPr algn="just">
              <a:buFont typeface="Arial" panose="020B0604020202020204" pitchFamily="34" charset="0"/>
              <a:buChar char="•"/>
            </a:pPr>
            <a:r>
              <a:rPr lang="en-US" altLang="zh-CN" b="0" i="0" dirty="0">
                <a:effectLst/>
                <a:latin typeface="Roboto" panose="02000000000000000000" pitchFamily="2" charset="0"/>
              </a:rPr>
              <a:t>Classification models are sensitive to </a:t>
            </a:r>
            <a:r>
              <a:rPr lang="en-US" altLang="zh-CN" b="0" i="0" dirty="0">
                <a:effectLst/>
                <a:highlight>
                  <a:srgbClr val="FFFF00"/>
                </a:highlight>
                <a:latin typeface="Roboto" panose="02000000000000000000" pitchFamily="2" charset="0"/>
              </a:rPr>
              <a:t>data quality and quantity.</a:t>
            </a:r>
            <a:endParaRPr lang="en-US" altLang="zh-CN" b="0" i="0" dirty="0">
              <a:effectLst/>
              <a:highlight>
                <a:srgbClr val="FFFF00"/>
              </a:highlight>
              <a:latin typeface="Roboto" panose="02000000000000000000" pitchFamily="2" charset="0"/>
            </a:endParaRPr>
          </a:p>
          <a:p>
            <a:pPr algn="just">
              <a:buFont typeface="Arial" panose="020B0604020202020204" pitchFamily="34" charset="0"/>
              <a:buChar char="•"/>
            </a:pPr>
            <a:r>
              <a:rPr lang="en-US" altLang="zh-CN" b="0" i="0" dirty="0">
                <a:effectLst/>
                <a:highlight>
                  <a:srgbClr val="FFFF00"/>
                </a:highlight>
                <a:latin typeface="Roboto" panose="02000000000000000000" pitchFamily="2" charset="0"/>
              </a:rPr>
              <a:t>Imbalanced datasets, noisy data, or insufficient features can lead to poor predictions. </a:t>
            </a:r>
            <a:endParaRPr lang="en-US" altLang="zh-CN" b="0" i="0" dirty="0">
              <a:effectLst/>
              <a:highlight>
                <a:srgbClr val="FFFF00"/>
              </a:highlight>
              <a:latin typeface="Roboto" panose="02000000000000000000" pitchFamily="2" charset="0"/>
            </a:endParaRPr>
          </a:p>
          <a:p>
            <a:pPr algn="just">
              <a:buFont typeface="Arial" panose="020B0604020202020204" pitchFamily="34" charset="0"/>
              <a:buChar char="•"/>
            </a:pPr>
            <a:r>
              <a:rPr lang="en-US" altLang="zh-CN" b="0" i="0" dirty="0">
                <a:effectLst/>
                <a:latin typeface="Roboto" panose="02000000000000000000" pitchFamily="2" charset="0"/>
              </a:rPr>
              <a:t>Techniques like </a:t>
            </a:r>
            <a:r>
              <a:rPr lang="en-US" altLang="zh-CN" b="1" i="0" dirty="0">
                <a:effectLst/>
                <a:highlight>
                  <a:srgbClr val="FFFF00"/>
                </a:highlight>
                <a:latin typeface="Roboto" panose="02000000000000000000" pitchFamily="2" charset="0"/>
              </a:rPr>
              <a:t>cross-validation</a:t>
            </a:r>
            <a:r>
              <a:rPr lang="en-US" altLang="zh-CN" b="0" i="0" dirty="0">
                <a:effectLst/>
                <a:latin typeface="Roboto" panose="02000000000000000000" pitchFamily="2" charset="0"/>
              </a:rPr>
              <a:t>, </a:t>
            </a:r>
            <a:r>
              <a:rPr lang="en-US" altLang="zh-CN" b="0" i="0" dirty="0">
                <a:effectLst/>
                <a:highlight>
                  <a:srgbClr val="FFFF00"/>
                </a:highlight>
                <a:latin typeface="Roboto" panose="02000000000000000000" pitchFamily="2" charset="0"/>
              </a:rPr>
              <a:t>hyperparameter tuning,</a:t>
            </a:r>
            <a:r>
              <a:rPr lang="en-US" altLang="zh-CN" b="0" i="0" dirty="0">
                <a:effectLst/>
                <a:latin typeface="Roboto" panose="02000000000000000000" pitchFamily="2" charset="0"/>
              </a:rPr>
              <a:t> and </a:t>
            </a:r>
            <a:r>
              <a:rPr lang="en-US" altLang="zh-CN" b="0" i="0" dirty="0">
                <a:effectLst/>
                <a:highlight>
                  <a:srgbClr val="FFFF00"/>
                </a:highlight>
                <a:latin typeface="Roboto" panose="02000000000000000000" pitchFamily="2" charset="0"/>
              </a:rPr>
              <a:t>ensemble</a:t>
            </a:r>
            <a:r>
              <a:rPr lang="en-US" altLang="zh-CN" b="0" i="0" dirty="0">
                <a:effectLst/>
                <a:latin typeface="Roboto" panose="02000000000000000000" pitchFamily="2" charset="0"/>
              </a:rPr>
              <a:t> methods can help improve model performance.</a:t>
            </a:r>
            <a:endParaRPr lang="en-US" altLang="zh-CN" b="0" i="0" dirty="0">
              <a:solidFill>
                <a:srgbClr val="000000"/>
              </a:solidFill>
              <a:effectLst/>
              <a:latin typeface="Roboto"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Tools</a:t>
            </a:r>
            <a:endParaRPr lang="en-US" altLang="zh-CN"/>
          </a:p>
        </p:txBody>
      </p:sp>
      <p:sp>
        <p:nvSpPr>
          <p:cNvPr id="3" name="内容占位符 2"/>
          <p:cNvSpPr>
            <a:spLocks noGrp="1"/>
          </p:cNvSpPr>
          <p:nvPr>
            <p:ph idx="1"/>
          </p:nvPr>
        </p:nvSpPr>
        <p:spPr>
          <a:xfrm>
            <a:off x="838200" y="1825625"/>
            <a:ext cx="10515600" cy="1604010"/>
          </a:xfrm>
        </p:spPr>
        <p:txBody>
          <a:bodyPr/>
          <a:lstStyle/>
          <a:p>
            <a:r>
              <a:rPr lang="en-US" altLang="zh-CN"/>
              <a:t>We will be using toolkit as per standards: Python, Scikit-learn, Pandas, NumPy, and Matplotlib/Seaborn. </a:t>
            </a:r>
            <a:endParaRPr lang="en-US" altLang="zh-CN"/>
          </a:p>
          <a:p>
            <a:r>
              <a:rPr lang="en-US" altLang="zh-CN"/>
              <a:t>(For the LLM week, we might use Hugging Face transformers).</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Recap...</a:t>
            </a:r>
            <a:endParaRPr lang="en-US" altLang="zh-CN"/>
          </a:p>
        </p:txBody>
      </p:sp>
      <p:sp>
        <p:nvSpPr>
          <p:cNvPr id="3" name="内容占位符 2"/>
          <p:cNvSpPr>
            <a:spLocks noGrp="1"/>
          </p:cNvSpPr>
          <p:nvPr>
            <p:ph idx="1"/>
          </p:nvPr>
        </p:nvSpPr>
        <p:spPr>
          <a:xfrm>
            <a:off x="838200" y="1825625"/>
            <a:ext cx="10515600" cy="4170045"/>
          </a:xfrm>
        </p:spPr>
        <p:txBody>
          <a:bodyPr>
            <a:normAutofit/>
          </a:bodyPr>
          <a:lstStyle/>
          <a:p>
            <a:pPr algn="just"/>
            <a:r>
              <a:rPr lang="en-US" altLang="zh-CN"/>
              <a:t>ML Paradigms: </a:t>
            </a:r>
            <a:r>
              <a:rPr lang="en-US" altLang="zh-CN" b="1"/>
              <a:t>Supervised </a:t>
            </a:r>
            <a:r>
              <a:rPr lang="en-US" altLang="zh-CN"/>
              <a:t>(Regression, Classification), </a:t>
            </a:r>
            <a:r>
              <a:rPr lang="en-US" altLang="zh-CN" b="1"/>
              <a:t>Unsupervised </a:t>
            </a:r>
            <a:r>
              <a:rPr lang="en-US" altLang="zh-CN"/>
              <a:t>(Clustering, Dimensionality Reduction), and </a:t>
            </a:r>
            <a:r>
              <a:rPr lang="en-US" altLang="zh-CN" b="1"/>
              <a:t>Reinforcement </a:t>
            </a:r>
            <a:r>
              <a:rPr lang="en-US" altLang="zh-CN"/>
              <a:t>Learning. (e.g., spam filter, product recommendations, customer segmentation).</a:t>
            </a:r>
            <a:endParaRPr lang="en-US" altLang="zh-CN"/>
          </a:p>
          <a:p>
            <a:pPr algn="just"/>
            <a:endParaRPr lang="en-US" altLang="zh-CN"/>
          </a:p>
          <a:p>
            <a:pPr algn="just"/>
            <a:r>
              <a:rPr lang="en-US" altLang="zh-CN"/>
              <a:t>The Machine Learning Process: </a:t>
            </a:r>
            <a:r>
              <a:rPr lang="en-US" altLang="zh-CN">
                <a:highlight>
                  <a:srgbClr val="FFFF00"/>
                </a:highlight>
              </a:rPr>
              <a:t>High-level view of data collection, cleaning, model training, evaluation, and deployment.</a:t>
            </a:r>
            <a:endParaRPr lang="en-US" altLang="zh-CN"/>
          </a:p>
          <a:p>
            <a:pPr algn="just"/>
            <a:endParaRPr lang="en-US" altLang="zh-CN"/>
          </a:p>
          <a:p>
            <a:pPr algn="just"/>
            <a:r>
              <a:rPr lang="en-US" altLang="zh-CN"/>
              <a:t>Key Concepts: </a:t>
            </a:r>
            <a:r>
              <a:rPr lang="en-US" altLang="zh-CN">
                <a:highlight>
                  <a:srgbClr val="FFFF00"/>
                </a:highlight>
              </a:rPr>
              <a:t>Features, Labels, Training, Prediction, Model.</a:t>
            </a:r>
            <a:endParaRPr lang="en-US" altLang="zh-CN">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ML Vocab</a:t>
            </a:r>
            <a:endParaRPr lang="en-US" altLang="zh-CN"/>
          </a:p>
        </p:txBody>
      </p:sp>
      <p:sp>
        <p:nvSpPr>
          <p:cNvPr id="4" name="Rectangle 1"/>
          <p:cNvSpPr>
            <a:spLocks noChangeArrowheads="1"/>
          </p:cNvSpPr>
          <p:nvPr/>
        </p:nvSpPr>
        <p:spPr bwMode="auto">
          <a:xfrm>
            <a:off x="1199260" y="1706080"/>
            <a:ext cx="9183881" cy="417421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zh-CN" b="1" i="0" u="none" strike="noStrike" cap="none" normalizeH="0" baseline="0" dirty="0">
                <a:ln>
                  <a:noFill/>
                </a:ln>
                <a:solidFill>
                  <a:srgbClr val="0F1115"/>
                </a:solidFill>
                <a:effectLst/>
                <a:latin typeface="Arial" panose="020B0604020202020204" pitchFamily="34" charset="0"/>
                <a:ea typeface="quote-cjk-patch"/>
              </a:rPr>
              <a:t>The Basic Units: Data</a:t>
            </a:r>
            <a:endParaRPr kumimoji="0" lang="en-US" altLang="zh-CN" b="1" i="0" u="none" strike="noStrike" cap="none" normalizeH="0" baseline="0" dirty="0">
              <a:ln>
                <a:noFill/>
              </a:ln>
              <a:solidFill>
                <a:srgbClr val="0F1115"/>
              </a:solidFill>
              <a:effectLst/>
              <a:latin typeface="Arial" panose="020B0604020202020204" pitchFamily="34" charset="0"/>
              <a:ea typeface="quote-cjk-patch"/>
            </a:endParaRPr>
          </a:p>
          <a:p>
            <a:pPr marL="0" marR="0" lvl="0" indent="0" algn="just" defTabSz="914400" rtl="0" eaLnBrk="0" fontAlgn="base" latinLnBrk="0" hangingPunct="0">
              <a:lnSpc>
                <a:spcPct val="100000"/>
              </a:lnSpc>
              <a:spcBef>
                <a:spcPct val="0"/>
              </a:spcBef>
              <a:spcAft>
                <a:spcPct val="0"/>
              </a:spcAft>
              <a:buClrTx/>
              <a:buSzTx/>
            </a:pPr>
            <a:r>
              <a:rPr kumimoji="0" lang="zh-CN" altLang="zh-CN" b="1" i="0" u="none" strike="noStrike" cap="none" normalizeH="0" baseline="0" dirty="0">
                <a:ln>
                  <a:noFill/>
                </a:ln>
                <a:solidFill>
                  <a:srgbClr val="0F1115"/>
                </a:solidFill>
                <a:effectLst/>
                <a:latin typeface="Arial" panose="020B0604020202020204" pitchFamily="34" charset="0"/>
                <a:ea typeface="quote-cjk-patch"/>
              </a:rPr>
              <a:t>Data Point (Instance, Example, Observation):</a:t>
            </a:r>
            <a:r>
              <a:rPr kumimoji="0" lang="zh-CN" altLang="zh-CN" b="0" i="0" u="none" strike="noStrike" cap="none" normalizeH="0" baseline="0" dirty="0">
                <a:ln>
                  <a:noFill/>
                </a:ln>
                <a:solidFill>
                  <a:srgbClr val="0F1115"/>
                </a:solidFill>
                <a:effectLst/>
                <a:latin typeface="Arial" panose="020B0604020202020204" pitchFamily="34" charset="0"/>
                <a:ea typeface="quote-cjk-patch"/>
              </a:rPr>
              <a:t> </a:t>
            </a:r>
            <a:r>
              <a:rPr kumimoji="0" lang="en-US" altLang="zh-CN" b="0" i="0" u="none" strike="noStrike" cap="none" normalizeH="0" baseline="0" dirty="0">
                <a:ln>
                  <a:noFill/>
                </a:ln>
                <a:solidFill>
                  <a:srgbClr val="0F1115"/>
                </a:solidFill>
                <a:effectLst/>
                <a:latin typeface="Arial" panose="020B0604020202020204" pitchFamily="34" charset="0"/>
                <a:ea typeface="quote-cjk-patch"/>
              </a:rPr>
              <a:t>A </a:t>
            </a:r>
            <a:r>
              <a:rPr kumimoji="0" lang="zh-CN" altLang="zh-CN" b="0" i="0" u="none" strike="noStrike" cap="none" normalizeH="0" baseline="0" dirty="0">
                <a:ln>
                  <a:noFill/>
                </a:ln>
                <a:solidFill>
                  <a:srgbClr val="0F1115"/>
                </a:solidFill>
                <a:effectLst/>
                <a:latin typeface="Arial" panose="020B0604020202020204" pitchFamily="34" charset="0"/>
                <a:ea typeface="quote-cjk-patch"/>
              </a:rPr>
              <a:t>single unit of information from which a model learns or makes a prediction. It's one row in your dataset.</a:t>
            </a:r>
            <a:endParaRPr kumimoji="0" lang="zh-CN" altLang="zh-CN" b="0" i="0" u="none" strike="noStrike" cap="none" normalizeH="0" baseline="0" dirty="0">
              <a:ln>
                <a:noFill/>
              </a:ln>
              <a:solidFill>
                <a:srgbClr val="0F1115"/>
              </a:solidFill>
              <a:effectLst/>
              <a:latin typeface="Arial" panose="020B0604020202020204" pitchFamily="34" charset="0"/>
              <a:ea typeface="quote-cjk-patch"/>
            </a:endParaRPr>
          </a:p>
          <a:p>
            <a:pPr marL="457200" marR="0" lvl="1" indent="0" algn="just" defTabSz="914400" rtl="0" eaLnBrk="0" fontAlgn="base" latinLnBrk="0" hangingPunct="0">
              <a:lnSpc>
                <a:spcPct val="100000"/>
              </a:lnSpc>
              <a:spcBef>
                <a:spcPct val="0"/>
              </a:spcBef>
              <a:spcAft>
                <a:spcPct val="0"/>
              </a:spcAft>
              <a:buClrTx/>
              <a:buSzTx/>
              <a:buFontTx/>
              <a:buChar char="•"/>
            </a:pPr>
            <a:r>
              <a:rPr kumimoji="0" lang="zh-CN" altLang="zh-CN" b="1" i="0" u="none" strike="noStrike" cap="none" normalizeH="0" baseline="0" dirty="0">
                <a:ln>
                  <a:noFill/>
                </a:ln>
                <a:solidFill>
                  <a:srgbClr val="0F1115"/>
                </a:solidFill>
                <a:effectLst/>
                <a:latin typeface="Arial" panose="020B0604020202020204" pitchFamily="34" charset="0"/>
                <a:ea typeface="quote-cjk-patch"/>
              </a:rPr>
              <a:t>Example:</a:t>
            </a:r>
            <a:r>
              <a:rPr kumimoji="0" lang="zh-CN" altLang="zh-CN" b="0" i="0" u="none" strike="noStrike" cap="none" normalizeH="0" baseline="0" dirty="0">
                <a:ln>
                  <a:noFill/>
                </a:ln>
                <a:solidFill>
                  <a:srgbClr val="0F1115"/>
                </a:solidFill>
                <a:effectLst/>
                <a:latin typeface="Arial" panose="020B0604020202020204" pitchFamily="34" charset="0"/>
                <a:ea typeface="quote-cjk-patch"/>
              </a:rPr>
              <a:t> In a dataset of houses, all the information about </a:t>
            </a:r>
            <a:r>
              <a:rPr kumimoji="0" lang="zh-CN" altLang="zh-CN" b="1" i="0" u="none" strike="noStrike" cap="none" normalizeH="0" baseline="0" dirty="0">
                <a:ln>
                  <a:noFill/>
                </a:ln>
                <a:solidFill>
                  <a:srgbClr val="0F1115"/>
                </a:solidFill>
                <a:effectLst/>
                <a:latin typeface="Arial" panose="020B0604020202020204" pitchFamily="34" charset="0"/>
                <a:ea typeface="quote-cjk-patch"/>
              </a:rPr>
              <a:t>one specific house</a:t>
            </a:r>
            <a:r>
              <a:rPr kumimoji="0" lang="zh-CN" altLang="zh-CN" b="0" i="0" u="none" strike="noStrike" cap="none" normalizeH="0" baseline="0" dirty="0">
                <a:ln>
                  <a:noFill/>
                </a:ln>
                <a:solidFill>
                  <a:srgbClr val="0F1115"/>
                </a:solidFill>
                <a:effectLst/>
                <a:latin typeface="Arial" panose="020B0604020202020204" pitchFamily="34" charset="0"/>
                <a:ea typeface="quote-cjk-patch"/>
              </a:rPr>
              <a:t> (its size, price, number of bedrooms) is a data point.</a:t>
            </a:r>
            <a:endParaRPr kumimoji="0" lang="zh-CN" altLang="zh-CN" b="0" i="0" u="none" strike="noStrike" cap="none" normalizeH="0" baseline="0" dirty="0">
              <a:ln>
                <a:noFill/>
              </a:ln>
              <a:solidFill>
                <a:srgbClr val="0F1115"/>
              </a:solidFill>
              <a:effectLst/>
              <a:latin typeface="Arial" panose="020B0604020202020204" pitchFamily="34" charset="0"/>
              <a:ea typeface="quote-cjk-patch"/>
            </a:endParaRPr>
          </a:p>
          <a:p>
            <a:pPr marL="0" marR="0" lvl="0" indent="0" algn="just" defTabSz="914400" rtl="0" eaLnBrk="0" fontAlgn="base" latinLnBrk="0" hangingPunct="0">
              <a:lnSpc>
                <a:spcPct val="100000"/>
              </a:lnSpc>
              <a:spcBef>
                <a:spcPct val="0"/>
              </a:spcBef>
              <a:spcAft>
                <a:spcPct val="0"/>
              </a:spcAft>
              <a:buClrTx/>
              <a:buSzTx/>
            </a:pPr>
            <a:endParaRPr kumimoji="0" lang="en-US" altLang="zh-CN" b="1" i="0" u="none" strike="noStrike" cap="none" normalizeH="0" baseline="0" dirty="0">
              <a:ln>
                <a:noFill/>
              </a:ln>
              <a:solidFill>
                <a:srgbClr val="0F1115"/>
              </a:solidFill>
              <a:effectLst/>
              <a:latin typeface="Arial" panose="020B0604020202020204" pitchFamily="34" charset="0"/>
              <a:ea typeface="quote-cjk-patch"/>
            </a:endParaRPr>
          </a:p>
          <a:p>
            <a:pPr marL="0" marR="0" lvl="0" indent="0" algn="just" defTabSz="914400" rtl="0" eaLnBrk="0" fontAlgn="base" latinLnBrk="0" hangingPunct="0">
              <a:lnSpc>
                <a:spcPct val="100000"/>
              </a:lnSpc>
              <a:spcBef>
                <a:spcPct val="0"/>
              </a:spcBef>
              <a:spcAft>
                <a:spcPct val="0"/>
              </a:spcAft>
              <a:buClrTx/>
              <a:buSzTx/>
            </a:pPr>
            <a:r>
              <a:rPr kumimoji="0" lang="zh-CN" altLang="zh-CN" b="1" i="0" u="none" strike="noStrike" cap="none" normalizeH="0" baseline="0" dirty="0">
                <a:ln>
                  <a:noFill/>
                </a:ln>
                <a:solidFill>
                  <a:srgbClr val="0F1115"/>
                </a:solidFill>
                <a:effectLst/>
                <a:latin typeface="Arial" panose="020B0604020202020204" pitchFamily="34" charset="0"/>
                <a:ea typeface="quote-cjk-patch"/>
              </a:rPr>
              <a:t>Feature (Independent Variable, Input, Attribute):</a:t>
            </a:r>
            <a:r>
              <a:rPr kumimoji="0" lang="zh-CN" altLang="zh-CN" b="0" i="0" u="none" strike="noStrike" cap="none" normalizeH="0" baseline="0" dirty="0">
                <a:ln>
                  <a:noFill/>
                </a:ln>
                <a:solidFill>
                  <a:srgbClr val="0F1115"/>
                </a:solidFill>
                <a:effectLst/>
                <a:latin typeface="Arial" panose="020B0604020202020204" pitchFamily="34" charset="0"/>
                <a:ea typeface="quote-cjk-patch"/>
              </a:rPr>
              <a:t> </a:t>
            </a:r>
            <a:r>
              <a:rPr kumimoji="0" lang="en-US" altLang="zh-CN" b="0" i="0" u="none" strike="noStrike" cap="none" normalizeH="0" baseline="0" dirty="0">
                <a:ln>
                  <a:noFill/>
                </a:ln>
                <a:solidFill>
                  <a:srgbClr val="0F1115"/>
                </a:solidFill>
                <a:effectLst/>
                <a:latin typeface="Arial" panose="020B0604020202020204" pitchFamily="34" charset="0"/>
                <a:ea typeface="quote-cjk-patch"/>
              </a:rPr>
              <a:t>A </a:t>
            </a:r>
            <a:r>
              <a:rPr kumimoji="0" lang="zh-CN" altLang="zh-CN" b="0" i="0" u="none" strike="noStrike" cap="none" normalizeH="0" baseline="0" dirty="0">
                <a:ln>
                  <a:noFill/>
                </a:ln>
                <a:solidFill>
                  <a:srgbClr val="0F1115"/>
                </a:solidFill>
                <a:effectLst/>
                <a:latin typeface="Arial" panose="020B0604020202020204" pitchFamily="34" charset="0"/>
                <a:ea typeface="quote-cjk-patch"/>
              </a:rPr>
              <a:t>measurable property or characteristic of a data point. These are the inputs we use to make a prediction.</a:t>
            </a:r>
            <a:endParaRPr kumimoji="0" lang="zh-CN" altLang="zh-CN" b="0" i="0" u="none" strike="noStrike" cap="none" normalizeH="0" baseline="0" dirty="0">
              <a:ln>
                <a:noFill/>
              </a:ln>
              <a:solidFill>
                <a:srgbClr val="0F1115"/>
              </a:solidFill>
              <a:effectLst/>
              <a:latin typeface="Arial" panose="020B0604020202020204" pitchFamily="34" charset="0"/>
              <a:ea typeface="quote-cjk-patch"/>
            </a:endParaRPr>
          </a:p>
          <a:p>
            <a:pPr marL="0" marR="0" lvl="0" indent="0" algn="just" defTabSz="914400" rtl="0" eaLnBrk="0" fontAlgn="base" latinLnBrk="0" hangingPunct="0">
              <a:lnSpc>
                <a:spcPct val="100000"/>
              </a:lnSpc>
              <a:spcBef>
                <a:spcPct val="0"/>
              </a:spcBef>
              <a:spcAft>
                <a:spcPct val="0"/>
              </a:spcAft>
              <a:buClrTx/>
              <a:buSzTx/>
            </a:pPr>
            <a:r>
              <a:rPr kumimoji="0" lang="en-US" altLang="zh-CN" b="1" i="0" u="none" strike="noStrike" cap="none" normalizeH="0" baseline="0" dirty="0">
                <a:ln>
                  <a:noFill/>
                </a:ln>
                <a:solidFill>
                  <a:srgbClr val="0F1115"/>
                </a:solidFill>
                <a:effectLst/>
                <a:latin typeface="Arial" panose="020B0604020202020204" pitchFamily="34" charset="0"/>
                <a:ea typeface="quote-cjk-patch"/>
              </a:rPr>
              <a:t>Example: In the house example, </a:t>
            </a:r>
            <a:r>
              <a:rPr kumimoji="0" lang="en-US" altLang="zh-CN" b="1" i="0" u="none" strike="noStrike" cap="none" normalizeH="0" baseline="0" dirty="0" err="1">
                <a:ln>
                  <a:noFill/>
                </a:ln>
                <a:solidFill>
                  <a:srgbClr val="0F1115"/>
                </a:solidFill>
                <a:effectLst/>
                <a:latin typeface="Arial" panose="020B0604020202020204" pitchFamily="34" charset="0"/>
                <a:ea typeface="quote-cjk-patch"/>
              </a:rPr>
              <a:t>size_sqft</a:t>
            </a:r>
            <a:r>
              <a:rPr kumimoji="0" lang="en-US" altLang="zh-CN" b="1" i="0" u="none" strike="noStrike" cap="none" normalizeH="0" baseline="0" dirty="0">
                <a:ln>
                  <a:noFill/>
                </a:ln>
                <a:solidFill>
                  <a:srgbClr val="0F1115"/>
                </a:solidFill>
                <a:effectLst/>
                <a:latin typeface="Arial" panose="020B0604020202020204" pitchFamily="34" charset="0"/>
                <a:ea typeface="quote-cjk-patch"/>
              </a:rPr>
              <a:t>, </a:t>
            </a:r>
            <a:r>
              <a:rPr kumimoji="0" lang="en-US" altLang="zh-CN" b="1" i="0" u="none" strike="noStrike" cap="none" normalizeH="0" baseline="0" dirty="0" err="1">
                <a:ln>
                  <a:noFill/>
                </a:ln>
                <a:solidFill>
                  <a:srgbClr val="0F1115"/>
                </a:solidFill>
                <a:effectLst/>
                <a:latin typeface="Arial" panose="020B0604020202020204" pitchFamily="34" charset="0"/>
                <a:ea typeface="quote-cjk-patch"/>
              </a:rPr>
              <a:t>num_bedrooms</a:t>
            </a:r>
            <a:r>
              <a:rPr kumimoji="0" lang="en-US" altLang="zh-CN" b="1" i="0" u="none" strike="noStrike" cap="none" normalizeH="0" baseline="0" dirty="0">
                <a:ln>
                  <a:noFill/>
                </a:ln>
                <a:solidFill>
                  <a:srgbClr val="0F1115"/>
                </a:solidFill>
                <a:effectLst/>
                <a:latin typeface="Arial" panose="020B0604020202020204" pitchFamily="34" charset="0"/>
                <a:ea typeface="quote-cjk-patch"/>
              </a:rPr>
              <a:t>, </a:t>
            </a:r>
            <a:r>
              <a:rPr kumimoji="0" lang="en-US" altLang="zh-CN" b="1" i="0" u="none" strike="noStrike" cap="none" normalizeH="0" baseline="0" dirty="0" err="1">
                <a:ln>
                  <a:noFill/>
                </a:ln>
                <a:solidFill>
                  <a:srgbClr val="0F1115"/>
                </a:solidFill>
                <a:effectLst/>
                <a:latin typeface="Arial" panose="020B0604020202020204" pitchFamily="34" charset="0"/>
                <a:ea typeface="quote-cjk-patch"/>
              </a:rPr>
              <a:t>age_years</a:t>
            </a:r>
            <a:r>
              <a:rPr kumimoji="0" lang="en-US" altLang="zh-CN" b="1" i="0" u="none" strike="noStrike" cap="none" normalizeH="0" baseline="0" dirty="0">
                <a:ln>
                  <a:noFill/>
                </a:ln>
                <a:solidFill>
                  <a:srgbClr val="0F1115"/>
                </a:solidFill>
                <a:effectLst/>
                <a:latin typeface="Arial" panose="020B0604020202020204" pitchFamily="34" charset="0"/>
                <a:ea typeface="quote-cjk-patch"/>
              </a:rPr>
              <a:t>, and postcode are all features.</a:t>
            </a:r>
            <a:endParaRPr kumimoji="0" lang="en-US" altLang="zh-CN" b="1" i="0" u="none" strike="noStrike" cap="none" normalizeH="0" baseline="0" dirty="0">
              <a:ln>
                <a:noFill/>
              </a:ln>
              <a:solidFill>
                <a:srgbClr val="0F1115"/>
              </a:solidFill>
              <a:effectLst/>
              <a:latin typeface="Arial" panose="020B0604020202020204" pitchFamily="34" charset="0"/>
              <a:ea typeface="quote-cjk-patch"/>
            </a:endParaRPr>
          </a:p>
          <a:p>
            <a:pPr marL="0" marR="0" lvl="0" indent="0" algn="just" defTabSz="914400" rtl="0" eaLnBrk="0" fontAlgn="base" latinLnBrk="0" hangingPunct="0">
              <a:lnSpc>
                <a:spcPct val="100000"/>
              </a:lnSpc>
              <a:spcBef>
                <a:spcPct val="0"/>
              </a:spcBef>
              <a:spcAft>
                <a:spcPct val="0"/>
              </a:spcAft>
              <a:buClrTx/>
              <a:buSzTx/>
            </a:pPr>
            <a:endParaRPr kumimoji="0" lang="en-US" altLang="zh-CN" b="1" i="0" u="none" strike="noStrike" cap="none" normalizeH="0" baseline="0" dirty="0">
              <a:ln>
                <a:noFill/>
              </a:ln>
              <a:solidFill>
                <a:srgbClr val="0F1115"/>
              </a:solidFill>
              <a:effectLst/>
              <a:latin typeface="Arial" panose="020B0604020202020204" pitchFamily="34" charset="0"/>
              <a:ea typeface="quote-cjk-patch"/>
            </a:endParaRPr>
          </a:p>
          <a:p>
            <a:pPr marL="0" marR="0" lvl="0" indent="0" algn="just" defTabSz="914400" rtl="0" eaLnBrk="0" fontAlgn="base" latinLnBrk="0" hangingPunct="0">
              <a:lnSpc>
                <a:spcPct val="100000"/>
              </a:lnSpc>
              <a:spcBef>
                <a:spcPct val="0"/>
              </a:spcBef>
              <a:spcAft>
                <a:spcPct val="0"/>
              </a:spcAft>
              <a:buClrTx/>
              <a:buSzTx/>
            </a:pPr>
            <a:r>
              <a:rPr kumimoji="0" lang="zh-CN" altLang="zh-CN" b="1" i="0" u="none" strike="noStrike" cap="none" normalizeH="0" baseline="0" dirty="0">
                <a:ln>
                  <a:noFill/>
                </a:ln>
                <a:solidFill>
                  <a:srgbClr val="0F1115"/>
                </a:solidFill>
                <a:effectLst/>
                <a:latin typeface="Arial" panose="020B0604020202020204" pitchFamily="34" charset="0"/>
                <a:ea typeface="quote-cjk-patch"/>
              </a:rPr>
              <a:t>Label (Dependent Variable, Target, Output):</a:t>
            </a:r>
            <a:r>
              <a:rPr lang="en-US" altLang="zh-CN" dirty="0">
                <a:solidFill>
                  <a:srgbClr val="0F1115"/>
                </a:solidFill>
                <a:latin typeface="Arial" panose="020B0604020202020204" pitchFamily="34" charset="0"/>
                <a:ea typeface="quote-cjk-patch"/>
              </a:rPr>
              <a:t> </a:t>
            </a:r>
            <a:r>
              <a:rPr kumimoji="0" lang="zh-CN" altLang="zh-CN" b="0" i="0" u="none" strike="noStrike" cap="none" normalizeH="0" baseline="0" dirty="0">
                <a:ln>
                  <a:noFill/>
                </a:ln>
                <a:solidFill>
                  <a:srgbClr val="0F1115"/>
                </a:solidFill>
                <a:effectLst/>
                <a:latin typeface="Arial" panose="020B0604020202020204" pitchFamily="34" charset="0"/>
                <a:ea typeface="quote-cjk-patch"/>
              </a:rPr>
              <a:t>The variable we are trying to predict or explain. Its value </a:t>
            </a:r>
            <a:r>
              <a:rPr kumimoji="0" lang="zh-CN" altLang="zh-CN" b="0" i="1" u="none" strike="noStrike" cap="none" normalizeH="0" baseline="0" dirty="0">
                <a:ln>
                  <a:noFill/>
                </a:ln>
                <a:solidFill>
                  <a:srgbClr val="0F1115"/>
                </a:solidFill>
                <a:effectLst/>
                <a:latin typeface="Arial" panose="020B0604020202020204" pitchFamily="34" charset="0"/>
                <a:ea typeface="quote-cjk-patch"/>
              </a:rPr>
              <a:t>depends</a:t>
            </a:r>
            <a:r>
              <a:rPr kumimoji="0" lang="zh-CN" altLang="zh-CN" b="0" i="0" u="none" strike="noStrike" cap="none" normalizeH="0" baseline="0" dirty="0">
                <a:ln>
                  <a:noFill/>
                </a:ln>
                <a:solidFill>
                  <a:srgbClr val="0F1115"/>
                </a:solidFill>
                <a:effectLst/>
                <a:latin typeface="Arial" panose="020B0604020202020204" pitchFamily="34" charset="0"/>
                <a:ea typeface="quote-cjk-patch"/>
              </a:rPr>
              <a:t> on the features.</a:t>
            </a:r>
            <a:r>
              <a:rPr kumimoji="0" lang="en-US" altLang="zh-CN" b="0" i="0" u="none" strike="noStrike" cap="none" normalizeH="0" baseline="0" dirty="0">
                <a:ln>
                  <a:noFill/>
                </a:ln>
                <a:solidFill>
                  <a:srgbClr val="0F1115"/>
                </a:solidFill>
                <a:effectLst/>
                <a:latin typeface="Arial" panose="020B0604020202020204" pitchFamily="34" charset="0"/>
                <a:ea typeface="quote-cjk-patch"/>
              </a:rPr>
              <a:t> </a:t>
            </a:r>
            <a:endParaRPr kumimoji="0" lang="en-US" altLang="zh-CN" b="0" i="0" u="none" strike="noStrike" cap="none" normalizeH="0" baseline="0" dirty="0">
              <a:ln>
                <a:noFill/>
              </a:ln>
              <a:solidFill>
                <a:srgbClr val="0F1115"/>
              </a:solidFill>
              <a:effectLst/>
              <a:latin typeface="Arial" panose="020B0604020202020204" pitchFamily="34" charset="0"/>
              <a:ea typeface="quote-cjk-patch"/>
            </a:endParaRPr>
          </a:p>
          <a:p>
            <a:pPr marL="0" marR="0" lvl="0" indent="0" algn="just" defTabSz="914400" rtl="0" eaLnBrk="0" fontAlgn="base" latinLnBrk="0" hangingPunct="0">
              <a:lnSpc>
                <a:spcPct val="100000"/>
              </a:lnSpc>
              <a:spcBef>
                <a:spcPct val="0"/>
              </a:spcBef>
              <a:spcAft>
                <a:spcPct val="0"/>
              </a:spcAft>
              <a:buClrTx/>
              <a:buSzTx/>
            </a:pPr>
            <a:r>
              <a:rPr kumimoji="0" lang="en-US" altLang="zh-CN" b="0" i="0" u="none" strike="noStrike" cap="none" normalizeH="0" baseline="0" dirty="0">
                <a:ln>
                  <a:noFill/>
                </a:ln>
                <a:solidFill>
                  <a:srgbClr val="0F1115"/>
                </a:solidFill>
                <a:effectLst/>
                <a:latin typeface="Arial" panose="020B0604020202020204" pitchFamily="34" charset="0"/>
                <a:ea typeface="quote-cjk-patch"/>
              </a:rPr>
              <a:t>Example: In the house example, the price is the label. In a medical dataset, a diagnosis (sick/healthy) could be the label.</a:t>
            </a:r>
            <a:endParaRPr kumimoji="0" lang="zh-CN" altLang="zh-CN" b="0" i="0" u="none" strike="noStrike" cap="none" normalizeH="0" baseline="0" dirty="0">
              <a:ln>
                <a:noFill/>
              </a:ln>
              <a:solidFill>
                <a:srgbClr val="0F1115"/>
              </a:solidFill>
              <a:effectLst/>
              <a:latin typeface="Arial" panose="020B0604020202020204" pitchFamily="34" charset="0"/>
              <a:ea typeface="quote-cjk-patc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ML Vocab</a:t>
            </a:r>
            <a:endParaRPr lang="en-US" altLang="zh-CN"/>
          </a:p>
        </p:txBody>
      </p:sp>
      <p:sp>
        <p:nvSpPr>
          <p:cNvPr id="4" name="Rectangle 1"/>
          <p:cNvSpPr>
            <a:spLocks noChangeArrowheads="1"/>
          </p:cNvSpPr>
          <p:nvPr/>
        </p:nvSpPr>
        <p:spPr bwMode="auto">
          <a:xfrm>
            <a:off x="1199260" y="2230823"/>
            <a:ext cx="9628261" cy="18658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pPr>
            <a:r>
              <a:rPr kumimoji="0" lang="zh-CN" altLang="zh-CN" sz="2000" b="1" i="0" u="none" strike="noStrike" cap="none" normalizeH="0" baseline="0" dirty="0">
                <a:ln>
                  <a:noFill/>
                </a:ln>
                <a:solidFill>
                  <a:srgbClr val="0F1115"/>
                </a:solidFill>
                <a:effectLst/>
                <a:latin typeface="Arial" panose="020B0604020202020204" pitchFamily="34" charset="0"/>
                <a:ea typeface="quote-cjk-patch"/>
              </a:rPr>
              <a:t>Dataset:</a:t>
            </a:r>
            <a:r>
              <a:rPr lang="en-US" altLang="zh-CN" sz="2000" dirty="0">
                <a:solidFill>
                  <a:srgbClr val="0F1115"/>
                </a:solidFill>
                <a:latin typeface="Arial" panose="020B0604020202020204" pitchFamily="34" charset="0"/>
                <a:ea typeface="quote-cjk-patch"/>
              </a:rPr>
              <a:t> </a:t>
            </a:r>
            <a:r>
              <a:rPr kumimoji="0" lang="zh-CN" altLang="zh-CN" sz="2000" b="0" i="0" u="none" strike="noStrike" cap="none" normalizeH="0" baseline="0" dirty="0">
                <a:ln>
                  <a:noFill/>
                </a:ln>
                <a:solidFill>
                  <a:srgbClr val="0F1115"/>
                </a:solidFill>
                <a:effectLst/>
                <a:latin typeface="Arial" panose="020B0604020202020204" pitchFamily="34" charset="0"/>
                <a:ea typeface="quote-cjk-patch"/>
              </a:rPr>
              <a:t>A collection of data points.</a:t>
            </a:r>
            <a:endParaRPr kumimoji="0" lang="zh-CN" altLang="zh-CN" sz="2000" b="0" i="0" u="none" strike="noStrike" cap="none" normalizeH="0" baseline="0" dirty="0">
              <a:ln>
                <a:noFill/>
              </a:ln>
              <a:solidFill>
                <a:srgbClr val="0F1115"/>
              </a:solidFill>
              <a:effectLst/>
              <a:latin typeface="Arial" panose="020B0604020202020204" pitchFamily="34" charset="0"/>
              <a:ea typeface="quote-cjk-patch"/>
            </a:endParaRPr>
          </a:p>
          <a:p>
            <a:pPr marL="457200" marR="0" lvl="1" indent="0" algn="just" defTabSz="914400" rtl="0" eaLnBrk="0" fontAlgn="base" latinLnBrk="0" hangingPunct="0">
              <a:lnSpc>
                <a:spcPct val="100000"/>
              </a:lnSpc>
              <a:spcBef>
                <a:spcPct val="0"/>
              </a:spcBef>
              <a:spcAft>
                <a:spcPct val="0"/>
              </a:spcAft>
              <a:buClrTx/>
              <a:buSzTx/>
              <a:buFontTx/>
              <a:buChar char="•"/>
            </a:pPr>
            <a:r>
              <a:rPr kumimoji="0" lang="zh-CN" altLang="zh-CN" sz="2000" b="1" i="0" u="none" strike="noStrike" cap="none" normalizeH="0" baseline="0" dirty="0">
                <a:ln>
                  <a:noFill/>
                </a:ln>
                <a:solidFill>
                  <a:srgbClr val="0F1115"/>
                </a:solidFill>
                <a:effectLst/>
                <a:latin typeface="Arial" panose="020B0604020202020204" pitchFamily="34" charset="0"/>
                <a:ea typeface="quote-cjk-patch"/>
              </a:rPr>
              <a:t>Types:</a:t>
            </a:r>
            <a:endParaRPr kumimoji="0" lang="zh-CN" altLang="zh-CN" sz="2000" b="0" i="0" u="none" strike="noStrike" cap="none" normalizeH="0" baseline="0" dirty="0">
              <a:ln>
                <a:noFill/>
              </a:ln>
              <a:solidFill>
                <a:srgbClr val="0F1115"/>
              </a:solidFill>
              <a:effectLst/>
              <a:latin typeface="Arial" panose="020B0604020202020204" pitchFamily="34" charset="0"/>
              <a:ea typeface="quote-cjk-patch"/>
            </a:endParaRPr>
          </a:p>
          <a:p>
            <a:pPr marL="914400" marR="0" lvl="2" indent="0" algn="just" defTabSz="914400" rtl="0" eaLnBrk="0" fontAlgn="base" latinLnBrk="0" hangingPunct="0">
              <a:lnSpc>
                <a:spcPct val="100000"/>
              </a:lnSpc>
              <a:spcBef>
                <a:spcPct val="0"/>
              </a:spcBef>
              <a:spcAft>
                <a:spcPct val="0"/>
              </a:spcAft>
              <a:buClrTx/>
              <a:buSzTx/>
              <a:buFontTx/>
              <a:buChar char="•"/>
            </a:pPr>
            <a:r>
              <a:rPr kumimoji="0" lang="zh-CN" altLang="zh-CN" sz="2000" b="1" i="0" u="none" strike="noStrike" cap="none" normalizeH="0" baseline="0" dirty="0">
                <a:ln>
                  <a:noFill/>
                </a:ln>
                <a:solidFill>
                  <a:srgbClr val="0F1115"/>
                </a:solidFill>
                <a:effectLst/>
                <a:latin typeface="Arial" panose="020B0604020202020204" pitchFamily="34" charset="0"/>
                <a:ea typeface="quote-cjk-patch"/>
              </a:rPr>
              <a:t>Labeled Dataset:</a:t>
            </a:r>
            <a:r>
              <a:rPr kumimoji="0" lang="zh-CN" altLang="zh-CN" sz="2000" b="0" i="0" u="none" strike="noStrike" cap="none" normalizeH="0" baseline="0" dirty="0">
                <a:ln>
                  <a:noFill/>
                </a:ln>
                <a:solidFill>
                  <a:srgbClr val="0F1115"/>
                </a:solidFill>
                <a:effectLst/>
                <a:latin typeface="Arial" panose="020B0604020202020204" pitchFamily="34" charset="0"/>
                <a:ea typeface="quote-cjk-patch"/>
              </a:rPr>
              <a:t> Contains both features and labels. Used for </a:t>
            </a:r>
            <a:r>
              <a:rPr kumimoji="0" lang="zh-CN" altLang="zh-CN" sz="2000" b="1" i="0" u="none" strike="noStrike" cap="none" normalizeH="0" baseline="0" dirty="0">
                <a:ln>
                  <a:noFill/>
                </a:ln>
                <a:solidFill>
                  <a:srgbClr val="0F1115"/>
                </a:solidFill>
                <a:effectLst/>
                <a:latin typeface="Arial" panose="020B0604020202020204" pitchFamily="34" charset="0"/>
                <a:ea typeface="quote-cjk-patch"/>
              </a:rPr>
              <a:t>Supervised Learning</a:t>
            </a:r>
            <a:r>
              <a:rPr kumimoji="0" lang="zh-CN" altLang="zh-CN" sz="2000" b="0" i="0" u="none" strike="noStrike" cap="none" normalizeH="0" baseline="0" dirty="0">
                <a:ln>
                  <a:noFill/>
                </a:ln>
                <a:solidFill>
                  <a:srgbClr val="0F1115"/>
                </a:solidFill>
                <a:effectLst/>
                <a:latin typeface="Arial" panose="020B0604020202020204" pitchFamily="34" charset="0"/>
                <a:ea typeface="quote-cjk-patch"/>
              </a:rPr>
              <a:t> (e.g., regression, classification).</a:t>
            </a:r>
            <a:endParaRPr kumimoji="0" lang="zh-CN" altLang="zh-CN" sz="2000" b="0" i="0" u="none" strike="noStrike" cap="none" normalizeH="0" baseline="0" dirty="0">
              <a:ln>
                <a:noFill/>
              </a:ln>
              <a:solidFill>
                <a:srgbClr val="0F1115"/>
              </a:solidFill>
              <a:effectLst/>
              <a:latin typeface="Arial" panose="020B0604020202020204" pitchFamily="34" charset="0"/>
              <a:ea typeface="quote-cjk-patch"/>
            </a:endParaRPr>
          </a:p>
          <a:p>
            <a:pPr marL="914400" marR="0" lvl="2" indent="0" algn="just" defTabSz="914400" rtl="0" eaLnBrk="0" fontAlgn="base" latinLnBrk="0" hangingPunct="0">
              <a:lnSpc>
                <a:spcPct val="100000"/>
              </a:lnSpc>
              <a:spcBef>
                <a:spcPct val="0"/>
              </a:spcBef>
              <a:spcAft>
                <a:spcPct val="0"/>
              </a:spcAft>
              <a:buClrTx/>
              <a:buSzTx/>
              <a:buFontTx/>
              <a:buChar char="•"/>
            </a:pPr>
            <a:r>
              <a:rPr kumimoji="0" lang="zh-CN" altLang="zh-CN" sz="2000" b="1" i="0" u="none" strike="noStrike" cap="none" normalizeH="0" baseline="0" dirty="0">
                <a:ln>
                  <a:noFill/>
                </a:ln>
                <a:solidFill>
                  <a:srgbClr val="0F1115"/>
                </a:solidFill>
                <a:effectLst/>
                <a:latin typeface="Arial" panose="020B0604020202020204" pitchFamily="34" charset="0"/>
                <a:ea typeface="quote-cjk-patch"/>
              </a:rPr>
              <a:t>Unlabeled Dataset:</a:t>
            </a:r>
            <a:r>
              <a:rPr kumimoji="0" lang="zh-CN" altLang="zh-CN" sz="2000" b="0" i="0" u="none" strike="noStrike" cap="none" normalizeH="0" baseline="0" dirty="0">
                <a:ln>
                  <a:noFill/>
                </a:ln>
                <a:solidFill>
                  <a:srgbClr val="0F1115"/>
                </a:solidFill>
                <a:effectLst/>
                <a:latin typeface="Arial" panose="020B0604020202020204" pitchFamily="34" charset="0"/>
                <a:ea typeface="quote-cjk-patch"/>
              </a:rPr>
              <a:t> Contains only features. Used for </a:t>
            </a:r>
            <a:r>
              <a:rPr kumimoji="0" lang="zh-CN" altLang="zh-CN" sz="2000" b="1" i="0" u="none" strike="noStrike" cap="none" normalizeH="0" baseline="0" dirty="0">
                <a:ln>
                  <a:noFill/>
                </a:ln>
                <a:solidFill>
                  <a:srgbClr val="0F1115"/>
                </a:solidFill>
                <a:effectLst/>
                <a:latin typeface="Arial" panose="020B0604020202020204" pitchFamily="34" charset="0"/>
                <a:ea typeface="quote-cjk-patch"/>
              </a:rPr>
              <a:t>Unsupervised Learning</a:t>
            </a:r>
            <a:r>
              <a:rPr kumimoji="0" lang="zh-CN" altLang="zh-CN" sz="2000" b="0" i="0" u="none" strike="noStrike" cap="none" normalizeH="0" baseline="0" dirty="0">
                <a:ln>
                  <a:noFill/>
                </a:ln>
                <a:solidFill>
                  <a:srgbClr val="0F1115"/>
                </a:solidFill>
                <a:effectLst/>
                <a:latin typeface="Arial" panose="020B0604020202020204" pitchFamily="34" charset="0"/>
                <a:ea typeface="quote-cjk-patch"/>
              </a:rPr>
              <a:t> (e.g., clustering).</a:t>
            </a:r>
            <a:endParaRPr kumimoji="0" lang="zh-CN" altLang="zh-CN" sz="2000" b="0" i="0" u="none" strike="noStrike" cap="none" normalizeH="0" baseline="0" dirty="0">
              <a:ln>
                <a:noFill/>
              </a:ln>
              <a:solidFill>
                <a:srgbClr val="0F1115"/>
              </a:solidFill>
              <a:effectLst/>
              <a:latin typeface="Arial" panose="020B0604020202020204" pitchFamily="34" charset="0"/>
              <a:ea typeface="quote-cjk-patch"/>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Data and It’s Types</a:t>
            </a:r>
            <a:endParaRPr lang="zh-CN" altLang="en-US" b="1" dirty="0"/>
          </a:p>
        </p:txBody>
      </p:sp>
      <p:sp>
        <p:nvSpPr>
          <p:cNvPr id="3" name="Content Placeholder 2"/>
          <p:cNvSpPr>
            <a:spLocks noGrp="1"/>
          </p:cNvSpPr>
          <p:nvPr>
            <p:ph idx="1"/>
          </p:nvPr>
        </p:nvSpPr>
        <p:spPr/>
        <p:txBody>
          <a:bodyPr/>
          <a:lstStyle/>
          <a:p>
            <a:pPr marL="0" indent="0" algn="l" fontAlgn="base">
              <a:buNone/>
            </a:pPr>
            <a:r>
              <a:rPr lang="en-US" altLang="zh-CN" b="1" i="0" dirty="0">
                <a:solidFill>
                  <a:srgbClr val="333333"/>
                </a:solidFill>
                <a:effectLst/>
                <a:latin typeface="Inter"/>
              </a:rPr>
              <a:t>The data is classified into four categories:</a:t>
            </a:r>
            <a:endParaRPr lang="en-US" altLang="zh-CN" b="1" i="0" dirty="0">
              <a:solidFill>
                <a:srgbClr val="333333"/>
              </a:solidFill>
              <a:effectLst/>
              <a:latin typeface="Inter"/>
            </a:endParaRPr>
          </a:p>
          <a:p>
            <a:pPr algn="l" fontAlgn="base">
              <a:buFont typeface="Arial" panose="020B0604020202020204" pitchFamily="34" charset="0"/>
              <a:buChar char="•"/>
            </a:pPr>
            <a:r>
              <a:rPr lang="en-US" altLang="zh-CN" b="0" i="0" dirty="0">
                <a:solidFill>
                  <a:srgbClr val="444444"/>
                </a:solidFill>
                <a:effectLst/>
                <a:latin typeface="Inter"/>
              </a:rPr>
              <a:t>Nominal data</a:t>
            </a:r>
            <a:endParaRPr lang="en-US" altLang="zh-CN" b="0" i="0" dirty="0">
              <a:solidFill>
                <a:srgbClr val="444444"/>
              </a:solidFill>
              <a:effectLst/>
              <a:latin typeface="Inter"/>
            </a:endParaRPr>
          </a:p>
          <a:p>
            <a:pPr algn="l" fontAlgn="base">
              <a:buFont typeface="Arial" panose="020B0604020202020204" pitchFamily="34" charset="0"/>
              <a:buChar char="•"/>
            </a:pPr>
            <a:r>
              <a:rPr lang="en-US" altLang="zh-CN" b="0" i="0" dirty="0">
                <a:solidFill>
                  <a:srgbClr val="444444"/>
                </a:solidFill>
                <a:effectLst/>
                <a:latin typeface="Inter"/>
              </a:rPr>
              <a:t>Ordinal data</a:t>
            </a:r>
            <a:endParaRPr lang="en-US" altLang="zh-CN" b="0" i="0" dirty="0">
              <a:solidFill>
                <a:srgbClr val="444444"/>
              </a:solidFill>
              <a:effectLst/>
              <a:latin typeface="Inter"/>
            </a:endParaRPr>
          </a:p>
          <a:p>
            <a:pPr algn="l" fontAlgn="base">
              <a:buFont typeface="Arial" panose="020B0604020202020204" pitchFamily="34" charset="0"/>
              <a:buChar char="•"/>
            </a:pPr>
            <a:r>
              <a:rPr lang="en-US" altLang="zh-CN" b="0" i="0" dirty="0">
                <a:solidFill>
                  <a:srgbClr val="444444"/>
                </a:solidFill>
                <a:effectLst/>
                <a:latin typeface="Inter"/>
              </a:rPr>
              <a:t>Discrete data</a:t>
            </a:r>
            <a:endParaRPr lang="en-US" altLang="zh-CN" b="0" i="0" dirty="0">
              <a:solidFill>
                <a:srgbClr val="444444"/>
              </a:solidFill>
              <a:effectLst/>
              <a:latin typeface="Inter"/>
            </a:endParaRPr>
          </a:p>
          <a:p>
            <a:pPr algn="l" fontAlgn="base">
              <a:buFont typeface="Arial" panose="020B0604020202020204" pitchFamily="34" charset="0"/>
              <a:buChar char="•"/>
            </a:pPr>
            <a:r>
              <a:rPr lang="en-US" altLang="zh-CN" b="0" i="0" dirty="0">
                <a:solidFill>
                  <a:srgbClr val="444444"/>
                </a:solidFill>
                <a:effectLst/>
                <a:latin typeface="Inter"/>
              </a:rPr>
              <a:t>Continuous data</a:t>
            </a:r>
            <a:endParaRPr lang="en-US" altLang="zh-CN" b="0" i="0" dirty="0">
              <a:solidFill>
                <a:srgbClr val="444444"/>
              </a:solidFill>
              <a:effectLst/>
              <a:latin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Data and It’s Types</a:t>
            </a:r>
            <a:endParaRPr lang="zh-CN" altLang="en-US" b="1" dirty="0"/>
          </a:p>
        </p:txBody>
      </p:sp>
      <p:pic>
        <p:nvPicPr>
          <p:cNvPr id="4098" name="Picture 2" descr="Types of Dat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19200" y="1619251"/>
            <a:ext cx="9753600" cy="45910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ML Vocab</a:t>
            </a:r>
            <a:endParaRPr lang="en-US" altLang="zh-CN"/>
          </a:p>
        </p:txBody>
      </p:sp>
      <p:sp>
        <p:nvSpPr>
          <p:cNvPr id="4" name="Rectangle 1"/>
          <p:cNvSpPr>
            <a:spLocks noChangeArrowheads="1"/>
          </p:cNvSpPr>
          <p:nvPr/>
        </p:nvSpPr>
        <p:spPr bwMode="auto">
          <a:xfrm>
            <a:off x="994160" y="1473717"/>
            <a:ext cx="10038460" cy="4943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0" numCol="1" anchor="ctr" anchorCtr="0" compatLnSpc="1">
            <a:spAutoFit/>
          </a:bodyPr>
          <a:lstStyle/>
          <a:p>
            <a:pPr algn="l"/>
            <a:r>
              <a:rPr lang="en-US" altLang="zh-CN" sz="2000" b="1" i="0" dirty="0">
                <a:solidFill>
                  <a:srgbClr val="0F1115"/>
                </a:solidFill>
                <a:effectLst/>
                <a:latin typeface="quote-cjk-patch"/>
              </a:rPr>
              <a:t> Data Problems: Garbage In, Garbage Out</a:t>
            </a:r>
            <a:endParaRPr lang="en-US" altLang="zh-CN" sz="2000" b="1" i="0" dirty="0">
              <a:solidFill>
                <a:srgbClr val="0F1115"/>
              </a:solidFill>
              <a:effectLst/>
              <a:latin typeface="quote-cjk-patch"/>
            </a:endParaRPr>
          </a:p>
          <a:p>
            <a:pPr algn="l"/>
            <a:endParaRPr lang="en-US" altLang="zh-CN" sz="2000" b="1" i="0" dirty="0">
              <a:solidFill>
                <a:srgbClr val="0F1115"/>
              </a:solidFill>
              <a:effectLst/>
              <a:latin typeface="quote-cjk-patch"/>
            </a:endParaRPr>
          </a:p>
          <a:p>
            <a:pPr algn="l"/>
            <a:r>
              <a:rPr lang="en-US" altLang="zh-CN" sz="2000" b="1" i="0" dirty="0">
                <a:solidFill>
                  <a:srgbClr val="0F1115"/>
                </a:solidFill>
                <a:effectLst/>
                <a:latin typeface="quote-cjk-patch"/>
              </a:rPr>
              <a:t>Outlier (Anomaly):</a:t>
            </a:r>
            <a:r>
              <a:rPr lang="en-US" altLang="zh-CN" sz="2000" dirty="0">
                <a:solidFill>
                  <a:srgbClr val="0F1115"/>
                </a:solidFill>
                <a:latin typeface="quote-cjk-patch"/>
              </a:rPr>
              <a:t> </a:t>
            </a:r>
            <a:r>
              <a:rPr lang="en-US" altLang="zh-CN" sz="2000" b="0" i="0" dirty="0">
                <a:solidFill>
                  <a:srgbClr val="0F1115"/>
                </a:solidFill>
                <a:effectLst/>
                <a:latin typeface="quote-cjk-patch"/>
              </a:rPr>
              <a:t>A data point that differs significantly from other observations. It's an unusual value that doesn't fit the overall pattern.</a:t>
            </a:r>
            <a:endParaRPr lang="en-US" altLang="zh-CN" sz="2000" b="0" i="0" dirty="0">
              <a:solidFill>
                <a:srgbClr val="0F1115"/>
              </a:solidFill>
              <a:effectLst/>
              <a:latin typeface="quote-cjk-patch"/>
            </a:endParaRPr>
          </a:p>
          <a:p>
            <a:pPr algn="l"/>
            <a:r>
              <a:rPr lang="en-US" altLang="zh-CN" sz="2000" b="1" i="0" dirty="0">
                <a:solidFill>
                  <a:srgbClr val="0F1115"/>
                </a:solidFill>
                <a:effectLst/>
                <a:latin typeface="quote-cjk-patch"/>
              </a:rPr>
              <a:t>Example:</a:t>
            </a:r>
            <a:endParaRPr lang="en-US" altLang="zh-CN" sz="2000" b="0" i="0" dirty="0">
              <a:solidFill>
                <a:srgbClr val="0F1115"/>
              </a:solidFill>
              <a:effectLst/>
              <a:latin typeface="quote-cjk-patch"/>
            </a:endParaRPr>
          </a:p>
          <a:p>
            <a:pPr marL="1143000" lvl="2" indent="-228600" algn="l">
              <a:buFont typeface="Arial" panose="020B0604020202020204" pitchFamily="34" charset="0"/>
              <a:buChar char="•"/>
            </a:pPr>
            <a:r>
              <a:rPr lang="en-US" altLang="zh-CN" sz="2000" b="0" i="0" dirty="0">
                <a:solidFill>
                  <a:srgbClr val="0F1115"/>
                </a:solidFill>
                <a:effectLst/>
                <a:latin typeface="quote-cjk-patch"/>
              </a:rPr>
              <a:t>In a dataset of employee salaries, the CEO's salary is an outlier compared to other employees.</a:t>
            </a:r>
            <a:endParaRPr lang="en-US" altLang="zh-CN" sz="2000" b="0" i="0" dirty="0">
              <a:solidFill>
                <a:srgbClr val="0F1115"/>
              </a:solidFill>
              <a:effectLst/>
              <a:latin typeface="quote-cjk-patch"/>
            </a:endParaRPr>
          </a:p>
          <a:p>
            <a:pPr marL="1143000" lvl="2" indent="-228600" algn="l">
              <a:buFont typeface="Arial" panose="020B0604020202020204" pitchFamily="34" charset="0"/>
              <a:buChar char="•"/>
            </a:pPr>
            <a:r>
              <a:rPr lang="en-US" altLang="zh-CN" sz="2000" b="0" i="0" dirty="0">
                <a:solidFill>
                  <a:srgbClr val="0F1115"/>
                </a:solidFill>
                <a:effectLst/>
                <a:latin typeface="quote-cjk-patch"/>
              </a:rPr>
              <a:t>A temperature sensor reading of 100°C in a room that is normally 20°C.</a:t>
            </a:r>
            <a:endParaRPr lang="en-US" altLang="zh-CN" sz="2000" b="0" i="0" dirty="0">
              <a:solidFill>
                <a:srgbClr val="0F1115"/>
              </a:solidFill>
              <a:effectLst/>
              <a:latin typeface="quote-cjk-patch"/>
            </a:endParaRPr>
          </a:p>
          <a:p>
            <a:pPr marL="742950" lvl="1" indent="-285750" algn="l">
              <a:buFont typeface="Arial" panose="020B0604020202020204" pitchFamily="34" charset="0"/>
              <a:buChar char="•"/>
            </a:pPr>
            <a:r>
              <a:rPr lang="en-US" altLang="zh-CN" sz="2000" b="1" i="0" dirty="0">
                <a:solidFill>
                  <a:srgbClr val="0F1115"/>
                </a:solidFill>
                <a:effectLst/>
                <a:latin typeface="quote-cjk-patch"/>
              </a:rPr>
              <a:t>Why it matters:</a:t>
            </a:r>
            <a:r>
              <a:rPr lang="en-US" altLang="zh-CN" sz="2000" b="0" i="0" dirty="0">
                <a:solidFill>
                  <a:srgbClr val="0F1115"/>
                </a:solidFill>
                <a:effectLst/>
                <a:latin typeface="quote-cjk-patch"/>
              </a:rPr>
              <a:t> Outliers can unfairly skew and distort the model's understanding of the data. You need to decide: is it a </a:t>
            </a:r>
            <a:r>
              <a:rPr lang="en-US" altLang="zh-CN" sz="2000" b="1" i="0" dirty="0">
                <a:solidFill>
                  <a:srgbClr val="0F1115"/>
                </a:solidFill>
                <a:effectLst/>
                <a:latin typeface="quote-cjk-patch"/>
              </a:rPr>
              <a:t>error</a:t>
            </a:r>
            <a:r>
              <a:rPr lang="en-US" altLang="zh-CN" sz="2000" b="0" i="0" dirty="0">
                <a:solidFill>
                  <a:srgbClr val="0F1115"/>
                </a:solidFill>
                <a:effectLst/>
                <a:latin typeface="quote-cjk-patch"/>
              </a:rPr>
              <a:t> (to be removed) or a </a:t>
            </a:r>
            <a:r>
              <a:rPr lang="en-US" altLang="zh-CN" sz="2000" b="1" i="0" dirty="0">
                <a:solidFill>
                  <a:srgbClr val="0F1115"/>
                </a:solidFill>
                <a:effectLst/>
                <a:latin typeface="quote-cjk-patch"/>
              </a:rPr>
              <a:t>rare but important event</a:t>
            </a:r>
            <a:r>
              <a:rPr lang="en-US" altLang="zh-CN" sz="2000" b="0" i="0" dirty="0">
                <a:solidFill>
                  <a:srgbClr val="0F1115"/>
                </a:solidFill>
                <a:effectLst/>
                <a:latin typeface="quote-cjk-patch"/>
              </a:rPr>
              <a:t> (to be studied)?</a:t>
            </a:r>
            <a:endParaRPr lang="en-US" altLang="zh-CN" sz="2000" b="0" i="0" dirty="0">
              <a:solidFill>
                <a:srgbClr val="0F1115"/>
              </a:solidFill>
              <a:effectLst/>
              <a:latin typeface="quote-cjk-patch"/>
            </a:endParaRPr>
          </a:p>
          <a:p>
            <a:pPr marL="742950" lvl="1" indent="-285750" algn="l">
              <a:buFont typeface="Arial" panose="020B0604020202020204" pitchFamily="34" charset="0"/>
              <a:buChar char="•"/>
            </a:pPr>
            <a:endParaRPr lang="en-US" altLang="zh-CN" sz="2000" b="0" i="0" dirty="0">
              <a:solidFill>
                <a:srgbClr val="0F1115"/>
              </a:solidFill>
              <a:effectLst/>
              <a:latin typeface="quote-cjk-patch"/>
            </a:endParaRPr>
          </a:p>
          <a:p>
            <a:pPr algn="l"/>
            <a:r>
              <a:rPr lang="en-US" altLang="zh-CN" sz="2000" b="1" i="0" dirty="0">
                <a:solidFill>
                  <a:srgbClr val="0F1115"/>
                </a:solidFill>
                <a:effectLst/>
                <a:latin typeface="quote-cjk-patch"/>
              </a:rPr>
              <a:t>Missing Data: </a:t>
            </a:r>
            <a:r>
              <a:rPr lang="en-US" altLang="zh-CN" sz="2000" b="0" i="0" dirty="0">
                <a:solidFill>
                  <a:srgbClr val="0F1115"/>
                </a:solidFill>
                <a:effectLst/>
                <a:latin typeface="quote-cjk-patch"/>
              </a:rPr>
              <a:t>The absence of a value for a feature in a data point.</a:t>
            </a:r>
            <a:endParaRPr lang="en-US" altLang="zh-CN" sz="2000" b="0" i="0" dirty="0">
              <a:solidFill>
                <a:srgbClr val="0F1115"/>
              </a:solidFill>
              <a:effectLst/>
              <a:latin typeface="quote-cjk-patch"/>
            </a:endParaRPr>
          </a:p>
          <a:p>
            <a:pPr algn="l"/>
            <a:r>
              <a:rPr lang="en-US" altLang="zh-CN" sz="2000" b="1" i="0" dirty="0">
                <a:solidFill>
                  <a:srgbClr val="0F1115"/>
                </a:solidFill>
                <a:effectLst/>
                <a:latin typeface="quote-cjk-patch"/>
              </a:rPr>
              <a:t>Example:</a:t>
            </a:r>
            <a:r>
              <a:rPr lang="en-US" altLang="zh-CN" sz="2000" b="0" i="0" dirty="0">
                <a:solidFill>
                  <a:srgbClr val="0F1115"/>
                </a:solidFill>
                <a:effectLst/>
                <a:latin typeface="quote-cjk-patch"/>
              </a:rPr>
              <a:t> A customer's age field is blank in a survey.</a:t>
            </a:r>
            <a:endParaRPr lang="en-US" altLang="zh-CN" sz="2000" b="0" i="0" dirty="0">
              <a:solidFill>
                <a:srgbClr val="0F1115"/>
              </a:solidFill>
              <a:effectLst/>
              <a:latin typeface="quote-cjk-patch"/>
            </a:endParaRPr>
          </a:p>
          <a:p>
            <a:pPr marL="742950" lvl="1" indent="-285750" algn="l">
              <a:buFont typeface="Arial" panose="020B0604020202020204" pitchFamily="34" charset="0"/>
              <a:buChar char="•"/>
            </a:pPr>
            <a:r>
              <a:rPr lang="en-US" altLang="zh-CN" sz="2000" b="1" i="0" dirty="0">
                <a:solidFill>
                  <a:srgbClr val="0F1115"/>
                </a:solidFill>
                <a:effectLst/>
                <a:latin typeface="quote-cjk-patch"/>
              </a:rPr>
              <a:t>Why it matters:</a:t>
            </a:r>
            <a:r>
              <a:rPr lang="en-US" altLang="zh-CN" sz="2000" b="0" i="0" dirty="0">
                <a:solidFill>
                  <a:srgbClr val="0F1115"/>
                </a:solidFill>
                <a:effectLst/>
                <a:latin typeface="quote-cjk-patch"/>
              </a:rPr>
              <a:t> Most algorithms cannot handle missing values. You must handle them through </a:t>
            </a:r>
            <a:r>
              <a:rPr lang="en-US" altLang="zh-CN" sz="2000" b="1" i="0" dirty="0">
                <a:solidFill>
                  <a:srgbClr val="0F1115"/>
                </a:solidFill>
                <a:effectLst/>
                <a:latin typeface="quote-cjk-patch"/>
              </a:rPr>
              <a:t>imputation</a:t>
            </a:r>
            <a:r>
              <a:rPr lang="en-US" altLang="zh-CN" sz="2000" b="0" i="0" dirty="0">
                <a:solidFill>
                  <a:srgbClr val="0F1115"/>
                </a:solidFill>
                <a:effectLst/>
                <a:latin typeface="quote-cjk-patch"/>
              </a:rPr>
              <a:t> (filling in with mean, median, etc.) or removal.</a:t>
            </a:r>
            <a:endParaRPr lang="en-US" altLang="zh-CN" sz="2000" b="0" i="0" dirty="0">
              <a:solidFill>
                <a:srgbClr val="0F1115"/>
              </a:solidFill>
              <a:effectLst/>
              <a:latin typeface="quote-cjk-patc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ML Vocab</a:t>
            </a:r>
            <a:endParaRPr lang="en-US" altLang="zh-CN"/>
          </a:p>
        </p:txBody>
      </p:sp>
      <p:sp>
        <p:nvSpPr>
          <p:cNvPr id="3" name="内容占位符 2"/>
          <p:cNvSpPr>
            <a:spLocks noGrp="1"/>
          </p:cNvSpPr>
          <p:nvPr>
            <p:ph idx="1"/>
          </p:nvPr>
        </p:nvSpPr>
        <p:spPr/>
        <p:txBody>
          <a:bodyPr/>
          <a:lstStyle/>
          <a:p>
            <a:pPr algn="l">
              <a:buFont typeface="Arial" panose="020B0604020202020204" pitchFamily="34" charset="0"/>
              <a:buChar char="•"/>
            </a:pPr>
            <a:endParaRPr lang="en-US" altLang="zh-CN" b="1" i="0" dirty="0">
              <a:solidFill>
                <a:srgbClr val="0F1115"/>
              </a:solidFill>
              <a:effectLst/>
              <a:latin typeface="quote-cjk-patch"/>
            </a:endParaRPr>
          </a:p>
          <a:p>
            <a:pPr algn="l">
              <a:buFont typeface="Arial" panose="020B0604020202020204" pitchFamily="34" charset="0"/>
              <a:buChar char="•"/>
            </a:pPr>
            <a:r>
              <a:rPr lang="en-US" altLang="zh-CN" b="1" i="0" dirty="0">
                <a:solidFill>
                  <a:srgbClr val="0F1115"/>
                </a:solidFill>
                <a:effectLst/>
                <a:latin typeface="quote-cjk-patch"/>
              </a:rPr>
              <a:t>Hyperparameter:</a:t>
            </a:r>
            <a:r>
              <a:rPr lang="en-US" altLang="zh-CN" b="0" i="0" dirty="0">
                <a:solidFill>
                  <a:srgbClr val="0F1115"/>
                </a:solidFill>
                <a:effectLst/>
                <a:latin typeface="quote-cjk-patch"/>
              </a:rPr>
              <a:t> A configuration setting for the algorithm that is set </a:t>
            </a:r>
            <a:r>
              <a:rPr lang="en-US" altLang="zh-CN" b="0" i="1" dirty="0">
                <a:solidFill>
                  <a:srgbClr val="0F1115"/>
                </a:solidFill>
                <a:effectLst/>
                <a:latin typeface="quote-cjk-patch"/>
              </a:rPr>
              <a:t>before</a:t>
            </a:r>
            <a:r>
              <a:rPr lang="en-US" altLang="zh-CN" b="0" i="0" dirty="0">
                <a:solidFill>
                  <a:srgbClr val="0F1115"/>
                </a:solidFill>
                <a:effectLst/>
                <a:latin typeface="quote-cjk-patch"/>
              </a:rPr>
              <a:t> training begins and is not learned from the data. You "tune" these to improve performance.</a:t>
            </a:r>
            <a:endParaRPr lang="en-US" altLang="zh-CN" b="0" i="0" dirty="0">
              <a:solidFill>
                <a:srgbClr val="0F1115"/>
              </a:solidFill>
              <a:effectLst/>
              <a:latin typeface="quote-cjk-patch"/>
            </a:endParaRPr>
          </a:p>
          <a:p>
            <a:pPr marL="742950" lvl="1" indent="-285750" algn="l">
              <a:buFont typeface="Arial" panose="020B0604020202020204" pitchFamily="34" charset="0"/>
              <a:buChar char="•"/>
            </a:pPr>
            <a:r>
              <a:rPr lang="en-US" altLang="zh-CN" b="0" i="1" dirty="0">
                <a:solidFill>
                  <a:srgbClr val="0F1115"/>
                </a:solidFill>
                <a:effectLst/>
                <a:latin typeface="quote-cjk-patch"/>
              </a:rPr>
              <a:t>Example: How complex to let the model become, or how fast it should learn. Like choosing the oven temperature before baking.</a:t>
            </a:r>
            <a:endParaRPr lang="en-US" altLang="zh-CN" b="0" i="0" dirty="0">
              <a:solidFill>
                <a:srgbClr val="0F1115"/>
              </a:solidFill>
              <a:effectLst/>
              <a:latin typeface="quote-cjk-patch"/>
            </a:endParaRPr>
          </a:p>
          <a:p>
            <a:endParaRPr lang="zh-CN"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6574</Words>
  <Application>WPS 演示</Application>
  <PresentationFormat>Widescreen</PresentationFormat>
  <Paragraphs>121</Paragraphs>
  <Slides>17</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17</vt:i4>
      </vt:variant>
    </vt:vector>
  </HeadingPairs>
  <TitlesOfParts>
    <vt:vector size="35" baseType="lpstr">
      <vt:lpstr>Arial</vt:lpstr>
      <vt:lpstr>SimSun</vt:lpstr>
      <vt:lpstr>Wingdings</vt:lpstr>
      <vt:lpstr>quote-cjk-patch</vt:lpstr>
      <vt:lpstr>Segoe Print</vt:lpstr>
      <vt:lpstr>Inter</vt:lpstr>
      <vt:lpstr>Arial Unicode MS</vt:lpstr>
      <vt:lpstr>var(--ds-font-family-code)</vt:lpstr>
      <vt:lpstr>Roboto</vt:lpstr>
      <vt:lpstr>DengXian Light</vt:lpstr>
      <vt:lpstr>DengXian</vt:lpstr>
      <vt:lpstr>Microsoft YaHei</vt:lpstr>
      <vt:lpstr>Arial Unicode MS</vt:lpstr>
      <vt:lpstr>Calibri</vt:lpstr>
      <vt:lpstr>Cooper Black</vt:lpstr>
      <vt:lpstr>Ink Free</vt:lpstr>
      <vt:lpstr>Wonder Arial</vt:lpstr>
      <vt:lpstr>Office Theme</vt:lpstr>
      <vt:lpstr>Classification - Machine Learning</vt:lpstr>
      <vt:lpstr>Tools</vt:lpstr>
      <vt:lpstr>Recap...</vt:lpstr>
      <vt:lpstr>ML Vocab</vt:lpstr>
      <vt:lpstr>ML Vocab</vt:lpstr>
      <vt:lpstr>Data and It’s Types</vt:lpstr>
      <vt:lpstr>Data and It’s Types</vt:lpstr>
      <vt:lpstr>ML Vocab</vt:lpstr>
      <vt:lpstr>ML Vocab</vt:lpstr>
      <vt:lpstr>ML Vocab</vt:lpstr>
      <vt:lpstr>ML Vocab</vt:lpstr>
      <vt:lpstr>Classification and Its Types in Machine Learning</vt:lpstr>
      <vt:lpstr>PowerPoint 演示文稿</vt:lpstr>
      <vt:lpstr>How Classification Works</vt:lpstr>
      <vt:lpstr>Classification Algorithms</vt:lpstr>
      <vt:lpstr>Real-World Applications</vt:lpstr>
      <vt:lpstr>Challenges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awais ahmed</dc:creator>
  <cp:lastModifiedBy>WPS_1671077781</cp:lastModifiedBy>
  <cp:revision>64</cp:revision>
  <dcterms:created xsi:type="dcterms:W3CDTF">2025-09-19T05:07:00Z</dcterms:created>
  <dcterms:modified xsi:type="dcterms:W3CDTF">2025-09-20T07:53:05Z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ACC321C74EF54BABA8EC3739AD70A25F_12</vt:lpwstr>
  </property>
  <property fmtid="{D5CDD505-2E9C-101B-9397-08002B2CF9AE}" pid="3" name="KSOProductBuildVer">
    <vt:lpwstr>2052-12.1.0.21915</vt:lpwstr>
  </property>
</Properties>
</file>