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77" r:id="rId3"/>
    <p:sldId id="285" r:id="rId4"/>
    <p:sldId id="258" r:id="rId5"/>
    <p:sldId id="286" r:id="rId6"/>
    <p:sldId id="287" r:id="rId7"/>
    <p:sldId id="288" r:id="rId8"/>
    <p:sldId id="289" r:id="rId9"/>
    <p:sldId id="290" r:id="rId10"/>
    <p:sldId id="257" r:id="rId11"/>
    <p:sldId id="259" r:id="rId12"/>
    <p:sldId id="268" r:id="rId13"/>
    <p:sldId id="269" r:id="rId14"/>
    <p:sldId id="270" r:id="rId15"/>
    <p:sldId id="260" r:id="rId16"/>
    <p:sldId id="266" r:id="rId17"/>
    <p:sldId id="267" r:id="rId18"/>
    <p:sldId id="271" r:id="rId19"/>
    <p:sldId id="261" r:id="rId20"/>
    <p:sldId id="262" r:id="rId21"/>
    <p:sldId id="263" r:id="rId22"/>
    <p:sldId id="264" r:id="rId23"/>
    <p:sldId id="265" r:id="rId24"/>
    <p:sldId id="276" r:id="rId25"/>
    <p:sldId id="278" r:id="rId26"/>
    <p:sldId id="279" r:id="rId27"/>
    <p:sldId id="280" r:id="rId28"/>
    <p:sldId id="275" r:id="rId29"/>
    <p:sldId id="274" r:id="rId30"/>
    <p:sldId id="273" r:id="rId31"/>
    <p:sldId id="283" r:id="rId32"/>
    <p:sldId id="272" r:id="rId33"/>
    <p:sldId id="281" r:id="rId34"/>
    <p:sldId id="282" r:id="rId35"/>
    <p:sldId id="291" r:id="rId36"/>
    <p:sldId id="319" r:id="rId37"/>
    <p:sldId id="321" r:id="rId38"/>
    <p:sldId id="318" r:id="rId39"/>
    <p:sldId id="292" r:id="rId40"/>
    <p:sldId id="293" r:id="rId41"/>
    <p:sldId id="294" r:id="rId42"/>
    <p:sldId id="316" r:id="rId43"/>
    <p:sldId id="295" r:id="rId44"/>
    <p:sldId id="301" r:id="rId45"/>
    <p:sldId id="303" r:id="rId46"/>
    <p:sldId id="304" r:id="rId47"/>
    <p:sldId id="322" r:id="rId48"/>
    <p:sldId id="306" r:id="rId49"/>
    <p:sldId id="307" r:id="rId50"/>
    <p:sldId id="305" r:id="rId51"/>
    <p:sldId id="309" r:id="rId52"/>
    <p:sldId id="310" r:id="rId53"/>
    <p:sldId id="311" r:id="rId54"/>
    <p:sldId id="312" r:id="rId55"/>
    <p:sldId id="313" r:id="rId56"/>
    <p:sldId id="314" r:id="rId57"/>
    <p:sldId id="308" r:id="rId58"/>
    <p:sldId id="315" r:id="rId59"/>
    <p:sldId id="302" r:id="rId60"/>
    <p:sldId id="323" r:id="rId61"/>
    <p:sldId id="324" r:id="rId62"/>
    <p:sldId id="296" r:id="rId63"/>
    <p:sldId id="326" r:id="rId64"/>
    <p:sldId id="325" r:id="rId65"/>
    <p:sldId id="327" r:id="rId66"/>
    <p:sldId id="328" r:id="rId67"/>
    <p:sldId id="330" r:id="rId68"/>
    <p:sldId id="331" r:id="rId69"/>
    <p:sldId id="332" r:id="rId70"/>
    <p:sldId id="333" r:id="rId71"/>
    <p:sldId id="334" r:id="rId72"/>
    <p:sldId id="337" r:id="rId73"/>
    <p:sldId id="338" r:id="rId74"/>
    <p:sldId id="335" r:id="rId75"/>
    <p:sldId id="336" r:id="rId76"/>
    <p:sldId id="297" r:id="rId77"/>
    <p:sldId id="298" r:id="rId78"/>
    <p:sldId id="299" r:id="rId79"/>
    <p:sldId id="300" r:id="rId80"/>
    <p:sldId id="329"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ek#03" id="{A65BA218-2EA4-4580-A68F-311742215B33}">
          <p14:sldIdLst>
            <p14:sldId id="256"/>
            <p14:sldId id="277"/>
            <p14:sldId id="285"/>
            <p14:sldId id="258"/>
            <p14:sldId id="286"/>
            <p14:sldId id="287"/>
            <p14:sldId id="288"/>
            <p14:sldId id="289"/>
            <p14:sldId id="290"/>
            <p14:sldId id="257"/>
            <p14:sldId id="259"/>
            <p14:sldId id="268"/>
            <p14:sldId id="269"/>
            <p14:sldId id="270"/>
            <p14:sldId id="260"/>
            <p14:sldId id="266"/>
            <p14:sldId id="267"/>
            <p14:sldId id="271"/>
            <p14:sldId id="261"/>
            <p14:sldId id="262"/>
            <p14:sldId id="263"/>
            <p14:sldId id="264"/>
            <p14:sldId id="265"/>
            <p14:sldId id="276"/>
            <p14:sldId id="278"/>
            <p14:sldId id="279"/>
            <p14:sldId id="280"/>
            <p14:sldId id="275"/>
            <p14:sldId id="274"/>
            <p14:sldId id="273"/>
            <p14:sldId id="283"/>
            <p14:sldId id="272"/>
            <p14:sldId id="281"/>
            <p14:sldId id="282"/>
          </p14:sldIdLst>
        </p14:section>
        <p14:section name="Week#04" id="{BE12726A-87F8-4C86-BFBA-2242215F7AC8}">
          <p14:sldIdLst>
            <p14:sldId id="291"/>
            <p14:sldId id="319"/>
            <p14:sldId id="321"/>
            <p14:sldId id="318"/>
            <p14:sldId id="292"/>
            <p14:sldId id="293"/>
            <p14:sldId id="294"/>
            <p14:sldId id="316"/>
            <p14:sldId id="295"/>
            <p14:sldId id="301"/>
            <p14:sldId id="303"/>
            <p14:sldId id="304"/>
            <p14:sldId id="322"/>
            <p14:sldId id="306"/>
            <p14:sldId id="307"/>
            <p14:sldId id="305"/>
            <p14:sldId id="309"/>
            <p14:sldId id="310"/>
            <p14:sldId id="311"/>
            <p14:sldId id="312"/>
            <p14:sldId id="313"/>
            <p14:sldId id="314"/>
            <p14:sldId id="308"/>
            <p14:sldId id="315"/>
          </p14:sldIdLst>
        </p14:section>
        <p14:section name="Week#05" id="{D689B9A7-0C22-44AF-B723-E320B086CD8A}">
          <p14:sldIdLst>
            <p14:sldId id="302"/>
            <p14:sldId id="323"/>
            <p14:sldId id="324"/>
            <p14:sldId id="296"/>
            <p14:sldId id="326"/>
            <p14:sldId id="325"/>
            <p14:sldId id="327"/>
            <p14:sldId id="328"/>
            <p14:sldId id="330"/>
            <p14:sldId id="331"/>
            <p14:sldId id="332"/>
            <p14:sldId id="333"/>
            <p14:sldId id="334"/>
            <p14:sldId id="337"/>
            <p14:sldId id="338"/>
            <p14:sldId id="335"/>
            <p14:sldId id="336"/>
            <p14:sldId id="297"/>
            <p14:sldId id="298"/>
            <p14:sldId id="299"/>
            <p14:sldId id="30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13" autoAdjust="0"/>
    <p:restoredTop sz="91990" autoAdjust="0"/>
  </p:normalViewPr>
  <p:slideViewPr>
    <p:cSldViewPr snapToGrid="0">
      <p:cViewPr varScale="1">
        <p:scale>
          <a:sx n="51" d="100"/>
          <a:sy n="51" d="100"/>
        </p:scale>
        <p:origin x="621" y="45"/>
      </p:cViewPr>
      <p:guideLst/>
    </p:cSldViewPr>
  </p:slideViewPr>
  <p:notesTextViewPr>
    <p:cViewPr>
      <p:scale>
        <a:sx n="1" d="1"/>
        <a:sy n="1" d="1"/>
      </p:scale>
      <p:origin x="0" y="0"/>
    </p:cViewPr>
  </p:notesTextViewPr>
  <p:sorterViewPr>
    <p:cViewPr>
      <p:scale>
        <a:sx n="100" d="100"/>
        <a:sy n="100" d="100"/>
      </p:scale>
      <p:origin x="0" y="-479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D9ECD2-007C-44D4-9716-516FF58FCF97}" type="datetimeFigureOut">
              <a:rPr lang="zh-CN" altLang="en-US" smtClean="0"/>
              <a:t>2025/3/25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8C3ED-8858-4DBA-82BE-4702CF2AAE73}" type="slidenum">
              <a:rPr lang="zh-CN" altLang="en-US" smtClean="0"/>
              <a:t>‹#›</a:t>
            </a:fld>
            <a:endParaRPr lang="zh-CN" altLang="en-US"/>
          </a:p>
        </p:txBody>
      </p:sp>
    </p:spTree>
    <p:extLst>
      <p:ext uri="{BB962C8B-B14F-4D97-AF65-F5344CB8AC3E}">
        <p14:creationId xmlns:p14="http://schemas.microsoft.com/office/powerpoint/2010/main" val="420262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Backtracking Problems</a:t>
            </a:r>
          </a:p>
          <a:p>
            <a:r>
              <a:rPr lang="en-US" altLang="zh-CN" dirty="0"/>
              <a:t>Dynamic Programming and </a:t>
            </a:r>
            <a:r>
              <a:rPr lang="en-US" altLang="zh-CN" dirty="0" err="1"/>
              <a:t>Memoization</a:t>
            </a:r>
            <a:r>
              <a:rPr lang="en-US" altLang="zh-CN" dirty="0"/>
              <a:t> </a:t>
            </a:r>
            <a:r>
              <a:rPr lang="en-US" altLang="zh-CN" dirty="0" err="1"/>
              <a:t>eg</a:t>
            </a:r>
            <a:r>
              <a:rPr lang="en-US" altLang="zh-CN" dirty="0"/>
              <a:t> (Fibonacci sequence, where each value relies on previous values).</a:t>
            </a:r>
          </a:p>
          <a:p>
            <a:r>
              <a:rPr lang="en-US" altLang="zh-CN" dirty="0"/>
              <a:t>n!=n×(n−1)!</a:t>
            </a:r>
          </a:p>
          <a:p>
            <a:r>
              <a:rPr lang="en-US" altLang="zh-CN" dirty="0"/>
              <a:t>While recursion has many advantages, it's important to also consider the trade-offs:</a:t>
            </a:r>
          </a:p>
          <a:p>
            <a:pPr>
              <a:buFont typeface="Arial" panose="020B0604020202020204" pitchFamily="34" charset="0"/>
              <a:buChar char="•"/>
            </a:pPr>
            <a:r>
              <a:rPr lang="en-US" altLang="zh-CN" b="1" dirty="0"/>
              <a:t>Performance</a:t>
            </a:r>
            <a:r>
              <a:rPr lang="en-US" altLang="zh-CN" dirty="0"/>
              <a:t>: Recursion can lead to higher time and space complexity due to function call overhead and stack usage. Iterative solutions can be more efficient in some cases.</a:t>
            </a:r>
          </a:p>
          <a:p>
            <a:pPr>
              <a:buFont typeface="Arial" panose="020B0604020202020204" pitchFamily="34" charset="0"/>
              <a:buChar char="•"/>
            </a:pPr>
            <a:r>
              <a:rPr lang="en-US" altLang="zh-CN" b="1" dirty="0"/>
              <a:t>Stack Overflow</a:t>
            </a:r>
            <a:r>
              <a:rPr lang="en-US" altLang="zh-CN" dirty="0"/>
              <a:t>: Deep recursion can lead to stack overflow errors if the recursion depth exceeds the maximum stack size. In such cases, an iterative solution may be required.</a:t>
            </a:r>
          </a:p>
        </p:txBody>
      </p:sp>
      <p:sp>
        <p:nvSpPr>
          <p:cNvPr id="4" name="Slide Number Placeholder 3"/>
          <p:cNvSpPr>
            <a:spLocks noGrp="1"/>
          </p:cNvSpPr>
          <p:nvPr>
            <p:ph type="sldNum" sz="quarter" idx="5"/>
          </p:nvPr>
        </p:nvSpPr>
        <p:spPr/>
        <p:txBody>
          <a:bodyPr/>
          <a:lstStyle/>
          <a:p>
            <a:fld id="{C2B8C3ED-8858-4DBA-82BE-4702CF2AAE73}" type="slidenum">
              <a:rPr lang="zh-CN" altLang="en-US" smtClean="0"/>
              <a:t>67</a:t>
            </a:fld>
            <a:endParaRPr lang="zh-CN" altLang="en-US"/>
          </a:p>
        </p:txBody>
      </p:sp>
    </p:spTree>
    <p:extLst>
      <p:ext uri="{BB962C8B-B14F-4D97-AF65-F5344CB8AC3E}">
        <p14:creationId xmlns:p14="http://schemas.microsoft.com/office/powerpoint/2010/main" val="1671488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DDA4-FCE6-5069-A58E-3DD5457FDD9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B114FA45-CCCF-936C-7D48-1E5CB09E2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9048D2AC-8D58-C533-8AF3-F8660117A0C2}"/>
              </a:ext>
            </a:extLst>
          </p:cNvPr>
          <p:cNvSpPr>
            <a:spLocks noGrp="1"/>
          </p:cNvSpPr>
          <p:nvPr>
            <p:ph type="dt" sz="half" idx="10"/>
          </p:nvPr>
        </p:nvSpPr>
        <p:spPr/>
        <p:txBody>
          <a:bodyPr/>
          <a:lstStyle/>
          <a:p>
            <a:fld id="{1C0B9F8E-E6AA-4C4C-A7D6-FE35B4355AF2}" type="datetimeFigureOut">
              <a:rPr lang="zh-CN" altLang="en-US" smtClean="0"/>
              <a:t>2025/3/25</a:t>
            </a:fld>
            <a:endParaRPr lang="zh-CN" altLang="en-US"/>
          </a:p>
        </p:txBody>
      </p:sp>
      <p:sp>
        <p:nvSpPr>
          <p:cNvPr id="5" name="Footer Placeholder 4">
            <a:extLst>
              <a:ext uri="{FF2B5EF4-FFF2-40B4-BE49-F238E27FC236}">
                <a16:creationId xmlns:a16="http://schemas.microsoft.com/office/drawing/2014/main" id="{3920A0DA-E6C4-DE96-F527-21F31E317BB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5834C93-2673-0C96-EE1B-68B3FAA7515F}"/>
              </a:ext>
            </a:extLst>
          </p:cNvPr>
          <p:cNvSpPr>
            <a:spLocks noGrp="1"/>
          </p:cNvSpPr>
          <p:nvPr>
            <p:ph type="sldNum" sz="quarter" idx="12"/>
          </p:nvPr>
        </p:nvSpPr>
        <p:spPr/>
        <p:txBody>
          <a:bodyPr/>
          <a:lstStyle/>
          <a:p>
            <a:fld id="{B9DF0550-CD36-4F72-B26C-BC446D4BC60A}" type="slidenum">
              <a:rPr lang="zh-CN" altLang="en-US" smtClean="0"/>
              <a:t>‹#›</a:t>
            </a:fld>
            <a:endParaRPr lang="zh-CN" altLang="en-US"/>
          </a:p>
        </p:txBody>
      </p:sp>
    </p:spTree>
    <p:extLst>
      <p:ext uri="{BB962C8B-B14F-4D97-AF65-F5344CB8AC3E}">
        <p14:creationId xmlns:p14="http://schemas.microsoft.com/office/powerpoint/2010/main" val="84201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AC52-BF94-1BC8-D485-AA3691B5D697}"/>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92D8E92-3FE3-50D7-D9AD-3D8D3FEA7A72}"/>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5E90517-5971-250A-DE7F-112478D0A799}"/>
              </a:ext>
            </a:extLst>
          </p:cNvPr>
          <p:cNvSpPr>
            <a:spLocks noGrp="1"/>
          </p:cNvSpPr>
          <p:nvPr>
            <p:ph type="dt" sz="half" idx="10"/>
          </p:nvPr>
        </p:nvSpPr>
        <p:spPr/>
        <p:txBody>
          <a:bodyPr/>
          <a:lstStyle/>
          <a:p>
            <a:fld id="{1C0B9F8E-E6AA-4C4C-A7D6-FE35B4355AF2}" type="datetimeFigureOut">
              <a:rPr lang="zh-CN" altLang="en-US" smtClean="0"/>
              <a:t>2025/3/25</a:t>
            </a:fld>
            <a:endParaRPr lang="zh-CN" altLang="en-US"/>
          </a:p>
        </p:txBody>
      </p:sp>
      <p:sp>
        <p:nvSpPr>
          <p:cNvPr id="5" name="Footer Placeholder 4">
            <a:extLst>
              <a:ext uri="{FF2B5EF4-FFF2-40B4-BE49-F238E27FC236}">
                <a16:creationId xmlns:a16="http://schemas.microsoft.com/office/drawing/2014/main" id="{1E5B341D-FA93-5738-BAC2-8153E8EE3C0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F9DE86C-F811-7042-F534-68C6642D4B4D}"/>
              </a:ext>
            </a:extLst>
          </p:cNvPr>
          <p:cNvSpPr>
            <a:spLocks noGrp="1"/>
          </p:cNvSpPr>
          <p:nvPr>
            <p:ph type="sldNum" sz="quarter" idx="12"/>
          </p:nvPr>
        </p:nvSpPr>
        <p:spPr/>
        <p:txBody>
          <a:bodyPr/>
          <a:lstStyle/>
          <a:p>
            <a:fld id="{B9DF0550-CD36-4F72-B26C-BC446D4BC60A}" type="slidenum">
              <a:rPr lang="zh-CN" altLang="en-US" smtClean="0"/>
              <a:t>‹#›</a:t>
            </a:fld>
            <a:endParaRPr lang="zh-CN" altLang="en-US"/>
          </a:p>
        </p:txBody>
      </p:sp>
    </p:spTree>
    <p:extLst>
      <p:ext uri="{BB962C8B-B14F-4D97-AF65-F5344CB8AC3E}">
        <p14:creationId xmlns:p14="http://schemas.microsoft.com/office/powerpoint/2010/main" val="424033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420FB1-E20A-7C08-70CC-0A34BEF47403}"/>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06BC3FC-652B-2896-134A-AFECA621D6D4}"/>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6200763-4FE1-ED4A-124A-6CA650B14E3A}"/>
              </a:ext>
            </a:extLst>
          </p:cNvPr>
          <p:cNvSpPr>
            <a:spLocks noGrp="1"/>
          </p:cNvSpPr>
          <p:nvPr>
            <p:ph type="dt" sz="half" idx="10"/>
          </p:nvPr>
        </p:nvSpPr>
        <p:spPr/>
        <p:txBody>
          <a:bodyPr/>
          <a:lstStyle/>
          <a:p>
            <a:fld id="{1C0B9F8E-E6AA-4C4C-A7D6-FE35B4355AF2}" type="datetimeFigureOut">
              <a:rPr lang="zh-CN" altLang="en-US" smtClean="0"/>
              <a:t>2025/3/25</a:t>
            </a:fld>
            <a:endParaRPr lang="zh-CN" altLang="en-US"/>
          </a:p>
        </p:txBody>
      </p:sp>
      <p:sp>
        <p:nvSpPr>
          <p:cNvPr id="5" name="Footer Placeholder 4">
            <a:extLst>
              <a:ext uri="{FF2B5EF4-FFF2-40B4-BE49-F238E27FC236}">
                <a16:creationId xmlns:a16="http://schemas.microsoft.com/office/drawing/2014/main" id="{0E3D208E-C16B-9D38-94F1-D10A738401A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EAA0101-9464-FFAF-D68E-743D70ECC746}"/>
              </a:ext>
            </a:extLst>
          </p:cNvPr>
          <p:cNvSpPr>
            <a:spLocks noGrp="1"/>
          </p:cNvSpPr>
          <p:nvPr>
            <p:ph type="sldNum" sz="quarter" idx="12"/>
          </p:nvPr>
        </p:nvSpPr>
        <p:spPr/>
        <p:txBody>
          <a:bodyPr/>
          <a:lstStyle/>
          <a:p>
            <a:fld id="{B9DF0550-CD36-4F72-B26C-BC446D4BC60A}" type="slidenum">
              <a:rPr lang="zh-CN" altLang="en-US" smtClean="0"/>
              <a:t>‹#›</a:t>
            </a:fld>
            <a:endParaRPr lang="zh-CN" altLang="en-US"/>
          </a:p>
        </p:txBody>
      </p:sp>
    </p:spTree>
    <p:extLst>
      <p:ext uri="{BB962C8B-B14F-4D97-AF65-F5344CB8AC3E}">
        <p14:creationId xmlns:p14="http://schemas.microsoft.com/office/powerpoint/2010/main" val="145374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E4B5-A82C-F038-DF3E-357816504C9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F3F9343-B8CC-2AB1-C32C-5637B121568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6903FEC-F572-F112-2766-8A8645920522}"/>
              </a:ext>
            </a:extLst>
          </p:cNvPr>
          <p:cNvSpPr>
            <a:spLocks noGrp="1"/>
          </p:cNvSpPr>
          <p:nvPr>
            <p:ph type="dt" sz="half" idx="10"/>
          </p:nvPr>
        </p:nvSpPr>
        <p:spPr/>
        <p:txBody>
          <a:bodyPr/>
          <a:lstStyle/>
          <a:p>
            <a:fld id="{1C0B9F8E-E6AA-4C4C-A7D6-FE35B4355AF2}" type="datetimeFigureOut">
              <a:rPr lang="zh-CN" altLang="en-US" smtClean="0"/>
              <a:t>2025/3/25</a:t>
            </a:fld>
            <a:endParaRPr lang="zh-CN" altLang="en-US"/>
          </a:p>
        </p:txBody>
      </p:sp>
      <p:sp>
        <p:nvSpPr>
          <p:cNvPr id="5" name="Footer Placeholder 4">
            <a:extLst>
              <a:ext uri="{FF2B5EF4-FFF2-40B4-BE49-F238E27FC236}">
                <a16:creationId xmlns:a16="http://schemas.microsoft.com/office/drawing/2014/main" id="{0D909075-3BD8-8F8B-1432-A9EE59AF93A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F0A8672-246A-5A18-EBC3-755CD6642A74}"/>
              </a:ext>
            </a:extLst>
          </p:cNvPr>
          <p:cNvSpPr>
            <a:spLocks noGrp="1"/>
          </p:cNvSpPr>
          <p:nvPr>
            <p:ph type="sldNum" sz="quarter" idx="12"/>
          </p:nvPr>
        </p:nvSpPr>
        <p:spPr/>
        <p:txBody>
          <a:bodyPr/>
          <a:lstStyle/>
          <a:p>
            <a:fld id="{B9DF0550-CD36-4F72-B26C-BC446D4BC60A}" type="slidenum">
              <a:rPr lang="zh-CN" altLang="en-US" smtClean="0"/>
              <a:t>‹#›</a:t>
            </a:fld>
            <a:endParaRPr lang="zh-CN" altLang="en-US"/>
          </a:p>
        </p:txBody>
      </p:sp>
    </p:spTree>
    <p:extLst>
      <p:ext uri="{BB962C8B-B14F-4D97-AF65-F5344CB8AC3E}">
        <p14:creationId xmlns:p14="http://schemas.microsoft.com/office/powerpoint/2010/main" val="122135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79F1-A73E-5A9A-F048-734C1F7FCF00}"/>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04DE4D6-46E5-16E8-8603-4202BB52612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B0F6C9A-3CD6-463B-9FDF-1029315FE814}"/>
              </a:ext>
            </a:extLst>
          </p:cNvPr>
          <p:cNvSpPr>
            <a:spLocks noGrp="1"/>
          </p:cNvSpPr>
          <p:nvPr>
            <p:ph type="dt" sz="half" idx="10"/>
          </p:nvPr>
        </p:nvSpPr>
        <p:spPr/>
        <p:txBody>
          <a:bodyPr/>
          <a:lstStyle/>
          <a:p>
            <a:fld id="{1C0B9F8E-E6AA-4C4C-A7D6-FE35B4355AF2}" type="datetimeFigureOut">
              <a:rPr lang="zh-CN" altLang="en-US" smtClean="0"/>
              <a:t>2025/3/25</a:t>
            </a:fld>
            <a:endParaRPr lang="zh-CN" altLang="en-US"/>
          </a:p>
        </p:txBody>
      </p:sp>
      <p:sp>
        <p:nvSpPr>
          <p:cNvPr id="5" name="Footer Placeholder 4">
            <a:extLst>
              <a:ext uri="{FF2B5EF4-FFF2-40B4-BE49-F238E27FC236}">
                <a16:creationId xmlns:a16="http://schemas.microsoft.com/office/drawing/2014/main" id="{4D763046-5335-62C8-3F92-D7342020BA6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1FFFAA3-8D33-8A15-1B90-B060FE173D33}"/>
              </a:ext>
            </a:extLst>
          </p:cNvPr>
          <p:cNvSpPr>
            <a:spLocks noGrp="1"/>
          </p:cNvSpPr>
          <p:nvPr>
            <p:ph type="sldNum" sz="quarter" idx="12"/>
          </p:nvPr>
        </p:nvSpPr>
        <p:spPr/>
        <p:txBody>
          <a:bodyPr/>
          <a:lstStyle/>
          <a:p>
            <a:fld id="{B9DF0550-CD36-4F72-B26C-BC446D4BC60A}" type="slidenum">
              <a:rPr lang="zh-CN" altLang="en-US" smtClean="0"/>
              <a:t>‹#›</a:t>
            </a:fld>
            <a:endParaRPr lang="zh-CN" altLang="en-US"/>
          </a:p>
        </p:txBody>
      </p:sp>
    </p:spTree>
    <p:extLst>
      <p:ext uri="{BB962C8B-B14F-4D97-AF65-F5344CB8AC3E}">
        <p14:creationId xmlns:p14="http://schemas.microsoft.com/office/powerpoint/2010/main" val="352542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F01F-9258-40B5-3528-B794AC68076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541FE0A-DB6D-8658-00E6-6EF08E5418D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3AE5298F-CF07-4357-C719-C1CC75FA9FE3}"/>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7E6D14F1-5758-F12B-20B1-102BBB5DB680}"/>
              </a:ext>
            </a:extLst>
          </p:cNvPr>
          <p:cNvSpPr>
            <a:spLocks noGrp="1"/>
          </p:cNvSpPr>
          <p:nvPr>
            <p:ph type="dt" sz="half" idx="10"/>
          </p:nvPr>
        </p:nvSpPr>
        <p:spPr/>
        <p:txBody>
          <a:bodyPr/>
          <a:lstStyle/>
          <a:p>
            <a:fld id="{1C0B9F8E-E6AA-4C4C-A7D6-FE35B4355AF2}" type="datetimeFigureOut">
              <a:rPr lang="zh-CN" altLang="en-US" smtClean="0"/>
              <a:t>2025/3/25</a:t>
            </a:fld>
            <a:endParaRPr lang="zh-CN" altLang="en-US"/>
          </a:p>
        </p:txBody>
      </p:sp>
      <p:sp>
        <p:nvSpPr>
          <p:cNvPr id="6" name="Footer Placeholder 5">
            <a:extLst>
              <a:ext uri="{FF2B5EF4-FFF2-40B4-BE49-F238E27FC236}">
                <a16:creationId xmlns:a16="http://schemas.microsoft.com/office/drawing/2014/main" id="{78452ABB-A7AF-F329-1F67-3FF6E7BF89D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CF3F3AC-5A0E-B483-8157-5B12D0AB34EB}"/>
              </a:ext>
            </a:extLst>
          </p:cNvPr>
          <p:cNvSpPr>
            <a:spLocks noGrp="1"/>
          </p:cNvSpPr>
          <p:nvPr>
            <p:ph type="sldNum" sz="quarter" idx="12"/>
          </p:nvPr>
        </p:nvSpPr>
        <p:spPr/>
        <p:txBody>
          <a:bodyPr/>
          <a:lstStyle/>
          <a:p>
            <a:fld id="{B9DF0550-CD36-4F72-B26C-BC446D4BC60A}" type="slidenum">
              <a:rPr lang="zh-CN" altLang="en-US" smtClean="0"/>
              <a:t>‹#›</a:t>
            </a:fld>
            <a:endParaRPr lang="zh-CN" altLang="en-US"/>
          </a:p>
        </p:txBody>
      </p:sp>
    </p:spTree>
    <p:extLst>
      <p:ext uri="{BB962C8B-B14F-4D97-AF65-F5344CB8AC3E}">
        <p14:creationId xmlns:p14="http://schemas.microsoft.com/office/powerpoint/2010/main" val="255979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42F4-0331-D827-D111-DFCB9E17C53B}"/>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F90B42B-6777-9357-888B-922BCFA0D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9C2C882D-C339-B665-A4DF-786EC3A2A8C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309BBFAC-ECC9-E65E-AEAB-3EE279959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124160E-5D43-085F-E884-EE3FA4E591E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C838261D-51FF-6187-E24D-4146338562D2}"/>
              </a:ext>
            </a:extLst>
          </p:cNvPr>
          <p:cNvSpPr>
            <a:spLocks noGrp="1"/>
          </p:cNvSpPr>
          <p:nvPr>
            <p:ph type="dt" sz="half" idx="10"/>
          </p:nvPr>
        </p:nvSpPr>
        <p:spPr/>
        <p:txBody>
          <a:bodyPr/>
          <a:lstStyle/>
          <a:p>
            <a:fld id="{1C0B9F8E-E6AA-4C4C-A7D6-FE35B4355AF2}" type="datetimeFigureOut">
              <a:rPr lang="zh-CN" altLang="en-US" smtClean="0"/>
              <a:t>2025/3/25</a:t>
            </a:fld>
            <a:endParaRPr lang="zh-CN" altLang="en-US"/>
          </a:p>
        </p:txBody>
      </p:sp>
      <p:sp>
        <p:nvSpPr>
          <p:cNvPr id="8" name="Footer Placeholder 7">
            <a:extLst>
              <a:ext uri="{FF2B5EF4-FFF2-40B4-BE49-F238E27FC236}">
                <a16:creationId xmlns:a16="http://schemas.microsoft.com/office/drawing/2014/main" id="{81A2FC5A-3035-4B38-FE6D-090C70D897C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44A40B71-5373-C75E-8809-B763E309051F}"/>
              </a:ext>
            </a:extLst>
          </p:cNvPr>
          <p:cNvSpPr>
            <a:spLocks noGrp="1"/>
          </p:cNvSpPr>
          <p:nvPr>
            <p:ph type="sldNum" sz="quarter" idx="12"/>
          </p:nvPr>
        </p:nvSpPr>
        <p:spPr/>
        <p:txBody>
          <a:bodyPr/>
          <a:lstStyle/>
          <a:p>
            <a:fld id="{B9DF0550-CD36-4F72-B26C-BC446D4BC60A}" type="slidenum">
              <a:rPr lang="zh-CN" altLang="en-US" smtClean="0"/>
              <a:t>‹#›</a:t>
            </a:fld>
            <a:endParaRPr lang="zh-CN" altLang="en-US"/>
          </a:p>
        </p:txBody>
      </p:sp>
    </p:spTree>
    <p:extLst>
      <p:ext uri="{BB962C8B-B14F-4D97-AF65-F5344CB8AC3E}">
        <p14:creationId xmlns:p14="http://schemas.microsoft.com/office/powerpoint/2010/main" val="33343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2330-ABDA-C3BE-6C46-4F534C5B95C9}"/>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86F81BE-C224-060B-DFE9-D7A9BA0F1CB7}"/>
              </a:ext>
            </a:extLst>
          </p:cNvPr>
          <p:cNvSpPr>
            <a:spLocks noGrp="1"/>
          </p:cNvSpPr>
          <p:nvPr>
            <p:ph type="dt" sz="half" idx="10"/>
          </p:nvPr>
        </p:nvSpPr>
        <p:spPr/>
        <p:txBody>
          <a:bodyPr/>
          <a:lstStyle/>
          <a:p>
            <a:fld id="{1C0B9F8E-E6AA-4C4C-A7D6-FE35B4355AF2}" type="datetimeFigureOut">
              <a:rPr lang="zh-CN" altLang="en-US" smtClean="0"/>
              <a:t>2025/3/25</a:t>
            </a:fld>
            <a:endParaRPr lang="zh-CN" altLang="en-US"/>
          </a:p>
        </p:txBody>
      </p:sp>
      <p:sp>
        <p:nvSpPr>
          <p:cNvPr id="4" name="Footer Placeholder 3">
            <a:extLst>
              <a:ext uri="{FF2B5EF4-FFF2-40B4-BE49-F238E27FC236}">
                <a16:creationId xmlns:a16="http://schemas.microsoft.com/office/drawing/2014/main" id="{0BBC0B71-2A19-60EE-A5C1-746D65042C1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070CDAF9-53C0-9F5B-9FFA-5E207F6E6D72}"/>
              </a:ext>
            </a:extLst>
          </p:cNvPr>
          <p:cNvSpPr>
            <a:spLocks noGrp="1"/>
          </p:cNvSpPr>
          <p:nvPr>
            <p:ph type="sldNum" sz="quarter" idx="12"/>
          </p:nvPr>
        </p:nvSpPr>
        <p:spPr/>
        <p:txBody>
          <a:bodyPr/>
          <a:lstStyle/>
          <a:p>
            <a:fld id="{B9DF0550-CD36-4F72-B26C-BC446D4BC60A}" type="slidenum">
              <a:rPr lang="zh-CN" altLang="en-US" smtClean="0"/>
              <a:t>‹#›</a:t>
            </a:fld>
            <a:endParaRPr lang="zh-CN" altLang="en-US"/>
          </a:p>
        </p:txBody>
      </p:sp>
    </p:spTree>
    <p:extLst>
      <p:ext uri="{BB962C8B-B14F-4D97-AF65-F5344CB8AC3E}">
        <p14:creationId xmlns:p14="http://schemas.microsoft.com/office/powerpoint/2010/main" val="3447794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355450-0A47-59E6-4C12-421495AE93A2}"/>
              </a:ext>
            </a:extLst>
          </p:cNvPr>
          <p:cNvSpPr>
            <a:spLocks noGrp="1"/>
          </p:cNvSpPr>
          <p:nvPr>
            <p:ph type="dt" sz="half" idx="10"/>
          </p:nvPr>
        </p:nvSpPr>
        <p:spPr/>
        <p:txBody>
          <a:bodyPr/>
          <a:lstStyle/>
          <a:p>
            <a:fld id="{1C0B9F8E-E6AA-4C4C-A7D6-FE35B4355AF2}" type="datetimeFigureOut">
              <a:rPr lang="zh-CN" altLang="en-US" smtClean="0"/>
              <a:t>2025/3/25</a:t>
            </a:fld>
            <a:endParaRPr lang="zh-CN" altLang="en-US"/>
          </a:p>
        </p:txBody>
      </p:sp>
      <p:sp>
        <p:nvSpPr>
          <p:cNvPr id="3" name="Footer Placeholder 2">
            <a:extLst>
              <a:ext uri="{FF2B5EF4-FFF2-40B4-BE49-F238E27FC236}">
                <a16:creationId xmlns:a16="http://schemas.microsoft.com/office/drawing/2014/main" id="{BECC36B3-8DB9-78C6-AB80-8FFCAFF04DD2}"/>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EE47FCF-107E-AB1C-133B-2585DDBDA495}"/>
              </a:ext>
            </a:extLst>
          </p:cNvPr>
          <p:cNvSpPr>
            <a:spLocks noGrp="1"/>
          </p:cNvSpPr>
          <p:nvPr>
            <p:ph type="sldNum" sz="quarter" idx="12"/>
          </p:nvPr>
        </p:nvSpPr>
        <p:spPr/>
        <p:txBody>
          <a:bodyPr/>
          <a:lstStyle/>
          <a:p>
            <a:fld id="{B9DF0550-CD36-4F72-B26C-BC446D4BC60A}" type="slidenum">
              <a:rPr lang="zh-CN" altLang="en-US" smtClean="0"/>
              <a:t>‹#›</a:t>
            </a:fld>
            <a:endParaRPr lang="zh-CN" altLang="en-US"/>
          </a:p>
        </p:txBody>
      </p:sp>
    </p:spTree>
    <p:extLst>
      <p:ext uri="{BB962C8B-B14F-4D97-AF65-F5344CB8AC3E}">
        <p14:creationId xmlns:p14="http://schemas.microsoft.com/office/powerpoint/2010/main" val="82318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96B1-27BF-4A6B-16BF-D9390D9F5835}"/>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D79F6A4-0DFF-C255-DABA-0A7F7AD452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BA50FDB-C26B-D619-0870-5041DD801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3D7F742-43AF-F1A3-72E1-17C3864C02E4}"/>
              </a:ext>
            </a:extLst>
          </p:cNvPr>
          <p:cNvSpPr>
            <a:spLocks noGrp="1"/>
          </p:cNvSpPr>
          <p:nvPr>
            <p:ph type="dt" sz="half" idx="10"/>
          </p:nvPr>
        </p:nvSpPr>
        <p:spPr/>
        <p:txBody>
          <a:bodyPr/>
          <a:lstStyle/>
          <a:p>
            <a:fld id="{1C0B9F8E-E6AA-4C4C-A7D6-FE35B4355AF2}" type="datetimeFigureOut">
              <a:rPr lang="zh-CN" altLang="en-US" smtClean="0"/>
              <a:t>2025/3/25</a:t>
            </a:fld>
            <a:endParaRPr lang="zh-CN" altLang="en-US"/>
          </a:p>
        </p:txBody>
      </p:sp>
      <p:sp>
        <p:nvSpPr>
          <p:cNvPr id="6" name="Footer Placeholder 5">
            <a:extLst>
              <a:ext uri="{FF2B5EF4-FFF2-40B4-BE49-F238E27FC236}">
                <a16:creationId xmlns:a16="http://schemas.microsoft.com/office/drawing/2014/main" id="{DF3AF532-06B2-0108-31B7-2BE2DA6EFB0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58306E5-32D4-CB90-1E5F-3B15F1193011}"/>
              </a:ext>
            </a:extLst>
          </p:cNvPr>
          <p:cNvSpPr>
            <a:spLocks noGrp="1"/>
          </p:cNvSpPr>
          <p:nvPr>
            <p:ph type="sldNum" sz="quarter" idx="12"/>
          </p:nvPr>
        </p:nvSpPr>
        <p:spPr/>
        <p:txBody>
          <a:bodyPr/>
          <a:lstStyle/>
          <a:p>
            <a:fld id="{B9DF0550-CD36-4F72-B26C-BC446D4BC60A}" type="slidenum">
              <a:rPr lang="zh-CN" altLang="en-US" smtClean="0"/>
              <a:t>‹#›</a:t>
            </a:fld>
            <a:endParaRPr lang="zh-CN" altLang="en-US"/>
          </a:p>
        </p:txBody>
      </p:sp>
    </p:spTree>
    <p:extLst>
      <p:ext uri="{BB962C8B-B14F-4D97-AF65-F5344CB8AC3E}">
        <p14:creationId xmlns:p14="http://schemas.microsoft.com/office/powerpoint/2010/main" val="95005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F3857-F2D4-6EAD-941E-221E1302716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6104DA30-0677-3BE9-C235-152D254266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9F8270C-08B7-A378-4FE6-C8000423B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7FF4640-D256-FF9C-0D1D-2667313490F9}"/>
              </a:ext>
            </a:extLst>
          </p:cNvPr>
          <p:cNvSpPr>
            <a:spLocks noGrp="1"/>
          </p:cNvSpPr>
          <p:nvPr>
            <p:ph type="dt" sz="half" idx="10"/>
          </p:nvPr>
        </p:nvSpPr>
        <p:spPr/>
        <p:txBody>
          <a:bodyPr/>
          <a:lstStyle/>
          <a:p>
            <a:fld id="{1C0B9F8E-E6AA-4C4C-A7D6-FE35B4355AF2}" type="datetimeFigureOut">
              <a:rPr lang="zh-CN" altLang="en-US" smtClean="0"/>
              <a:t>2025/3/25</a:t>
            </a:fld>
            <a:endParaRPr lang="zh-CN" altLang="en-US"/>
          </a:p>
        </p:txBody>
      </p:sp>
      <p:sp>
        <p:nvSpPr>
          <p:cNvPr id="6" name="Footer Placeholder 5">
            <a:extLst>
              <a:ext uri="{FF2B5EF4-FFF2-40B4-BE49-F238E27FC236}">
                <a16:creationId xmlns:a16="http://schemas.microsoft.com/office/drawing/2014/main" id="{37B352BF-8EDB-FE66-F5C2-0FC1068F7A2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1E857F1-CED1-57B0-5136-671D8AFB6064}"/>
              </a:ext>
            </a:extLst>
          </p:cNvPr>
          <p:cNvSpPr>
            <a:spLocks noGrp="1"/>
          </p:cNvSpPr>
          <p:nvPr>
            <p:ph type="sldNum" sz="quarter" idx="12"/>
          </p:nvPr>
        </p:nvSpPr>
        <p:spPr/>
        <p:txBody>
          <a:bodyPr/>
          <a:lstStyle/>
          <a:p>
            <a:fld id="{B9DF0550-CD36-4F72-B26C-BC446D4BC60A}" type="slidenum">
              <a:rPr lang="zh-CN" altLang="en-US" smtClean="0"/>
              <a:t>‹#›</a:t>
            </a:fld>
            <a:endParaRPr lang="zh-CN" altLang="en-US"/>
          </a:p>
        </p:txBody>
      </p:sp>
    </p:spTree>
    <p:extLst>
      <p:ext uri="{BB962C8B-B14F-4D97-AF65-F5344CB8AC3E}">
        <p14:creationId xmlns:p14="http://schemas.microsoft.com/office/powerpoint/2010/main" val="3523775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A2E3C-E78F-AF4C-DE8D-47627162C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E8FBC1A-5305-7487-82E2-D59CB17CD1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E112660-DC31-170A-66A1-221F0BF06C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0B9F8E-E6AA-4C4C-A7D6-FE35B4355AF2}" type="datetimeFigureOut">
              <a:rPr lang="zh-CN" altLang="en-US" smtClean="0"/>
              <a:t>2025/3/25</a:t>
            </a:fld>
            <a:endParaRPr lang="zh-CN" altLang="en-US"/>
          </a:p>
        </p:txBody>
      </p:sp>
      <p:sp>
        <p:nvSpPr>
          <p:cNvPr id="5" name="Footer Placeholder 4">
            <a:extLst>
              <a:ext uri="{FF2B5EF4-FFF2-40B4-BE49-F238E27FC236}">
                <a16:creationId xmlns:a16="http://schemas.microsoft.com/office/drawing/2014/main" id="{A9DF96B2-A31D-96A2-82A8-6AA26C8E0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BEA40FEB-65C3-D0F2-70B2-53B625363C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DF0550-CD36-4F72-B26C-BC446D4BC60A}" type="slidenum">
              <a:rPr lang="zh-CN" altLang="en-US" smtClean="0"/>
              <a:t>‹#›</a:t>
            </a:fld>
            <a:endParaRPr lang="zh-CN" altLang="en-US"/>
          </a:p>
        </p:txBody>
      </p:sp>
    </p:spTree>
    <p:extLst>
      <p:ext uri="{BB962C8B-B14F-4D97-AF65-F5344CB8AC3E}">
        <p14:creationId xmlns:p14="http://schemas.microsoft.com/office/powerpoint/2010/main" val="2652023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bing.com/ck/a?!&amp;&amp;p=c6ceb1e9ab085d43c9347eec119c92dcae390e0f8d086b90bc0f1d71f8fddfbbJmltdHM9MTc0MTA0NjQwMA&amp;ptn=3&amp;ver=2&amp;hsh=4&amp;fclid=3adf1532-81cf-6b39-2fe2-06db80a96a33&amp;psq=is+python+case+sensitive&amp;u=a1aHR0cHM6Ly93d3cuZ2Vla3Nmb3JnZWVrcy5vcmcvaXMtcHl0aG9uLWNhc2Utc2Vuc2l0aXZlLw&amp;ntb=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bing.com/ck/a?!&amp;&amp;p=c6ceb1e9ab085d43c9347eec119c92dcae390e0f8d086b90bc0f1d71f8fddfbbJmltdHM9MTc0MTA0NjQwMA&amp;ptn=3&amp;ver=2&amp;hsh=4&amp;fclid=3adf1532-81cf-6b39-2fe2-06db80a96a33&amp;psq=is+python+case+sensitive&amp;u=a1aHR0cHM6Ly93d3cuZ2Vla3Nmb3JnZWVrcy5vcmcvaXMtcHl0aG9uLWNhc2Utc2Vuc2l0aXZlLw&amp;ntb=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bing.com/ck/a?!&amp;&amp;p=c6ceb1e9ab085d43c9347eec119c92dcae390e0f8d086b90bc0f1d71f8fddfbbJmltdHM9MTc0MTA0NjQwMA&amp;ptn=3&amp;ver=2&amp;hsh=4&amp;fclid=3adf1532-81cf-6b39-2fe2-06db80a96a33&amp;psq=is+python+case+sensitive&amp;u=a1aHR0cHM6Ly93d3cuZ2Vla3Nmb3JnZWVrcy5vcmcvaXMtcHl0aG9uLWNhc2Utc2Vuc2l0aXZlLw&amp;ntb=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tackoverflow.com/questions/319426/how-do-i-do-a-case-insensitive-string-comparison" TargetMode="External"/><Relationship Id="rId2" Type="http://schemas.openxmlformats.org/officeDocument/2006/relationships/hyperlink" Target="https://www.bing.com/ck/a?!&amp;&amp;p=c6ceb1e9ab085d43c9347eec119c92dcae390e0f8d086b90bc0f1d71f8fddfbbJmltdHM9MTc0MTA0NjQwMA&amp;ptn=3&amp;ver=2&amp;hsh=4&amp;fclid=3adf1532-81cf-6b39-2fe2-06db80a96a33&amp;psq=is+python+case+sensitive&amp;u=a1aHR0cHM6Ly93d3cuZ2Vla3Nmb3JnZWVrcy5vcmcvaXMtcHl0aG9uLWNhc2Utc2Vuc2l0aXZlLw&amp;ntb=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tackoverflow.com/questions/319426/how-do-i-do-a-case-insensitive-string-comparison" TargetMode="External"/><Relationship Id="rId2" Type="http://schemas.openxmlformats.org/officeDocument/2006/relationships/hyperlink" Target="https://www.bing.com/ck/a?!&amp;&amp;p=c6ceb1e9ab085d43c9347eec119c92dcae390e0f8d086b90bc0f1d71f8fddfbbJmltdHM9MTc0MTA0NjQwMA&amp;ptn=3&amp;ver=2&amp;hsh=4&amp;fclid=3adf1532-81cf-6b39-2fe2-06db80a96a33&amp;psq=is+python+case+sensitive&amp;u=a1aHR0cHM6Ly93d3cuZ2Vla3Nmb3JnZWVrcy5vcmcvaXMtcHl0aG9uLWNhc2Utc2Vuc2l0aXZlLw&amp;ntb=1"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library/stdtypes.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ternary-operator-in-python/"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FAA7-3302-E8F6-B773-30E73167FAF0}"/>
              </a:ext>
            </a:extLst>
          </p:cNvPr>
          <p:cNvSpPr>
            <a:spLocks noGrp="1"/>
          </p:cNvSpPr>
          <p:nvPr>
            <p:ph type="ctrTitle"/>
          </p:nvPr>
        </p:nvSpPr>
        <p:spPr/>
        <p:txBody>
          <a:bodyPr/>
          <a:lstStyle/>
          <a:p>
            <a:r>
              <a:rPr lang="en-US" altLang="zh-CN" dirty="0"/>
              <a:t>Introduction to Python</a:t>
            </a:r>
            <a:endParaRPr lang="zh-CN" altLang="en-US" dirty="0"/>
          </a:p>
        </p:txBody>
      </p:sp>
      <p:sp>
        <p:nvSpPr>
          <p:cNvPr id="3" name="Subtitle 2">
            <a:extLst>
              <a:ext uri="{FF2B5EF4-FFF2-40B4-BE49-F238E27FC236}">
                <a16:creationId xmlns:a16="http://schemas.microsoft.com/office/drawing/2014/main" id="{654CDB68-F158-1010-D2EF-4B613E2C3D91}"/>
              </a:ext>
            </a:extLst>
          </p:cNvPr>
          <p:cNvSpPr>
            <a:spLocks noGrp="1"/>
          </p:cNvSpPr>
          <p:nvPr>
            <p:ph type="subTitle" idx="1"/>
          </p:nvPr>
        </p:nvSpPr>
        <p:spPr>
          <a:xfrm>
            <a:off x="1524000" y="3602038"/>
            <a:ext cx="9144000" cy="474306"/>
          </a:xfrm>
        </p:spPr>
        <p:txBody>
          <a:bodyPr/>
          <a:lstStyle/>
          <a:p>
            <a:r>
              <a:rPr lang="en-US" altLang="zh-CN" b="1" dirty="0"/>
              <a:t>Dr. Ahmed Awais</a:t>
            </a:r>
            <a:endParaRPr lang="zh-CN" altLang="en-US" b="1" dirty="0"/>
          </a:p>
        </p:txBody>
      </p:sp>
    </p:spTree>
    <p:extLst>
      <p:ext uri="{BB962C8B-B14F-4D97-AF65-F5344CB8AC3E}">
        <p14:creationId xmlns:p14="http://schemas.microsoft.com/office/powerpoint/2010/main" val="17130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7F3A84A5-9CF6-B4FF-DA98-B74818718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84" y="1967979"/>
            <a:ext cx="11639550" cy="40671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8E112D2-A749-4DD6-517E-EB00E4D63DBC}"/>
              </a:ext>
            </a:extLst>
          </p:cNvPr>
          <p:cNvSpPr txBox="1"/>
          <p:nvPr/>
        </p:nvSpPr>
        <p:spPr>
          <a:xfrm>
            <a:off x="361685" y="822846"/>
            <a:ext cx="7517538" cy="984885"/>
          </a:xfrm>
          <a:prstGeom prst="rect">
            <a:avLst/>
          </a:prstGeom>
          <a:noFill/>
        </p:spPr>
        <p:txBody>
          <a:bodyPr wrap="square">
            <a:spAutoFit/>
          </a:bodyPr>
          <a:lstStyle/>
          <a:p>
            <a:pPr algn="l"/>
            <a:r>
              <a:rPr lang="en-US" altLang="zh-CN" sz="4000" b="1" i="0" dirty="0">
                <a:effectLst/>
                <a:latin typeface="Ubuntu" panose="020B0504030602030204" pitchFamily="34" charset="0"/>
              </a:rPr>
              <a:t>On Windows</a:t>
            </a:r>
          </a:p>
          <a:p>
            <a:pPr algn="l"/>
            <a:r>
              <a:rPr lang="en-US" altLang="zh-CN" b="0" i="0" dirty="0">
                <a:effectLst/>
                <a:latin typeface="Ubuntu" panose="020B0504030602030204" pitchFamily="34" charset="0"/>
              </a:rPr>
              <a:t>To install Python, first download its setup from </a:t>
            </a:r>
            <a:r>
              <a:rPr lang="en-US" altLang="zh-CN" b="0" i="0" u="none" strike="noStrike" dirty="0">
                <a:effectLst/>
                <a:latin typeface="Ubuntu" panose="020B0504030602030204" pitchFamily="34" charset="0"/>
                <a:hlinkClick r:id="rId3"/>
              </a:rPr>
              <a:t>python.org/downloads</a:t>
            </a:r>
            <a:r>
              <a:rPr lang="en-US" altLang="zh-CN" b="0" i="0" dirty="0">
                <a:effectLst/>
                <a:latin typeface="Ubuntu" panose="020B0504030602030204" pitchFamily="34" charset="0"/>
              </a:rPr>
              <a:t>.</a:t>
            </a:r>
          </a:p>
        </p:txBody>
      </p:sp>
      <p:sp>
        <p:nvSpPr>
          <p:cNvPr id="9" name="Title 1">
            <a:extLst>
              <a:ext uri="{FF2B5EF4-FFF2-40B4-BE49-F238E27FC236}">
                <a16:creationId xmlns:a16="http://schemas.microsoft.com/office/drawing/2014/main" id="{0818881F-2A21-2C69-368C-047F9E938096}"/>
              </a:ext>
            </a:extLst>
          </p:cNvPr>
          <p:cNvSpPr txBox="1">
            <a:spLocks/>
          </p:cNvSpPr>
          <p:nvPr/>
        </p:nvSpPr>
        <p:spPr>
          <a:xfrm>
            <a:off x="4681671" y="148966"/>
            <a:ext cx="6395103" cy="88507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000" dirty="0">
                <a:solidFill>
                  <a:srgbClr val="FF0000"/>
                </a:solidFill>
              </a:rPr>
              <a:t>Installing Python</a:t>
            </a:r>
            <a:endParaRPr lang="zh-CN" altLang="en-US" sz="6000" dirty="0">
              <a:solidFill>
                <a:srgbClr val="FF0000"/>
              </a:solidFill>
            </a:endParaRPr>
          </a:p>
        </p:txBody>
      </p:sp>
    </p:spTree>
    <p:extLst>
      <p:ext uri="{BB962C8B-B14F-4D97-AF65-F5344CB8AC3E}">
        <p14:creationId xmlns:p14="http://schemas.microsoft.com/office/powerpoint/2010/main" val="284523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D5B3D79-7885-A081-FB61-59A7D568C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98" y="1117324"/>
            <a:ext cx="11150240" cy="54806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028471E-CE60-7373-6872-2354F0FB9974}"/>
              </a:ext>
            </a:extLst>
          </p:cNvPr>
          <p:cNvSpPr txBox="1">
            <a:spLocks/>
          </p:cNvSpPr>
          <p:nvPr/>
        </p:nvSpPr>
        <p:spPr>
          <a:xfrm>
            <a:off x="4681671" y="148966"/>
            <a:ext cx="6395103" cy="88507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000" dirty="0">
                <a:solidFill>
                  <a:srgbClr val="FF0000"/>
                </a:solidFill>
              </a:rPr>
              <a:t>Installing Python</a:t>
            </a:r>
            <a:endParaRPr lang="zh-CN" altLang="en-US" sz="6000" dirty="0">
              <a:solidFill>
                <a:srgbClr val="FF0000"/>
              </a:solidFill>
            </a:endParaRPr>
          </a:p>
        </p:txBody>
      </p:sp>
    </p:spTree>
    <p:extLst>
      <p:ext uri="{BB962C8B-B14F-4D97-AF65-F5344CB8AC3E}">
        <p14:creationId xmlns:p14="http://schemas.microsoft.com/office/powerpoint/2010/main" val="65816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01A21-7ACE-E45E-A5E2-975C1B3B3BE6}"/>
              </a:ext>
            </a:extLst>
          </p:cNvPr>
          <p:cNvSpPr>
            <a:spLocks noGrp="1"/>
          </p:cNvSpPr>
          <p:nvPr>
            <p:ph idx="1"/>
          </p:nvPr>
        </p:nvSpPr>
        <p:spPr>
          <a:xfrm>
            <a:off x="838200" y="1825625"/>
            <a:ext cx="10515600" cy="3515496"/>
          </a:xfrm>
        </p:spPr>
        <p:txBody>
          <a:bodyPr/>
          <a:lstStyle/>
          <a:p>
            <a:pPr algn="just"/>
            <a:r>
              <a:rPr lang="en-US" altLang="zh-CN" dirty="0"/>
              <a:t>Use admin privileges when installing py.exe ensures installation is done as administrator to prevent any potential permission issues while installation.</a:t>
            </a:r>
          </a:p>
          <a:p>
            <a:pPr algn="just"/>
            <a:endParaRPr lang="en-US" altLang="zh-CN" dirty="0"/>
          </a:p>
          <a:p>
            <a:pPr algn="just"/>
            <a:r>
              <a:rPr lang="en-US" altLang="zh-CN" dirty="0"/>
              <a:t>Add python.exe to PATH allows you to use the python in command line to run your programs or use interpreter on command line. This would be useful throughout this guide.</a:t>
            </a:r>
            <a:endParaRPr lang="zh-CN" altLang="en-US" dirty="0"/>
          </a:p>
        </p:txBody>
      </p:sp>
      <p:sp>
        <p:nvSpPr>
          <p:cNvPr id="5" name="Title 1">
            <a:extLst>
              <a:ext uri="{FF2B5EF4-FFF2-40B4-BE49-F238E27FC236}">
                <a16:creationId xmlns:a16="http://schemas.microsoft.com/office/drawing/2014/main" id="{A75AB61C-B2D9-42FA-4CBC-7ED5DBA0EBE8}"/>
              </a:ext>
            </a:extLst>
          </p:cNvPr>
          <p:cNvSpPr txBox="1">
            <a:spLocks/>
          </p:cNvSpPr>
          <p:nvPr/>
        </p:nvSpPr>
        <p:spPr>
          <a:xfrm>
            <a:off x="4690217" y="238499"/>
            <a:ext cx="6395103" cy="88507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000" dirty="0">
                <a:solidFill>
                  <a:srgbClr val="FF0000"/>
                </a:solidFill>
              </a:rPr>
              <a:t>Installing Python</a:t>
            </a:r>
            <a:endParaRPr lang="zh-CN" altLang="en-US" sz="6000" dirty="0">
              <a:solidFill>
                <a:srgbClr val="FF0000"/>
              </a:solidFill>
            </a:endParaRPr>
          </a:p>
        </p:txBody>
      </p:sp>
      <p:sp>
        <p:nvSpPr>
          <p:cNvPr id="7" name="TextBox 6">
            <a:extLst>
              <a:ext uri="{FF2B5EF4-FFF2-40B4-BE49-F238E27FC236}">
                <a16:creationId xmlns:a16="http://schemas.microsoft.com/office/drawing/2014/main" id="{EAD18859-F309-CE7D-3DA7-D9C05C20878C}"/>
              </a:ext>
            </a:extLst>
          </p:cNvPr>
          <p:cNvSpPr txBox="1"/>
          <p:nvPr/>
        </p:nvSpPr>
        <p:spPr>
          <a:xfrm>
            <a:off x="290557" y="5341121"/>
            <a:ext cx="11901443" cy="646331"/>
          </a:xfrm>
          <a:prstGeom prst="rect">
            <a:avLst/>
          </a:prstGeom>
          <a:noFill/>
        </p:spPr>
        <p:txBody>
          <a:bodyPr wrap="square">
            <a:spAutoFit/>
          </a:bodyPr>
          <a:lstStyle/>
          <a:p>
            <a:r>
              <a:rPr lang="en-US" altLang="zh-CN" b="1" i="0" dirty="0">
                <a:effectLst/>
                <a:latin typeface="Ubuntu" panose="020B0504030602030204" pitchFamily="34" charset="0"/>
              </a:rPr>
              <a:t>After clicking Install Now, Python installation would start. Click "Yes" when prompted with administrator popup.</a:t>
            </a:r>
            <a:endParaRPr lang="zh-CN" altLang="en-US" b="1" dirty="0"/>
          </a:p>
        </p:txBody>
      </p:sp>
    </p:spTree>
    <p:extLst>
      <p:ext uri="{BB962C8B-B14F-4D97-AF65-F5344CB8AC3E}">
        <p14:creationId xmlns:p14="http://schemas.microsoft.com/office/powerpoint/2010/main" val="176584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BC38-FA76-B189-B713-B6DFC6004F0F}"/>
              </a:ext>
            </a:extLst>
          </p:cNvPr>
          <p:cNvSpPr>
            <a:spLocks noGrp="1"/>
          </p:cNvSpPr>
          <p:nvPr>
            <p:ph type="title"/>
          </p:nvPr>
        </p:nvSpPr>
        <p:spPr/>
        <p:txBody>
          <a:bodyPr/>
          <a:lstStyle/>
          <a:p>
            <a:r>
              <a:rPr lang="en-US" altLang="zh-CN" dirty="0"/>
              <a:t>Confirm Installation</a:t>
            </a:r>
            <a:endParaRPr lang="zh-CN" altLang="en-US" dirty="0"/>
          </a:p>
        </p:txBody>
      </p:sp>
      <p:sp>
        <p:nvSpPr>
          <p:cNvPr id="3" name="Content Placeholder 2">
            <a:extLst>
              <a:ext uri="{FF2B5EF4-FFF2-40B4-BE49-F238E27FC236}">
                <a16:creationId xmlns:a16="http://schemas.microsoft.com/office/drawing/2014/main" id="{9D51FB64-7A2B-A189-B7A0-30C39ACED199}"/>
              </a:ext>
            </a:extLst>
          </p:cNvPr>
          <p:cNvSpPr>
            <a:spLocks noGrp="1"/>
          </p:cNvSpPr>
          <p:nvPr>
            <p:ph idx="1"/>
          </p:nvPr>
        </p:nvSpPr>
        <p:spPr/>
        <p:txBody>
          <a:bodyPr/>
          <a:lstStyle/>
          <a:p>
            <a:r>
              <a:rPr lang="en-US" altLang="zh-CN" dirty="0"/>
              <a:t>Type python --version</a:t>
            </a:r>
            <a:endParaRPr lang="zh-CN" altLang="en-US" dirty="0"/>
          </a:p>
        </p:txBody>
      </p:sp>
      <p:pic>
        <p:nvPicPr>
          <p:cNvPr id="5" name="Picture 4">
            <a:extLst>
              <a:ext uri="{FF2B5EF4-FFF2-40B4-BE49-F238E27FC236}">
                <a16:creationId xmlns:a16="http://schemas.microsoft.com/office/drawing/2014/main" id="{ECB73C0A-A871-6FC2-9E39-82023E923F5A}"/>
              </a:ext>
            </a:extLst>
          </p:cNvPr>
          <p:cNvPicPr>
            <a:picLocks noChangeAspect="1"/>
          </p:cNvPicPr>
          <p:nvPr/>
        </p:nvPicPr>
        <p:blipFill>
          <a:blip r:embed="rId2"/>
          <a:stretch>
            <a:fillRect/>
          </a:stretch>
        </p:blipFill>
        <p:spPr>
          <a:xfrm>
            <a:off x="2809416" y="2533525"/>
            <a:ext cx="6573167" cy="1790950"/>
          </a:xfrm>
          <a:prstGeom prst="rect">
            <a:avLst/>
          </a:prstGeom>
        </p:spPr>
      </p:pic>
    </p:spTree>
    <p:extLst>
      <p:ext uri="{BB962C8B-B14F-4D97-AF65-F5344CB8AC3E}">
        <p14:creationId xmlns:p14="http://schemas.microsoft.com/office/powerpoint/2010/main" val="3535542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0DC3-F130-4181-5B12-EAAA395141A3}"/>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6626F98B-8FC8-6CD7-3177-E7010A06CBA7}"/>
              </a:ext>
            </a:extLst>
          </p:cNvPr>
          <p:cNvSpPr>
            <a:spLocks noGrp="1"/>
          </p:cNvSpPr>
          <p:nvPr>
            <p:ph idx="1"/>
          </p:nvPr>
        </p:nvSpPr>
        <p:spPr/>
        <p:txBody>
          <a:bodyPr/>
          <a:lstStyle/>
          <a:p>
            <a:endParaRPr lang="zh-CN" altLang="en-US"/>
          </a:p>
        </p:txBody>
      </p:sp>
      <p:pic>
        <p:nvPicPr>
          <p:cNvPr id="5" name="Picture 4">
            <a:extLst>
              <a:ext uri="{FF2B5EF4-FFF2-40B4-BE49-F238E27FC236}">
                <a16:creationId xmlns:a16="http://schemas.microsoft.com/office/drawing/2014/main" id="{F32BE432-61D6-769F-7B2C-E78163A374BD}"/>
              </a:ext>
            </a:extLst>
          </p:cNvPr>
          <p:cNvPicPr>
            <a:picLocks noChangeAspect="1"/>
          </p:cNvPicPr>
          <p:nvPr/>
        </p:nvPicPr>
        <p:blipFill>
          <a:blip r:embed="rId2"/>
          <a:srcRect t="6230" b="6792"/>
          <a:stretch/>
        </p:blipFill>
        <p:spPr>
          <a:xfrm>
            <a:off x="720696" y="365125"/>
            <a:ext cx="10972800" cy="5964964"/>
          </a:xfrm>
          <a:prstGeom prst="rect">
            <a:avLst/>
          </a:prstGeom>
        </p:spPr>
      </p:pic>
    </p:spTree>
    <p:extLst>
      <p:ext uri="{BB962C8B-B14F-4D97-AF65-F5344CB8AC3E}">
        <p14:creationId xmlns:p14="http://schemas.microsoft.com/office/powerpoint/2010/main" val="3533446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0C68-76F0-CC73-2663-36D36AC3A6A3}"/>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69F6D15B-07DB-EB7A-3E8E-674ED2F84CC7}"/>
              </a:ext>
            </a:extLst>
          </p:cNvPr>
          <p:cNvSpPr>
            <a:spLocks noGrp="1"/>
          </p:cNvSpPr>
          <p:nvPr>
            <p:ph idx="1"/>
          </p:nvPr>
        </p:nvSpPr>
        <p:spPr/>
        <p:txBody>
          <a:bodyPr/>
          <a:lstStyle/>
          <a:p>
            <a:endParaRPr lang="zh-CN" altLang="en-US"/>
          </a:p>
        </p:txBody>
      </p:sp>
      <p:pic>
        <p:nvPicPr>
          <p:cNvPr id="7" name="Picture 6">
            <a:extLst>
              <a:ext uri="{FF2B5EF4-FFF2-40B4-BE49-F238E27FC236}">
                <a16:creationId xmlns:a16="http://schemas.microsoft.com/office/drawing/2014/main" id="{75185CA1-CE53-F8E4-08BF-9309E6AB5B5E}"/>
              </a:ext>
            </a:extLst>
          </p:cNvPr>
          <p:cNvPicPr>
            <a:picLocks noChangeAspect="1"/>
          </p:cNvPicPr>
          <p:nvPr/>
        </p:nvPicPr>
        <p:blipFill>
          <a:blip r:embed="rId2"/>
          <a:srcRect b="6570"/>
          <a:stretch/>
        </p:blipFill>
        <p:spPr>
          <a:xfrm>
            <a:off x="609600" y="111096"/>
            <a:ext cx="10972800" cy="6407417"/>
          </a:xfrm>
          <a:prstGeom prst="rect">
            <a:avLst/>
          </a:prstGeom>
        </p:spPr>
      </p:pic>
    </p:spTree>
    <p:extLst>
      <p:ext uri="{BB962C8B-B14F-4D97-AF65-F5344CB8AC3E}">
        <p14:creationId xmlns:p14="http://schemas.microsoft.com/office/powerpoint/2010/main" val="3437485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0C68-76F0-CC73-2663-36D36AC3A6A3}"/>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69F6D15B-07DB-EB7A-3E8E-674ED2F84CC7}"/>
              </a:ext>
            </a:extLst>
          </p:cNvPr>
          <p:cNvSpPr>
            <a:spLocks noGrp="1"/>
          </p:cNvSpPr>
          <p:nvPr>
            <p:ph idx="1"/>
          </p:nvPr>
        </p:nvSpPr>
        <p:spPr/>
        <p:txBody>
          <a:bodyPr/>
          <a:lstStyle/>
          <a:p>
            <a:endParaRPr lang="zh-CN" altLang="en-US"/>
          </a:p>
        </p:txBody>
      </p:sp>
      <p:pic>
        <p:nvPicPr>
          <p:cNvPr id="5" name="Picture 4">
            <a:extLst>
              <a:ext uri="{FF2B5EF4-FFF2-40B4-BE49-F238E27FC236}">
                <a16:creationId xmlns:a16="http://schemas.microsoft.com/office/drawing/2014/main" id="{4A2691A9-BDF1-12F1-ADBD-D99DDD1CBE39}"/>
              </a:ext>
            </a:extLst>
          </p:cNvPr>
          <p:cNvPicPr>
            <a:picLocks noChangeAspect="1"/>
          </p:cNvPicPr>
          <p:nvPr/>
        </p:nvPicPr>
        <p:blipFill>
          <a:blip r:embed="rId2"/>
          <a:srcRect b="7414"/>
          <a:stretch/>
        </p:blipFill>
        <p:spPr>
          <a:xfrm>
            <a:off x="609600" y="254237"/>
            <a:ext cx="10972800" cy="6349525"/>
          </a:xfrm>
          <a:prstGeom prst="rect">
            <a:avLst/>
          </a:prstGeom>
        </p:spPr>
      </p:pic>
    </p:spTree>
    <p:extLst>
      <p:ext uri="{BB962C8B-B14F-4D97-AF65-F5344CB8AC3E}">
        <p14:creationId xmlns:p14="http://schemas.microsoft.com/office/powerpoint/2010/main" val="4123441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28BE9F-A5BA-C7E6-1F17-8B9FEFC2278E}"/>
              </a:ext>
            </a:extLst>
          </p:cNvPr>
          <p:cNvSpPr txBox="1"/>
          <p:nvPr/>
        </p:nvSpPr>
        <p:spPr>
          <a:xfrm>
            <a:off x="1048996" y="1378187"/>
            <a:ext cx="6097424" cy="923330"/>
          </a:xfrm>
          <a:prstGeom prst="rect">
            <a:avLst/>
          </a:prstGeom>
          <a:noFill/>
        </p:spPr>
        <p:txBody>
          <a:bodyPr wrap="square">
            <a:spAutoFit/>
          </a:bodyPr>
          <a:lstStyle/>
          <a:p>
            <a:r>
              <a:rPr lang="zh-CN" altLang="en-US" b="1" dirty="0"/>
              <a:t>string1 = "Welcome to Python"</a:t>
            </a:r>
          </a:p>
          <a:p>
            <a:r>
              <a:rPr lang="zh-CN" altLang="en-US" b="1" dirty="0"/>
              <a:t>string2 = 'Welcome to Python'</a:t>
            </a:r>
          </a:p>
          <a:p>
            <a:r>
              <a:rPr lang="zh-CN" altLang="en-US" b="1" dirty="0"/>
              <a:t>print(string1 == string2)  # This will output: True</a:t>
            </a:r>
          </a:p>
        </p:txBody>
      </p:sp>
      <p:sp>
        <p:nvSpPr>
          <p:cNvPr id="7" name="TextBox 6">
            <a:extLst>
              <a:ext uri="{FF2B5EF4-FFF2-40B4-BE49-F238E27FC236}">
                <a16:creationId xmlns:a16="http://schemas.microsoft.com/office/drawing/2014/main" id="{4807F43E-A170-D115-4B80-F999609603A4}"/>
              </a:ext>
            </a:extLst>
          </p:cNvPr>
          <p:cNvSpPr txBox="1"/>
          <p:nvPr/>
        </p:nvSpPr>
        <p:spPr>
          <a:xfrm>
            <a:off x="1048996" y="598657"/>
            <a:ext cx="6496939" cy="707886"/>
          </a:xfrm>
          <a:prstGeom prst="rect">
            <a:avLst/>
          </a:prstGeom>
          <a:noFill/>
        </p:spPr>
        <p:txBody>
          <a:bodyPr wrap="square">
            <a:spAutoFit/>
          </a:bodyPr>
          <a:lstStyle/>
          <a:p>
            <a:r>
              <a:rPr lang="en-US" altLang="zh-CN" sz="4000" b="1" dirty="0"/>
              <a:t>Directly on terminal </a:t>
            </a:r>
            <a:endParaRPr lang="zh-CN" altLang="en-US" sz="4000" dirty="0"/>
          </a:p>
        </p:txBody>
      </p:sp>
      <p:sp>
        <p:nvSpPr>
          <p:cNvPr id="8" name="TextBox 7">
            <a:extLst>
              <a:ext uri="{FF2B5EF4-FFF2-40B4-BE49-F238E27FC236}">
                <a16:creationId xmlns:a16="http://schemas.microsoft.com/office/drawing/2014/main" id="{3E07C87A-D3E8-1190-C38A-0B7A62D7308F}"/>
              </a:ext>
            </a:extLst>
          </p:cNvPr>
          <p:cNvSpPr txBox="1"/>
          <p:nvPr/>
        </p:nvSpPr>
        <p:spPr>
          <a:xfrm>
            <a:off x="1048996" y="3429000"/>
            <a:ext cx="6097424" cy="923330"/>
          </a:xfrm>
          <a:prstGeom prst="rect">
            <a:avLst/>
          </a:prstGeom>
          <a:noFill/>
        </p:spPr>
        <p:txBody>
          <a:bodyPr wrap="square">
            <a:spAutoFit/>
          </a:bodyPr>
          <a:lstStyle/>
          <a:p>
            <a:r>
              <a:rPr lang="zh-CN" altLang="en-US" b="1" dirty="0"/>
              <a:t>string1 = "Welcome to Python"</a:t>
            </a:r>
          </a:p>
          <a:p>
            <a:r>
              <a:rPr lang="zh-CN" altLang="en-US" b="1" dirty="0"/>
              <a:t>string2 = 'Welcome to Python'</a:t>
            </a:r>
          </a:p>
          <a:p>
            <a:r>
              <a:rPr lang="zh-CN" altLang="en-US" b="1" dirty="0"/>
              <a:t>print(string1 == string2)  # This will output: True</a:t>
            </a:r>
          </a:p>
        </p:txBody>
      </p:sp>
      <p:sp>
        <p:nvSpPr>
          <p:cNvPr id="9" name="TextBox 8">
            <a:extLst>
              <a:ext uri="{FF2B5EF4-FFF2-40B4-BE49-F238E27FC236}">
                <a16:creationId xmlns:a16="http://schemas.microsoft.com/office/drawing/2014/main" id="{A572AA7A-E3D9-FAD5-2A68-5CB4F1876FEA}"/>
              </a:ext>
            </a:extLst>
          </p:cNvPr>
          <p:cNvSpPr txBox="1"/>
          <p:nvPr/>
        </p:nvSpPr>
        <p:spPr>
          <a:xfrm>
            <a:off x="182310" y="2599971"/>
            <a:ext cx="12009690" cy="707886"/>
          </a:xfrm>
          <a:prstGeom prst="rect">
            <a:avLst/>
          </a:prstGeom>
          <a:noFill/>
        </p:spPr>
        <p:txBody>
          <a:bodyPr wrap="square">
            <a:spAutoFit/>
          </a:bodyPr>
          <a:lstStyle/>
          <a:p>
            <a:r>
              <a:rPr lang="en-US" altLang="zh-CN" sz="4000" b="1" dirty="0"/>
              <a:t>Save following in Program1.py and run on terminal </a:t>
            </a:r>
            <a:endParaRPr lang="zh-CN" altLang="en-US" sz="4000" dirty="0"/>
          </a:p>
        </p:txBody>
      </p:sp>
    </p:spTree>
    <p:extLst>
      <p:ext uri="{BB962C8B-B14F-4D97-AF65-F5344CB8AC3E}">
        <p14:creationId xmlns:p14="http://schemas.microsoft.com/office/powerpoint/2010/main" val="157796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C9F9EE-A252-CA0C-54D0-38A03929C604}"/>
              </a:ext>
            </a:extLst>
          </p:cNvPr>
          <p:cNvPicPr>
            <a:picLocks noChangeAspect="1"/>
          </p:cNvPicPr>
          <p:nvPr/>
        </p:nvPicPr>
        <p:blipFill>
          <a:blip r:embed="rId2"/>
          <a:stretch>
            <a:fillRect/>
          </a:stretch>
        </p:blipFill>
        <p:spPr>
          <a:xfrm>
            <a:off x="1902734" y="590154"/>
            <a:ext cx="8249801" cy="2838846"/>
          </a:xfrm>
          <a:prstGeom prst="rect">
            <a:avLst/>
          </a:prstGeom>
        </p:spPr>
      </p:pic>
    </p:spTree>
    <p:extLst>
      <p:ext uri="{BB962C8B-B14F-4D97-AF65-F5344CB8AC3E}">
        <p14:creationId xmlns:p14="http://schemas.microsoft.com/office/powerpoint/2010/main" val="3286309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0C68-76F0-CC73-2663-36D36AC3A6A3}"/>
              </a:ext>
            </a:extLst>
          </p:cNvPr>
          <p:cNvSpPr>
            <a:spLocks noGrp="1"/>
          </p:cNvSpPr>
          <p:nvPr>
            <p:ph type="title"/>
          </p:nvPr>
        </p:nvSpPr>
        <p:spPr/>
        <p:txBody>
          <a:bodyPr/>
          <a:lstStyle/>
          <a:p>
            <a:r>
              <a:rPr lang="en-US" altLang="zh-CN" b="1" u="none" strike="noStrike" dirty="0">
                <a:solidFill>
                  <a:srgbClr val="4007A2"/>
                </a:solidFill>
                <a:effectLst/>
                <a:latin typeface="Roboto" panose="02000000000000000000" pitchFamily="2" charset="0"/>
                <a:hlinkClick r:id="rId2"/>
              </a:rPr>
              <a:t>Is Python Case Sensitive?</a:t>
            </a:r>
            <a:endParaRPr lang="zh-CN" altLang="en-US" dirty="0"/>
          </a:p>
        </p:txBody>
      </p:sp>
      <p:sp>
        <p:nvSpPr>
          <p:cNvPr id="3" name="Content Placeholder 2">
            <a:extLst>
              <a:ext uri="{FF2B5EF4-FFF2-40B4-BE49-F238E27FC236}">
                <a16:creationId xmlns:a16="http://schemas.microsoft.com/office/drawing/2014/main" id="{69F6D15B-07DB-EB7A-3E8E-674ED2F84CC7}"/>
              </a:ext>
            </a:extLst>
          </p:cNvPr>
          <p:cNvSpPr>
            <a:spLocks noGrp="1"/>
          </p:cNvSpPr>
          <p:nvPr>
            <p:ph idx="1"/>
          </p:nvPr>
        </p:nvSpPr>
        <p:spPr>
          <a:xfrm>
            <a:off x="838200" y="1825625"/>
            <a:ext cx="10515600" cy="738113"/>
          </a:xfrm>
        </p:spPr>
        <p:txBody>
          <a:bodyPr/>
          <a:lstStyle/>
          <a:p>
            <a:pPr algn="just"/>
            <a:r>
              <a:rPr lang="en-US" altLang="zh-CN" b="1" dirty="0">
                <a:solidFill>
                  <a:srgbClr val="111111"/>
                </a:solidFill>
                <a:latin typeface="Roboto" panose="02000000000000000000" pitchFamily="2" charset="0"/>
              </a:rPr>
              <a:t>Do you know what does case sensitivity mean?</a:t>
            </a:r>
            <a:endParaRPr lang="zh-CN" altLang="en-US" b="1" dirty="0"/>
          </a:p>
        </p:txBody>
      </p:sp>
    </p:spTree>
    <p:extLst>
      <p:ext uri="{BB962C8B-B14F-4D97-AF65-F5344CB8AC3E}">
        <p14:creationId xmlns:p14="http://schemas.microsoft.com/office/powerpoint/2010/main" val="218056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301C-7848-DBA6-CDAD-EC933741BB60}"/>
              </a:ext>
            </a:extLst>
          </p:cNvPr>
          <p:cNvSpPr>
            <a:spLocks noGrp="1"/>
          </p:cNvSpPr>
          <p:nvPr>
            <p:ph type="title"/>
          </p:nvPr>
        </p:nvSpPr>
        <p:spPr/>
        <p:txBody>
          <a:bodyPr/>
          <a:lstStyle/>
          <a:p>
            <a:r>
              <a:rPr lang="en-US" altLang="zh-CN" b="1" dirty="0"/>
              <a:t>Introduction</a:t>
            </a:r>
            <a:endParaRPr lang="zh-CN" altLang="en-US" b="1" dirty="0"/>
          </a:p>
        </p:txBody>
      </p:sp>
      <p:sp>
        <p:nvSpPr>
          <p:cNvPr id="3" name="Content Placeholder 2">
            <a:extLst>
              <a:ext uri="{FF2B5EF4-FFF2-40B4-BE49-F238E27FC236}">
                <a16:creationId xmlns:a16="http://schemas.microsoft.com/office/drawing/2014/main" id="{E6DEC673-0D3A-CE97-98AE-D2694F99DFCF}"/>
              </a:ext>
            </a:extLst>
          </p:cNvPr>
          <p:cNvSpPr>
            <a:spLocks noGrp="1"/>
          </p:cNvSpPr>
          <p:nvPr>
            <p:ph idx="1"/>
          </p:nvPr>
        </p:nvSpPr>
        <p:spPr/>
        <p:txBody>
          <a:bodyPr/>
          <a:lstStyle/>
          <a:p>
            <a:pPr algn="just"/>
            <a:r>
              <a:rPr lang="en-US" altLang="zh-CN" dirty="0"/>
              <a:t>Python is a </a:t>
            </a:r>
            <a:r>
              <a:rPr lang="en-US" altLang="zh-CN" dirty="0">
                <a:highlight>
                  <a:srgbClr val="FFFF00"/>
                </a:highlight>
              </a:rPr>
              <a:t>dynamically-typed programming language</a:t>
            </a:r>
            <a:r>
              <a:rPr lang="en-US" altLang="zh-CN" dirty="0"/>
              <a:t>, meaning that you </a:t>
            </a:r>
            <a:r>
              <a:rPr lang="en-US" altLang="zh-CN" dirty="0">
                <a:solidFill>
                  <a:srgbClr val="FF0000"/>
                </a:solidFill>
              </a:rPr>
              <a:t>don’t need to declare the type of variable when you create it.</a:t>
            </a:r>
            <a:r>
              <a:rPr lang="en-US" altLang="zh-CN" dirty="0"/>
              <a:t> </a:t>
            </a:r>
          </a:p>
          <a:p>
            <a:pPr algn="just"/>
            <a:r>
              <a:rPr lang="en-US" altLang="zh-CN" dirty="0"/>
              <a:t>Python supports several data types, which can be broadly classified into two categories: </a:t>
            </a:r>
            <a:r>
              <a:rPr lang="en-US" altLang="zh-CN" dirty="0">
                <a:highlight>
                  <a:srgbClr val="00FF00"/>
                </a:highlight>
              </a:rPr>
              <a:t>mutable and immutable types. </a:t>
            </a:r>
          </a:p>
          <a:p>
            <a:pPr algn="just"/>
            <a:r>
              <a:rPr lang="en-US" altLang="zh-CN" dirty="0"/>
              <a:t>In this lecture, we'll explore the major data types in Python, including numeric types, sequences, dictionaries, sets, and Booleans.</a:t>
            </a:r>
            <a:endParaRPr lang="zh-CN" altLang="en-US" dirty="0"/>
          </a:p>
        </p:txBody>
      </p:sp>
    </p:spTree>
    <p:extLst>
      <p:ext uri="{BB962C8B-B14F-4D97-AF65-F5344CB8AC3E}">
        <p14:creationId xmlns:p14="http://schemas.microsoft.com/office/powerpoint/2010/main" val="25444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0C68-76F0-CC73-2663-36D36AC3A6A3}"/>
              </a:ext>
            </a:extLst>
          </p:cNvPr>
          <p:cNvSpPr>
            <a:spLocks noGrp="1"/>
          </p:cNvSpPr>
          <p:nvPr>
            <p:ph type="title"/>
          </p:nvPr>
        </p:nvSpPr>
        <p:spPr/>
        <p:txBody>
          <a:bodyPr/>
          <a:lstStyle/>
          <a:p>
            <a:r>
              <a:rPr lang="en-US" altLang="zh-CN" b="1" u="none" strike="noStrike" dirty="0">
                <a:solidFill>
                  <a:srgbClr val="4007A2"/>
                </a:solidFill>
                <a:effectLst/>
                <a:latin typeface="Roboto" panose="02000000000000000000" pitchFamily="2" charset="0"/>
                <a:hlinkClick r:id="rId2"/>
              </a:rPr>
              <a:t>Is Python Case Sensitive?</a:t>
            </a:r>
            <a:endParaRPr lang="zh-CN" altLang="en-US" dirty="0"/>
          </a:p>
        </p:txBody>
      </p:sp>
      <p:sp>
        <p:nvSpPr>
          <p:cNvPr id="3" name="Content Placeholder 2">
            <a:extLst>
              <a:ext uri="{FF2B5EF4-FFF2-40B4-BE49-F238E27FC236}">
                <a16:creationId xmlns:a16="http://schemas.microsoft.com/office/drawing/2014/main" id="{69F6D15B-07DB-EB7A-3E8E-674ED2F84CC7}"/>
              </a:ext>
            </a:extLst>
          </p:cNvPr>
          <p:cNvSpPr>
            <a:spLocks noGrp="1"/>
          </p:cNvSpPr>
          <p:nvPr>
            <p:ph idx="1"/>
          </p:nvPr>
        </p:nvSpPr>
        <p:spPr>
          <a:xfrm>
            <a:off x="838200" y="1825625"/>
            <a:ext cx="10515600" cy="2370360"/>
          </a:xfrm>
        </p:spPr>
        <p:txBody>
          <a:bodyPr>
            <a:normAutofit fontScale="92500"/>
          </a:bodyPr>
          <a:lstStyle/>
          <a:p>
            <a:pPr algn="just"/>
            <a:r>
              <a:rPr lang="en-US" altLang="zh-CN" sz="3200" dirty="0">
                <a:solidFill>
                  <a:srgbClr val="111111"/>
                </a:solidFill>
                <a:latin typeface="Roboto" panose="02000000000000000000" pitchFamily="2" charset="0"/>
              </a:rPr>
              <a:t>Yes, </a:t>
            </a:r>
            <a:r>
              <a:rPr lang="en-US" altLang="zh-CN" sz="3200" b="0" i="0" dirty="0">
                <a:solidFill>
                  <a:srgbClr val="111111"/>
                </a:solidFill>
                <a:effectLst/>
                <a:latin typeface="Roboto" panose="02000000000000000000" pitchFamily="2" charset="0"/>
              </a:rPr>
              <a:t>Python is a case-sensitive programming language. This means that Python differentiates between uppercase and lowercase characters, treating them as distinct entities. For example, the identifiers </a:t>
            </a:r>
            <a:r>
              <a:rPr lang="en-US" altLang="zh-CN" sz="3200" b="0" i="0" dirty="0">
                <a:solidFill>
                  <a:srgbClr val="444444"/>
                </a:solidFill>
                <a:effectLst/>
                <a:latin typeface="Consolas" panose="020B0609020204030204" pitchFamily="49" charset="0"/>
              </a:rPr>
              <a:t>variable</a:t>
            </a:r>
            <a:r>
              <a:rPr lang="en-US" altLang="zh-CN" sz="3200" b="0" i="0" dirty="0">
                <a:solidFill>
                  <a:srgbClr val="111111"/>
                </a:solidFill>
                <a:effectLst/>
                <a:latin typeface="Roboto" panose="02000000000000000000" pitchFamily="2" charset="0"/>
              </a:rPr>
              <a:t>, </a:t>
            </a:r>
            <a:r>
              <a:rPr lang="en-US" altLang="zh-CN" sz="3200" b="0" i="0" dirty="0">
                <a:solidFill>
                  <a:srgbClr val="444444"/>
                </a:solidFill>
                <a:effectLst/>
                <a:latin typeface="Consolas" panose="020B0609020204030204" pitchFamily="49" charset="0"/>
              </a:rPr>
              <a:t>Variable</a:t>
            </a:r>
            <a:r>
              <a:rPr lang="en-US" altLang="zh-CN" sz="3200" b="0" i="0" dirty="0">
                <a:solidFill>
                  <a:srgbClr val="111111"/>
                </a:solidFill>
                <a:effectLst/>
                <a:latin typeface="Roboto" panose="02000000000000000000" pitchFamily="2" charset="0"/>
              </a:rPr>
              <a:t>, and </a:t>
            </a:r>
            <a:r>
              <a:rPr lang="en-US" altLang="zh-CN" sz="3200" b="0" i="0" dirty="0">
                <a:solidFill>
                  <a:srgbClr val="444444"/>
                </a:solidFill>
                <a:effectLst/>
                <a:latin typeface="Consolas" panose="020B0609020204030204" pitchFamily="49" charset="0"/>
              </a:rPr>
              <a:t>VARIABLE</a:t>
            </a:r>
            <a:r>
              <a:rPr lang="en-US" altLang="zh-CN" sz="3200" b="0" i="0" dirty="0">
                <a:solidFill>
                  <a:srgbClr val="111111"/>
                </a:solidFill>
                <a:effectLst/>
                <a:latin typeface="Roboto" panose="02000000000000000000" pitchFamily="2" charset="0"/>
              </a:rPr>
              <a:t> are considered entirely separate in Python.</a:t>
            </a:r>
            <a:endParaRPr lang="zh-CN" altLang="en-US" sz="3200" b="1" dirty="0"/>
          </a:p>
        </p:txBody>
      </p:sp>
    </p:spTree>
    <p:extLst>
      <p:ext uri="{BB962C8B-B14F-4D97-AF65-F5344CB8AC3E}">
        <p14:creationId xmlns:p14="http://schemas.microsoft.com/office/powerpoint/2010/main" val="844427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0C68-76F0-CC73-2663-36D36AC3A6A3}"/>
              </a:ext>
            </a:extLst>
          </p:cNvPr>
          <p:cNvSpPr>
            <a:spLocks noGrp="1"/>
          </p:cNvSpPr>
          <p:nvPr>
            <p:ph type="title"/>
          </p:nvPr>
        </p:nvSpPr>
        <p:spPr/>
        <p:txBody>
          <a:bodyPr/>
          <a:lstStyle/>
          <a:p>
            <a:r>
              <a:rPr lang="en-US" altLang="zh-CN" b="1" u="none" strike="noStrike" dirty="0">
                <a:solidFill>
                  <a:srgbClr val="4007A2"/>
                </a:solidFill>
                <a:effectLst/>
                <a:latin typeface="Roboto" panose="02000000000000000000" pitchFamily="2" charset="0"/>
                <a:hlinkClick r:id="rId2"/>
              </a:rPr>
              <a:t>Is Python Case Sensitive?</a:t>
            </a:r>
            <a:endParaRPr lang="zh-CN" altLang="en-US" dirty="0"/>
          </a:p>
        </p:txBody>
      </p:sp>
      <p:sp>
        <p:nvSpPr>
          <p:cNvPr id="7" name="TextBox 6">
            <a:extLst>
              <a:ext uri="{FF2B5EF4-FFF2-40B4-BE49-F238E27FC236}">
                <a16:creationId xmlns:a16="http://schemas.microsoft.com/office/drawing/2014/main" id="{7C922FF3-4D0B-43AD-FC26-859CF258ECE6}"/>
              </a:ext>
            </a:extLst>
          </p:cNvPr>
          <p:cNvSpPr txBox="1"/>
          <p:nvPr/>
        </p:nvSpPr>
        <p:spPr>
          <a:xfrm>
            <a:off x="838199" y="1425765"/>
            <a:ext cx="10655893" cy="5632311"/>
          </a:xfrm>
          <a:prstGeom prst="rect">
            <a:avLst/>
          </a:prstGeom>
          <a:noFill/>
        </p:spPr>
        <p:txBody>
          <a:bodyPr wrap="square">
            <a:spAutoFit/>
          </a:bodyPr>
          <a:lstStyle/>
          <a:p>
            <a:pPr algn="l"/>
            <a:r>
              <a:rPr lang="en-US" altLang="zh-CN" b="1" i="0" dirty="0">
                <a:solidFill>
                  <a:srgbClr val="111111"/>
                </a:solidFill>
                <a:effectLst/>
                <a:latin typeface="Roboto" panose="02000000000000000000" pitchFamily="2" charset="0"/>
              </a:rPr>
              <a:t>Examples of Case Sensitivity</a:t>
            </a:r>
          </a:p>
          <a:p>
            <a:pPr algn="l"/>
            <a:endParaRPr lang="en-US" altLang="zh-CN" b="0" i="0" dirty="0">
              <a:solidFill>
                <a:srgbClr val="111111"/>
              </a:solidFill>
              <a:effectLst/>
              <a:latin typeface="Roboto" panose="02000000000000000000" pitchFamily="2" charset="0"/>
            </a:endParaRPr>
          </a:p>
          <a:p>
            <a:pPr algn="l"/>
            <a:r>
              <a:rPr lang="en-US" altLang="zh-CN" b="0" i="0" dirty="0">
                <a:solidFill>
                  <a:srgbClr val="111111"/>
                </a:solidFill>
                <a:effectLst/>
                <a:latin typeface="Roboto" panose="02000000000000000000" pitchFamily="2" charset="0"/>
              </a:rPr>
              <a:t>To illustrate Python's case sensitivity, consider the following examples:</a:t>
            </a:r>
          </a:p>
          <a:p>
            <a:pPr algn="l"/>
            <a:endParaRPr lang="en-US" altLang="zh-CN" b="1" i="0" dirty="0">
              <a:solidFill>
                <a:srgbClr val="111111"/>
              </a:solidFill>
              <a:effectLst/>
              <a:latin typeface="Roboto" panose="02000000000000000000" pitchFamily="2" charset="0"/>
            </a:endParaRPr>
          </a:p>
          <a:p>
            <a:pPr algn="l"/>
            <a:r>
              <a:rPr lang="en-US" altLang="zh-CN" b="1" i="0" dirty="0">
                <a:solidFill>
                  <a:srgbClr val="111111"/>
                </a:solidFill>
                <a:effectLst/>
                <a:latin typeface="Roboto" panose="02000000000000000000" pitchFamily="2" charset="0"/>
              </a:rPr>
              <a:t>Incorrect Case Usage</a:t>
            </a:r>
          </a:p>
          <a:p>
            <a:pPr algn="l"/>
            <a:r>
              <a:rPr lang="en-US" altLang="zh-CN" b="0" i="0" dirty="0">
                <a:solidFill>
                  <a:srgbClr val="106EBE"/>
                </a:solidFill>
                <a:effectLst/>
                <a:latin typeface="Consolas" panose="020B0609020204030204" pitchFamily="49" charset="0"/>
              </a:rPr>
              <a:t>def</a:t>
            </a:r>
            <a:r>
              <a:rPr lang="en-US" altLang="zh-CN" b="0" i="0" dirty="0">
                <a:solidFill>
                  <a:srgbClr val="444444"/>
                </a:solidFill>
                <a:effectLst/>
                <a:latin typeface="Consolas" panose="020B0609020204030204" pitchFamily="49" charset="0"/>
              </a:rPr>
              <a:t> </a:t>
            </a:r>
            <a:r>
              <a:rPr lang="en-US" altLang="zh-CN" b="0" i="0" dirty="0" err="1">
                <a:solidFill>
                  <a:srgbClr val="444444"/>
                </a:solidFill>
                <a:effectLst/>
                <a:latin typeface="Consolas" panose="020B0609020204030204" pitchFamily="49" charset="0"/>
              </a:rPr>
              <a:t>myFunction</a:t>
            </a:r>
            <a:r>
              <a:rPr lang="en-US" altLang="zh-CN" b="0" i="0" dirty="0">
                <a:solidFill>
                  <a:srgbClr val="444444"/>
                </a:solidFill>
                <a:effectLst/>
                <a:latin typeface="Consolas" panose="020B0609020204030204" pitchFamily="49" charset="0"/>
              </a:rPr>
              <a:t>():</a:t>
            </a:r>
          </a:p>
          <a:p>
            <a:pPr algn="l"/>
            <a:r>
              <a:rPr lang="en-US" altLang="zh-CN" b="0" i="0" dirty="0">
                <a:solidFill>
                  <a:srgbClr val="106EBE"/>
                </a:solidFill>
                <a:effectLst/>
                <a:latin typeface="Consolas" panose="020B0609020204030204" pitchFamily="49" charset="0"/>
              </a:rPr>
              <a:t>return </a:t>
            </a:r>
            <a:r>
              <a:rPr lang="en-US" altLang="zh-CN" b="0" i="0" dirty="0">
                <a:solidFill>
                  <a:srgbClr val="C80000"/>
                </a:solidFill>
                <a:effectLst/>
                <a:latin typeface="Consolas" panose="020B0609020204030204" pitchFamily="49" charset="0"/>
              </a:rPr>
              <a:t>"Hello, Python!"</a:t>
            </a:r>
            <a:endParaRPr lang="en-US" altLang="zh-CN" b="0" i="0" dirty="0">
              <a:solidFill>
                <a:srgbClr val="444444"/>
              </a:solidFill>
              <a:effectLst/>
              <a:latin typeface="Consolas" panose="020B0609020204030204" pitchFamily="49" charset="0"/>
            </a:endParaRPr>
          </a:p>
          <a:p>
            <a:pPr algn="l"/>
            <a:br>
              <a:rPr lang="en-US" altLang="zh-CN" b="0" i="0" dirty="0">
                <a:solidFill>
                  <a:srgbClr val="444444"/>
                </a:solidFill>
                <a:effectLst/>
                <a:latin typeface="Consolas" panose="020B0609020204030204" pitchFamily="49" charset="0"/>
              </a:rPr>
            </a:br>
            <a:r>
              <a:rPr lang="en-US" altLang="zh-CN" b="0" i="0" dirty="0">
                <a:solidFill>
                  <a:srgbClr val="006D21"/>
                </a:solidFill>
                <a:effectLst/>
                <a:latin typeface="Consolas" panose="020B0609020204030204" pitchFamily="49" charset="0"/>
              </a:rPr>
              <a:t># Attempting to call the function with the wrong case</a:t>
            </a:r>
            <a:endParaRPr lang="en-US" altLang="zh-CN" b="0" i="0" dirty="0">
              <a:solidFill>
                <a:srgbClr val="444444"/>
              </a:solidFill>
              <a:effectLst/>
              <a:latin typeface="Consolas" panose="020B0609020204030204" pitchFamily="49" charset="0"/>
            </a:endParaRPr>
          </a:p>
          <a:p>
            <a:pPr algn="l"/>
            <a:r>
              <a:rPr lang="en-US" altLang="zh-CN" b="0" i="0" dirty="0">
                <a:solidFill>
                  <a:srgbClr val="106EBE"/>
                </a:solidFill>
                <a:effectLst/>
                <a:latin typeface="Consolas" panose="020B0609020204030204" pitchFamily="49" charset="0"/>
              </a:rPr>
              <a:t>print</a:t>
            </a:r>
            <a:r>
              <a:rPr lang="en-US" altLang="zh-CN" b="0" i="0" dirty="0">
                <a:solidFill>
                  <a:srgbClr val="444444"/>
                </a:solidFill>
                <a:effectLst/>
                <a:latin typeface="Consolas" panose="020B0609020204030204" pitchFamily="49" charset="0"/>
              </a:rPr>
              <a:t>(</a:t>
            </a:r>
            <a:r>
              <a:rPr lang="en-US" altLang="zh-CN" b="0" i="0" dirty="0" err="1">
                <a:solidFill>
                  <a:srgbClr val="444444"/>
                </a:solidFill>
                <a:effectLst/>
                <a:latin typeface="Consolas" panose="020B0609020204030204" pitchFamily="49" charset="0"/>
              </a:rPr>
              <a:t>Myfunction</a:t>
            </a:r>
            <a:r>
              <a:rPr lang="en-US" altLang="zh-CN" b="0" i="0" dirty="0">
                <a:solidFill>
                  <a:srgbClr val="444444"/>
                </a:solidFill>
                <a:effectLst/>
                <a:latin typeface="Consolas" panose="020B0609020204030204" pitchFamily="49" charset="0"/>
              </a:rPr>
              <a:t>()) </a:t>
            </a:r>
            <a:r>
              <a:rPr lang="en-US" altLang="zh-CN" b="0" i="0" dirty="0">
                <a:solidFill>
                  <a:srgbClr val="006D21"/>
                </a:solidFill>
                <a:effectLst/>
                <a:latin typeface="Consolas" panose="020B0609020204030204" pitchFamily="49" charset="0"/>
              </a:rPr>
              <a:t># This will result in a </a:t>
            </a:r>
            <a:r>
              <a:rPr lang="en-US" altLang="zh-CN" b="0" i="0" dirty="0" err="1">
                <a:solidFill>
                  <a:srgbClr val="006D21"/>
                </a:solidFill>
                <a:effectLst/>
                <a:latin typeface="Consolas" panose="020B0609020204030204" pitchFamily="49" charset="0"/>
              </a:rPr>
              <a:t>NameError</a:t>
            </a:r>
            <a:r>
              <a:rPr lang="en-US" altLang="zh-CN" b="0" i="0" dirty="0">
                <a:solidFill>
                  <a:srgbClr val="006D21"/>
                </a:solidFill>
                <a:effectLst/>
                <a:latin typeface="Consolas" panose="020B0609020204030204" pitchFamily="49" charset="0"/>
              </a:rPr>
              <a:t> because '</a:t>
            </a:r>
            <a:r>
              <a:rPr lang="en-US" altLang="zh-CN" b="0" i="0" dirty="0" err="1">
                <a:solidFill>
                  <a:srgbClr val="006D21"/>
                </a:solidFill>
                <a:effectLst/>
                <a:latin typeface="Consolas" panose="020B0609020204030204" pitchFamily="49" charset="0"/>
              </a:rPr>
              <a:t>Myfunction</a:t>
            </a:r>
            <a:r>
              <a:rPr lang="en-US" altLang="zh-CN" b="0" i="0" dirty="0">
                <a:solidFill>
                  <a:srgbClr val="006D21"/>
                </a:solidFill>
                <a:effectLst/>
                <a:latin typeface="Consolas" panose="020B0609020204030204" pitchFamily="49" charset="0"/>
              </a:rPr>
              <a:t>' is not defined</a:t>
            </a:r>
            <a:endParaRPr lang="en-US" altLang="zh-CN" b="0" i="0" dirty="0">
              <a:solidFill>
                <a:srgbClr val="444444"/>
              </a:solidFill>
              <a:effectLst/>
              <a:latin typeface="Consolas" panose="020B0609020204030204" pitchFamily="49" charset="0"/>
            </a:endParaRPr>
          </a:p>
          <a:p>
            <a:pPr algn="l"/>
            <a:endParaRPr lang="en-US" altLang="zh-CN" b="1" i="0" dirty="0">
              <a:solidFill>
                <a:srgbClr val="111111"/>
              </a:solidFill>
              <a:effectLst/>
              <a:latin typeface="Roboto" panose="02000000000000000000" pitchFamily="2" charset="0"/>
            </a:endParaRPr>
          </a:p>
          <a:p>
            <a:pPr algn="l"/>
            <a:r>
              <a:rPr lang="en-US" altLang="zh-CN" b="1" i="0" dirty="0">
                <a:solidFill>
                  <a:srgbClr val="111111"/>
                </a:solidFill>
                <a:effectLst/>
                <a:latin typeface="Roboto" panose="02000000000000000000" pitchFamily="2" charset="0"/>
              </a:rPr>
              <a:t>Output:</a:t>
            </a:r>
            <a:endParaRPr lang="en-US" altLang="zh-CN" b="0" i="0" dirty="0">
              <a:solidFill>
                <a:srgbClr val="111111"/>
              </a:solidFill>
              <a:effectLst/>
              <a:latin typeface="Roboto" panose="02000000000000000000" pitchFamily="2" charset="0"/>
            </a:endParaRPr>
          </a:p>
          <a:p>
            <a:pPr algn="l"/>
            <a:r>
              <a:rPr lang="en-US" altLang="zh-CN" b="0" i="0" dirty="0" err="1">
                <a:solidFill>
                  <a:srgbClr val="444444"/>
                </a:solidFill>
                <a:effectLst/>
                <a:latin typeface="Consolas" panose="020B0609020204030204" pitchFamily="49" charset="0"/>
              </a:rPr>
              <a:t>NameError</a:t>
            </a:r>
            <a:r>
              <a:rPr lang="en-US" altLang="zh-CN" b="0" i="0" dirty="0">
                <a:solidFill>
                  <a:srgbClr val="444444"/>
                </a:solidFill>
                <a:effectLst/>
                <a:latin typeface="Consolas" panose="020B0609020204030204" pitchFamily="49" charset="0"/>
              </a:rPr>
              <a:t>: name '</a:t>
            </a:r>
            <a:r>
              <a:rPr lang="en-US" altLang="zh-CN" b="0" i="0" dirty="0" err="1">
                <a:solidFill>
                  <a:srgbClr val="444444"/>
                </a:solidFill>
                <a:effectLst/>
                <a:latin typeface="Consolas" panose="020B0609020204030204" pitchFamily="49" charset="0"/>
              </a:rPr>
              <a:t>Myfunction</a:t>
            </a:r>
            <a:r>
              <a:rPr lang="en-US" altLang="zh-CN" b="0" i="0" dirty="0">
                <a:solidFill>
                  <a:srgbClr val="444444"/>
                </a:solidFill>
                <a:effectLst/>
                <a:latin typeface="Consolas" panose="020B0609020204030204" pitchFamily="49" charset="0"/>
              </a:rPr>
              <a:t>' is not defined</a:t>
            </a:r>
          </a:p>
          <a:p>
            <a:pPr algn="l"/>
            <a:endParaRPr lang="en-US" altLang="zh-CN" b="1" i="0" dirty="0">
              <a:solidFill>
                <a:srgbClr val="111111"/>
              </a:solidFill>
              <a:effectLst/>
              <a:latin typeface="Roboto" panose="02000000000000000000" pitchFamily="2" charset="0"/>
            </a:endParaRPr>
          </a:p>
          <a:p>
            <a:pPr algn="l"/>
            <a:r>
              <a:rPr lang="en-US" altLang="zh-CN" b="1" i="0" dirty="0">
                <a:solidFill>
                  <a:srgbClr val="111111"/>
                </a:solidFill>
                <a:effectLst/>
                <a:latin typeface="Roboto" panose="02000000000000000000" pitchFamily="2" charset="0"/>
              </a:rPr>
              <a:t>Correct Case Usage</a:t>
            </a:r>
          </a:p>
          <a:p>
            <a:pPr algn="l"/>
            <a:r>
              <a:rPr lang="en-US" altLang="zh-CN" b="0" i="0" dirty="0">
                <a:solidFill>
                  <a:srgbClr val="106EBE"/>
                </a:solidFill>
                <a:effectLst/>
                <a:latin typeface="Consolas" panose="020B0609020204030204" pitchFamily="49" charset="0"/>
              </a:rPr>
              <a:t>def</a:t>
            </a:r>
            <a:r>
              <a:rPr lang="en-US" altLang="zh-CN" b="0" i="0" dirty="0">
                <a:solidFill>
                  <a:srgbClr val="444444"/>
                </a:solidFill>
                <a:effectLst/>
                <a:latin typeface="Consolas" panose="020B0609020204030204" pitchFamily="49" charset="0"/>
              </a:rPr>
              <a:t> </a:t>
            </a:r>
            <a:r>
              <a:rPr lang="en-US" altLang="zh-CN" b="0" i="0" dirty="0" err="1">
                <a:solidFill>
                  <a:srgbClr val="444444"/>
                </a:solidFill>
                <a:effectLst/>
                <a:latin typeface="Consolas" panose="020B0609020204030204" pitchFamily="49" charset="0"/>
              </a:rPr>
              <a:t>myFunction</a:t>
            </a:r>
            <a:r>
              <a:rPr lang="en-US" altLang="zh-CN" b="0" i="0" dirty="0">
                <a:solidFill>
                  <a:srgbClr val="444444"/>
                </a:solidFill>
                <a:effectLst/>
                <a:latin typeface="Consolas" panose="020B0609020204030204" pitchFamily="49" charset="0"/>
              </a:rPr>
              <a:t>():</a:t>
            </a:r>
          </a:p>
          <a:p>
            <a:pPr algn="l"/>
            <a:r>
              <a:rPr lang="en-US" altLang="zh-CN" b="0" i="0" dirty="0">
                <a:solidFill>
                  <a:srgbClr val="106EBE"/>
                </a:solidFill>
                <a:effectLst/>
                <a:latin typeface="Consolas" panose="020B0609020204030204" pitchFamily="49" charset="0"/>
              </a:rPr>
              <a:t>return </a:t>
            </a:r>
            <a:r>
              <a:rPr lang="en-US" altLang="zh-CN" b="0" i="0" dirty="0">
                <a:solidFill>
                  <a:srgbClr val="C80000"/>
                </a:solidFill>
                <a:effectLst/>
                <a:latin typeface="Consolas" panose="020B0609020204030204" pitchFamily="49" charset="0"/>
              </a:rPr>
              <a:t>"Hello, Python!"</a:t>
            </a:r>
            <a:endParaRPr lang="en-US" altLang="zh-CN" b="0" i="0" dirty="0">
              <a:solidFill>
                <a:srgbClr val="444444"/>
              </a:solidFill>
              <a:effectLst/>
              <a:latin typeface="Consolas" panose="020B0609020204030204" pitchFamily="49" charset="0"/>
            </a:endParaRPr>
          </a:p>
          <a:p>
            <a:br>
              <a:rPr lang="en-US" altLang="zh-CN" dirty="0"/>
            </a:br>
            <a:endParaRPr lang="zh-CN" altLang="en-US" dirty="0"/>
          </a:p>
        </p:txBody>
      </p:sp>
    </p:spTree>
    <p:extLst>
      <p:ext uri="{BB962C8B-B14F-4D97-AF65-F5344CB8AC3E}">
        <p14:creationId xmlns:p14="http://schemas.microsoft.com/office/powerpoint/2010/main" val="300105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0C68-76F0-CC73-2663-36D36AC3A6A3}"/>
              </a:ext>
            </a:extLst>
          </p:cNvPr>
          <p:cNvSpPr>
            <a:spLocks noGrp="1"/>
          </p:cNvSpPr>
          <p:nvPr>
            <p:ph type="title"/>
          </p:nvPr>
        </p:nvSpPr>
        <p:spPr/>
        <p:txBody>
          <a:bodyPr/>
          <a:lstStyle/>
          <a:p>
            <a:r>
              <a:rPr lang="en-US" altLang="zh-CN" b="1" u="none" strike="noStrike" dirty="0">
                <a:solidFill>
                  <a:srgbClr val="4007A2"/>
                </a:solidFill>
                <a:effectLst/>
                <a:latin typeface="Roboto" panose="02000000000000000000" pitchFamily="2" charset="0"/>
                <a:hlinkClick r:id="rId2"/>
              </a:rPr>
              <a:t>Is Python Case Sensitive?</a:t>
            </a:r>
            <a:endParaRPr lang="zh-CN" altLang="en-US" dirty="0"/>
          </a:p>
        </p:txBody>
      </p:sp>
      <p:sp>
        <p:nvSpPr>
          <p:cNvPr id="7" name="TextBox 6">
            <a:extLst>
              <a:ext uri="{FF2B5EF4-FFF2-40B4-BE49-F238E27FC236}">
                <a16:creationId xmlns:a16="http://schemas.microsoft.com/office/drawing/2014/main" id="{7C922FF3-4D0B-43AD-FC26-859CF258ECE6}"/>
              </a:ext>
            </a:extLst>
          </p:cNvPr>
          <p:cNvSpPr txBox="1"/>
          <p:nvPr/>
        </p:nvSpPr>
        <p:spPr>
          <a:xfrm>
            <a:off x="838199" y="1425765"/>
            <a:ext cx="10655893" cy="954107"/>
          </a:xfrm>
          <a:prstGeom prst="rect">
            <a:avLst/>
          </a:prstGeom>
          <a:noFill/>
        </p:spPr>
        <p:txBody>
          <a:bodyPr wrap="square">
            <a:spAutoFit/>
          </a:bodyPr>
          <a:lstStyle/>
          <a:p>
            <a:r>
              <a:rPr lang="en-US" altLang="zh-CN" sz="2800" b="0" i="0" u="none" strike="noStrike" dirty="0">
                <a:solidFill>
                  <a:srgbClr val="0C0D0E"/>
                </a:solidFill>
                <a:effectLst/>
                <a:latin typeface="var(--theme-post-title-font-family, var(--theme-body-font-family))"/>
                <a:hlinkClick r:id="rId3"/>
              </a:rPr>
              <a:t>How about Writing a case-insensitive string comparison program?</a:t>
            </a:r>
            <a:endParaRPr lang="en-US" altLang="zh-CN" sz="2800" b="1" i="0" dirty="0">
              <a:solidFill>
                <a:srgbClr val="0C0D0E"/>
              </a:solidFill>
              <a:effectLst/>
              <a:latin typeface="-apple-system"/>
            </a:endParaRPr>
          </a:p>
          <a:p>
            <a:pPr algn="l"/>
            <a:endParaRPr lang="zh-CN" altLang="en-US" sz="2800" dirty="0"/>
          </a:p>
        </p:txBody>
      </p:sp>
      <p:sp>
        <p:nvSpPr>
          <p:cNvPr id="4" name="TextBox 3">
            <a:extLst>
              <a:ext uri="{FF2B5EF4-FFF2-40B4-BE49-F238E27FC236}">
                <a16:creationId xmlns:a16="http://schemas.microsoft.com/office/drawing/2014/main" id="{C175F605-1E28-84FF-4D78-4BC16FD3346A}"/>
              </a:ext>
            </a:extLst>
          </p:cNvPr>
          <p:cNvSpPr txBox="1"/>
          <p:nvPr/>
        </p:nvSpPr>
        <p:spPr>
          <a:xfrm>
            <a:off x="838199" y="6030633"/>
            <a:ext cx="10126055" cy="369332"/>
          </a:xfrm>
          <a:prstGeom prst="rect">
            <a:avLst/>
          </a:prstGeom>
          <a:noFill/>
        </p:spPr>
        <p:txBody>
          <a:bodyPr wrap="square">
            <a:spAutoFit/>
          </a:bodyPr>
          <a:lstStyle/>
          <a:p>
            <a:r>
              <a:rPr lang="en-US" altLang="zh-CN" dirty="0">
                <a:hlinkClick r:id="rId3"/>
              </a:rPr>
              <a:t>https://stackoverflow.com/questions/319426/how-do-i-do-a-case-insensitive-string-comparison</a:t>
            </a:r>
            <a:r>
              <a:rPr lang="en-US" altLang="zh-CN" dirty="0"/>
              <a:t> </a:t>
            </a:r>
            <a:endParaRPr lang="zh-CN" altLang="en-US" dirty="0"/>
          </a:p>
        </p:txBody>
      </p:sp>
    </p:spTree>
    <p:extLst>
      <p:ext uri="{BB962C8B-B14F-4D97-AF65-F5344CB8AC3E}">
        <p14:creationId xmlns:p14="http://schemas.microsoft.com/office/powerpoint/2010/main" val="2381598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0C68-76F0-CC73-2663-36D36AC3A6A3}"/>
              </a:ext>
            </a:extLst>
          </p:cNvPr>
          <p:cNvSpPr>
            <a:spLocks noGrp="1"/>
          </p:cNvSpPr>
          <p:nvPr>
            <p:ph type="title"/>
          </p:nvPr>
        </p:nvSpPr>
        <p:spPr/>
        <p:txBody>
          <a:bodyPr/>
          <a:lstStyle/>
          <a:p>
            <a:r>
              <a:rPr lang="en-US" altLang="zh-CN" b="1" u="none" strike="noStrike" dirty="0">
                <a:solidFill>
                  <a:srgbClr val="4007A2"/>
                </a:solidFill>
                <a:effectLst/>
                <a:latin typeface="Roboto" panose="02000000000000000000" pitchFamily="2" charset="0"/>
                <a:hlinkClick r:id="rId2"/>
              </a:rPr>
              <a:t>Is Python Case Sensitive?</a:t>
            </a:r>
            <a:endParaRPr lang="zh-CN" altLang="en-US" dirty="0"/>
          </a:p>
        </p:txBody>
      </p:sp>
      <p:sp>
        <p:nvSpPr>
          <p:cNvPr id="7" name="TextBox 6">
            <a:extLst>
              <a:ext uri="{FF2B5EF4-FFF2-40B4-BE49-F238E27FC236}">
                <a16:creationId xmlns:a16="http://schemas.microsoft.com/office/drawing/2014/main" id="{7C922FF3-4D0B-43AD-FC26-859CF258ECE6}"/>
              </a:ext>
            </a:extLst>
          </p:cNvPr>
          <p:cNvSpPr txBox="1"/>
          <p:nvPr/>
        </p:nvSpPr>
        <p:spPr>
          <a:xfrm>
            <a:off x="838199" y="1425765"/>
            <a:ext cx="10655893" cy="954107"/>
          </a:xfrm>
          <a:prstGeom prst="rect">
            <a:avLst/>
          </a:prstGeom>
          <a:noFill/>
        </p:spPr>
        <p:txBody>
          <a:bodyPr wrap="square">
            <a:spAutoFit/>
          </a:bodyPr>
          <a:lstStyle/>
          <a:p>
            <a:r>
              <a:rPr lang="en-US" altLang="zh-CN" sz="2800" b="0" i="0" u="none" strike="noStrike" dirty="0">
                <a:solidFill>
                  <a:srgbClr val="0C0D0E"/>
                </a:solidFill>
                <a:effectLst/>
                <a:latin typeface="var(--theme-post-title-font-family, var(--theme-body-font-family))"/>
                <a:hlinkClick r:id="rId3"/>
              </a:rPr>
              <a:t>How about Writing a case-insensitive string comparison program?</a:t>
            </a:r>
            <a:endParaRPr lang="en-US" altLang="zh-CN" sz="2800" b="1" i="0" dirty="0">
              <a:solidFill>
                <a:srgbClr val="0C0D0E"/>
              </a:solidFill>
              <a:effectLst/>
              <a:latin typeface="-apple-system"/>
            </a:endParaRPr>
          </a:p>
          <a:p>
            <a:pPr algn="l"/>
            <a:endParaRPr lang="zh-CN" altLang="en-US" sz="2800" dirty="0"/>
          </a:p>
        </p:txBody>
      </p:sp>
      <p:sp>
        <p:nvSpPr>
          <p:cNvPr id="4" name="TextBox 3">
            <a:extLst>
              <a:ext uri="{FF2B5EF4-FFF2-40B4-BE49-F238E27FC236}">
                <a16:creationId xmlns:a16="http://schemas.microsoft.com/office/drawing/2014/main" id="{C175F605-1E28-84FF-4D78-4BC16FD3346A}"/>
              </a:ext>
            </a:extLst>
          </p:cNvPr>
          <p:cNvSpPr txBox="1"/>
          <p:nvPr/>
        </p:nvSpPr>
        <p:spPr>
          <a:xfrm>
            <a:off x="838199" y="6030633"/>
            <a:ext cx="10126055" cy="369332"/>
          </a:xfrm>
          <a:prstGeom prst="rect">
            <a:avLst/>
          </a:prstGeom>
          <a:noFill/>
        </p:spPr>
        <p:txBody>
          <a:bodyPr wrap="square">
            <a:spAutoFit/>
          </a:bodyPr>
          <a:lstStyle/>
          <a:p>
            <a:r>
              <a:rPr lang="en-US" altLang="zh-CN" dirty="0">
                <a:hlinkClick r:id="rId3"/>
              </a:rPr>
              <a:t>https://stackoverflow.com/questions/319426/how-do-i-do-a-case-insensitive-string-comparison</a:t>
            </a:r>
            <a:r>
              <a:rPr lang="en-US" altLang="zh-CN" dirty="0"/>
              <a:t> </a:t>
            </a:r>
            <a:endParaRPr lang="zh-CN" altLang="en-US" dirty="0"/>
          </a:p>
        </p:txBody>
      </p:sp>
      <p:pic>
        <p:nvPicPr>
          <p:cNvPr id="8" name="Picture 7">
            <a:extLst>
              <a:ext uri="{FF2B5EF4-FFF2-40B4-BE49-F238E27FC236}">
                <a16:creationId xmlns:a16="http://schemas.microsoft.com/office/drawing/2014/main" id="{0F764C04-2E99-A0CA-7C21-A97740F7A89E}"/>
              </a:ext>
            </a:extLst>
          </p:cNvPr>
          <p:cNvPicPr>
            <a:picLocks noChangeAspect="1"/>
          </p:cNvPicPr>
          <p:nvPr/>
        </p:nvPicPr>
        <p:blipFill>
          <a:blip r:embed="rId4"/>
          <a:stretch>
            <a:fillRect/>
          </a:stretch>
        </p:blipFill>
        <p:spPr>
          <a:xfrm>
            <a:off x="894924" y="2531182"/>
            <a:ext cx="10069330" cy="2810267"/>
          </a:xfrm>
          <a:prstGeom prst="rect">
            <a:avLst/>
          </a:prstGeom>
        </p:spPr>
      </p:pic>
    </p:spTree>
    <p:extLst>
      <p:ext uri="{BB962C8B-B14F-4D97-AF65-F5344CB8AC3E}">
        <p14:creationId xmlns:p14="http://schemas.microsoft.com/office/powerpoint/2010/main" val="1547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D595-22F7-C237-241C-3BFA09F46717}"/>
              </a:ext>
            </a:extLst>
          </p:cNvPr>
          <p:cNvSpPr>
            <a:spLocks noGrp="1"/>
          </p:cNvSpPr>
          <p:nvPr>
            <p:ph type="title"/>
          </p:nvPr>
        </p:nvSpPr>
        <p:spPr/>
        <p:txBody>
          <a:bodyPr/>
          <a:lstStyle/>
          <a:p>
            <a:r>
              <a:rPr lang="en-US" altLang="zh-CN" b="1" dirty="0"/>
              <a:t>Python Data Types</a:t>
            </a:r>
            <a:endParaRPr lang="zh-CN" altLang="en-US" b="1" dirty="0"/>
          </a:p>
        </p:txBody>
      </p:sp>
      <p:pic>
        <p:nvPicPr>
          <p:cNvPr id="7" name="Picture 6">
            <a:extLst>
              <a:ext uri="{FF2B5EF4-FFF2-40B4-BE49-F238E27FC236}">
                <a16:creationId xmlns:a16="http://schemas.microsoft.com/office/drawing/2014/main" id="{9A8F4392-C14B-A908-EFE2-EE959501DFDB}"/>
              </a:ext>
            </a:extLst>
          </p:cNvPr>
          <p:cNvPicPr>
            <a:picLocks noChangeAspect="1"/>
          </p:cNvPicPr>
          <p:nvPr/>
        </p:nvPicPr>
        <p:blipFill>
          <a:blip r:embed="rId2"/>
          <a:stretch>
            <a:fillRect/>
          </a:stretch>
        </p:blipFill>
        <p:spPr>
          <a:xfrm>
            <a:off x="1730523" y="1690688"/>
            <a:ext cx="8507338" cy="392401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02B22535-B602-0E32-C8CD-B6913A0E7156}"/>
              </a:ext>
            </a:extLst>
          </p:cNvPr>
          <p:cNvSpPr txBox="1"/>
          <p:nvPr/>
        </p:nvSpPr>
        <p:spPr>
          <a:xfrm>
            <a:off x="134596" y="6186223"/>
            <a:ext cx="6097424" cy="369332"/>
          </a:xfrm>
          <a:prstGeom prst="rect">
            <a:avLst/>
          </a:prstGeom>
          <a:noFill/>
        </p:spPr>
        <p:txBody>
          <a:bodyPr wrap="square">
            <a:spAutoFit/>
          </a:bodyPr>
          <a:lstStyle/>
          <a:p>
            <a:r>
              <a:rPr lang="en-US" altLang="zh-CN" dirty="0">
                <a:hlinkClick r:id="rId3"/>
              </a:rPr>
              <a:t>Built-in Types — Python 3.13.2 documentation</a:t>
            </a:r>
            <a:endParaRPr lang="zh-CN" altLang="en-US" dirty="0"/>
          </a:p>
        </p:txBody>
      </p:sp>
      <p:sp>
        <p:nvSpPr>
          <p:cNvPr id="11" name="TextBox 10">
            <a:extLst>
              <a:ext uri="{FF2B5EF4-FFF2-40B4-BE49-F238E27FC236}">
                <a16:creationId xmlns:a16="http://schemas.microsoft.com/office/drawing/2014/main" id="{DE78DAEB-DCB2-F1E5-D97C-38BF819D6B58}"/>
              </a:ext>
            </a:extLst>
          </p:cNvPr>
          <p:cNvSpPr txBox="1"/>
          <p:nvPr/>
        </p:nvSpPr>
        <p:spPr>
          <a:xfrm>
            <a:off x="5099703" y="6186223"/>
            <a:ext cx="6097424" cy="369332"/>
          </a:xfrm>
          <a:prstGeom prst="rect">
            <a:avLst/>
          </a:prstGeom>
          <a:noFill/>
        </p:spPr>
        <p:txBody>
          <a:bodyPr wrap="square">
            <a:spAutoFit/>
          </a:bodyPr>
          <a:lstStyle/>
          <a:p>
            <a:r>
              <a:rPr lang="en-US" altLang="zh-CN" dirty="0"/>
              <a:t>https://docs.python.org/3/library/stdtypes.html</a:t>
            </a:r>
            <a:endParaRPr lang="zh-CN" altLang="en-US" dirty="0"/>
          </a:p>
        </p:txBody>
      </p:sp>
    </p:spTree>
    <p:extLst>
      <p:ext uri="{BB962C8B-B14F-4D97-AF65-F5344CB8AC3E}">
        <p14:creationId xmlns:p14="http://schemas.microsoft.com/office/powerpoint/2010/main" val="1289563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143F0-189D-24B7-7797-C86C245B10E2}"/>
              </a:ext>
            </a:extLst>
          </p:cNvPr>
          <p:cNvSpPr>
            <a:spLocks noGrp="1"/>
          </p:cNvSpPr>
          <p:nvPr>
            <p:ph type="title"/>
          </p:nvPr>
        </p:nvSpPr>
        <p:spPr/>
        <p:txBody>
          <a:bodyPr/>
          <a:lstStyle/>
          <a:p>
            <a:r>
              <a:rPr lang="en-US" altLang="zh-CN" dirty="0">
                <a:highlight>
                  <a:srgbClr val="00FF00"/>
                </a:highlight>
              </a:rPr>
              <a:t>mutable and immutable types</a:t>
            </a:r>
            <a:endParaRPr lang="zh-CN" altLang="en-US" dirty="0"/>
          </a:p>
        </p:txBody>
      </p:sp>
      <p:sp>
        <p:nvSpPr>
          <p:cNvPr id="3" name="Content Placeholder 2">
            <a:extLst>
              <a:ext uri="{FF2B5EF4-FFF2-40B4-BE49-F238E27FC236}">
                <a16:creationId xmlns:a16="http://schemas.microsoft.com/office/drawing/2014/main" id="{99F0FF00-461B-704A-2545-9682B173E400}"/>
              </a:ext>
            </a:extLst>
          </p:cNvPr>
          <p:cNvSpPr>
            <a:spLocks noGrp="1"/>
          </p:cNvSpPr>
          <p:nvPr>
            <p:ph idx="1"/>
          </p:nvPr>
        </p:nvSpPr>
        <p:spPr/>
        <p:txBody>
          <a:bodyPr/>
          <a:lstStyle/>
          <a:p>
            <a:pPr algn="just"/>
            <a:r>
              <a:rPr lang="en-US" altLang="zh-CN" dirty="0"/>
              <a:t>In Python, Every variable in Python holds an instance of an object.</a:t>
            </a:r>
          </a:p>
          <a:p>
            <a:pPr algn="just"/>
            <a:r>
              <a:rPr lang="en-US" altLang="zh-CN" dirty="0"/>
              <a:t>There are two types of objects in Python i.e. Mutable and Immutable objects. </a:t>
            </a:r>
          </a:p>
          <a:p>
            <a:pPr algn="just"/>
            <a:r>
              <a:rPr lang="en-US" altLang="zh-CN" dirty="0"/>
              <a:t>Whenever an object is instantiated, it is assigned a unique object id. </a:t>
            </a:r>
          </a:p>
          <a:p>
            <a:pPr algn="just"/>
            <a:r>
              <a:rPr lang="en-US" altLang="zh-CN" dirty="0"/>
              <a:t>The type of the object is defined at the runtime and it can’t be changed afterward. However, its state can be changed if it is a mutable object.</a:t>
            </a:r>
            <a:endParaRPr lang="zh-CN" altLang="en-US" dirty="0"/>
          </a:p>
        </p:txBody>
      </p:sp>
    </p:spTree>
    <p:extLst>
      <p:ext uri="{BB962C8B-B14F-4D97-AF65-F5344CB8AC3E}">
        <p14:creationId xmlns:p14="http://schemas.microsoft.com/office/powerpoint/2010/main" val="3084745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143F0-189D-24B7-7797-C86C245B10E2}"/>
              </a:ext>
            </a:extLst>
          </p:cNvPr>
          <p:cNvSpPr>
            <a:spLocks noGrp="1"/>
          </p:cNvSpPr>
          <p:nvPr>
            <p:ph type="title"/>
          </p:nvPr>
        </p:nvSpPr>
        <p:spPr/>
        <p:txBody>
          <a:bodyPr/>
          <a:lstStyle/>
          <a:p>
            <a:r>
              <a:rPr lang="en-US" altLang="zh-CN" dirty="0">
                <a:highlight>
                  <a:srgbClr val="00FF00"/>
                </a:highlight>
              </a:rPr>
              <a:t>mutable and immutable types</a:t>
            </a:r>
            <a:endParaRPr lang="zh-CN" altLang="en-US" dirty="0"/>
          </a:p>
        </p:txBody>
      </p:sp>
      <p:sp>
        <p:nvSpPr>
          <p:cNvPr id="3" name="Content Placeholder 2">
            <a:extLst>
              <a:ext uri="{FF2B5EF4-FFF2-40B4-BE49-F238E27FC236}">
                <a16:creationId xmlns:a16="http://schemas.microsoft.com/office/drawing/2014/main" id="{99F0FF00-461B-704A-2545-9682B173E400}"/>
              </a:ext>
            </a:extLst>
          </p:cNvPr>
          <p:cNvSpPr>
            <a:spLocks noGrp="1"/>
          </p:cNvSpPr>
          <p:nvPr>
            <p:ph idx="1"/>
          </p:nvPr>
        </p:nvSpPr>
        <p:spPr>
          <a:xfrm>
            <a:off x="838200" y="1825625"/>
            <a:ext cx="10515600" cy="1908887"/>
          </a:xfrm>
        </p:spPr>
        <p:txBody>
          <a:bodyPr/>
          <a:lstStyle/>
          <a:p>
            <a:pPr algn="just"/>
            <a:r>
              <a:rPr lang="en-US" altLang="zh-CN" dirty="0"/>
              <a:t>Immutable Objects are of </a:t>
            </a:r>
            <a:r>
              <a:rPr lang="en-US" altLang="zh-CN" b="1" dirty="0"/>
              <a:t>in-built datatypes like int, float, bool, string, Unicode, and tuple.</a:t>
            </a:r>
            <a:r>
              <a:rPr lang="en-US" altLang="zh-CN" dirty="0"/>
              <a:t> </a:t>
            </a:r>
          </a:p>
          <a:p>
            <a:pPr algn="just"/>
            <a:r>
              <a:rPr lang="en-US" altLang="zh-CN" dirty="0"/>
              <a:t>In simple words, an immutable object can’t be changed after it is created.</a:t>
            </a:r>
            <a:endParaRPr lang="zh-CN" altLang="en-US" dirty="0"/>
          </a:p>
        </p:txBody>
      </p:sp>
      <p:pic>
        <p:nvPicPr>
          <p:cNvPr id="5" name="Picture 4">
            <a:extLst>
              <a:ext uri="{FF2B5EF4-FFF2-40B4-BE49-F238E27FC236}">
                <a16:creationId xmlns:a16="http://schemas.microsoft.com/office/drawing/2014/main" id="{7AE037D5-F30E-FB15-2769-342F136ECA2F}"/>
              </a:ext>
            </a:extLst>
          </p:cNvPr>
          <p:cNvPicPr>
            <a:picLocks noChangeAspect="1"/>
          </p:cNvPicPr>
          <p:nvPr/>
        </p:nvPicPr>
        <p:blipFill>
          <a:blip r:embed="rId2"/>
          <a:stretch>
            <a:fillRect/>
          </a:stretch>
        </p:blipFill>
        <p:spPr>
          <a:xfrm>
            <a:off x="1115926" y="3869449"/>
            <a:ext cx="3362794" cy="2429214"/>
          </a:xfrm>
          <a:prstGeom prst="rect">
            <a:avLst/>
          </a:prstGeom>
        </p:spPr>
      </p:pic>
      <p:pic>
        <p:nvPicPr>
          <p:cNvPr id="7" name="Picture 6">
            <a:extLst>
              <a:ext uri="{FF2B5EF4-FFF2-40B4-BE49-F238E27FC236}">
                <a16:creationId xmlns:a16="http://schemas.microsoft.com/office/drawing/2014/main" id="{622AE5C6-FF4A-F817-8ED3-C2BE0D47BA57}"/>
              </a:ext>
            </a:extLst>
          </p:cNvPr>
          <p:cNvPicPr>
            <a:picLocks noChangeAspect="1"/>
          </p:cNvPicPr>
          <p:nvPr/>
        </p:nvPicPr>
        <p:blipFill>
          <a:blip r:embed="rId3"/>
          <a:stretch>
            <a:fillRect/>
          </a:stretch>
        </p:blipFill>
        <p:spPr>
          <a:xfrm>
            <a:off x="4541774" y="3869449"/>
            <a:ext cx="7362518" cy="1908886"/>
          </a:xfrm>
          <a:prstGeom prst="rect">
            <a:avLst/>
          </a:prstGeom>
        </p:spPr>
      </p:pic>
    </p:spTree>
    <p:extLst>
      <p:ext uri="{BB962C8B-B14F-4D97-AF65-F5344CB8AC3E}">
        <p14:creationId xmlns:p14="http://schemas.microsoft.com/office/powerpoint/2010/main" val="1885629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8679-B463-9EE8-A759-E4A46A7FC53F}"/>
              </a:ext>
            </a:extLst>
          </p:cNvPr>
          <p:cNvSpPr>
            <a:spLocks noGrp="1"/>
          </p:cNvSpPr>
          <p:nvPr>
            <p:ph type="title"/>
          </p:nvPr>
        </p:nvSpPr>
        <p:spPr/>
        <p:txBody>
          <a:bodyPr/>
          <a:lstStyle/>
          <a:p>
            <a:r>
              <a:rPr lang="en-US" altLang="zh-CN" dirty="0">
                <a:highlight>
                  <a:srgbClr val="00FF00"/>
                </a:highlight>
              </a:rPr>
              <a:t>mutable and immutable types</a:t>
            </a:r>
            <a:endParaRPr lang="zh-CN" altLang="en-US" dirty="0"/>
          </a:p>
        </p:txBody>
      </p:sp>
      <p:graphicFrame>
        <p:nvGraphicFramePr>
          <p:cNvPr id="6" name="Content Placeholder 5">
            <a:extLst>
              <a:ext uri="{FF2B5EF4-FFF2-40B4-BE49-F238E27FC236}">
                <a16:creationId xmlns:a16="http://schemas.microsoft.com/office/drawing/2014/main" id="{9F0EC688-9618-393F-EDAA-5B0433927753}"/>
              </a:ext>
            </a:extLst>
          </p:cNvPr>
          <p:cNvGraphicFramePr>
            <a:graphicFrameLocks noGrp="1"/>
          </p:cNvGraphicFramePr>
          <p:nvPr>
            <p:ph idx="1"/>
            <p:extLst>
              <p:ext uri="{D42A27DB-BD31-4B8C-83A1-F6EECF244321}">
                <p14:modId xmlns:p14="http://schemas.microsoft.com/office/powerpoint/2010/main" val="1957424914"/>
              </p:ext>
            </p:extLst>
          </p:nvPr>
        </p:nvGraphicFramePr>
        <p:xfrm>
          <a:off x="838200" y="3932073"/>
          <a:ext cx="10515600" cy="2651760"/>
        </p:xfrm>
        <a:graphic>
          <a:graphicData uri="http://schemas.openxmlformats.org/drawingml/2006/table">
            <a:tbl>
              <a:tblPr/>
              <a:tblGrid>
                <a:gridCol w="3505200">
                  <a:extLst>
                    <a:ext uri="{9D8B030D-6E8A-4147-A177-3AD203B41FA5}">
                      <a16:colId xmlns:a16="http://schemas.microsoft.com/office/drawing/2014/main" val="3225298847"/>
                    </a:ext>
                  </a:extLst>
                </a:gridCol>
                <a:gridCol w="3505200">
                  <a:extLst>
                    <a:ext uri="{9D8B030D-6E8A-4147-A177-3AD203B41FA5}">
                      <a16:colId xmlns:a16="http://schemas.microsoft.com/office/drawing/2014/main" val="3567312234"/>
                    </a:ext>
                  </a:extLst>
                </a:gridCol>
                <a:gridCol w="3505200">
                  <a:extLst>
                    <a:ext uri="{9D8B030D-6E8A-4147-A177-3AD203B41FA5}">
                      <a16:colId xmlns:a16="http://schemas.microsoft.com/office/drawing/2014/main" val="3997723394"/>
                    </a:ext>
                  </a:extLst>
                </a:gridCol>
              </a:tblGrid>
              <a:tr h="0">
                <a:tc>
                  <a:txBody>
                    <a:bodyPr/>
                    <a:lstStyle/>
                    <a:p>
                      <a:r>
                        <a:rPr lang="en-US" b="1"/>
                        <a:t>Feature</a:t>
                      </a:r>
                    </a:p>
                  </a:txBody>
                  <a:tcPr anchor="ctr">
                    <a:lnL>
                      <a:noFill/>
                    </a:lnL>
                    <a:lnR>
                      <a:noFill/>
                    </a:lnR>
                    <a:lnT>
                      <a:noFill/>
                    </a:lnT>
                    <a:lnB>
                      <a:noFill/>
                    </a:lnB>
                    <a:noFill/>
                  </a:tcPr>
                </a:tc>
                <a:tc>
                  <a:txBody>
                    <a:bodyPr/>
                    <a:lstStyle/>
                    <a:p>
                      <a:r>
                        <a:rPr lang="en-US" b="1"/>
                        <a:t>Mutable</a:t>
                      </a:r>
                    </a:p>
                  </a:txBody>
                  <a:tcPr anchor="ctr">
                    <a:lnL>
                      <a:noFill/>
                    </a:lnL>
                    <a:lnR>
                      <a:noFill/>
                    </a:lnR>
                    <a:lnT>
                      <a:noFill/>
                    </a:lnT>
                    <a:lnB>
                      <a:noFill/>
                    </a:lnB>
                    <a:noFill/>
                  </a:tcPr>
                </a:tc>
                <a:tc>
                  <a:txBody>
                    <a:bodyPr/>
                    <a:lstStyle/>
                    <a:p>
                      <a:r>
                        <a:rPr lang="en-US" b="1"/>
                        <a:t>Immutable</a:t>
                      </a:r>
                    </a:p>
                  </a:txBody>
                  <a:tcPr anchor="ctr">
                    <a:lnL>
                      <a:noFill/>
                    </a:lnL>
                    <a:lnR>
                      <a:noFill/>
                    </a:lnR>
                    <a:lnT>
                      <a:noFill/>
                    </a:lnT>
                    <a:lnB>
                      <a:noFill/>
                    </a:lnB>
                    <a:noFill/>
                  </a:tcPr>
                </a:tc>
                <a:extLst>
                  <a:ext uri="{0D108BD9-81ED-4DB2-BD59-A6C34878D82A}">
                    <a16:rowId xmlns:a16="http://schemas.microsoft.com/office/drawing/2014/main" val="880535378"/>
                  </a:ext>
                </a:extLst>
              </a:tr>
              <a:tr h="0">
                <a:tc>
                  <a:txBody>
                    <a:bodyPr/>
                    <a:lstStyle/>
                    <a:p>
                      <a:r>
                        <a:rPr lang="en-US" b="1" dirty="0"/>
                        <a:t>Changeability</a:t>
                      </a:r>
                    </a:p>
                  </a:txBody>
                  <a:tcPr anchor="ctr">
                    <a:lnL>
                      <a:noFill/>
                    </a:lnL>
                    <a:lnR>
                      <a:noFill/>
                    </a:lnR>
                    <a:lnT>
                      <a:noFill/>
                    </a:lnT>
                    <a:lnB>
                      <a:noFill/>
                    </a:lnB>
                    <a:noFill/>
                  </a:tcPr>
                </a:tc>
                <a:tc>
                  <a:txBody>
                    <a:bodyPr/>
                    <a:lstStyle/>
                    <a:p>
                      <a:r>
                        <a:rPr lang="en-US" b="1"/>
                        <a:t>Can be changed after creation</a:t>
                      </a:r>
                    </a:p>
                  </a:txBody>
                  <a:tcPr anchor="ctr">
                    <a:lnL>
                      <a:noFill/>
                    </a:lnL>
                    <a:lnR>
                      <a:noFill/>
                    </a:lnR>
                    <a:lnT>
                      <a:noFill/>
                    </a:lnT>
                    <a:lnB>
                      <a:noFill/>
                    </a:lnB>
                    <a:noFill/>
                  </a:tcPr>
                </a:tc>
                <a:tc>
                  <a:txBody>
                    <a:bodyPr/>
                    <a:lstStyle/>
                    <a:p>
                      <a:r>
                        <a:rPr lang="en-US" b="1"/>
                        <a:t>Cannot be changed after creation</a:t>
                      </a:r>
                    </a:p>
                  </a:txBody>
                  <a:tcPr anchor="ctr">
                    <a:lnL>
                      <a:noFill/>
                    </a:lnL>
                    <a:lnR>
                      <a:noFill/>
                    </a:lnR>
                    <a:lnT>
                      <a:noFill/>
                    </a:lnT>
                    <a:lnB>
                      <a:noFill/>
                    </a:lnB>
                    <a:noFill/>
                  </a:tcPr>
                </a:tc>
                <a:extLst>
                  <a:ext uri="{0D108BD9-81ED-4DB2-BD59-A6C34878D82A}">
                    <a16:rowId xmlns:a16="http://schemas.microsoft.com/office/drawing/2014/main" val="2199676265"/>
                  </a:ext>
                </a:extLst>
              </a:tr>
              <a:tr h="0">
                <a:tc>
                  <a:txBody>
                    <a:bodyPr/>
                    <a:lstStyle/>
                    <a:p>
                      <a:r>
                        <a:rPr lang="en-US" b="1"/>
                        <a:t>Examples</a:t>
                      </a:r>
                    </a:p>
                  </a:txBody>
                  <a:tcPr anchor="ctr">
                    <a:lnL>
                      <a:noFill/>
                    </a:lnL>
                    <a:lnR>
                      <a:noFill/>
                    </a:lnR>
                    <a:lnT>
                      <a:noFill/>
                    </a:lnT>
                    <a:lnB>
                      <a:noFill/>
                    </a:lnB>
                    <a:noFill/>
                  </a:tcPr>
                </a:tc>
                <a:tc>
                  <a:txBody>
                    <a:bodyPr/>
                    <a:lstStyle/>
                    <a:p>
                      <a:r>
                        <a:rPr lang="en-US" b="1"/>
                        <a:t>List, Dictionary, Set</a:t>
                      </a:r>
                    </a:p>
                  </a:txBody>
                  <a:tcPr anchor="ctr">
                    <a:lnL>
                      <a:noFill/>
                    </a:lnL>
                    <a:lnR>
                      <a:noFill/>
                    </a:lnR>
                    <a:lnT>
                      <a:noFill/>
                    </a:lnT>
                    <a:lnB>
                      <a:noFill/>
                    </a:lnB>
                    <a:noFill/>
                  </a:tcPr>
                </a:tc>
                <a:tc>
                  <a:txBody>
                    <a:bodyPr/>
                    <a:lstStyle/>
                    <a:p>
                      <a:r>
                        <a:rPr lang="en-US" b="1"/>
                        <a:t>Tuple, String, Frozenset</a:t>
                      </a:r>
                    </a:p>
                  </a:txBody>
                  <a:tcPr anchor="ctr">
                    <a:lnL>
                      <a:noFill/>
                    </a:lnL>
                    <a:lnR>
                      <a:noFill/>
                    </a:lnR>
                    <a:lnT>
                      <a:noFill/>
                    </a:lnT>
                    <a:lnB>
                      <a:noFill/>
                    </a:lnB>
                    <a:noFill/>
                  </a:tcPr>
                </a:tc>
                <a:extLst>
                  <a:ext uri="{0D108BD9-81ED-4DB2-BD59-A6C34878D82A}">
                    <a16:rowId xmlns:a16="http://schemas.microsoft.com/office/drawing/2014/main" val="3501362158"/>
                  </a:ext>
                </a:extLst>
              </a:tr>
              <a:tr h="0">
                <a:tc>
                  <a:txBody>
                    <a:bodyPr/>
                    <a:lstStyle/>
                    <a:p>
                      <a:r>
                        <a:rPr lang="en-US" b="1"/>
                        <a:t>Memory</a:t>
                      </a:r>
                    </a:p>
                  </a:txBody>
                  <a:tcPr anchor="ctr">
                    <a:lnL>
                      <a:noFill/>
                    </a:lnL>
                    <a:lnR>
                      <a:noFill/>
                    </a:lnR>
                    <a:lnT>
                      <a:noFill/>
                    </a:lnT>
                    <a:lnB>
                      <a:noFill/>
                    </a:lnB>
                    <a:noFill/>
                  </a:tcPr>
                </a:tc>
                <a:tc>
                  <a:txBody>
                    <a:bodyPr/>
                    <a:lstStyle/>
                    <a:p>
                      <a:r>
                        <a:rPr lang="en-US" b="1"/>
                        <a:t>Changes may affect the same object in memory</a:t>
                      </a:r>
                    </a:p>
                  </a:txBody>
                  <a:tcPr anchor="ctr">
                    <a:lnL>
                      <a:noFill/>
                    </a:lnL>
                    <a:lnR>
                      <a:noFill/>
                    </a:lnR>
                    <a:lnT>
                      <a:noFill/>
                    </a:lnT>
                    <a:lnB>
                      <a:noFill/>
                    </a:lnB>
                    <a:noFill/>
                  </a:tcPr>
                </a:tc>
                <a:tc>
                  <a:txBody>
                    <a:bodyPr/>
                    <a:lstStyle/>
                    <a:p>
                      <a:r>
                        <a:rPr lang="en-US" b="1" dirty="0"/>
                        <a:t>Creates a new object for changes</a:t>
                      </a:r>
                    </a:p>
                  </a:txBody>
                  <a:tcPr anchor="ctr">
                    <a:lnL>
                      <a:noFill/>
                    </a:lnL>
                    <a:lnR>
                      <a:noFill/>
                    </a:lnR>
                    <a:lnT>
                      <a:noFill/>
                    </a:lnT>
                    <a:lnB>
                      <a:noFill/>
                    </a:lnB>
                    <a:noFill/>
                  </a:tcPr>
                </a:tc>
                <a:extLst>
                  <a:ext uri="{0D108BD9-81ED-4DB2-BD59-A6C34878D82A}">
                    <a16:rowId xmlns:a16="http://schemas.microsoft.com/office/drawing/2014/main" val="3159852054"/>
                  </a:ext>
                </a:extLst>
              </a:tr>
              <a:tr h="0">
                <a:tc>
                  <a:txBody>
                    <a:bodyPr/>
                    <a:lstStyle/>
                    <a:p>
                      <a:r>
                        <a:rPr lang="en-US" b="1" dirty="0"/>
                        <a:t>Performance</a:t>
                      </a:r>
                    </a:p>
                  </a:txBody>
                  <a:tcPr anchor="ctr">
                    <a:lnL>
                      <a:noFill/>
                    </a:lnL>
                    <a:lnR>
                      <a:noFill/>
                    </a:lnR>
                    <a:lnT>
                      <a:noFill/>
                    </a:lnT>
                    <a:lnB>
                      <a:noFill/>
                    </a:lnB>
                    <a:noFill/>
                  </a:tcPr>
                </a:tc>
                <a:tc>
                  <a:txBody>
                    <a:bodyPr/>
                    <a:lstStyle/>
                    <a:p>
                      <a:r>
                        <a:rPr lang="en-US" b="1"/>
                        <a:t>Generally faster for modifications</a:t>
                      </a:r>
                    </a:p>
                  </a:txBody>
                  <a:tcPr anchor="ctr">
                    <a:lnL>
                      <a:noFill/>
                    </a:lnL>
                    <a:lnR>
                      <a:noFill/>
                    </a:lnR>
                    <a:lnT>
                      <a:noFill/>
                    </a:lnT>
                    <a:lnB>
                      <a:noFill/>
                    </a:lnB>
                    <a:noFill/>
                  </a:tcPr>
                </a:tc>
                <a:tc>
                  <a:txBody>
                    <a:bodyPr/>
                    <a:lstStyle/>
                    <a:p>
                      <a:r>
                        <a:rPr lang="en-US" b="1" dirty="0"/>
                        <a:t>Slower for modifications due to object creation</a:t>
                      </a:r>
                    </a:p>
                  </a:txBody>
                  <a:tcPr anchor="ctr">
                    <a:lnL>
                      <a:noFill/>
                    </a:lnL>
                    <a:lnR>
                      <a:noFill/>
                    </a:lnR>
                    <a:lnT>
                      <a:noFill/>
                    </a:lnT>
                    <a:lnB>
                      <a:noFill/>
                    </a:lnB>
                    <a:noFill/>
                  </a:tcPr>
                </a:tc>
                <a:extLst>
                  <a:ext uri="{0D108BD9-81ED-4DB2-BD59-A6C34878D82A}">
                    <a16:rowId xmlns:a16="http://schemas.microsoft.com/office/drawing/2014/main" val="1683864966"/>
                  </a:ext>
                </a:extLst>
              </a:tr>
            </a:tbl>
          </a:graphicData>
        </a:graphic>
      </p:graphicFrame>
      <p:sp>
        <p:nvSpPr>
          <p:cNvPr id="9" name="TextBox 8">
            <a:extLst>
              <a:ext uri="{FF2B5EF4-FFF2-40B4-BE49-F238E27FC236}">
                <a16:creationId xmlns:a16="http://schemas.microsoft.com/office/drawing/2014/main" id="{F3BCB633-3091-60EE-20B6-67658CC0A412}"/>
              </a:ext>
            </a:extLst>
          </p:cNvPr>
          <p:cNvSpPr txBox="1"/>
          <p:nvPr/>
        </p:nvSpPr>
        <p:spPr>
          <a:xfrm>
            <a:off x="954992" y="1690688"/>
            <a:ext cx="6778951" cy="646331"/>
          </a:xfrm>
          <a:prstGeom prst="rect">
            <a:avLst/>
          </a:prstGeom>
          <a:noFill/>
        </p:spPr>
        <p:txBody>
          <a:bodyPr wrap="square">
            <a:spAutoFit/>
          </a:bodyPr>
          <a:lstStyle/>
          <a:p>
            <a:r>
              <a:rPr lang="zh-CN" altLang="en-US" b="1" dirty="0"/>
              <a:t>my_tuple = (1, 2, 3)</a:t>
            </a:r>
          </a:p>
          <a:p>
            <a:r>
              <a:rPr lang="zh-CN" altLang="en-US" b="1" dirty="0"/>
              <a:t># my_tuple[0] = 0  # This will raise a TypeError</a:t>
            </a:r>
          </a:p>
        </p:txBody>
      </p:sp>
      <p:sp>
        <p:nvSpPr>
          <p:cNvPr id="11" name="TextBox 10">
            <a:extLst>
              <a:ext uri="{FF2B5EF4-FFF2-40B4-BE49-F238E27FC236}">
                <a16:creationId xmlns:a16="http://schemas.microsoft.com/office/drawing/2014/main" id="{488EAE0A-E31C-81EE-C180-87579144992C}"/>
              </a:ext>
            </a:extLst>
          </p:cNvPr>
          <p:cNvSpPr txBox="1"/>
          <p:nvPr/>
        </p:nvSpPr>
        <p:spPr>
          <a:xfrm>
            <a:off x="954993" y="2706229"/>
            <a:ext cx="7325882" cy="646331"/>
          </a:xfrm>
          <a:prstGeom prst="rect">
            <a:avLst/>
          </a:prstGeom>
          <a:noFill/>
        </p:spPr>
        <p:txBody>
          <a:bodyPr wrap="square">
            <a:spAutoFit/>
          </a:bodyPr>
          <a:lstStyle/>
          <a:p>
            <a:r>
              <a:rPr lang="zh-CN" altLang="en-US" b="1" dirty="0"/>
              <a:t>my_string = "Hello"</a:t>
            </a:r>
          </a:p>
          <a:p>
            <a:r>
              <a:rPr lang="zh-CN" altLang="en-US" b="1" dirty="0"/>
              <a:t>my_string = my_string + " World!"  # Creates a new string</a:t>
            </a:r>
          </a:p>
        </p:txBody>
      </p:sp>
      <p:sp>
        <p:nvSpPr>
          <p:cNvPr id="13" name="TextBox 12">
            <a:extLst>
              <a:ext uri="{FF2B5EF4-FFF2-40B4-BE49-F238E27FC236}">
                <a16:creationId xmlns:a16="http://schemas.microsoft.com/office/drawing/2014/main" id="{4F7901E4-FE8D-1ADF-383A-7B40E3ADC3AD}"/>
              </a:ext>
            </a:extLst>
          </p:cNvPr>
          <p:cNvSpPr txBox="1"/>
          <p:nvPr/>
        </p:nvSpPr>
        <p:spPr>
          <a:xfrm>
            <a:off x="6390117" y="1818090"/>
            <a:ext cx="5385988" cy="923330"/>
          </a:xfrm>
          <a:prstGeom prst="rect">
            <a:avLst/>
          </a:prstGeom>
          <a:noFill/>
        </p:spPr>
        <p:txBody>
          <a:bodyPr wrap="square">
            <a:spAutoFit/>
          </a:bodyPr>
          <a:lstStyle/>
          <a:p>
            <a:r>
              <a:rPr lang="zh-CN" altLang="en-US" b="1" dirty="0"/>
              <a:t>my_set = {1, 2, 3}</a:t>
            </a:r>
          </a:p>
          <a:p>
            <a:r>
              <a:rPr lang="zh-CN" altLang="en-US" b="1" dirty="0"/>
              <a:t>my_set.add(4)      # Set is now {1, 2, 3, 4}</a:t>
            </a:r>
          </a:p>
          <a:p>
            <a:r>
              <a:rPr lang="zh-CN" altLang="en-US" b="1" dirty="0"/>
              <a:t>my_set.remove(2)   # Set is now {1, 3, 4}</a:t>
            </a:r>
          </a:p>
        </p:txBody>
      </p:sp>
    </p:spTree>
    <p:extLst>
      <p:ext uri="{BB962C8B-B14F-4D97-AF65-F5344CB8AC3E}">
        <p14:creationId xmlns:p14="http://schemas.microsoft.com/office/powerpoint/2010/main" val="3467942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D595-22F7-C237-241C-3BFA09F46717}"/>
              </a:ext>
            </a:extLst>
          </p:cNvPr>
          <p:cNvSpPr>
            <a:spLocks noGrp="1"/>
          </p:cNvSpPr>
          <p:nvPr>
            <p:ph type="title"/>
          </p:nvPr>
        </p:nvSpPr>
        <p:spPr/>
        <p:txBody>
          <a:bodyPr/>
          <a:lstStyle/>
          <a:p>
            <a:r>
              <a:rPr lang="en-US" altLang="zh-CN" dirty="0"/>
              <a:t>Python Data Types</a:t>
            </a:r>
            <a:endParaRPr lang="zh-CN" altLang="en-US" dirty="0"/>
          </a:p>
        </p:txBody>
      </p:sp>
      <p:sp>
        <p:nvSpPr>
          <p:cNvPr id="3" name="Content Placeholder 2">
            <a:extLst>
              <a:ext uri="{FF2B5EF4-FFF2-40B4-BE49-F238E27FC236}">
                <a16:creationId xmlns:a16="http://schemas.microsoft.com/office/drawing/2014/main" id="{F601A885-7030-E2E6-36CC-9C7764249173}"/>
              </a:ext>
            </a:extLst>
          </p:cNvPr>
          <p:cNvSpPr>
            <a:spLocks noGrp="1"/>
          </p:cNvSpPr>
          <p:nvPr>
            <p:ph idx="1"/>
          </p:nvPr>
        </p:nvSpPr>
        <p:spPr>
          <a:xfrm>
            <a:off x="838200" y="1384418"/>
            <a:ext cx="10647348" cy="4895094"/>
          </a:xfrm>
        </p:spPr>
        <p:txBody>
          <a:bodyPr>
            <a:normAutofit fontScale="85000" lnSpcReduction="10000"/>
          </a:bodyPr>
          <a:lstStyle/>
          <a:p>
            <a:pPr marL="0" indent="0">
              <a:buNone/>
            </a:pPr>
            <a:r>
              <a:rPr lang="en-US" altLang="zh-CN" b="1" dirty="0"/>
              <a:t>Numeric Data Types in Python</a:t>
            </a:r>
          </a:p>
          <a:p>
            <a:r>
              <a:rPr lang="en-US" altLang="zh-CN" dirty="0"/>
              <a:t>The numeric data type in Python represents the data that has a numeric value. A numeric value can be an </a:t>
            </a:r>
            <a:r>
              <a:rPr lang="en-US" altLang="zh-CN" b="1" dirty="0"/>
              <a:t>integer, a floating number, or even a complex number. </a:t>
            </a:r>
            <a:r>
              <a:rPr lang="en-US" altLang="zh-CN" dirty="0"/>
              <a:t>These values are defined as Python int, Python float and Python complex classes in Python.</a:t>
            </a:r>
          </a:p>
          <a:p>
            <a:r>
              <a:rPr lang="en-US" altLang="zh-CN" dirty="0"/>
              <a:t>Integers – This value is represented by int class. It contains positive or negative whole numbers (without fractions or decimals). In Python (specifically Python 3), </a:t>
            </a:r>
            <a:r>
              <a:rPr lang="en-US" altLang="zh-CN" b="1" dirty="0"/>
              <a:t>there is no limit to how long an integer value can be.</a:t>
            </a:r>
          </a:p>
          <a:p>
            <a:r>
              <a:rPr lang="en-US" altLang="zh-CN" dirty="0"/>
              <a:t>Float – This value is represented by the </a:t>
            </a:r>
            <a:r>
              <a:rPr lang="en-US" altLang="zh-CN" b="1" dirty="0"/>
              <a:t>float class</a:t>
            </a:r>
            <a:r>
              <a:rPr lang="en-US" altLang="zh-CN" dirty="0"/>
              <a:t>. It is a real number with a floating-point representation. It is specified by a decimal point. Optionally, the character e or E followed by a positive or negative integer may be appended to specify scientific notation.</a:t>
            </a:r>
          </a:p>
          <a:p>
            <a:r>
              <a:rPr lang="en-US" altLang="zh-CN" dirty="0"/>
              <a:t>Complex Numbers – A complex number is represented by a complex class. It is specified as (real part) + (imaginary part)j . </a:t>
            </a:r>
            <a:r>
              <a:rPr lang="en-US" altLang="zh-CN" b="1" dirty="0"/>
              <a:t>For example – 2+3j</a:t>
            </a:r>
          </a:p>
        </p:txBody>
      </p:sp>
    </p:spTree>
    <p:extLst>
      <p:ext uri="{BB962C8B-B14F-4D97-AF65-F5344CB8AC3E}">
        <p14:creationId xmlns:p14="http://schemas.microsoft.com/office/powerpoint/2010/main" val="2484720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7D4D54-D997-370D-AAD5-2CB29797230D}"/>
              </a:ext>
            </a:extLst>
          </p:cNvPr>
          <p:cNvPicPr>
            <a:picLocks noChangeAspect="1"/>
          </p:cNvPicPr>
          <p:nvPr/>
        </p:nvPicPr>
        <p:blipFill>
          <a:blip r:embed="rId2"/>
          <a:stretch>
            <a:fillRect/>
          </a:stretch>
        </p:blipFill>
        <p:spPr>
          <a:xfrm>
            <a:off x="464321" y="1791355"/>
            <a:ext cx="11263357" cy="3275289"/>
          </a:xfrm>
          <a:prstGeom prst="rect">
            <a:avLst/>
          </a:prstGeom>
        </p:spPr>
      </p:pic>
    </p:spTree>
    <p:extLst>
      <p:ext uri="{BB962C8B-B14F-4D97-AF65-F5344CB8AC3E}">
        <p14:creationId xmlns:p14="http://schemas.microsoft.com/office/powerpoint/2010/main" val="274881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1334770">
              <a:lnSpc>
                <a:spcPct val="100000"/>
              </a:lnSpc>
              <a:spcBef>
                <a:spcPts val="100"/>
              </a:spcBef>
            </a:pPr>
            <a:r>
              <a:rPr dirty="0"/>
              <a:t>Why</a:t>
            </a:r>
            <a:r>
              <a:rPr spc="-30" dirty="0"/>
              <a:t> </a:t>
            </a:r>
            <a:r>
              <a:rPr spc="-10" dirty="0"/>
              <a:t>Python?</a:t>
            </a:r>
          </a:p>
        </p:txBody>
      </p:sp>
      <p:sp>
        <p:nvSpPr>
          <p:cNvPr id="3" name="object 3"/>
          <p:cNvSpPr txBox="1"/>
          <p:nvPr/>
        </p:nvSpPr>
        <p:spPr>
          <a:xfrm>
            <a:off x="2231390" y="1765608"/>
            <a:ext cx="7315200" cy="3929379"/>
          </a:xfrm>
          <a:prstGeom prst="rect">
            <a:avLst/>
          </a:prstGeom>
        </p:spPr>
        <p:txBody>
          <a:bodyPr vert="horz" wrap="square" lIns="0" tIns="54610" rIns="0" bIns="0" rtlCol="0">
            <a:spAutoFit/>
          </a:bodyPr>
          <a:lstStyle/>
          <a:p>
            <a:pPr marL="241300" indent="-228600">
              <a:spcBef>
                <a:spcPts val="430"/>
              </a:spcBef>
              <a:buChar char="•"/>
              <a:tabLst>
                <a:tab pos="241300" algn="l"/>
              </a:tabLst>
            </a:pPr>
            <a:r>
              <a:rPr sz="2600" dirty="0">
                <a:latin typeface="Arial MT"/>
                <a:cs typeface="Arial MT"/>
              </a:rPr>
              <a:t>Readability</a:t>
            </a:r>
            <a:r>
              <a:rPr sz="2600" spc="-60" dirty="0">
                <a:latin typeface="Arial MT"/>
                <a:cs typeface="Arial MT"/>
              </a:rPr>
              <a:t> </a:t>
            </a:r>
            <a:r>
              <a:rPr sz="2600" dirty="0">
                <a:latin typeface="Arial MT"/>
                <a:cs typeface="Arial MT"/>
              </a:rPr>
              <a:t>and</a:t>
            </a:r>
            <a:r>
              <a:rPr sz="2600" spc="-40" dirty="0">
                <a:latin typeface="Arial MT"/>
                <a:cs typeface="Arial MT"/>
              </a:rPr>
              <a:t> </a:t>
            </a:r>
            <a:r>
              <a:rPr sz="2600" spc="-20" dirty="0">
                <a:latin typeface="Arial MT"/>
                <a:cs typeface="Arial MT"/>
              </a:rPr>
              <a:t>ease-</a:t>
            </a:r>
            <a:r>
              <a:rPr sz="2600" spc="-10" dirty="0">
                <a:latin typeface="Arial MT"/>
                <a:cs typeface="Arial MT"/>
              </a:rPr>
              <a:t>of-maintenance</a:t>
            </a:r>
            <a:endParaRPr sz="2600" dirty="0">
              <a:latin typeface="Arial MT"/>
              <a:cs typeface="Arial MT"/>
            </a:endParaRPr>
          </a:p>
          <a:p>
            <a:pPr marL="697865" lvl="1" indent="-227965">
              <a:spcBef>
                <a:spcPts val="280"/>
              </a:spcBef>
              <a:buChar char="•"/>
              <a:tabLst>
                <a:tab pos="697865" algn="l"/>
              </a:tabLst>
            </a:pPr>
            <a:r>
              <a:rPr sz="2200" dirty="0">
                <a:latin typeface="Arial MT"/>
                <a:cs typeface="Arial MT"/>
              </a:rPr>
              <a:t>Python</a:t>
            </a:r>
            <a:r>
              <a:rPr sz="2200" spc="-50" dirty="0">
                <a:latin typeface="Arial MT"/>
                <a:cs typeface="Arial MT"/>
              </a:rPr>
              <a:t> </a:t>
            </a:r>
            <a:r>
              <a:rPr sz="2200" dirty="0">
                <a:latin typeface="Arial MT"/>
                <a:cs typeface="Arial MT"/>
              </a:rPr>
              <a:t>focuses</a:t>
            </a:r>
            <a:r>
              <a:rPr sz="2200" spc="-45" dirty="0">
                <a:latin typeface="Arial MT"/>
                <a:cs typeface="Arial MT"/>
              </a:rPr>
              <a:t> </a:t>
            </a:r>
            <a:r>
              <a:rPr sz="2200" dirty="0">
                <a:latin typeface="Arial MT"/>
                <a:cs typeface="Arial MT"/>
              </a:rPr>
              <a:t>on</a:t>
            </a:r>
            <a:r>
              <a:rPr sz="2200" spc="-50" dirty="0">
                <a:latin typeface="Arial MT"/>
                <a:cs typeface="Arial MT"/>
              </a:rPr>
              <a:t> </a:t>
            </a:r>
            <a:r>
              <a:rPr sz="2200" spc="-10" dirty="0">
                <a:latin typeface="Arial MT"/>
                <a:cs typeface="Arial MT"/>
              </a:rPr>
              <a:t>well-</a:t>
            </a:r>
            <a:r>
              <a:rPr sz="2200" dirty="0">
                <a:latin typeface="Arial MT"/>
                <a:cs typeface="Arial MT"/>
              </a:rPr>
              <a:t>structured</a:t>
            </a:r>
            <a:r>
              <a:rPr sz="2200" spc="-45" dirty="0">
                <a:latin typeface="Arial MT"/>
                <a:cs typeface="Arial MT"/>
              </a:rPr>
              <a:t> </a:t>
            </a:r>
            <a:r>
              <a:rPr sz="2200" dirty="0">
                <a:latin typeface="Arial MT"/>
                <a:cs typeface="Arial MT"/>
              </a:rPr>
              <a:t>easy</a:t>
            </a:r>
            <a:r>
              <a:rPr sz="2200" spc="-45" dirty="0">
                <a:latin typeface="Arial MT"/>
                <a:cs typeface="Arial MT"/>
              </a:rPr>
              <a:t> </a:t>
            </a:r>
            <a:r>
              <a:rPr sz="2200" dirty="0">
                <a:latin typeface="Arial MT"/>
                <a:cs typeface="Arial MT"/>
              </a:rPr>
              <a:t>to</a:t>
            </a:r>
            <a:r>
              <a:rPr sz="2200" spc="-50" dirty="0">
                <a:latin typeface="Arial MT"/>
                <a:cs typeface="Arial MT"/>
              </a:rPr>
              <a:t> </a:t>
            </a:r>
            <a:r>
              <a:rPr sz="2200" dirty="0">
                <a:latin typeface="Arial MT"/>
                <a:cs typeface="Arial MT"/>
              </a:rPr>
              <a:t>read</a:t>
            </a:r>
            <a:r>
              <a:rPr sz="2200" spc="-45" dirty="0">
                <a:latin typeface="Arial MT"/>
                <a:cs typeface="Arial MT"/>
              </a:rPr>
              <a:t> </a:t>
            </a:r>
            <a:r>
              <a:rPr sz="2200" spc="-20" dirty="0">
                <a:latin typeface="Arial MT"/>
                <a:cs typeface="Arial MT"/>
              </a:rPr>
              <a:t>code</a:t>
            </a:r>
            <a:endParaRPr sz="2200" dirty="0">
              <a:latin typeface="Arial MT"/>
              <a:cs typeface="Arial MT"/>
            </a:endParaRPr>
          </a:p>
          <a:p>
            <a:pPr marL="697865" lvl="1" indent="-227965">
              <a:spcBef>
                <a:spcPts val="225"/>
              </a:spcBef>
              <a:buChar char="•"/>
              <a:tabLst>
                <a:tab pos="697865" algn="l"/>
              </a:tabLst>
            </a:pPr>
            <a:r>
              <a:rPr sz="2200" dirty="0">
                <a:latin typeface="Arial MT"/>
                <a:cs typeface="Arial MT"/>
              </a:rPr>
              <a:t>Easier</a:t>
            </a:r>
            <a:r>
              <a:rPr sz="2200" spc="-60" dirty="0">
                <a:latin typeface="Arial MT"/>
                <a:cs typeface="Arial MT"/>
              </a:rPr>
              <a:t> </a:t>
            </a:r>
            <a:r>
              <a:rPr sz="2200" dirty="0">
                <a:latin typeface="Arial MT"/>
                <a:cs typeface="Arial MT"/>
              </a:rPr>
              <a:t>to</a:t>
            </a:r>
            <a:r>
              <a:rPr sz="2200" spc="-65" dirty="0">
                <a:latin typeface="Arial MT"/>
                <a:cs typeface="Arial MT"/>
              </a:rPr>
              <a:t> </a:t>
            </a:r>
            <a:r>
              <a:rPr sz="2200" dirty="0">
                <a:latin typeface="Arial MT"/>
                <a:cs typeface="Arial MT"/>
              </a:rPr>
              <a:t>understand</a:t>
            </a:r>
            <a:r>
              <a:rPr sz="2200" spc="-60" dirty="0">
                <a:latin typeface="Arial MT"/>
                <a:cs typeface="Arial MT"/>
              </a:rPr>
              <a:t> </a:t>
            </a:r>
            <a:r>
              <a:rPr sz="2200" dirty="0">
                <a:latin typeface="Arial MT"/>
                <a:cs typeface="Arial MT"/>
              </a:rPr>
              <a:t>source</a:t>
            </a:r>
            <a:r>
              <a:rPr sz="2200" spc="-65" dirty="0">
                <a:latin typeface="Arial MT"/>
                <a:cs typeface="Arial MT"/>
              </a:rPr>
              <a:t> </a:t>
            </a:r>
            <a:r>
              <a:rPr sz="2200" spc="-10" dirty="0">
                <a:latin typeface="Arial MT"/>
                <a:cs typeface="Arial MT"/>
              </a:rPr>
              <a:t>code…</a:t>
            </a:r>
            <a:endParaRPr sz="2200" dirty="0">
              <a:latin typeface="Arial MT"/>
              <a:cs typeface="Arial MT"/>
            </a:endParaRPr>
          </a:p>
          <a:p>
            <a:pPr marL="697865" lvl="1" indent="-227965">
              <a:spcBef>
                <a:spcPts val="229"/>
              </a:spcBef>
              <a:buChar char="•"/>
              <a:tabLst>
                <a:tab pos="697865" algn="l"/>
              </a:tabLst>
            </a:pPr>
            <a:r>
              <a:rPr sz="2200" dirty="0">
                <a:latin typeface="Arial MT"/>
                <a:cs typeface="Arial MT"/>
              </a:rPr>
              <a:t>..hence</a:t>
            </a:r>
            <a:r>
              <a:rPr sz="2200" spc="-60" dirty="0">
                <a:latin typeface="Arial MT"/>
                <a:cs typeface="Arial MT"/>
              </a:rPr>
              <a:t> </a:t>
            </a:r>
            <a:r>
              <a:rPr sz="2200" dirty="0">
                <a:latin typeface="Arial MT"/>
                <a:cs typeface="Arial MT"/>
              </a:rPr>
              <a:t>easier</a:t>
            </a:r>
            <a:r>
              <a:rPr sz="2200" spc="-50" dirty="0">
                <a:latin typeface="Arial MT"/>
                <a:cs typeface="Arial MT"/>
              </a:rPr>
              <a:t> </a:t>
            </a:r>
            <a:r>
              <a:rPr sz="2200" dirty="0">
                <a:latin typeface="Arial MT"/>
                <a:cs typeface="Arial MT"/>
              </a:rPr>
              <a:t>to</a:t>
            </a:r>
            <a:r>
              <a:rPr sz="2200" spc="-60" dirty="0">
                <a:latin typeface="Arial MT"/>
                <a:cs typeface="Arial MT"/>
              </a:rPr>
              <a:t> </a:t>
            </a:r>
            <a:r>
              <a:rPr sz="2200" dirty="0">
                <a:latin typeface="Arial MT"/>
                <a:cs typeface="Arial MT"/>
              </a:rPr>
              <a:t>maintain</a:t>
            </a:r>
            <a:r>
              <a:rPr sz="2200" spc="-55" dirty="0">
                <a:latin typeface="Arial MT"/>
                <a:cs typeface="Arial MT"/>
              </a:rPr>
              <a:t> </a:t>
            </a:r>
            <a:r>
              <a:rPr sz="2200" dirty="0">
                <a:latin typeface="Arial MT"/>
                <a:cs typeface="Arial MT"/>
              </a:rPr>
              <a:t>code</a:t>
            </a:r>
            <a:r>
              <a:rPr sz="2200" spc="-60" dirty="0">
                <a:latin typeface="Arial MT"/>
                <a:cs typeface="Arial MT"/>
              </a:rPr>
              <a:t> </a:t>
            </a:r>
            <a:r>
              <a:rPr sz="2200" spc="-20" dirty="0">
                <a:latin typeface="Arial MT"/>
                <a:cs typeface="Arial MT"/>
              </a:rPr>
              <a:t>base</a:t>
            </a:r>
            <a:endParaRPr sz="2200" dirty="0">
              <a:latin typeface="Arial MT"/>
              <a:cs typeface="Arial MT"/>
            </a:endParaRPr>
          </a:p>
          <a:p>
            <a:pPr marL="241300" indent="-228600">
              <a:spcBef>
                <a:spcPts val="690"/>
              </a:spcBef>
              <a:buChar char="•"/>
              <a:tabLst>
                <a:tab pos="241300" algn="l"/>
              </a:tabLst>
            </a:pPr>
            <a:r>
              <a:rPr sz="2600" spc="-10" dirty="0">
                <a:latin typeface="Arial MT"/>
                <a:cs typeface="Arial MT"/>
              </a:rPr>
              <a:t>Portability</a:t>
            </a:r>
            <a:endParaRPr sz="2600" dirty="0">
              <a:latin typeface="Arial MT"/>
              <a:cs typeface="Arial MT"/>
            </a:endParaRPr>
          </a:p>
          <a:p>
            <a:pPr marL="697865" lvl="1" indent="-227965">
              <a:spcBef>
                <a:spcPts val="250"/>
              </a:spcBef>
              <a:buChar char="•"/>
              <a:tabLst>
                <a:tab pos="697865" algn="l"/>
              </a:tabLst>
            </a:pPr>
            <a:r>
              <a:rPr sz="2200" dirty="0">
                <a:latin typeface="Arial MT"/>
                <a:cs typeface="Arial MT"/>
              </a:rPr>
              <a:t>Scripting</a:t>
            </a:r>
            <a:r>
              <a:rPr sz="2200" spc="-70" dirty="0">
                <a:latin typeface="Arial MT"/>
                <a:cs typeface="Arial MT"/>
              </a:rPr>
              <a:t> </a:t>
            </a:r>
            <a:r>
              <a:rPr sz="2200" dirty="0">
                <a:latin typeface="Arial MT"/>
                <a:cs typeface="Arial MT"/>
              </a:rPr>
              <a:t>language</a:t>
            </a:r>
            <a:r>
              <a:rPr sz="2200" spc="-70" dirty="0">
                <a:latin typeface="Arial MT"/>
                <a:cs typeface="Arial MT"/>
              </a:rPr>
              <a:t> </a:t>
            </a:r>
            <a:r>
              <a:rPr sz="2200" dirty="0">
                <a:latin typeface="Arial MT"/>
                <a:cs typeface="Arial MT"/>
              </a:rPr>
              <a:t>hence</a:t>
            </a:r>
            <a:r>
              <a:rPr sz="2200" spc="-65" dirty="0">
                <a:latin typeface="Arial MT"/>
                <a:cs typeface="Arial MT"/>
              </a:rPr>
              <a:t> </a:t>
            </a:r>
            <a:r>
              <a:rPr sz="2200" dirty="0">
                <a:latin typeface="Arial MT"/>
                <a:cs typeface="Arial MT"/>
              </a:rPr>
              <a:t>easily</a:t>
            </a:r>
            <a:r>
              <a:rPr sz="2200" spc="-70" dirty="0">
                <a:latin typeface="Arial MT"/>
                <a:cs typeface="Arial MT"/>
              </a:rPr>
              <a:t> </a:t>
            </a:r>
            <a:r>
              <a:rPr sz="2200" spc="-10" dirty="0">
                <a:latin typeface="Arial MT"/>
                <a:cs typeface="Arial MT"/>
              </a:rPr>
              <a:t>portabble</a:t>
            </a:r>
            <a:endParaRPr sz="2200" dirty="0">
              <a:latin typeface="Arial MT"/>
              <a:cs typeface="Arial MT"/>
            </a:endParaRPr>
          </a:p>
          <a:p>
            <a:pPr marL="697865" lvl="1" indent="-227965">
              <a:spcBef>
                <a:spcPts val="225"/>
              </a:spcBef>
              <a:buChar char="•"/>
              <a:tabLst>
                <a:tab pos="697865" algn="l"/>
              </a:tabLst>
            </a:pPr>
            <a:r>
              <a:rPr sz="2200" dirty="0">
                <a:latin typeface="Arial MT"/>
                <a:cs typeface="Arial MT"/>
              </a:rPr>
              <a:t>Python</a:t>
            </a:r>
            <a:r>
              <a:rPr sz="2200" spc="-60" dirty="0">
                <a:latin typeface="Arial MT"/>
                <a:cs typeface="Arial MT"/>
              </a:rPr>
              <a:t> </a:t>
            </a:r>
            <a:r>
              <a:rPr sz="2200" dirty="0">
                <a:latin typeface="Arial MT"/>
                <a:cs typeface="Arial MT"/>
              </a:rPr>
              <a:t>interpreter</a:t>
            </a:r>
            <a:r>
              <a:rPr sz="2200" spc="-55" dirty="0">
                <a:latin typeface="Arial MT"/>
                <a:cs typeface="Arial MT"/>
              </a:rPr>
              <a:t> </a:t>
            </a:r>
            <a:r>
              <a:rPr sz="2200" dirty="0">
                <a:latin typeface="Arial MT"/>
                <a:cs typeface="Arial MT"/>
              </a:rPr>
              <a:t>is</a:t>
            </a:r>
            <a:r>
              <a:rPr sz="2200" spc="-60" dirty="0">
                <a:latin typeface="Arial MT"/>
                <a:cs typeface="Arial MT"/>
              </a:rPr>
              <a:t> </a:t>
            </a:r>
            <a:r>
              <a:rPr sz="2200" dirty="0">
                <a:latin typeface="Arial MT"/>
                <a:cs typeface="Arial MT"/>
              </a:rPr>
              <a:t>supported</a:t>
            </a:r>
            <a:r>
              <a:rPr sz="2200" spc="-60" dirty="0">
                <a:latin typeface="Arial MT"/>
                <a:cs typeface="Arial MT"/>
              </a:rPr>
              <a:t> </a:t>
            </a:r>
            <a:r>
              <a:rPr sz="2200" dirty="0">
                <a:latin typeface="Arial MT"/>
                <a:cs typeface="Arial MT"/>
              </a:rPr>
              <a:t>on</a:t>
            </a:r>
            <a:r>
              <a:rPr sz="2200" spc="-60" dirty="0">
                <a:latin typeface="Arial MT"/>
                <a:cs typeface="Arial MT"/>
              </a:rPr>
              <a:t> </a:t>
            </a:r>
            <a:r>
              <a:rPr sz="2200" dirty="0">
                <a:latin typeface="Arial MT"/>
                <a:cs typeface="Arial MT"/>
              </a:rPr>
              <a:t>most</a:t>
            </a:r>
            <a:r>
              <a:rPr sz="2200" spc="-60" dirty="0">
                <a:latin typeface="Arial MT"/>
                <a:cs typeface="Arial MT"/>
              </a:rPr>
              <a:t> </a:t>
            </a:r>
            <a:r>
              <a:rPr sz="2200" dirty="0">
                <a:latin typeface="Arial MT"/>
                <a:cs typeface="Arial MT"/>
              </a:rPr>
              <a:t>modern</a:t>
            </a:r>
            <a:r>
              <a:rPr sz="2200" spc="-55" dirty="0">
                <a:latin typeface="Arial MT"/>
                <a:cs typeface="Arial MT"/>
              </a:rPr>
              <a:t> </a:t>
            </a:r>
            <a:r>
              <a:rPr sz="2200" spc="-20" dirty="0">
                <a:latin typeface="Arial MT"/>
                <a:cs typeface="Arial MT"/>
              </a:rPr>
              <a:t>OS’s</a:t>
            </a:r>
            <a:endParaRPr sz="2200" dirty="0">
              <a:latin typeface="Arial MT"/>
              <a:cs typeface="Arial MT"/>
            </a:endParaRPr>
          </a:p>
          <a:p>
            <a:pPr marL="241300" indent="-228600">
              <a:spcBef>
                <a:spcPts val="660"/>
              </a:spcBef>
              <a:buChar char="•"/>
              <a:tabLst>
                <a:tab pos="241300" algn="l"/>
              </a:tabLst>
            </a:pPr>
            <a:r>
              <a:rPr sz="2600" dirty="0">
                <a:latin typeface="Arial MT"/>
                <a:cs typeface="Arial MT"/>
              </a:rPr>
              <a:t>Extensibility</a:t>
            </a:r>
            <a:r>
              <a:rPr sz="2600" spc="-70" dirty="0">
                <a:latin typeface="Arial MT"/>
                <a:cs typeface="Arial MT"/>
              </a:rPr>
              <a:t> </a:t>
            </a:r>
            <a:r>
              <a:rPr sz="2600" dirty="0">
                <a:latin typeface="Arial MT"/>
                <a:cs typeface="Arial MT"/>
              </a:rPr>
              <a:t>with</a:t>
            </a:r>
            <a:r>
              <a:rPr sz="2600" spc="-65" dirty="0">
                <a:latin typeface="Arial MT"/>
                <a:cs typeface="Arial MT"/>
              </a:rPr>
              <a:t> </a:t>
            </a:r>
            <a:r>
              <a:rPr sz="2600" spc="-10" dirty="0">
                <a:latin typeface="Arial MT"/>
                <a:cs typeface="Arial MT"/>
              </a:rPr>
              <a:t>libraries</a:t>
            </a:r>
            <a:endParaRPr sz="2600" dirty="0">
              <a:latin typeface="Arial MT"/>
              <a:cs typeface="Arial MT"/>
            </a:endParaRPr>
          </a:p>
          <a:p>
            <a:pPr marL="698500" marR="122555" lvl="1" indent="-228600">
              <a:lnSpc>
                <a:spcPts val="2400"/>
              </a:lnSpc>
              <a:spcBef>
                <a:spcPts val="525"/>
              </a:spcBef>
              <a:buChar char="•"/>
              <a:tabLst>
                <a:tab pos="698500" algn="l"/>
              </a:tabLst>
            </a:pPr>
            <a:r>
              <a:rPr sz="2200" dirty="0">
                <a:latin typeface="Arial MT"/>
                <a:cs typeface="Arial MT"/>
              </a:rPr>
              <a:t>Large</a:t>
            </a:r>
            <a:r>
              <a:rPr sz="2200" spc="-45" dirty="0">
                <a:latin typeface="Arial MT"/>
                <a:cs typeface="Arial MT"/>
              </a:rPr>
              <a:t> </a:t>
            </a:r>
            <a:r>
              <a:rPr sz="2200" dirty="0">
                <a:latin typeface="Arial MT"/>
                <a:cs typeface="Arial MT"/>
              </a:rPr>
              <a:t>base</a:t>
            </a:r>
            <a:r>
              <a:rPr sz="2200" spc="-45" dirty="0">
                <a:latin typeface="Arial MT"/>
                <a:cs typeface="Arial MT"/>
              </a:rPr>
              <a:t> </a:t>
            </a:r>
            <a:r>
              <a:rPr sz="2200" dirty="0">
                <a:latin typeface="Arial MT"/>
                <a:cs typeface="Arial MT"/>
              </a:rPr>
              <a:t>of</a:t>
            </a:r>
            <a:r>
              <a:rPr sz="2200" spc="-45" dirty="0">
                <a:latin typeface="Arial MT"/>
                <a:cs typeface="Arial MT"/>
              </a:rPr>
              <a:t> </a:t>
            </a:r>
            <a:r>
              <a:rPr sz="2200" spc="-10" dirty="0">
                <a:latin typeface="Arial MT"/>
                <a:cs typeface="Arial MT"/>
              </a:rPr>
              <a:t>third-</a:t>
            </a:r>
            <a:r>
              <a:rPr sz="2200" dirty="0">
                <a:latin typeface="Arial MT"/>
                <a:cs typeface="Arial MT"/>
              </a:rPr>
              <a:t>party</a:t>
            </a:r>
            <a:r>
              <a:rPr sz="2200" spc="-45" dirty="0">
                <a:latin typeface="Arial MT"/>
                <a:cs typeface="Arial MT"/>
              </a:rPr>
              <a:t> </a:t>
            </a:r>
            <a:r>
              <a:rPr sz="2200" dirty="0">
                <a:latin typeface="Arial MT"/>
                <a:cs typeface="Arial MT"/>
              </a:rPr>
              <a:t>libraries</a:t>
            </a:r>
            <a:r>
              <a:rPr sz="2200" spc="-45" dirty="0">
                <a:latin typeface="Arial MT"/>
                <a:cs typeface="Arial MT"/>
              </a:rPr>
              <a:t> </a:t>
            </a:r>
            <a:r>
              <a:rPr sz="2200" dirty="0">
                <a:latin typeface="Arial MT"/>
                <a:cs typeface="Arial MT"/>
              </a:rPr>
              <a:t>that</a:t>
            </a:r>
            <a:r>
              <a:rPr sz="2200" spc="-45" dirty="0">
                <a:latin typeface="Arial MT"/>
                <a:cs typeface="Arial MT"/>
              </a:rPr>
              <a:t> </a:t>
            </a:r>
            <a:r>
              <a:rPr sz="2200" dirty="0">
                <a:latin typeface="Arial MT"/>
                <a:cs typeface="Arial MT"/>
              </a:rPr>
              <a:t>greatly</a:t>
            </a:r>
            <a:r>
              <a:rPr sz="2200" spc="-45" dirty="0">
                <a:latin typeface="Arial MT"/>
                <a:cs typeface="Arial MT"/>
              </a:rPr>
              <a:t> </a:t>
            </a:r>
            <a:r>
              <a:rPr sz="2200" spc="-10" dirty="0">
                <a:latin typeface="Arial MT"/>
                <a:cs typeface="Arial MT"/>
              </a:rPr>
              <a:t>extend functionality.</a:t>
            </a:r>
            <a:r>
              <a:rPr sz="2200" spc="-80" dirty="0">
                <a:latin typeface="Arial MT"/>
                <a:cs typeface="Arial MT"/>
              </a:rPr>
              <a:t> </a:t>
            </a:r>
            <a:r>
              <a:rPr sz="2200" dirty="0">
                <a:latin typeface="Arial MT"/>
                <a:cs typeface="Arial MT"/>
              </a:rPr>
              <a:t>Eg.,</a:t>
            </a:r>
            <a:r>
              <a:rPr sz="2200" spc="-80" dirty="0">
                <a:latin typeface="Arial MT"/>
                <a:cs typeface="Arial MT"/>
              </a:rPr>
              <a:t> </a:t>
            </a:r>
            <a:r>
              <a:rPr sz="2200" spc="-10" dirty="0">
                <a:latin typeface="Arial MT"/>
                <a:cs typeface="Arial MT"/>
              </a:rPr>
              <a:t>NumPy,</a:t>
            </a:r>
            <a:r>
              <a:rPr sz="2200" spc="-80" dirty="0">
                <a:latin typeface="Arial MT"/>
                <a:cs typeface="Arial MT"/>
              </a:rPr>
              <a:t> </a:t>
            </a:r>
            <a:r>
              <a:rPr sz="2200" dirty="0">
                <a:latin typeface="Arial MT"/>
                <a:cs typeface="Arial MT"/>
              </a:rPr>
              <a:t>SciPy</a:t>
            </a:r>
            <a:r>
              <a:rPr sz="2200" spc="-80" dirty="0">
                <a:latin typeface="Arial MT"/>
                <a:cs typeface="Arial MT"/>
              </a:rPr>
              <a:t> </a:t>
            </a:r>
            <a:r>
              <a:rPr sz="2200" spc="-20" dirty="0">
                <a:latin typeface="Arial MT"/>
                <a:cs typeface="Arial MT"/>
              </a:rPr>
              <a:t>etc.</a:t>
            </a:r>
            <a:endParaRPr sz="2200" dirty="0">
              <a:latin typeface="Arial MT"/>
              <a:cs typeface="Arial MT"/>
            </a:endParaRPr>
          </a:p>
        </p:txBody>
      </p:sp>
      <p:sp>
        <p:nvSpPr>
          <p:cNvPr id="4" name="object 4"/>
          <p:cNvSpPr/>
          <p:nvPr/>
        </p:nvSpPr>
        <p:spPr>
          <a:xfrm>
            <a:off x="1524000" y="1371600"/>
            <a:ext cx="9144000" cy="0"/>
          </a:xfrm>
          <a:custGeom>
            <a:avLst/>
            <a:gdLst/>
            <a:ahLst/>
            <a:cxnLst/>
            <a:rect l="l" t="t" r="r" b="b"/>
            <a:pathLst>
              <a:path w="9144000">
                <a:moveTo>
                  <a:pt x="0" y="0"/>
                </a:moveTo>
                <a:lnTo>
                  <a:pt x="9144000" y="1"/>
                </a:lnTo>
              </a:path>
            </a:pathLst>
          </a:custGeom>
          <a:ln w="28575">
            <a:solidFill>
              <a:srgbClr val="000000"/>
            </a:solidFill>
          </a:ln>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CB17-853B-9BCC-9CB8-990456BB7C58}"/>
              </a:ext>
            </a:extLst>
          </p:cNvPr>
          <p:cNvSpPr>
            <a:spLocks noGrp="1"/>
          </p:cNvSpPr>
          <p:nvPr>
            <p:ph type="title"/>
          </p:nvPr>
        </p:nvSpPr>
        <p:spPr/>
        <p:txBody>
          <a:bodyPr/>
          <a:lstStyle/>
          <a:p>
            <a:r>
              <a:rPr lang="en-US" altLang="zh-CN" dirty="0"/>
              <a:t>Basics</a:t>
            </a:r>
            <a:endParaRPr lang="zh-CN" altLang="en-US" dirty="0"/>
          </a:p>
        </p:txBody>
      </p:sp>
      <p:pic>
        <p:nvPicPr>
          <p:cNvPr id="5" name="Picture 4">
            <a:extLst>
              <a:ext uri="{FF2B5EF4-FFF2-40B4-BE49-F238E27FC236}">
                <a16:creationId xmlns:a16="http://schemas.microsoft.com/office/drawing/2014/main" id="{347F424F-DFE3-0A43-F24C-D50AD14F347D}"/>
              </a:ext>
            </a:extLst>
          </p:cNvPr>
          <p:cNvPicPr>
            <a:picLocks noChangeAspect="1"/>
          </p:cNvPicPr>
          <p:nvPr/>
        </p:nvPicPr>
        <p:blipFill>
          <a:blip r:embed="rId2"/>
          <a:stretch>
            <a:fillRect/>
          </a:stretch>
        </p:blipFill>
        <p:spPr>
          <a:xfrm>
            <a:off x="1537651" y="1452784"/>
            <a:ext cx="9116697" cy="4600719"/>
          </a:xfrm>
          <a:prstGeom prst="rect">
            <a:avLst/>
          </a:prstGeom>
        </p:spPr>
      </p:pic>
    </p:spTree>
    <p:extLst>
      <p:ext uri="{BB962C8B-B14F-4D97-AF65-F5344CB8AC3E}">
        <p14:creationId xmlns:p14="http://schemas.microsoft.com/office/powerpoint/2010/main" val="656255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55E5-4757-4B52-D643-DE2A7D03D464}"/>
              </a:ext>
            </a:extLst>
          </p:cNvPr>
          <p:cNvSpPr>
            <a:spLocks noGrp="1"/>
          </p:cNvSpPr>
          <p:nvPr>
            <p:ph type="title"/>
          </p:nvPr>
        </p:nvSpPr>
        <p:spPr/>
        <p:txBody>
          <a:bodyPr/>
          <a:lstStyle/>
          <a:p>
            <a:r>
              <a:rPr lang="en-US" altLang="zh-CN" dirty="0"/>
              <a:t>Python keywords</a:t>
            </a:r>
            <a:endParaRPr lang="zh-CN" altLang="en-US" dirty="0"/>
          </a:p>
        </p:txBody>
      </p:sp>
      <p:pic>
        <p:nvPicPr>
          <p:cNvPr id="5" name="Picture 4">
            <a:extLst>
              <a:ext uri="{FF2B5EF4-FFF2-40B4-BE49-F238E27FC236}">
                <a16:creationId xmlns:a16="http://schemas.microsoft.com/office/drawing/2014/main" id="{328B7ABE-EBEC-830F-0BBD-2C4217498D00}"/>
              </a:ext>
            </a:extLst>
          </p:cNvPr>
          <p:cNvPicPr>
            <a:picLocks noChangeAspect="1"/>
          </p:cNvPicPr>
          <p:nvPr/>
        </p:nvPicPr>
        <p:blipFill>
          <a:blip r:embed="rId2"/>
          <a:stretch>
            <a:fillRect/>
          </a:stretch>
        </p:blipFill>
        <p:spPr>
          <a:xfrm>
            <a:off x="336134" y="2534553"/>
            <a:ext cx="11519731" cy="1191877"/>
          </a:xfrm>
          <a:prstGeom prst="rect">
            <a:avLst/>
          </a:prstGeom>
        </p:spPr>
      </p:pic>
    </p:spTree>
    <p:extLst>
      <p:ext uri="{BB962C8B-B14F-4D97-AF65-F5344CB8AC3E}">
        <p14:creationId xmlns:p14="http://schemas.microsoft.com/office/powerpoint/2010/main" val="522168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A4F2-544F-FE5B-A0FB-E80228D2B567}"/>
              </a:ext>
            </a:extLst>
          </p:cNvPr>
          <p:cNvSpPr>
            <a:spLocks noGrp="1"/>
          </p:cNvSpPr>
          <p:nvPr>
            <p:ph type="title"/>
          </p:nvPr>
        </p:nvSpPr>
        <p:spPr/>
        <p:txBody>
          <a:bodyPr/>
          <a:lstStyle/>
          <a:p>
            <a:r>
              <a:rPr lang="en-US" altLang="zh-CN" b="1" dirty="0"/>
              <a:t>Control Structures</a:t>
            </a:r>
            <a:endParaRPr lang="zh-CN" altLang="en-US" b="1" dirty="0"/>
          </a:p>
        </p:txBody>
      </p:sp>
      <p:sp>
        <p:nvSpPr>
          <p:cNvPr id="6" name="TextBox 5">
            <a:extLst>
              <a:ext uri="{FF2B5EF4-FFF2-40B4-BE49-F238E27FC236}">
                <a16:creationId xmlns:a16="http://schemas.microsoft.com/office/drawing/2014/main" id="{7B55B89E-5936-FB73-92C8-4DB5E8A6EDA8}"/>
              </a:ext>
            </a:extLst>
          </p:cNvPr>
          <p:cNvSpPr txBox="1"/>
          <p:nvPr/>
        </p:nvSpPr>
        <p:spPr>
          <a:xfrm>
            <a:off x="4648912" y="1469463"/>
            <a:ext cx="7238140" cy="1200329"/>
          </a:xfrm>
          <a:prstGeom prst="rect">
            <a:avLst/>
          </a:prstGeom>
          <a:noFill/>
        </p:spPr>
        <p:txBody>
          <a:bodyPr wrap="square">
            <a:spAutoFit/>
          </a:bodyPr>
          <a:lstStyle/>
          <a:p>
            <a:r>
              <a:rPr lang="en-US" altLang="zh-CN" b="1" dirty="0"/>
              <a:t>age = 25</a:t>
            </a:r>
          </a:p>
          <a:p>
            <a:endParaRPr lang="en-US" altLang="zh-CN" b="1" dirty="0"/>
          </a:p>
          <a:p>
            <a:r>
              <a:rPr lang="en-US" altLang="zh-CN" b="1" dirty="0"/>
              <a:t>if age &gt;= 18:</a:t>
            </a:r>
          </a:p>
          <a:p>
            <a:r>
              <a:rPr lang="en-US" altLang="zh-CN" b="1" dirty="0"/>
              <a:t>    print("Congratulations! You are eligible for BS Degree/Voting")</a:t>
            </a:r>
            <a:endParaRPr lang="zh-CN" altLang="en-US" b="1" dirty="0"/>
          </a:p>
        </p:txBody>
      </p:sp>
      <p:sp>
        <p:nvSpPr>
          <p:cNvPr id="9" name="TextBox 8">
            <a:extLst>
              <a:ext uri="{FF2B5EF4-FFF2-40B4-BE49-F238E27FC236}">
                <a16:creationId xmlns:a16="http://schemas.microsoft.com/office/drawing/2014/main" id="{AF6F07E0-56CF-9219-D0F7-3EF4C6AE91E1}"/>
              </a:ext>
            </a:extLst>
          </p:cNvPr>
          <p:cNvSpPr txBox="1"/>
          <p:nvPr/>
        </p:nvSpPr>
        <p:spPr>
          <a:xfrm>
            <a:off x="4757870" y="2891017"/>
            <a:ext cx="6097424" cy="646331"/>
          </a:xfrm>
          <a:prstGeom prst="rect">
            <a:avLst/>
          </a:prstGeom>
          <a:noFill/>
        </p:spPr>
        <p:txBody>
          <a:bodyPr wrap="square">
            <a:spAutoFit/>
          </a:bodyPr>
          <a:lstStyle/>
          <a:p>
            <a:r>
              <a:rPr lang="en-US" altLang="zh-CN" b="1" dirty="0"/>
              <a:t>age = 19</a:t>
            </a:r>
          </a:p>
          <a:p>
            <a:r>
              <a:rPr lang="en-US" altLang="zh-CN" b="1" dirty="0"/>
              <a:t>if age &gt; 18: print("Eligible to Vote.")</a:t>
            </a:r>
            <a:endParaRPr lang="zh-CN" altLang="en-US" b="1" dirty="0"/>
          </a:p>
        </p:txBody>
      </p:sp>
      <p:sp>
        <p:nvSpPr>
          <p:cNvPr id="11" name="TextBox 10">
            <a:extLst>
              <a:ext uri="{FF2B5EF4-FFF2-40B4-BE49-F238E27FC236}">
                <a16:creationId xmlns:a16="http://schemas.microsoft.com/office/drawing/2014/main" id="{C2C18D1E-D522-8888-9320-77FCDE750891}"/>
              </a:ext>
            </a:extLst>
          </p:cNvPr>
          <p:cNvSpPr txBox="1"/>
          <p:nvPr/>
        </p:nvSpPr>
        <p:spPr>
          <a:xfrm>
            <a:off x="5256376" y="4188209"/>
            <a:ext cx="3033045" cy="1477328"/>
          </a:xfrm>
          <a:prstGeom prst="rect">
            <a:avLst/>
          </a:prstGeom>
          <a:noFill/>
        </p:spPr>
        <p:txBody>
          <a:bodyPr wrap="square">
            <a:spAutoFit/>
          </a:bodyPr>
          <a:lstStyle/>
          <a:p>
            <a:r>
              <a:rPr lang="zh-CN" altLang="en-US" b="1" dirty="0"/>
              <a:t>age = 10</a:t>
            </a:r>
          </a:p>
          <a:p>
            <a:r>
              <a:rPr lang="zh-CN" altLang="en-US" b="1" dirty="0"/>
              <a:t>if age &lt;= 12:</a:t>
            </a:r>
          </a:p>
          <a:p>
            <a:r>
              <a:rPr lang="zh-CN" altLang="en-US" b="1" dirty="0"/>
              <a:t>    print(“</a:t>
            </a:r>
            <a:r>
              <a:rPr lang="en-US" altLang="zh-CN" b="1" dirty="0"/>
              <a:t>Pay half ticket</a:t>
            </a:r>
            <a:r>
              <a:rPr lang="zh-CN" altLang="en-US" b="1" dirty="0"/>
              <a:t>.")</a:t>
            </a:r>
          </a:p>
          <a:p>
            <a:r>
              <a:rPr lang="zh-CN" altLang="en-US" b="1" dirty="0"/>
              <a:t>else:</a:t>
            </a:r>
          </a:p>
          <a:p>
            <a:r>
              <a:rPr lang="zh-CN" altLang="en-US" b="1" dirty="0"/>
              <a:t>    print("Pay </a:t>
            </a:r>
            <a:r>
              <a:rPr lang="en-US" altLang="zh-CN" b="1" dirty="0"/>
              <a:t>full</a:t>
            </a:r>
            <a:r>
              <a:rPr lang="zh-CN" altLang="en-US" b="1" dirty="0"/>
              <a:t> ticket.")</a:t>
            </a:r>
          </a:p>
        </p:txBody>
      </p:sp>
      <p:sp>
        <p:nvSpPr>
          <p:cNvPr id="13" name="TextBox 12">
            <a:extLst>
              <a:ext uri="{FF2B5EF4-FFF2-40B4-BE49-F238E27FC236}">
                <a16:creationId xmlns:a16="http://schemas.microsoft.com/office/drawing/2014/main" id="{19D3F981-4EF3-D3A7-74BE-F669FDC5F9F5}"/>
              </a:ext>
            </a:extLst>
          </p:cNvPr>
          <p:cNvSpPr txBox="1"/>
          <p:nvPr/>
        </p:nvSpPr>
        <p:spPr>
          <a:xfrm>
            <a:off x="2982482" y="5943846"/>
            <a:ext cx="8453927" cy="369332"/>
          </a:xfrm>
          <a:prstGeom prst="rect">
            <a:avLst/>
          </a:prstGeom>
          <a:noFill/>
        </p:spPr>
        <p:txBody>
          <a:bodyPr wrap="square">
            <a:spAutoFit/>
          </a:bodyPr>
          <a:lstStyle/>
          <a:p>
            <a:r>
              <a:rPr lang="en-US" altLang="zh-CN" b="1" dirty="0">
                <a:highlight>
                  <a:srgbClr val="00FF00"/>
                </a:highlight>
              </a:rPr>
              <a:t>payment = “Need to pay half” if age &lt;=12 else “Need to pay full” </a:t>
            </a:r>
            <a:endParaRPr lang="zh-CN" altLang="en-US" b="1" dirty="0">
              <a:highlight>
                <a:srgbClr val="00FF00"/>
              </a:highlight>
            </a:endParaRPr>
          </a:p>
        </p:txBody>
      </p:sp>
    </p:spTree>
    <p:extLst>
      <p:ext uri="{BB962C8B-B14F-4D97-AF65-F5344CB8AC3E}">
        <p14:creationId xmlns:p14="http://schemas.microsoft.com/office/powerpoint/2010/main" val="1130489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BDFFC9-B5A2-CF53-D838-67942C55ACF6}"/>
              </a:ext>
            </a:extLst>
          </p:cNvPr>
          <p:cNvPicPr>
            <a:picLocks noChangeAspect="1"/>
          </p:cNvPicPr>
          <p:nvPr/>
        </p:nvPicPr>
        <p:blipFill>
          <a:blip r:embed="rId2"/>
          <a:stretch>
            <a:fillRect/>
          </a:stretch>
        </p:blipFill>
        <p:spPr>
          <a:xfrm>
            <a:off x="169491" y="1024804"/>
            <a:ext cx="11853017" cy="2440249"/>
          </a:xfrm>
          <a:prstGeom prst="rect">
            <a:avLst/>
          </a:prstGeom>
        </p:spPr>
      </p:pic>
      <p:sp>
        <p:nvSpPr>
          <p:cNvPr id="7" name="TextBox 6">
            <a:extLst>
              <a:ext uri="{FF2B5EF4-FFF2-40B4-BE49-F238E27FC236}">
                <a16:creationId xmlns:a16="http://schemas.microsoft.com/office/drawing/2014/main" id="{4925E6C7-A7E7-A139-777D-47948BCD6AAF}"/>
              </a:ext>
            </a:extLst>
          </p:cNvPr>
          <p:cNvSpPr txBox="1"/>
          <p:nvPr/>
        </p:nvSpPr>
        <p:spPr>
          <a:xfrm>
            <a:off x="561886" y="4031739"/>
            <a:ext cx="3411908" cy="2585323"/>
          </a:xfrm>
          <a:prstGeom prst="rect">
            <a:avLst/>
          </a:prstGeom>
          <a:noFill/>
        </p:spPr>
        <p:txBody>
          <a:bodyPr wrap="square">
            <a:spAutoFit/>
          </a:bodyPr>
          <a:lstStyle/>
          <a:p>
            <a:r>
              <a:rPr lang="zh-CN" altLang="en-US" b="1" dirty="0"/>
              <a:t>age = 25</a:t>
            </a:r>
          </a:p>
          <a:p>
            <a:r>
              <a:rPr lang="zh-CN" altLang="en-US" b="1" dirty="0"/>
              <a:t>if age &lt;= 12:</a:t>
            </a:r>
          </a:p>
          <a:p>
            <a:r>
              <a:rPr lang="zh-CN" altLang="en-US" b="1" dirty="0"/>
              <a:t>    print("Child.")</a:t>
            </a:r>
          </a:p>
          <a:p>
            <a:r>
              <a:rPr lang="zh-CN" altLang="en-US" b="1" dirty="0"/>
              <a:t>elif age &lt;= 19:</a:t>
            </a:r>
          </a:p>
          <a:p>
            <a:r>
              <a:rPr lang="zh-CN" altLang="en-US" b="1" dirty="0"/>
              <a:t>    print("Teenager.")</a:t>
            </a:r>
          </a:p>
          <a:p>
            <a:r>
              <a:rPr lang="zh-CN" altLang="en-US" b="1" dirty="0"/>
              <a:t>elif age &lt;= 35:</a:t>
            </a:r>
          </a:p>
          <a:p>
            <a:r>
              <a:rPr lang="zh-CN" altLang="en-US" b="1" dirty="0"/>
              <a:t>    print("Young adult.")</a:t>
            </a:r>
          </a:p>
          <a:p>
            <a:r>
              <a:rPr lang="zh-CN" altLang="en-US" b="1" dirty="0"/>
              <a:t>else:</a:t>
            </a:r>
          </a:p>
          <a:p>
            <a:r>
              <a:rPr lang="zh-CN" altLang="en-US" b="1" dirty="0"/>
              <a:t>    print("Adult.")</a:t>
            </a:r>
          </a:p>
        </p:txBody>
      </p:sp>
      <p:sp>
        <p:nvSpPr>
          <p:cNvPr id="9" name="TextBox 8">
            <a:extLst>
              <a:ext uri="{FF2B5EF4-FFF2-40B4-BE49-F238E27FC236}">
                <a16:creationId xmlns:a16="http://schemas.microsoft.com/office/drawing/2014/main" id="{B1695538-FC2E-A62A-7D6D-467A89F9ECCB}"/>
              </a:ext>
            </a:extLst>
          </p:cNvPr>
          <p:cNvSpPr txBox="1"/>
          <p:nvPr/>
        </p:nvSpPr>
        <p:spPr>
          <a:xfrm>
            <a:off x="5672271" y="3869369"/>
            <a:ext cx="6097424" cy="2585323"/>
          </a:xfrm>
          <a:prstGeom prst="rect">
            <a:avLst/>
          </a:prstGeom>
          <a:noFill/>
        </p:spPr>
        <p:txBody>
          <a:bodyPr wrap="square">
            <a:spAutoFit/>
          </a:bodyPr>
          <a:lstStyle/>
          <a:p>
            <a:r>
              <a:rPr lang="zh-CN" altLang="en-US" b="1" dirty="0"/>
              <a:t>age = 70</a:t>
            </a:r>
          </a:p>
          <a:p>
            <a:r>
              <a:rPr lang="zh-CN" altLang="en-US" b="1" dirty="0"/>
              <a:t>is_member = True</a:t>
            </a:r>
          </a:p>
          <a:p>
            <a:r>
              <a:rPr lang="zh-CN" altLang="en-US" b="1" dirty="0"/>
              <a:t>if age &gt;= 60:</a:t>
            </a:r>
          </a:p>
          <a:p>
            <a:r>
              <a:rPr lang="zh-CN" altLang="en-US" b="1" dirty="0"/>
              <a:t>    if is_member:</a:t>
            </a:r>
          </a:p>
          <a:p>
            <a:r>
              <a:rPr lang="zh-CN" altLang="en-US" b="1" dirty="0"/>
              <a:t>        print("30% senior discount!")</a:t>
            </a:r>
          </a:p>
          <a:p>
            <a:r>
              <a:rPr lang="zh-CN" altLang="en-US" b="1" dirty="0"/>
              <a:t>    else:</a:t>
            </a:r>
          </a:p>
          <a:p>
            <a:r>
              <a:rPr lang="zh-CN" altLang="en-US" b="1" dirty="0"/>
              <a:t>        print("20% senior discount.")</a:t>
            </a:r>
          </a:p>
          <a:p>
            <a:r>
              <a:rPr lang="zh-CN" altLang="en-US" b="1" dirty="0"/>
              <a:t>else:</a:t>
            </a:r>
          </a:p>
          <a:p>
            <a:r>
              <a:rPr lang="zh-CN" altLang="en-US" b="1" dirty="0"/>
              <a:t>    print("Not eligible for a senior discount.")</a:t>
            </a:r>
          </a:p>
        </p:txBody>
      </p:sp>
      <p:sp>
        <p:nvSpPr>
          <p:cNvPr id="13" name="TextBox 12">
            <a:extLst>
              <a:ext uri="{FF2B5EF4-FFF2-40B4-BE49-F238E27FC236}">
                <a16:creationId xmlns:a16="http://schemas.microsoft.com/office/drawing/2014/main" id="{1ADCF094-3FCE-ABF7-7AA5-B09A8A8C2464}"/>
              </a:ext>
            </a:extLst>
          </p:cNvPr>
          <p:cNvSpPr txBox="1"/>
          <p:nvPr/>
        </p:nvSpPr>
        <p:spPr>
          <a:xfrm rot="16200000">
            <a:off x="3535959" y="4897076"/>
            <a:ext cx="3233378" cy="369332"/>
          </a:xfrm>
          <a:prstGeom prst="rect">
            <a:avLst/>
          </a:prstGeom>
          <a:noFill/>
        </p:spPr>
        <p:txBody>
          <a:bodyPr wrap="square">
            <a:spAutoFit/>
          </a:bodyPr>
          <a:lstStyle/>
          <a:p>
            <a:r>
              <a:rPr lang="en-US" altLang="zh-CN" b="1" dirty="0">
                <a:solidFill>
                  <a:srgbClr val="FF0000"/>
                </a:solidFill>
              </a:rPr>
              <a:t>Nested </a:t>
            </a:r>
            <a:r>
              <a:rPr lang="en-US" altLang="zh-CN" b="1" dirty="0" err="1">
                <a:solidFill>
                  <a:srgbClr val="FF0000"/>
                </a:solidFill>
              </a:rPr>
              <a:t>if..else</a:t>
            </a:r>
            <a:r>
              <a:rPr lang="en-US" altLang="zh-CN" b="1" dirty="0">
                <a:solidFill>
                  <a:srgbClr val="FF0000"/>
                </a:solidFill>
              </a:rPr>
              <a:t> Conditional</a:t>
            </a:r>
            <a:endParaRPr lang="zh-CN" altLang="en-US" b="1" dirty="0">
              <a:solidFill>
                <a:srgbClr val="FF0000"/>
              </a:solidFill>
            </a:endParaRPr>
          </a:p>
        </p:txBody>
      </p:sp>
      <p:sp>
        <p:nvSpPr>
          <p:cNvPr id="15" name="TextBox 14">
            <a:extLst>
              <a:ext uri="{FF2B5EF4-FFF2-40B4-BE49-F238E27FC236}">
                <a16:creationId xmlns:a16="http://schemas.microsoft.com/office/drawing/2014/main" id="{02C3BA7D-BF4D-100C-D476-F862C148618F}"/>
              </a:ext>
            </a:extLst>
          </p:cNvPr>
          <p:cNvSpPr txBox="1"/>
          <p:nvPr/>
        </p:nvSpPr>
        <p:spPr>
          <a:xfrm>
            <a:off x="169491" y="297322"/>
            <a:ext cx="11989750" cy="646331"/>
          </a:xfrm>
          <a:prstGeom prst="rect">
            <a:avLst/>
          </a:prstGeom>
          <a:noFill/>
        </p:spPr>
        <p:txBody>
          <a:bodyPr wrap="square">
            <a:spAutoFit/>
          </a:bodyPr>
          <a:lstStyle/>
          <a:p>
            <a:r>
              <a:rPr lang="en-US" altLang="zh-CN" b="0" i="0" dirty="0">
                <a:solidFill>
                  <a:srgbClr val="FF0000"/>
                </a:solidFill>
                <a:effectLst/>
                <a:latin typeface="Nunito" pitchFamily="2" charset="0"/>
              </a:rPr>
              <a:t>A </a:t>
            </a:r>
            <a:r>
              <a:rPr lang="en-US" altLang="zh-CN" b="0" i="0" u="sng" dirty="0">
                <a:solidFill>
                  <a:srgbClr val="FF0000"/>
                </a:solidFill>
                <a:effectLst/>
                <a:latin typeface="Nunito" pitchFamily="2" charset="0"/>
                <a:hlinkClick r:id="rId3">
                  <a:extLst>
                    <a:ext uri="{A12FA001-AC4F-418D-AE19-62706E023703}">
                      <ahyp:hlinkClr xmlns:ahyp="http://schemas.microsoft.com/office/drawing/2018/hyperlinkcolor" val="tx"/>
                    </a:ext>
                  </a:extLst>
                </a:hlinkClick>
              </a:rPr>
              <a:t>ternary conditional statement</a:t>
            </a:r>
            <a:r>
              <a:rPr lang="en-US" altLang="zh-CN" b="0" i="0" dirty="0">
                <a:solidFill>
                  <a:srgbClr val="FF0000"/>
                </a:solidFill>
                <a:effectLst/>
                <a:latin typeface="Nunito" pitchFamily="2" charset="0"/>
              </a:rPr>
              <a:t> is a compact way to write an if-else condition in a single line. It’s sometimes called a "conditional expression."</a:t>
            </a:r>
            <a:endParaRPr lang="zh-CN" altLang="en-US" dirty="0">
              <a:solidFill>
                <a:srgbClr val="FF0000"/>
              </a:solidFill>
            </a:endParaRPr>
          </a:p>
        </p:txBody>
      </p:sp>
    </p:spTree>
    <p:extLst>
      <p:ext uri="{BB962C8B-B14F-4D97-AF65-F5344CB8AC3E}">
        <p14:creationId xmlns:p14="http://schemas.microsoft.com/office/powerpoint/2010/main" val="2480742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1C1608-D4D5-88F3-0398-7029F907B1D4}"/>
              </a:ext>
            </a:extLst>
          </p:cNvPr>
          <p:cNvSpPr txBox="1"/>
          <p:nvPr/>
        </p:nvSpPr>
        <p:spPr>
          <a:xfrm>
            <a:off x="365332" y="215959"/>
            <a:ext cx="10684379" cy="1815882"/>
          </a:xfrm>
          <a:prstGeom prst="rect">
            <a:avLst/>
          </a:prstGeom>
          <a:noFill/>
        </p:spPr>
        <p:txBody>
          <a:bodyPr wrap="square">
            <a:spAutoFit/>
          </a:bodyPr>
          <a:lstStyle/>
          <a:p>
            <a:r>
              <a:rPr lang="en-US" altLang="zh-CN" sz="2800" b="1" dirty="0">
                <a:highlight>
                  <a:srgbClr val="00FF00"/>
                </a:highlight>
              </a:rPr>
              <a:t>Match-Case Statement in Python</a:t>
            </a:r>
          </a:p>
          <a:p>
            <a:r>
              <a:rPr lang="en-US" altLang="zh-CN" sz="2800" b="1" dirty="0">
                <a:highlight>
                  <a:srgbClr val="00FF00"/>
                </a:highlight>
              </a:rPr>
              <a:t>match-case statement is Python's version of a switch-case found in other languages. It allows us to match a variable's value against a set of patterns.</a:t>
            </a:r>
            <a:endParaRPr lang="zh-CN" altLang="en-US" sz="2800" b="1" dirty="0">
              <a:highlight>
                <a:srgbClr val="00FF00"/>
              </a:highlight>
            </a:endParaRPr>
          </a:p>
        </p:txBody>
      </p:sp>
      <p:pic>
        <p:nvPicPr>
          <p:cNvPr id="11" name="Picture 10">
            <a:extLst>
              <a:ext uri="{FF2B5EF4-FFF2-40B4-BE49-F238E27FC236}">
                <a16:creationId xmlns:a16="http://schemas.microsoft.com/office/drawing/2014/main" id="{7833B2FC-3009-BA7D-D6D0-D608F97654CC}"/>
              </a:ext>
            </a:extLst>
          </p:cNvPr>
          <p:cNvPicPr>
            <a:picLocks noChangeAspect="1"/>
          </p:cNvPicPr>
          <p:nvPr/>
        </p:nvPicPr>
        <p:blipFill>
          <a:blip r:embed="rId2"/>
          <a:stretch>
            <a:fillRect/>
          </a:stretch>
        </p:blipFill>
        <p:spPr>
          <a:xfrm>
            <a:off x="500377" y="2473860"/>
            <a:ext cx="7602011" cy="4029637"/>
          </a:xfrm>
          <a:prstGeom prst="rect">
            <a:avLst/>
          </a:prstGeom>
        </p:spPr>
      </p:pic>
    </p:spTree>
    <p:extLst>
      <p:ext uri="{BB962C8B-B14F-4D97-AF65-F5344CB8AC3E}">
        <p14:creationId xmlns:p14="http://schemas.microsoft.com/office/powerpoint/2010/main" val="53120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22474-7277-952F-615B-C4A265142449}"/>
              </a:ext>
            </a:extLst>
          </p:cNvPr>
          <p:cNvSpPr>
            <a:spLocks noGrp="1"/>
          </p:cNvSpPr>
          <p:nvPr>
            <p:ph type="title"/>
          </p:nvPr>
        </p:nvSpPr>
        <p:spPr>
          <a:xfrm>
            <a:off x="3600984" y="2322112"/>
            <a:ext cx="4990032" cy="1325563"/>
          </a:xfrm>
        </p:spPr>
        <p:txBody>
          <a:bodyPr>
            <a:normAutofit fontScale="90000"/>
          </a:bodyPr>
          <a:lstStyle/>
          <a:p>
            <a:r>
              <a:rPr lang="en-US" altLang="zh-CN" dirty="0"/>
              <a:t>2- Session lecture and 1- Session practice </a:t>
            </a:r>
            <a:endParaRPr lang="zh-CN" altLang="en-US" dirty="0"/>
          </a:p>
        </p:txBody>
      </p:sp>
    </p:spTree>
    <p:extLst>
      <p:ext uri="{BB962C8B-B14F-4D97-AF65-F5344CB8AC3E}">
        <p14:creationId xmlns:p14="http://schemas.microsoft.com/office/powerpoint/2010/main" val="2537236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6A03-5992-E896-1A4A-E6B967941CAE}"/>
              </a:ext>
            </a:extLst>
          </p:cNvPr>
          <p:cNvSpPr>
            <a:spLocks noGrp="1"/>
          </p:cNvSpPr>
          <p:nvPr>
            <p:ph type="title"/>
          </p:nvPr>
        </p:nvSpPr>
        <p:spPr/>
        <p:txBody>
          <a:bodyPr/>
          <a:lstStyle/>
          <a:p>
            <a:r>
              <a:rPr lang="en-US" altLang="zh-CN" b="1" dirty="0"/>
              <a:t>Python Switch Case?</a:t>
            </a:r>
            <a:endParaRPr lang="zh-CN" altLang="en-US" b="1" dirty="0"/>
          </a:p>
        </p:txBody>
      </p:sp>
      <p:sp>
        <p:nvSpPr>
          <p:cNvPr id="3" name="Content Placeholder 2">
            <a:extLst>
              <a:ext uri="{FF2B5EF4-FFF2-40B4-BE49-F238E27FC236}">
                <a16:creationId xmlns:a16="http://schemas.microsoft.com/office/drawing/2014/main" id="{C6C120A2-B53E-27A1-CE6D-DE9CC69655BA}"/>
              </a:ext>
            </a:extLst>
          </p:cNvPr>
          <p:cNvSpPr>
            <a:spLocks noGrp="1"/>
          </p:cNvSpPr>
          <p:nvPr>
            <p:ph idx="1"/>
          </p:nvPr>
        </p:nvSpPr>
        <p:spPr>
          <a:xfrm>
            <a:off x="838200" y="1825625"/>
            <a:ext cx="10515600" cy="2062711"/>
          </a:xfrm>
        </p:spPr>
        <p:txBody>
          <a:bodyPr>
            <a:normAutofit/>
          </a:bodyPr>
          <a:lstStyle/>
          <a:p>
            <a:pPr algn="just"/>
            <a:r>
              <a:rPr lang="en-US" altLang="zh-CN" sz="3200" dirty="0"/>
              <a:t>Python does not have a built-in switch or case statement like some other programming languages (e.g., C, Java). </a:t>
            </a:r>
          </a:p>
          <a:p>
            <a:pPr algn="just"/>
            <a:r>
              <a:rPr lang="en-US" altLang="zh-CN" sz="3200" dirty="0"/>
              <a:t>However, we can achieve similar functionality using various techniques, such as if-else, dictionaries </a:t>
            </a:r>
            <a:r>
              <a:rPr lang="en-US" altLang="zh-CN" sz="3200" dirty="0" err="1"/>
              <a:t>etc</a:t>
            </a:r>
            <a:endParaRPr lang="zh-CN" altLang="en-US" sz="3200" dirty="0"/>
          </a:p>
        </p:txBody>
      </p:sp>
      <p:sp>
        <p:nvSpPr>
          <p:cNvPr id="5" name="TextBox 4">
            <a:extLst>
              <a:ext uri="{FF2B5EF4-FFF2-40B4-BE49-F238E27FC236}">
                <a16:creationId xmlns:a16="http://schemas.microsoft.com/office/drawing/2014/main" id="{757BF1E5-C589-5A0E-3A04-A78C63511F06}"/>
              </a:ext>
            </a:extLst>
          </p:cNvPr>
          <p:cNvSpPr txBox="1"/>
          <p:nvPr/>
        </p:nvSpPr>
        <p:spPr>
          <a:xfrm>
            <a:off x="4031478" y="4080749"/>
            <a:ext cx="6097424" cy="2308324"/>
          </a:xfrm>
          <a:prstGeom prst="rect">
            <a:avLst/>
          </a:prstGeom>
          <a:noFill/>
        </p:spPr>
        <p:txBody>
          <a:bodyPr wrap="square">
            <a:spAutoFit/>
          </a:bodyPr>
          <a:lstStyle/>
          <a:p>
            <a:r>
              <a:rPr lang="zh-CN" altLang="en-US" dirty="0"/>
              <a:t>   if value == 1:</a:t>
            </a:r>
          </a:p>
          <a:p>
            <a:r>
              <a:rPr lang="zh-CN" altLang="en-US" dirty="0"/>
              <a:t>        return "You selected option 1"</a:t>
            </a:r>
          </a:p>
          <a:p>
            <a:r>
              <a:rPr lang="zh-CN" altLang="en-US" dirty="0"/>
              <a:t>    elif value == 2:</a:t>
            </a:r>
          </a:p>
          <a:p>
            <a:r>
              <a:rPr lang="zh-CN" altLang="en-US" dirty="0"/>
              <a:t>        return "You selected option 2"</a:t>
            </a:r>
          </a:p>
          <a:p>
            <a:r>
              <a:rPr lang="zh-CN" altLang="en-US" dirty="0"/>
              <a:t>    elif value == 3:</a:t>
            </a:r>
          </a:p>
          <a:p>
            <a:r>
              <a:rPr lang="zh-CN" altLang="en-US" dirty="0"/>
              <a:t>        return "You selected option 3"</a:t>
            </a:r>
          </a:p>
          <a:p>
            <a:r>
              <a:rPr lang="zh-CN" altLang="en-US" dirty="0"/>
              <a:t>    else:</a:t>
            </a:r>
          </a:p>
          <a:p>
            <a:r>
              <a:rPr lang="zh-CN" altLang="en-US" dirty="0"/>
              <a:t>        return "Invalid option"</a:t>
            </a:r>
          </a:p>
        </p:txBody>
      </p:sp>
    </p:spTree>
    <p:extLst>
      <p:ext uri="{BB962C8B-B14F-4D97-AF65-F5344CB8AC3E}">
        <p14:creationId xmlns:p14="http://schemas.microsoft.com/office/powerpoint/2010/main" val="197410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ACE6-BF7F-4850-A272-8E69B97668A2}"/>
              </a:ext>
            </a:extLst>
          </p:cNvPr>
          <p:cNvSpPr>
            <a:spLocks noGrp="1"/>
          </p:cNvSpPr>
          <p:nvPr>
            <p:ph type="title"/>
          </p:nvPr>
        </p:nvSpPr>
        <p:spPr/>
        <p:txBody>
          <a:bodyPr>
            <a:normAutofit/>
          </a:bodyPr>
          <a:lstStyle/>
          <a:p>
            <a:r>
              <a:rPr lang="en-US" altLang="zh-CN" b="1" u="sng" dirty="0"/>
              <a:t>Match case statement</a:t>
            </a:r>
            <a:endParaRPr lang="zh-CN" altLang="en-US" b="1" u="sng" dirty="0"/>
          </a:p>
        </p:txBody>
      </p:sp>
      <p:sp>
        <p:nvSpPr>
          <p:cNvPr id="3" name="Content Placeholder 2">
            <a:extLst>
              <a:ext uri="{FF2B5EF4-FFF2-40B4-BE49-F238E27FC236}">
                <a16:creationId xmlns:a16="http://schemas.microsoft.com/office/drawing/2014/main" id="{56324CC2-6EC1-B847-3127-5DDF11FCFFBD}"/>
              </a:ext>
            </a:extLst>
          </p:cNvPr>
          <p:cNvSpPr>
            <a:spLocks noGrp="1"/>
          </p:cNvSpPr>
          <p:nvPr>
            <p:ph idx="1"/>
          </p:nvPr>
        </p:nvSpPr>
        <p:spPr>
          <a:xfrm>
            <a:off x="838200" y="1825625"/>
            <a:ext cx="10515600" cy="2558368"/>
          </a:xfrm>
        </p:spPr>
        <p:txBody>
          <a:bodyPr/>
          <a:lstStyle/>
          <a:p>
            <a:pPr algn="just"/>
            <a:r>
              <a:rPr lang="en-US" altLang="zh-CN" dirty="0"/>
              <a:t>The match statement in Python, introduced in version 3.10, provides a way to perform pattern matching, similar to switch statements in other languages. It allows you to check a variable against a series of patterns and execute code based on which pattern matches. This feature can simplify complex conditional logic.</a:t>
            </a:r>
            <a:endParaRPr lang="zh-CN" altLang="en-US" dirty="0"/>
          </a:p>
        </p:txBody>
      </p:sp>
    </p:spTree>
    <p:extLst>
      <p:ext uri="{BB962C8B-B14F-4D97-AF65-F5344CB8AC3E}">
        <p14:creationId xmlns:p14="http://schemas.microsoft.com/office/powerpoint/2010/main" val="1367021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1C1608-D4D5-88F3-0398-7029F907B1D4}"/>
              </a:ext>
            </a:extLst>
          </p:cNvPr>
          <p:cNvSpPr txBox="1"/>
          <p:nvPr/>
        </p:nvSpPr>
        <p:spPr>
          <a:xfrm>
            <a:off x="365332" y="215959"/>
            <a:ext cx="10684379" cy="1815882"/>
          </a:xfrm>
          <a:prstGeom prst="rect">
            <a:avLst/>
          </a:prstGeom>
          <a:noFill/>
        </p:spPr>
        <p:txBody>
          <a:bodyPr wrap="square">
            <a:spAutoFit/>
          </a:bodyPr>
          <a:lstStyle/>
          <a:p>
            <a:r>
              <a:rPr lang="en-US" altLang="zh-CN" sz="2800" b="1" dirty="0">
                <a:highlight>
                  <a:srgbClr val="00FF00"/>
                </a:highlight>
              </a:rPr>
              <a:t>Match-Case Statement in Python</a:t>
            </a:r>
          </a:p>
          <a:p>
            <a:r>
              <a:rPr lang="en-US" altLang="zh-CN" sz="2800" b="1" dirty="0">
                <a:highlight>
                  <a:srgbClr val="00FF00"/>
                </a:highlight>
              </a:rPr>
              <a:t>match-case statement is Python's version of a switch-case found in other languages. It allows us to match a variable's value against a set of patterns.</a:t>
            </a:r>
            <a:endParaRPr lang="zh-CN" altLang="en-US" sz="2800" b="1" dirty="0">
              <a:highlight>
                <a:srgbClr val="00FF00"/>
              </a:highlight>
            </a:endParaRPr>
          </a:p>
        </p:txBody>
      </p:sp>
      <p:pic>
        <p:nvPicPr>
          <p:cNvPr id="11" name="Picture 10">
            <a:extLst>
              <a:ext uri="{FF2B5EF4-FFF2-40B4-BE49-F238E27FC236}">
                <a16:creationId xmlns:a16="http://schemas.microsoft.com/office/drawing/2014/main" id="{7833B2FC-3009-BA7D-D6D0-D608F97654CC}"/>
              </a:ext>
            </a:extLst>
          </p:cNvPr>
          <p:cNvPicPr>
            <a:picLocks noChangeAspect="1"/>
          </p:cNvPicPr>
          <p:nvPr/>
        </p:nvPicPr>
        <p:blipFill>
          <a:blip r:embed="rId2"/>
          <a:stretch>
            <a:fillRect/>
          </a:stretch>
        </p:blipFill>
        <p:spPr>
          <a:xfrm>
            <a:off x="500377" y="2473860"/>
            <a:ext cx="7602011" cy="4029637"/>
          </a:xfrm>
          <a:prstGeom prst="rect">
            <a:avLst/>
          </a:prstGeom>
        </p:spPr>
      </p:pic>
    </p:spTree>
    <p:extLst>
      <p:ext uri="{BB962C8B-B14F-4D97-AF65-F5344CB8AC3E}">
        <p14:creationId xmlns:p14="http://schemas.microsoft.com/office/powerpoint/2010/main" val="519138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7011-D832-05E3-90C1-FEA00E025C51}"/>
              </a:ext>
            </a:extLst>
          </p:cNvPr>
          <p:cNvSpPr>
            <a:spLocks noGrp="1"/>
          </p:cNvSpPr>
          <p:nvPr>
            <p:ph type="title"/>
          </p:nvPr>
        </p:nvSpPr>
        <p:spPr/>
        <p:txBody>
          <a:bodyPr/>
          <a:lstStyle/>
          <a:p>
            <a:r>
              <a:rPr lang="en-US" altLang="zh-CN" b="1" u="sng" dirty="0"/>
              <a:t>User Input in Python</a:t>
            </a:r>
            <a:endParaRPr lang="zh-CN" altLang="en-US" b="1" u="sng" dirty="0"/>
          </a:p>
        </p:txBody>
      </p:sp>
      <p:sp>
        <p:nvSpPr>
          <p:cNvPr id="3" name="Content Placeholder 2">
            <a:extLst>
              <a:ext uri="{FF2B5EF4-FFF2-40B4-BE49-F238E27FC236}">
                <a16:creationId xmlns:a16="http://schemas.microsoft.com/office/drawing/2014/main" id="{DE319619-4A1C-430F-C8AC-39D47D70A040}"/>
              </a:ext>
            </a:extLst>
          </p:cNvPr>
          <p:cNvSpPr>
            <a:spLocks noGrp="1"/>
          </p:cNvSpPr>
          <p:nvPr>
            <p:ph idx="1"/>
          </p:nvPr>
        </p:nvSpPr>
        <p:spPr/>
        <p:txBody>
          <a:bodyPr>
            <a:normAutofit fontScale="92500" lnSpcReduction="20000"/>
          </a:bodyPr>
          <a:lstStyle/>
          <a:p>
            <a:pPr marL="0" indent="0" algn="l">
              <a:buNone/>
            </a:pPr>
            <a:r>
              <a:rPr lang="en-US" altLang="zh-CN" b="0" i="0" dirty="0">
                <a:solidFill>
                  <a:srgbClr val="111111"/>
                </a:solidFill>
                <a:effectLst/>
                <a:latin typeface="Roboto" panose="02000000000000000000" pitchFamily="2" charset="0"/>
              </a:rPr>
              <a:t>In Python, we can take input from the user using the </a:t>
            </a:r>
            <a:r>
              <a:rPr lang="en-US" altLang="zh-CN" b="1" i="0" dirty="0">
                <a:solidFill>
                  <a:srgbClr val="444444"/>
                </a:solidFill>
                <a:effectLst/>
                <a:highlight>
                  <a:srgbClr val="FFFF00"/>
                </a:highlight>
                <a:latin typeface="Consolas" panose="020B0609020204030204" pitchFamily="49" charset="0"/>
              </a:rPr>
              <a:t>input()</a:t>
            </a:r>
            <a:r>
              <a:rPr lang="en-US" altLang="zh-CN" b="1" i="0" dirty="0">
                <a:solidFill>
                  <a:srgbClr val="111111"/>
                </a:solidFill>
                <a:effectLst/>
                <a:highlight>
                  <a:srgbClr val="FFFF00"/>
                </a:highlight>
                <a:latin typeface="Roboto" panose="02000000000000000000" pitchFamily="2" charset="0"/>
              </a:rPr>
              <a:t> function</a:t>
            </a:r>
            <a:r>
              <a:rPr lang="en-US" altLang="zh-CN" b="0" i="0" dirty="0">
                <a:solidFill>
                  <a:srgbClr val="111111"/>
                </a:solidFill>
                <a:effectLst/>
                <a:latin typeface="Roboto" panose="02000000000000000000" pitchFamily="2" charset="0"/>
              </a:rPr>
              <a:t>. This function reads a line from the input, converts it into a string, and returns it.</a:t>
            </a:r>
          </a:p>
          <a:p>
            <a:pPr algn="l"/>
            <a:r>
              <a:rPr lang="en-US" altLang="zh-CN" b="1" i="0" dirty="0">
                <a:solidFill>
                  <a:srgbClr val="111111"/>
                </a:solidFill>
                <a:effectLst/>
                <a:latin typeface="Roboto" panose="02000000000000000000" pitchFamily="2" charset="0"/>
              </a:rPr>
              <a:t>Example</a:t>
            </a:r>
          </a:p>
          <a:p>
            <a:pPr marL="0" indent="0" algn="l" latinLnBrk="1">
              <a:buNone/>
            </a:pPr>
            <a:r>
              <a:rPr lang="en-US" altLang="zh-CN" b="0" i="0" dirty="0">
                <a:solidFill>
                  <a:srgbClr val="111111"/>
                </a:solidFill>
                <a:effectLst/>
                <a:latin typeface="Consolas" panose="020B0609020204030204" pitchFamily="49" charset="0"/>
              </a:rPr>
              <a:t>name = input(</a:t>
            </a:r>
            <a:r>
              <a:rPr lang="en-US" altLang="zh-CN" b="0" i="0" dirty="0">
                <a:solidFill>
                  <a:srgbClr val="7E0B0B"/>
                </a:solidFill>
                <a:effectLst/>
                <a:latin typeface="Consolas" panose="020B0609020204030204" pitchFamily="49" charset="0"/>
              </a:rPr>
              <a:t>"Enter your name: "</a:t>
            </a:r>
            <a:r>
              <a:rPr lang="en-US" altLang="zh-CN" b="0" i="0" dirty="0">
                <a:solidFill>
                  <a:srgbClr val="111111"/>
                </a:solidFill>
                <a:effectLst/>
                <a:latin typeface="Consolas" panose="020B0609020204030204" pitchFamily="49" charset="0"/>
              </a:rPr>
              <a:t>)</a:t>
            </a:r>
          </a:p>
          <a:p>
            <a:pPr marL="0" indent="0" algn="l" latinLnBrk="1">
              <a:buNone/>
            </a:pPr>
            <a:r>
              <a:rPr lang="en-US" altLang="zh-CN" b="0" i="0" dirty="0">
                <a:solidFill>
                  <a:srgbClr val="1B6AC7"/>
                </a:solidFill>
                <a:effectLst/>
                <a:latin typeface="Consolas" panose="020B0609020204030204" pitchFamily="49" charset="0"/>
              </a:rPr>
              <a:t>print</a:t>
            </a:r>
            <a:r>
              <a:rPr lang="en-US" altLang="zh-CN" b="0" i="0" dirty="0">
                <a:solidFill>
                  <a:srgbClr val="111111"/>
                </a:solidFill>
                <a:effectLst/>
                <a:latin typeface="Consolas" panose="020B0609020204030204" pitchFamily="49" charset="0"/>
              </a:rPr>
              <a:t>(</a:t>
            </a:r>
            <a:r>
              <a:rPr lang="en-US" altLang="zh-CN" b="0" i="0" dirty="0">
                <a:solidFill>
                  <a:srgbClr val="7E0B0B"/>
                </a:solidFill>
                <a:effectLst/>
                <a:latin typeface="Consolas" panose="020B0609020204030204" pitchFamily="49" charset="0"/>
              </a:rPr>
              <a:t>"Hello, "</a:t>
            </a:r>
            <a:r>
              <a:rPr lang="en-US" altLang="zh-CN" b="0" i="0" dirty="0">
                <a:solidFill>
                  <a:srgbClr val="111111"/>
                </a:solidFill>
                <a:effectLst/>
                <a:latin typeface="Consolas" panose="020B0609020204030204" pitchFamily="49" charset="0"/>
              </a:rPr>
              <a:t> + name + </a:t>
            </a:r>
            <a:r>
              <a:rPr lang="en-US" altLang="zh-CN" b="0" i="0" dirty="0">
                <a:solidFill>
                  <a:srgbClr val="7E0B0B"/>
                </a:solidFill>
                <a:effectLst/>
                <a:latin typeface="Consolas" panose="020B0609020204030204" pitchFamily="49" charset="0"/>
              </a:rPr>
              <a:t>"!"</a:t>
            </a:r>
            <a:r>
              <a:rPr lang="en-US" altLang="zh-CN" b="0" i="0" dirty="0">
                <a:solidFill>
                  <a:srgbClr val="111111"/>
                </a:solidFill>
                <a:effectLst/>
                <a:latin typeface="Consolas" panose="020B0609020204030204" pitchFamily="49" charset="0"/>
              </a:rPr>
              <a:t>)</a:t>
            </a:r>
          </a:p>
          <a:p>
            <a:pPr algn="l"/>
            <a:r>
              <a:rPr lang="en-US" altLang="zh-CN" b="1" i="0" dirty="0">
                <a:solidFill>
                  <a:srgbClr val="111111"/>
                </a:solidFill>
                <a:effectLst/>
                <a:latin typeface="Roboto" panose="02000000000000000000" pitchFamily="2" charset="0"/>
              </a:rPr>
              <a:t>Taking Different Data Types as Input such as Integer Input</a:t>
            </a:r>
          </a:p>
          <a:p>
            <a:pPr algn="l"/>
            <a:r>
              <a:rPr lang="en-US" altLang="zh-CN" b="0" i="0" dirty="0">
                <a:solidFill>
                  <a:srgbClr val="111111"/>
                </a:solidFill>
                <a:effectLst/>
                <a:latin typeface="Roboto" panose="02000000000000000000" pitchFamily="2" charset="0"/>
              </a:rPr>
              <a:t>To take an integer input, you need to convert the input string to an integer using the </a:t>
            </a:r>
            <a:r>
              <a:rPr lang="en-US" altLang="zh-CN" b="0" i="0" dirty="0">
                <a:solidFill>
                  <a:srgbClr val="444444"/>
                </a:solidFill>
                <a:effectLst/>
                <a:latin typeface="Consolas" panose="020B0609020204030204" pitchFamily="49" charset="0"/>
              </a:rPr>
              <a:t>int()</a:t>
            </a:r>
            <a:r>
              <a:rPr lang="en-US" altLang="zh-CN" b="0" i="0" dirty="0">
                <a:solidFill>
                  <a:srgbClr val="111111"/>
                </a:solidFill>
                <a:effectLst/>
                <a:latin typeface="Roboto" panose="02000000000000000000" pitchFamily="2" charset="0"/>
              </a:rPr>
              <a:t> function.</a:t>
            </a:r>
          </a:p>
          <a:p>
            <a:pPr marL="0" indent="0" algn="l" latinLnBrk="1">
              <a:buNone/>
            </a:pPr>
            <a:r>
              <a:rPr lang="en-US" altLang="zh-CN" b="0" i="0" dirty="0">
                <a:solidFill>
                  <a:srgbClr val="111111"/>
                </a:solidFill>
                <a:effectLst/>
                <a:latin typeface="Consolas" panose="020B0609020204030204" pitchFamily="49" charset="0"/>
              </a:rPr>
              <a:t>age = </a:t>
            </a:r>
            <a:r>
              <a:rPr lang="en-US" altLang="zh-CN" b="0" i="0" dirty="0">
                <a:solidFill>
                  <a:srgbClr val="1B6AC7"/>
                </a:solidFill>
                <a:effectLst/>
                <a:latin typeface="Consolas" panose="020B0609020204030204" pitchFamily="49" charset="0"/>
              </a:rPr>
              <a:t>int</a:t>
            </a:r>
            <a:r>
              <a:rPr lang="en-US" altLang="zh-CN" b="0" i="0" dirty="0">
                <a:solidFill>
                  <a:srgbClr val="111111"/>
                </a:solidFill>
                <a:effectLst/>
                <a:latin typeface="Consolas" panose="020B0609020204030204" pitchFamily="49" charset="0"/>
              </a:rPr>
              <a:t>(input(</a:t>
            </a:r>
            <a:r>
              <a:rPr lang="en-US" altLang="zh-CN" b="0" i="0" dirty="0">
                <a:solidFill>
                  <a:srgbClr val="7E0B0B"/>
                </a:solidFill>
                <a:effectLst/>
                <a:latin typeface="Consolas" panose="020B0609020204030204" pitchFamily="49" charset="0"/>
              </a:rPr>
              <a:t>"Enter your age: "</a:t>
            </a:r>
            <a:r>
              <a:rPr lang="en-US" altLang="zh-CN" b="0" i="0" dirty="0">
                <a:solidFill>
                  <a:srgbClr val="111111"/>
                </a:solidFill>
                <a:effectLst/>
                <a:latin typeface="Consolas" panose="020B0609020204030204" pitchFamily="49" charset="0"/>
              </a:rPr>
              <a:t>))</a:t>
            </a:r>
          </a:p>
          <a:p>
            <a:pPr marL="0" indent="0" algn="l" latinLnBrk="1">
              <a:buNone/>
            </a:pPr>
            <a:r>
              <a:rPr lang="en-US" altLang="zh-CN" b="0" i="0" dirty="0">
                <a:solidFill>
                  <a:srgbClr val="1B6AC7"/>
                </a:solidFill>
                <a:effectLst/>
                <a:latin typeface="Consolas" panose="020B0609020204030204" pitchFamily="49" charset="0"/>
              </a:rPr>
              <a:t>print</a:t>
            </a:r>
            <a:r>
              <a:rPr lang="en-US" altLang="zh-CN" b="0" i="0" dirty="0">
                <a:solidFill>
                  <a:srgbClr val="111111"/>
                </a:solidFill>
                <a:effectLst/>
                <a:latin typeface="Consolas" panose="020B0609020204030204" pitchFamily="49" charset="0"/>
              </a:rPr>
              <a:t>(</a:t>
            </a:r>
            <a:r>
              <a:rPr lang="en-US" altLang="zh-CN" b="0" i="0" dirty="0">
                <a:solidFill>
                  <a:srgbClr val="7E0B0B"/>
                </a:solidFill>
                <a:effectLst/>
                <a:latin typeface="Consolas" panose="020B0609020204030204" pitchFamily="49" charset="0"/>
              </a:rPr>
              <a:t>"You are "</a:t>
            </a:r>
            <a:r>
              <a:rPr lang="en-US" altLang="zh-CN" b="0" i="0" dirty="0">
                <a:solidFill>
                  <a:srgbClr val="111111"/>
                </a:solidFill>
                <a:effectLst/>
                <a:latin typeface="Consolas" panose="020B0609020204030204" pitchFamily="49" charset="0"/>
              </a:rPr>
              <a:t> + str(age) + </a:t>
            </a:r>
            <a:r>
              <a:rPr lang="en-US" altLang="zh-CN" b="0" i="0" dirty="0">
                <a:solidFill>
                  <a:srgbClr val="7E0B0B"/>
                </a:solidFill>
                <a:effectLst/>
                <a:latin typeface="Consolas" panose="020B0609020204030204" pitchFamily="49" charset="0"/>
              </a:rPr>
              <a:t>" years old."</a:t>
            </a:r>
            <a:r>
              <a:rPr lang="en-US" altLang="zh-CN" b="0" i="0" dirty="0">
                <a:solidFill>
                  <a:srgbClr val="111111"/>
                </a:solidFill>
                <a:effectLst/>
                <a:latin typeface="Consolas" panose="020B0609020204030204" pitchFamily="49" charset="0"/>
              </a:rPr>
              <a:t>)</a:t>
            </a:r>
          </a:p>
          <a:p>
            <a:endParaRPr lang="zh-CN" altLang="en-US" dirty="0"/>
          </a:p>
        </p:txBody>
      </p:sp>
    </p:spTree>
    <p:extLst>
      <p:ext uri="{BB962C8B-B14F-4D97-AF65-F5344CB8AC3E}">
        <p14:creationId xmlns:p14="http://schemas.microsoft.com/office/powerpoint/2010/main" val="220057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758825">
              <a:lnSpc>
                <a:spcPct val="100000"/>
              </a:lnSpc>
              <a:spcBef>
                <a:spcPts val="100"/>
              </a:spcBef>
            </a:pPr>
            <a:r>
              <a:rPr dirty="0"/>
              <a:t>Python</a:t>
            </a:r>
            <a:r>
              <a:rPr spc="-135" dirty="0"/>
              <a:t> </a:t>
            </a:r>
            <a:r>
              <a:rPr spc="-10" dirty="0"/>
              <a:t>Interpreter</a:t>
            </a:r>
          </a:p>
        </p:txBody>
      </p:sp>
      <p:sp>
        <p:nvSpPr>
          <p:cNvPr id="3" name="object 3"/>
          <p:cNvSpPr txBox="1">
            <a:spLocks noGrp="1"/>
          </p:cNvSpPr>
          <p:nvPr>
            <p:ph type="body" idx="1"/>
          </p:nvPr>
        </p:nvSpPr>
        <p:spPr>
          <a:xfrm>
            <a:off x="2362200" y="1825626"/>
            <a:ext cx="10515600" cy="2649443"/>
          </a:xfrm>
          <a:prstGeom prst="rect">
            <a:avLst/>
          </a:prstGeom>
        </p:spPr>
        <p:txBody>
          <a:bodyPr vert="horz" wrap="square" lIns="0" tIns="63500" rIns="0" bIns="0" rtlCol="0">
            <a:spAutoFit/>
          </a:bodyPr>
          <a:lstStyle/>
          <a:p>
            <a:pPr marL="241300" marR="1172210">
              <a:lnSpc>
                <a:spcPts val="3000"/>
              </a:lnSpc>
              <a:spcBef>
                <a:spcPts val="500"/>
              </a:spcBef>
              <a:tabLst>
                <a:tab pos="241300" algn="l"/>
              </a:tabLst>
            </a:pPr>
            <a:r>
              <a:rPr dirty="0"/>
              <a:t>The</a:t>
            </a:r>
            <a:r>
              <a:rPr spc="-45" dirty="0"/>
              <a:t> </a:t>
            </a:r>
            <a:r>
              <a:rPr dirty="0"/>
              <a:t>system</a:t>
            </a:r>
            <a:r>
              <a:rPr spc="-40" dirty="0"/>
              <a:t> </a:t>
            </a:r>
            <a:r>
              <a:rPr dirty="0"/>
              <a:t>component</a:t>
            </a:r>
            <a:r>
              <a:rPr spc="-50" dirty="0"/>
              <a:t> </a:t>
            </a:r>
            <a:r>
              <a:rPr dirty="0"/>
              <a:t>of</a:t>
            </a:r>
            <a:r>
              <a:rPr spc="-50" dirty="0"/>
              <a:t> </a:t>
            </a:r>
            <a:r>
              <a:rPr dirty="0"/>
              <a:t>Python</a:t>
            </a:r>
            <a:r>
              <a:rPr spc="-45" dirty="0"/>
              <a:t> </a:t>
            </a:r>
            <a:r>
              <a:rPr dirty="0"/>
              <a:t>is</a:t>
            </a:r>
            <a:r>
              <a:rPr spc="-45" dirty="0"/>
              <a:t> </a:t>
            </a:r>
            <a:r>
              <a:rPr spc="-25" dirty="0"/>
              <a:t>the </a:t>
            </a:r>
            <a:r>
              <a:rPr spc="-10" dirty="0"/>
              <a:t>interpreter.</a:t>
            </a:r>
            <a:endParaRPr/>
          </a:p>
          <a:p>
            <a:pPr marL="241300" marR="610235">
              <a:lnSpc>
                <a:spcPts val="3030"/>
              </a:lnSpc>
              <a:spcBef>
                <a:spcPts val="1010"/>
              </a:spcBef>
              <a:tabLst>
                <a:tab pos="241300" algn="l"/>
              </a:tabLst>
            </a:pPr>
            <a:r>
              <a:rPr dirty="0"/>
              <a:t>The</a:t>
            </a:r>
            <a:r>
              <a:rPr spc="-60" dirty="0"/>
              <a:t> </a:t>
            </a:r>
            <a:r>
              <a:rPr dirty="0"/>
              <a:t>interpreter</a:t>
            </a:r>
            <a:r>
              <a:rPr spc="-60" dirty="0"/>
              <a:t> </a:t>
            </a:r>
            <a:r>
              <a:rPr dirty="0"/>
              <a:t>is</a:t>
            </a:r>
            <a:r>
              <a:rPr spc="-50" dirty="0"/>
              <a:t> </a:t>
            </a:r>
            <a:r>
              <a:rPr dirty="0"/>
              <a:t>independent</a:t>
            </a:r>
            <a:r>
              <a:rPr spc="-70" dirty="0"/>
              <a:t> </a:t>
            </a:r>
            <a:r>
              <a:rPr dirty="0"/>
              <a:t>of</a:t>
            </a:r>
            <a:r>
              <a:rPr spc="-65" dirty="0"/>
              <a:t> </a:t>
            </a:r>
            <a:r>
              <a:rPr dirty="0"/>
              <a:t>your</a:t>
            </a:r>
            <a:r>
              <a:rPr spc="-60" dirty="0"/>
              <a:t> </a:t>
            </a:r>
            <a:r>
              <a:rPr spc="-20" dirty="0"/>
              <a:t>code </a:t>
            </a:r>
            <a:r>
              <a:rPr dirty="0"/>
              <a:t>and</a:t>
            </a:r>
            <a:r>
              <a:rPr spc="-50" dirty="0"/>
              <a:t> </a:t>
            </a:r>
            <a:r>
              <a:rPr dirty="0"/>
              <a:t>is</a:t>
            </a:r>
            <a:r>
              <a:rPr spc="-50" dirty="0"/>
              <a:t> </a:t>
            </a:r>
            <a:r>
              <a:rPr dirty="0"/>
              <a:t>required</a:t>
            </a:r>
            <a:r>
              <a:rPr spc="-45" dirty="0"/>
              <a:t> </a:t>
            </a:r>
            <a:r>
              <a:rPr dirty="0"/>
              <a:t>to</a:t>
            </a:r>
            <a:r>
              <a:rPr spc="-45" dirty="0"/>
              <a:t> </a:t>
            </a:r>
            <a:r>
              <a:rPr dirty="0"/>
              <a:t>execute</a:t>
            </a:r>
            <a:r>
              <a:rPr spc="-50" dirty="0"/>
              <a:t> </a:t>
            </a:r>
            <a:r>
              <a:rPr dirty="0"/>
              <a:t>your</a:t>
            </a:r>
            <a:r>
              <a:rPr spc="-45" dirty="0"/>
              <a:t> </a:t>
            </a:r>
            <a:r>
              <a:rPr spc="-10" dirty="0"/>
              <a:t>code.</a:t>
            </a:r>
            <a:endParaRPr/>
          </a:p>
          <a:p>
            <a:pPr marL="241300" marR="156210">
              <a:lnSpc>
                <a:spcPts val="3030"/>
              </a:lnSpc>
              <a:spcBef>
                <a:spcPts val="969"/>
              </a:spcBef>
              <a:tabLst>
                <a:tab pos="241300" algn="l"/>
              </a:tabLst>
            </a:pPr>
            <a:r>
              <a:rPr spc="-10" dirty="0"/>
              <a:t>Two</a:t>
            </a:r>
            <a:r>
              <a:rPr spc="-75" dirty="0"/>
              <a:t> </a:t>
            </a:r>
            <a:r>
              <a:rPr dirty="0"/>
              <a:t>major</a:t>
            </a:r>
            <a:r>
              <a:rPr spc="-75" dirty="0"/>
              <a:t> </a:t>
            </a:r>
            <a:r>
              <a:rPr dirty="0"/>
              <a:t>versions</a:t>
            </a:r>
            <a:r>
              <a:rPr spc="-80" dirty="0"/>
              <a:t> </a:t>
            </a:r>
            <a:r>
              <a:rPr dirty="0"/>
              <a:t>of</a:t>
            </a:r>
            <a:r>
              <a:rPr spc="-80" dirty="0"/>
              <a:t> </a:t>
            </a:r>
            <a:r>
              <a:rPr dirty="0"/>
              <a:t>interpreter</a:t>
            </a:r>
            <a:r>
              <a:rPr spc="-75" dirty="0"/>
              <a:t> </a:t>
            </a:r>
            <a:r>
              <a:rPr dirty="0"/>
              <a:t>are</a:t>
            </a:r>
            <a:r>
              <a:rPr spc="-75" dirty="0"/>
              <a:t> </a:t>
            </a:r>
            <a:r>
              <a:rPr spc="-10" dirty="0"/>
              <a:t>currently available:</a:t>
            </a:r>
            <a:endParaRPr/>
          </a:p>
          <a:p>
            <a:pPr marL="697230" lvl="1" indent="-227329">
              <a:lnSpc>
                <a:spcPct val="100000"/>
              </a:lnSpc>
              <a:spcBef>
                <a:spcPts val="200"/>
              </a:spcBef>
              <a:tabLst>
                <a:tab pos="697230" algn="l"/>
              </a:tabLst>
            </a:pPr>
            <a:r>
              <a:rPr dirty="0">
                <a:latin typeface="Arial MT"/>
                <a:cs typeface="Arial MT"/>
              </a:rPr>
              <a:t>Python</a:t>
            </a:r>
            <a:r>
              <a:rPr spc="-70" dirty="0">
                <a:latin typeface="Arial MT"/>
                <a:cs typeface="Arial MT"/>
              </a:rPr>
              <a:t> </a:t>
            </a:r>
            <a:r>
              <a:rPr dirty="0">
                <a:latin typeface="Arial MT"/>
                <a:cs typeface="Arial MT"/>
              </a:rPr>
              <a:t>2.7.X</a:t>
            </a:r>
            <a:r>
              <a:rPr spc="-70" dirty="0">
                <a:latin typeface="Arial MT"/>
                <a:cs typeface="Arial MT"/>
              </a:rPr>
              <a:t> </a:t>
            </a:r>
            <a:r>
              <a:rPr dirty="0">
                <a:latin typeface="Arial MT"/>
                <a:cs typeface="Arial MT"/>
              </a:rPr>
              <a:t>(broader</a:t>
            </a:r>
            <a:r>
              <a:rPr spc="-65" dirty="0">
                <a:latin typeface="Arial MT"/>
                <a:cs typeface="Arial MT"/>
              </a:rPr>
              <a:t> </a:t>
            </a:r>
            <a:r>
              <a:rPr dirty="0">
                <a:latin typeface="Arial MT"/>
                <a:cs typeface="Arial MT"/>
              </a:rPr>
              <a:t>support,</a:t>
            </a:r>
            <a:r>
              <a:rPr spc="-75" dirty="0">
                <a:latin typeface="Arial MT"/>
                <a:cs typeface="Arial MT"/>
              </a:rPr>
              <a:t> </a:t>
            </a:r>
            <a:r>
              <a:rPr dirty="0">
                <a:latin typeface="Arial MT"/>
                <a:cs typeface="Arial MT"/>
              </a:rPr>
              <a:t>legacy</a:t>
            </a:r>
            <a:r>
              <a:rPr spc="-65" dirty="0">
                <a:latin typeface="Arial MT"/>
                <a:cs typeface="Arial MT"/>
              </a:rPr>
              <a:t> </a:t>
            </a:r>
            <a:r>
              <a:rPr spc="-10" dirty="0">
                <a:latin typeface="Arial MT"/>
                <a:cs typeface="Arial MT"/>
              </a:rPr>
              <a:t>libraries)</a:t>
            </a:r>
            <a:endParaRPr>
              <a:latin typeface="Arial MT"/>
              <a:cs typeface="Arial MT"/>
            </a:endParaRPr>
          </a:p>
          <a:p>
            <a:pPr marL="697230" lvl="1" indent="-227329">
              <a:lnSpc>
                <a:spcPct val="100000"/>
              </a:lnSpc>
              <a:spcBef>
                <a:spcPts val="185"/>
              </a:spcBef>
              <a:tabLst>
                <a:tab pos="697230" algn="l"/>
              </a:tabLst>
            </a:pPr>
            <a:r>
              <a:rPr dirty="0">
                <a:latin typeface="Arial MT"/>
                <a:cs typeface="Arial MT"/>
              </a:rPr>
              <a:t>Python</a:t>
            </a:r>
            <a:r>
              <a:rPr spc="-65" dirty="0">
                <a:latin typeface="Arial MT"/>
                <a:cs typeface="Arial MT"/>
              </a:rPr>
              <a:t> </a:t>
            </a:r>
            <a:r>
              <a:rPr dirty="0">
                <a:latin typeface="Arial MT"/>
                <a:cs typeface="Arial MT"/>
              </a:rPr>
              <a:t>3.6.X</a:t>
            </a:r>
            <a:r>
              <a:rPr spc="-70" dirty="0">
                <a:latin typeface="Arial MT"/>
                <a:cs typeface="Arial MT"/>
              </a:rPr>
              <a:t> </a:t>
            </a:r>
            <a:r>
              <a:rPr dirty="0">
                <a:latin typeface="Arial MT"/>
                <a:cs typeface="Arial MT"/>
              </a:rPr>
              <a:t>(newer</a:t>
            </a:r>
            <a:r>
              <a:rPr spc="-60" dirty="0">
                <a:latin typeface="Arial MT"/>
                <a:cs typeface="Arial MT"/>
              </a:rPr>
              <a:t> </a:t>
            </a:r>
            <a:r>
              <a:rPr dirty="0">
                <a:latin typeface="Arial MT"/>
                <a:cs typeface="Arial MT"/>
              </a:rPr>
              <a:t>features,</a:t>
            </a:r>
            <a:r>
              <a:rPr spc="-70" dirty="0">
                <a:latin typeface="Arial MT"/>
                <a:cs typeface="Arial MT"/>
              </a:rPr>
              <a:t> </a:t>
            </a:r>
            <a:r>
              <a:rPr dirty="0">
                <a:latin typeface="Arial MT"/>
                <a:cs typeface="Arial MT"/>
              </a:rPr>
              <a:t>better</a:t>
            </a:r>
            <a:r>
              <a:rPr spc="-60" dirty="0">
                <a:latin typeface="Arial MT"/>
                <a:cs typeface="Arial MT"/>
              </a:rPr>
              <a:t> </a:t>
            </a:r>
            <a:r>
              <a:rPr dirty="0">
                <a:latin typeface="Arial MT"/>
                <a:cs typeface="Arial MT"/>
              </a:rPr>
              <a:t>future</a:t>
            </a:r>
            <a:r>
              <a:rPr spc="-65" dirty="0">
                <a:latin typeface="Arial MT"/>
                <a:cs typeface="Arial MT"/>
              </a:rPr>
              <a:t> </a:t>
            </a:r>
            <a:r>
              <a:rPr spc="-10" dirty="0">
                <a:latin typeface="Arial MT"/>
                <a:cs typeface="Arial MT"/>
              </a:rPr>
              <a:t>support)</a:t>
            </a:r>
            <a:endParaRPr>
              <a:latin typeface="Arial MT"/>
              <a:cs typeface="Arial MT"/>
            </a:endParaRPr>
          </a:p>
        </p:txBody>
      </p:sp>
      <p:sp>
        <p:nvSpPr>
          <p:cNvPr id="4" name="object 4"/>
          <p:cNvSpPr/>
          <p:nvPr/>
        </p:nvSpPr>
        <p:spPr>
          <a:xfrm>
            <a:off x="1524000" y="1371600"/>
            <a:ext cx="9144000" cy="0"/>
          </a:xfrm>
          <a:custGeom>
            <a:avLst/>
            <a:gdLst/>
            <a:ahLst/>
            <a:cxnLst/>
            <a:rect l="l" t="t" r="r" b="b"/>
            <a:pathLst>
              <a:path w="9144000">
                <a:moveTo>
                  <a:pt x="0" y="0"/>
                </a:moveTo>
                <a:lnTo>
                  <a:pt x="9144000" y="1"/>
                </a:lnTo>
              </a:path>
            </a:pathLst>
          </a:custGeom>
          <a:ln w="28575">
            <a:solidFill>
              <a:srgbClr val="000000"/>
            </a:solidFill>
          </a:ln>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7011-D832-05E3-90C1-FEA00E025C51}"/>
              </a:ext>
            </a:extLst>
          </p:cNvPr>
          <p:cNvSpPr>
            <a:spLocks noGrp="1"/>
          </p:cNvSpPr>
          <p:nvPr>
            <p:ph type="title"/>
          </p:nvPr>
        </p:nvSpPr>
        <p:spPr/>
        <p:txBody>
          <a:bodyPr/>
          <a:lstStyle/>
          <a:p>
            <a:r>
              <a:rPr lang="en-US" altLang="zh-CN" b="1" u="sng" dirty="0"/>
              <a:t>User Input in Python</a:t>
            </a:r>
            <a:endParaRPr lang="zh-CN" altLang="en-US" dirty="0"/>
          </a:p>
        </p:txBody>
      </p:sp>
      <p:pic>
        <p:nvPicPr>
          <p:cNvPr id="4" name="Picture 3">
            <a:extLst>
              <a:ext uri="{FF2B5EF4-FFF2-40B4-BE49-F238E27FC236}">
                <a16:creationId xmlns:a16="http://schemas.microsoft.com/office/drawing/2014/main" id="{759B3515-E972-EF4C-D00A-FCFD230F2DCE}"/>
              </a:ext>
            </a:extLst>
          </p:cNvPr>
          <p:cNvPicPr>
            <a:picLocks noChangeAspect="1"/>
          </p:cNvPicPr>
          <p:nvPr/>
        </p:nvPicPr>
        <p:blipFill>
          <a:blip r:embed="rId2"/>
          <a:stretch>
            <a:fillRect/>
          </a:stretch>
        </p:blipFill>
        <p:spPr>
          <a:xfrm>
            <a:off x="841472" y="1827583"/>
            <a:ext cx="10621857" cy="1476581"/>
          </a:xfrm>
          <a:prstGeom prst="rect">
            <a:avLst/>
          </a:prstGeom>
        </p:spPr>
      </p:pic>
      <p:pic>
        <p:nvPicPr>
          <p:cNvPr id="7" name="Picture 6">
            <a:extLst>
              <a:ext uri="{FF2B5EF4-FFF2-40B4-BE49-F238E27FC236}">
                <a16:creationId xmlns:a16="http://schemas.microsoft.com/office/drawing/2014/main" id="{CC56414A-E67E-1211-7197-5CD7F8FCA6A0}"/>
              </a:ext>
            </a:extLst>
          </p:cNvPr>
          <p:cNvPicPr>
            <a:picLocks noChangeAspect="1"/>
          </p:cNvPicPr>
          <p:nvPr/>
        </p:nvPicPr>
        <p:blipFill>
          <a:blip r:embed="rId3"/>
          <a:stretch>
            <a:fillRect/>
          </a:stretch>
        </p:blipFill>
        <p:spPr>
          <a:xfrm>
            <a:off x="400510" y="3936143"/>
            <a:ext cx="11503782" cy="1617817"/>
          </a:xfrm>
          <a:prstGeom prst="rect">
            <a:avLst/>
          </a:prstGeom>
        </p:spPr>
      </p:pic>
    </p:spTree>
    <p:extLst>
      <p:ext uri="{BB962C8B-B14F-4D97-AF65-F5344CB8AC3E}">
        <p14:creationId xmlns:p14="http://schemas.microsoft.com/office/powerpoint/2010/main" val="2681658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4EE64-BE22-A2F6-78F7-C7972643256A}"/>
              </a:ext>
            </a:extLst>
          </p:cNvPr>
          <p:cNvSpPr>
            <a:spLocks noGrp="1"/>
          </p:cNvSpPr>
          <p:nvPr>
            <p:ph idx="1"/>
          </p:nvPr>
        </p:nvSpPr>
        <p:spPr>
          <a:xfrm>
            <a:off x="735651" y="201924"/>
            <a:ext cx="10515600" cy="1387594"/>
          </a:xfrm>
        </p:spPr>
        <p:txBody>
          <a:bodyPr>
            <a:normAutofit lnSpcReduction="10000"/>
          </a:bodyPr>
          <a:lstStyle/>
          <a:p>
            <a:pPr algn="just"/>
            <a:r>
              <a:rPr lang="en-US" altLang="zh-CN" sz="3200" b="0" i="0" dirty="0">
                <a:solidFill>
                  <a:srgbClr val="222222"/>
                </a:solidFill>
                <a:effectLst/>
                <a:latin typeface="Inter-Regular"/>
              </a:rPr>
              <a:t>Given two integer numbers, write a Python code to return their product only if the product is equal to or lower than 1000. Otherwise, print/return their sum.</a:t>
            </a:r>
            <a:endParaRPr lang="zh-CN" altLang="en-US" sz="3200" dirty="0"/>
          </a:p>
        </p:txBody>
      </p:sp>
      <p:pic>
        <p:nvPicPr>
          <p:cNvPr id="4" name="Picture 3">
            <a:extLst>
              <a:ext uri="{FF2B5EF4-FFF2-40B4-BE49-F238E27FC236}">
                <a16:creationId xmlns:a16="http://schemas.microsoft.com/office/drawing/2014/main" id="{0541020F-1CF2-BBFE-40BA-02FCD1C1597B}"/>
              </a:ext>
            </a:extLst>
          </p:cNvPr>
          <p:cNvPicPr>
            <a:picLocks noChangeAspect="1"/>
          </p:cNvPicPr>
          <p:nvPr/>
        </p:nvPicPr>
        <p:blipFill>
          <a:blip r:embed="rId2"/>
          <a:stretch>
            <a:fillRect/>
          </a:stretch>
        </p:blipFill>
        <p:spPr>
          <a:xfrm>
            <a:off x="1690495" y="1500447"/>
            <a:ext cx="9135750" cy="5010849"/>
          </a:xfrm>
          <a:prstGeom prst="rect">
            <a:avLst/>
          </a:prstGeom>
        </p:spPr>
      </p:pic>
    </p:spTree>
    <p:extLst>
      <p:ext uri="{BB962C8B-B14F-4D97-AF65-F5344CB8AC3E}">
        <p14:creationId xmlns:p14="http://schemas.microsoft.com/office/powerpoint/2010/main" val="3088650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4EE64-BE22-A2F6-78F7-C7972643256A}"/>
              </a:ext>
            </a:extLst>
          </p:cNvPr>
          <p:cNvSpPr>
            <a:spLocks noGrp="1"/>
          </p:cNvSpPr>
          <p:nvPr>
            <p:ph idx="1"/>
          </p:nvPr>
        </p:nvSpPr>
        <p:spPr>
          <a:xfrm>
            <a:off x="735651" y="201924"/>
            <a:ext cx="10515600" cy="1387594"/>
          </a:xfrm>
        </p:spPr>
        <p:txBody>
          <a:bodyPr>
            <a:normAutofit/>
          </a:bodyPr>
          <a:lstStyle/>
          <a:p>
            <a:pPr algn="just"/>
            <a:r>
              <a:rPr lang="en-US" altLang="zh-CN" sz="2400" b="0" i="0" dirty="0">
                <a:solidFill>
                  <a:srgbClr val="222222"/>
                </a:solidFill>
                <a:effectLst/>
                <a:latin typeface="Inter-Regular"/>
              </a:rPr>
              <a:t>Given two integer numbers, write a Python code to return their product only if the product is equal to or lower than 1000. Otherwise, print/return their sum.</a:t>
            </a:r>
            <a:endParaRPr lang="zh-CN" altLang="en-US" sz="2400" dirty="0"/>
          </a:p>
        </p:txBody>
      </p:sp>
      <p:pic>
        <p:nvPicPr>
          <p:cNvPr id="5" name="Picture 4">
            <a:extLst>
              <a:ext uri="{FF2B5EF4-FFF2-40B4-BE49-F238E27FC236}">
                <a16:creationId xmlns:a16="http://schemas.microsoft.com/office/drawing/2014/main" id="{0934D8B2-C6A7-1696-6954-238B3F5AC669}"/>
              </a:ext>
            </a:extLst>
          </p:cNvPr>
          <p:cNvPicPr>
            <a:picLocks noChangeAspect="1"/>
          </p:cNvPicPr>
          <p:nvPr/>
        </p:nvPicPr>
        <p:blipFill>
          <a:blip r:embed="rId2"/>
          <a:stretch>
            <a:fillRect/>
          </a:stretch>
        </p:blipFill>
        <p:spPr>
          <a:xfrm>
            <a:off x="1877519" y="1081043"/>
            <a:ext cx="7969037" cy="4230168"/>
          </a:xfrm>
          <a:prstGeom prst="rect">
            <a:avLst/>
          </a:prstGeom>
        </p:spPr>
      </p:pic>
      <p:pic>
        <p:nvPicPr>
          <p:cNvPr id="6" name="Picture 5">
            <a:extLst>
              <a:ext uri="{FF2B5EF4-FFF2-40B4-BE49-F238E27FC236}">
                <a16:creationId xmlns:a16="http://schemas.microsoft.com/office/drawing/2014/main" id="{771B8016-BC5F-9022-4272-38539270226F}"/>
              </a:ext>
            </a:extLst>
          </p:cNvPr>
          <p:cNvPicPr>
            <a:picLocks noChangeAspect="1"/>
          </p:cNvPicPr>
          <p:nvPr/>
        </p:nvPicPr>
        <p:blipFill>
          <a:blip r:embed="rId3"/>
          <a:stretch>
            <a:fillRect/>
          </a:stretch>
        </p:blipFill>
        <p:spPr>
          <a:xfrm>
            <a:off x="908347" y="5408127"/>
            <a:ext cx="9907383" cy="1247949"/>
          </a:xfrm>
          <a:prstGeom prst="rect">
            <a:avLst/>
          </a:prstGeom>
        </p:spPr>
      </p:pic>
    </p:spTree>
    <p:extLst>
      <p:ext uri="{BB962C8B-B14F-4D97-AF65-F5344CB8AC3E}">
        <p14:creationId xmlns:p14="http://schemas.microsoft.com/office/powerpoint/2010/main" val="2204729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4EE64-BE22-A2F6-78F7-C7972643256A}"/>
              </a:ext>
            </a:extLst>
          </p:cNvPr>
          <p:cNvSpPr>
            <a:spLocks noGrp="1"/>
          </p:cNvSpPr>
          <p:nvPr>
            <p:ph idx="1"/>
          </p:nvPr>
        </p:nvSpPr>
        <p:spPr>
          <a:xfrm>
            <a:off x="735651" y="201924"/>
            <a:ext cx="10515600" cy="550106"/>
          </a:xfrm>
        </p:spPr>
        <p:txBody>
          <a:bodyPr/>
          <a:lstStyle/>
          <a:p>
            <a:pPr algn="just"/>
            <a:r>
              <a:rPr lang="en-US" altLang="zh-CN" b="0" i="0" dirty="0">
                <a:solidFill>
                  <a:srgbClr val="222222"/>
                </a:solidFill>
                <a:effectLst/>
                <a:latin typeface="Inter-Regular"/>
              </a:rPr>
              <a:t>How about writing/converting it function</a:t>
            </a:r>
            <a:endParaRPr lang="zh-CN" altLang="en-US" dirty="0"/>
          </a:p>
        </p:txBody>
      </p:sp>
      <p:sp>
        <p:nvSpPr>
          <p:cNvPr id="9" name="TextBox 8">
            <a:extLst>
              <a:ext uri="{FF2B5EF4-FFF2-40B4-BE49-F238E27FC236}">
                <a16:creationId xmlns:a16="http://schemas.microsoft.com/office/drawing/2014/main" id="{A73B3710-E63D-05B2-0893-0D11BD4F1956}"/>
              </a:ext>
            </a:extLst>
          </p:cNvPr>
          <p:cNvSpPr txBox="1"/>
          <p:nvPr/>
        </p:nvSpPr>
        <p:spPr>
          <a:xfrm>
            <a:off x="2598633" y="1016950"/>
            <a:ext cx="6076059" cy="4524315"/>
          </a:xfrm>
          <a:prstGeom prst="rect">
            <a:avLst/>
          </a:prstGeom>
          <a:noFill/>
        </p:spPr>
        <p:txBody>
          <a:bodyPr wrap="square">
            <a:spAutoFit/>
          </a:bodyPr>
          <a:lstStyle/>
          <a:p>
            <a:r>
              <a:rPr lang="en-US" altLang="zh-CN" b="1" dirty="0"/>
              <a:t>def </a:t>
            </a:r>
            <a:r>
              <a:rPr lang="en-US" altLang="zh-CN" b="1" dirty="0" err="1"/>
              <a:t>multiplicationSum</a:t>
            </a:r>
            <a:r>
              <a:rPr lang="en-US" altLang="zh-CN" b="1" dirty="0"/>
              <a:t>(num1, num2):</a:t>
            </a:r>
          </a:p>
          <a:p>
            <a:r>
              <a:rPr lang="en-US" altLang="zh-CN" b="1" dirty="0"/>
              <a:t>    # calculate product of two number</a:t>
            </a:r>
          </a:p>
          <a:p>
            <a:r>
              <a:rPr lang="en-US" altLang="zh-CN" b="1" dirty="0"/>
              <a:t>    product = num1 * num2</a:t>
            </a:r>
          </a:p>
          <a:p>
            <a:r>
              <a:rPr lang="en-US" altLang="zh-CN" b="1" dirty="0"/>
              <a:t>    # check if product is less then 1000</a:t>
            </a:r>
          </a:p>
          <a:p>
            <a:r>
              <a:rPr lang="en-US" altLang="zh-CN" b="1" dirty="0"/>
              <a:t>    if product &lt;= 1000:</a:t>
            </a:r>
          </a:p>
          <a:p>
            <a:r>
              <a:rPr lang="en-US" altLang="zh-CN" b="1" dirty="0"/>
              <a:t>        return product</a:t>
            </a:r>
          </a:p>
          <a:p>
            <a:r>
              <a:rPr lang="en-US" altLang="zh-CN" b="1" dirty="0"/>
              <a:t>    else:</a:t>
            </a:r>
          </a:p>
          <a:p>
            <a:r>
              <a:rPr lang="en-US" altLang="zh-CN" b="1" dirty="0"/>
              <a:t>        # product is greater than 1000 calculate sum</a:t>
            </a:r>
          </a:p>
          <a:p>
            <a:r>
              <a:rPr lang="en-US" altLang="zh-CN" b="1" dirty="0"/>
              <a:t>        return num1 + num2</a:t>
            </a:r>
          </a:p>
          <a:p>
            <a:r>
              <a:rPr lang="en-US" altLang="zh-CN" b="1" dirty="0"/>
              <a:t># first condition</a:t>
            </a:r>
          </a:p>
          <a:p>
            <a:r>
              <a:rPr lang="en-US" altLang="zh-CN" b="1" dirty="0"/>
              <a:t>result = </a:t>
            </a:r>
            <a:r>
              <a:rPr lang="en-US" altLang="zh-CN" b="1" dirty="0" err="1"/>
              <a:t>multiplicationSum</a:t>
            </a:r>
            <a:r>
              <a:rPr lang="en-US" altLang="zh-CN" b="1" dirty="0"/>
              <a:t>(20, 30)</a:t>
            </a:r>
          </a:p>
          <a:p>
            <a:r>
              <a:rPr lang="en-US" altLang="zh-CN" b="1" dirty="0"/>
              <a:t>print("The result is", result)</a:t>
            </a:r>
          </a:p>
          <a:p>
            <a:endParaRPr lang="en-US" altLang="zh-CN" b="1" dirty="0"/>
          </a:p>
          <a:p>
            <a:r>
              <a:rPr lang="en-US" altLang="zh-CN" b="1" dirty="0"/>
              <a:t># Second condition</a:t>
            </a:r>
          </a:p>
          <a:p>
            <a:r>
              <a:rPr lang="en-US" altLang="zh-CN" b="1" dirty="0"/>
              <a:t>result = </a:t>
            </a:r>
            <a:r>
              <a:rPr lang="en-US" altLang="zh-CN" b="1" dirty="0" err="1"/>
              <a:t>multiplicationSum</a:t>
            </a:r>
            <a:r>
              <a:rPr lang="en-US" altLang="zh-CN" b="1" dirty="0"/>
              <a:t>(40, 30)</a:t>
            </a:r>
          </a:p>
          <a:p>
            <a:r>
              <a:rPr lang="en-US" altLang="zh-CN" b="1" dirty="0"/>
              <a:t>print("The result is", result)</a:t>
            </a:r>
            <a:endParaRPr lang="zh-CN" altLang="en-US" b="1" dirty="0"/>
          </a:p>
        </p:txBody>
      </p:sp>
    </p:spTree>
    <p:extLst>
      <p:ext uri="{BB962C8B-B14F-4D97-AF65-F5344CB8AC3E}">
        <p14:creationId xmlns:p14="http://schemas.microsoft.com/office/powerpoint/2010/main" val="842264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E98D-4ECD-53C6-F9A2-3C32EEED625A}"/>
              </a:ext>
            </a:extLst>
          </p:cNvPr>
          <p:cNvSpPr>
            <a:spLocks noGrp="1"/>
          </p:cNvSpPr>
          <p:nvPr>
            <p:ph type="title"/>
          </p:nvPr>
        </p:nvSpPr>
        <p:spPr/>
        <p:txBody>
          <a:bodyPr/>
          <a:lstStyle/>
          <a:p>
            <a:r>
              <a:rPr lang="en-US" altLang="zh-CN" dirty="0"/>
              <a:t>Python functions def()</a:t>
            </a:r>
            <a:endParaRPr lang="zh-CN" altLang="en-US" dirty="0"/>
          </a:p>
        </p:txBody>
      </p:sp>
      <p:sp>
        <p:nvSpPr>
          <p:cNvPr id="5" name="TextBox 4">
            <a:extLst>
              <a:ext uri="{FF2B5EF4-FFF2-40B4-BE49-F238E27FC236}">
                <a16:creationId xmlns:a16="http://schemas.microsoft.com/office/drawing/2014/main" id="{33E8BC33-E301-ECA8-9F49-D8AE63855246}"/>
              </a:ext>
            </a:extLst>
          </p:cNvPr>
          <p:cNvSpPr txBox="1"/>
          <p:nvPr/>
        </p:nvSpPr>
        <p:spPr>
          <a:xfrm>
            <a:off x="1006266" y="2870008"/>
            <a:ext cx="6097424" cy="646331"/>
          </a:xfrm>
          <a:prstGeom prst="rect">
            <a:avLst/>
          </a:prstGeom>
          <a:noFill/>
        </p:spPr>
        <p:txBody>
          <a:bodyPr wrap="square">
            <a:spAutoFit/>
          </a:bodyPr>
          <a:lstStyle/>
          <a:p>
            <a:r>
              <a:rPr lang="en-US" altLang="zh-CN" b="0" i="0" dirty="0">
                <a:solidFill>
                  <a:srgbClr val="005CC5"/>
                </a:solidFill>
                <a:effectLst/>
                <a:latin typeface="Consolas" panose="020B0609020204030204" pitchFamily="49" charset="0"/>
              </a:rPr>
              <a:t>def</a:t>
            </a:r>
            <a:r>
              <a:rPr lang="en-US" altLang="zh-CN" b="0" i="0" dirty="0">
                <a:solidFill>
                  <a:srgbClr val="000000"/>
                </a:solidFill>
                <a:effectLst/>
                <a:latin typeface="Consolas" panose="020B0609020204030204" pitchFamily="49" charset="0"/>
              </a:rPr>
              <a:t> </a:t>
            </a:r>
            <a:r>
              <a:rPr lang="en-US" altLang="zh-CN" b="0" i="0" dirty="0" err="1">
                <a:solidFill>
                  <a:srgbClr val="000000"/>
                </a:solidFill>
                <a:effectLst/>
                <a:latin typeface="Consolas" panose="020B0609020204030204" pitchFamily="49" charset="0"/>
              </a:rPr>
              <a:t>my_function</a:t>
            </a:r>
            <a:r>
              <a:rPr lang="en-US" altLang="zh-CN" b="0" i="0" dirty="0">
                <a:solidFill>
                  <a:srgbClr val="000000"/>
                </a:solidFill>
                <a:effectLst/>
                <a:latin typeface="Consolas" panose="020B0609020204030204" pitchFamily="49" charset="0"/>
              </a:rPr>
              <a:t>():</a:t>
            </a:r>
            <a:br>
              <a:rPr lang="en-US" altLang="zh-CN" dirty="0"/>
            </a:br>
            <a:r>
              <a:rPr lang="en-US" altLang="zh-CN" b="0" i="0" dirty="0">
                <a:solidFill>
                  <a:srgbClr val="000000"/>
                </a:solidFill>
                <a:effectLst/>
                <a:latin typeface="Consolas" panose="020B0609020204030204" pitchFamily="49" charset="0"/>
              </a:rPr>
              <a:t>  </a:t>
            </a:r>
            <a:r>
              <a:rPr lang="en-US" altLang="zh-CN" b="0" i="0" dirty="0">
                <a:solidFill>
                  <a:srgbClr val="005CC5"/>
                </a:solidFill>
                <a:effectLst/>
                <a:latin typeface="Consolas" panose="020B0609020204030204" pitchFamily="49" charset="0"/>
              </a:rPr>
              <a:t>print</a:t>
            </a:r>
            <a:r>
              <a:rPr lang="en-US" altLang="zh-CN" b="0" i="0" dirty="0">
                <a:solidFill>
                  <a:srgbClr val="000000"/>
                </a:solidFill>
                <a:effectLst/>
                <a:latin typeface="Consolas" panose="020B0609020204030204" pitchFamily="49" charset="0"/>
              </a:rPr>
              <a:t>(</a:t>
            </a:r>
            <a:r>
              <a:rPr lang="en-US" altLang="zh-CN" b="0" i="0" dirty="0">
                <a:solidFill>
                  <a:srgbClr val="008000"/>
                </a:solidFill>
                <a:effectLst/>
                <a:latin typeface="Consolas" panose="020B0609020204030204" pitchFamily="49" charset="0"/>
              </a:rPr>
              <a:t>"Hello from a function"</a:t>
            </a:r>
            <a:r>
              <a:rPr lang="en-US" altLang="zh-CN" b="0" i="0" dirty="0">
                <a:solidFill>
                  <a:srgbClr val="000000"/>
                </a:solidFill>
                <a:effectLst/>
                <a:latin typeface="Consolas" panose="020B0609020204030204" pitchFamily="49" charset="0"/>
              </a:rPr>
              <a:t>)</a:t>
            </a:r>
            <a:endParaRPr lang="zh-CN" altLang="en-US" dirty="0"/>
          </a:p>
        </p:txBody>
      </p:sp>
      <p:sp>
        <p:nvSpPr>
          <p:cNvPr id="9" name="TextBox 8">
            <a:extLst>
              <a:ext uri="{FF2B5EF4-FFF2-40B4-BE49-F238E27FC236}">
                <a16:creationId xmlns:a16="http://schemas.microsoft.com/office/drawing/2014/main" id="{9715E5FB-DD37-5B91-00B6-C93D5EAF164F}"/>
              </a:ext>
            </a:extLst>
          </p:cNvPr>
          <p:cNvSpPr txBox="1"/>
          <p:nvPr/>
        </p:nvSpPr>
        <p:spPr>
          <a:xfrm>
            <a:off x="1006266" y="1797238"/>
            <a:ext cx="9966533" cy="830997"/>
          </a:xfrm>
          <a:prstGeom prst="rect">
            <a:avLst/>
          </a:prstGeom>
          <a:noFill/>
        </p:spPr>
        <p:txBody>
          <a:bodyPr wrap="square">
            <a:spAutoFit/>
          </a:bodyPr>
          <a:lstStyle/>
          <a:p>
            <a:r>
              <a:rPr lang="en-US" altLang="zh-CN" sz="2400" b="1" dirty="0"/>
              <a:t>Definition</a:t>
            </a:r>
            <a:r>
              <a:rPr lang="en-US" altLang="zh-CN" sz="2400" dirty="0"/>
              <a:t>: A function is a block of reusable code that performs a specific task. Functions help in organizing code and promoting reusability.</a:t>
            </a:r>
            <a:endParaRPr lang="zh-CN" altLang="en-US" sz="2400" dirty="0"/>
          </a:p>
        </p:txBody>
      </p:sp>
      <p:sp>
        <p:nvSpPr>
          <p:cNvPr id="11" name="TextBox 10">
            <a:extLst>
              <a:ext uri="{FF2B5EF4-FFF2-40B4-BE49-F238E27FC236}">
                <a16:creationId xmlns:a16="http://schemas.microsoft.com/office/drawing/2014/main" id="{D9041072-11DD-504A-79DD-DCA71F983BE6}"/>
              </a:ext>
            </a:extLst>
          </p:cNvPr>
          <p:cNvSpPr txBox="1"/>
          <p:nvPr/>
        </p:nvSpPr>
        <p:spPr>
          <a:xfrm>
            <a:off x="6210655" y="2977760"/>
            <a:ext cx="4762144" cy="1200329"/>
          </a:xfrm>
          <a:prstGeom prst="rect">
            <a:avLst/>
          </a:prstGeom>
          <a:noFill/>
        </p:spPr>
        <p:txBody>
          <a:bodyPr wrap="square">
            <a:spAutoFit/>
          </a:bodyPr>
          <a:lstStyle/>
          <a:p>
            <a:r>
              <a:rPr lang="zh-CN" altLang="en-US" b="1" dirty="0"/>
              <a:t>def function_name(parameters):</a:t>
            </a:r>
          </a:p>
          <a:p>
            <a:r>
              <a:rPr lang="zh-CN" altLang="en-US" b="1" dirty="0"/>
              <a:t>    """Docstring explaining the function."""</a:t>
            </a:r>
          </a:p>
          <a:p>
            <a:r>
              <a:rPr lang="zh-CN" altLang="en-US" b="1" dirty="0"/>
              <a:t>    # Function body</a:t>
            </a:r>
          </a:p>
          <a:p>
            <a:r>
              <a:rPr lang="zh-CN" altLang="en-US" b="1" dirty="0"/>
              <a:t>    return value</a:t>
            </a:r>
          </a:p>
        </p:txBody>
      </p:sp>
      <p:sp>
        <p:nvSpPr>
          <p:cNvPr id="13" name="TextBox 12">
            <a:extLst>
              <a:ext uri="{FF2B5EF4-FFF2-40B4-BE49-F238E27FC236}">
                <a16:creationId xmlns:a16="http://schemas.microsoft.com/office/drawing/2014/main" id="{BEAC36C6-4FFA-6DE6-46AA-E3C62EEEFDF1}"/>
              </a:ext>
            </a:extLst>
          </p:cNvPr>
          <p:cNvSpPr txBox="1"/>
          <p:nvPr/>
        </p:nvSpPr>
        <p:spPr>
          <a:xfrm>
            <a:off x="2494303" y="4045938"/>
            <a:ext cx="6097424" cy="2308324"/>
          </a:xfrm>
          <a:prstGeom prst="rect">
            <a:avLst/>
          </a:prstGeom>
          <a:noFill/>
        </p:spPr>
        <p:txBody>
          <a:bodyPr wrap="square">
            <a:spAutoFit/>
          </a:bodyPr>
          <a:lstStyle/>
          <a:p>
            <a:r>
              <a:rPr lang="zh-CN" altLang="en-US" sz="2400" b="1" dirty="0"/>
              <a:t>def add_numbers(a, b):</a:t>
            </a:r>
          </a:p>
          <a:p>
            <a:r>
              <a:rPr lang="zh-CN" altLang="en-US" sz="2400" b="1" dirty="0"/>
              <a:t>    """Return the sum of two numbers."""</a:t>
            </a:r>
          </a:p>
          <a:p>
            <a:r>
              <a:rPr lang="zh-CN" altLang="en-US" sz="2400" b="1" dirty="0"/>
              <a:t>    return a + b</a:t>
            </a:r>
          </a:p>
          <a:p>
            <a:endParaRPr lang="zh-CN" altLang="en-US" sz="2400" b="1" dirty="0"/>
          </a:p>
          <a:p>
            <a:r>
              <a:rPr lang="zh-CN" altLang="en-US" sz="2400" b="1" dirty="0"/>
              <a:t>result = add_numbers(5, 3)</a:t>
            </a:r>
          </a:p>
          <a:p>
            <a:r>
              <a:rPr lang="zh-CN" altLang="en-US" sz="2400" b="1" dirty="0"/>
              <a:t>print(result)  # Output: 8</a:t>
            </a:r>
          </a:p>
        </p:txBody>
      </p:sp>
    </p:spTree>
    <p:extLst>
      <p:ext uri="{BB962C8B-B14F-4D97-AF65-F5344CB8AC3E}">
        <p14:creationId xmlns:p14="http://schemas.microsoft.com/office/powerpoint/2010/main" val="420724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E98D-4ECD-53C6-F9A2-3C32EEED625A}"/>
              </a:ext>
            </a:extLst>
          </p:cNvPr>
          <p:cNvSpPr>
            <a:spLocks noGrp="1"/>
          </p:cNvSpPr>
          <p:nvPr>
            <p:ph type="title"/>
          </p:nvPr>
        </p:nvSpPr>
        <p:spPr/>
        <p:txBody>
          <a:bodyPr/>
          <a:lstStyle/>
          <a:p>
            <a:r>
              <a:rPr lang="en-US" altLang="zh-CN" dirty="0"/>
              <a:t>Python functions def()</a:t>
            </a:r>
            <a:endParaRPr lang="zh-CN" altLang="en-US" dirty="0"/>
          </a:p>
        </p:txBody>
      </p:sp>
      <p:sp>
        <p:nvSpPr>
          <p:cNvPr id="7" name="TextBox 6">
            <a:extLst>
              <a:ext uri="{FF2B5EF4-FFF2-40B4-BE49-F238E27FC236}">
                <a16:creationId xmlns:a16="http://schemas.microsoft.com/office/drawing/2014/main" id="{91B247F5-187C-93F9-44B3-868A68883E3E}"/>
              </a:ext>
            </a:extLst>
          </p:cNvPr>
          <p:cNvSpPr txBox="1"/>
          <p:nvPr/>
        </p:nvSpPr>
        <p:spPr>
          <a:xfrm>
            <a:off x="838200" y="3097372"/>
            <a:ext cx="10043445" cy="2677656"/>
          </a:xfrm>
          <a:prstGeom prst="rect">
            <a:avLst/>
          </a:prstGeom>
          <a:noFill/>
        </p:spPr>
        <p:txBody>
          <a:bodyPr wrap="square">
            <a:spAutoFit/>
          </a:bodyPr>
          <a:lstStyle/>
          <a:p>
            <a:pPr marL="285750" indent="-285750" algn="l">
              <a:buFont typeface="Arial" panose="020B0604020202020204" pitchFamily="34" charset="0"/>
              <a:buChar char="•"/>
            </a:pPr>
            <a:r>
              <a:rPr lang="en-US" altLang="zh-CN" sz="2400" b="1" u="sng" dirty="0">
                <a:solidFill>
                  <a:srgbClr val="000000"/>
                </a:solidFill>
                <a:latin typeface="Segoe UI" panose="020B0502040204020203" pitchFamily="34" charset="0"/>
              </a:rPr>
              <a:t>Variable (information) </a:t>
            </a:r>
            <a:r>
              <a:rPr lang="en-US" altLang="zh-CN" sz="2400" b="1" i="0" u="sng" dirty="0">
                <a:solidFill>
                  <a:srgbClr val="000000"/>
                </a:solidFill>
                <a:effectLst/>
                <a:latin typeface="Verdana" panose="020B0604030504040204" pitchFamily="34" charset="0"/>
              </a:rPr>
              <a:t>can be passed into functions as arguments.</a:t>
            </a:r>
          </a:p>
          <a:p>
            <a:pPr algn="l"/>
            <a:endParaRPr lang="en-US" altLang="zh-CN" sz="2400" b="1" i="0" u="sng"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US" altLang="zh-CN" sz="2400" b="1" i="0" u="sng" dirty="0">
                <a:solidFill>
                  <a:srgbClr val="000000"/>
                </a:solidFill>
                <a:effectLst/>
                <a:latin typeface="Verdana" panose="020B0604030504040204" pitchFamily="34" charset="0"/>
              </a:rPr>
              <a:t>Arguments are specified after the function name, inside the parentheses. You can add as many arguments as you want, just separate them with a comma.</a:t>
            </a:r>
          </a:p>
        </p:txBody>
      </p:sp>
      <p:sp>
        <p:nvSpPr>
          <p:cNvPr id="9" name="TextBox 8">
            <a:extLst>
              <a:ext uri="{FF2B5EF4-FFF2-40B4-BE49-F238E27FC236}">
                <a16:creationId xmlns:a16="http://schemas.microsoft.com/office/drawing/2014/main" id="{9715E5FB-DD37-5B91-00B6-C93D5EAF164F}"/>
              </a:ext>
            </a:extLst>
          </p:cNvPr>
          <p:cNvSpPr txBox="1"/>
          <p:nvPr/>
        </p:nvSpPr>
        <p:spPr>
          <a:xfrm>
            <a:off x="1006266" y="1797238"/>
            <a:ext cx="9966533" cy="830997"/>
          </a:xfrm>
          <a:prstGeom prst="rect">
            <a:avLst/>
          </a:prstGeom>
          <a:noFill/>
        </p:spPr>
        <p:txBody>
          <a:bodyPr wrap="square">
            <a:spAutoFit/>
          </a:bodyPr>
          <a:lstStyle/>
          <a:p>
            <a:r>
              <a:rPr lang="en-US" altLang="zh-CN" sz="2400" b="1" dirty="0"/>
              <a:t>Definition</a:t>
            </a:r>
            <a:r>
              <a:rPr lang="en-US" altLang="zh-CN" sz="2400" dirty="0"/>
              <a:t>: A function is a block of reusable code that performs a specific task. Functions help in organizing code and promoting reusability.</a:t>
            </a:r>
            <a:endParaRPr lang="zh-CN" altLang="en-US" sz="2400" dirty="0"/>
          </a:p>
        </p:txBody>
      </p:sp>
    </p:spTree>
    <p:extLst>
      <p:ext uri="{BB962C8B-B14F-4D97-AF65-F5344CB8AC3E}">
        <p14:creationId xmlns:p14="http://schemas.microsoft.com/office/powerpoint/2010/main" val="15415563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DB63FD1-1967-A740-D012-403D7CB9DB16}"/>
              </a:ext>
            </a:extLst>
          </p:cNvPr>
          <p:cNvSpPr txBox="1"/>
          <p:nvPr/>
        </p:nvSpPr>
        <p:spPr>
          <a:xfrm>
            <a:off x="6118227" y="1913325"/>
            <a:ext cx="5897160" cy="523220"/>
          </a:xfrm>
          <a:prstGeom prst="rect">
            <a:avLst/>
          </a:prstGeom>
          <a:noFill/>
        </p:spPr>
        <p:txBody>
          <a:bodyPr wrap="square">
            <a:spAutoFit/>
          </a:bodyPr>
          <a:lstStyle/>
          <a:p>
            <a:r>
              <a:rPr lang="en-US" altLang="zh-CN" sz="2800" b="1" u="sng" dirty="0"/>
              <a:t>Type it and experience the output</a:t>
            </a:r>
            <a:endParaRPr lang="zh-CN" altLang="en-US" sz="2800" b="1" u="sng" dirty="0"/>
          </a:p>
        </p:txBody>
      </p:sp>
      <p:sp>
        <p:nvSpPr>
          <p:cNvPr id="11" name="TextBox 10">
            <a:extLst>
              <a:ext uri="{FF2B5EF4-FFF2-40B4-BE49-F238E27FC236}">
                <a16:creationId xmlns:a16="http://schemas.microsoft.com/office/drawing/2014/main" id="{FC84EDD5-8813-4C8D-B2E6-A726D9E2F47F}"/>
              </a:ext>
            </a:extLst>
          </p:cNvPr>
          <p:cNvSpPr txBox="1"/>
          <p:nvPr/>
        </p:nvSpPr>
        <p:spPr>
          <a:xfrm>
            <a:off x="5945456" y="2713543"/>
            <a:ext cx="6097424" cy="369332"/>
          </a:xfrm>
          <a:prstGeom prst="rect">
            <a:avLst/>
          </a:prstGeom>
          <a:noFill/>
        </p:spPr>
        <p:txBody>
          <a:bodyPr wrap="square">
            <a:spAutoFit/>
          </a:bodyPr>
          <a:lstStyle/>
          <a:p>
            <a:r>
              <a:rPr lang="en-US" altLang="zh-CN" sz="1800" b="1" u="sng" dirty="0"/>
              <a:t>What is import --- ??</a:t>
            </a:r>
            <a:endParaRPr lang="zh-CN" altLang="en-US" sz="1800" b="1" u="sng" dirty="0"/>
          </a:p>
        </p:txBody>
      </p:sp>
      <p:sp>
        <p:nvSpPr>
          <p:cNvPr id="13" name="TextBox 12">
            <a:extLst>
              <a:ext uri="{FF2B5EF4-FFF2-40B4-BE49-F238E27FC236}">
                <a16:creationId xmlns:a16="http://schemas.microsoft.com/office/drawing/2014/main" id="{8A94280F-6815-DF5D-8FBC-4C67BA5AAA41}"/>
              </a:ext>
            </a:extLst>
          </p:cNvPr>
          <p:cNvSpPr txBox="1"/>
          <p:nvPr/>
        </p:nvSpPr>
        <p:spPr>
          <a:xfrm>
            <a:off x="5945456" y="4236790"/>
            <a:ext cx="6366616" cy="369332"/>
          </a:xfrm>
          <a:prstGeom prst="rect">
            <a:avLst/>
          </a:prstGeom>
          <a:noFill/>
        </p:spPr>
        <p:txBody>
          <a:bodyPr wrap="square">
            <a:spAutoFit/>
          </a:bodyPr>
          <a:lstStyle/>
          <a:p>
            <a:r>
              <a:rPr lang="en-US" altLang="zh-CN" sz="1800" b="1" u="sng" dirty="0"/>
              <a:t>What is import </a:t>
            </a:r>
            <a:r>
              <a:rPr lang="en-US" altLang="zh-CN" b="1" u="sng" dirty="0"/>
              <a:t>random</a:t>
            </a:r>
            <a:r>
              <a:rPr lang="en-US" altLang="zh-CN" sz="1800" b="1" u="sng" dirty="0"/>
              <a:t> ??</a:t>
            </a:r>
            <a:endParaRPr lang="zh-CN" altLang="en-US" sz="1800" b="1" u="sng" dirty="0"/>
          </a:p>
        </p:txBody>
      </p:sp>
      <p:sp>
        <p:nvSpPr>
          <p:cNvPr id="3" name="TextBox 2">
            <a:extLst>
              <a:ext uri="{FF2B5EF4-FFF2-40B4-BE49-F238E27FC236}">
                <a16:creationId xmlns:a16="http://schemas.microsoft.com/office/drawing/2014/main" id="{F9F3CA55-681F-7223-2D83-6F22CDEB6791}"/>
              </a:ext>
            </a:extLst>
          </p:cNvPr>
          <p:cNvSpPr txBox="1"/>
          <p:nvPr/>
        </p:nvSpPr>
        <p:spPr>
          <a:xfrm>
            <a:off x="5949298" y="3105834"/>
            <a:ext cx="6242702" cy="646331"/>
          </a:xfrm>
          <a:prstGeom prst="rect">
            <a:avLst/>
          </a:prstGeom>
          <a:noFill/>
        </p:spPr>
        <p:txBody>
          <a:bodyPr wrap="square">
            <a:spAutoFit/>
          </a:bodyPr>
          <a:lstStyle/>
          <a:p>
            <a:r>
              <a:rPr lang="en-US" altLang="zh-CN" dirty="0"/>
              <a:t>Imports are like external modules or libraries into your current program</a:t>
            </a:r>
            <a:endParaRPr lang="zh-CN" altLang="en-US" dirty="0"/>
          </a:p>
        </p:txBody>
      </p:sp>
      <p:sp>
        <p:nvSpPr>
          <p:cNvPr id="6" name="TextBox 5">
            <a:extLst>
              <a:ext uri="{FF2B5EF4-FFF2-40B4-BE49-F238E27FC236}">
                <a16:creationId xmlns:a16="http://schemas.microsoft.com/office/drawing/2014/main" id="{69DB9F02-78C3-A497-9CA0-277F94005D88}"/>
              </a:ext>
            </a:extLst>
          </p:cNvPr>
          <p:cNvSpPr txBox="1"/>
          <p:nvPr/>
        </p:nvSpPr>
        <p:spPr>
          <a:xfrm>
            <a:off x="5945456" y="4791492"/>
            <a:ext cx="6242702" cy="923330"/>
          </a:xfrm>
          <a:prstGeom prst="rect">
            <a:avLst/>
          </a:prstGeom>
          <a:noFill/>
        </p:spPr>
        <p:txBody>
          <a:bodyPr wrap="square">
            <a:spAutoFit/>
          </a:bodyPr>
          <a:lstStyle/>
          <a:p>
            <a:r>
              <a:rPr lang="en-US" altLang="zh-CN" dirty="0"/>
              <a:t>Generate random numbers</a:t>
            </a:r>
          </a:p>
          <a:p>
            <a:r>
              <a:rPr lang="en-US" altLang="zh-CN" dirty="0"/>
              <a:t>Select random elements from a list</a:t>
            </a:r>
          </a:p>
          <a:p>
            <a:r>
              <a:rPr lang="en-US" altLang="zh-CN" dirty="0"/>
              <a:t>Shuffle a list randomly</a:t>
            </a:r>
            <a:endParaRPr lang="zh-CN" altLang="en-US" dirty="0"/>
          </a:p>
        </p:txBody>
      </p:sp>
      <p:pic>
        <p:nvPicPr>
          <p:cNvPr id="12" name="Picture 11">
            <a:extLst>
              <a:ext uri="{FF2B5EF4-FFF2-40B4-BE49-F238E27FC236}">
                <a16:creationId xmlns:a16="http://schemas.microsoft.com/office/drawing/2014/main" id="{2CCDD77D-F7BB-BA8F-713D-B1519E51EF6A}"/>
              </a:ext>
            </a:extLst>
          </p:cNvPr>
          <p:cNvPicPr>
            <a:picLocks noChangeAspect="1"/>
          </p:cNvPicPr>
          <p:nvPr/>
        </p:nvPicPr>
        <p:blipFill>
          <a:blip r:embed="rId2"/>
          <a:stretch>
            <a:fillRect/>
          </a:stretch>
        </p:blipFill>
        <p:spPr>
          <a:xfrm>
            <a:off x="376577" y="0"/>
            <a:ext cx="5422605" cy="6858000"/>
          </a:xfrm>
          <a:prstGeom prst="rect">
            <a:avLst/>
          </a:prstGeom>
        </p:spPr>
      </p:pic>
    </p:spTree>
    <p:extLst>
      <p:ext uri="{BB962C8B-B14F-4D97-AF65-F5344CB8AC3E}">
        <p14:creationId xmlns:p14="http://schemas.microsoft.com/office/powerpoint/2010/main" val="3858852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DB63FD1-1967-A740-D012-403D7CB9DB16}"/>
              </a:ext>
            </a:extLst>
          </p:cNvPr>
          <p:cNvSpPr txBox="1"/>
          <p:nvPr/>
        </p:nvSpPr>
        <p:spPr>
          <a:xfrm>
            <a:off x="6118227" y="1913325"/>
            <a:ext cx="5897160" cy="523220"/>
          </a:xfrm>
          <a:prstGeom prst="rect">
            <a:avLst/>
          </a:prstGeom>
          <a:noFill/>
        </p:spPr>
        <p:txBody>
          <a:bodyPr wrap="square">
            <a:spAutoFit/>
          </a:bodyPr>
          <a:lstStyle/>
          <a:p>
            <a:r>
              <a:rPr lang="en-US" altLang="zh-CN" sz="2800" b="1" u="sng" dirty="0"/>
              <a:t>Type it and experience the output</a:t>
            </a:r>
            <a:endParaRPr lang="zh-CN" altLang="en-US" sz="2800" b="1" u="sng" dirty="0"/>
          </a:p>
        </p:txBody>
      </p:sp>
      <p:sp>
        <p:nvSpPr>
          <p:cNvPr id="11" name="TextBox 10">
            <a:extLst>
              <a:ext uri="{FF2B5EF4-FFF2-40B4-BE49-F238E27FC236}">
                <a16:creationId xmlns:a16="http://schemas.microsoft.com/office/drawing/2014/main" id="{FC84EDD5-8813-4C8D-B2E6-A726D9E2F47F}"/>
              </a:ext>
            </a:extLst>
          </p:cNvPr>
          <p:cNvSpPr txBox="1"/>
          <p:nvPr/>
        </p:nvSpPr>
        <p:spPr>
          <a:xfrm>
            <a:off x="5945456" y="2713543"/>
            <a:ext cx="6097424" cy="369332"/>
          </a:xfrm>
          <a:prstGeom prst="rect">
            <a:avLst/>
          </a:prstGeom>
          <a:noFill/>
        </p:spPr>
        <p:txBody>
          <a:bodyPr wrap="square">
            <a:spAutoFit/>
          </a:bodyPr>
          <a:lstStyle/>
          <a:p>
            <a:r>
              <a:rPr lang="en-US" altLang="zh-CN" sz="1800" b="1" u="sng" dirty="0"/>
              <a:t>What is import --- ??</a:t>
            </a:r>
            <a:endParaRPr lang="zh-CN" altLang="en-US" sz="1800" b="1" u="sng" dirty="0"/>
          </a:p>
        </p:txBody>
      </p:sp>
      <p:sp>
        <p:nvSpPr>
          <p:cNvPr id="13" name="TextBox 12">
            <a:extLst>
              <a:ext uri="{FF2B5EF4-FFF2-40B4-BE49-F238E27FC236}">
                <a16:creationId xmlns:a16="http://schemas.microsoft.com/office/drawing/2014/main" id="{8A94280F-6815-DF5D-8FBC-4C67BA5AAA41}"/>
              </a:ext>
            </a:extLst>
          </p:cNvPr>
          <p:cNvSpPr txBox="1"/>
          <p:nvPr/>
        </p:nvSpPr>
        <p:spPr>
          <a:xfrm>
            <a:off x="5945456" y="4236790"/>
            <a:ext cx="6366616" cy="369332"/>
          </a:xfrm>
          <a:prstGeom prst="rect">
            <a:avLst/>
          </a:prstGeom>
          <a:noFill/>
        </p:spPr>
        <p:txBody>
          <a:bodyPr wrap="square">
            <a:spAutoFit/>
          </a:bodyPr>
          <a:lstStyle/>
          <a:p>
            <a:r>
              <a:rPr lang="en-US" altLang="zh-CN" sz="1800" b="1" u="sng" dirty="0"/>
              <a:t>What is import </a:t>
            </a:r>
            <a:r>
              <a:rPr lang="en-US" altLang="zh-CN" b="1" u="sng" dirty="0"/>
              <a:t>random</a:t>
            </a:r>
            <a:r>
              <a:rPr lang="en-US" altLang="zh-CN" sz="1800" b="1" u="sng" dirty="0"/>
              <a:t> ??</a:t>
            </a:r>
            <a:endParaRPr lang="zh-CN" altLang="en-US" sz="1800" b="1" u="sng" dirty="0"/>
          </a:p>
        </p:txBody>
      </p:sp>
      <p:sp>
        <p:nvSpPr>
          <p:cNvPr id="3" name="TextBox 2">
            <a:extLst>
              <a:ext uri="{FF2B5EF4-FFF2-40B4-BE49-F238E27FC236}">
                <a16:creationId xmlns:a16="http://schemas.microsoft.com/office/drawing/2014/main" id="{F9F3CA55-681F-7223-2D83-6F22CDEB6791}"/>
              </a:ext>
            </a:extLst>
          </p:cNvPr>
          <p:cNvSpPr txBox="1"/>
          <p:nvPr/>
        </p:nvSpPr>
        <p:spPr>
          <a:xfrm>
            <a:off x="5949298" y="3105834"/>
            <a:ext cx="6242702" cy="646331"/>
          </a:xfrm>
          <a:prstGeom prst="rect">
            <a:avLst/>
          </a:prstGeom>
          <a:noFill/>
        </p:spPr>
        <p:txBody>
          <a:bodyPr wrap="square">
            <a:spAutoFit/>
          </a:bodyPr>
          <a:lstStyle/>
          <a:p>
            <a:r>
              <a:rPr lang="en-US" altLang="zh-CN" dirty="0"/>
              <a:t>Imports are like external modules or libraries into your current program</a:t>
            </a:r>
            <a:endParaRPr lang="zh-CN" altLang="en-US" dirty="0"/>
          </a:p>
        </p:txBody>
      </p:sp>
      <p:sp>
        <p:nvSpPr>
          <p:cNvPr id="6" name="TextBox 5">
            <a:extLst>
              <a:ext uri="{FF2B5EF4-FFF2-40B4-BE49-F238E27FC236}">
                <a16:creationId xmlns:a16="http://schemas.microsoft.com/office/drawing/2014/main" id="{69DB9F02-78C3-A497-9CA0-277F94005D88}"/>
              </a:ext>
            </a:extLst>
          </p:cNvPr>
          <p:cNvSpPr txBox="1"/>
          <p:nvPr/>
        </p:nvSpPr>
        <p:spPr>
          <a:xfrm>
            <a:off x="5945456" y="4791492"/>
            <a:ext cx="6242702" cy="923330"/>
          </a:xfrm>
          <a:prstGeom prst="rect">
            <a:avLst/>
          </a:prstGeom>
          <a:noFill/>
        </p:spPr>
        <p:txBody>
          <a:bodyPr wrap="square">
            <a:spAutoFit/>
          </a:bodyPr>
          <a:lstStyle/>
          <a:p>
            <a:r>
              <a:rPr lang="en-US" altLang="zh-CN" dirty="0"/>
              <a:t>Generate random numbers</a:t>
            </a:r>
          </a:p>
          <a:p>
            <a:r>
              <a:rPr lang="en-US" altLang="zh-CN" dirty="0"/>
              <a:t>Select random elements from a list</a:t>
            </a:r>
          </a:p>
          <a:p>
            <a:r>
              <a:rPr lang="en-US" altLang="zh-CN" dirty="0"/>
              <a:t>Shuffle a list randomly</a:t>
            </a:r>
            <a:endParaRPr lang="zh-CN" altLang="en-US" dirty="0"/>
          </a:p>
        </p:txBody>
      </p:sp>
      <p:sp>
        <p:nvSpPr>
          <p:cNvPr id="10" name="TextBox 9">
            <a:extLst>
              <a:ext uri="{FF2B5EF4-FFF2-40B4-BE49-F238E27FC236}">
                <a16:creationId xmlns:a16="http://schemas.microsoft.com/office/drawing/2014/main" id="{1A9EB3C3-1E02-2D1C-D4AF-B09793A430DC}"/>
              </a:ext>
            </a:extLst>
          </p:cNvPr>
          <p:cNvSpPr txBox="1"/>
          <p:nvPr/>
        </p:nvSpPr>
        <p:spPr>
          <a:xfrm>
            <a:off x="472156" y="1305340"/>
            <a:ext cx="5373167" cy="4247317"/>
          </a:xfrm>
          <a:prstGeom prst="rect">
            <a:avLst/>
          </a:prstGeom>
          <a:noFill/>
        </p:spPr>
        <p:txBody>
          <a:bodyPr wrap="square">
            <a:spAutoFit/>
          </a:bodyPr>
          <a:lstStyle/>
          <a:p>
            <a:r>
              <a:rPr lang="zh-CN" altLang="en-US" b="1" dirty="0"/>
              <a:t>import random</a:t>
            </a:r>
          </a:p>
          <a:p>
            <a:endParaRPr lang="zh-CN" altLang="en-US" b="1" dirty="0"/>
          </a:p>
          <a:p>
            <a:r>
              <a:rPr lang="zh-CN" altLang="en-US" b="1" dirty="0"/>
              <a:t># Generate a random integer between 1 and 10</a:t>
            </a:r>
          </a:p>
          <a:p>
            <a:r>
              <a:rPr lang="zh-CN" altLang="en-US" b="1" dirty="0"/>
              <a:t>random_integer = random.randint(1, 10)</a:t>
            </a:r>
          </a:p>
          <a:p>
            <a:r>
              <a:rPr lang="zh-CN" altLang="en-US" b="1" dirty="0"/>
              <a:t>print(random_integer)</a:t>
            </a:r>
          </a:p>
          <a:p>
            <a:endParaRPr lang="zh-CN" altLang="en-US" b="1" dirty="0"/>
          </a:p>
          <a:p>
            <a:r>
              <a:rPr lang="zh-CN" altLang="en-US" b="1" dirty="0"/>
              <a:t># Select a random item from a list</a:t>
            </a:r>
          </a:p>
          <a:p>
            <a:r>
              <a:rPr lang="zh-CN" altLang="en-US" b="1" dirty="0"/>
              <a:t>items = ['apple', 'banana', 'cherry']</a:t>
            </a:r>
          </a:p>
          <a:p>
            <a:r>
              <a:rPr lang="zh-CN" altLang="en-US" b="1" dirty="0"/>
              <a:t>random_choice = random.choice(items)</a:t>
            </a:r>
          </a:p>
          <a:p>
            <a:r>
              <a:rPr lang="zh-CN" altLang="en-US" b="1" dirty="0"/>
              <a:t>print(random_choice)</a:t>
            </a:r>
          </a:p>
          <a:p>
            <a:endParaRPr lang="zh-CN" altLang="en-US" b="1" dirty="0"/>
          </a:p>
          <a:p>
            <a:r>
              <a:rPr lang="zh-CN" altLang="en-US" b="1" dirty="0"/>
              <a:t># Shuffle a list randomly</a:t>
            </a:r>
          </a:p>
          <a:p>
            <a:r>
              <a:rPr lang="zh-CN" altLang="en-US" b="1" dirty="0"/>
              <a:t>random_list = [1, 2, 3, 4, 5]</a:t>
            </a:r>
          </a:p>
          <a:p>
            <a:r>
              <a:rPr lang="zh-CN" altLang="en-US" b="1" dirty="0"/>
              <a:t>random.shuffle(random_list)</a:t>
            </a:r>
          </a:p>
          <a:p>
            <a:r>
              <a:rPr lang="zh-CN" altLang="en-US" b="1" dirty="0"/>
              <a:t>print(random_list)</a:t>
            </a:r>
          </a:p>
        </p:txBody>
      </p:sp>
    </p:spTree>
    <p:extLst>
      <p:ext uri="{BB962C8B-B14F-4D97-AF65-F5344CB8AC3E}">
        <p14:creationId xmlns:p14="http://schemas.microsoft.com/office/powerpoint/2010/main" val="3590984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E25C-CFDC-E94D-D2C8-3B795E6963F7}"/>
              </a:ext>
            </a:extLst>
          </p:cNvPr>
          <p:cNvSpPr>
            <a:spLocks noGrp="1"/>
          </p:cNvSpPr>
          <p:nvPr>
            <p:ph type="title"/>
          </p:nvPr>
        </p:nvSpPr>
        <p:spPr/>
        <p:txBody>
          <a:bodyPr/>
          <a:lstStyle/>
          <a:p>
            <a:r>
              <a:rPr lang="en-US" altLang="zh-CN" b="1" u="sng" dirty="0"/>
              <a:t>The CALL Stack</a:t>
            </a:r>
            <a:endParaRPr lang="zh-CN" altLang="en-US" b="1" u="sng" dirty="0"/>
          </a:p>
        </p:txBody>
      </p:sp>
      <p:sp>
        <p:nvSpPr>
          <p:cNvPr id="3" name="Content Placeholder 2">
            <a:extLst>
              <a:ext uri="{FF2B5EF4-FFF2-40B4-BE49-F238E27FC236}">
                <a16:creationId xmlns:a16="http://schemas.microsoft.com/office/drawing/2014/main" id="{2429694C-A936-AB68-15E2-01DE48B4566F}"/>
              </a:ext>
            </a:extLst>
          </p:cNvPr>
          <p:cNvSpPr>
            <a:spLocks noGrp="1"/>
          </p:cNvSpPr>
          <p:nvPr>
            <p:ph idx="1"/>
          </p:nvPr>
        </p:nvSpPr>
        <p:spPr>
          <a:xfrm>
            <a:off x="838200" y="1825625"/>
            <a:ext cx="10515600" cy="1325563"/>
          </a:xfrm>
        </p:spPr>
        <p:txBody>
          <a:bodyPr/>
          <a:lstStyle/>
          <a:p>
            <a:pPr algn="just"/>
            <a:r>
              <a:rPr lang="en-US" altLang="zh-CN" dirty="0"/>
              <a:t>The call stack is a mechanism that keeps track of function calls in a program. It stores information about the active subroutines (functions) of a computer program.</a:t>
            </a:r>
            <a:endParaRPr lang="zh-CN" altLang="en-US" dirty="0"/>
          </a:p>
        </p:txBody>
      </p:sp>
      <p:pic>
        <p:nvPicPr>
          <p:cNvPr id="5" name="Picture 4">
            <a:extLst>
              <a:ext uri="{FF2B5EF4-FFF2-40B4-BE49-F238E27FC236}">
                <a16:creationId xmlns:a16="http://schemas.microsoft.com/office/drawing/2014/main" id="{5A1C4716-6DD1-C013-F4B7-0AEC6CF32E8B}"/>
              </a:ext>
            </a:extLst>
          </p:cNvPr>
          <p:cNvPicPr>
            <a:picLocks noChangeAspect="1"/>
          </p:cNvPicPr>
          <p:nvPr/>
        </p:nvPicPr>
        <p:blipFill>
          <a:blip r:embed="rId2"/>
          <a:stretch>
            <a:fillRect/>
          </a:stretch>
        </p:blipFill>
        <p:spPr>
          <a:xfrm>
            <a:off x="3488182" y="3038280"/>
            <a:ext cx="4647416" cy="3639763"/>
          </a:xfrm>
          <a:prstGeom prst="rect">
            <a:avLst/>
          </a:prstGeom>
        </p:spPr>
      </p:pic>
    </p:spTree>
    <p:extLst>
      <p:ext uri="{BB962C8B-B14F-4D97-AF65-F5344CB8AC3E}">
        <p14:creationId xmlns:p14="http://schemas.microsoft.com/office/powerpoint/2010/main" val="25349072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E25C-CFDC-E94D-D2C8-3B795E6963F7}"/>
              </a:ext>
            </a:extLst>
          </p:cNvPr>
          <p:cNvSpPr>
            <a:spLocks noGrp="1"/>
          </p:cNvSpPr>
          <p:nvPr>
            <p:ph type="title"/>
          </p:nvPr>
        </p:nvSpPr>
        <p:spPr/>
        <p:txBody>
          <a:bodyPr/>
          <a:lstStyle/>
          <a:p>
            <a:r>
              <a:rPr lang="en-US" altLang="zh-CN" b="1" u="sng" dirty="0"/>
              <a:t>The CALL Stack</a:t>
            </a:r>
            <a:endParaRPr lang="zh-CN" altLang="en-US" b="1" u="sng" dirty="0"/>
          </a:p>
        </p:txBody>
      </p:sp>
      <p:pic>
        <p:nvPicPr>
          <p:cNvPr id="8" name="Picture 7">
            <a:extLst>
              <a:ext uri="{FF2B5EF4-FFF2-40B4-BE49-F238E27FC236}">
                <a16:creationId xmlns:a16="http://schemas.microsoft.com/office/drawing/2014/main" id="{312B4FFC-9924-5E85-825C-93E4A4A5B206}"/>
              </a:ext>
            </a:extLst>
          </p:cNvPr>
          <p:cNvPicPr>
            <a:picLocks noChangeAspect="1"/>
          </p:cNvPicPr>
          <p:nvPr/>
        </p:nvPicPr>
        <p:blipFill>
          <a:blip r:embed="rId2"/>
          <a:stretch>
            <a:fillRect/>
          </a:stretch>
        </p:blipFill>
        <p:spPr>
          <a:xfrm>
            <a:off x="1813915" y="2319182"/>
            <a:ext cx="8564170" cy="2219635"/>
          </a:xfrm>
          <a:prstGeom prst="rect">
            <a:avLst/>
          </a:prstGeom>
        </p:spPr>
      </p:pic>
    </p:spTree>
    <p:extLst>
      <p:ext uri="{BB962C8B-B14F-4D97-AF65-F5344CB8AC3E}">
        <p14:creationId xmlns:p14="http://schemas.microsoft.com/office/powerpoint/2010/main" val="373118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12700">
              <a:lnSpc>
                <a:spcPct val="100000"/>
              </a:lnSpc>
              <a:spcBef>
                <a:spcPts val="100"/>
              </a:spcBef>
            </a:pPr>
            <a:r>
              <a:rPr dirty="0"/>
              <a:t>Python</a:t>
            </a:r>
            <a:r>
              <a:rPr spc="-165" dirty="0"/>
              <a:t> </a:t>
            </a:r>
            <a:r>
              <a:rPr dirty="0"/>
              <a:t>execution</a:t>
            </a:r>
            <a:r>
              <a:rPr spc="-160" dirty="0"/>
              <a:t> </a:t>
            </a:r>
            <a:r>
              <a:rPr spc="-10" dirty="0"/>
              <a:t>model</a:t>
            </a:r>
          </a:p>
        </p:txBody>
      </p:sp>
      <p:sp>
        <p:nvSpPr>
          <p:cNvPr id="3" name="object 3"/>
          <p:cNvSpPr/>
          <p:nvPr/>
        </p:nvSpPr>
        <p:spPr>
          <a:xfrm>
            <a:off x="2159582" y="1765500"/>
            <a:ext cx="2072005" cy="1243330"/>
          </a:xfrm>
          <a:custGeom>
            <a:avLst/>
            <a:gdLst/>
            <a:ahLst/>
            <a:cxnLst/>
            <a:rect l="l" t="t" r="r" b="b"/>
            <a:pathLst>
              <a:path w="2072005" h="1243330">
                <a:moveTo>
                  <a:pt x="1947491" y="0"/>
                </a:moveTo>
                <a:lnTo>
                  <a:pt x="124307" y="0"/>
                </a:lnTo>
                <a:lnTo>
                  <a:pt x="75921" y="9768"/>
                </a:lnTo>
                <a:lnTo>
                  <a:pt x="36408" y="36409"/>
                </a:lnTo>
                <a:lnTo>
                  <a:pt x="9768" y="75922"/>
                </a:lnTo>
                <a:lnTo>
                  <a:pt x="0" y="124308"/>
                </a:lnTo>
                <a:lnTo>
                  <a:pt x="0" y="1118770"/>
                </a:lnTo>
                <a:lnTo>
                  <a:pt x="9768" y="1167157"/>
                </a:lnTo>
                <a:lnTo>
                  <a:pt x="36408" y="1206670"/>
                </a:lnTo>
                <a:lnTo>
                  <a:pt x="75921" y="1233310"/>
                </a:lnTo>
                <a:lnTo>
                  <a:pt x="124307" y="1243079"/>
                </a:lnTo>
                <a:lnTo>
                  <a:pt x="1947491" y="1243079"/>
                </a:lnTo>
                <a:lnTo>
                  <a:pt x="1995877" y="1233310"/>
                </a:lnTo>
                <a:lnTo>
                  <a:pt x="2035389" y="1206670"/>
                </a:lnTo>
                <a:lnTo>
                  <a:pt x="2062029" y="1167157"/>
                </a:lnTo>
                <a:lnTo>
                  <a:pt x="2071798" y="1118770"/>
                </a:lnTo>
                <a:lnTo>
                  <a:pt x="2071798" y="124308"/>
                </a:lnTo>
                <a:lnTo>
                  <a:pt x="2062029" y="75922"/>
                </a:lnTo>
                <a:lnTo>
                  <a:pt x="2035389" y="36409"/>
                </a:lnTo>
                <a:lnTo>
                  <a:pt x="1995877" y="9768"/>
                </a:lnTo>
                <a:lnTo>
                  <a:pt x="1947491" y="0"/>
                </a:lnTo>
                <a:close/>
              </a:path>
            </a:pathLst>
          </a:custGeom>
          <a:solidFill>
            <a:srgbClr val="4472C4"/>
          </a:solidFill>
        </p:spPr>
        <p:txBody>
          <a:bodyPr wrap="square" lIns="0" tIns="0" rIns="0" bIns="0" rtlCol="0"/>
          <a:lstStyle/>
          <a:p>
            <a:endParaRPr/>
          </a:p>
        </p:txBody>
      </p:sp>
      <p:sp>
        <p:nvSpPr>
          <p:cNvPr id="4" name="object 4"/>
          <p:cNvSpPr txBox="1"/>
          <p:nvPr/>
        </p:nvSpPr>
        <p:spPr>
          <a:xfrm>
            <a:off x="2559084" y="1900767"/>
            <a:ext cx="1273175" cy="904240"/>
          </a:xfrm>
          <a:prstGeom prst="rect">
            <a:avLst/>
          </a:prstGeom>
        </p:spPr>
        <p:txBody>
          <a:bodyPr vert="horz" wrap="square" lIns="0" tIns="81280" rIns="0" bIns="0" rtlCol="0">
            <a:spAutoFit/>
          </a:bodyPr>
          <a:lstStyle/>
          <a:p>
            <a:pPr marL="165735" marR="5080" indent="-153670">
              <a:lnSpc>
                <a:spcPts val="3200"/>
              </a:lnSpc>
              <a:spcBef>
                <a:spcPts val="640"/>
              </a:spcBef>
            </a:pPr>
            <a:r>
              <a:rPr sz="3100" spc="-10" dirty="0">
                <a:solidFill>
                  <a:srgbClr val="FFFFFF"/>
                </a:solidFill>
                <a:latin typeface="Arial MT"/>
                <a:cs typeface="Arial MT"/>
              </a:rPr>
              <a:t>Source </a:t>
            </a:r>
            <a:r>
              <a:rPr sz="3100" spc="-20" dirty="0">
                <a:solidFill>
                  <a:srgbClr val="FFFFFF"/>
                </a:solidFill>
                <a:latin typeface="Arial MT"/>
                <a:cs typeface="Arial MT"/>
              </a:rPr>
              <a:t>Code</a:t>
            </a:r>
            <a:endParaRPr sz="3100">
              <a:latin typeface="Arial MT"/>
              <a:cs typeface="Arial MT"/>
            </a:endParaRPr>
          </a:p>
        </p:txBody>
      </p:sp>
      <p:sp>
        <p:nvSpPr>
          <p:cNvPr id="5" name="object 5"/>
          <p:cNvSpPr/>
          <p:nvPr/>
        </p:nvSpPr>
        <p:spPr>
          <a:xfrm>
            <a:off x="4438559" y="2130136"/>
            <a:ext cx="439420" cy="514350"/>
          </a:xfrm>
          <a:custGeom>
            <a:avLst/>
            <a:gdLst/>
            <a:ahLst/>
            <a:cxnLst/>
            <a:rect l="l" t="t" r="r" b="b"/>
            <a:pathLst>
              <a:path w="439420" h="514350">
                <a:moveTo>
                  <a:pt x="219609" y="0"/>
                </a:moveTo>
                <a:lnTo>
                  <a:pt x="219609" y="102762"/>
                </a:lnTo>
                <a:lnTo>
                  <a:pt x="0" y="102762"/>
                </a:lnTo>
                <a:lnTo>
                  <a:pt x="0" y="411045"/>
                </a:lnTo>
                <a:lnTo>
                  <a:pt x="219609" y="411045"/>
                </a:lnTo>
                <a:lnTo>
                  <a:pt x="219609" y="513806"/>
                </a:lnTo>
                <a:lnTo>
                  <a:pt x="439220" y="256903"/>
                </a:lnTo>
                <a:lnTo>
                  <a:pt x="219609" y="0"/>
                </a:lnTo>
                <a:close/>
              </a:path>
            </a:pathLst>
          </a:custGeom>
          <a:solidFill>
            <a:srgbClr val="B0BCDE"/>
          </a:solidFill>
        </p:spPr>
        <p:txBody>
          <a:bodyPr wrap="square" lIns="0" tIns="0" rIns="0" bIns="0" rtlCol="0"/>
          <a:lstStyle/>
          <a:p>
            <a:endParaRPr/>
          </a:p>
        </p:txBody>
      </p:sp>
      <p:sp>
        <p:nvSpPr>
          <p:cNvPr id="6" name="object 6"/>
          <p:cNvSpPr/>
          <p:nvPr/>
        </p:nvSpPr>
        <p:spPr>
          <a:xfrm>
            <a:off x="5060101" y="1765500"/>
            <a:ext cx="2072005" cy="1243330"/>
          </a:xfrm>
          <a:custGeom>
            <a:avLst/>
            <a:gdLst/>
            <a:ahLst/>
            <a:cxnLst/>
            <a:rect l="l" t="t" r="r" b="b"/>
            <a:pathLst>
              <a:path w="2072004" h="1243330">
                <a:moveTo>
                  <a:pt x="1947490" y="0"/>
                </a:moveTo>
                <a:lnTo>
                  <a:pt x="124307" y="0"/>
                </a:lnTo>
                <a:lnTo>
                  <a:pt x="75921" y="9768"/>
                </a:lnTo>
                <a:lnTo>
                  <a:pt x="36408" y="36409"/>
                </a:lnTo>
                <a:lnTo>
                  <a:pt x="9768" y="75922"/>
                </a:lnTo>
                <a:lnTo>
                  <a:pt x="0" y="124308"/>
                </a:lnTo>
                <a:lnTo>
                  <a:pt x="0" y="1118770"/>
                </a:lnTo>
                <a:lnTo>
                  <a:pt x="9768" y="1167157"/>
                </a:lnTo>
                <a:lnTo>
                  <a:pt x="36408" y="1206670"/>
                </a:lnTo>
                <a:lnTo>
                  <a:pt x="75921" y="1233310"/>
                </a:lnTo>
                <a:lnTo>
                  <a:pt x="124307" y="1243079"/>
                </a:lnTo>
                <a:lnTo>
                  <a:pt x="1947490" y="1243079"/>
                </a:lnTo>
                <a:lnTo>
                  <a:pt x="1995876" y="1233310"/>
                </a:lnTo>
                <a:lnTo>
                  <a:pt x="2035389" y="1206670"/>
                </a:lnTo>
                <a:lnTo>
                  <a:pt x="2062029" y="1167157"/>
                </a:lnTo>
                <a:lnTo>
                  <a:pt x="2071797" y="1118770"/>
                </a:lnTo>
                <a:lnTo>
                  <a:pt x="2071797" y="124308"/>
                </a:lnTo>
                <a:lnTo>
                  <a:pt x="2062029" y="75922"/>
                </a:lnTo>
                <a:lnTo>
                  <a:pt x="2035389" y="36409"/>
                </a:lnTo>
                <a:lnTo>
                  <a:pt x="1995876" y="9768"/>
                </a:lnTo>
                <a:lnTo>
                  <a:pt x="1947490" y="0"/>
                </a:lnTo>
                <a:close/>
              </a:path>
            </a:pathLst>
          </a:custGeom>
          <a:solidFill>
            <a:srgbClr val="4472C4"/>
          </a:solidFill>
        </p:spPr>
        <p:txBody>
          <a:bodyPr wrap="square" lIns="0" tIns="0" rIns="0" bIns="0" rtlCol="0"/>
          <a:lstStyle/>
          <a:p>
            <a:endParaRPr/>
          </a:p>
        </p:txBody>
      </p:sp>
      <p:sp>
        <p:nvSpPr>
          <p:cNvPr id="7" name="object 7"/>
          <p:cNvSpPr txBox="1"/>
          <p:nvPr/>
        </p:nvSpPr>
        <p:spPr>
          <a:xfrm>
            <a:off x="5612732" y="1900767"/>
            <a:ext cx="967105" cy="904240"/>
          </a:xfrm>
          <a:prstGeom prst="rect">
            <a:avLst/>
          </a:prstGeom>
        </p:spPr>
        <p:txBody>
          <a:bodyPr vert="horz" wrap="square" lIns="0" tIns="81280" rIns="0" bIns="0" rtlCol="0">
            <a:spAutoFit/>
          </a:bodyPr>
          <a:lstStyle/>
          <a:p>
            <a:pPr marL="12700" marR="5080" indent="76200">
              <a:lnSpc>
                <a:spcPts val="3200"/>
              </a:lnSpc>
              <a:spcBef>
                <a:spcPts val="640"/>
              </a:spcBef>
            </a:pPr>
            <a:r>
              <a:rPr sz="3100" spc="-20" dirty="0">
                <a:solidFill>
                  <a:srgbClr val="FFFFFF"/>
                </a:solidFill>
                <a:latin typeface="Arial MT"/>
                <a:cs typeface="Arial MT"/>
              </a:rPr>
              <a:t>Byte Code</a:t>
            </a:r>
            <a:endParaRPr sz="3100">
              <a:latin typeface="Arial MT"/>
              <a:cs typeface="Arial MT"/>
            </a:endParaRPr>
          </a:p>
        </p:txBody>
      </p:sp>
      <p:sp>
        <p:nvSpPr>
          <p:cNvPr id="8" name="object 8"/>
          <p:cNvSpPr/>
          <p:nvPr/>
        </p:nvSpPr>
        <p:spPr>
          <a:xfrm>
            <a:off x="7339078" y="2130136"/>
            <a:ext cx="439420" cy="514350"/>
          </a:xfrm>
          <a:custGeom>
            <a:avLst/>
            <a:gdLst/>
            <a:ahLst/>
            <a:cxnLst/>
            <a:rect l="l" t="t" r="r" b="b"/>
            <a:pathLst>
              <a:path w="439420" h="514350">
                <a:moveTo>
                  <a:pt x="219610" y="0"/>
                </a:moveTo>
                <a:lnTo>
                  <a:pt x="219610" y="102762"/>
                </a:lnTo>
                <a:lnTo>
                  <a:pt x="0" y="102762"/>
                </a:lnTo>
                <a:lnTo>
                  <a:pt x="0" y="411045"/>
                </a:lnTo>
                <a:lnTo>
                  <a:pt x="219610" y="411045"/>
                </a:lnTo>
                <a:lnTo>
                  <a:pt x="219610" y="513806"/>
                </a:lnTo>
                <a:lnTo>
                  <a:pt x="439220" y="256903"/>
                </a:lnTo>
                <a:lnTo>
                  <a:pt x="219610" y="0"/>
                </a:lnTo>
                <a:close/>
              </a:path>
            </a:pathLst>
          </a:custGeom>
          <a:solidFill>
            <a:srgbClr val="B0BCDE"/>
          </a:solidFill>
        </p:spPr>
        <p:txBody>
          <a:bodyPr wrap="square" lIns="0" tIns="0" rIns="0" bIns="0" rtlCol="0"/>
          <a:lstStyle/>
          <a:p>
            <a:endParaRPr/>
          </a:p>
        </p:txBody>
      </p:sp>
      <p:sp>
        <p:nvSpPr>
          <p:cNvPr id="9" name="object 9"/>
          <p:cNvSpPr/>
          <p:nvPr/>
        </p:nvSpPr>
        <p:spPr>
          <a:xfrm>
            <a:off x="7960620" y="1765500"/>
            <a:ext cx="2072005" cy="1243330"/>
          </a:xfrm>
          <a:custGeom>
            <a:avLst/>
            <a:gdLst/>
            <a:ahLst/>
            <a:cxnLst/>
            <a:rect l="l" t="t" r="r" b="b"/>
            <a:pathLst>
              <a:path w="2072004" h="1243330">
                <a:moveTo>
                  <a:pt x="1947490" y="0"/>
                </a:moveTo>
                <a:lnTo>
                  <a:pt x="124307" y="0"/>
                </a:lnTo>
                <a:lnTo>
                  <a:pt x="75921" y="9768"/>
                </a:lnTo>
                <a:lnTo>
                  <a:pt x="36408" y="36409"/>
                </a:lnTo>
                <a:lnTo>
                  <a:pt x="9768" y="75922"/>
                </a:lnTo>
                <a:lnTo>
                  <a:pt x="0" y="124308"/>
                </a:lnTo>
                <a:lnTo>
                  <a:pt x="0" y="1118770"/>
                </a:lnTo>
                <a:lnTo>
                  <a:pt x="9768" y="1167157"/>
                </a:lnTo>
                <a:lnTo>
                  <a:pt x="36408" y="1206670"/>
                </a:lnTo>
                <a:lnTo>
                  <a:pt x="75921" y="1233310"/>
                </a:lnTo>
                <a:lnTo>
                  <a:pt x="124307" y="1243079"/>
                </a:lnTo>
                <a:lnTo>
                  <a:pt x="1947490" y="1243079"/>
                </a:lnTo>
                <a:lnTo>
                  <a:pt x="1995876" y="1233310"/>
                </a:lnTo>
                <a:lnTo>
                  <a:pt x="2035389" y="1206670"/>
                </a:lnTo>
                <a:lnTo>
                  <a:pt x="2062030" y="1167157"/>
                </a:lnTo>
                <a:lnTo>
                  <a:pt x="2071799" y="1118770"/>
                </a:lnTo>
                <a:lnTo>
                  <a:pt x="2071799" y="124308"/>
                </a:lnTo>
                <a:lnTo>
                  <a:pt x="2062030" y="75922"/>
                </a:lnTo>
                <a:lnTo>
                  <a:pt x="2035389" y="36409"/>
                </a:lnTo>
                <a:lnTo>
                  <a:pt x="1995876" y="9768"/>
                </a:lnTo>
                <a:lnTo>
                  <a:pt x="1947490" y="0"/>
                </a:lnTo>
                <a:close/>
              </a:path>
            </a:pathLst>
          </a:custGeom>
          <a:solidFill>
            <a:srgbClr val="4472C4"/>
          </a:solidFill>
        </p:spPr>
        <p:txBody>
          <a:bodyPr wrap="square" lIns="0" tIns="0" rIns="0" bIns="0" rtlCol="0"/>
          <a:lstStyle/>
          <a:p>
            <a:endParaRPr/>
          </a:p>
        </p:txBody>
      </p:sp>
      <p:sp>
        <p:nvSpPr>
          <p:cNvPr id="10" name="object 10"/>
          <p:cNvSpPr txBox="1"/>
          <p:nvPr/>
        </p:nvSpPr>
        <p:spPr>
          <a:xfrm>
            <a:off x="8119362" y="1900767"/>
            <a:ext cx="1754505" cy="904240"/>
          </a:xfrm>
          <a:prstGeom prst="rect">
            <a:avLst/>
          </a:prstGeom>
        </p:spPr>
        <p:txBody>
          <a:bodyPr vert="horz" wrap="square" lIns="0" tIns="81280" rIns="0" bIns="0" rtlCol="0">
            <a:spAutoFit/>
          </a:bodyPr>
          <a:lstStyle/>
          <a:p>
            <a:pPr marL="187960" marR="5080" indent="-175895">
              <a:lnSpc>
                <a:spcPts val="3200"/>
              </a:lnSpc>
              <a:spcBef>
                <a:spcPts val="640"/>
              </a:spcBef>
            </a:pPr>
            <a:r>
              <a:rPr sz="3100" spc="-10" dirty="0">
                <a:solidFill>
                  <a:srgbClr val="FFFFFF"/>
                </a:solidFill>
                <a:latin typeface="Arial MT"/>
                <a:cs typeface="Arial MT"/>
              </a:rPr>
              <a:t>Execution </a:t>
            </a:r>
            <a:r>
              <a:rPr sz="3100" dirty="0">
                <a:solidFill>
                  <a:srgbClr val="FFFFFF"/>
                </a:solidFill>
                <a:latin typeface="Arial MT"/>
                <a:cs typeface="Arial MT"/>
              </a:rPr>
              <a:t>by</a:t>
            </a:r>
            <a:r>
              <a:rPr sz="3100" spc="-25" dirty="0">
                <a:solidFill>
                  <a:srgbClr val="FFFFFF"/>
                </a:solidFill>
                <a:latin typeface="Arial MT"/>
                <a:cs typeface="Arial MT"/>
              </a:rPr>
              <a:t> PVM</a:t>
            </a:r>
            <a:endParaRPr sz="3100">
              <a:latin typeface="Arial MT"/>
              <a:cs typeface="Arial MT"/>
            </a:endParaRPr>
          </a:p>
        </p:txBody>
      </p:sp>
      <p:sp>
        <p:nvSpPr>
          <p:cNvPr id="11" name="object 11"/>
          <p:cNvSpPr txBox="1"/>
          <p:nvPr/>
        </p:nvSpPr>
        <p:spPr>
          <a:xfrm>
            <a:off x="2231391" y="3699933"/>
            <a:ext cx="7479665" cy="2584450"/>
          </a:xfrm>
          <a:prstGeom prst="rect">
            <a:avLst/>
          </a:prstGeom>
        </p:spPr>
        <p:txBody>
          <a:bodyPr vert="horz" wrap="square" lIns="0" tIns="12700" rIns="0" bIns="0" rtlCol="0">
            <a:spAutoFit/>
          </a:bodyPr>
          <a:lstStyle/>
          <a:p>
            <a:pPr marL="297815" indent="-285115">
              <a:lnSpc>
                <a:spcPts val="2875"/>
              </a:lnSpc>
              <a:spcBef>
                <a:spcPts val="100"/>
              </a:spcBef>
              <a:buChar char="•"/>
              <a:tabLst>
                <a:tab pos="297815" algn="l"/>
              </a:tabLst>
            </a:pPr>
            <a:r>
              <a:rPr sz="2400" dirty="0">
                <a:latin typeface="Arial MT"/>
                <a:cs typeface="Arial MT"/>
              </a:rPr>
              <a:t>Interpreter</a:t>
            </a:r>
            <a:r>
              <a:rPr sz="2400" spc="-65" dirty="0">
                <a:latin typeface="Arial MT"/>
                <a:cs typeface="Arial MT"/>
              </a:rPr>
              <a:t> </a:t>
            </a:r>
            <a:r>
              <a:rPr sz="2400" dirty="0">
                <a:latin typeface="Arial MT"/>
                <a:cs typeface="Arial MT"/>
              </a:rPr>
              <a:t>has</a:t>
            </a:r>
            <a:r>
              <a:rPr sz="2400" spc="-60" dirty="0">
                <a:latin typeface="Arial MT"/>
                <a:cs typeface="Arial MT"/>
              </a:rPr>
              <a:t> </a:t>
            </a:r>
            <a:r>
              <a:rPr sz="2400" dirty="0">
                <a:latin typeface="Arial MT"/>
                <a:cs typeface="Arial MT"/>
              </a:rPr>
              <a:t>two</a:t>
            </a:r>
            <a:r>
              <a:rPr sz="2400" spc="-60" dirty="0">
                <a:latin typeface="Arial MT"/>
                <a:cs typeface="Arial MT"/>
              </a:rPr>
              <a:t> </a:t>
            </a:r>
            <a:r>
              <a:rPr sz="2400" spc="-10" dirty="0">
                <a:latin typeface="Arial MT"/>
                <a:cs typeface="Arial MT"/>
              </a:rPr>
              <a:t>phases:</a:t>
            </a:r>
            <a:endParaRPr sz="2400">
              <a:latin typeface="Arial MT"/>
              <a:cs typeface="Arial MT"/>
            </a:endParaRPr>
          </a:p>
          <a:p>
            <a:pPr marL="297815" indent="-285115">
              <a:lnSpc>
                <a:spcPts val="2875"/>
              </a:lnSpc>
              <a:buChar char="•"/>
              <a:tabLst>
                <a:tab pos="297815" algn="l"/>
              </a:tabLst>
            </a:pPr>
            <a:r>
              <a:rPr sz="2400" dirty="0">
                <a:latin typeface="Arial MT"/>
                <a:cs typeface="Arial MT"/>
              </a:rPr>
              <a:t>Source</a:t>
            </a:r>
            <a:r>
              <a:rPr sz="2400" spc="-60" dirty="0">
                <a:latin typeface="Arial MT"/>
                <a:cs typeface="Arial MT"/>
              </a:rPr>
              <a:t> </a:t>
            </a:r>
            <a:r>
              <a:rPr sz="2400" dirty="0">
                <a:latin typeface="Arial MT"/>
                <a:cs typeface="Arial MT"/>
              </a:rPr>
              <a:t>code</a:t>
            </a:r>
            <a:r>
              <a:rPr sz="2400" spc="-55" dirty="0">
                <a:latin typeface="Arial MT"/>
                <a:cs typeface="Arial MT"/>
              </a:rPr>
              <a:t> </a:t>
            </a:r>
            <a:r>
              <a:rPr sz="2400" dirty="0">
                <a:latin typeface="Arial MT"/>
                <a:cs typeface="Arial MT"/>
              </a:rPr>
              <a:t>is</a:t>
            </a:r>
            <a:r>
              <a:rPr sz="2400" spc="-55" dirty="0">
                <a:latin typeface="Arial MT"/>
                <a:cs typeface="Arial MT"/>
              </a:rPr>
              <a:t> </a:t>
            </a:r>
            <a:r>
              <a:rPr sz="2400" dirty="0">
                <a:latin typeface="Arial MT"/>
                <a:cs typeface="Arial MT"/>
              </a:rPr>
              <a:t>compiled</a:t>
            </a:r>
            <a:r>
              <a:rPr sz="2400" spc="-55" dirty="0">
                <a:latin typeface="Arial MT"/>
                <a:cs typeface="Arial MT"/>
              </a:rPr>
              <a:t> </a:t>
            </a:r>
            <a:r>
              <a:rPr sz="2400" dirty="0">
                <a:latin typeface="Arial MT"/>
                <a:cs typeface="Arial MT"/>
              </a:rPr>
              <a:t>into</a:t>
            </a:r>
            <a:r>
              <a:rPr sz="2400" spc="-55" dirty="0">
                <a:latin typeface="Arial MT"/>
                <a:cs typeface="Arial MT"/>
              </a:rPr>
              <a:t> </a:t>
            </a:r>
            <a:r>
              <a:rPr sz="2400" dirty="0">
                <a:latin typeface="Arial MT"/>
                <a:cs typeface="Arial MT"/>
              </a:rPr>
              <a:t>byte</a:t>
            </a:r>
            <a:r>
              <a:rPr sz="2400" spc="-55" dirty="0">
                <a:latin typeface="Arial MT"/>
                <a:cs typeface="Arial MT"/>
              </a:rPr>
              <a:t> </a:t>
            </a:r>
            <a:r>
              <a:rPr sz="2400" spc="-20" dirty="0">
                <a:latin typeface="Arial MT"/>
                <a:cs typeface="Arial MT"/>
              </a:rPr>
              <a:t>code</a:t>
            </a:r>
            <a:endParaRPr sz="2400">
              <a:latin typeface="Arial MT"/>
              <a:cs typeface="Arial MT"/>
            </a:endParaRPr>
          </a:p>
          <a:p>
            <a:pPr marL="297815" indent="-285115">
              <a:lnSpc>
                <a:spcPts val="2875"/>
              </a:lnSpc>
              <a:spcBef>
                <a:spcPts val="20"/>
              </a:spcBef>
              <a:buChar char="•"/>
              <a:tabLst>
                <a:tab pos="297815" algn="l"/>
              </a:tabLst>
            </a:pPr>
            <a:r>
              <a:rPr sz="2400" dirty="0">
                <a:latin typeface="Arial MT"/>
                <a:cs typeface="Arial MT"/>
              </a:rPr>
              <a:t>Byte</a:t>
            </a:r>
            <a:r>
              <a:rPr sz="2400" spc="-60" dirty="0">
                <a:latin typeface="Arial MT"/>
                <a:cs typeface="Arial MT"/>
              </a:rPr>
              <a:t> </a:t>
            </a:r>
            <a:r>
              <a:rPr sz="2400" dirty="0">
                <a:latin typeface="Arial MT"/>
                <a:cs typeface="Arial MT"/>
              </a:rPr>
              <a:t>code</a:t>
            </a:r>
            <a:r>
              <a:rPr sz="2400" spc="-55" dirty="0">
                <a:latin typeface="Arial MT"/>
                <a:cs typeface="Arial MT"/>
              </a:rPr>
              <a:t> </a:t>
            </a:r>
            <a:r>
              <a:rPr sz="2400" dirty="0">
                <a:latin typeface="Arial MT"/>
                <a:cs typeface="Arial MT"/>
              </a:rPr>
              <a:t>is</a:t>
            </a:r>
            <a:r>
              <a:rPr sz="2400" spc="-55" dirty="0">
                <a:latin typeface="Arial MT"/>
                <a:cs typeface="Arial MT"/>
              </a:rPr>
              <a:t> </a:t>
            </a:r>
            <a:r>
              <a:rPr sz="2400" dirty="0">
                <a:latin typeface="Arial MT"/>
                <a:cs typeface="Arial MT"/>
              </a:rPr>
              <a:t>executed</a:t>
            </a:r>
            <a:r>
              <a:rPr sz="2400" spc="-60" dirty="0">
                <a:latin typeface="Arial MT"/>
                <a:cs typeface="Arial MT"/>
              </a:rPr>
              <a:t> </a:t>
            </a:r>
            <a:r>
              <a:rPr sz="2400" dirty="0">
                <a:latin typeface="Arial MT"/>
                <a:cs typeface="Arial MT"/>
              </a:rPr>
              <a:t>on</a:t>
            </a:r>
            <a:r>
              <a:rPr sz="2400" spc="-55" dirty="0">
                <a:latin typeface="Arial MT"/>
                <a:cs typeface="Arial MT"/>
              </a:rPr>
              <a:t> </a:t>
            </a:r>
            <a:r>
              <a:rPr sz="2400" dirty="0">
                <a:latin typeface="Arial MT"/>
                <a:cs typeface="Arial MT"/>
              </a:rPr>
              <a:t>the</a:t>
            </a:r>
            <a:r>
              <a:rPr sz="2400" spc="-50" dirty="0">
                <a:latin typeface="Arial MT"/>
                <a:cs typeface="Arial MT"/>
              </a:rPr>
              <a:t> </a:t>
            </a:r>
            <a:r>
              <a:rPr sz="2400" dirty="0">
                <a:latin typeface="Arial MT"/>
                <a:cs typeface="Arial MT"/>
              </a:rPr>
              <a:t>Python</a:t>
            </a:r>
            <a:r>
              <a:rPr sz="2400" spc="-55" dirty="0">
                <a:latin typeface="Arial MT"/>
                <a:cs typeface="Arial MT"/>
              </a:rPr>
              <a:t> </a:t>
            </a:r>
            <a:r>
              <a:rPr sz="2400" dirty="0">
                <a:latin typeface="Arial MT"/>
                <a:cs typeface="Arial MT"/>
              </a:rPr>
              <a:t>Virtual</a:t>
            </a:r>
            <a:r>
              <a:rPr sz="2400" spc="-60" dirty="0">
                <a:latin typeface="Arial MT"/>
                <a:cs typeface="Arial MT"/>
              </a:rPr>
              <a:t> </a:t>
            </a:r>
            <a:r>
              <a:rPr sz="2400" spc="-10" dirty="0">
                <a:latin typeface="Arial MT"/>
                <a:cs typeface="Arial MT"/>
              </a:rPr>
              <a:t>Machine</a:t>
            </a:r>
            <a:endParaRPr sz="2400">
              <a:latin typeface="Arial MT"/>
              <a:cs typeface="Arial MT"/>
            </a:endParaRPr>
          </a:p>
          <a:p>
            <a:pPr marL="298450" marR="5080" indent="-285750">
              <a:lnSpc>
                <a:spcPts val="2900"/>
              </a:lnSpc>
              <a:spcBef>
                <a:spcPts val="70"/>
              </a:spcBef>
              <a:buChar char="•"/>
              <a:tabLst>
                <a:tab pos="298450" algn="l"/>
              </a:tabLst>
            </a:pPr>
            <a:r>
              <a:rPr sz="2400" dirty="0">
                <a:latin typeface="Arial MT"/>
                <a:cs typeface="Arial MT"/>
              </a:rPr>
              <a:t>Byte</a:t>
            </a:r>
            <a:r>
              <a:rPr sz="2400" spc="-65" dirty="0">
                <a:latin typeface="Arial MT"/>
                <a:cs typeface="Arial MT"/>
              </a:rPr>
              <a:t> </a:t>
            </a:r>
            <a:r>
              <a:rPr sz="2400" dirty="0">
                <a:latin typeface="Arial MT"/>
                <a:cs typeface="Arial MT"/>
              </a:rPr>
              <a:t>code</a:t>
            </a:r>
            <a:r>
              <a:rPr sz="2400" spc="-60" dirty="0">
                <a:latin typeface="Arial MT"/>
                <a:cs typeface="Arial MT"/>
              </a:rPr>
              <a:t> </a:t>
            </a:r>
            <a:r>
              <a:rPr sz="2400" dirty="0">
                <a:latin typeface="Arial MT"/>
                <a:cs typeface="Arial MT"/>
              </a:rPr>
              <a:t>is</a:t>
            </a:r>
            <a:r>
              <a:rPr sz="2400" spc="-60" dirty="0">
                <a:latin typeface="Arial MT"/>
                <a:cs typeface="Arial MT"/>
              </a:rPr>
              <a:t> </a:t>
            </a:r>
            <a:r>
              <a:rPr sz="2400" dirty="0">
                <a:latin typeface="Arial MT"/>
                <a:cs typeface="Arial MT"/>
              </a:rPr>
              <a:t>regenerated</a:t>
            </a:r>
            <a:r>
              <a:rPr sz="2400" spc="-60" dirty="0">
                <a:latin typeface="Arial MT"/>
                <a:cs typeface="Arial MT"/>
              </a:rPr>
              <a:t> </a:t>
            </a:r>
            <a:r>
              <a:rPr sz="2400" dirty="0">
                <a:latin typeface="Arial MT"/>
                <a:cs typeface="Arial MT"/>
              </a:rPr>
              <a:t>every</a:t>
            </a:r>
            <a:r>
              <a:rPr sz="2400" spc="-65" dirty="0">
                <a:latin typeface="Arial MT"/>
                <a:cs typeface="Arial MT"/>
              </a:rPr>
              <a:t> </a:t>
            </a:r>
            <a:r>
              <a:rPr sz="2400" dirty="0">
                <a:latin typeface="Arial MT"/>
                <a:cs typeface="Arial MT"/>
              </a:rPr>
              <a:t>time</a:t>
            </a:r>
            <a:r>
              <a:rPr sz="2400" spc="-60" dirty="0">
                <a:latin typeface="Arial MT"/>
                <a:cs typeface="Arial MT"/>
              </a:rPr>
              <a:t> </a:t>
            </a:r>
            <a:r>
              <a:rPr sz="2400" dirty="0">
                <a:latin typeface="Arial MT"/>
                <a:cs typeface="Arial MT"/>
              </a:rPr>
              <a:t>source</a:t>
            </a:r>
            <a:r>
              <a:rPr sz="2400" spc="-60" dirty="0">
                <a:latin typeface="Arial MT"/>
                <a:cs typeface="Arial MT"/>
              </a:rPr>
              <a:t> </a:t>
            </a:r>
            <a:r>
              <a:rPr sz="2400" dirty="0">
                <a:latin typeface="Arial MT"/>
                <a:cs typeface="Arial MT"/>
              </a:rPr>
              <a:t>code</a:t>
            </a:r>
            <a:r>
              <a:rPr sz="2400" spc="-60" dirty="0">
                <a:latin typeface="Arial MT"/>
                <a:cs typeface="Arial MT"/>
              </a:rPr>
              <a:t> </a:t>
            </a:r>
            <a:r>
              <a:rPr sz="2400" spc="-25" dirty="0">
                <a:latin typeface="Arial MT"/>
                <a:cs typeface="Arial MT"/>
              </a:rPr>
              <a:t>OR </a:t>
            </a:r>
            <a:r>
              <a:rPr sz="2400" dirty="0">
                <a:latin typeface="Arial MT"/>
                <a:cs typeface="Arial MT"/>
              </a:rPr>
              <a:t>the</a:t>
            </a:r>
            <a:r>
              <a:rPr sz="2400" spc="-65" dirty="0">
                <a:latin typeface="Arial MT"/>
                <a:cs typeface="Arial MT"/>
              </a:rPr>
              <a:t> </a:t>
            </a:r>
            <a:r>
              <a:rPr sz="2400" dirty="0">
                <a:latin typeface="Arial MT"/>
                <a:cs typeface="Arial MT"/>
              </a:rPr>
              <a:t>python</a:t>
            </a:r>
            <a:r>
              <a:rPr sz="2400" spc="-60" dirty="0">
                <a:latin typeface="Arial MT"/>
                <a:cs typeface="Arial MT"/>
              </a:rPr>
              <a:t> </a:t>
            </a:r>
            <a:r>
              <a:rPr sz="2400" dirty="0">
                <a:latin typeface="Arial MT"/>
                <a:cs typeface="Arial MT"/>
              </a:rPr>
              <a:t>version</a:t>
            </a:r>
            <a:r>
              <a:rPr sz="2400" spc="-60" dirty="0">
                <a:latin typeface="Arial MT"/>
                <a:cs typeface="Arial MT"/>
              </a:rPr>
              <a:t> </a:t>
            </a:r>
            <a:r>
              <a:rPr sz="2400" dirty="0">
                <a:latin typeface="Arial MT"/>
                <a:cs typeface="Arial MT"/>
              </a:rPr>
              <a:t>on</a:t>
            </a:r>
            <a:r>
              <a:rPr sz="2400" spc="-60" dirty="0">
                <a:latin typeface="Arial MT"/>
                <a:cs typeface="Arial MT"/>
              </a:rPr>
              <a:t> </a:t>
            </a:r>
            <a:r>
              <a:rPr sz="2400" dirty="0">
                <a:latin typeface="Arial MT"/>
                <a:cs typeface="Arial MT"/>
              </a:rPr>
              <a:t>the</a:t>
            </a:r>
            <a:r>
              <a:rPr sz="2400" spc="-60" dirty="0">
                <a:latin typeface="Arial MT"/>
                <a:cs typeface="Arial MT"/>
              </a:rPr>
              <a:t> </a:t>
            </a:r>
            <a:r>
              <a:rPr sz="2400" dirty="0">
                <a:latin typeface="Arial MT"/>
                <a:cs typeface="Arial MT"/>
              </a:rPr>
              <a:t>machine</a:t>
            </a:r>
            <a:r>
              <a:rPr sz="2400" spc="-60" dirty="0">
                <a:latin typeface="Arial MT"/>
                <a:cs typeface="Arial MT"/>
              </a:rPr>
              <a:t> </a:t>
            </a:r>
            <a:r>
              <a:rPr sz="2400" spc="-10" dirty="0">
                <a:latin typeface="Arial MT"/>
                <a:cs typeface="Arial MT"/>
              </a:rPr>
              <a:t>changes.</a:t>
            </a:r>
            <a:endParaRPr sz="2400">
              <a:latin typeface="Arial MT"/>
              <a:cs typeface="Arial MT"/>
            </a:endParaRPr>
          </a:p>
          <a:p>
            <a:pPr marL="297815" indent="-285115">
              <a:lnSpc>
                <a:spcPts val="2760"/>
              </a:lnSpc>
              <a:buChar char="•"/>
              <a:tabLst>
                <a:tab pos="297815" algn="l"/>
              </a:tabLst>
            </a:pPr>
            <a:r>
              <a:rPr sz="2400" dirty="0">
                <a:latin typeface="Arial MT"/>
                <a:cs typeface="Arial MT"/>
              </a:rPr>
              <a:t>Byte</a:t>
            </a:r>
            <a:r>
              <a:rPr sz="2400" spc="-75" dirty="0">
                <a:latin typeface="Arial MT"/>
                <a:cs typeface="Arial MT"/>
              </a:rPr>
              <a:t> </a:t>
            </a:r>
            <a:r>
              <a:rPr sz="2400" dirty="0">
                <a:latin typeface="Arial MT"/>
                <a:cs typeface="Arial MT"/>
              </a:rPr>
              <a:t>code</a:t>
            </a:r>
            <a:r>
              <a:rPr sz="2400" spc="-75" dirty="0">
                <a:latin typeface="Arial MT"/>
                <a:cs typeface="Arial MT"/>
              </a:rPr>
              <a:t> </a:t>
            </a:r>
            <a:r>
              <a:rPr sz="2400" dirty="0">
                <a:latin typeface="Arial MT"/>
                <a:cs typeface="Arial MT"/>
              </a:rPr>
              <a:t>generation</a:t>
            </a:r>
            <a:r>
              <a:rPr sz="2400" spc="-75" dirty="0">
                <a:latin typeface="Arial MT"/>
                <a:cs typeface="Arial MT"/>
              </a:rPr>
              <a:t> </a:t>
            </a:r>
            <a:r>
              <a:rPr sz="2400" dirty="0">
                <a:latin typeface="Arial MT"/>
                <a:cs typeface="Arial MT"/>
              </a:rPr>
              <a:t>saves</a:t>
            </a:r>
            <a:r>
              <a:rPr sz="2400" spc="-75" dirty="0">
                <a:latin typeface="Arial MT"/>
                <a:cs typeface="Arial MT"/>
              </a:rPr>
              <a:t> </a:t>
            </a:r>
            <a:r>
              <a:rPr sz="2400" dirty="0">
                <a:latin typeface="Arial MT"/>
                <a:cs typeface="Arial MT"/>
              </a:rPr>
              <a:t>repeated</a:t>
            </a:r>
            <a:r>
              <a:rPr sz="2400" spc="-75" dirty="0">
                <a:latin typeface="Arial MT"/>
                <a:cs typeface="Arial MT"/>
              </a:rPr>
              <a:t> </a:t>
            </a:r>
            <a:r>
              <a:rPr sz="2400" spc="-10" dirty="0">
                <a:latin typeface="Arial MT"/>
                <a:cs typeface="Arial MT"/>
              </a:rPr>
              <a:t>compilation</a:t>
            </a:r>
            <a:endParaRPr sz="2400">
              <a:latin typeface="Arial MT"/>
              <a:cs typeface="Arial MT"/>
            </a:endParaRPr>
          </a:p>
          <a:p>
            <a:pPr marL="298450">
              <a:lnSpc>
                <a:spcPts val="2875"/>
              </a:lnSpc>
            </a:pPr>
            <a:r>
              <a:rPr sz="2400" spc="-10" dirty="0">
                <a:latin typeface="Arial MT"/>
                <a:cs typeface="Arial MT"/>
              </a:rPr>
              <a:t>time.</a:t>
            </a:r>
            <a:endParaRPr sz="2400">
              <a:latin typeface="Arial MT"/>
              <a:cs typeface="Arial MT"/>
            </a:endParaRPr>
          </a:p>
        </p:txBody>
      </p:sp>
      <p:sp>
        <p:nvSpPr>
          <p:cNvPr id="12" name="object 12"/>
          <p:cNvSpPr/>
          <p:nvPr/>
        </p:nvSpPr>
        <p:spPr>
          <a:xfrm>
            <a:off x="1524000" y="1371600"/>
            <a:ext cx="9144000" cy="0"/>
          </a:xfrm>
          <a:custGeom>
            <a:avLst/>
            <a:gdLst/>
            <a:ahLst/>
            <a:cxnLst/>
            <a:rect l="l" t="t" r="r" b="b"/>
            <a:pathLst>
              <a:path w="9144000">
                <a:moveTo>
                  <a:pt x="0" y="0"/>
                </a:moveTo>
                <a:lnTo>
                  <a:pt x="9144000" y="1"/>
                </a:lnTo>
              </a:path>
            </a:pathLst>
          </a:custGeom>
          <a:ln w="28575">
            <a:solidFill>
              <a:srgbClr val="000000"/>
            </a:solidFill>
          </a:ln>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6DA95F-F298-E9D9-98FD-C6F408F17DF1}"/>
              </a:ext>
            </a:extLst>
          </p:cNvPr>
          <p:cNvPicPr>
            <a:picLocks noChangeAspect="1"/>
          </p:cNvPicPr>
          <p:nvPr/>
        </p:nvPicPr>
        <p:blipFill>
          <a:blip r:embed="rId2"/>
          <a:stretch>
            <a:fillRect/>
          </a:stretch>
        </p:blipFill>
        <p:spPr>
          <a:xfrm>
            <a:off x="712039" y="116737"/>
            <a:ext cx="3236118" cy="6624525"/>
          </a:xfrm>
          <a:prstGeom prst="rect">
            <a:avLst/>
          </a:prstGeom>
        </p:spPr>
      </p:pic>
      <p:sp>
        <p:nvSpPr>
          <p:cNvPr id="6" name="TextBox 5">
            <a:extLst>
              <a:ext uri="{FF2B5EF4-FFF2-40B4-BE49-F238E27FC236}">
                <a16:creationId xmlns:a16="http://schemas.microsoft.com/office/drawing/2014/main" id="{3E650EA9-4FD1-D699-72B0-CFF7FE25FF34}"/>
              </a:ext>
            </a:extLst>
          </p:cNvPr>
          <p:cNvSpPr txBox="1"/>
          <p:nvPr/>
        </p:nvSpPr>
        <p:spPr>
          <a:xfrm>
            <a:off x="6622429" y="2905780"/>
            <a:ext cx="3042865" cy="523220"/>
          </a:xfrm>
          <a:prstGeom prst="rect">
            <a:avLst/>
          </a:prstGeom>
          <a:noFill/>
        </p:spPr>
        <p:txBody>
          <a:bodyPr wrap="square">
            <a:spAutoFit/>
          </a:bodyPr>
          <a:lstStyle/>
          <a:p>
            <a:r>
              <a:rPr lang="en-US" altLang="zh-CN" sz="2800" b="1" u="sng" dirty="0"/>
              <a:t>Trace the output</a:t>
            </a:r>
            <a:endParaRPr lang="zh-CN" altLang="en-US" sz="2800" b="1" u="sng" dirty="0"/>
          </a:p>
        </p:txBody>
      </p:sp>
    </p:spTree>
    <p:extLst>
      <p:ext uri="{BB962C8B-B14F-4D97-AF65-F5344CB8AC3E}">
        <p14:creationId xmlns:p14="http://schemas.microsoft.com/office/powerpoint/2010/main" val="2609505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81CB-1B94-ADA7-10F8-59FC1F34F43E}"/>
              </a:ext>
            </a:extLst>
          </p:cNvPr>
          <p:cNvSpPr>
            <a:spLocks noGrp="1"/>
          </p:cNvSpPr>
          <p:nvPr>
            <p:ph type="title"/>
          </p:nvPr>
        </p:nvSpPr>
        <p:spPr/>
        <p:txBody>
          <a:bodyPr/>
          <a:lstStyle/>
          <a:p>
            <a:r>
              <a:rPr lang="en-US" altLang="zh-CN" b="1" i="0" cap="small" dirty="0">
                <a:solidFill>
                  <a:srgbClr val="000000"/>
                </a:solidFill>
                <a:effectLst/>
                <a:latin typeface="TradeGothicLTStd"/>
              </a:rPr>
              <a:t>Local and Global Scope</a:t>
            </a:r>
            <a:endParaRPr lang="zh-CN" altLang="en-US" dirty="0"/>
          </a:p>
        </p:txBody>
      </p:sp>
      <p:sp>
        <p:nvSpPr>
          <p:cNvPr id="3" name="Content Placeholder 2">
            <a:extLst>
              <a:ext uri="{FF2B5EF4-FFF2-40B4-BE49-F238E27FC236}">
                <a16:creationId xmlns:a16="http://schemas.microsoft.com/office/drawing/2014/main" id="{EF0B896D-2B0C-6ED2-1282-8F547C9EF592}"/>
              </a:ext>
            </a:extLst>
          </p:cNvPr>
          <p:cNvSpPr>
            <a:spLocks noGrp="1"/>
          </p:cNvSpPr>
          <p:nvPr>
            <p:ph idx="1"/>
          </p:nvPr>
        </p:nvSpPr>
        <p:spPr/>
        <p:txBody>
          <a:bodyPr/>
          <a:lstStyle/>
          <a:p>
            <a:pPr algn="just"/>
            <a:r>
              <a:rPr lang="en-US" altLang="zh-CN" b="0" dirty="0">
                <a:solidFill>
                  <a:srgbClr val="000000"/>
                </a:solidFill>
                <a:effectLst/>
                <a:latin typeface="JansonTextLTStd"/>
              </a:rPr>
              <a:t>Parameters and variables that are assigned in a called function are said to exist in that function’s local scope. </a:t>
            </a:r>
          </a:p>
          <a:p>
            <a:pPr algn="just"/>
            <a:r>
              <a:rPr lang="en-US" altLang="zh-CN" b="0" dirty="0">
                <a:solidFill>
                  <a:srgbClr val="000000"/>
                </a:solidFill>
                <a:effectLst/>
                <a:latin typeface="JansonTextLTStd"/>
              </a:rPr>
              <a:t>Variables that are assigned outside all functions are said to exist in the global scope. </a:t>
            </a:r>
          </a:p>
          <a:p>
            <a:pPr algn="just"/>
            <a:r>
              <a:rPr lang="en-US" altLang="zh-CN" b="0" dirty="0">
                <a:solidFill>
                  <a:srgbClr val="000000"/>
                </a:solidFill>
                <a:effectLst/>
                <a:latin typeface="JansonTextLTStd"/>
              </a:rPr>
              <a:t>A variable that exists in a local scope is called a local variable, while a variable that exists in the global scope is called a global variable. </a:t>
            </a:r>
          </a:p>
          <a:p>
            <a:pPr algn="just"/>
            <a:r>
              <a:rPr lang="en-US" altLang="zh-CN" b="0" dirty="0">
                <a:solidFill>
                  <a:srgbClr val="000000"/>
                </a:solidFill>
                <a:effectLst/>
                <a:latin typeface="JansonTextLTStd"/>
              </a:rPr>
              <a:t>A variable must be one or the other; it cannot be both local and global.</a:t>
            </a:r>
            <a:endParaRPr lang="zh-CN" altLang="en-US" dirty="0"/>
          </a:p>
        </p:txBody>
      </p:sp>
    </p:spTree>
    <p:extLst>
      <p:ext uri="{BB962C8B-B14F-4D97-AF65-F5344CB8AC3E}">
        <p14:creationId xmlns:p14="http://schemas.microsoft.com/office/powerpoint/2010/main" val="962903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81CB-1B94-ADA7-10F8-59FC1F34F43E}"/>
              </a:ext>
            </a:extLst>
          </p:cNvPr>
          <p:cNvSpPr>
            <a:spLocks noGrp="1"/>
          </p:cNvSpPr>
          <p:nvPr>
            <p:ph type="title"/>
          </p:nvPr>
        </p:nvSpPr>
        <p:spPr/>
        <p:txBody>
          <a:bodyPr/>
          <a:lstStyle/>
          <a:p>
            <a:pPr algn="just"/>
            <a:r>
              <a:rPr lang="en-US" altLang="zh-CN" b="0" i="0" dirty="0">
                <a:solidFill>
                  <a:srgbClr val="000000"/>
                </a:solidFill>
                <a:effectLst/>
                <a:latin typeface="JansonTextLTStd"/>
              </a:rPr>
              <a:t>Scopes matter for several reasons:</a:t>
            </a:r>
          </a:p>
        </p:txBody>
      </p:sp>
      <p:sp>
        <p:nvSpPr>
          <p:cNvPr id="3" name="Content Placeholder 2">
            <a:extLst>
              <a:ext uri="{FF2B5EF4-FFF2-40B4-BE49-F238E27FC236}">
                <a16:creationId xmlns:a16="http://schemas.microsoft.com/office/drawing/2014/main" id="{EF0B896D-2B0C-6ED2-1282-8F547C9EF592}"/>
              </a:ext>
            </a:extLst>
          </p:cNvPr>
          <p:cNvSpPr>
            <a:spLocks noGrp="1"/>
          </p:cNvSpPr>
          <p:nvPr>
            <p:ph idx="1"/>
          </p:nvPr>
        </p:nvSpPr>
        <p:spPr/>
        <p:txBody>
          <a:bodyPr/>
          <a:lstStyle/>
          <a:p>
            <a:pPr algn="just">
              <a:buFont typeface="Arial" panose="020B0604020202020204" pitchFamily="34" charset="0"/>
              <a:buChar char="•"/>
            </a:pPr>
            <a:r>
              <a:rPr lang="en-US" altLang="zh-CN" b="0" i="0" dirty="0">
                <a:solidFill>
                  <a:srgbClr val="000000"/>
                </a:solidFill>
                <a:effectLst/>
                <a:latin typeface="JansonTextLTStd"/>
              </a:rPr>
              <a:t>Code in the global scope, outside of all functions, cannot use any local variables.</a:t>
            </a:r>
          </a:p>
          <a:p>
            <a:pPr algn="just">
              <a:buFont typeface="Arial" panose="020B0604020202020204" pitchFamily="34" charset="0"/>
              <a:buChar char="•"/>
            </a:pPr>
            <a:r>
              <a:rPr lang="en-US" altLang="zh-CN" b="0" i="0" dirty="0">
                <a:solidFill>
                  <a:srgbClr val="000000"/>
                </a:solidFill>
                <a:effectLst/>
                <a:latin typeface="JansonTextLTStd"/>
              </a:rPr>
              <a:t>However, code in a local scope can access global variables.</a:t>
            </a:r>
          </a:p>
          <a:p>
            <a:pPr algn="just">
              <a:buFont typeface="Arial" panose="020B0604020202020204" pitchFamily="34" charset="0"/>
              <a:buChar char="•"/>
            </a:pPr>
            <a:r>
              <a:rPr lang="en-US" altLang="zh-CN" b="0" i="0" dirty="0">
                <a:solidFill>
                  <a:srgbClr val="000000"/>
                </a:solidFill>
                <a:effectLst/>
                <a:latin typeface="JansonTextLTStd"/>
              </a:rPr>
              <a:t>Code in a function’s local scope cannot use variables in any other local scope.</a:t>
            </a:r>
          </a:p>
          <a:p>
            <a:pPr algn="just">
              <a:buFont typeface="Arial" panose="020B0604020202020204" pitchFamily="34" charset="0"/>
              <a:buChar char="•"/>
            </a:pPr>
            <a:r>
              <a:rPr lang="en-US" altLang="zh-CN" b="0" i="0" dirty="0">
                <a:solidFill>
                  <a:srgbClr val="000000"/>
                </a:solidFill>
                <a:effectLst/>
                <a:latin typeface="JansonTextLTStd"/>
              </a:rPr>
              <a:t>You can use the same name for different variables if they are in different scopes.</a:t>
            </a:r>
          </a:p>
        </p:txBody>
      </p:sp>
    </p:spTree>
    <p:extLst>
      <p:ext uri="{BB962C8B-B14F-4D97-AF65-F5344CB8AC3E}">
        <p14:creationId xmlns:p14="http://schemas.microsoft.com/office/powerpoint/2010/main" val="1294602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49F0-2A86-9631-A13D-8C3F8DF2DB7B}"/>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6AA64DBB-6B95-9720-C94D-192AD367C381}"/>
              </a:ext>
            </a:extLst>
          </p:cNvPr>
          <p:cNvSpPr>
            <a:spLocks noGrp="1"/>
          </p:cNvSpPr>
          <p:nvPr>
            <p:ph idx="1"/>
          </p:nvPr>
        </p:nvSpPr>
        <p:spPr/>
        <p:txBody>
          <a:bodyPr/>
          <a:lstStyle/>
          <a:p>
            <a:endParaRPr lang="zh-CN" altLang="en-US"/>
          </a:p>
        </p:txBody>
      </p:sp>
      <p:pic>
        <p:nvPicPr>
          <p:cNvPr id="5" name="Picture 4">
            <a:extLst>
              <a:ext uri="{FF2B5EF4-FFF2-40B4-BE49-F238E27FC236}">
                <a16:creationId xmlns:a16="http://schemas.microsoft.com/office/drawing/2014/main" id="{3D4A3B7D-2B57-7F54-63B8-4943898586C7}"/>
              </a:ext>
            </a:extLst>
          </p:cNvPr>
          <p:cNvPicPr>
            <a:picLocks noChangeAspect="1"/>
          </p:cNvPicPr>
          <p:nvPr/>
        </p:nvPicPr>
        <p:blipFill>
          <a:blip r:embed="rId2"/>
          <a:stretch>
            <a:fillRect/>
          </a:stretch>
        </p:blipFill>
        <p:spPr>
          <a:xfrm>
            <a:off x="56307" y="80495"/>
            <a:ext cx="12079386" cy="6697010"/>
          </a:xfrm>
          <a:prstGeom prst="rect">
            <a:avLst/>
          </a:prstGeom>
        </p:spPr>
      </p:pic>
    </p:spTree>
    <p:extLst>
      <p:ext uri="{BB962C8B-B14F-4D97-AF65-F5344CB8AC3E}">
        <p14:creationId xmlns:p14="http://schemas.microsoft.com/office/powerpoint/2010/main" val="31575844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49F0-2A86-9631-A13D-8C3F8DF2DB7B}"/>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6AA64DBB-6B95-9720-C94D-192AD367C381}"/>
              </a:ext>
            </a:extLst>
          </p:cNvPr>
          <p:cNvSpPr>
            <a:spLocks noGrp="1"/>
          </p:cNvSpPr>
          <p:nvPr>
            <p:ph idx="1"/>
          </p:nvPr>
        </p:nvSpPr>
        <p:spPr/>
        <p:txBody>
          <a:bodyPr/>
          <a:lstStyle/>
          <a:p>
            <a:endParaRPr lang="zh-CN" altLang="en-US"/>
          </a:p>
        </p:txBody>
      </p:sp>
      <p:pic>
        <p:nvPicPr>
          <p:cNvPr id="6" name="Picture 5">
            <a:extLst>
              <a:ext uri="{FF2B5EF4-FFF2-40B4-BE49-F238E27FC236}">
                <a16:creationId xmlns:a16="http://schemas.microsoft.com/office/drawing/2014/main" id="{3EE94565-57FF-8E88-357F-19884A5C50E9}"/>
              </a:ext>
            </a:extLst>
          </p:cNvPr>
          <p:cNvPicPr>
            <a:picLocks noChangeAspect="1"/>
          </p:cNvPicPr>
          <p:nvPr/>
        </p:nvPicPr>
        <p:blipFill>
          <a:blip r:embed="rId2"/>
          <a:stretch>
            <a:fillRect/>
          </a:stretch>
        </p:blipFill>
        <p:spPr>
          <a:xfrm>
            <a:off x="306720" y="0"/>
            <a:ext cx="11578560" cy="6858000"/>
          </a:xfrm>
          <a:prstGeom prst="rect">
            <a:avLst/>
          </a:prstGeom>
        </p:spPr>
      </p:pic>
    </p:spTree>
    <p:extLst>
      <p:ext uri="{BB962C8B-B14F-4D97-AF65-F5344CB8AC3E}">
        <p14:creationId xmlns:p14="http://schemas.microsoft.com/office/powerpoint/2010/main" val="4006597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5D021D-E121-EC3C-FA52-832480BB1A8F}"/>
              </a:ext>
            </a:extLst>
          </p:cNvPr>
          <p:cNvPicPr>
            <a:picLocks noChangeAspect="1"/>
          </p:cNvPicPr>
          <p:nvPr/>
        </p:nvPicPr>
        <p:blipFill>
          <a:blip r:embed="rId2"/>
          <a:stretch>
            <a:fillRect/>
          </a:stretch>
        </p:blipFill>
        <p:spPr>
          <a:xfrm>
            <a:off x="194439" y="190873"/>
            <a:ext cx="11803122" cy="4220164"/>
          </a:xfrm>
          <a:prstGeom prst="rect">
            <a:avLst/>
          </a:prstGeom>
        </p:spPr>
      </p:pic>
    </p:spTree>
    <p:extLst>
      <p:ext uri="{BB962C8B-B14F-4D97-AF65-F5344CB8AC3E}">
        <p14:creationId xmlns:p14="http://schemas.microsoft.com/office/powerpoint/2010/main" val="32396441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5664BC-D7A9-FE46-0CD9-1894F007EB2A}"/>
              </a:ext>
            </a:extLst>
          </p:cNvPr>
          <p:cNvPicPr>
            <a:picLocks noChangeAspect="1"/>
          </p:cNvPicPr>
          <p:nvPr/>
        </p:nvPicPr>
        <p:blipFill>
          <a:blip r:embed="rId2"/>
          <a:stretch>
            <a:fillRect/>
          </a:stretch>
        </p:blipFill>
        <p:spPr>
          <a:xfrm>
            <a:off x="426693" y="0"/>
            <a:ext cx="6467509" cy="6858000"/>
          </a:xfrm>
          <a:prstGeom prst="rect">
            <a:avLst/>
          </a:prstGeom>
        </p:spPr>
      </p:pic>
    </p:spTree>
    <p:extLst>
      <p:ext uri="{BB962C8B-B14F-4D97-AF65-F5344CB8AC3E}">
        <p14:creationId xmlns:p14="http://schemas.microsoft.com/office/powerpoint/2010/main" val="18193878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80B4-3A76-B7A4-5292-D926DB416BFD}"/>
              </a:ext>
            </a:extLst>
          </p:cNvPr>
          <p:cNvSpPr>
            <a:spLocks noGrp="1"/>
          </p:cNvSpPr>
          <p:nvPr>
            <p:ph type="title"/>
          </p:nvPr>
        </p:nvSpPr>
        <p:spPr/>
        <p:txBody>
          <a:bodyPr/>
          <a:lstStyle/>
          <a:p>
            <a:r>
              <a:rPr lang="en-US" altLang="zh-CN" b="1" u="sng" dirty="0"/>
              <a:t>Lambda Function Python</a:t>
            </a:r>
            <a:endParaRPr lang="zh-CN" altLang="en-US" b="1" u="sng" dirty="0"/>
          </a:p>
        </p:txBody>
      </p:sp>
      <p:sp>
        <p:nvSpPr>
          <p:cNvPr id="3" name="Content Placeholder 2">
            <a:extLst>
              <a:ext uri="{FF2B5EF4-FFF2-40B4-BE49-F238E27FC236}">
                <a16:creationId xmlns:a16="http://schemas.microsoft.com/office/drawing/2014/main" id="{22DC8B5C-D63E-4716-1CCF-CFB21CD6E5AE}"/>
              </a:ext>
            </a:extLst>
          </p:cNvPr>
          <p:cNvSpPr>
            <a:spLocks noGrp="1"/>
          </p:cNvSpPr>
          <p:nvPr>
            <p:ph idx="1"/>
          </p:nvPr>
        </p:nvSpPr>
        <p:spPr/>
        <p:txBody>
          <a:bodyPr/>
          <a:lstStyle/>
          <a:p>
            <a:pPr marL="0" indent="0" algn="l">
              <a:buNone/>
            </a:pPr>
            <a:r>
              <a:rPr lang="en-US" altLang="zh-CN" b="1" i="0" dirty="0">
                <a:effectLst/>
                <a:latin typeface="Roboto" panose="02000000000000000000" pitchFamily="2" charset="0"/>
              </a:rPr>
              <a:t>Python lambda functions</a:t>
            </a:r>
            <a:r>
              <a:rPr lang="en-US" altLang="zh-CN" b="0" i="0" dirty="0">
                <a:effectLst/>
                <a:latin typeface="Roboto" panose="02000000000000000000" pitchFamily="2" charset="0"/>
              </a:rPr>
              <a:t> are:</a:t>
            </a:r>
          </a:p>
          <a:p>
            <a:pPr marL="514350" indent="-514350" algn="just">
              <a:buFont typeface="+mj-lt"/>
              <a:buAutoNum type="arabicPeriod"/>
            </a:pPr>
            <a:r>
              <a:rPr lang="en-US" altLang="zh-CN" dirty="0">
                <a:latin typeface="Roboto" panose="02000000000000000000" pitchFamily="2" charset="0"/>
              </a:rPr>
              <a:t>A</a:t>
            </a:r>
            <a:r>
              <a:rPr lang="en-US" altLang="zh-CN" b="1" i="0" dirty="0">
                <a:effectLst/>
                <a:latin typeface="Roboto" panose="02000000000000000000" pitchFamily="2" charset="0"/>
              </a:rPr>
              <a:t>nonymous</a:t>
            </a:r>
            <a:r>
              <a:rPr lang="en-US" altLang="zh-CN" b="0" i="0" dirty="0">
                <a:effectLst/>
                <a:latin typeface="Roboto" panose="02000000000000000000" pitchFamily="2" charset="0"/>
              </a:rPr>
              <a:t>: They are defined using the lambda keyword.</a:t>
            </a:r>
          </a:p>
          <a:p>
            <a:pPr marL="514350" indent="-514350" algn="just">
              <a:buFont typeface="+mj-lt"/>
              <a:buAutoNum type="arabicPeriod"/>
            </a:pPr>
            <a:r>
              <a:rPr lang="en-US" altLang="zh-CN" b="1" i="0" dirty="0">
                <a:effectLst/>
                <a:latin typeface="Roboto" panose="02000000000000000000" pitchFamily="2" charset="0"/>
              </a:rPr>
              <a:t>Single-expression functions</a:t>
            </a:r>
            <a:r>
              <a:rPr lang="en-US" altLang="zh-CN" b="0" i="0" dirty="0">
                <a:effectLst/>
                <a:latin typeface="Roboto" panose="02000000000000000000" pitchFamily="2" charset="0"/>
              </a:rPr>
              <a:t>: Useful for concise operations.</a:t>
            </a:r>
          </a:p>
          <a:p>
            <a:pPr marL="514350" indent="-514350" algn="just">
              <a:buFont typeface="+mj-lt"/>
              <a:buAutoNum type="arabicPeriod"/>
            </a:pPr>
            <a:r>
              <a:rPr lang="en-US" altLang="zh-CN" b="1" i="0" dirty="0">
                <a:effectLst/>
                <a:latin typeface="Roboto" panose="02000000000000000000" pitchFamily="2" charset="0"/>
              </a:rPr>
              <a:t>Commonly used in functional programming contexts</a:t>
            </a:r>
            <a:r>
              <a:rPr lang="en-US" altLang="zh-CN" b="0" i="0" dirty="0">
                <a:effectLst/>
                <a:latin typeface="Roboto" panose="02000000000000000000" pitchFamily="2" charset="0"/>
              </a:rPr>
              <a:t>: Such as map(), filter(), and reduce().</a:t>
            </a:r>
          </a:p>
          <a:p>
            <a:pPr marL="514350" indent="-514350" algn="just">
              <a:buFont typeface="+mj-lt"/>
              <a:buAutoNum type="arabicPeriod"/>
            </a:pPr>
            <a:r>
              <a:rPr lang="en-US" altLang="zh-CN" b="1" i="0" dirty="0">
                <a:effectLst/>
                <a:latin typeface="Roboto" panose="02000000000000000000" pitchFamily="2" charset="0"/>
              </a:rPr>
              <a:t>Often employed within higher-order functions</a:t>
            </a:r>
            <a:r>
              <a:rPr lang="en-US" altLang="zh-CN" b="0" i="0" dirty="0">
                <a:effectLst/>
                <a:latin typeface="Roboto" panose="02000000000000000000" pitchFamily="2" charset="0"/>
              </a:rPr>
              <a:t> like list comprehensions and conditional rendering in UI frameworks.</a:t>
            </a:r>
          </a:p>
          <a:p>
            <a:endParaRPr lang="zh-CN" altLang="en-US" dirty="0"/>
          </a:p>
        </p:txBody>
      </p:sp>
    </p:spTree>
    <p:extLst>
      <p:ext uri="{BB962C8B-B14F-4D97-AF65-F5344CB8AC3E}">
        <p14:creationId xmlns:p14="http://schemas.microsoft.com/office/powerpoint/2010/main" val="751342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9B85-161B-02A2-E5D1-4919EC04F5AE}"/>
              </a:ext>
            </a:extLst>
          </p:cNvPr>
          <p:cNvSpPr>
            <a:spLocks noGrp="1"/>
          </p:cNvSpPr>
          <p:nvPr>
            <p:ph type="title"/>
          </p:nvPr>
        </p:nvSpPr>
        <p:spPr/>
        <p:txBody>
          <a:bodyPr/>
          <a:lstStyle/>
          <a:p>
            <a:r>
              <a:rPr lang="en-US" altLang="zh-CN" b="1" dirty="0"/>
              <a:t>Exception Handling</a:t>
            </a:r>
            <a:endParaRPr lang="zh-CN" altLang="en-US" b="1" dirty="0"/>
          </a:p>
        </p:txBody>
      </p:sp>
      <p:sp>
        <p:nvSpPr>
          <p:cNvPr id="3" name="Content Placeholder 2">
            <a:extLst>
              <a:ext uri="{FF2B5EF4-FFF2-40B4-BE49-F238E27FC236}">
                <a16:creationId xmlns:a16="http://schemas.microsoft.com/office/drawing/2014/main" id="{118B1134-AB15-8742-0BCB-A5DB6B46BD10}"/>
              </a:ext>
            </a:extLst>
          </p:cNvPr>
          <p:cNvSpPr>
            <a:spLocks noGrp="1"/>
          </p:cNvSpPr>
          <p:nvPr>
            <p:ph idx="1"/>
          </p:nvPr>
        </p:nvSpPr>
        <p:spPr>
          <a:xfrm>
            <a:off x="838200" y="1825625"/>
            <a:ext cx="11262645" cy="934667"/>
          </a:xfrm>
        </p:spPr>
        <p:txBody>
          <a:bodyPr>
            <a:normAutofit fontScale="92500"/>
          </a:bodyPr>
          <a:lstStyle/>
          <a:p>
            <a:r>
              <a:rPr lang="en-US" altLang="zh-CN" sz="4000" dirty="0"/>
              <a:t>Homework – next week’s (Week#05) topic/coverage</a:t>
            </a:r>
          </a:p>
        </p:txBody>
      </p:sp>
    </p:spTree>
    <p:extLst>
      <p:ext uri="{BB962C8B-B14F-4D97-AF65-F5344CB8AC3E}">
        <p14:creationId xmlns:p14="http://schemas.microsoft.com/office/powerpoint/2010/main" val="6080421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E98D-4ECD-53C6-F9A2-3C32EEED625A}"/>
              </a:ext>
            </a:extLst>
          </p:cNvPr>
          <p:cNvSpPr>
            <a:spLocks noGrp="1"/>
          </p:cNvSpPr>
          <p:nvPr>
            <p:ph type="title"/>
          </p:nvPr>
        </p:nvSpPr>
        <p:spPr/>
        <p:txBody>
          <a:bodyPr/>
          <a:lstStyle/>
          <a:p>
            <a:r>
              <a:rPr lang="en-US" altLang="zh-CN" dirty="0"/>
              <a:t>Python Loop</a:t>
            </a:r>
            <a:endParaRPr lang="zh-CN" altLang="en-US" dirty="0"/>
          </a:p>
        </p:txBody>
      </p:sp>
      <p:sp>
        <p:nvSpPr>
          <p:cNvPr id="5" name="TextBox 4">
            <a:extLst>
              <a:ext uri="{FF2B5EF4-FFF2-40B4-BE49-F238E27FC236}">
                <a16:creationId xmlns:a16="http://schemas.microsoft.com/office/drawing/2014/main" id="{1F291797-AA6A-79DA-2C71-1C91697910D0}"/>
              </a:ext>
            </a:extLst>
          </p:cNvPr>
          <p:cNvSpPr txBox="1"/>
          <p:nvPr/>
        </p:nvSpPr>
        <p:spPr>
          <a:xfrm>
            <a:off x="838200" y="2020887"/>
            <a:ext cx="6097424" cy="923330"/>
          </a:xfrm>
          <a:prstGeom prst="rect">
            <a:avLst/>
          </a:prstGeom>
          <a:noFill/>
        </p:spPr>
        <p:txBody>
          <a:bodyPr wrap="square">
            <a:spAutoFit/>
          </a:bodyPr>
          <a:lstStyle/>
          <a:p>
            <a:r>
              <a:rPr lang="en-US" altLang="zh-CN" b="1" dirty="0"/>
              <a:t>Types of Loops in Python</a:t>
            </a:r>
          </a:p>
          <a:p>
            <a:pPr>
              <a:buFont typeface="+mj-lt"/>
              <a:buAutoNum type="arabicPeriod"/>
            </a:pPr>
            <a:r>
              <a:rPr lang="en-US" altLang="zh-CN" b="1" dirty="0"/>
              <a:t>For Loop</a:t>
            </a:r>
            <a:endParaRPr lang="en-US" altLang="zh-CN" dirty="0"/>
          </a:p>
          <a:p>
            <a:pPr>
              <a:buFont typeface="+mj-lt"/>
              <a:buAutoNum type="arabicPeriod"/>
            </a:pPr>
            <a:r>
              <a:rPr lang="en-US" altLang="zh-CN" b="1" dirty="0"/>
              <a:t>While Loop</a:t>
            </a:r>
            <a:endParaRPr lang="en-US" altLang="zh-CN" dirty="0"/>
          </a:p>
        </p:txBody>
      </p:sp>
      <p:sp>
        <p:nvSpPr>
          <p:cNvPr id="9" name="TextBox 8">
            <a:extLst>
              <a:ext uri="{FF2B5EF4-FFF2-40B4-BE49-F238E27FC236}">
                <a16:creationId xmlns:a16="http://schemas.microsoft.com/office/drawing/2014/main" id="{D697D635-5D20-4F10-3D4D-32A8BEEDD711}"/>
              </a:ext>
            </a:extLst>
          </p:cNvPr>
          <p:cNvSpPr txBox="1"/>
          <p:nvPr/>
        </p:nvSpPr>
        <p:spPr>
          <a:xfrm>
            <a:off x="3108533" y="3089750"/>
            <a:ext cx="8582114" cy="954107"/>
          </a:xfrm>
          <a:prstGeom prst="rect">
            <a:avLst/>
          </a:prstGeom>
          <a:noFill/>
        </p:spPr>
        <p:txBody>
          <a:bodyPr wrap="square">
            <a:spAutoFit/>
          </a:bodyPr>
          <a:lstStyle/>
          <a:p>
            <a:r>
              <a:rPr lang="en-US" altLang="zh-CN" sz="2800" b="1" dirty="0"/>
              <a:t>for variable in sequence:    </a:t>
            </a:r>
          </a:p>
          <a:p>
            <a:r>
              <a:rPr lang="en-US" altLang="zh-CN" sz="2800" b="1" dirty="0"/>
              <a:t>	# execute code block</a:t>
            </a:r>
            <a:endParaRPr lang="zh-CN" altLang="en-US" sz="2800" b="1" dirty="0"/>
          </a:p>
        </p:txBody>
      </p:sp>
      <p:sp>
        <p:nvSpPr>
          <p:cNvPr id="11" name="TextBox 10">
            <a:extLst>
              <a:ext uri="{FF2B5EF4-FFF2-40B4-BE49-F238E27FC236}">
                <a16:creationId xmlns:a16="http://schemas.microsoft.com/office/drawing/2014/main" id="{F31921EF-3F61-C4EC-9946-330898D0BFFB}"/>
              </a:ext>
            </a:extLst>
          </p:cNvPr>
          <p:cNvSpPr txBox="1"/>
          <p:nvPr/>
        </p:nvSpPr>
        <p:spPr>
          <a:xfrm>
            <a:off x="3108533" y="4610264"/>
            <a:ext cx="6097424" cy="1384995"/>
          </a:xfrm>
          <a:prstGeom prst="rect">
            <a:avLst/>
          </a:prstGeom>
          <a:noFill/>
        </p:spPr>
        <p:txBody>
          <a:bodyPr wrap="square">
            <a:spAutoFit/>
          </a:bodyPr>
          <a:lstStyle/>
          <a:p>
            <a:r>
              <a:rPr lang="en-US" altLang="zh-CN" sz="2800" b="1" dirty="0"/>
              <a:t>fruits = ["apple", "banana", "cherry"]</a:t>
            </a:r>
          </a:p>
          <a:p>
            <a:r>
              <a:rPr lang="en-US" altLang="zh-CN" sz="2800" b="1" dirty="0"/>
              <a:t>for fruit in fruits:</a:t>
            </a:r>
          </a:p>
          <a:p>
            <a:r>
              <a:rPr lang="en-US" altLang="zh-CN" sz="2800" b="1" dirty="0"/>
              <a:t>    print(fruit)</a:t>
            </a:r>
            <a:endParaRPr lang="zh-CN" altLang="en-US" sz="2800" b="1" dirty="0"/>
          </a:p>
        </p:txBody>
      </p:sp>
    </p:spTree>
    <p:extLst>
      <p:ext uri="{BB962C8B-B14F-4D97-AF65-F5344CB8AC3E}">
        <p14:creationId xmlns:p14="http://schemas.microsoft.com/office/powerpoint/2010/main" val="27684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30480">
              <a:lnSpc>
                <a:spcPct val="100000"/>
              </a:lnSpc>
              <a:spcBef>
                <a:spcPts val="100"/>
              </a:spcBef>
            </a:pPr>
            <a:r>
              <a:rPr dirty="0"/>
              <a:t>Script</a:t>
            </a:r>
            <a:r>
              <a:rPr spc="-85" dirty="0"/>
              <a:t> </a:t>
            </a:r>
            <a:r>
              <a:rPr dirty="0"/>
              <a:t>vs.</a:t>
            </a:r>
            <a:r>
              <a:rPr spc="-85" dirty="0"/>
              <a:t> </a:t>
            </a:r>
            <a:r>
              <a:rPr dirty="0"/>
              <a:t>command</a:t>
            </a:r>
            <a:r>
              <a:rPr spc="-85" dirty="0"/>
              <a:t> </a:t>
            </a:r>
            <a:r>
              <a:rPr spc="-20" dirty="0"/>
              <a:t>line</a:t>
            </a:r>
          </a:p>
        </p:txBody>
      </p:sp>
      <p:sp>
        <p:nvSpPr>
          <p:cNvPr id="3" name="object 3"/>
          <p:cNvSpPr txBox="1"/>
          <p:nvPr/>
        </p:nvSpPr>
        <p:spPr>
          <a:xfrm>
            <a:off x="2231391" y="1765300"/>
            <a:ext cx="7717155" cy="4065904"/>
          </a:xfrm>
          <a:prstGeom prst="rect">
            <a:avLst/>
          </a:prstGeom>
        </p:spPr>
        <p:txBody>
          <a:bodyPr vert="horz" wrap="square" lIns="0" tIns="100330" rIns="0" bIns="0" rtlCol="0">
            <a:spAutoFit/>
          </a:bodyPr>
          <a:lstStyle/>
          <a:p>
            <a:pPr marL="241300" marR="459740" indent="-228600">
              <a:lnSpc>
                <a:spcPct val="79400"/>
              </a:lnSpc>
              <a:spcBef>
                <a:spcPts val="790"/>
              </a:spcBef>
              <a:buChar char="•"/>
              <a:tabLst>
                <a:tab pos="241300" algn="l"/>
              </a:tabLst>
            </a:pPr>
            <a:r>
              <a:rPr sz="2800" dirty="0">
                <a:latin typeface="Arial MT"/>
                <a:cs typeface="Arial MT"/>
              </a:rPr>
              <a:t>Code</a:t>
            </a:r>
            <a:r>
              <a:rPr sz="2800" spc="-50" dirty="0">
                <a:latin typeface="Arial MT"/>
                <a:cs typeface="Arial MT"/>
              </a:rPr>
              <a:t> </a:t>
            </a:r>
            <a:r>
              <a:rPr sz="2800" dirty="0">
                <a:latin typeface="Arial MT"/>
                <a:cs typeface="Arial MT"/>
              </a:rPr>
              <a:t>can</a:t>
            </a:r>
            <a:r>
              <a:rPr sz="2800" spc="-40" dirty="0">
                <a:latin typeface="Arial MT"/>
                <a:cs typeface="Arial MT"/>
              </a:rPr>
              <a:t> </a:t>
            </a:r>
            <a:r>
              <a:rPr sz="2800" dirty="0">
                <a:latin typeface="Arial MT"/>
                <a:cs typeface="Arial MT"/>
              </a:rPr>
              <a:t>be</a:t>
            </a:r>
            <a:r>
              <a:rPr sz="2800" spc="-40" dirty="0">
                <a:latin typeface="Arial MT"/>
                <a:cs typeface="Arial MT"/>
              </a:rPr>
              <a:t> </a:t>
            </a:r>
            <a:r>
              <a:rPr sz="2800" dirty="0">
                <a:latin typeface="Arial MT"/>
                <a:cs typeface="Arial MT"/>
              </a:rPr>
              <a:t>written</a:t>
            </a:r>
            <a:r>
              <a:rPr sz="2800" spc="-45" dirty="0">
                <a:latin typeface="Arial MT"/>
                <a:cs typeface="Arial MT"/>
              </a:rPr>
              <a:t> </a:t>
            </a:r>
            <a:r>
              <a:rPr sz="2800" dirty="0">
                <a:latin typeface="Arial MT"/>
                <a:cs typeface="Arial MT"/>
              </a:rPr>
              <a:t>in</a:t>
            </a:r>
            <a:r>
              <a:rPr sz="2800" spc="-40" dirty="0">
                <a:latin typeface="Arial MT"/>
                <a:cs typeface="Arial MT"/>
              </a:rPr>
              <a:t> </a:t>
            </a:r>
            <a:r>
              <a:rPr sz="2800" dirty="0">
                <a:latin typeface="Arial MT"/>
                <a:cs typeface="Arial MT"/>
              </a:rPr>
              <a:t>a</a:t>
            </a:r>
            <a:r>
              <a:rPr sz="2800" spc="-40" dirty="0">
                <a:latin typeface="Arial MT"/>
                <a:cs typeface="Arial MT"/>
              </a:rPr>
              <a:t> </a:t>
            </a:r>
            <a:r>
              <a:rPr sz="2800" dirty="0">
                <a:latin typeface="Arial MT"/>
                <a:cs typeface="Arial MT"/>
              </a:rPr>
              <a:t>python</a:t>
            </a:r>
            <a:r>
              <a:rPr sz="2800" spc="-40" dirty="0">
                <a:latin typeface="Arial MT"/>
                <a:cs typeface="Arial MT"/>
              </a:rPr>
              <a:t> </a:t>
            </a:r>
            <a:r>
              <a:rPr sz="2800" dirty="0">
                <a:latin typeface="Arial MT"/>
                <a:cs typeface="Arial MT"/>
              </a:rPr>
              <a:t>script</a:t>
            </a:r>
            <a:r>
              <a:rPr sz="2800" spc="-50" dirty="0">
                <a:latin typeface="Arial MT"/>
                <a:cs typeface="Arial MT"/>
              </a:rPr>
              <a:t> </a:t>
            </a:r>
            <a:r>
              <a:rPr sz="2800" dirty="0">
                <a:latin typeface="Arial MT"/>
                <a:cs typeface="Arial MT"/>
              </a:rPr>
              <a:t>that</a:t>
            </a:r>
            <a:r>
              <a:rPr sz="2800" spc="-45" dirty="0">
                <a:latin typeface="Arial MT"/>
                <a:cs typeface="Arial MT"/>
              </a:rPr>
              <a:t> </a:t>
            </a:r>
            <a:r>
              <a:rPr sz="2800" spc="-25" dirty="0">
                <a:latin typeface="Arial MT"/>
                <a:cs typeface="Arial MT"/>
              </a:rPr>
              <a:t>is </a:t>
            </a:r>
            <a:r>
              <a:rPr sz="2800" dirty="0">
                <a:latin typeface="Arial MT"/>
                <a:cs typeface="Arial MT"/>
              </a:rPr>
              <a:t>interpreted</a:t>
            </a:r>
            <a:r>
              <a:rPr sz="2800" spc="-50" dirty="0">
                <a:latin typeface="Arial MT"/>
                <a:cs typeface="Arial MT"/>
              </a:rPr>
              <a:t> </a:t>
            </a:r>
            <a:r>
              <a:rPr sz="2800" dirty="0">
                <a:latin typeface="Arial MT"/>
                <a:cs typeface="Arial MT"/>
              </a:rPr>
              <a:t>as</a:t>
            </a:r>
            <a:r>
              <a:rPr sz="2800" spc="-50" dirty="0">
                <a:latin typeface="Arial MT"/>
                <a:cs typeface="Arial MT"/>
              </a:rPr>
              <a:t> </a:t>
            </a:r>
            <a:r>
              <a:rPr sz="2800" dirty="0">
                <a:latin typeface="Arial MT"/>
                <a:cs typeface="Arial MT"/>
              </a:rPr>
              <a:t>a</a:t>
            </a:r>
            <a:r>
              <a:rPr sz="2800" spc="-45" dirty="0">
                <a:latin typeface="Arial MT"/>
                <a:cs typeface="Arial MT"/>
              </a:rPr>
              <a:t> </a:t>
            </a:r>
            <a:r>
              <a:rPr sz="2800" spc="-10" dirty="0">
                <a:latin typeface="Arial MT"/>
                <a:cs typeface="Arial MT"/>
              </a:rPr>
              <a:t>block.</a:t>
            </a:r>
            <a:endParaRPr sz="2800">
              <a:latin typeface="Arial MT"/>
              <a:cs typeface="Arial MT"/>
            </a:endParaRPr>
          </a:p>
          <a:p>
            <a:pPr marL="241300" marR="913765" indent="-228600">
              <a:lnSpc>
                <a:spcPct val="79400"/>
              </a:lnSpc>
              <a:spcBef>
                <a:spcPts val="1035"/>
              </a:spcBef>
              <a:buChar char="•"/>
              <a:tabLst>
                <a:tab pos="241300" algn="l"/>
              </a:tabLst>
            </a:pPr>
            <a:r>
              <a:rPr sz="2800" dirty="0">
                <a:latin typeface="Arial MT"/>
                <a:cs typeface="Arial MT"/>
              </a:rPr>
              <a:t>Code</a:t>
            </a:r>
            <a:r>
              <a:rPr sz="2800" spc="-50" dirty="0">
                <a:latin typeface="Arial MT"/>
                <a:cs typeface="Arial MT"/>
              </a:rPr>
              <a:t> </a:t>
            </a:r>
            <a:r>
              <a:rPr sz="2800" dirty="0">
                <a:latin typeface="Arial MT"/>
                <a:cs typeface="Arial MT"/>
              </a:rPr>
              <a:t>can</a:t>
            </a:r>
            <a:r>
              <a:rPr sz="2800" spc="-45" dirty="0">
                <a:latin typeface="Arial MT"/>
                <a:cs typeface="Arial MT"/>
              </a:rPr>
              <a:t> </a:t>
            </a:r>
            <a:r>
              <a:rPr sz="2800" dirty="0">
                <a:latin typeface="Arial MT"/>
                <a:cs typeface="Arial MT"/>
              </a:rPr>
              <a:t>also</a:t>
            </a:r>
            <a:r>
              <a:rPr sz="2800" spc="-45" dirty="0">
                <a:latin typeface="Arial MT"/>
                <a:cs typeface="Arial MT"/>
              </a:rPr>
              <a:t> </a:t>
            </a:r>
            <a:r>
              <a:rPr sz="2800" dirty="0">
                <a:latin typeface="Arial MT"/>
                <a:cs typeface="Arial MT"/>
              </a:rPr>
              <a:t>be</a:t>
            </a:r>
            <a:r>
              <a:rPr sz="2800" spc="-45" dirty="0">
                <a:latin typeface="Arial MT"/>
                <a:cs typeface="Arial MT"/>
              </a:rPr>
              <a:t> </a:t>
            </a:r>
            <a:r>
              <a:rPr sz="2800" dirty="0">
                <a:latin typeface="Arial MT"/>
                <a:cs typeface="Arial MT"/>
              </a:rPr>
              <a:t>entered</a:t>
            </a:r>
            <a:r>
              <a:rPr sz="2800" spc="-45" dirty="0">
                <a:latin typeface="Arial MT"/>
                <a:cs typeface="Arial MT"/>
              </a:rPr>
              <a:t> </a:t>
            </a:r>
            <a:r>
              <a:rPr sz="2800" dirty="0">
                <a:latin typeface="Arial MT"/>
                <a:cs typeface="Arial MT"/>
              </a:rPr>
              <a:t>into</a:t>
            </a:r>
            <a:r>
              <a:rPr sz="2800" spc="-45" dirty="0">
                <a:latin typeface="Arial MT"/>
                <a:cs typeface="Arial MT"/>
              </a:rPr>
              <a:t> </a:t>
            </a:r>
            <a:r>
              <a:rPr sz="2800" dirty="0">
                <a:latin typeface="Arial MT"/>
                <a:cs typeface="Arial MT"/>
              </a:rPr>
              <a:t>the</a:t>
            </a:r>
            <a:r>
              <a:rPr sz="2800" spc="-45" dirty="0">
                <a:latin typeface="Arial MT"/>
                <a:cs typeface="Arial MT"/>
              </a:rPr>
              <a:t> </a:t>
            </a:r>
            <a:r>
              <a:rPr sz="2800" spc="-10" dirty="0">
                <a:latin typeface="Arial MT"/>
                <a:cs typeface="Arial MT"/>
              </a:rPr>
              <a:t>Python </a:t>
            </a:r>
            <a:r>
              <a:rPr sz="2800" dirty="0">
                <a:latin typeface="Arial MT"/>
                <a:cs typeface="Arial MT"/>
              </a:rPr>
              <a:t>command</a:t>
            </a:r>
            <a:r>
              <a:rPr sz="2800" spc="-75" dirty="0">
                <a:latin typeface="Arial MT"/>
                <a:cs typeface="Arial MT"/>
              </a:rPr>
              <a:t> </a:t>
            </a:r>
            <a:r>
              <a:rPr sz="2800" dirty="0">
                <a:latin typeface="Arial MT"/>
                <a:cs typeface="Arial MT"/>
              </a:rPr>
              <a:t>line</a:t>
            </a:r>
            <a:r>
              <a:rPr sz="2800" spc="-70" dirty="0">
                <a:latin typeface="Arial MT"/>
                <a:cs typeface="Arial MT"/>
              </a:rPr>
              <a:t> </a:t>
            </a:r>
            <a:r>
              <a:rPr sz="2800" spc="-10" dirty="0">
                <a:latin typeface="Arial MT"/>
                <a:cs typeface="Arial MT"/>
              </a:rPr>
              <a:t>interface.</a:t>
            </a:r>
            <a:endParaRPr sz="2800">
              <a:latin typeface="Arial MT"/>
              <a:cs typeface="Arial MT"/>
            </a:endParaRPr>
          </a:p>
          <a:p>
            <a:pPr marL="697230" marR="1004569" lvl="1" indent="-227329">
              <a:lnSpc>
                <a:spcPct val="79900"/>
              </a:lnSpc>
              <a:spcBef>
                <a:spcPts val="515"/>
              </a:spcBef>
              <a:buChar char="•"/>
              <a:tabLst>
                <a:tab pos="698500" algn="l"/>
              </a:tabLst>
            </a:pPr>
            <a:r>
              <a:rPr sz="2400" spc="-50" dirty="0">
                <a:latin typeface="Arial MT"/>
                <a:cs typeface="Arial MT"/>
              </a:rPr>
              <a:t>You</a:t>
            </a:r>
            <a:r>
              <a:rPr sz="2400" spc="-55" dirty="0">
                <a:latin typeface="Arial MT"/>
                <a:cs typeface="Arial MT"/>
              </a:rPr>
              <a:t> </a:t>
            </a:r>
            <a:r>
              <a:rPr sz="2400" dirty="0">
                <a:latin typeface="Arial MT"/>
                <a:cs typeface="Arial MT"/>
              </a:rPr>
              <a:t>can</a:t>
            </a:r>
            <a:r>
              <a:rPr sz="2400" spc="-55" dirty="0">
                <a:latin typeface="Arial MT"/>
                <a:cs typeface="Arial MT"/>
              </a:rPr>
              <a:t> </a:t>
            </a:r>
            <a:r>
              <a:rPr sz="2400" dirty="0">
                <a:latin typeface="Arial MT"/>
                <a:cs typeface="Arial MT"/>
              </a:rPr>
              <a:t>exit</a:t>
            </a:r>
            <a:r>
              <a:rPr sz="2400" spc="-60" dirty="0">
                <a:latin typeface="Arial MT"/>
                <a:cs typeface="Arial MT"/>
              </a:rPr>
              <a:t> </a:t>
            </a:r>
            <a:r>
              <a:rPr sz="2400" dirty="0">
                <a:latin typeface="Arial MT"/>
                <a:cs typeface="Arial MT"/>
              </a:rPr>
              <a:t>the</a:t>
            </a:r>
            <a:r>
              <a:rPr sz="2400" spc="-55" dirty="0">
                <a:latin typeface="Arial MT"/>
                <a:cs typeface="Arial MT"/>
              </a:rPr>
              <a:t> </a:t>
            </a:r>
            <a:r>
              <a:rPr sz="2400" dirty="0">
                <a:latin typeface="Arial MT"/>
                <a:cs typeface="Arial MT"/>
              </a:rPr>
              <a:t>command</a:t>
            </a:r>
            <a:r>
              <a:rPr sz="2400" spc="-50" dirty="0">
                <a:latin typeface="Arial MT"/>
                <a:cs typeface="Arial MT"/>
              </a:rPr>
              <a:t> </a:t>
            </a:r>
            <a:r>
              <a:rPr sz="2400" dirty="0">
                <a:latin typeface="Arial MT"/>
                <a:cs typeface="Arial MT"/>
              </a:rPr>
              <a:t>line</a:t>
            </a:r>
            <a:r>
              <a:rPr sz="2400" spc="-55" dirty="0">
                <a:latin typeface="Arial MT"/>
                <a:cs typeface="Arial MT"/>
              </a:rPr>
              <a:t> </a:t>
            </a:r>
            <a:r>
              <a:rPr sz="2400" dirty="0">
                <a:latin typeface="Arial MT"/>
                <a:cs typeface="Arial MT"/>
              </a:rPr>
              <a:t>with</a:t>
            </a:r>
            <a:r>
              <a:rPr sz="2400" spc="-55" dirty="0">
                <a:latin typeface="Arial MT"/>
                <a:cs typeface="Arial MT"/>
              </a:rPr>
              <a:t> </a:t>
            </a:r>
            <a:r>
              <a:rPr sz="2400" spc="-10" dirty="0">
                <a:latin typeface="Arial MT"/>
                <a:cs typeface="Arial MT"/>
              </a:rPr>
              <a:t>Ctrl-</a:t>
            </a:r>
            <a:r>
              <a:rPr sz="2400" dirty="0">
                <a:latin typeface="Arial MT"/>
                <a:cs typeface="Arial MT"/>
              </a:rPr>
              <a:t>z</a:t>
            </a:r>
            <a:r>
              <a:rPr sz="2400" spc="-55" dirty="0">
                <a:latin typeface="Arial MT"/>
                <a:cs typeface="Arial MT"/>
              </a:rPr>
              <a:t> </a:t>
            </a:r>
            <a:r>
              <a:rPr sz="2400" spc="-25" dirty="0">
                <a:latin typeface="Arial MT"/>
                <a:cs typeface="Arial MT"/>
              </a:rPr>
              <a:t>on 	</a:t>
            </a:r>
            <a:r>
              <a:rPr sz="2400" dirty="0">
                <a:latin typeface="Arial MT"/>
                <a:cs typeface="Arial MT"/>
              </a:rPr>
              <a:t>windows</a:t>
            </a:r>
            <a:r>
              <a:rPr sz="2400" spc="-45" dirty="0">
                <a:latin typeface="Arial MT"/>
                <a:cs typeface="Arial MT"/>
              </a:rPr>
              <a:t> </a:t>
            </a:r>
            <a:r>
              <a:rPr sz="2400" dirty="0">
                <a:latin typeface="Arial MT"/>
                <a:cs typeface="Arial MT"/>
              </a:rPr>
              <a:t>and</a:t>
            </a:r>
            <a:r>
              <a:rPr sz="2400" spc="-45" dirty="0">
                <a:latin typeface="Arial MT"/>
                <a:cs typeface="Arial MT"/>
              </a:rPr>
              <a:t> </a:t>
            </a:r>
            <a:r>
              <a:rPr sz="2400" spc="-10" dirty="0">
                <a:latin typeface="Arial MT"/>
                <a:cs typeface="Arial MT"/>
              </a:rPr>
              <a:t>Ctrl-</a:t>
            </a:r>
            <a:r>
              <a:rPr sz="2400" dirty="0">
                <a:latin typeface="Arial MT"/>
                <a:cs typeface="Arial MT"/>
              </a:rPr>
              <a:t>d</a:t>
            </a:r>
            <a:r>
              <a:rPr sz="2400" spc="-45" dirty="0">
                <a:latin typeface="Arial MT"/>
                <a:cs typeface="Arial MT"/>
              </a:rPr>
              <a:t> </a:t>
            </a:r>
            <a:r>
              <a:rPr sz="2400" dirty="0">
                <a:latin typeface="Arial MT"/>
                <a:cs typeface="Arial MT"/>
              </a:rPr>
              <a:t>on</a:t>
            </a:r>
            <a:r>
              <a:rPr sz="2400" spc="-40" dirty="0">
                <a:latin typeface="Arial MT"/>
                <a:cs typeface="Arial MT"/>
              </a:rPr>
              <a:t> </a:t>
            </a:r>
            <a:r>
              <a:rPr sz="2400" spc="-20" dirty="0">
                <a:latin typeface="Arial MT"/>
                <a:cs typeface="Arial MT"/>
              </a:rPr>
              <a:t>unix</a:t>
            </a:r>
            <a:endParaRPr sz="2400">
              <a:latin typeface="Arial MT"/>
              <a:cs typeface="Arial MT"/>
            </a:endParaRPr>
          </a:p>
          <a:p>
            <a:pPr marL="241300" marR="5080" indent="-228600">
              <a:lnSpc>
                <a:spcPts val="2700"/>
              </a:lnSpc>
              <a:spcBef>
                <a:spcPts val="960"/>
              </a:spcBef>
              <a:buChar char="•"/>
              <a:tabLst>
                <a:tab pos="241300" algn="l"/>
              </a:tabLst>
            </a:pPr>
            <a:r>
              <a:rPr sz="2800" dirty="0">
                <a:latin typeface="Arial MT"/>
                <a:cs typeface="Arial MT"/>
              </a:rPr>
              <a:t>For</a:t>
            </a:r>
            <a:r>
              <a:rPr sz="2800" spc="-45" dirty="0">
                <a:latin typeface="Arial MT"/>
                <a:cs typeface="Arial MT"/>
              </a:rPr>
              <a:t> </a:t>
            </a:r>
            <a:r>
              <a:rPr sz="2800" dirty="0">
                <a:latin typeface="Arial MT"/>
                <a:cs typeface="Arial MT"/>
              </a:rPr>
              <a:t>complex</a:t>
            </a:r>
            <a:r>
              <a:rPr sz="2800" spc="-50" dirty="0">
                <a:latin typeface="Arial MT"/>
                <a:cs typeface="Arial MT"/>
              </a:rPr>
              <a:t> </a:t>
            </a:r>
            <a:r>
              <a:rPr sz="2800" dirty="0">
                <a:latin typeface="Arial MT"/>
                <a:cs typeface="Arial MT"/>
              </a:rPr>
              <a:t>projects</a:t>
            </a:r>
            <a:r>
              <a:rPr sz="2800" spc="-45" dirty="0">
                <a:latin typeface="Arial MT"/>
                <a:cs typeface="Arial MT"/>
              </a:rPr>
              <a:t> </a:t>
            </a:r>
            <a:r>
              <a:rPr sz="2800" dirty="0">
                <a:latin typeface="Arial MT"/>
                <a:cs typeface="Arial MT"/>
              </a:rPr>
              <a:t>use</a:t>
            </a:r>
            <a:r>
              <a:rPr sz="2800" spc="-45" dirty="0">
                <a:latin typeface="Arial MT"/>
                <a:cs typeface="Arial MT"/>
              </a:rPr>
              <a:t> </a:t>
            </a:r>
            <a:r>
              <a:rPr sz="2800" dirty="0">
                <a:latin typeface="Arial MT"/>
                <a:cs typeface="Arial MT"/>
              </a:rPr>
              <a:t>an</a:t>
            </a:r>
            <a:r>
              <a:rPr sz="2800" spc="-40" dirty="0">
                <a:latin typeface="Arial MT"/>
                <a:cs typeface="Arial MT"/>
              </a:rPr>
              <a:t> </a:t>
            </a:r>
            <a:r>
              <a:rPr sz="2800" dirty="0">
                <a:latin typeface="Arial MT"/>
                <a:cs typeface="Arial MT"/>
              </a:rPr>
              <a:t>IDE</a:t>
            </a:r>
            <a:r>
              <a:rPr sz="2800" spc="-55" dirty="0">
                <a:latin typeface="Arial MT"/>
                <a:cs typeface="Arial MT"/>
              </a:rPr>
              <a:t> </a:t>
            </a:r>
            <a:r>
              <a:rPr sz="2800" dirty="0">
                <a:latin typeface="Arial MT"/>
                <a:cs typeface="Arial MT"/>
              </a:rPr>
              <a:t>(For</a:t>
            </a:r>
            <a:r>
              <a:rPr sz="2800" spc="-40" dirty="0">
                <a:latin typeface="Arial MT"/>
                <a:cs typeface="Arial MT"/>
              </a:rPr>
              <a:t> </a:t>
            </a:r>
            <a:r>
              <a:rPr sz="2800" spc="-10" dirty="0">
                <a:latin typeface="Arial MT"/>
                <a:cs typeface="Arial MT"/>
              </a:rPr>
              <a:t>example, </a:t>
            </a:r>
            <a:r>
              <a:rPr sz="2800" dirty="0">
                <a:latin typeface="Arial MT"/>
                <a:cs typeface="Arial MT"/>
              </a:rPr>
              <a:t>PyCharm,</a:t>
            </a:r>
            <a:r>
              <a:rPr sz="2800" spc="-90" dirty="0">
                <a:latin typeface="Arial MT"/>
                <a:cs typeface="Arial MT"/>
              </a:rPr>
              <a:t> </a:t>
            </a:r>
            <a:r>
              <a:rPr sz="2800" dirty="0">
                <a:latin typeface="Arial MT"/>
                <a:cs typeface="Arial MT"/>
              </a:rPr>
              <a:t>Jupyter</a:t>
            </a:r>
            <a:r>
              <a:rPr sz="2800" spc="-75" dirty="0">
                <a:latin typeface="Arial MT"/>
                <a:cs typeface="Arial MT"/>
              </a:rPr>
              <a:t> </a:t>
            </a:r>
            <a:r>
              <a:rPr sz="2800" spc="-10" dirty="0">
                <a:latin typeface="Arial MT"/>
                <a:cs typeface="Arial MT"/>
              </a:rPr>
              <a:t>notebook).</a:t>
            </a:r>
            <a:endParaRPr sz="2800">
              <a:latin typeface="Arial MT"/>
              <a:cs typeface="Arial MT"/>
            </a:endParaRPr>
          </a:p>
          <a:p>
            <a:pPr marL="697230" lvl="1" indent="-227329">
              <a:lnSpc>
                <a:spcPts val="2800"/>
              </a:lnSpc>
              <a:buChar char="•"/>
              <a:tabLst>
                <a:tab pos="697230" algn="l"/>
              </a:tabLst>
            </a:pPr>
            <a:r>
              <a:rPr sz="2400" dirty="0">
                <a:latin typeface="Arial MT"/>
                <a:cs typeface="Arial MT"/>
              </a:rPr>
              <a:t>PyCharm</a:t>
            </a:r>
            <a:r>
              <a:rPr sz="2400" spc="-55" dirty="0">
                <a:latin typeface="Arial MT"/>
                <a:cs typeface="Arial MT"/>
              </a:rPr>
              <a:t> </a:t>
            </a:r>
            <a:r>
              <a:rPr sz="2400" dirty="0">
                <a:latin typeface="Arial MT"/>
                <a:cs typeface="Arial MT"/>
              </a:rPr>
              <a:t>is</a:t>
            </a:r>
            <a:r>
              <a:rPr sz="2400" spc="-55" dirty="0">
                <a:latin typeface="Arial MT"/>
                <a:cs typeface="Arial MT"/>
              </a:rPr>
              <a:t> </a:t>
            </a:r>
            <a:r>
              <a:rPr sz="2400" dirty="0">
                <a:latin typeface="Arial MT"/>
                <a:cs typeface="Arial MT"/>
              </a:rPr>
              <a:t>great</a:t>
            </a:r>
            <a:r>
              <a:rPr sz="2400" spc="-55" dirty="0">
                <a:latin typeface="Arial MT"/>
                <a:cs typeface="Arial MT"/>
              </a:rPr>
              <a:t> </a:t>
            </a:r>
            <a:r>
              <a:rPr sz="2400" dirty="0">
                <a:latin typeface="Arial MT"/>
                <a:cs typeface="Arial MT"/>
              </a:rPr>
              <a:t>for</a:t>
            </a:r>
            <a:r>
              <a:rPr sz="2400" spc="-60" dirty="0">
                <a:latin typeface="Arial MT"/>
                <a:cs typeface="Arial MT"/>
              </a:rPr>
              <a:t> </a:t>
            </a:r>
            <a:r>
              <a:rPr sz="2400" spc="-20" dirty="0">
                <a:latin typeface="Arial MT"/>
                <a:cs typeface="Arial MT"/>
              </a:rPr>
              <a:t>single-</a:t>
            </a:r>
            <a:r>
              <a:rPr sz="2400" dirty="0">
                <a:latin typeface="Arial MT"/>
                <a:cs typeface="Arial MT"/>
              </a:rPr>
              <a:t>developer</a:t>
            </a:r>
            <a:r>
              <a:rPr sz="2400" spc="-50" dirty="0">
                <a:latin typeface="Arial MT"/>
                <a:cs typeface="Arial MT"/>
              </a:rPr>
              <a:t> </a:t>
            </a:r>
            <a:r>
              <a:rPr sz="2400" spc="-10" dirty="0">
                <a:latin typeface="Arial MT"/>
                <a:cs typeface="Arial MT"/>
              </a:rPr>
              <a:t>projects</a:t>
            </a:r>
            <a:endParaRPr sz="2400">
              <a:latin typeface="Arial MT"/>
              <a:cs typeface="Arial MT"/>
            </a:endParaRPr>
          </a:p>
          <a:p>
            <a:pPr marL="697230" marR="941705" lvl="1" indent="-227329">
              <a:lnSpc>
                <a:spcPct val="79900"/>
              </a:lnSpc>
              <a:spcBef>
                <a:spcPts val="540"/>
              </a:spcBef>
              <a:buChar char="•"/>
              <a:tabLst>
                <a:tab pos="698500" algn="l"/>
              </a:tabLst>
            </a:pPr>
            <a:r>
              <a:rPr sz="2400" dirty="0">
                <a:latin typeface="Arial MT"/>
                <a:cs typeface="Arial MT"/>
              </a:rPr>
              <a:t>Jupyter</a:t>
            </a:r>
            <a:r>
              <a:rPr sz="2400" spc="-60" dirty="0">
                <a:latin typeface="Arial MT"/>
                <a:cs typeface="Arial MT"/>
              </a:rPr>
              <a:t> </a:t>
            </a:r>
            <a:r>
              <a:rPr sz="2400" dirty="0">
                <a:latin typeface="Arial MT"/>
                <a:cs typeface="Arial MT"/>
              </a:rPr>
              <a:t>is</a:t>
            </a:r>
            <a:r>
              <a:rPr sz="2400" spc="-55" dirty="0">
                <a:latin typeface="Arial MT"/>
                <a:cs typeface="Arial MT"/>
              </a:rPr>
              <a:t> </a:t>
            </a:r>
            <a:r>
              <a:rPr sz="2400" dirty="0">
                <a:latin typeface="Arial MT"/>
                <a:cs typeface="Arial MT"/>
              </a:rPr>
              <a:t>great</a:t>
            </a:r>
            <a:r>
              <a:rPr sz="2400" spc="-65" dirty="0">
                <a:latin typeface="Arial MT"/>
                <a:cs typeface="Arial MT"/>
              </a:rPr>
              <a:t> </a:t>
            </a:r>
            <a:r>
              <a:rPr sz="2400" dirty="0">
                <a:latin typeface="Arial MT"/>
                <a:cs typeface="Arial MT"/>
              </a:rPr>
              <a:t>sharing</a:t>
            </a:r>
            <a:r>
              <a:rPr sz="2400" spc="-55" dirty="0">
                <a:latin typeface="Arial MT"/>
                <a:cs typeface="Arial MT"/>
              </a:rPr>
              <a:t> </a:t>
            </a:r>
            <a:r>
              <a:rPr sz="2400" dirty="0">
                <a:latin typeface="Arial MT"/>
                <a:cs typeface="Arial MT"/>
              </a:rPr>
              <a:t>code</a:t>
            </a:r>
            <a:r>
              <a:rPr sz="2400" spc="-55" dirty="0">
                <a:latin typeface="Arial MT"/>
                <a:cs typeface="Arial MT"/>
              </a:rPr>
              <a:t> </a:t>
            </a:r>
            <a:r>
              <a:rPr sz="2400" dirty="0">
                <a:latin typeface="Arial MT"/>
                <a:cs typeface="Arial MT"/>
              </a:rPr>
              <a:t>and</a:t>
            </a:r>
            <a:r>
              <a:rPr sz="2400" spc="-60" dirty="0">
                <a:latin typeface="Arial MT"/>
                <a:cs typeface="Arial MT"/>
              </a:rPr>
              <a:t> </a:t>
            </a:r>
            <a:r>
              <a:rPr sz="2400" dirty="0">
                <a:latin typeface="Arial MT"/>
                <a:cs typeface="Arial MT"/>
              </a:rPr>
              <a:t>output</a:t>
            </a:r>
            <a:r>
              <a:rPr sz="2400" spc="-60" dirty="0">
                <a:latin typeface="Arial MT"/>
                <a:cs typeface="Arial MT"/>
              </a:rPr>
              <a:t> </a:t>
            </a:r>
            <a:r>
              <a:rPr sz="2400" spc="-20" dirty="0">
                <a:latin typeface="Arial MT"/>
                <a:cs typeface="Arial MT"/>
              </a:rPr>
              <a:t>with 	</a:t>
            </a:r>
            <a:r>
              <a:rPr sz="2400" spc="-10" dirty="0">
                <a:latin typeface="Arial MT"/>
                <a:cs typeface="Arial MT"/>
              </a:rPr>
              <a:t>markup</a:t>
            </a:r>
            <a:endParaRPr sz="2400">
              <a:latin typeface="Arial MT"/>
              <a:cs typeface="Arial MT"/>
            </a:endParaRPr>
          </a:p>
        </p:txBody>
      </p:sp>
      <p:sp>
        <p:nvSpPr>
          <p:cNvPr id="4" name="object 4"/>
          <p:cNvSpPr/>
          <p:nvPr/>
        </p:nvSpPr>
        <p:spPr>
          <a:xfrm>
            <a:off x="1524000" y="1371600"/>
            <a:ext cx="9144000" cy="0"/>
          </a:xfrm>
          <a:custGeom>
            <a:avLst/>
            <a:gdLst/>
            <a:ahLst/>
            <a:cxnLst/>
            <a:rect l="l" t="t" r="r" b="b"/>
            <a:pathLst>
              <a:path w="9144000">
                <a:moveTo>
                  <a:pt x="0" y="0"/>
                </a:moveTo>
                <a:lnTo>
                  <a:pt x="9144000" y="1"/>
                </a:lnTo>
              </a:path>
            </a:pathLst>
          </a:custGeom>
          <a:ln w="28575">
            <a:solidFill>
              <a:srgbClr val="000000"/>
            </a:solidFill>
          </a:ln>
        </p:spPr>
        <p:txBody>
          <a:bodyPr wrap="square" lIns="0" tIns="0" rIns="0" bIns="0" rtlCol="0"/>
          <a:lstStyle/>
          <a:p>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E98D-4ECD-53C6-F9A2-3C32EEED625A}"/>
              </a:ext>
            </a:extLst>
          </p:cNvPr>
          <p:cNvSpPr>
            <a:spLocks noGrp="1"/>
          </p:cNvSpPr>
          <p:nvPr>
            <p:ph type="title"/>
          </p:nvPr>
        </p:nvSpPr>
        <p:spPr/>
        <p:txBody>
          <a:bodyPr/>
          <a:lstStyle/>
          <a:p>
            <a:r>
              <a:rPr lang="en-US" altLang="zh-CN" dirty="0"/>
              <a:t>Python Loop</a:t>
            </a:r>
            <a:endParaRPr lang="zh-CN" altLang="en-US" dirty="0"/>
          </a:p>
        </p:txBody>
      </p:sp>
      <p:sp>
        <p:nvSpPr>
          <p:cNvPr id="5" name="TextBox 4">
            <a:extLst>
              <a:ext uri="{FF2B5EF4-FFF2-40B4-BE49-F238E27FC236}">
                <a16:creationId xmlns:a16="http://schemas.microsoft.com/office/drawing/2014/main" id="{1F291797-AA6A-79DA-2C71-1C91697910D0}"/>
              </a:ext>
            </a:extLst>
          </p:cNvPr>
          <p:cNvSpPr txBox="1"/>
          <p:nvPr/>
        </p:nvSpPr>
        <p:spPr>
          <a:xfrm>
            <a:off x="838200" y="2020887"/>
            <a:ext cx="6097424" cy="923330"/>
          </a:xfrm>
          <a:prstGeom prst="rect">
            <a:avLst/>
          </a:prstGeom>
          <a:noFill/>
        </p:spPr>
        <p:txBody>
          <a:bodyPr wrap="square">
            <a:spAutoFit/>
          </a:bodyPr>
          <a:lstStyle/>
          <a:p>
            <a:r>
              <a:rPr lang="en-US" altLang="zh-CN" b="1" dirty="0"/>
              <a:t>Types of Loops in Python</a:t>
            </a:r>
          </a:p>
          <a:p>
            <a:pPr>
              <a:buFont typeface="+mj-lt"/>
              <a:buAutoNum type="arabicPeriod"/>
            </a:pPr>
            <a:r>
              <a:rPr lang="en-US" altLang="zh-CN" b="1" dirty="0"/>
              <a:t>For Loop</a:t>
            </a:r>
            <a:endParaRPr lang="en-US" altLang="zh-CN" dirty="0"/>
          </a:p>
          <a:p>
            <a:pPr>
              <a:buFont typeface="+mj-lt"/>
              <a:buAutoNum type="arabicPeriod"/>
            </a:pPr>
            <a:r>
              <a:rPr lang="en-US" altLang="zh-CN" b="1" dirty="0"/>
              <a:t>While Loop</a:t>
            </a:r>
            <a:endParaRPr lang="en-US" altLang="zh-CN" dirty="0"/>
          </a:p>
        </p:txBody>
      </p:sp>
      <p:sp>
        <p:nvSpPr>
          <p:cNvPr id="7" name="TextBox 6">
            <a:extLst>
              <a:ext uri="{FF2B5EF4-FFF2-40B4-BE49-F238E27FC236}">
                <a16:creationId xmlns:a16="http://schemas.microsoft.com/office/drawing/2014/main" id="{E09FDE85-B273-C714-4575-FCB31C06035D}"/>
              </a:ext>
            </a:extLst>
          </p:cNvPr>
          <p:cNvSpPr txBox="1"/>
          <p:nvPr/>
        </p:nvSpPr>
        <p:spPr>
          <a:xfrm>
            <a:off x="1117362" y="3274416"/>
            <a:ext cx="4138302" cy="2062103"/>
          </a:xfrm>
          <a:prstGeom prst="rect">
            <a:avLst/>
          </a:prstGeom>
          <a:noFill/>
        </p:spPr>
        <p:txBody>
          <a:bodyPr wrap="square">
            <a:spAutoFit/>
          </a:bodyPr>
          <a:lstStyle/>
          <a:p>
            <a:r>
              <a:rPr lang="en-US" altLang="zh-CN" sz="3200" b="1" dirty="0"/>
              <a:t>count = 0</a:t>
            </a:r>
          </a:p>
          <a:p>
            <a:r>
              <a:rPr lang="en-US" altLang="zh-CN" sz="3200" b="1" dirty="0"/>
              <a:t>while count &lt; 5:    </a:t>
            </a:r>
          </a:p>
          <a:p>
            <a:r>
              <a:rPr lang="en-US" altLang="zh-CN" sz="3200" b="1" dirty="0"/>
              <a:t>       print(count)   </a:t>
            </a:r>
          </a:p>
          <a:p>
            <a:r>
              <a:rPr lang="en-US" altLang="zh-CN" sz="3200" b="1" dirty="0"/>
              <a:t>       count += 1</a:t>
            </a:r>
            <a:endParaRPr lang="zh-CN" altLang="en-US" sz="3200" b="1" dirty="0"/>
          </a:p>
        </p:txBody>
      </p:sp>
      <p:sp>
        <p:nvSpPr>
          <p:cNvPr id="10" name="TextBox 9">
            <a:extLst>
              <a:ext uri="{FF2B5EF4-FFF2-40B4-BE49-F238E27FC236}">
                <a16:creationId xmlns:a16="http://schemas.microsoft.com/office/drawing/2014/main" id="{0399BB3B-8782-64B6-7FAA-2C47414938F0}"/>
              </a:ext>
            </a:extLst>
          </p:cNvPr>
          <p:cNvSpPr txBox="1"/>
          <p:nvPr/>
        </p:nvSpPr>
        <p:spPr>
          <a:xfrm>
            <a:off x="5546932" y="365125"/>
            <a:ext cx="6097424" cy="2308324"/>
          </a:xfrm>
          <a:prstGeom prst="rect">
            <a:avLst/>
          </a:prstGeom>
          <a:noFill/>
        </p:spPr>
        <p:txBody>
          <a:bodyPr wrap="square">
            <a:spAutoFit/>
          </a:bodyPr>
          <a:lstStyle/>
          <a:p>
            <a:r>
              <a:rPr lang="en-US" altLang="zh-CN" sz="3600" b="1" dirty="0">
                <a:solidFill>
                  <a:srgbClr val="DCC6E0"/>
                </a:solidFill>
                <a:effectLst/>
              </a:rPr>
              <a:t>for</a:t>
            </a:r>
            <a:r>
              <a:rPr lang="en-US" altLang="zh-CN" sz="3600" b="1" dirty="0"/>
              <a:t> </a:t>
            </a:r>
            <a:r>
              <a:rPr lang="en-US" altLang="zh-CN" sz="3600" b="1" dirty="0" err="1"/>
              <a:t>i</a:t>
            </a:r>
            <a:r>
              <a:rPr lang="en-US" altLang="zh-CN" sz="3600" b="1" dirty="0"/>
              <a:t> </a:t>
            </a:r>
            <a:r>
              <a:rPr lang="en-US" altLang="zh-CN" sz="3600" b="1" dirty="0">
                <a:solidFill>
                  <a:srgbClr val="DCC6E0"/>
                </a:solidFill>
                <a:effectLst/>
              </a:rPr>
              <a:t>in</a:t>
            </a:r>
            <a:r>
              <a:rPr lang="en-US" altLang="zh-CN" sz="3600" b="1" dirty="0"/>
              <a:t> </a:t>
            </a:r>
            <a:r>
              <a:rPr lang="en-US" altLang="zh-CN" sz="3600" b="1" dirty="0">
                <a:solidFill>
                  <a:srgbClr val="F5AB35"/>
                </a:solidFill>
                <a:effectLst/>
              </a:rPr>
              <a:t>range</a:t>
            </a:r>
            <a:r>
              <a:rPr lang="en-US" altLang="zh-CN" sz="3600" b="1" dirty="0"/>
              <a:t>(</a:t>
            </a:r>
            <a:r>
              <a:rPr lang="en-US" altLang="zh-CN" sz="3600" b="1" dirty="0">
                <a:solidFill>
                  <a:srgbClr val="F5AB35"/>
                </a:solidFill>
                <a:effectLst/>
              </a:rPr>
              <a:t>10</a:t>
            </a:r>
            <a:r>
              <a:rPr lang="en-US" altLang="zh-CN" sz="3600" b="1" dirty="0"/>
              <a:t>): </a:t>
            </a:r>
          </a:p>
          <a:p>
            <a:r>
              <a:rPr lang="en-US" altLang="zh-CN" sz="3600" b="1" dirty="0">
                <a:solidFill>
                  <a:srgbClr val="DCC6E0"/>
                </a:solidFill>
                <a:effectLst/>
              </a:rPr>
              <a:t>	if</a:t>
            </a:r>
            <a:r>
              <a:rPr lang="en-US" altLang="zh-CN" sz="3600" b="1" dirty="0"/>
              <a:t> </a:t>
            </a:r>
            <a:r>
              <a:rPr lang="en-US" altLang="zh-CN" sz="3600" b="1" dirty="0" err="1"/>
              <a:t>i</a:t>
            </a:r>
            <a:r>
              <a:rPr lang="en-US" altLang="zh-CN" sz="3600" b="1" dirty="0"/>
              <a:t> == </a:t>
            </a:r>
            <a:r>
              <a:rPr lang="en-US" altLang="zh-CN" sz="3600" b="1" dirty="0">
                <a:solidFill>
                  <a:srgbClr val="F5AB35"/>
                </a:solidFill>
                <a:effectLst/>
              </a:rPr>
              <a:t>5</a:t>
            </a:r>
            <a:r>
              <a:rPr lang="en-US" altLang="zh-CN" sz="3600" b="1" dirty="0"/>
              <a:t>: </a:t>
            </a:r>
          </a:p>
          <a:p>
            <a:r>
              <a:rPr lang="en-US" altLang="zh-CN" sz="3600" b="1" dirty="0">
                <a:solidFill>
                  <a:srgbClr val="DCC6E0"/>
                </a:solidFill>
                <a:effectLst/>
              </a:rPr>
              <a:t>	break</a:t>
            </a:r>
            <a:r>
              <a:rPr lang="en-US" altLang="zh-CN" sz="3600" b="1" dirty="0"/>
              <a:t> </a:t>
            </a:r>
          </a:p>
          <a:p>
            <a:r>
              <a:rPr lang="en-US" altLang="zh-CN" sz="3600" b="1" dirty="0">
                <a:solidFill>
                  <a:srgbClr val="F5AB35"/>
                </a:solidFill>
                <a:effectLst/>
              </a:rPr>
              <a:t>	print</a:t>
            </a:r>
            <a:r>
              <a:rPr lang="en-US" altLang="zh-CN" sz="3600" b="1" dirty="0"/>
              <a:t>(</a:t>
            </a:r>
            <a:r>
              <a:rPr lang="en-US" altLang="zh-CN" sz="3600" b="1" dirty="0" err="1"/>
              <a:t>i</a:t>
            </a:r>
            <a:r>
              <a:rPr lang="en-US" altLang="zh-CN" sz="3600" b="1" dirty="0"/>
              <a:t>)</a:t>
            </a:r>
            <a:endParaRPr lang="zh-CN" altLang="en-US" sz="3600" b="1" dirty="0"/>
          </a:p>
        </p:txBody>
      </p:sp>
      <p:sp>
        <p:nvSpPr>
          <p:cNvPr id="13" name="TextBox 12">
            <a:extLst>
              <a:ext uri="{FF2B5EF4-FFF2-40B4-BE49-F238E27FC236}">
                <a16:creationId xmlns:a16="http://schemas.microsoft.com/office/drawing/2014/main" id="{F8BE7D42-5348-F97D-FB42-D317F8C575E5}"/>
              </a:ext>
            </a:extLst>
          </p:cNvPr>
          <p:cNvSpPr txBox="1"/>
          <p:nvPr/>
        </p:nvSpPr>
        <p:spPr>
          <a:xfrm>
            <a:off x="5546932" y="3464560"/>
            <a:ext cx="6097424" cy="2185214"/>
          </a:xfrm>
          <a:prstGeom prst="rect">
            <a:avLst/>
          </a:prstGeom>
          <a:noFill/>
        </p:spPr>
        <p:txBody>
          <a:bodyPr wrap="square">
            <a:spAutoFit/>
          </a:bodyPr>
          <a:lstStyle/>
          <a:p>
            <a:r>
              <a:rPr lang="en-US" altLang="zh-CN" sz="3400" dirty="0">
                <a:solidFill>
                  <a:srgbClr val="DCC6E0"/>
                </a:solidFill>
                <a:effectLst/>
              </a:rPr>
              <a:t>for</a:t>
            </a:r>
            <a:r>
              <a:rPr lang="en-US" altLang="zh-CN" sz="3400" dirty="0"/>
              <a:t> </a:t>
            </a:r>
            <a:r>
              <a:rPr lang="en-US" altLang="zh-CN" sz="3400" dirty="0" err="1"/>
              <a:t>i</a:t>
            </a:r>
            <a:r>
              <a:rPr lang="en-US" altLang="zh-CN" sz="3400" dirty="0"/>
              <a:t> </a:t>
            </a:r>
            <a:r>
              <a:rPr lang="en-US" altLang="zh-CN" sz="3400" dirty="0">
                <a:solidFill>
                  <a:srgbClr val="DCC6E0"/>
                </a:solidFill>
                <a:effectLst/>
              </a:rPr>
              <a:t>in</a:t>
            </a:r>
            <a:r>
              <a:rPr lang="en-US" altLang="zh-CN" sz="3400" dirty="0"/>
              <a:t> </a:t>
            </a:r>
            <a:r>
              <a:rPr lang="en-US" altLang="zh-CN" sz="3400" dirty="0">
                <a:solidFill>
                  <a:srgbClr val="F5AB35"/>
                </a:solidFill>
                <a:effectLst/>
              </a:rPr>
              <a:t>range</a:t>
            </a:r>
            <a:r>
              <a:rPr lang="en-US" altLang="zh-CN" sz="3400" dirty="0"/>
              <a:t>(</a:t>
            </a:r>
            <a:r>
              <a:rPr lang="en-US" altLang="zh-CN" sz="3400" dirty="0">
                <a:solidFill>
                  <a:srgbClr val="F5AB35"/>
                </a:solidFill>
                <a:effectLst/>
              </a:rPr>
              <a:t>5</a:t>
            </a:r>
            <a:r>
              <a:rPr lang="en-US" altLang="zh-CN" sz="3400" dirty="0"/>
              <a:t>): </a:t>
            </a:r>
          </a:p>
          <a:p>
            <a:r>
              <a:rPr lang="en-US" altLang="zh-CN" sz="3400" dirty="0">
                <a:solidFill>
                  <a:srgbClr val="DCC6E0"/>
                </a:solidFill>
                <a:effectLst/>
              </a:rPr>
              <a:t>	if</a:t>
            </a:r>
            <a:r>
              <a:rPr lang="en-US" altLang="zh-CN" sz="3400" dirty="0"/>
              <a:t> </a:t>
            </a:r>
            <a:r>
              <a:rPr lang="en-US" altLang="zh-CN" sz="3400" dirty="0" err="1"/>
              <a:t>i</a:t>
            </a:r>
            <a:r>
              <a:rPr lang="en-US" altLang="zh-CN" sz="3400" dirty="0"/>
              <a:t> == </a:t>
            </a:r>
            <a:r>
              <a:rPr lang="en-US" altLang="zh-CN" sz="3400" dirty="0">
                <a:solidFill>
                  <a:srgbClr val="F5AB35"/>
                </a:solidFill>
                <a:effectLst/>
              </a:rPr>
              <a:t>2</a:t>
            </a:r>
            <a:r>
              <a:rPr lang="en-US" altLang="zh-CN" sz="3400" dirty="0"/>
              <a:t>: </a:t>
            </a:r>
          </a:p>
          <a:p>
            <a:r>
              <a:rPr lang="en-US" altLang="zh-CN" sz="3400" dirty="0">
                <a:solidFill>
                  <a:srgbClr val="DCC6E0"/>
                </a:solidFill>
                <a:effectLst/>
              </a:rPr>
              <a:t>	continue</a:t>
            </a:r>
            <a:r>
              <a:rPr lang="en-US" altLang="zh-CN" sz="3400" dirty="0"/>
              <a:t> </a:t>
            </a:r>
          </a:p>
          <a:p>
            <a:r>
              <a:rPr lang="en-US" altLang="zh-CN" sz="3400" dirty="0">
                <a:solidFill>
                  <a:srgbClr val="F5AB35"/>
                </a:solidFill>
                <a:effectLst/>
              </a:rPr>
              <a:t>	print</a:t>
            </a:r>
            <a:r>
              <a:rPr lang="en-US" altLang="zh-CN" sz="3400" dirty="0"/>
              <a:t>(</a:t>
            </a:r>
            <a:r>
              <a:rPr lang="en-US" altLang="zh-CN" sz="3400" dirty="0" err="1"/>
              <a:t>i</a:t>
            </a:r>
            <a:r>
              <a:rPr lang="en-US" altLang="zh-CN" sz="3400" dirty="0"/>
              <a:t>)</a:t>
            </a:r>
            <a:endParaRPr lang="zh-CN" altLang="en-US" sz="3400" dirty="0"/>
          </a:p>
        </p:txBody>
      </p:sp>
      <p:sp>
        <p:nvSpPr>
          <p:cNvPr id="15" name="TextBox 14">
            <a:extLst>
              <a:ext uri="{FF2B5EF4-FFF2-40B4-BE49-F238E27FC236}">
                <a16:creationId xmlns:a16="http://schemas.microsoft.com/office/drawing/2014/main" id="{FEEF018B-5EC9-4B65-7CA9-665707811DAC}"/>
              </a:ext>
            </a:extLst>
          </p:cNvPr>
          <p:cNvSpPr txBox="1"/>
          <p:nvPr/>
        </p:nvSpPr>
        <p:spPr>
          <a:xfrm>
            <a:off x="5546932" y="5649774"/>
            <a:ext cx="6097424" cy="369332"/>
          </a:xfrm>
          <a:prstGeom prst="rect">
            <a:avLst/>
          </a:prstGeom>
          <a:noFill/>
        </p:spPr>
        <p:txBody>
          <a:bodyPr wrap="square">
            <a:spAutoFit/>
          </a:bodyPr>
          <a:lstStyle/>
          <a:p>
            <a:r>
              <a:rPr lang="en-US" altLang="zh-CN" dirty="0"/>
              <a:t>Skips the current iteration and proceeds to the next one.</a:t>
            </a:r>
            <a:endParaRPr lang="zh-CN" altLang="en-US" dirty="0"/>
          </a:p>
        </p:txBody>
      </p:sp>
      <p:sp>
        <p:nvSpPr>
          <p:cNvPr id="17" name="TextBox 16">
            <a:extLst>
              <a:ext uri="{FF2B5EF4-FFF2-40B4-BE49-F238E27FC236}">
                <a16:creationId xmlns:a16="http://schemas.microsoft.com/office/drawing/2014/main" id="{EF5E2F84-D0D6-61B9-02BC-4D60259744CF}"/>
              </a:ext>
            </a:extLst>
          </p:cNvPr>
          <p:cNvSpPr txBox="1"/>
          <p:nvPr/>
        </p:nvSpPr>
        <p:spPr>
          <a:xfrm>
            <a:off x="5255664" y="-44152"/>
            <a:ext cx="6097424" cy="369332"/>
          </a:xfrm>
          <a:prstGeom prst="rect">
            <a:avLst/>
          </a:prstGeom>
          <a:noFill/>
        </p:spPr>
        <p:txBody>
          <a:bodyPr wrap="square">
            <a:spAutoFit/>
          </a:bodyPr>
          <a:lstStyle/>
          <a:p>
            <a:r>
              <a:rPr lang="en-US" altLang="zh-CN" dirty="0"/>
              <a:t>Used to terminate the loop, regardless of the condition.</a:t>
            </a:r>
            <a:endParaRPr lang="zh-CN" altLang="en-US" dirty="0"/>
          </a:p>
        </p:txBody>
      </p:sp>
    </p:spTree>
    <p:extLst>
      <p:ext uri="{BB962C8B-B14F-4D97-AF65-F5344CB8AC3E}">
        <p14:creationId xmlns:p14="http://schemas.microsoft.com/office/powerpoint/2010/main" val="16819498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33CC23-16E2-6A1D-4015-9AED3858F1A4}"/>
              </a:ext>
            </a:extLst>
          </p:cNvPr>
          <p:cNvSpPr txBox="1"/>
          <p:nvPr/>
        </p:nvSpPr>
        <p:spPr>
          <a:xfrm>
            <a:off x="2817976" y="946433"/>
            <a:ext cx="6097424" cy="1661993"/>
          </a:xfrm>
          <a:prstGeom prst="rect">
            <a:avLst/>
          </a:prstGeom>
          <a:noFill/>
        </p:spPr>
        <p:txBody>
          <a:bodyPr wrap="square">
            <a:spAutoFit/>
          </a:bodyPr>
          <a:lstStyle/>
          <a:p>
            <a:r>
              <a:rPr lang="en-US" altLang="zh-CN" sz="3400" dirty="0">
                <a:solidFill>
                  <a:srgbClr val="DCC6E0"/>
                </a:solidFill>
                <a:effectLst/>
              </a:rPr>
              <a:t>for</a:t>
            </a:r>
            <a:r>
              <a:rPr lang="en-US" altLang="zh-CN" sz="3400" dirty="0"/>
              <a:t> </a:t>
            </a:r>
            <a:r>
              <a:rPr lang="en-US" altLang="zh-CN" sz="3400" dirty="0" err="1"/>
              <a:t>i</a:t>
            </a:r>
            <a:r>
              <a:rPr lang="en-US" altLang="zh-CN" sz="3400" dirty="0"/>
              <a:t> </a:t>
            </a:r>
            <a:r>
              <a:rPr lang="en-US" altLang="zh-CN" sz="3400" dirty="0">
                <a:solidFill>
                  <a:srgbClr val="DCC6E0"/>
                </a:solidFill>
                <a:effectLst/>
              </a:rPr>
              <a:t>in</a:t>
            </a:r>
            <a:r>
              <a:rPr lang="en-US" altLang="zh-CN" sz="3400" dirty="0"/>
              <a:t> </a:t>
            </a:r>
            <a:r>
              <a:rPr lang="en-US" altLang="zh-CN" sz="3400" dirty="0">
                <a:solidFill>
                  <a:srgbClr val="F5AB35"/>
                </a:solidFill>
                <a:effectLst/>
              </a:rPr>
              <a:t>range</a:t>
            </a:r>
            <a:r>
              <a:rPr lang="en-US" altLang="zh-CN" sz="3400" dirty="0"/>
              <a:t>(</a:t>
            </a:r>
            <a:r>
              <a:rPr lang="en-US" altLang="zh-CN" sz="3400" dirty="0">
                <a:solidFill>
                  <a:srgbClr val="F5AB35"/>
                </a:solidFill>
                <a:effectLst/>
              </a:rPr>
              <a:t>3</a:t>
            </a:r>
            <a:r>
              <a:rPr lang="en-US" altLang="zh-CN" sz="3400" dirty="0"/>
              <a:t>): </a:t>
            </a:r>
          </a:p>
          <a:p>
            <a:r>
              <a:rPr lang="en-US" altLang="zh-CN" sz="3400" dirty="0">
                <a:solidFill>
                  <a:srgbClr val="DCC6E0"/>
                </a:solidFill>
                <a:effectLst/>
              </a:rPr>
              <a:t>	for</a:t>
            </a:r>
            <a:r>
              <a:rPr lang="en-US" altLang="zh-CN" sz="3400" dirty="0"/>
              <a:t> j </a:t>
            </a:r>
            <a:r>
              <a:rPr lang="en-US" altLang="zh-CN" sz="3400" dirty="0">
                <a:solidFill>
                  <a:srgbClr val="DCC6E0"/>
                </a:solidFill>
                <a:effectLst/>
              </a:rPr>
              <a:t>in</a:t>
            </a:r>
            <a:r>
              <a:rPr lang="en-US" altLang="zh-CN" sz="3400" dirty="0"/>
              <a:t> </a:t>
            </a:r>
            <a:r>
              <a:rPr lang="en-US" altLang="zh-CN" sz="3400" dirty="0">
                <a:solidFill>
                  <a:srgbClr val="F5AB35"/>
                </a:solidFill>
                <a:effectLst/>
              </a:rPr>
              <a:t>range</a:t>
            </a:r>
            <a:r>
              <a:rPr lang="en-US" altLang="zh-CN" sz="3400" dirty="0"/>
              <a:t>(</a:t>
            </a:r>
            <a:r>
              <a:rPr lang="en-US" altLang="zh-CN" sz="3400" dirty="0">
                <a:solidFill>
                  <a:srgbClr val="F5AB35"/>
                </a:solidFill>
                <a:effectLst/>
              </a:rPr>
              <a:t>2</a:t>
            </a:r>
            <a:r>
              <a:rPr lang="en-US" altLang="zh-CN" sz="3400" dirty="0"/>
              <a:t>): </a:t>
            </a:r>
          </a:p>
          <a:p>
            <a:r>
              <a:rPr lang="en-US" altLang="zh-CN" sz="3400" dirty="0">
                <a:solidFill>
                  <a:srgbClr val="F5AB35"/>
                </a:solidFill>
                <a:effectLst/>
              </a:rPr>
              <a:t>		print</a:t>
            </a:r>
            <a:r>
              <a:rPr lang="en-US" altLang="zh-CN" sz="3400" dirty="0"/>
              <a:t>(</a:t>
            </a:r>
            <a:r>
              <a:rPr lang="en-US" altLang="zh-CN" sz="3400" dirty="0" err="1">
                <a:solidFill>
                  <a:srgbClr val="ABE338"/>
                </a:solidFill>
                <a:effectLst/>
              </a:rPr>
              <a:t>f"i</a:t>
            </a:r>
            <a:r>
              <a:rPr lang="en-US" altLang="zh-CN" sz="3400" dirty="0">
                <a:solidFill>
                  <a:srgbClr val="ABE338"/>
                </a:solidFill>
                <a:effectLst/>
              </a:rPr>
              <a:t>={</a:t>
            </a:r>
            <a:r>
              <a:rPr lang="en-US" altLang="zh-CN" sz="3400" dirty="0" err="1">
                <a:solidFill>
                  <a:srgbClr val="ABE338"/>
                </a:solidFill>
                <a:effectLst/>
              </a:rPr>
              <a:t>i</a:t>
            </a:r>
            <a:r>
              <a:rPr lang="en-US" altLang="zh-CN" sz="3400" dirty="0">
                <a:solidFill>
                  <a:srgbClr val="ABE338"/>
                </a:solidFill>
                <a:effectLst/>
              </a:rPr>
              <a:t>}, j={j}"</a:t>
            </a:r>
            <a:r>
              <a:rPr lang="en-US" altLang="zh-CN" sz="3400" dirty="0"/>
              <a:t>)</a:t>
            </a:r>
            <a:endParaRPr lang="zh-CN" altLang="en-US" sz="3400" dirty="0"/>
          </a:p>
        </p:txBody>
      </p:sp>
      <p:sp>
        <p:nvSpPr>
          <p:cNvPr id="7" name="TextBox 6">
            <a:extLst>
              <a:ext uri="{FF2B5EF4-FFF2-40B4-BE49-F238E27FC236}">
                <a16:creationId xmlns:a16="http://schemas.microsoft.com/office/drawing/2014/main" id="{9AC29EA3-112B-2879-8BA8-7B1ACB448A78}"/>
              </a:ext>
            </a:extLst>
          </p:cNvPr>
          <p:cNvSpPr txBox="1"/>
          <p:nvPr/>
        </p:nvSpPr>
        <p:spPr>
          <a:xfrm>
            <a:off x="1187865" y="4249574"/>
            <a:ext cx="10340412" cy="1569660"/>
          </a:xfrm>
          <a:prstGeom prst="rect">
            <a:avLst/>
          </a:prstGeom>
          <a:noFill/>
        </p:spPr>
        <p:txBody>
          <a:bodyPr wrap="square">
            <a:spAutoFit/>
          </a:bodyPr>
          <a:lstStyle/>
          <a:p>
            <a:r>
              <a:rPr lang="en-US" altLang="zh-CN" sz="2400" b="1" dirty="0"/>
              <a:t>Common Use Cases for Loops</a:t>
            </a:r>
          </a:p>
          <a:p>
            <a:pPr marL="342900" indent="-342900">
              <a:buFont typeface="Arial" panose="020B0604020202020204" pitchFamily="34" charset="0"/>
              <a:buChar char="•"/>
            </a:pPr>
            <a:r>
              <a:rPr lang="en-US" altLang="zh-CN" sz="2400" b="1" dirty="0"/>
              <a:t>Iterating through data structures (lists, dictionaries, etc.)</a:t>
            </a:r>
          </a:p>
          <a:p>
            <a:pPr marL="342900" indent="-342900">
              <a:buFont typeface="Arial" panose="020B0604020202020204" pitchFamily="34" charset="0"/>
              <a:buChar char="•"/>
            </a:pPr>
            <a:r>
              <a:rPr lang="en-US" altLang="zh-CN" sz="2400" b="1" dirty="0"/>
              <a:t>Performing repetitive calculations</a:t>
            </a:r>
          </a:p>
          <a:p>
            <a:pPr marL="342900" indent="-342900">
              <a:buFont typeface="Arial" panose="020B0604020202020204" pitchFamily="34" charset="0"/>
              <a:buChar char="•"/>
            </a:pPr>
            <a:r>
              <a:rPr lang="en-US" altLang="zh-CN" sz="2400" b="1" dirty="0"/>
              <a:t>Processing items in a collection (e.g., files, databases)</a:t>
            </a:r>
          </a:p>
        </p:txBody>
      </p:sp>
    </p:spTree>
    <p:extLst>
      <p:ext uri="{BB962C8B-B14F-4D97-AF65-F5344CB8AC3E}">
        <p14:creationId xmlns:p14="http://schemas.microsoft.com/office/powerpoint/2010/main" val="3751490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4EE64-BE22-A2F6-78F7-C7972643256A}"/>
              </a:ext>
            </a:extLst>
          </p:cNvPr>
          <p:cNvSpPr>
            <a:spLocks noGrp="1"/>
          </p:cNvSpPr>
          <p:nvPr>
            <p:ph idx="1"/>
          </p:nvPr>
        </p:nvSpPr>
        <p:spPr>
          <a:xfrm>
            <a:off x="735651" y="201924"/>
            <a:ext cx="10515600" cy="1584147"/>
          </a:xfrm>
        </p:spPr>
        <p:txBody>
          <a:bodyPr>
            <a:normAutofit/>
          </a:bodyPr>
          <a:lstStyle/>
          <a:p>
            <a:pPr algn="just"/>
            <a:r>
              <a:rPr lang="en-US" altLang="zh-CN" sz="3600" b="1" i="0" dirty="0">
                <a:solidFill>
                  <a:srgbClr val="222222"/>
                </a:solidFill>
                <a:effectLst/>
                <a:latin typeface="Inter-Regular"/>
              </a:rPr>
              <a:t>Write a Python code to iterate the first 10 numbers, and in each iteration, print the sum of the current and previous number.</a:t>
            </a:r>
            <a:endParaRPr lang="zh-CN" altLang="en-US" sz="3600" b="1" dirty="0"/>
          </a:p>
        </p:txBody>
      </p:sp>
      <p:sp>
        <p:nvSpPr>
          <p:cNvPr id="4" name="TextBox 3">
            <a:extLst>
              <a:ext uri="{FF2B5EF4-FFF2-40B4-BE49-F238E27FC236}">
                <a16:creationId xmlns:a16="http://schemas.microsoft.com/office/drawing/2014/main" id="{2C1B8540-CFA4-6F35-AF4A-0FA42BBEA527}"/>
              </a:ext>
            </a:extLst>
          </p:cNvPr>
          <p:cNvSpPr txBox="1"/>
          <p:nvPr/>
        </p:nvSpPr>
        <p:spPr>
          <a:xfrm>
            <a:off x="2766701" y="1690561"/>
            <a:ext cx="7582256" cy="4893647"/>
          </a:xfrm>
          <a:prstGeom prst="rect">
            <a:avLst/>
          </a:prstGeom>
          <a:noFill/>
        </p:spPr>
        <p:txBody>
          <a:bodyPr wrap="square">
            <a:spAutoFit/>
          </a:bodyPr>
          <a:lstStyle/>
          <a:p>
            <a:r>
              <a:rPr lang="en-US" altLang="zh-CN" sz="2600" b="0" dirty="0">
                <a:solidFill>
                  <a:srgbClr val="DCDCAA"/>
                </a:solidFill>
                <a:effectLst/>
                <a:latin typeface="Consolas" panose="020B0609020204030204" pitchFamily="49" charset="0"/>
              </a:rPr>
              <a:t>print</a:t>
            </a:r>
            <a:r>
              <a:rPr lang="en-US" altLang="zh-CN" sz="2600" b="0" dirty="0">
                <a:solidFill>
                  <a:srgbClr val="CCCCCC"/>
                </a:solidFill>
                <a:effectLst/>
                <a:latin typeface="Consolas" panose="020B0609020204030204" pitchFamily="49" charset="0"/>
              </a:rPr>
              <a:t>(</a:t>
            </a:r>
            <a:r>
              <a:rPr lang="en-US" altLang="zh-CN" sz="2600" b="0" dirty="0">
                <a:solidFill>
                  <a:srgbClr val="CE9178"/>
                </a:solidFill>
                <a:effectLst/>
                <a:latin typeface="Consolas" panose="020B0609020204030204" pitchFamily="49" charset="0"/>
              </a:rPr>
              <a:t>"Printing current and previous number and their sum within a range of 10"</a:t>
            </a:r>
            <a:r>
              <a:rPr lang="en-US" altLang="zh-CN" sz="2600" b="0" dirty="0">
                <a:solidFill>
                  <a:srgbClr val="CCCCCC"/>
                </a:solidFill>
                <a:effectLst/>
                <a:latin typeface="Consolas" panose="020B0609020204030204" pitchFamily="49" charset="0"/>
              </a:rPr>
              <a:t>)</a:t>
            </a:r>
          </a:p>
          <a:p>
            <a:r>
              <a:rPr lang="en-US" altLang="zh-CN" sz="2600" b="0" dirty="0" err="1">
                <a:solidFill>
                  <a:srgbClr val="9CDCFE"/>
                </a:solidFill>
                <a:effectLst/>
                <a:latin typeface="Consolas" panose="020B0609020204030204" pitchFamily="49" charset="0"/>
              </a:rPr>
              <a:t>previous_num</a:t>
            </a:r>
            <a:r>
              <a:rPr lang="en-US" altLang="zh-CN" sz="2600" b="0" dirty="0">
                <a:solidFill>
                  <a:srgbClr val="CCCCCC"/>
                </a:solidFill>
                <a:effectLst/>
                <a:latin typeface="Consolas" panose="020B0609020204030204" pitchFamily="49" charset="0"/>
              </a:rPr>
              <a:t> </a:t>
            </a:r>
            <a:r>
              <a:rPr lang="en-US" altLang="zh-CN" sz="2600" b="0" dirty="0">
                <a:solidFill>
                  <a:srgbClr val="D4D4D4"/>
                </a:solidFill>
                <a:effectLst/>
                <a:latin typeface="Consolas" panose="020B0609020204030204" pitchFamily="49" charset="0"/>
              </a:rPr>
              <a:t>=</a:t>
            </a:r>
            <a:r>
              <a:rPr lang="en-US" altLang="zh-CN" sz="2600" b="0" dirty="0">
                <a:solidFill>
                  <a:srgbClr val="CCCCCC"/>
                </a:solidFill>
                <a:effectLst/>
                <a:latin typeface="Consolas" panose="020B0609020204030204" pitchFamily="49" charset="0"/>
              </a:rPr>
              <a:t> </a:t>
            </a:r>
            <a:r>
              <a:rPr lang="en-US" altLang="zh-CN" sz="2600" b="0" dirty="0">
                <a:solidFill>
                  <a:srgbClr val="B5CEA8"/>
                </a:solidFill>
                <a:effectLst/>
                <a:latin typeface="Consolas" panose="020B0609020204030204" pitchFamily="49" charset="0"/>
              </a:rPr>
              <a:t>0</a:t>
            </a:r>
            <a:endParaRPr lang="en-US" altLang="zh-CN" sz="2600" b="0" dirty="0">
              <a:solidFill>
                <a:srgbClr val="CCCCCC"/>
              </a:solidFill>
              <a:effectLst/>
              <a:latin typeface="Consolas" panose="020B0609020204030204" pitchFamily="49" charset="0"/>
            </a:endParaRPr>
          </a:p>
          <a:p>
            <a:r>
              <a:rPr lang="en-US" altLang="zh-CN" sz="2600" b="0" dirty="0">
                <a:solidFill>
                  <a:srgbClr val="6A9955"/>
                </a:solidFill>
                <a:effectLst/>
                <a:latin typeface="Consolas" panose="020B0609020204030204" pitchFamily="49" charset="0"/>
              </a:rPr>
              <a:t># loop from 1 to 10</a:t>
            </a:r>
            <a:endParaRPr lang="en-US" altLang="zh-CN" sz="2600" b="0" dirty="0">
              <a:solidFill>
                <a:srgbClr val="CCCCCC"/>
              </a:solidFill>
              <a:effectLst/>
              <a:latin typeface="Consolas" panose="020B0609020204030204" pitchFamily="49" charset="0"/>
            </a:endParaRPr>
          </a:p>
          <a:p>
            <a:r>
              <a:rPr lang="en-US" altLang="zh-CN" sz="2600" b="0" dirty="0">
                <a:solidFill>
                  <a:srgbClr val="C586C0"/>
                </a:solidFill>
                <a:effectLst/>
                <a:latin typeface="Consolas" panose="020B0609020204030204" pitchFamily="49" charset="0"/>
              </a:rPr>
              <a:t>for</a:t>
            </a:r>
            <a:r>
              <a:rPr lang="en-US" altLang="zh-CN" sz="2600" b="0" dirty="0">
                <a:solidFill>
                  <a:srgbClr val="CCCCCC"/>
                </a:solidFill>
                <a:effectLst/>
                <a:latin typeface="Consolas" panose="020B0609020204030204" pitchFamily="49" charset="0"/>
              </a:rPr>
              <a:t> </a:t>
            </a:r>
            <a:r>
              <a:rPr lang="en-US" altLang="zh-CN" sz="2600" b="0" dirty="0" err="1">
                <a:solidFill>
                  <a:srgbClr val="9CDCFE"/>
                </a:solidFill>
                <a:effectLst/>
                <a:latin typeface="Consolas" panose="020B0609020204030204" pitchFamily="49" charset="0"/>
              </a:rPr>
              <a:t>i</a:t>
            </a:r>
            <a:r>
              <a:rPr lang="en-US" altLang="zh-CN" sz="2600" b="0" dirty="0">
                <a:solidFill>
                  <a:srgbClr val="CCCCCC"/>
                </a:solidFill>
                <a:effectLst/>
                <a:latin typeface="Consolas" panose="020B0609020204030204" pitchFamily="49" charset="0"/>
              </a:rPr>
              <a:t> </a:t>
            </a:r>
            <a:r>
              <a:rPr lang="en-US" altLang="zh-CN" sz="2600" b="0" dirty="0">
                <a:solidFill>
                  <a:srgbClr val="C586C0"/>
                </a:solidFill>
                <a:effectLst/>
                <a:latin typeface="Consolas" panose="020B0609020204030204" pitchFamily="49" charset="0"/>
              </a:rPr>
              <a:t>in</a:t>
            </a:r>
            <a:r>
              <a:rPr lang="en-US" altLang="zh-CN" sz="2600" b="0" dirty="0">
                <a:solidFill>
                  <a:srgbClr val="CCCCCC"/>
                </a:solidFill>
                <a:effectLst/>
                <a:latin typeface="Consolas" panose="020B0609020204030204" pitchFamily="49" charset="0"/>
              </a:rPr>
              <a:t> </a:t>
            </a:r>
            <a:r>
              <a:rPr lang="en-US" altLang="zh-CN" sz="2600" b="0" dirty="0">
                <a:solidFill>
                  <a:srgbClr val="4EC9B0"/>
                </a:solidFill>
                <a:effectLst/>
                <a:latin typeface="Consolas" panose="020B0609020204030204" pitchFamily="49" charset="0"/>
              </a:rPr>
              <a:t>range</a:t>
            </a:r>
            <a:r>
              <a:rPr lang="en-US" altLang="zh-CN" sz="2600" b="0" dirty="0">
                <a:solidFill>
                  <a:srgbClr val="CCCCCC"/>
                </a:solidFill>
                <a:effectLst/>
                <a:latin typeface="Consolas" panose="020B0609020204030204" pitchFamily="49" charset="0"/>
              </a:rPr>
              <a:t>(</a:t>
            </a:r>
            <a:r>
              <a:rPr lang="en-US" altLang="zh-CN" sz="2600" b="0" dirty="0">
                <a:solidFill>
                  <a:srgbClr val="B5CEA8"/>
                </a:solidFill>
                <a:effectLst/>
                <a:latin typeface="Consolas" panose="020B0609020204030204" pitchFamily="49" charset="0"/>
              </a:rPr>
              <a:t>1</a:t>
            </a:r>
            <a:r>
              <a:rPr lang="en-US" altLang="zh-CN" sz="2600" b="0" dirty="0">
                <a:solidFill>
                  <a:srgbClr val="CCCCCC"/>
                </a:solidFill>
                <a:effectLst/>
                <a:latin typeface="Consolas" panose="020B0609020204030204" pitchFamily="49" charset="0"/>
              </a:rPr>
              <a:t>, </a:t>
            </a:r>
            <a:r>
              <a:rPr lang="en-US" altLang="zh-CN" sz="2600" b="0" dirty="0">
                <a:solidFill>
                  <a:srgbClr val="B5CEA8"/>
                </a:solidFill>
                <a:effectLst/>
                <a:latin typeface="Consolas" panose="020B0609020204030204" pitchFamily="49" charset="0"/>
              </a:rPr>
              <a:t>11</a:t>
            </a:r>
            <a:r>
              <a:rPr lang="en-US" altLang="zh-CN" sz="2600" b="0" dirty="0">
                <a:solidFill>
                  <a:srgbClr val="CCCCCC"/>
                </a:solidFill>
                <a:effectLst/>
                <a:latin typeface="Consolas" panose="020B0609020204030204" pitchFamily="49" charset="0"/>
              </a:rPr>
              <a:t>):</a:t>
            </a:r>
          </a:p>
          <a:p>
            <a:r>
              <a:rPr lang="en-US" altLang="zh-CN" sz="2600" b="0" dirty="0">
                <a:solidFill>
                  <a:srgbClr val="CCCCCC"/>
                </a:solidFill>
                <a:effectLst/>
                <a:latin typeface="Consolas" panose="020B0609020204030204" pitchFamily="49" charset="0"/>
              </a:rPr>
              <a:t>    </a:t>
            </a:r>
            <a:r>
              <a:rPr lang="en-US" altLang="zh-CN" sz="2600" b="0" dirty="0" err="1">
                <a:solidFill>
                  <a:srgbClr val="9CDCFE"/>
                </a:solidFill>
                <a:effectLst/>
                <a:latin typeface="Consolas" panose="020B0609020204030204" pitchFamily="49" charset="0"/>
              </a:rPr>
              <a:t>x_sum</a:t>
            </a:r>
            <a:r>
              <a:rPr lang="en-US" altLang="zh-CN" sz="2600" b="0" dirty="0">
                <a:solidFill>
                  <a:srgbClr val="CCCCCC"/>
                </a:solidFill>
                <a:effectLst/>
                <a:latin typeface="Consolas" panose="020B0609020204030204" pitchFamily="49" charset="0"/>
              </a:rPr>
              <a:t> </a:t>
            </a:r>
            <a:r>
              <a:rPr lang="en-US" altLang="zh-CN" sz="2600" b="0" dirty="0">
                <a:solidFill>
                  <a:srgbClr val="D4D4D4"/>
                </a:solidFill>
                <a:effectLst/>
                <a:latin typeface="Consolas" panose="020B0609020204030204" pitchFamily="49" charset="0"/>
              </a:rPr>
              <a:t>=</a:t>
            </a:r>
            <a:r>
              <a:rPr lang="en-US" altLang="zh-CN" sz="2600" b="0" dirty="0">
                <a:solidFill>
                  <a:srgbClr val="CCCCCC"/>
                </a:solidFill>
                <a:effectLst/>
                <a:latin typeface="Consolas" panose="020B0609020204030204" pitchFamily="49" charset="0"/>
              </a:rPr>
              <a:t> </a:t>
            </a:r>
            <a:r>
              <a:rPr lang="en-US" altLang="zh-CN" sz="2600" b="0" dirty="0" err="1">
                <a:solidFill>
                  <a:srgbClr val="9CDCFE"/>
                </a:solidFill>
                <a:effectLst/>
                <a:latin typeface="Consolas" panose="020B0609020204030204" pitchFamily="49" charset="0"/>
              </a:rPr>
              <a:t>previous_num</a:t>
            </a:r>
            <a:r>
              <a:rPr lang="en-US" altLang="zh-CN" sz="2600" b="0" dirty="0">
                <a:solidFill>
                  <a:srgbClr val="CCCCCC"/>
                </a:solidFill>
                <a:effectLst/>
                <a:latin typeface="Consolas" panose="020B0609020204030204" pitchFamily="49" charset="0"/>
              </a:rPr>
              <a:t> </a:t>
            </a:r>
            <a:r>
              <a:rPr lang="en-US" altLang="zh-CN" sz="2600" b="0" dirty="0">
                <a:solidFill>
                  <a:srgbClr val="D4D4D4"/>
                </a:solidFill>
                <a:effectLst/>
                <a:latin typeface="Consolas" panose="020B0609020204030204" pitchFamily="49" charset="0"/>
              </a:rPr>
              <a:t>+</a:t>
            </a:r>
            <a:r>
              <a:rPr lang="en-US" altLang="zh-CN" sz="2600" b="0" dirty="0">
                <a:solidFill>
                  <a:srgbClr val="CCCCCC"/>
                </a:solidFill>
                <a:effectLst/>
                <a:latin typeface="Consolas" panose="020B0609020204030204" pitchFamily="49" charset="0"/>
              </a:rPr>
              <a:t> </a:t>
            </a:r>
            <a:r>
              <a:rPr lang="en-US" altLang="zh-CN" sz="2600" b="0" dirty="0" err="1">
                <a:solidFill>
                  <a:srgbClr val="9CDCFE"/>
                </a:solidFill>
                <a:effectLst/>
                <a:latin typeface="Consolas" panose="020B0609020204030204" pitchFamily="49" charset="0"/>
              </a:rPr>
              <a:t>i</a:t>
            </a:r>
            <a:endParaRPr lang="en-US" altLang="zh-CN" sz="2600" b="0" dirty="0">
              <a:solidFill>
                <a:srgbClr val="CCCCCC"/>
              </a:solidFill>
              <a:effectLst/>
              <a:latin typeface="Consolas" panose="020B0609020204030204" pitchFamily="49" charset="0"/>
            </a:endParaRPr>
          </a:p>
          <a:p>
            <a:r>
              <a:rPr lang="en-US" altLang="zh-CN" sz="2600" b="0" dirty="0">
                <a:solidFill>
                  <a:srgbClr val="CCCCCC"/>
                </a:solidFill>
                <a:effectLst/>
                <a:latin typeface="Consolas" panose="020B0609020204030204" pitchFamily="49" charset="0"/>
              </a:rPr>
              <a:t>    </a:t>
            </a:r>
            <a:r>
              <a:rPr lang="en-US" altLang="zh-CN" sz="2600" b="0" dirty="0">
                <a:solidFill>
                  <a:srgbClr val="DCDCAA"/>
                </a:solidFill>
                <a:effectLst/>
                <a:latin typeface="Consolas" panose="020B0609020204030204" pitchFamily="49" charset="0"/>
              </a:rPr>
              <a:t>print</a:t>
            </a:r>
            <a:r>
              <a:rPr lang="en-US" altLang="zh-CN" sz="2600" b="0" dirty="0">
                <a:solidFill>
                  <a:srgbClr val="CCCCCC"/>
                </a:solidFill>
                <a:effectLst/>
                <a:latin typeface="Consolas" panose="020B0609020204030204" pitchFamily="49" charset="0"/>
              </a:rPr>
              <a:t>(</a:t>
            </a:r>
            <a:r>
              <a:rPr lang="en-US" altLang="zh-CN" sz="2600" b="0" dirty="0">
                <a:solidFill>
                  <a:srgbClr val="CE9178"/>
                </a:solidFill>
                <a:effectLst/>
                <a:latin typeface="Consolas" panose="020B0609020204030204" pitchFamily="49" charset="0"/>
              </a:rPr>
              <a:t>"Current Number"</a:t>
            </a:r>
            <a:r>
              <a:rPr lang="en-US" altLang="zh-CN" sz="2600" b="0" dirty="0">
                <a:solidFill>
                  <a:srgbClr val="CCCCCC"/>
                </a:solidFill>
                <a:effectLst/>
                <a:latin typeface="Consolas" panose="020B0609020204030204" pitchFamily="49" charset="0"/>
              </a:rPr>
              <a:t>, </a:t>
            </a:r>
            <a:r>
              <a:rPr lang="en-US" altLang="zh-CN" sz="2600" b="0" dirty="0" err="1">
                <a:solidFill>
                  <a:srgbClr val="9CDCFE"/>
                </a:solidFill>
                <a:effectLst/>
                <a:latin typeface="Consolas" panose="020B0609020204030204" pitchFamily="49" charset="0"/>
              </a:rPr>
              <a:t>i</a:t>
            </a:r>
            <a:r>
              <a:rPr lang="en-US" altLang="zh-CN" sz="2600" b="0" dirty="0">
                <a:solidFill>
                  <a:srgbClr val="CCCCCC"/>
                </a:solidFill>
                <a:effectLst/>
                <a:latin typeface="Consolas" panose="020B0609020204030204" pitchFamily="49" charset="0"/>
              </a:rPr>
              <a:t>, </a:t>
            </a:r>
            <a:r>
              <a:rPr lang="en-US" altLang="zh-CN" sz="2600" b="0" dirty="0">
                <a:solidFill>
                  <a:srgbClr val="CE9178"/>
                </a:solidFill>
                <a:effectLst/>
                <a:latin typeface="Consolas" panose="020B0609020204030204" pitchFamily="49" charset="0"/>
              </a:rPr>
              <a:t>"Previous Number "</a:t>
            </a:r>
            <a:r>
              <a:rPr lang="en-US" altLang="zh-CN" sz="2600" b="0" dirty="0">
                <a:solidFill>
                  <a:srgbClr val="CCCCCC"/>
                </a:solidFill>
                <a:effectLst/>
                <a:latin typeface="Consolas" panose="020B0609020204030204" pitchFamily="49" charset="0"/>
              </a:rPr>
              <a:t>, </a:t>
            </a:r>
            <a:r>
              <a:rPr lang="en-US" altLang="zh-CN" sz="2600" b="0" dirty="0" err="1">
                <a:solidFill>
                  <a:srgbClr val="9CDCFE"/>
                </a:solidFill>
                <a:effectLst/>
                <a:latin typeface="Consolas" panose="020B0609020204030204" pitchFamily="49" charset="0"/>
              </a:rPr>
              <a:t>previous_num</a:t>
            </a:r>
            <a:r>
              <a:rPr lang="en-US" altLang="zh-CN" sz="2600" b="0" dirty="0">
                <a:solidFill>
                  <a:srgbClr val="CCCCCC"/>
                </a:solidFill>
                <a:effectLst/>
                <a:latin typeface="Consolas" panose="020B0609020204030204" pitchFamily="49" charset="0"/>
              </a:rPr>
              <a:t>, </a:t>
            </a:r>
            <a:r>
              <a:rPr lang="en-US" altLang="zh-CN" sz="2600" b="0" dirty="0">
                <a:solidFill>
                  <a:srgbClr val="CE9178"/>
                </a:solidFill>
                <a:effectLst/>
                <a:latin typeface="Consolas" panose="020B0609020204030204" pitchFamily="49" charset="0"/>
              </a:rPr>
              <a:t>" Sum: "</a:t>
            </a:r>
            <a:r>
              <a:rPr lang="en-US" altLang="zh-CN" sz="2600" b="0" dirty="0">
                <a:solidFill>
                  <a:srgbClr val="CCCCCC"/>
                </a:solidFill>
                <a:effectLst/>
                <a:latin typeface="Consolas" panose="020B0609020204030204" pitchFamily="49" charset="0"/>
              </a:rPr>
              <a:t>, </a:t>
            </a:r>
            <a:r>
              <a:rPr lang="en-US" altLang="zh-CN" sz="2600" b="0" dirty="0" err="1">
                <a:solidFill>
                  <a:srgbClr val="9CDCFE"/>
                </a:solidFill>
                <a:effectLst/>
                <a:latin typeface="Consolas" panose="020B0609020204030204" pitchFamily="49" charset="0"/>
              </a:rPr>
              <a:t>x_sum</a:t>
            </a:r>
            <a:r>
              <a:rPr lang="en-US" altLang="zh-CN" sz="2600" b="0" dirty="0">
                <a:solidFill>
                  <a:srgbClr val="CCCCCC"/>
                </a:solidFill>
                <a:effectLst/>
                <a:latin typeface="Consolas" panose="020B0609020204030204" pitchFamily="49" charset="0"/>
              </a:rPr>
              <a:t>)</a:t>
            </a:r>
          </a:p>
          <a:p>
            <a:r>
              <a:rPr lang="en-US" altLang="zh-CN" sz="2600" b="0" dirty="0">
                <a:solidFill>
                  <a:srgbClr val="CCCCCC"/>
                </a:solidFill>
                <a:effectLst/>
                <a:latin typeface="Consolas" panose="020B0609020204030204" pitchFamily="49" charset="0"/>
              </a:rPr>
              <a:t>    </a:t>
            </a:r>
            <a:r>
              <a:rPr lang="en-US" altLang="zh-CN" sz="2600" b="0" dirty="0">
                <a:solidFill>
                  <a:srgbClr val="6A9955"/>
                </a:solidFill>
                <a:effectLst/>
                <a:latin typeface="Consolas" panose="020B0609020204030204" pitchFamily="49" charset="0"/>
              </a:rPr>
              <a:t># modify previous number</a:t>
            </a:r>
            <a:endParaRPr lang="en-US" altLang="zh-CN" sz="2600" b="0" dirty="0">
              <a:solidFill>
                <a:srgbClr val="CCCCCC"/>
              </a:solidFill>
              <a:effectLst/>
              <a:latin typeface="Consolas" panose="020B0609020204030204" pitchFamily="49" charset="0"/>
            </a:endParaRPr>
          </a:p>
          <a:p>
            <a:r>
              <a:rPr lang="en-US" altLang="zh-CN" sz="2600" b="0" dirty="0">
                <a:solidFill>
                  <a:srgbClr val="CCCCCC"/>
                </a:solidFill>
                <a:effectLst/>
                <a:latin typeface="Consolas" panose="020B0609020204030204" pitchFamily="49" charset="0"/>
              </a:rPr>
              <a:t>    </a:t>
            </a:r>
            <a:r>
              <a:rPr lang="en-US" altLang="zh-CN" sz="2600" b="0" dirty="0">
                <a:solidFill>
                  <a:srgbClr val="6A9955"/>
                </a:solidFill>
                <a:effectLst/>
                <a:latin typeface="Consolas" panose="020B0609020204030204" pitchFamily="49" charset="0"/>
              </a:rPr>
              <a:t># set it to the current number</a:t>
            </a:r>
            <a:endParaRPr lang="en-US" altLang="zh-CN" sz="2600" b="0" dirty="0">
              <a:solidFill>
                <a:srgbClr val="CCCCCC"/>
              </a:solidFill>
              <a:effectLst/>
              <a:latin typeface="Consolas" panose="020B0609020204030204" pitchFamily="49" charset="0"/>
            </a:endParaRPr>
          </a:p>
          <a:p>
            <a:r>
              <a:rPr lang="en-US" altLang="zh-CN" sz="2600" b="0" dirty="0">
                <a:solidFill>
                  <a:srgbClr val="CCCCCC"/>
                </a:solidFill>
                <a:effectLst/>
                <a:latin typeface="Consolas" panose="020B0609020204030204" pitchFamily="49" charset="0"/>
              </a:rPr>
              <a:t>    </a:t>
            </a:r>
            <a:r>
              <a:rPr lang="en-US" altLang="zh-CN" sz="2600" b="0" dirty="0" err="1">
                <a:solidFill>
                  <a:srgbClr val="9CDCFE"/>
                </a:solidFill>
                <a:effectLst/>
                <a:latin typeface="Consolas" panose="020B0609020204030204" pitchFamily="49" charset="0"/>
              </a:rPr>
              <a:t>previous_num</a:t>
            </a:r>
            <a:r>
              <a:rPr lang="en-US" altLang="zh-CN" sz="2600" b="0" dirty="0">
                <a:solidFill>
                  <a:srgbClr val="CCCCCC"/>
                </a:solidFill>
                <a:effectLst/>
                <a:latin typeface="Consolas" panose="020B0609020204030204" pitchFamily="49" charset="0"/>
              </a:rPr>
              <a:t> </a:t>
            </a:r>
            <a:r>
              <a:rPr lang="en-US" altLang="zh-CN" sz="2600" b="0" dirty="0">
                <a:solidFill>
                  <a:srgbClr val="D4D4D4"/>
                </a:solidFill>
                <a:effectLst/>
                <a:latin typeface="Consolas" panose="020B0609020204030204" pitchFamily="49" charset="0"/>
              </a:rPr>
              <a:t>=</a:t>
            </a:r>
            <a:r>
              <a:rPr lang="en-US" altLang="zh-CN" sz="2600" b="0" dirty="0">
                <a:solidFill>
                  <a:srgbClr val="CCCCCC"/>
                </a:solidFill>
                <a:effectLst/>
                <a:latin typeface="Consolas" panose="020B0609020204030204" pitchFamily="49" charset="0"/>
              </a:rPr>
              <a:t> </a:t>
            </a:r>
            <a:r>
              <a:rPr lang="en-US" altLang="zh-CN" sz="2600" b="0" dirty="0" err="1">
                <a:solidFill>
                  <a:srgbClr val="9CDCFE"/>
                </a:solidFill>
                <a:effectLst/>
                <a:latin typeface="Consolas" panose="020B0609020204030204" pitchFamily="49" charset="0"/>
              </a:rPr>
              <a:t>i</a:t>
            </a:r>
            <a:endParaRPr lang="en-US" altLang="zh-CN" sz="2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3732741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1B6D08-69B5-8A1C-9D50-E15DD30D0AF7}"/>
              </a:ext>
            </a:extLst>
          </p:cNvPr>
          <p:cNvSpPr txBox="1"/>
          <p:nvPr/>
        </p:nvSpPr>
        <p:spPr>
          <a:xfrm>
            <a:off x="464677" y="1993355"/>
            <a:ext cx="11262645" cy="2431435"/>
          </a:xfrm>
          <a:prstGeom prst="rect">
            <a:avLst/>
          </a:prstGeom>
          <a:noFill/>
        </p:spPr>
        <p:txBody>
          <a:bodyPr wrap="square">
            <a:spAutoFit/>
          </a:bodyPr>
          <a:lstStyle/>
          <a:p>
            <a:r>
              <a:rPr lang="en-US" altLang="zh-CN" sz="4000" dirty="0"/>
              <a:t>Questions:</a:t>
            </a:r>
          </a:p>
          <a:p>
            <a:pPr marL="571500" indent="-571500">
              <a:buFont typeface="Arial" panose="020B0604020202020204" pitchFamily="34" charset="0"/>
              <a:buChar char="•"/>
            </a:pPr>
            <a:r>
              <a:rPr lang="en-US" altLang="zh-CN" sz="3600" dirty="0"/>
              <a:t>Which approach is preferred iterative (loops ) or recursion</a:t>
            </a:r>
            <a:endParaRPr lang="en-US" altLang="zh-CN" sz="3200" dirty="0"/>
          </a:p>
          <a:p>
            <a:pPr marL="571500" indent="-571500">
              <a:buFont typeface="Arial" panose="020B0604020202020204" pitchFamily="34" charset="0"/>
              <a:buChar char="•"/>
            </a:pPr>
            <a:r>
              <a:rPr lang="en-US" altLang="zh-CN" sz="4000" dirty="0"/>
              <a:t>D</a:t>
            </a:r>
            <a:r>
              <a:rPr lang="en-US" altLang="zh-CN" sz="3600" dirty="0"/>
              <a:t>oes Python supports do while?</a:t>
            </a:r>
            <a:endParaRPr lang="zh-CN" altLang="en-US" sz="3600" dirty="0"/>
          </a:p>
        </p:txBody>
      </p:sp>
    </p:spTree>
    <p:extLst>
      <p:ext uri="{BB962C8B-B14F-4D97-AF65-F5344CB8AC3E}">
        <p14:creationId xmlns:p14="http://schemas.microsoft.com/office/powerpoint/2010/main" val="24825822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3B74-14D6-295E-A3DA-C8BEE21849A4}"/>
              </a:ext>
            </a:extLst>
          </p:cNvPr>
          <p:cNvSpPr>
            <a:spLocks noGrp="1"/>
          </p:cNvSpPr>
          <p:nvPr>
            <p:ph type="title"/>
          </p:nvPr>
        </p:nvSpPr>
        <p:spPr/>
        <p:txBody>
          <a:bodyPr/>
          <a:lstStyle/>
          <a:p>
            <a:r>
              <a:rPr lang="en-US" altLang="zh-CN" dirty="0"/>
              <a:t>Parameters</a:t>
            </a:r>
            <a:endParaRPr lang="zh-CN" altLang="en-US" dirty="0"/>
          </a:p>
        </p:txBody>
      </p:sp>
      <p:sp>
        <p:nvSpPr>
          <p:cNvPr id="3" name="Content Placeholder 2">
            <a:extLst>
              <a:ext uri="{FF2B5EF4-FFF2-40B4-BE49-F238E27FC236}">
                <a16:creationId xmlns:a16="http://schemas.microsoft.com/office/drawing/2014/main" id="{95BF49FF-F991-570A-0166-2F02C7C7192E}"/>
              </a:ext>
            </a:extLst>
          </p:cNvPr>
          <p:cNvSpPr>
            <a:spLocks noGrp="1"/>
          </p:cNvSpPr>
          <p:nvPr>
            <p:ph idx="1"/>
          </p:nvPr>
        </p:nvSpPr>
        <p:spPr/>
        <p:txBody>
          <a:bodyPr/>
          <a:lstStyle/>
          <a:p>
            <a:r>
              <a:rPr lang="en-US" altLang="zh-CN" dirty="0"/>
              <a:t>Overhead</a:t>
            </a:r>
          </a:p>
          <a:p>
            <a:r>
              <a:rPr lang="en-US" altLang="zh-CN" dirty="0"/>
              <a:t>Memory Usage </a:t>
            </a:r>
          </a:p>
          <a:p>
            <a:r>
              <a:rPr lang="en-US" altLang="zh-CN" dirty="0"/>
              <a:t>Performance</a:t>
            </a:r>
            <a:endParaRPr lang="zh-CN" altLang="en-US" dirty="0"/>
          </a:p>
        </p:txBody>
      </p:sp>
    </p:spTree>
    <p:extLst>
      <p:ext uri="{BB962C8B-B14F-4D97-AF65-F5344CB8AC3E}">
        <p14:creationId xmlns:p14="http://schemas.microsoft.com/office/powerpoint/2010/main" val="3487734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3B74-14D6-295E-A3DA-C8BEE21849A4}"/>
              </a:ext>
            </a:extLst>
          </p:cNvPr>
          <p:cNvSpPr>
            <a:spLocks noGrp="1"/>
          </p:cNvSpPr>
          <p:nvPr>
            <p:ph type="title"/>
          </p:nvPr>
        </p:nvSpPr>
        <p:spPr>
          <a:xfrm>
            <a:off x="413464" y="2381933"/>
            <a:ext cx="5084036" cy="1325563"/>
          </a:xfrm>
        </p:spPr>
        <p:txBody>
          <a:bodyPr/>
          <a:lstStyle/>
          <a:p>
            <a:r>
              <a:rPr lang="en-US" altLang="zh-CN" dirty="0"/>
              <a:t>Factorial Calculation</a:t>
            </a:r>
            <a:br>
              <a:rPr lang="en-US" altLang="zh-CN" dirty="0"/>
            </a:br>
            <a:r>
              <a:rPr lang="en-US" altLang="zh-CN" dirty="0"/>
              <a:t>Iterative vs Recursive</a:t>
            </a:r>
            <a:endParaRPr lang="zh-CN" altLang="en-US" dirty="0"/>
          </a:p>
        </p:txBody>
      </p:sp>
      <p:pic>
        <p:nvPicPr>
          <p:cNvPr id="5" name="Picture 4">
            <a:extLst>
              <a:ext uri="{FF2B5EF4-FFF2-40B4-BE49-F238E27FC236}">
                <a16:creationId xmlns:a16="http://schemas.microsoft.com/office/drawing/2014/main" id="{7BC1A8E0-CE59-B2F8-271F-E8A073104239}"/>
              </a:ext>
            </a:extLst>
          </p:cNvPr>
          <p:cNvPicPr>
            <a:picLocks noChangeAspect="1"/>
          </p:cNvPicPr>
          <p:nvPr/>
        </p:nvPicPr>
        <p:blipFill>
          <a:blip r:embed="rId2"/>
          <a:stretch>
            <a:fillRect/>
          </a:stretch>
        </p:blipFill>
        <p:spPr>
          <a:xfrm>
            <a:off x="5708591" y="0"/>
            <a:ext cx="6069945" cy="6619262"/>
          </a:xfrm>
          <a:prstGeom prst="rect">
            <a:avLst/>
          </a:prstGeom>
        </p:spPr>
      </p:pic>
    </p:spTree>
    <p:extLst>
      <p:ext uri="{BB962C8B-B14F-4D97-AF65-F5344CB8AC3E}">
        <p14:creationId xmlns:p14="http://schemas.microsoft.com/office/powerpoint/2010/main" val="18882784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3B74-14D6-295E-A3DA-C8BEE21849A4}"/>
              </a:ext>
            </a:extLst>
          </p:cNvPr>
          <p:cNvSpPr>
            <a:spLocks noGrp="1"/>
          </p:cNvSpPr>
          <p:nvPr>
            <p:ph type="title"/>
          </p:nvPr>
        </p:nvSpPr>
        <p:spPr>
          <a:xfrm>
            <a:off x="6688510" y="194208"/>
            <a:ext cx="5084036" cy="1325563"/>
          </a:xfrm>
        </p:spPr>
        <p:txBody>
          <a:bodyPr/>
          <a:lstStyle/>
          <a:p>
            <a:r>
              <a:rPr lang="en-US" altLang="zh-CN" dirty="0"/>
              <a:t>Factorial Calculation</a:t>
            </a:r>
            <a:br>
              <a:rPr lang="en-US" altLang="zh-CN" dirty="0"/>
            </a:br>
            <a:r>
              <a:rPr lang="en-US" altLang="zh-CN" dirty="0"/>
              <a:t>Iterative vs Recursive</a:t>
            </a:r>
            <a:endParaRPr lang="zh-CN" altLang="en-US" dirty="0"/>
          </a:p>
        </p:txBody>
      </p:sp>
      <p:pic>
        <p:nvPicPr>
          <p:cNvPr id="4" name="Picture 3">
            <a:extLst>
              <a:ext uri="{FF2B5EF4-FFF2-40B4-BE49-F238E27FC236}">
                <a16:creationId xmlns:a16="http://schemas.microsoft.com/office/drawing/2014/main" id="{AA625102-94B7-6138-67A4-472D777B368E}"/>
              </a:ext>
            </a:extLst>
          </p:cNvPr>
          <p:cNvPicPr>
            <a:picLocks noChangeAspect="1"/>
          </p:cNvPicPr>
          <p:nvPr/>
        </p:nvPicPr>
        <p:blipFill>
          <a:blip r:embed="rId2"/>
          <a:stretch>
            <a:fillRect/>
          </a:stretch>
        </p:blipFill>
        <p:spPr>
          <a:xfrm>
            <a:off x="6028465" y="1519771"/>
            <a:ext cx="6163535" cy="3991532"/>
          </a:xfrm>
          <a:prstGeom prst="rect">
            <a:avLst/>
          </a:prstGeom>
        </p:spPr>
      </p:pic>
      <p:sp>
        <p:nvSpPr>
          <p:cNvPr id="7" name="TextBox 6">
            <a:extLst>
              <a:ext uri="{FF2B5EF4-FFF2-40B4-BE49-F238E27FC236}">
                <a16:creationId xmlns:a16="http://schemas.microsoft.com/office/drawing/2014/main" id="{AEA9741E-EF41-47DF-1AE7-52E7C339D585}"/>
              </a:ext>
            </a:extLst>
          </p:cNvPr>
          <p:cNvSpPr txBox="1"/>
          <p:nvPr/>
        </p:nvSpPr>
        <p:spPr>
          <a:xfrm>
            <a:off x="307649" y="856990"/>
            <a:ext cx="5195843" cy="4893647"/>
          </a:xfrm>
          <a:prstGeom prst="rect">
            <a:avLst/>
          </a:prstGeom>
          <a:noFill/>
        </p:spPr>
        <p:txBody>
          <a:bodyPr wrap="square">
            <a:spAutoFit/>
          </a:bodyPr>
          <a:lstStyle/>
          <a:p>
            <a:pPr marL="285750" indent="-285750" algn="just">
              <a:buFont typeface="Arial" panose="020B0604020202020204" pitchFamily="34" charset="0"/>
              <a:buChar char="•"/>
            </a:pPr>
            <a:r>
              <a:rPr lang="en-US" altLang="zh-CN" sz="2400" dirty="0"/>
              <a:t>While both approaches have the same time complexity, the iterative approach is more space efficient than the recursive approach due to the lack of additional stack space used for function calls. </a:t>
            </a:r>
          </a:p>
          <a:p>
            <a:pPr marL="285750" indent="-285750" algn="just">
              <a:buFont typeface="Arial" panose="020B0604020202020204" pitchFamily="34" charset="0"/>
              <a:buChar char="•"/>
            </a:pPr>
            <a:r>
              <a:rPr lang="en-US" altLang="zh-CN" sz="2400" dirty="0"/>
              <a:t>This is particularly important when dealing with large values of n in recursion, which could lead to a stack overflow error. </a:t>
            </a:r>
          </a:p>
          <a:p>
            <a:pPr marL="285750" indent="-285750" algn="just">
              <a:buFont typeface="Arial" panose="020B0604020202020204" pitchFamily="34" charset="0"/>
              <a:buChar char="•"/>
            </a:pPr>
            <a:r>
              <a:rPr lang="en-US" altLang="zh-CN" sz="2400" dirty="0"/>
              <a:t>The iterative solution is safer and more efficient in terms of memory usage.</a:t>
            </a:r>
            <a:endParaRPr lang="zh-CN" altLang="en-US" sz="2400" dirty="0"/>
          </a:p>
        </p:txBody>
      </p:sp>
    </p:spTree>
    <p:extLst>
      <p:ext uri="{BB962C8B-B14F-4D97-AF65-F5344CB8AC3E}">
        <p14:creationId xmlns:p14="http://schemas.microsoft.com/office/powerpoint/2010/main" val="4098723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4E8B-C232-AC84-270B-52746FDBF0E4}"/>
              </a:ext>
            </a:extLst>
          </p:cNvPr>
          <p:cNvSpPr>
            <a:spLocks noGrp="1"/>
          </p:cNvSpPr>
          <p:nvPr>
            <p:ph type="title"/>
          </p:nvPr>
        </p:nvSpPr>
        <p:spPr/>
        <p:txBody>
          <a:bodyPr/>
          <a:lstStyle/>
          <a:p>
            <a:r>
              <a:rPr lang="en-US" altLang="zh-CN" b="1" dirty="0"/>
              <a:t>When to use Recursion</a:t>
            </a:r>
            <a:endParaRPr lang="zh-CN" altLang="en-US" b="1" dirty="0"/>
          </a:p>
        </p:txBody>
      </p:sp>
      <p:sp>
        <p:nvSpPr>
          <p:cNvPr id="3" name="Content Placeholder 2">
            <a:extLst>
              <a:ext uri="{FF2B5EF4-FFF2-40B4-BE49-F238E27FC236}">
                <a16:creationId xmlns:a16="http://schemas.microsoft.com/office/drawing/2014/main" id="{B4BB41CB-4E10-5E40-9046-C2E181A2820C}"/>
              </a:ext>
            </a:extLst>
          </p:cNvPr>
          <p:cNvSpPr>
            <a:spLocks noGrp="1"/>
          </p:cNvSpPr>
          <p:nvPr>
            <p:ph idx="1"/>
          </p:nvPr>
        </p:nvSpPr>
        <p:spPr>
          <a:xfrm>
            <a:off x="838200" y="1392964"/>
            <a:ext cx="10515600" cy="4783999"/>
          </a:xfrm>
        </p:spPr>
        <p:txBody>
          <a:bodyPr>
            <a:normAutofit lnSpcReduction="10000"/>
          </a:bodyPr>
          <a:lstStyle/>
          <a:p>
            <a:r>
              <a:rPr lang="en-US" altLang="zh-CN" dirty="0"/>
              <a:t>Simplifying Code and Enhancing Readability</a:t>
            </a:r>
          </a:p>
          <a:p>
            <a:r>
              <a:rPr lang="en-US" altLang="zh-CN" b="1" dirty="0"/>
              <a:t>Divide and Conquer Approach</a:t>
            </a:r>
          </a:p>
          <a:p>
            <a:pPr lvl="1"/>
            <a:r>
              <a:rPr lang="en-US" altLang="zh-CN" b="1" dirty="0"/>
              <a:t>Breaking Problems Down</a:t>
            </a:r>
            <a:r>
              <a:rPr lang="en-US" altLang="zh-CN" dirty="0"/>
              <a:t>: Many problems can be solved using a divide-and-conquer approach, where a problem is divided into smaller subproblems that are easier to solve. Recursion allows for this kind of breakdown naturally. Examples include: </a:t>
            </a:r>
          </a:p>
          <a:p>
            <a:pPr marL="1200150" lvl="2" indent="-285750"/>
            <a:r>
              <a:rPr lang="en-US" altLang="zh-CN" b="1" dirty="0"/>
              <a:t>Merge Sort</a:t>
            </a:r>
            <a:r>
              <a:rPr lang="en-US" altLang="zh-CN" dirty="0"/>
              <a:t> and </a:t>
            </a:r>
            <a:r>
              <a:rPr lang="en-US" altLang="zh-CN" b="1" dirty="0"/>
              <a:t>Quick Sort</a:t>
            </a:r>
            <a:r>
              <a:rPr lang="en-US" altLang="zh-CN" dirty="0"/>
              <a:t> algorithms, where the array is split recursively and sorted.</a:t>
            </a:r>
          </a:p>
          <a:p>
            <a:r>
              <a:rPr lang="en-US" altLang="zh-CN" b="1" dirty="0"/>
              <a:t>Data Structures</a:t>
            </a:r>
          </a:p>
          <a:p>
            <a:pPr lvl="1"/>
            <a:r>
              <a:rPr lang="en-US" altLang="zh-CN" b="1" dirty="0"/>
              <a:t>Navigating Tree Structures</a:t>
            </a:r>
            <a:r>
              <a:rPr lang="en-US" altLang="zh-CN" dirty="0"/>
              <a:t>: Recursion is particularly useful for traversing complex data structures like trees and graphs. For instance: </a:t>
            </a:r>
          </a:p>
          <a:p>
            <a:pPr marL="1200150" lvl="2" indent="-285750"/>
            <a:r>
              <a:rPr lang="en-US" altLang="zh-CN" dirty="0"/>
              <a:t>Binary tree traversals (preorder, </a:t>
            </a:r>
            <a:r>
              <a:rPr lang="en-US" altLang="zh-CN" dirty="0" err="1"/>
              <a:t>inorder</a:t>
            </a:r>
            <a:r>
              <a:rPr lang="en-US" altLang="zh-CN" dirty="0"/>
              <a:t>, </a:t>
            </a:r>
            <a:r>
              <a:rPr lang="en-US" altLang="zh-CN" dirty="0" err="1"/>
              <a:t>postorder</a:t>
            </a:r>
            <a:r>
              <a:rPr lang="en-US" altLang="zh-CN" dirty="0"/>
              <a:t>) are more intuitive when written recursively.</a:t>
            </a:r>
          </a:p>
          <a:p>
            <a:pPr marL="1200150" lvl="2" indent="-285750"/>
            <a:r>
              <a:rPr lang="en-US" altLang="zh-CN" dirty="0"/>
              <a:t>Depth-first search (DFS) algorithms use recursion to explore paths in graphs.</a:t>
            </a:r>
          </a:p>
          <a:p>
            <a:endParaRPr lang="zh-CN" altLang="en-US" dirty="0"/>
          </a:p>
        </p:txBody>
      </p:sp>
    </p:spTree>
    <p:extLst>
      <p:ext uri="{BB962C8B-B14F-4D97-AF65-F5344CB8AC3E}">
        <p14:creationId xmlns:p14="http://schemas.microsoft.com/office/powerpoint/2010/main" val="40990079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B996A6-6092-1683-78E8-CEDD2F7C304F}"/>
              </a:ext>
            </a:extLst>
          </p:cNvPr>
          <p:cNvPicPr>
            <a:picLocks noChangeAspect="1"/>
          </p:cNvPicPr>
          <p:nvPr/>
        </p:nvPicPr>
        <p:blipFill>
          <a:blip r:embed="rId2"/>
          <a:stretch>
            <a:fillRect/>
          </a:stretch>
        </p:blipFill>
        <p:spPr>
          <a:xfrm>
            <a:off x="2925200" y="103695"/>
            <a:ext cx="7133450" cy="6858000"/>
          </a:xfrm>
          <a:prstGeom prst="rect">
            <a:avLst/>
          </a:prstGeom>
        </p:spPr>
      </p:pic>
    </p:spTree>
    <p:extLst>
      <p:ext uri="{BB962C8B-B14F-4D97-AF65-F5344CB8AC3E}">
        <p14:creationId xmlns:p14="http://schemas.microsoft.com/office/powerpoint/2010/main" val="21390446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4D0B90C-B262-2FF0-34A5-333DE27FF2CB}"/>
              </a:ext>
            </a:extLst>
          </p:cNvPr>
          <p:cNvPicPr>
            <a:picLocks noChangeAspect="1"/>
          </p:cNvPicPr>
          <p:nvPr/>
        </p:nvPicPr>
        <p:blipFill>
          <a:blip r:embed="rId2"/>
          <a:stretch>
            <a:fillRect/>
          </a:stretch>
        </p:blipFill>
        <p:spPr>
          <a:xfrm>
            <a:off x="2986272" y="319272"/>
            <a:ext cx="6219456" cy="6219456"/>
          </a:xfrm>
          <a:prstGeom prst="rect">
            <a:avLst/>
          </a:prstGeom>
        </p:spPr>
      </p:pic>
    </p:spTree>
    <p:extLst>
      <p:ext uri="{BB962C8B-B14F-4D97-AF65-F5344CB8AC3E}">
        <p14:creationId xmlns:p14="http://schemas.microsoft.com/office/powerpoint/2010/main" val="223291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283210">
              <a:lnSpc>
                <a:spcPct val="100000"/>
              </a:lnSpc>
              <a:spcBef>
                <a:spcPts val="100"/>
              </a:spcBef>
            </a:pPr>
            <a:r>
              <a:rPr spc="-25" dirty="0"/>
              <a:t>Variables</a:t>
            </a:r>
            <a:r>
              <a:rPr spc="-160" dirty="0"/>
              <a:t> </a:t>
            </a:r>
            <a:r>
              <a:rPr dirty="0"/>
              <a:t>and</a:t>
            </a:r>
            <a:r>
              <a:rPr spc="-155" dirty="0"/>
              <a:t> </a:t>
            </a:r>
            <a:r>
              <a:rPr spc="-10" dirty="0"/>
              <a:t>Objects</a:t>
            </a:r>
          </a:p>
        </p:txBody>
      </p:sp>
      <p:sp>
        <p:nvSpPr>
          <p:cNvPr id="3" name="object 3"/>
          <p:cNvSpPr txBox="1"/>
          <p:nvPr/>
        </p:nvSpPr>
        <p:spPr>
          <a:xfrm>
            <a:off x="2231391" y="1735668"/>
            <a:ext cx="7441565" cy="4109085"/>
          </a:xfrm>
          <a:prstGeom prst="rect">
            <a:avLst/>
          </a:prstGeom>
        </p:spPr>
        <p:txBody>
          <a:bodyPr vert="horz" wrap="square" lIns="0" tIns="129539" rIns="0" bIns="0" rtlCol="0">
            <a:spAutoFit/>
          </a:bodyPr>
          <a:lstStyle/>
          <a:p>
            <a:pPr marL="241300" marR="909955" indent="-228600">
              <a:lnSpc>
                <a:spcPct val="70500"/>
              </a:lnSpc>
              <a:spcBef>
                <a:spcPts val="1019"/>
              </a:spcBef>
              <a:buChar char="•"/>
              <a:tabLst>
                <a:tab pos="241300" algn="l"/>
              </a:tabLst>
            </a:pPr>
            <a:r>
              <a:rPr sz="2600" spc="-20" dirty="0">
                <a:latin typeface="Arial MT"/>
                <a:cs typeface="Arial MT"/>
              </a:rPr>
              <a:t>Variables</a:t>
            </a:r>
            <a:r>
              <a:rPr sz="2600" spc="-50" dirty="0">
                <a:latin typeface="Arial MT"/>
                <a:cs typeface="Arial MT"/>
              </a:rPr>
              <a:t> </a:t>
            </a:r>
            <a:r>
              <a:rPr sz="2600" dirty="0">
                <a:latin typeface="Arial MT"/>
                <a:cs typeface="Arial MT"/>
              </a:rPr>
              <a:t>are</a:t>
            </a:r>
            <a:r>
              <a:rPr sz="2600" spc="-40" dirty="0">
                <a:latin typeface="Arial MT"/>
                <a:cs typeface="Arial MT"/>
              </a:rPr>
              <a:t> </a:t>
            </a:r>
            <a:r>
              <a:rPr sz="2600" dirty="0">
                <a:latin typeface="Arial MT"/>
                <a:cs typeface="Arial MT"/>
              </a:rPr>
              <a:t>the</a:t>
            </a:r>
            <a:r>
              <a:rPr sz="2600" spc="-45" dirty="0">
                <a:latin typeface="Arial MT"/>
                <a:cs typeface="Arial MT"/>
              </a:rPr>
              <a:t> </a:t>
            </a:r>
            <a:r>
              <a:rPr sz="2600" dirty="0">
                <a:latin typeface="Arial MT"/>
                <a:cs typeface="Arial MT"/>
              </a:rPr>
              <a:t>basic</a:t>
            </a:r>
            <a:r>
              <a:rPr sz="2600" spc="-45" dirty="0">
                <a:latin typeface="Arial MT"/>
                <a:cs typeface="Arial MT"/>
              </a:rPr>
              <a:t> </a:t>
            </a:r>
            <a:r>
              <a:rPr sz="2600" dirty="0">
                <a:latin typeface="Arial MT"/>
                <a:cs typeface="Arial MT"/>
              </a:rPr>
              <a:t>unit</a:t>
            </a:r>
            <a:r>
              <a:rPr sz="2600" spc="-45" dirty="0">
                <a:latin typeface="Arial MT"/>
                <a:cs typeface="Arial MT"/>
              </a:rPr>
              <a:t> </a:t>
            </a:r>
            <a:r>
              <a:rPr sz="2600" dirty="0">
                <a:latin typeface="Arial MT"/>
                <a:cs typeface="Arial MT"/>
              </a:rPr>
              <a:t>of</a:t>
            </a:r>
            <a:r>
              <a:rPr sz="2600" spc="-40" dirty="0">
                <a:latin typeface="Arial MT"/>
                <a:cs typeface="Arial MT"/>
              </a:rPr>
              <a:t> </a:t>
            </a:r>
            <a:r>
              <a:rPr sz="2600" dirty="0">
                <a:latin typeface="Arial MT"/>
                <a:cs typeface="Arial MT"/>
              </a:rPr>
              <a:t>storage</a:t>
            </a:r>
            <a:r>
              <a:rPr sz="2600" spc="-45" dirty="0">
                <a:latin typeface="Arial MT"/>
                <a:cs typeface="Arial MT"/>
              </a:rPr>
              <a:t> </a:t>
            </a:r>
            <a:r>
              <a:rPr sz="2600" dirty="0">
                <a:latin typeface="Arial MT"/>
                <a:cs typeface="Arial MT"/>
              </a:rPr>
              <a:t>for</a:t>
            </a:r>
            <a:r>
              <a:rPr sz="2600" spc="-50" dirty="0">
                <a:latin typeface="Arial MT"/>
                <a:cs typeface="Arial MT"/>
              </a:rPr>
              <a:t> a </a:t>
            </a:r>
            <a:r>
              <a:rPr sz="2600" spc="-10" dirty="0">
                <a:latin typeface="Arial MT"/>
                <a:cs typeface="Arial MT"/>
              </a:rPr>
              <a:t>program.</a:t>
            </a:r>
            <a:endParaRPr sz="2600">
              <a:latin typeface="Arial MT"/>
              <a:cs typeface="Arial MT"/>
            </a:endParaRPr>
          </a:p>
          <a:p>
            <a:pPr marL="241300" indent="-228600">
              <a:spcBef>
                <a:spcPts val="45"/>
              </a:spcBef>
              <a:buChar char="•"/>
              <a:tabLst>
                <a:tab pos="241300" algn="l"/>
              </a:tabLst>
            </a:pPr>
            <a:r>
              <a:rPr sz="2600" spc="-20" dirty="0">
                <a:latin typeface="Arial MT"/>
                <a:cs typeface="Arial MT"/>
              </a:rPr>
              <a:t>Variables</a:t>
            </a:r>
            <a:r>
              <a:rPr sz="2600" spc="-60" dirty="0">
                <a:latin typeface="Arial MT"/>
                <a:cs typeface="Arial MT"/>
              </a:rPr>
              <a:t> </a:t>
            </a:r>
            <a:r>
              <a:rPr sz="2600" dirty="0">
                <a:latin typeface="Arial MT"/>
                <a:cs typeface="Arial MT"/>
              </a:rPr>
              <a:t>can</a:t>
            </a:r>
            <a:r>
              <a:rPr sz="2600" spc="-55" dirty="0">
                <a:latin typeface="Arial MT"/>
                <a:cs typeface="Arial MT"/>
              </a:rPr>
              <a:t> </a:t>
            </a:r>
            <a:r>
              <a:rPr sz="2600" dirty="0">
                <a:latin typeface="Arial MT"/>
                <a:cs typeface="Arial MT"/>
              </a:rPr>
              <a:t>be</a:t>
            </a:r>
            <a:r>
              <a:rPr sz="2600" spc="-50" dirty="0">
                <a:latin typeface="Arial MT"/>
                <a:cs typeface="Arial MT"/>
              </a:rPr>
              <a:t> </a:t>
            </a:r>
            <a:r>
              <a:rPr sz="2600" dirty="0">
                <a:latin typeface="Arial MT"/>
                <a:cs typeface="Arial MT"/>
              </a:rPr>
              <a:t>created</a:t>
            </a:r>
            <a:r>
              <a:rPr sz="2600" spc="-55" dirty="0">
                <a:latin typeface="Arial MT"/>
                <a:cs typeface="Arial MT"/>
              </a:rPr>
              <a:t> </a:t>
            </a:r>
            <a:r>
              <a:rPr sz="2600" dirty="0">
                <a:latin typeface="Arial MT"/>
                <a:cs typeface="Arial MT"/>
              </a:rPr>
              <a:t>and</a:t>
            </a:r>
            <a:r>
              <a:rPr sz="2600" spc="-55" dirty="0">
                <a:latin typeface="Arial MT"/>
                <a:cs typeface="Arial MT"/>
              </a:rPr>
              <a:t> </a:t>
            </a:r>
            <a:r>
              <a:rPr sz="2600" spc="-10" dirty="0">
                <a:latin typeface="Arial MT"/>
                <a:cs typeface="Arial MT"/>
              </a:rPr>
              <a:t>destroyed.</a:t>
            </a:r>
            <a:endParaRPr sz="2600">
              <a:latin typeface="Arial MT"/>
              <a:cs typeface="Arial MT"/>
            </a:endParaRPr>
          </a:p>
          <a:p>
            <a:pPr marL="241300" marR="5080" indent="-228600">
              <a:lnSpc>
                <a:spcPct val="69400"/>
              </a:lnSpc>
              <a:spcBef>
                <a:spcPts val="1035"/>
              </a:spcBef>
              <a:buChar char="•"/>
              <a:tabLst>
                <a:tab pos="241300" algn="l"/>
              </a:tabLst>
            </a:pPr>
            <a:r>
              <a:rPr sz="2600" dirty="0">
                <a:latin typeface="Arial MT"/>
                <a:cs typeface="Arial MT"/>
              </a:rPr>
              <a:t>At</a:t>
            </a:r>
            <a:r>
              <a:rPr sz="2600" spc="-40" dirty="0">
                <a:latin typeface="Arial MT"/>
                <a:cs typeface="Arial MT"/>
              </a:rPr>
              <a:t> </a:t>
            </a:r>
            <a:r>
              <a:rPr sz="2600" dirty="0">
                <a:latin typeface="Arial MT"/>
                <a:cs typeface="Arial MT"/>
              </a:rPr>
              <a:t>a</a:t>
            </a:r>
            <a:r>
              <a:rPr sz="2600" spc="-40" dirty="0">
                <a:latin typeface="Arial MT"/>
                <a:cs typeface="Arial MT"/>
              </a:rPr>
              <a:t> </a:t>
            </a:r>
            <a:r>
              <a:rPr sz="2600" dirty="0">
                <a:latin typeface="Arial MT"/>
                <a:cs typeface="Arial MT"/>
              </a:rPr>
              <a:t>hardware</a:t>
            </a:r>
            <a:r>
              <a:rPr sz="2600" spc="-40" dirty="0">
                <a:latin typeface="Arial MT"/>
                <a:cs typeface="Arial MT"/>
              </a:rPr>
              <a:t> </a:t>
            </a:r>
            <a:r>
              <a:rPr sz="2600" dirty="0">
                <a:latin typeface="Arial MT"/>
                <a:cs typeface="Arial MT"/>
              </a:rPr>
              <a:t>level,</a:t>
            </a:r>
            <a:r>
              <a:rPr sz="2600" spc="-40" dirty="0">
                <a:latin typeface="Arial MT"/>
                <a:cs typeface="Arial MT"/>
              </a:rPr>
              <a:t> </a:t>
            </a:r>
            <a:r>
              <a:rPr sz="2600" dirty="0">
                <a:latin typeface="Arial MT"/>
                <a:cs typeface="Arial MT"/>
              </a:rPr>
              <a:t>a</a:t>
            </a:r>
            <a:r>
              <a:rPr sz="2600" spc="-40" dirty="0">
                <a:latin typeface="Arial MT"/>
                <a:cs typeface="Arial MT"/>
              </a:rPr>
              <a:t> </a:t>
            </a:r>
            <a:r>
              <a:rPr sz="2600" dirty="0">
                <a:latin typeface="Arial MT"/>
                <a:cs typeface="Arial MT"/>
              </a:rPr>
              <a:t>variable</a:t>
            </a:r>
            <a:r>
              <a:rPr sz="2600" spc="-40" dirty="0">
                <a:latin typeface="Arial MT"/>
                <a:cs typeface="Arial MT"/>
              </a:rPr>
              <a:t> </a:t>
            </a:r>
            <a:r>
              <a:rPr sz="2600" dirty="0">
                <a:latin typeface="Arial MT"/>
                <a:cs typeface="Arial MT"/>
              </a:rPr>
              <a:t>is</a:t>
            </a:r>
            <a:r>
              <a:rPr sz="2600" spc="-45" dirty="0">
                <a:latin typeface="Arial MT"/>
                <a:cs typeface="Arial MT"/>
              </a:rPr>
              <a:t> </a:t>
            </a:r>
            <a:r>
              <a:rPr sz="2600" dirty="0">
                <a:latin typeface="Arial MT"/>
                <a:cs typeface="Arial MT"/>
              </a:rPr>
              <a:t>a</a:t>
            </a:r>
            <a:r>
              <a:rPr sz="2600" spc="-40" dirty="0">
                <a:latin typeface="Arial MT"/>
                <a:cs typeface="Arial MT"/>
              </a:rPr>
              <a:t> </a:t>
            </a:r>
            <a:r>
              <a:rPr sz="2600" dirty="0">
                <a:latin typeface="Arial MT"/>
                <a:cs typeface="Arial MT"/>
              </a:rPr>
              <a:t>reference</a:t>
            </a:r>
            <a:r>
              <a:rPr sz="2600" spc="-40" dirty="0">
                <a:latin typeface="Arial MT"/>
                <a:cs typeface="Arial MT"/>
              </a:rPr>
              <a:t> </a:t>
            </a:r>
            <a:r>
              <a:rPr sz="2600" dirty="0">
                <a:latin typeface="Arial MT"/>
                <a:cs typeface="Arial MT"/>
              </a:rPr>
              <a:t>to</a:t>
            </a:r>
            <a:r>
              <a:rPr sz="2600" spc="-40" dirty="0">
                <a:latin typeface="Arial MT"/>
                <a:cs typeface="Arial MT"/>
              </a:rPr>
              <a:t> </a:t>
            </a:r>
            <a:r>
              <a:rPr sz="2600" spc="-50" dirty="0">
                <a:latin typeface="Arial MT"/>
                <a:cs typeface="Arial MT"/>
              </a:rPr>
              <a:t>a </a:t>
            </a:r>
            <a:r>
              <a:rPr sz="2600" dirty="0">
                <a:latin typeface="Arial MT"/>
                <a:cs typeface="Arial MT"/>
              </a:rPr>
              <a:t>location</a:t>
            </a:r>
            <a:r>
              <a:rPr sz="2600" spc="-55" dirty="0">
                <a:latin typeface="Arial MT"/>
                <a:cs typeface="Arial MT"/>
              </a:rPr>
              <a:t> </a:t>
            </a:r>
            <a:r>
              <a:rPr sz="2600" dirty="0">
                <a:latin typeface="Arial MT"/>
                <a:cs typeface="Arial MT"/>
              </a:rPr>
              <a:t>in</a:t>
            </a:r>
            <a:r>
              <a:rPr sz="2600" spc="-50" dirty="0">
                <a:latin typeface="Arial MT"/>
                <a:cs typeface="Arial MT"/>
              </a:rPr>
              <a:t> </a:t>
            </a:r>
            <a:r>
              <a:rPr sz="2600" spc="-10" dirty="0">
                <a:latin typeface="Arial MT"/>
                <a:cs typeface="Arial MT"/>
              </a:rPr>
              <a:t>memory.</a:t>
            </a:r>
            <a:endParaRPr sz="2600">
              <a:latin typeface="Arial MT"/>
              <a:cs typeface="Arial MT"/>
            </a:endParaRPr>
          </a:p>
          <a:p>
            <a:pPr marL="241300" marR="374650" indent="-228600">
              <a:lnSpc>
                <a:spcPct val="69400"/>
              </a:lnSpc>
              <a:spcBef>
                <a:spcPts val="1035"/>
              </a:spcBef>
              <a:buChar char="•"/>
              <a:tabLst>
                <a:tab pos="241300" algn="l"/>
              </a:tabLst>
            </a:pPr>
            <a:r>
              <a:rPr sz="2600" dirty="0">
                <a:latin typeface="Arial MT"/>
                <a:cs typeface="Arial MT"/>
              </a:rPr>
              <a:t>Programs</a:t>
            </a:r>
            <a:r>
              <a:rPr sz="2600" spc="-75" dirty="0">
                <a:latin typeface="Arial MT"/>
                <a:cs typeface="Arial MT"/>
              </a:rPr>
              <a:t> </a:t>
            </a:r>
            <a:r>
              <a:rPr sz="2600" dirty="0">
                <a:latin typeface="Arial MT"/>
                <a:cs typeface="Arial MT"/>
              </a:rPr>
              <a:t>perform</a:t>
            </a:r>
            <a:r>
              <a:rPr sz="2600" spc="-75" dirty="0">
                <a:latin typeface="Arial MT"/>
                <a:cs typeface="Arial MT"/>
              </a:rPr>
              <a:t> </a:t>
            </a:r>
            <a:r>
              <a:rPr sz="2600" dirty="0">
                <a:latin typeface="Arial MT"/>
                <a:cs typeface="Arial MT"/>
              </a:rPr>
              <a:t>operations</a:t>
            </a:r>
            <a:r>
              <a:rPr sz="2600" spc="-75" dirty="0">
                <a:latin typeface="Arial MT"/>
                <a:cs typeface="Arial MT"/>
              </a:rPr>
              <a:t> </a:t>
            </a:r>
            <a:r>
              <a:rPr sz="2600" dirty="0">
                <a:latin typeface="Arial MT"/>
                <a:cs typeface="Arial MT"/>
              </a:rPr>
              <a:t>on</a:t>
            </a:r>
            <a:r>
              <a:rPr sz="2600" spc="-65" dirty="0">
                <a:latin typeface="Arial MT"/>
                <a:cs typeface="Arial MT"/>
              </a:rPr>
              <a:t> </a:t>
            </a:r>
            <a:r>
              <a:rPr sz="2600" dirty="0">
                <a:latin typeface="Arial MT"/>
                <a:cs typeface="Arial MT"/>
              </a:rPr>
              <a:t>variables</a:t>
            </a:r>
            <a:r>
              <a:rPr sz="2600" spc="-75" dirty="0">
                <a:latin typeface="Arial MT"/>
                <a:cs typeface="Arial MT"/>
              </a:rPr>
              <a:t> </a:t>
            </a:r>
            <a:r>
              <a:rPr sz="2600" spc="-25" dirty="0">
                <a:latin typeface="Arial MT"/>
                <a:cs typeface="Arial MT"/>
              </a:rPr>
              <a:t>and </a:t>
            </a:r>
            <a:r>
              <a:rPr sz="2600" dirty="0">
                <a:latin typeface="Arial MT"/>
                <a:cs typeface="Arial MT"/>
              </a:rPr>
              <a:t>alter</a:t>
            </a:r>
            <a:r>
              <a:rPr sz="2600" spc="-35" dirty="0">
                <a:latin typeface="Arial MT"/>
                <a:cs typeface="Arial MT"/>
              </a:rPr>
              <a:t> </a:t>
            </a:r>
            <a:r>
              <a:rPr sz="2600" dirty="0">
                <a:latin typeface="Arial MT"/>
                <a:cs typeface="Arial MT"/>
              </a:rPr>
              <a:t>or</a:t>
            </a:r>
            <a:r>
              <a:rPr sz="2600" spc="-30" dirty="0">
                <a:latin typeface="Arial MT"/>
                <a:cs typeface="Arial MT"/>
              </a:rPr>
              <a:t> </a:t>
            </a:r>
            <a:r>
              <a:rPr sz="2600" dirty="0">
                <a:latin typeface="Arial MT"/>
                <a:cs typeface="Arial MT"/>
              </a:rPr>
              <a:t>fill</a:t>
            </a:r>
            <a:r>
              <a:rPr sz="2600" spc="-30" dirty="0">
                <a:latin typeface="Arial MT"/>
                <a:cs typeface="Arial MT"/>
              </a:rPr>
              <a:t> </a:t>
            </a:r>
            <a:r>
              <a:rPr sz="2600" dirty="0">
                <a:latin typeface="Arial MT"/>
                <a:cs typeface="Arial MT"/>
              </a:rPr>
              <a:t>in</a:t>
            </a:r>
            <a:r>
              <a:rPr sz="2600" spc="-20" dirty="0">
                <a:latin typeface="Arial MT"/>
                <a:cs typeface="Arial MT"/>
              </a:rPr>
              <a:t> </a:t>
            </a:r>
            <a:r>
              <a:rPr sz="2600" dirty="0">
                <a:latin typeface="Arial MT"/>
                <a:cs typeface="Arial MT"/>
              </a:rPr>
              <a:t>their</a:t>
            </a:r>
            <a:r>
              <a:rPr sz="2600" spc="-30" dirty="0">
                <a:latin typeface="Arial MT"/>
                <a:cs typeface="Arial MT"/>
              </a:rPr>
              <a:t> </a:t>
            </a:r>
            <a:r>
              <a:rPr sz="2600" spc="-10" dirty="0">
                <a:latin typeface="Arial MT"/>
                <a:cs typeface="Arial MT"/>
              </a:rPr>
              <a:t>values.</a:t>
            </a:r>
            <a:endParaRPr sz="2600">
              <a:latin typeface="Arial MT"/>
              <a:cs typeface="Arial MT"/>
            </a:endParaRPr>
          </a:p>
          <a:p>
            <a:pPr marL="241300" indent="-228600">
              <a:lnSpc>
                <a:spcPts val="2645"/>
              </a:lnSpc>
              <a:spcBef>
                <a:spcPts val="80"/>
              </a:spcBef>
              <a:buChar char="•"/>
              <a:tabLst>
                <a:tab pos="241300" algn="l"/>
              </a:tabLst>
            </a:pPr>
            <a:r>
              <a:rPr sz="2600" dirty="0">
                <a:latin typeface="Arial MT"/>
                <a:cs typeface="Arial MT"/>
              </a:rPr>
              <a:t>Objects</a:t>
            </a:r>
            <a:r>
              <a:rPr sz="2600" spc="-65" dirty="0">
                <a:latin typeface="Arial MT"/>
                <a:cs typeface="Arial MT"/>
              </a:rPr>
              <a:t> </a:t>
            </a:r>
            <a:r>
              <a:rPr sz="2600" dirty="0">
                <a:latin typeface="Arial MT"/>
                <a:cs typeface="Arial MT"/>
              </a:rPr>
              <a:t>are</a:t>
            </a:r>
            <a:r>
              <a:rPr sz="2600" spc="-55" dirty="0">
                <a:latin typeface="Arial MT"/>
                <a:cs typeface="Arial MT"/>
              </a:rPr>
              <a:t> </a:t>
            </a:r>
            <a:r>
              <a:rPr sz="2600" dirty="0">
                <a:latin typeface="Arial MT"/>
                <a:cs typeface="Arial MT"/>
              </a:rPr>
              <a:t>higher</a:t>
            </a:r>
            <a:r>
              <a:rPr sz="2600" spc="-70" dirty="0">
                <a:latin typeface="Arial MT"/>
                <a:cs typeface="Arial MT"/>
              </a:rPr>
              <a:t> </a:t>
            </a:r>
            <a:r>
              <a:rPr sz="2600" dirty="0">
                <a:latin typeface="Arial MT"/>
                <a:cs typeface="Arial MT"/>
              </a:rPr>
              <a:t>level</a:t>
            </a:r>
            <a:r>
              <a:rPr sz="2600" spc="-60" dirty="0">
                <a:latin typeface="Arial MT"/>
                <a:cs typeface="Arial MT"/>
              </a:rPr>
              <a:t> </a:t>
            </a:r>
            <a:r>
              <a:rPr sz="2600" dirty="0">
                <a:latin typeface="Arial MT"/>
                <a:cs typeface="Arial MT"/>
              </a:rPr>
              <a:t>constructs</a:t>
            </a:r>
            <a:r>
              <a:rPr sz="2600" spc="-65" dirty="0">
                <a:latin typeface="Arial MT"/>
                <a:cs typeface="Arial MT"/>
              </a:rPr>
              <a:t> </a:t>
            </a:r>
            <a:r>
              <a:rPr sz="2600" dirty="0">
                <a:latin typeface="Arial MT"/>
                <a:cs typeface="Arial MT"/>
              </a:rPr>
              <a:t>that</a:t>
            </a:r>
            <a:r>
              <a:rPr sz="2600" spc="-55" dirty="0">
                <a:latin typeface="Arial MT"/>
                <a:cs typeface="Arial MT"/>
              </a:rPr>
              <a:t> </a:t>
            </a:r>
            <a:r>
              <a:rPr sz="2600" spc="-10" dirty="0">
                <a:latin typeface="Arial MT"/>
                <a:cs typeface="Arial MT"/>
              </a:rPr>
              <a:t>include</a:t>
            </a:r>
            <a:endParaRPr sz="2600">
              <a:latin typeface="Arial MT"/>
              <a:cs typeface="Arial MT"/>
            </a:endParaRPr>
          </a:p>
          <a:p>
            <a:pPr marL="241300" marR="259715">
              <a:lnSpc>
                <a:spcPct val="70500"/>
              </a:lnSpc>
              <a:spcBef>
                <a:spcPts val="445"/>
              </a:spcBef>
            </a:pPr>
            <a:r>
              <a:rPr sz="2600" dirty="0">
                <a:latin typeface="Arial MT"/>
                <a:cs typeface="Arial MT"/>
              </a:rPr>
              <a:t>one</a:t>
            </a:r>
            <a:r>
              <a:rPr sz="2600" spc="-40" dirty="0">
                <a:latin typeface="Arial MT"/>
                <a:cs typeface="Arial MT"/>
              </a:rPr>
              <a:t> </a:t>
            </a:r>
            <a:r>
              <a:rPr sz="2600" dirty="0">
                <a:latin typeface="Arial MT"/>
                <a:cs typeface="Arial MT"/>
              </a:rPr>
              <a:t>or</a:t>
            </a:r>
            <a:r>
              <a:rPr sz="2600" spc="-45" dirty="0">
                <a:latin typeface="Arial MT"/>
                <a:cs typeface="Arial MT"/>
              </a:rPr>
              <a:t> </a:t>
            </a:r>
            <a:r>
              <a:rPr sz="2600" dirty="0">
                <a:latin typeface="Arial MT"/>
                <a:cs typeface="Arial MT"/>
              </a:rPr>
              <a:t>more</a:t>
            </a:r>
            <a:r>
              <a:rPr sz="2600" spc="-35" dirty="0">
                <a:latin typeface="Arial MT"/>
                <a:cs typeface="Arial MT"/>
              </a:rPr>
              <a:t> </a:t>
            </a:r>
            <a:r>
              <a:rPr sz="2600" dirty="0">
                <a:latin typeface="Arial MT"/>
                <a:cs typeface="Arial MT"/>
              </a:rPr>
              <a:t>variables</a:t>
            </a:r>
            <a:r>
              <a:rPr sz="2600" spc="-40" dirty="0">
                <a:latin typeface="Arial MT"/>
                <a:cs typeface="Arial MT"/>
              </a:rPr>
              <a:t> </a:t>
            </a:r>
            <a:r>
              <a:rPr sz="2600" dirty="0">
                <a:latin typeface="Arial MT"/>
                <a:cs typeface="Arial MT"/>
              </a:rPr>
              <a:t>and</a:t>
            </a:r>
            <a:r>
              <a:rPr sz="2600" spc="-40" dirty="0">
                <a:latin typeface="Arial MT"/>
                <a:cs typeface="Arial MT"/>
              </a:rPr>
              <a:t> </a:t>
            </a:r>
            <a:r>
              <a:rPr sz="2600" dirty="0">
                <a:latin typeface="Arial MT"/>
                <a:cs typeface="Arial MT"/>
              </a:rPr>
              <a:t>the</a:t>
            </a:r>
            <a:r>
              <a:rPr sz="2600" spc="-35" dirty="0">
                <a:latin typeface="Arial MT"/>
                <a:cs typeface="Arial MT"/>
              </a:rPr>
              <a:t> </a:t>
            </a:r>
            <a:r>
              <a:rPr sz="2600" dirty="0">
                <a:latin typeface="Arial MT"/>
                <a:cs typeface="Arial MT"/>
              </a:rPr>
              <a:t>set</a:t>
            </a:r>
            <a:r>
              <a:rPr sz="2600" spc="-35" dirty="0">
                <a:latin typeface="Arial MT"/>
                <a:cs typeface="Arial MT"/>
              </a:rPr>
              <a:t> </a:t>
            </a:r>
            <a:r>
              <a:rPr sz="2600" dirty="0">
                <a:latin typeface="Arial MT"/>
                <a:cs typeface="Arial MT"/>
              </a:rPr>
              <a:t>of</a:t>
            </a:r>
            <a:r>
              <a:rPr sz="2600" spc="-35" dirty="0">
                <a:latin typeface="Arial MT"/>
                <a:cs typeface="Arial MT"/>
              </a:rPr>
              <a:t> </a:t>
            </a:r>
            <a:r>
              <a:rPr sz="2600" spc="-10" dirty="0">
                <a:latin typeface="Arial MT"/>
                <a:cs typeface="Arial MT"/>
              </a:rPr>
              <a:t>operations </a:t>
            </a:r>
            <a:r>
              <a:rPr sz="2600" dirty="0">
                <a:latin typeface="Arial MT"/>
                <a:cs typeface="Arial MT"/>
              </a:rPr>
              <a:t>that</a:t>
            </a:r>
            <a:r>
              <a:rPr sz="2600" spc="-40" dirty="0">
                <a:latin typeface="Arial MT"/>
                <a:cs typeface="Arial MT"/>
              </a:rPr>
              <a:t> </a:t>
            </a:r>
            <a:r>
              <a:rPr sz="2600" dirty="0">
                <a:latin typeface="Arial MT"/>
                <a:cs typeface="Arial MT"/>
              </a:rPr>
              <a:t>work</a:t>
            </a:r>
            <a:r>
              <a:rPr sz="2600" spc="-40" dirty="0">
                <a:latin typeface="Arial MT"/>
                <a:cs typeface="Arial MT"/>
              </a:rPr>
              <a:t> </a:t>
            </a:r>
            <a:r>
              <a:rPr sz="2600" dirty="0">
                <a:latin typeface="Arial MT"/>
                <a:cs typeface="Arial MT"/>
              </a:rPr>
              <a:t>on</a:t>
            </a:r>
            <a:r>
              <a:rPr sz="2600" spc="-35" dirty="0">
                <a:latin typeface="Arial MT"/>
                <a:cs typeface="Arial MT"/>
              </a:rPr>
              <a:t> </a:t>
            </a:r>
            <a:r>
              <a:rPr sz="2600" dirty="0">
                <a:latin typeface="Arial MT"/>
                <a:cs typeface="Arial MT"/>
              </a:rPr>
              <a:t>these</a:t>
            </a:r>
            <a:r>
              <a:rPr sz="2600" spc="-40" dirty="0">
                <a:latin typeface="Arial MT"/>
                <a:cs typeface="Arial MT"/>
              </a:rPr>
              <a:t> </a:t>
            </a:r>
            <a:r>
              <a:rPr sz="2600" spc="-10" dirty="0">
                <a:latin typeface="Arial MT"/>
                <a:cs typeface="Arial MT"/>
              </a:rPr>
              <a:t>variables.</a:t>
            </a:r>
            <a:endParaRPr sz="2600">
              <a:latin typeface="Arial MT"/>
              <a:cs typeface="Arial MT"/>
            </a:endParaRPr>
          </a:p>
          <a:p>
            <a:pPr marL="241300" marR="480695" indent="-228600">
              <a:lnSpc>
                <a:spcPct val="70500"/>
              </a:lnSpc>
              <a:spcBef>
                <a:spcPts val="965"/>
              </a:spcBef>
              <a:buChar char="•"/>
              <a:tabLst>
                <a:tab pos="241300" algn="l"/>
              </a:tabLst>
            </a:pPr>
            <a:r>
              <a:rPr sz="2600" dirty="0">
                <a:latin typeface="Arial MT"/>
                <a:cs typeface="Arial MT"/>
              </a:rPr>
              <a:t>An</a:t>
            </a:r>
            <a:r>
              <a:rPr sz="2600" spc="-55" dirty="0">
                <a:latin typeface="Arial MT"/>
                <a:cs typeface="Arial MT"/>
              </a:rPr>
              <a:t> </a:t>
            </a:r>
            <a:r>
              <a:rPr sz="2600" dirty="0">
                <a:latin typeface="Arial MT"/>
                <a:cs typeface="Arial MT"/>
              </a:rPr>
              <a:t>object</a:t>
            </a:r>
            <a:r>
              <a:rPr sz="2600" spc="-55" dirty="0">
                <a:latin typeface="Arial MT"/>
                <a:cs typeface="Arial MT"/>
              </a:rPr>
              <a:t> </a:t>
            </a:r>
            <a:r>
              <a:rPr sz="2600" dirty="0">
                <a:latin typeface="Arial MT"/>
                <a:cs typeface="Arial MT"/>
              </a:rPr>
              <a:t>can</a:t>
            </a:r>
            <a:r>
              <a:rPr sz="2600" spc="-50" dirty="0">
                <a:latin typeface="Arial MT"/>
                <a:cs typeface="Arial MT"/>
              </a:rPr>
              <a:t> </a:t>
            </a:r>
            <a:r>
              <a:rPr sz="2600" dirty="0">
                <a:latin typeface="Arial MT"/>
                <a:cs typeface="Arial MT"/>
              </a:rPr>
              <a:t>therefore</a:t>
            </a:r>
            <a:r>
              <a:rPr sz="2600" spc="-55" dirty="0">
                <a:latin typeface="Arial MT"/>
                <a:cs typeface="Arial MT"/>
              </a:rPr>
              <a:t> </a:t>
            </a:r>
            <a:r>
              <a:rPr sz="2600" dirty="0">
                <a:latin typeface="Arial MT"/>
                <a:cs typeface="Arial MT"/>
              </a:rPr>
              <a:t>be</a:t>
            </a:r>
            <a:r>
              <a:rPr sz="2600" spc="-55" dirty="0">
                <a:latin typeface="Arial MT"/>
                <a:cs typeface="Arial MT"/>
              </a:rPr>
              <a:t> </a:t>
            </a:r>
            <a:r>
              <a:rPr sz="2600" dirty="0">
                <a:latin typeface="Arial MT"/>
                <a:cs typeface="Arial MT"/>
              </a:rPr>
              <a:t>considered</a:t>
            </a:r>
            <a:r>
              <a:rPr sz="2600" spc="-50" dirty="0">
                <a:latin typeface="Arial MT"/>
                <a:cs typeface="Arial MT"/>
              </a:rPr>
              <a:t> </a:t>
            </a:r>
            <a:r>
              <a:rPr sz="2600" dirty="0">
                <a:latin typeface="Arial MT"/>
                <a:cs typeface="Arial MT"/>
              </a:rPr>
              <a:t>a</a:t>
            </a:r>
            <a:r>
              <a:rPr sz="2600" spc="-55" dirty="0">
                <a:latin typeface="Arial MT"/>
                <a:cs typeface="Arial MT"/>
              </a:rPr>
              <a:t> </a:t>
            </a:r>
            <a:r>
              <a:rPr sz="2600" spc="-20" dirty="0">
                <a:latin typeface="Arial MT"/>
                <a:cs typeface="Arial MT"/>
              </a:rPr>
              <a:t>more </a:t>
            </a:r>
            <a:r>
              <a:rPr sz="2600" dirty="0">
                <a:latin typeface="Arial MT"/>
                <a:cs typeface="Arial MT"/>
              </a:rPr>
              <a:t>complex</a:t>
            </a:r>
            <a:r>
              <a:rPr sz="2600" spc="-75" dirty="0">
                <a:latin typeface="Arial MT"/>
                <a:cs typeface="Arial MT"/>
              </a:rPr>
              <a:t> </a:t>
            </a:r>
            <a:r>
              <a:rPr sz="2600" spc="-10" dirty="0">
                <a:latin typeface="Arial MT"/>
                <a:cs typeface="Arial MT"/>
              </a:rPr>
              <a:t>variable.</a:t>
            </a:r>
            <a:endParaRPr sz="2600">
              <a:latin typeface="Arial MT"/>
              <a:cs typeface="Arial MT"/>
            </a:endParaRPr>
          </a:p>
        </p:txBody>
      </p:sp>
      <p:sp>
        <p:nvSpPr>
          <p:cNvPr id="4" name="object 4"/>
          <p:cNvSpPr/>
          <p:nvPr/>
        </p:nvSpPr>
        <p:spPr>
          <a:xfrm>
            <a:off x="1524000" y="1371600"/>
            <a:ext cx="9144000" cy="0"/>
          </a:xfrm>
          <a:custGeom>
            <a:avLst/>
            <a:gdLst/>
            <a:ahLst/>
            <a:cxnLst/>
            <a:rect l="l" t="t" r="r" b="b"/>
            <a:pathLst>
              <a:path w="9144000">
                <a:moveTo>
                  <a:pt x="0" y="0"/>
                </a:moveTo>
                <a:lnTo>
                  <a:pt x="9144000" y="1"/>
                </a:lnTo>
              </a:path>
            </a:pathLst>
          </a:custGeom>
          <a:ln w="28575">
            <a:solidFill>
              <a:srgbClr val="000000"/>
            </a:solidFill>
          </a:ln>
        </p:spPr>
        <p:txBody>
          <a:bodyPr wrap="square" lIns="0" tIns="0" rIns="0" bIns="0" rtlCol="0"/>
          <a:lstStyle/>
          <a:p>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860A3D-E0D7-FCC5-6CFF-E97E541831E7}"/>
              </a:ext>
            </a:extLst>
          </p:cNvPr>
          <p:cNvPicPr>
            <a:picLocks noChangeAspect="1"/>
          </p:cNvPicPr>
          <p:nvPr/>
        </p:nvPicPr>
        <p:blipFill>
          <a:blip r:embed="rId2"/>
          <a:srcRect b="38570"/>
          <a:stretch/>
        </p:blipFill>
        <p:spPr>
          <a:xfrm>
            <a:off x="2926521" y="924472"/>
            <a:ext cx="6338958" cy="4015174"/>
          </a:xfrm>
          <a:prstGeom prst="rect">
            <a:avLst/>
          </a:prstGeom>
        </p:spPr>
      </p:pic>
    </p:spTree>
    <p:extLst>
      <p:ext uri="{BB962C8B-B14F-4D97-AF65-F5344CB8AC3E}">
        <p14:creationId xmlns:p14="http://schemas.microsoft.com/office/powerpoint/2010/main" val="5394566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BED7F1-B760-78E5-724D-FE371A0F3987}"/>
              </a:ext>
            </a:extLst>
          </p:cNvPr>
          <p:cNvPicPr>
            <a:picLocks noChangeAspect="1"/>
          </p:cNvPicPr>
          <p:nvPr/>
        </p:nvPicPr>
        <p:blipFill>
          <a:blip r:embed="rId2"/>
          <a:stretch>
            <a:fillRect/>
          </a:stretch>
        </p:blipFill>
        <p:spPr>
          <a:xfrm>
            <a:off x="2770476" y="0"/>
            <a:ext cx="6651047" cy="6858000"/>
          </a:xfrm>
          <a:prstGeom prst="rect">
            <a:avLst/>
          </a:prstGeom>
        </p:spPr>
      </p:pic>
    </p:spTree>
    <p:extLst>
      <p:ext uri="{BB962C8B-B14F-4D97-AF65-F5344CB8AC3E}">
        <p14:creationId xmlns:p14="http://schemas.microsoft.com/office/powerpoint/2010/main" val="9837552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85C7B5-8077-EA86-0ACF-09CEB64F4E1F}"/>
              </a:ext>
            </a:extLst>
          </p:cNvPr>
          <p:cNvPicPr>
            <a:picLocks noChangeAspect="1"/>
          </p:cNvPicPr>
          <p:nvPr/>
        </p:nvPicPr>
        <p:blipFill>
          <a:blip r:embed="rId2"/>
          <a:srcRect b="36453"/>
          <a:stretch/>
        </p:blipFill>
        <p:spPr>
          <a:xfrm>
            <a:off x="2818132" y="933485"/>
            <a:ext cx="6882050" cy="3902466"/>
          </a:xfrm>
          <a:prstGeom prst="rect">
            <a:avLst/>
          </a:prstGeom>
        </p:spPr>
      </p:pic>
    </p:spTree>
    <p:extLst>
      <p:ext uri="{BB962C8B-B14F-4D97-AF65-F5344CB8AC3E}">
        <p14:creationId xmlns:p14="http://schemas.microsoft.com/office/powerpoint/2010/main" val="18083989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85C7B5-8077-EA86-0ACF-09CEB64F4E1F}"/>
              </a:ext>
            </a:extLst>
          </p:cNvPr>
          <p:cNvPicPr>
            <a:picLocks noChangeAspect="1"/>
          </p:cNvPicPr>
          <p:nvPr/>
        </p:nvPicPr>
        <p:blipFill>
          <a:blip r:embed="rId2"/>
          <a:stretch>
            <a:fillRect/>
          </a:stretch>
        </p:blipFill>
        <p:spPr>
          <a:xfrm>
            <a:off x="3053802" y="188767"/>
            <a:ext cx="6882050" cy="6141099"/>
          </a:xfrm>
          <a:prstGeom prst="rect">
            <a:avLst/>
          </a:prstGeom>
        </p:spPr>
      </p:pic>
    </p:spTree>
    <p:extLst>
      <p:ext uri="{BB962C8B-B14F-4D97-AF65-F5344CB8AC3E}">
        <p14:creationId xmlns:p14="http://schemas.microsoft.com/office/powerpoint/2010/main" val="1983291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32981A-C7DC-BA18-8A99-6F958B2DA886}"/>
              </a:ext>
            </a:extLst>
          </p:cNvPr>
          <p:cNvPicPr>
            <a:picLocks noChangeAspect="1"/>
          </p:cNvPicPr>
          <p:nvPr/>
        </p:nvPicPr>
        <p:blipFill>
          <a:blip r:embed="rId2"/>
          <a:srcRect b="39657"/>
          <a:stretch/>
        </p:blipFill>
        <p:spPr>
          <a:xfrm>
            <a:off x="2392804" y="942681"/>
            <a:ext cx="7632634" cy="4138367"/>
          </a:xfrm>
          <a:prstGeom prst="rect">
            <a:avLst/>
          </a:prstGeom>
        </p:spPr>
      </p:pic>
    </p:spTree>
    <p:extLst>
      <p:ext uri="{BB962C8B-B14F-4D97-AF65-F5344CB8AC3E}">
        <p14:creationId xmlns:p14="http://schemas.microsoft.com/office/powerpoint/2010/main" val="12545349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32981A-C7DC-BA18-8A99-6F958B2DA886}"/>
              </a:ext>
            </a:extLst>
          </p:cNvPr>
          <p:cNvPicPr>
            <a:picLocks noChangeAspect="1"/>
          </p:cNvPicPr>
          <p:nvPr/>
        </p:nvPicPr>
        <p:blipFill>
          <a:blip r:embed="rId2"/>
          <a:stretch>
            <a:fillRect/>
          </a:stretch>
        </p:blipFill>
        <p:spPr>
          <a:xfrm>
            <a:off x="2279683" y="0"/>
            <a:ext cx="7632634" cy="6858000"/>
          </a:xfrm>
          <a:prstGeom prst="rect">
            <a:avLst/>
          </a:prstGeom>
        </p:spPr>
      </p:pic>
    </p:spTree>
    <p:extLst>
      <p:ext uri="{BB962C8B-B14F-4D97-AF65-F5344CB8AC3E}">
        <p14:creationId xmlns:p14="http://schemas.microsoft.com/office/powerpoint/2010/main" val="32719525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4EE64-BE22-A2F6-78F7-C7972643256A}"/>
              </a:ext>
            </a:extLst>
          </p:cNvPr>
          <p:cNvSpPr>
            <a:spLocks noGrp="1"/>
          </p:cNvSpPr>
          <p:nvPr>
            <p:ph idx="1"/>
          </p:nvPr>
        </p:nvSpPr>
        <p:spPr>
          <a:xfrm>
            <a:off x="701468" y="458298"/>
            <a:ext cx="10515600" cy="1840521"/>
          </a:xfrm>
        </p:spPr>
        <p:txBody>
          <a:bodyPr>
            <a:normAutofit/>
          </a:bodyPr>
          <a:lstStyle/>
          <a:p>
            <a:pPr algn="just"/>
            <a:r>
              <a:rPr lang="en-US" altLang="zh-CN" sz="2400" b="1" i="0" dirty="0">
                <a:solidFill>
                  <a:srgbClr val="222222"/>
                </a:solidFill>
                <a:effectLst/>
                <a:latin typeface="Inter-Regular"/>
              </a:rPr>
              <a:t>Write a Python code to accept a string from the user and display characters present at an even index number. </a:t>
            </a:r>
          </a:p>
          <a:p>
            <a:pPr marL="0" indent="0" algn="just">
              <a:buNone/>
            </a:pPr>
            <a:r>
              <a:rPr lang="en-US" altLang="zh-CN" sz="2400" b="1" i="0" dirty="0">
                <a:solidFill>
                  <a:srgbClr val="222222"/>
                </a:solidFill>
                <a:effectLst/>
                <a:latin typeface="Inter-Regular"/>
              </a:rPr>
              <a:t>Such as “Welcome to Python Programming” should be printed as </a:t>
            </a:r>
            <a:r>
              <a:rPr lang="en-US" altLang="zh-CN" sz="2400" b="1" u="sng" dirty="0" err="1"/>
              <a:t>Wloe</a:t>
            </a:r>
            <a:r>
              <a:rPr lang="en-US" altLang="zh-CN" sz="2400" b="1" u="sng" dirty="0"/>
              <a:t> </a:t>
            </a:r>
            <a:r>
              <a:rPr lang="en-US" altLang="zh-CN" sz="2400" b="1" u="sng" dirty="0">
                <a:solidFill>
                  <a:srgbClr val="F5AB35"/>
                </a:solidFill>
                <a:effectLst/>
              </a:rPr>
              <a:t>t</a:t>
            </a:r>
            <a:r>
              <a:rPr lang="en-US" altLang="zh-CN" sz="2400" b="1" u="sng" dirty="0"/>
              <a:t> </a:t>
            </a:r>
            <a:r>
              <a:rPr lang="en-US" altLang="zh-CN" sz="2400" b="1" u="sng" dirty="0" err="1"/>
              <a:t>yhnPormn</a:t>
            </a:r>
            <a:endParaRPr lang="zh-CN" altLang="en-US" sz="3600" b="1" u="sng" dirty="0"/>
          </a:p>
        </p:txBody>
      </p:sp>
    </p:spTree>
    <p:extLst>
      <p:ext uri="{BB962C8B-B14F-4D97-AF65-F5344CB8AC3E}">
        <p14:creationId xmlns:p14="http://schemas.microsoft.com/office/powerpoint/2010/main" val="4906326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4EE64-BE22-A2F6-78F7-C7972643256A}"/>
              </a:ext>
            </a:extLst>
          </p:cNvPr>
          <p:cNvSpPr>
            <a:spLocks noGrp="1"/>
          </p:cNvSpPr>
          <p:nvPr>
            <p:ph idx="1"/>
          </p:nvPr>
        </p:nvSpPr>
        <p:spPr>
          <a:xfrm>
            <a:off x="701468" y="458298"/>
            <a:ext cx="10515600" cy="1840521"/>
          </a:xfrm>
        </p:spPr>
        <p:txBody>
          <a:bodyPr>
            <a:normAutofit/>
          </a:bodyPr>
          <a:lstStyle/>
          <a:p>
            <a:pPr algn="just"/>
            <a:r>
              <a:rPr lang="en-US" altLang="zh-CN" sz="2400" b="1" i="0" dirty="0">
                <a:solidFill>
                  <a:srgbClr val="222222"/>
                </a:solidFill>
                <a:effectLst/>
                <a:latin typeface="Inter-Regular"/>
              </a:rPr>
              <a:t>Write a Python code to accept a string from the user and display characters present at an even index number. Such as “Welcome to Python Programming” should be printed as </a:t>
            </a:r>
            <a:r>
              <a:rPr lang="en-US" altLang="zh-CN" sz="2400" b="1" u="sng" dirty="0" err="1"/>
              <a:t>Wloe</a:t>
            </a:r>
            <a:r>
              <a:rPr lang="en-US" altLang="zh-CN" sz="2400" b="1" u="sng" dirty="0"/>
              <a:t> </a:t>
            </a:r>
            <a:r>
              <a:rPr lang="en-US" altLang="zh-CN" sz="2400" b="1" u="sng" dirty="0">
                <a:solidFill>
                  <a:srgbClr val="F5AB35"/>
                </a:solidFill>
                <a:effectLst/>
              </a:rPr>
              <a:t>t</a:t>
            </a:r>
            <a:r>
              <a:rPr lang="en-US" altLang="zh-CN" sz="2400" b="1" u="sng" dirty="0"/>
              <a:t> </a:t>
            </a:r>
            <a:r>
              <a:rPr lang="en-US" altLang="zh-CN" sz="2400" b="1" u="sng" dirty="0" err="1"/>
              <a:t>yhnPormn</a:t>
            </a:r>
            <a:endParaRPr lang="zh-CN" altLang="en-US" sz="3600" b="1" u="sng" dirty="0"/>
          </a:p>
        </p:txBody>
      </p:sp>
      <p:pic>
        <p:nvPicPr>
          <p:cNvPr id="6" name="Picture 5">
            <a:extLst>
              <a:ext uri="{FF2B5EF4-FFF2-40B4-BE49-F238E27FC236}">
                <a16:creationId xmlns:a16="http://schemas.microsoft.com/office/drawing/2014/main" id="{5A440BB9-EB7A-03EF-189C-C877D96FEE14}"/>
              </a:ext>
            </a:extLst>
          </p:cNvPr>
          <p:cNvPicPr>
            <a:picLocks noChangeAspect="1"/>
          </p:cNvPicPr>
          <p:nvPr/>
        </p:nvPicPr>
        <p:blipFill>
          <a:blip r:embed="rId2"/>
          <a:stretch>
            <a:fillRect/>
          </a:stretch>
        </p:blipFill>
        <p:spPr>
          <a:xfrm>
            <a:off x="325708" y="1595837"/>
            <a:ext cx="10951182" cy="5144550"/>
          </a:xfrm>
          <a:prstGeom prst="rect">
            <a:avLst/>
          </a:prstGeom>
        </p:spPr>
      </p:pic>
    </p:spTree>
    <p:extLst>
      <p:ext uri="{BB962C8B-B14F-4D97-AF65-F5344CB8AC3E}">
        <p14:creationId xmlns:p14="http://schemas.microsoft.com/office/powerpoint/2010/main" val="36703518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4EE64-BE22-A2F6-78F7-C7972643256A}"/>
              </a:ext>
            </a:extLst>
          </p:cNvPr>
          <p:cNvSpPr>
            <a:spLocks noGrp="1"/>
          </p:cNvSpPr>
          <p:nvPr>
            <p:ph idx="1"/>
          </p:nvPr>
        </p:nvSpPr>
        <p:spPr>
          <a:xfrm>
            <a:off x="701468" y="458298"/>
            <a:ext cx="10515600" cy="1840521"/>
          </a:xfrm>
        </p:spPr>
        <p:txBody>
          <a:bodyPr>
            <a:normAutofit/>
          </a:bodyPr>
          <a:lstStyle/>
          <a:p>
            <a:pPr algn="just"/>
            <a:r>
              <a:rPr lang="en-US" altLang="zh-CN" sz="2400" b="1" i="0" dirty="0">
                <a:solidFill>
                  <a:srgbClr val="222222"/>
                </a:solidFill>
                <a:effectLst/>
                <a:latin typeface="Inter-Regular"/>
              </a:rPr>
              <a:t>Write a Python code to accept a string from the user and display characters present at an even index number. Such as “Welcome to Python Programming” should be printed as </a:t>
            </a:r>
            <a:r>
              <a:rPr lang="en-US" altLang="zh-CN" sz="2400" b="1" u="sng" dirty="0" err="1"/>
              <a:t>Wloe</a:t>
            </a:r>
            <a:r>
              <a:rPr lang="en-US" altLang="zh-CN" sz="2400" b="1" u="sng" dirty="0"/>
              <a:t> </a:t>
            </a:r>
            <a:r>
              <a:rPr lang="en-US" altLang="zh-CN" sz="2400" b="1" u="sng" dirty="0">
                <a:solidFill>
                  <a:srgbClr val="F5AB35"/>
                </a:solidFill>
                <a:effectLst/>
              </a:rPr>
              <a:t>t</a:t>
            </a:r>
            <a:r>
              <a:rPr lang="en-US" altLang="zh-CN" sz="2400" b="1" u="sng" dirty="0"/>
              <a:t> </a:t>
            </a:r>
            <a:r>
              <a:rPr lang="en-US" altLang="zh-CN" sz="2400" b="1" u="sng" dirty="0" err="1"/>
              <a:t>yhnPormn</a:t>
            </a:r>
            <a:endParaRPr lang="zh-CN" altLang="en-US" sz="3600" b="1" u="sng" dirty="0"/>
          </a:p>
        </p:txBody>
      </p:sp>
      <p:pic>
        <p:nvPicPr>
          <p:cNvPr id="7" name="Picture 6">
            <a:extLst>
              <a:ext uri="{FF2B5EF4-FFF2-40B4-BE49-F238E27FC236}">
                <a16:creationId xmlns:a16="http://schemas.microsoft.com/office/drawing/2014/main" id="{EB478662-597A-E65A-ED3E-79D4D906F86F}"/>
              </a:ext>
            </a:extLst>
          </p:cNvPr>
          <p:cNvPicPr>
            <a:picLocks noChangeAspect="1"/>
          </p:cNvPicPr>
          <p:nvPr/>
        </p:nvPicPr>
        <p:blipFill>
          <a:blip r:embed="rId2"/>
          <a:stretch>
            <a:fillRect/>
          </a:stretch>
        </p:blipFill>
        <p:spPr>
          <a:xfrm>
            <a:off x="606751" y="1741325"/>
            <a:ext cx="11220628" cy="1461092"/>
          </a:xfrm>
          <a:prstGeom prst="rect">
            <a:avLst/>
          </a:prstGeom>
        </p:spPr>
      </p:pic>
      <p:pic>
        <p:nvPicPr>
          <p:cNvPr id="4" name="Picture 3">
            <a:extLst>
              <a:ext uri="{FF2B5EF4-FFF2-40B4-BE49-F238E27FC236}">
                <a16:creationId xmlns:a16="http://schemas.microsoft.com/office/drawing/2014/main" id="{E3584D29-2AB3-5148-9671-0E2D1C9130EA}"/>
              </a:ext>
            </a:extLst>
          </p:cNvPr>
          <p:cNvPicPr>
            <a:picLocks noChangeAspect="1"/>
          </p:cNvPicPr>
          <p:nvPr/>
        </p:nvPicPr>
        <p:blipFill>
          <a:blip r:embed="rId3"/>
          <a:stretch>
            <a:fillRect/>
          </a:stretch>
        </p:blipFill>
        <p:spPr>
          <a:xfrm>
            <a:off x="2695933" y="3243130"/>
            <a:ext cx="5706271" cy="3505689"/>
          </a:xfrm>
          <a:prstGeom prst="rect">
            <a:avLst/>
          </a:prstGeom>
        </p:spPr>
      </p:pic>
    </p:spTree>
    <p:extLst>
      <p:ext uri="{BB962C8B-B14F-4D97-AF65-F5344CB8AC3E}">
        <p14:creationId xmlns:p14="http://schemas.microsoft.com/office/powerpoint/2010/main" val="25714627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3FD579-884B-1FC5-6C0D-DEB719396EB6}"/>
              </a:ext>
            </a:extLst>
          </p:cNvPr>
          <p:cNvPicPr>
            <a:picLocks noChangeAspect="1"/>
          </p:cNvPicPr>
          <p:nvPr/>
        </p:nvPicPr>
        <p:blipFill>
          <a:blip r:embed="rId2"/>
          <a:stretch>
            <a:fillRect/>
          </a:stretch>
        </p:blipFill>
        <p:spPr>
          <a:xfrm>
            <a:off x="1061335" y="729102"/>
            <a:ext cx="10069330" cy="1981477"/>
          </a:xfrm>
          <a:prstGeom prst="rect">
            <a:avLst/>
          </a:prstGeom>
        </p:spPr>
      </p:pic>
      <p:sp>
        <p:nvSpPr>
          <p:cNvPr id="3" name="TextBox 2">
            <a:extLst>
              <a:ext uri="{FF2B5EF4-FFF2-40B4-BE49-F238E27FC236}">
                <a16:creationId xmlns:a16="http://schemas.microsoft.com/office/drawing/2014/main" id="{BC2C7C93-81D1-736C-B4E5-1171B41C9A11}"/>
              </a:ext>
            </a:extLst>
          </p:cNvPr>
          <p:cNvSpPr txBox="1"/>
          <p:nvPr/>
        </p:nvSpPr>
        <p:spPr>
          <a:xfrm>
            <a:off x="1734796" y="3429000"/>
            <a:ext cx="8445381" cy="1200329"/>
          </a:xfrm>
          <a:prstGeom prst="rect">
            <a:avLst/>
          </a:prstGeom>
          <a:noFill/>
        </p:spPr>
        <p:txBody>
          <a:bodyPr wrap="square">
            <a:spAutoFit/>
          </a:bodyPr>
          <a:lstStyle/>
          <a:p>
            <a:r>
              <a:rPr lang="en-US" altLang="zh-CN" sz="3600" b="1" dirty="0"/>
              <a:t>Trace the Program and write output in your notebook</a:t>
            </a:r>
            <a:endParaRPr lang="zh-CN" altLang="en-US" sz="3600" b="1" dirty="0"/>
          </a:p>
        </p:txBody>
      </p:sp>
    </p:spTree>
    <p:extLst>
      <p:ext uri="{BB962C8B-B14F-4D97-AF65-F5344CB8AC3E}">
        <p14:creationId xmlns:p14="http://schemas.microsoft.com/office/powerpoint/2010/main" val="2758530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542925">
              <a:lnSpc>
                <a:spcPct val="100000"/>
              </a:lnSpc>
              <a:spcBef>
                <a:spcPts val="100"/>
              </a:spcBef>
            </a:pPr>
            <a:r>
              <a:rPr dirty="0"/>
              <a:t>Classes</a:t>
            </a:r>
            <a:r>
              <a:rPr spc="-85" dirty="0"/>
              <a:t> </a:t>
            </a:r>
            <a:r>
              <a:rPr dirty="0"/>
              <a:t>vs.</a:t>
            </a:r>
            <a:r>
              <a:rPr spc="-80" dirty="0"/>
              <a:t> </a:t>
            </a:r>
            <a:r>
              <a:rPr spc="-10" dirty="0"/>
              <a:t>Objects</a:t>
            </a:r>
          </a:p>
        </p:txBody>
      </p:sp>
      <p:sp>
        <p:nvSpPr>
          <p:cNvPr id="3" name="object 3"/>
          <p:cNvSpPr txBox="1"/>
          <p:nvPr/>
        </p:nvSpPr>
        <p:spPr>
          <a:xfrm>
            <a:off x="2231391" y="1726354"/>
            <a:ext cx="7599045" cy="3217545"/>
          </a:xfrm>
          <a:prstGeom prst="rect">
            <a:avLst/>
          </a:prstGeom>
        </p:spPr>
        <p:txBody>
          <a:bodyPr vert="horz" wrap="square" lIns="0" tIns="93980" rIns="0" bIns="0" rtlCol="0">
            <a:spAutoFit/>
          </a:bodyPr>
          <a:lstStyle/>
          <a:p>
            <a:pPr marL="240665" indent="-227965">
              <a:spcBef>
                <a:spcPts val="740"/>
              </a:spcBef>
              <a:buChar char="•"/>
              <a:tabLst>
                <a:tab pos="240665" algn="l"/>
              </a:tabLst>
            </a:pPr>
            <a:r>
              <a:rPr sz="2800" dirty="0">
                <a:latin typeface="Arial MT"/>
                <a:cs typeface="Arial MT"/>
              </a:rPr>
              <a:t>Every</a:t>
            </a:r>
            <a:r>
              <a:rPr sz="2800" spc="-45" dirty="0">
                <a:latin typeface="Arial MT"/>
                <a:cs typeface="Arial MT"/>
              </a:rPr>
              <a:t> </a:t>
            </a:r>
            <a:r>
              <a:rPr sz="2800" dirty="0">
                <a:latin typeface="Arial MT"/>
                <a:cs typeface="Arial MT"/>
              </a:rPr>
              <a:t>Object</a:t>
            </a:r>
            <a:r>
              <a:rPr sz="2800" spc="-50" dirty="0">
                <a:latin typeface="Arial MT"/>
                <a:cs typeface="Arial MT"/>
              </a:rPr>
              <a:t> </a:t>
            </a:r>
            <a:r>
              <a:rPr sz="2800" dirty="0">
                <a:latin typeface="Arial MT"/>
                <a:cs typeface="Arial MT"/>
              </a:rPr>
              <a:t>belongs</a:t>
            </a:r>
            <a:r>
              <a:rPr sz="2800" spc="-45" dirty="0">
                <a:latin typeface="Arial MT"/>
                <a:cs typeface="Arial MT"/>
              </a:rPr>
              <a:t> </a:t>
            </a:r>
            <a:r>
              <a:rPr sz="2800" dirty="0">
                <a:latin typeface="Arial MT"/>
                <a:cs typeface="Arial MT"/>
              </a:rPr>
              <a:t>to</a:t>
            </a:r>
            <a:r>
              <a:rPr sz="2800" spc="-40" dirty="0">
                <a:latin typeface="Arial MT"/>
                <a:cs typeface="Arial MT"/>
              </a:rPr>
              <a:t> </a:t>
            </a:r>
            <a:r>
              <a:rPr sz="2800" dirty="0">
                <a:latin typeface="Arial MT"/>
                <a:cs typeface="Arial MT"/>
              </a:rPr>
              <a:t>a</a:t>
            </a:r>
            <a:r>
              <a:rPr sz="2800" spc="-40" dirty="0">
                <a:latin typeface="Arial MT"/>
                <a:cs typeface="Arial MT"/>
              </a:rPr>
              <a:t> </a:t>
            </a:r>
            <a:r>
              <a:rPr sz="2800" dirty="0">
                <a:latin typeface="Arial MT"/>
                <a:cs typeface="Arial MT"/>
              </a:rPr>
              <a:t>certain</a:t>
            </a:r>
            <a:r>
              <a:rPr sz="2800" spc="-40" dirty="0">
                <a:latin typeface="Arial MT"/>
                <a:cs typeface="Arial MT"/>
              </a:rPr>
              <a:t> </a:t>
            </a:r>
            <a:r>
              <a:rPr sz="2800" spc="-10" dirty="0">
                <a:latin typeface="Arial MT"/>
                <a:cs typeface="Arial MT"/>
              </a:rPr>
              <a:t>class.</a:t>
            </a:r>
            <a:endParaRPr sz="2800">
              <a:latin typeface="Arial MT"/>
              <a:cs typeface="Arial MT"/>
            </a:endParaRPr>
          </a:p>
          <a:p>
            <a:pPr marL="241300" marR="1114425" indent="-228600">
              <a:lnSpc>
                <a:spcPts val="3030"/>
              </a:lnSpc>
              <a:spcBef>
                <a:spcPts val="1015"/>
              </a:spcBef>
              <a:buChar char="•"/>
              <a:tabLst>
                <a:tab pos="241300" algn="l"/>
              </a:tabLst>
            </a:pPr>
            <a:r>
              <a:rPr sz="2800" dirty="0">
                <a:latin typeface="Arial MT"/>
                <a:cs typeface="Arial MT"/>
              </a:rPr>
              <a:t>Classes</a:t>
            </a:r>
            <a:r>
              <a:rPr sz="2800" spc="-60" dirty="0">
                <a:latin typeface="Arial MT"/>
                <a:cs typeface="Arial MT"/>
              </a:rPr>
              <a:t> </a:t>
            </a:r>
            <a:r>
              <a:rPr sz="2800" dirty="0">
                <a:latin typeface="Arial MT"/>
                <a:cs typeface="Arial MT"/>
              </a:rPr>
              <a:t>are</a:t>
            </a:r>
            <a:r>
              <a:rPr sz="2800" spc="-55" dirty="0">
                <a:latin typeface="Arial MT"/>
                <a:cs typeface="Arial MT"/>
              </a:rPr>
              <a:t> </a:t>
            </a:r>
            <a:r>
              <a:rPr sz="2800" dirty="0">
                <a:latin typeface="Arial MT"/>
                <a:cs typeface="Arial MT"/>
              </a:rPr>
              <a:t>abstract</a:t>
            </a:r>
            <a:r>
              <a:rPr sz="2800" spc="-65" dirty="0">
                <a:latin typeface="Arial MT"/>
                <a:cs typeface="Arial MT"/>
              </a:rPr>
              <a:t> </a:t>
            </a:r>
            <a:r>
              <a:rPr sz="2800" dirty="0">
                <a:latin typeface="Arial MT"/>
                <a:cs typeface="Arial MT"/>
              </a:rPr>
              <a:t>descriptions</a:t>
            </a:r>
            <a:r>
              <a:rPr sz="2800" spc="-60" dirty="0">
                <a:latin typeface="Arial MT"/>
                <a:cs typeface="Arial MT"/>
              </a:rPr>
              <a:t> </a:t>
            </a:r>
            <a:r>
              <a:rPr sz="2800" dirty="0">
                <a:latin typeface="Arial MT"/>
                <a:cs typeface="Arial MT"/>
              </a:rPr>
              <a:t>of</a:t>
            </a:r>
            <a:r>
              <a:rPr sz="2800" spc="-65" dirty="0">
                <a:latin typeface="Arial MT"/>
                <a:cs typeface="Arial MT"/>
              </a:rPr>
              <a:t> </a:t>
            </a:r>
            <a:r>
              <a:rPr sz="2800" spc="-25" dirty="0">
                <a:latin typeface="Arial MT"/>
                <a:cs typeface="Arial MT"/>
              </a:rPr>
              <a:t>the </a:t>
            </a:r>
            <a:r>
              <a:rPr sz="2800" dirty="0">
                <a:latin typeface="Arial MT"/>
                <a:cs typeface="Arial MT"/>
              </a:rPr>
              <a:t>structure</a:t>
            </a:r>
            <a:r>
              <a:rPr sz="2800" spc="-40" dirty="0">
                <a:latin typeface="Arial MT"/>
                <a:cs typeface="Arial MT"/>
              </a:rPr>
              <a:t> </a:t>
            </a:r>
            <a:r>
              <a:rPr sz="2800" dirty="0">
                <a:latin typeface="Arial MT"/>
                <a:cs typeface="Arial MT"/>
              </a:rPr>
              <a:t>and</a:t>
            </a:r>
            <a:r>
              <a:rPr sz="2800" spc="-40" dirty="0">
                <a:latin typeface="Arial MT"/>
                <a:cs typeface="Arial MT"/>
              </a:rPr>
              <a:t> </a:t>
            </a:r>
            <a:r>
              <a:rPr sz="2800" dirty="0">
                <a:latin typeface="Arial MT"/>
                <a:cs typeface="Arial MT"/>
              </a:rPr>
              <a:t>functions</a:t>
            </a:r>
            <a:r>
              <a:rPr sz="2800" spc="-40" dirty="0">
                <a:latin typeface="Arial MT"/>
                <a:cs typeface="Arial MT"/>
              </a:rPr>
              <a:t> </a:t>
            </a:r>
            <a:r>
              <a:rPr sz="2800" dirty="0">
                <a:latin typeface="Arial MT"/>
                <a:cs typeface="Arial MT"/>
              </a:rPr>
              <a:t>of</a:t>
            </a:r>
            <a:r>
              <a:rPr sz="2800" spc="-50" dirty="0">
                <a:latin typeface="Arial MT"/>
                <a:cs typeface="Arial MT"/>
              </a:rPr>
              <a:t> </a:t>
            </a:r>
            <a:r>
              <a:rPr sz="2800" dirty="0">
                <a:latin typeface="Arial MT"/>
                <a:cs typeface="Arial MT"/>
              </a:rPr>
              <a:t>an</a:t>
            </a:r>
            <a:r>
              <a:rPr sz="2800" spc="-35" dirty="0">
                <a:latin typeface="Arial MT"/>
                <a:cs typeface="Arial MT"/>
              </a:rPr>
              <a:t> </a:t>
            </a:r>
            <a:r>
              <a:rPr sz="2800" spc="-10" dirty="0">
                <a:latin typeface="Arial MT"/>
                <a:cs typeface="Arial MT"/>
              </a:rPr>
              <a:t>object.</a:t>
            </a:r>
            <a:endParaRPr sz="2800">
              <a:latin typeface="Arial MT"/>
              <a:cs typeface="Arial MT"/>
            </a:endParaRPr>
          </a:p>
          <a:p>
            <a:pPr marL="241300" marR="381000" indent="-228600">
              <a:lnSpc>
                <a:spcPts val="3000"/>
              </a:lnSpc>
              <a:spcBef>
                <a:spcPts val="1030"/>
              </a:spcBef>
              <a:buChar char="•"/>
              <a:tabLst>
                <a:tab pos="241300" algn="l"/>
              </a:tabLst>
            </a:pPr>
            <a:r>
              <a:rPr sz="2800" dirty="0">
                <a:latin typeface="Arial MT"/>
                <a:cs typeface="Arial MT"/>
              </a:rPr>
              <a:t>Objects</a:t>
            </a:r>
            <a:r>
              <a:rPr sz="2800" spc="-50" dirty="0">
                <a:latin typeface="Arial MT"/>
                <a:cs typeface="Arial MT"/>
              </a:rPr>
              <a:t> </a:t>
            </a:r>
            <a:r>
              <a:rPr sz="2800" dirty="0">
                <a:latin typeface="Arial MT"/>
                <a:cs typeface="Arial MT"/>
              </a:rPr>
              <a:t>are</a:t>
            </a:r>
            <a:r>
              <a:rPr sz="2800" spc="-45" dirty="0">
                <a:latin typeface="Arial MT"/>
                <a:cs typeface="Arial MT"/>
              </a:rPr>
              <a:t> </a:t>
            </a:r>
            <a:r>
              <a:rPr sz="2800" dirty="0">
                <a:latin typeface="Arial MT"/>
                <a:cs typeface="Arial MT"/>
              </a:rPr>
              <a:t>created</a:t>
            </a:r>
            <a:r>
              <a:rPr sz="2800" spc="-45" dirty="0">
                <a:latin typeface="Arial MT"/>
                <a:cs typeface="Arial MT"/>
              </a:rPr>
              <a:t> </a:t>
            </a:r>
            <a:r>
              <a:rPr sz="2800" dirty="0">
                <a:latin typeface="Arial MT"/>
                <a:cs typeface="Arial MT"/>
              </a:rPr>
              <a:t>when</a:t>
            </a:r>
            <a:r>
              <a:rPr sz="2800" spc="-45" dirty="0">
                <a:latin typeface="Arial MT"/>
                <a:cs typeface="Arial MT"/>
              </a:rPr>
              <a:t> </a:t>
            </a:r>
            <a:r>
              <a:rPr sz="2800" dirty="0">
                <a:latin typeface="Arial MT"/>
                <a:cs typeface="Arial MT"/>
              </a:rPr>
              <a:t>an</a:t>
            </a:r>
            <a:r>
              <a:rPr sz="2800" spc="-45" dirty="0">
                <a:latin typeface="Arial MT"/>
                <a:cs typeface="Arial MT"/>
              </a:rPr>
              <a:t> </a:t>
            </a:r>
            <a:r>
              <a:rPr sz="2800" dirty="0">
                <a:latin typeface="Arial MT"/>
                <a:cs typeface="Arial MT"/>
              </a:rPr>
              <a:t>instance</a:t>
            </a:r>
            <a:r>
              <a:rPr sz="2800" spc="-45" dirty="0">
                <a:latin typeface="Arial MT"/>
                <a:cs typeface="Arial MT"/>
              </a:rPr>
              <a:t> </a:t>
            </a:r>
            <a:r>
              <a:rPr sz="2800" dirty="0">
                <a:latin typeface="Arial MT"/>
                <a:cs typeface="Arial MT"/>
              </a:rPr>
              <a:t>of</a:t>
            </a:r>
            <a:r>
              <a:rPr sz="2800" spc="-55" dirty="0">
                <a:latin typeface="Arial MT"/>
                <a:cs typeface="Arial MT"/>
              </a:rPr>
              <a:t> </a:t>
            </a:r>
            <a:r>
              <a:rPr sz="2800" spc="-25" dirty="0">
                <a:latin typeface="Arial MT"/>
                <a:cs typeface="Arial MT"/>
              </a:rPr>
              <a:t>the </a:t>
            </a:r>
            <a:r>
              <a:rPr sz="2800" dirty="0">
                <a:latin typeface="Arial MT"/>
                <a:cs typeface="Arial MT"/>
              </a:rPr>
              <a:t>class</a:t>
            </a:r>
            <a:r>
              <a:rPr sz="2800" spc="-40" dirty="0">
                <a:latin typeface="Arial MT"/>
                <a:cs typeface="Arial MT"/>
              </a:rPr>
              <a:t> </a:t>
            </a:r>
            <a:r>
              <a:rPr sz="2800" dirty="0">
                <a:latin typeface="Arial MT"/>
                <a:cs typeface="Arial MT"/>
              </a:rPr>
              <a:t>is</a:t>
            </a:r>
            <a:r>
              <a:rPr sz="2800" spc="-35" dirty="0">
                <a:latin typeface="Arial MT"/>
                <a:cs typeface="Arial MT"/>
              </a:rPr>
              <a:t> </a:t>
            </a:r>
            <a:r>
              <a:rPr sz="2800" dirty="0">
                <a:latin typeface="Arial MT"/>
                <a:cs typeface="Arial MT"/>
              </a:rPr>
              <a:t>created</a:t>
            </a:r>
            <a:r>
              <a:rPr sz="2800" spc="-30" dirty="0">
                <a:latin typeface="Arial MT"/>
                <a:cs typeface="Arial MT"/>
              </a:rPr>
              <a:t> </a:t>
            </a:r>
            <a:r>
              <a:rPr sz="2800" dirty="0">
                <a:latin typeface="Arial MT"/>
                <a:cs typeface="Arial MT"/>
              </a:rPr>
              <a:t>by</a:t>
            </a:r>
            <a:r>
              <a:rPr sz="2800" spc="-35" dirty="0">
                <a:latin typeface="Arial MT"/>
                <a:cs typeface="Arial MT"/>
              </a:rPr>
              <a:t> </a:t>
            </a:r>
            <a:r>
              <a:rPr sz="2800" dirty="0">
                <a:latin typeface="Arial MT"/>
                <a:cs typeface="Arial MT"/>
              </a:rPr>
              <a:t>the</a:t>
            </a:r>
            <a:r>
              <a:rPr sz="2800" spc="-30" dirty="0">
                <a:latin typeface="Arial MT"/>
                <a:cs typeface="Arial MT"/>
              </a:rPr>
              <a:t> </a:t>
            </a:r>
            <a:r>
              <a:rPr sz="2800" spc="-10" dirty="0">
                <a:latin typeface="Arial MT"/>
                <a:cs typeface="Arial MT"/>
              </a:rPr>
              <a:t>program.</a:t>
            </a:r>
            <a:endParaRPr sz="2800">
              <a:latin typeface="Arial MT"/>
              <a:cs typeface="Arial MT"/>
            </a:endParaRPr>
          </a:p>
          <a:p>
            <a:pPr marL="241300" marR="5080" indent="-228600">
              <a:lnSpc>
                <a:spcPts val="3030"/>
              </a:lnSpc>
              <a:spcBef>
                <a:spcPts val="1010"/>
              </a:spcBef>
              <a:buChar char="•"/>
              <a:tabLst>
                <a:tab pos="241300" algn="l"/>
              </a:tabLst>
            </a:pPr>
            <a:r>
              <a:rPr sz="2800" dirty="0">
                <a:latin typeface="Arial MT"/>
                <a:cs typeface="Arial MT"/>
              </a:rPr>
              <a:t>For</a:t>
            </a:r>
            <a:r>
              <a:rPr sz="2800" spc="-45" dirty="0">
                <a:latin typeface="Arial MT"/>
                <a:cs typeface="Arial MT"/>
              </a:rPr>
              <a:t> </a:t>
            </a:r>
            <a:r>
              <a:rPr sz="2800" dirty="0">
                <a:latin typeface="Arial MT"/>
                <a:cs typeface="Arial MT"/>
              </a:rPr>
              <a:t>example,</a:t>
            </a:r>
            <a:r>
              <a:rPr sz="2800" spc="-45" dirty="0">
                <a:latin typeface="Arial MT"/>
                <a:cs typeface="Arial MT"/>
              </a:rPr>
              <a:t> </a:t>
            </a:r>
            <a:r>
              <a:rPr sz="2800" dirty="0">
                <a:latin typeface="Arial MT"/>
                <a:cs typeface="Arial MT"/>
              </a:rPr>
              <a:t>“Fruit”</a:t>
            </a:r>
            <a:r>
              <a:rPr sz="2800" spc="-40" dirty="0">
                <a:latin typeface="Arial MT"/>
                <a:cs typeface="Arial MT"/>
              </a:rPr>
              <a:t> </a:t>
            </a:r>
            <a:r>
              <a:rPr sz="2800" dirty="0">
                <a:latin typeface="Arial MT"/>
                <a:cs typeface="Arial MT"/>
              </a:rPr>
              <a:t>is</a:t>
            </a:r>
            <a:r>
              <a:rPr sz="2800" spc="-45" dirty="0">
                <a:latin typeface="Arial MT"/>
                <a:cs typeface="Arial MT"/>
              </a:rPr>
              <a:t> </a:t>
            </a:r>
            <a:r>
              <a:rPr sz="2800" dirty="0">
                <a:latin typeface="Arial MT"/>
                <a:cs typeface="Arial MT"/>
              </a:rPr>
              <a:t>a</a:t>
            </a:r>
            <a:r>
              <a:rPr sz="2800" spc="-45" dirty="0">
                <a:latin typeface="Arial MT"/>
                <a:cs typeface="Arial MT"/>
              </a:rPr>
              <a:t> </a:t>
            </a:r>
            <a:r>
              <a:rPr sz="2800" dirty="0">
                <a:latin typeface="Arial MT"/>
                <a:cs typeface="Arial MT"/>
              </a:rPr>
              <a:t>class</a:t>
            </a:r>
            <a:r>
              <a:rPr sz="2800" spc="-45" dirty="0">
                <a:latin typeface="Arial MT"/>
                <a:cs typeface="Arial MT"/>
              </a:rPr>
              <a:t> </a:t>
            </a:r>
            <a:r>
              <a:rPr sz="2800" dirty="0">
                <a:latin typeface="Arial MT"/>
                <a:cs typeface="Arial MT"/>
              </a:rPr>
              <a:t>while</a:t>
            </a:r>
            <a:r>
              <a:rPr sz="2800" spc="-40" dirty="0">
                <a:latin typeface="Arial MT"/>
                <a:cs typeface="Arial MT"/>
              </a:rPr>
              <a:t> </a:t>
            </a:r>
            <a:r>
              <a:rPr sz="2800" dirty="0">
                <a:latin typeface="Arial MT"/>
                <a:cs typeface="Arial MT"/>
              </a:rPr>
              <a:t>an</a:t>
            </a:r>
            <a:r>
              <a:rPr sz="2800" spc="-40" dirty="0">
                <a:latin typeface="Arial MT"/>
                <a:cs typeface="Arial MT"/>
              </a:rPr>
              <a:t> </a:t>
            </a:r>
            <a:r>
              <a:rPr sz="2800" spc="-10" dirty="0">
                <a:latin typeface="Arial MT"/>
                <a:cs typeface="Arial MT"/>
              </a:rPr>
              <a:t>“Apple” </a:t>
            </a:r>
            <a:r>
              <a:rPr sz="2800" dirty="0">
                <a:latin typeface="Arial MT"/>
                <a:cs typeface="Arial MT"/>
              </a:rPr>
              <a:t>is</a:t>
            </a:r>
            <a:r>
              <a:rPr sz="2800" spc="-25" dirty="0">
                <a:latin typeface="Arial MT"/>
                <a:cs typeface="Arial MT"/>
              </a:rPr>
              <a:t> </a:t>
            </a:r>
            <a:r>
              <a:rPr sz="2800" dirty="0">
                <a:latin typeface="Arial MT"/>
                <a:cs typeface="Arial MT"/>
              </a:rPr>
              <a:t>an</a:t>
            </a:r>
            <a:r>
              <a:rPr sz="2800" spc="-15" dirty="0">
                <a:latin typeface="Arial MT"/>
                <a:cs typeface="Arial MT"/>
              </a:rPr>
              <a:t> </a:t>
            </a:r>
            <a:r>
              <a:rPr sz="2800" spc="-10" dirty="0">
                <a:latin typeface="Arial MT"/>
                <a:cs typeface="Arial MT"/>
              </a:rPr>
              <a:t>object.</a:t>
            </a:r>
            <a:endParaRPr sz="2800">
              <a:latin typeface="Arial MT"/>
              <a:cs typeface="Arial MT"/>
            </a:endParaRPr>
          </a:p>
        </p:txBody>
      </p:sp>
      <p:sp>
        <p:nvSpPr>
          <p:cNvPr id="4" name="object 4"/>
          <p:cNvSpPr/>
          <p:nvPr/>
        </p:nvSpPr>
        <p:spPr>
          <a:xfrm>
            <a:off x="1524000" y="1371600"/>
            <a:ext cx="9144000" cy="0"/>
          </a:xfrm>
          <a:custGeom>
            <a:avLst/>
            <a:gdLst/>
            <a:ahLst/>
            <a:cxnLst/>
            <a:rect l="l" t="t" r="r" b="b"/>
            <a:pathLst>
              <a:path w="9144000">
                <a:moveTo>
                  <a:pt x="0" y="0"/>
                </a:moveTo>
                <a:lnTo>
                  <a:pt x="9144000" y="1"/>
                </a:lnTo>
              </a:path>
            </a:pathLst>
          </a:custGeom>
          <a:ln w="28575">
            <a:solidFill>
              <a:srgbClr val="000000"/>
            </a:solidFill>
          </a:ln>
        </p:spPr>
        <p:txBody>
          <a:bodyPr wrap="square" lIns="0" tIns="0" rIns="0" bIns="0" rtlCol="0"/>
          <a:lstStyle/>
          <a:p>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3FD579-884B-1FC5-6C0D-DEB719396EB6}"/>
              </a:ext>
            </a:extLst>
          </p:cNvPr>
          <p:cNvPicPr>
            <a:picLocks noChangeAspect="1"/>
          </p:cNvPicPr>
          <p:nvPr/>
        </p:nvPicPr>
        <p:blipFill>
          <a:blip r:embed="rId2"/>
          <a:stretch>
            <a:fillRect/>
          </a:stretch>
        </p:blipFill>
        <p:spPr>
          <a:xfrm>
            <a:off x="1249342" y="694919"/>
            <a:ext cx="10069330" cy="1981477"/>
          </a:xfrm>
          <a:prstGeom prst="rect">
            <a:avLst/>
          </a:prstGeom>
        </p:spPr>
      </p:pic>
      <p:pic>
        <p:nvPicPr>
          <p:cNvPr id="10" name="Picture 9">
            <a:extLst>
              <a:ext uri="{FF2B5EF4-FFF2-40B4-BE49-F238E27FC236}">
                <a16:creationId xmlns:a16="http://schemas.microsoft.com/office/drawing/2014/main" id="{9009E7BF-8EAA-238F-6373-69FE165295EA}"/>
              </a:ext>
            </a:extLst>
          </p:cNvPr>
          <p:cNvPicPr>
            <a:picLocks noChangeAspect="1"/>
          </p:cNvPicPr>
          <p:nvPr/>
        </p:nvPicPr>
        <p:blipFill>
          <a:blip r:embed="rId3"/>
          <a:stretch>
            <a:fillRect/>
          </a:stretch>
        </p:blipFill>
        <p:spPr>
          <a:xfrm>
            <a:off x="3834048" y="2950785"/>
            <a:ext cx="3019846" cy="3581900"/>
          </a:xfrm>
          <a:prstGeom prst="rect">
            <a:avLst/>
          </a:prstGeom>
        </p:spPr>
      </p:pic>
    </p:spTree>
    <p:extLst>
      <p:ext uri="{BB962C8B-B14F-4D97-AF65-F5344CB8AC3E}">
        <p14:creationId xmlns:p14="http://schemas.microsoft.com/office/powerpoint/2010/main" val="304560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635000">
              <a:lnSpc>
                <a:spcPct val="100000"/>
              </a:lnSpc>
              <a:spcBef>
                <a:spcPts val="100"/>
              </a:spcBef>
            </a:pPr>
            <a:r>
              <a:rPr dirty="0"/>
              <a:t>What</a:t>
            </a:r>
            <a:r>
              <a:rPr spc="-40" dirty="0"/>
              <a:t> </a:t>
            </a:r>
            <a:r>
              <a:rPr dirty="0"/>
              <a:t>is</a:t>
            </a:r>
            <a:r>
              <a:rPr spc="-40" dirty="0"/>
              <a:t> </a:t>
            </a:r>
            <a:r>
              <a:rPr dirty="0"/>
              <a:t>an</a:t>
            </a:r>
            <a:r>
              <a:rPr spc="-35" dirty="0"/>
              <a:t> </a:t>
            </a:r>
            <a:r>
              <a:rPr spc="-10" dirty="0"/>
              <a:t>Object?</a:t>
            </a:r>
          </a:p>
        </p:txBody>
      </p:sp>
      <p:sp>
        <p:nvSpPr>
          <p:cNvPr id="3" name="object 3"/>
          <p:cNvSpPr txBox="1"/>
          <p:nvPr/>
        </p:nvSpPr>
        <p:spPr>
          <a:xfrm>
            <a:off x="2231391" y="1807633"/>
            <a:ext cx="7636509" cy="3686810"/>
          </a:xfrm>
          <a:prstGeom prst="rect">
            <a:avLst/>
          </a:prstGeom>
        </p:spPr>
        <p:txBody>
          <a:bodyPr vert="horz" wrap="square" lIns="0" tIns="63500" rIns="0" bIns="0" rtlCol="0">
            <a:spAutoFit/>
          </a:bodyPr>
          <a:lstStyle/>
          <a:p>
            <a:pPr marL="241300" marR="5080" indent="-228600">
              <a:lnSpc>
                <a:spcPts val="3000"/>
              </a:lnSpc>
              <a:spcBef>
                <a:spcPts val="500"/>
              </a:spcBef>
              <a:buChar char="•"/>
              <a:tabLst>
                <a:tab pos="241300" algn="l"/>
              </a:tabLst>
            </a:pPr>
            <a:r>
              <a:rPr sz="2800" dirty="0">
                <a:latin typeface="Arial MT"/>
                <a:cs typeface="Arial MT"/>
              </a:rPr>
              <a:t>Almost</a:t>
            </a:r>
            <a:r>
              <a:rPr sz="2800" spc="-50" dirty="0">
                <a:latin typeface="Arial MT"/>
                <a:cs typeface="Arial MT"/>
              </a:rPr>
              <a:t> </a:t>
            </a:r>
            <a:r>
              <a:rPr sz="2800" dirty="0">
                <a:latin typeface="Arial MT"/>
                <a:cs typeface="Arial MT"/>
              </a:rPr>
              <a:t>everything</a:t>
            </a:r>
            <a:r>
              <a:rPr sz="2800" spc="-40" dirty="0">
                <a:latin typeface="Arial MT"/>
                <a:cs typeface="Arial MT"/>
              </a:rPr>
              <a:t> </a:t>
            </a:r>
            <a:r>
              <a:rPr sz="2800" dirty="0">
                <a:latin typeface="Arial MT"/>
                <a:cs typeface="Arial MT"/>
              </a:rPr>
              <a:t>is</a:t>
            </a:r>
            <a:r>
              <a:rPr sz="2800" spc="-40" dirty="0">
                <a:latin typeface="Arial MT"/>
                <a:cs typeface="Arial MT"/>
              </a:rPr>
              <a:t> </a:t>
            </a:r>
            <a:r>
              <a:rPr sz="2800" dirty="0">
                <a:latin typeface="Arial MT"/>
                <a:cs typeface="Arial MT"/>
              </a:rPr>
              <a:t>an</a:t>
            </a:r>
            <a:r>
              <a:rPr sz="2800" spc="-40" dirty="0">
                <a:latin typeface="Arial MT"/>
                <a:cs typeface="Arial MT"/>
              </a:rPr>
              <a:t> </a:t>
            </a:r>
            <a:r>
              <a:rPr sz="2800" dirty="0">
                <a:latin typeface="Arial MT"/>
                <a:cs typeface="Arial MT"/>
              </a:rPr>
              <a:t>object</a:t>
            </a:r>
            <a:r>
              <a:rPr sz="2800" spc="-45" dirty="0">
                <a:latin typeface="Arial MT"/>
                <a:cs typeface="Arial MT"/>
              </a:rPr>
              <a:t> </a:t>
            </a:r>
            <a:r>
              <a:rPr sz="2800" dirty="0">
                <a:latin typeface="Arial MT"/>
                <a:cs typeface="Arial MT"/>
              </a:rPr>
              <a:t>in</a:t>
            </a:r>
            <a:r>
              <a:rPr sz="2800" spc="-40" dirty="0">
                <a:latin typeface="Arial MT"/>
                <a:cs typeface="Arial MT"/>
              </a:rPr>
              <a:t> </a:t>
            </a:r>
            <a:r>
              <a:rPr sz="2800" dirty="0">
                <a:latin typeface="Arial MT"/>
                <a:cs typeface="Arial MT"/>
              </a:rPr>
              <a:t>Python,</a:t>
            </a:r>
            <a:r>
              <a:rPr sz="2800" spc="-50" dirty="0">
                <a:latin typeface="Arial MT"/>
                <a:cs typeface="Arial MT"/>
              </a:rPr>
              <a:t> </a:t>
            </a:r>
            <a:r>
              <a:rPr sz="2800" dirty="0">
                <a:latin typeface="Arial MT"/>
                <a:cs typeface="Arial MT"/>
              </a:rPr>
              <a:t>and</a:t>
            </a:r>
            <a:r>
              <a:rPr sz="2800" spc="-35" dirty="0">
                <a:latin typeface="Arial MT"/>
                <a:cs typeface="Arial MT"/>
              </a:rPr>
              <a:t> </a:t>
            </a:r>
            <a:r>
              <a:rPr sz="2800" spc="-25" dirty="0">
                <a:latin typeface="Arial MT"/>
                <a:cs typeface="Arial MT"/>
              </a:rPr>
              <a:t>it </a:t>
            </a:r>
            <a:r>
              <a:rPr sz="2800" dirty="0">
                <a:latin typeface="Arial MT"/>
                <a:cs typeface="Arial MT"/>
              </a:rPr>
              <a:t>belongs</a:t>
            </a:r>
            <a:r>
              <a:rPr sz="2800" spc="-50" dirty="0">
                <a:latin typeface="Arial MT"/>
                <a:cs typeface="Arial MT"/>
              </a:rPr>
              <a:t> </a:t>
            </a:r>
            <a:r>
              <a:rPr sz="2800" dirty="0">
                <a:latin typeface="Arial MT"/>
                <a:cs typeface="Arial MT"/>
              </a:rPr>
              <a:t>to</a:t>
            </a:r>
            <a:r>
              <a:rPr sz="2800" spc="-40" dirty="0">
                <a:latin typeface="Arial MT"/>
                <a:cs typeface="Arial MT"/>
              </a:rPr>
              <a:t> </a:t>
            </a:r>
            <a:r>
              <a:rPr sz="2800" dirty="0">
                <a:latin typeface="Arial MT"/>
                <a:cs typeface="Arial MT"/>
              </a:rPr>
              <a:t>a</a:t>
            </a:r>
            <a:r>
              <a:rPr sz="2800" spc="-45" dirty="0">
                <a:latin typeface="Arial MT"/>
                <a:cs typeface="Arial MT"/>
              </a:rPr>
              <a:t> </a:t>
            </a:r>
            <a:r>
              <a:rPr sz="2800" dirty="0">
                <a:latin typeface="Arial MT"/>
                <a:cs typeface="Arial MT"/>
              </a:rPr>
              <a:t>certain</a:t>
            </a:r>
            <a:r>
              <a:rPr sz="2800" spc="-40" dirty="0">
                <a:latin typeface="Arial MT"/>
                <a:cs typeface="Arial MT"/>
              </a:rPr>
              <a:t> </a:t>
            </a:r>
            <a:r>
              <a:rPr sz="2800" spc="-10" dirty="0">
                <a:latin typeface="Arial MT"/>
                <a:cs typeface="Arial MT"/>
              </a:rPr>
              <a:t>class.</a:t>
            </a:r>
            <a:endParaRPr sz="2800" dirty="0">
              <a:latin typeface="Arial MT"/>
              <a:cs typeface="Arial MT"/>
            </a:endParaRPr>
          </a:p>
          <a:p>
            <a:pPr marL="240665" indent="-227965">
              <a:spcBef>
                <a:spcPts val="630"/>
              </a:spcBef>
              <a:buChar char="•"/>
              <a:tabLst>
                <a:tab pos="240665" algn="l"/>
              </a:tabLst>
            </a:pPr>
            <a:r>
              <a:rPr sz="2800" dirty="0">
                <a:latin typeface="Arial MT"/>
                <a:cs typeface="Arial MT"/>
              </a:rPr>
              <a:t>Python</a:t>
            </a:r>
            <a:r>
              <a:rPr sz="2800" spc="-55" dirty="0">
                <a:latin typeface="Arial MT"/>
                <a:cs typeface="Arial MT"/>
              </a:rPr>
              <a:t> </a:t>
            </a:r>
            <a:r>
              <a:rPr sz="2800" dirty="0">
                <a:latin typeface="Arial MT"/>
                <a:cs typeface="Arial MT"/>
              </a:rPr>
              <a:t>is</a:t>
            </a:r>
            <a:r>
              <a:rPr sz="2800" spc="-55" dirty="0">
                <a:latin typeface="Arial MT"/>
                <a:cs typeface="Arial MT"/>
              </a:rPr>
              <a:t> </a:t>
            </a:r>
            <a:r>
              <a:rPr sz="2800" dirty="0">
                <a:latin typeface="Arial MT"/>
                <a:cs typeface="Arial MT"/>
              </a:rPr>
              <a:t>dynamically</a:t>
            </a:r>
            <a:r>
              <a:rPr sz="2800" spc="-55" dirty="0">
                <a:latin typeface="Arial MT"/>
                <a:cs typeface="Arial MT"/>
              </a:rPr>
              <a:t> </a:t>
            </a:r>
            <a:r>
              <a:rPr sz="2800" dirty="0">
                <a:latin typeface="Arial MT"/>
                <a:cs typeface="Arial MT"/>
              </a:rPr>
              <a:t>and</a:t>
            </a:r>
            <a:r>
              <a:rPr sz="2800" spc="-50" dirty="0">
                <a:latin typeface="Arial MT"/>
                <a:cs typeface="Arial MT"/>
              </a:rPr>
              <a:t> </a:t>
            </a:r>
            <a:r>
              <a:rPr sz="2800" dirty="0">
                <a:latin typeface="Arial MT"/>
                <a:cs typeface="Arial MT"/>
              </a:rPr>
              <a:t>strongly</a:t>
            </a:r>
            <a:r>
              <a:rPr sz="2800" spc="-60" dirty="0">
                <a:latin typeface="Arial MT"/>
                <a:cs typeface="Arial MT"/>
              </a:rPr>
              <a:t> </a:t>
            </a:r>
            <a:r>
              <a:rPr sz="2800" spc="-10" dirty="0">
                <a:latin typeface="Arial MT"/>
                <a:cs typeface="Arial MT"/>
              </a:rPr>
              <a:t>typed:</a:t>
            </a:r>
            <a:endParaRPr sz="2800" dirty="0">
              <a:latin typeface="Arial MT"/>
              <a:cs typeface="Arial MT"/>
            </a:endParaRPr>
          </a:p>
          <a:p>
            <a:pPr marL="697230" marR="419734" lvl="1" indent="-227329">
              <a:lnSpc>
                <a:spcPts val="2570"/>
              </a:lnSpc>
              <a:spcBef>
                <a:spcPts val="585"/>
              </a:spcBef>
              <a:buChar char="•"/>
              <a:tabLst>
                <a:tab pos="698500" algn="l"/>
              </a:tabLst>
            </a:pPr>
            <a:r>
              <a:rPr sz="2400" dirty="0">
                <a:latin typeface="Arial MT"/>
                <a:cs typeface="Arial MT"/>
              </a:rPr>
              <a:t>Dynamic:</a:t>
            </a:r>
            <a:r>
              <a:rPr sz="2400" spc="-85" dirty="0">
                <a:latin typeface="Arial MT"/>
                <a:cs typeface="Arial MT"/>
              </a:rPr>
              <a:t> </a:t>
            </a:r>
            <a:r>
              <a:rPr sz="2400" dirty="0">
                <a:latin typeface="Arial MT"/>
                <a:cs typeface="Arial MT"/>
              </a:rPr>
              <a:t>Objects</a:t>
            </a:r>
            <a:r>
              <a:rPr sz="2400" spc="-80" dirty="0">
                <a:latin typeface="Arial MT"/>
                <a:cs typeface="Arial MT"/>
              </a:rPr>
              <a:t> </a:t>
            </a:r>
            <a:r>
              <a:rPr sz="2400" dirty="0">
                <a:latin typeface="Arial MT"/>
                <a:cs typeface="Arial MT"/>
              </a:rPr>
              <a:t>are</a:t>
            </a:r>
            <a:r>
              <a:rPr sz="2400" spc="-75" dirty="0">
                <a:latin typeface="Arial MT"/>
                <a:cs typeface="Arial MT"/>
              </a:rPr>
              <a:t> </a:t>
            </a:r>
            <a:r>
              <a:rPr sz="2400" dirty="0">
                <a:latin typeface="Arial MT"/>
                <a:cs typeface="Arial MT"/>
              </a:rPr>
              <a:t>created</a:t>
            </a:r>
            <a:r>
              <a:rPr sz="2400" spc="-80" dirty="0">
                <a:latin typeface="Arial MT"/>
                <a:cs typeface="Arial MT"/>
              </a:rPr>
              <a:t> </a:t>
            </a:r>
            <a:r>
              <a:rPr sz="2400" dirty="0">
                <a:latin typeface="Arial MT"/>
                <a:cs typeface="Arial MT"/>
              </a:rPr>
              <a:t>dynamically</a:t>
            </a:r>
            <a:r>
              <a:rPr sz="2400" spc="-80" dirty="0">
                <a:latin typeface="Arial MT"/>
                <a:cs typeface="Arial MT"/>
              </a:rPr>
              <a:t> </a:t>
            </a:r>
            <a:r>
              <a:rPr sz="2400" spc="-20" dirty="0">
                <a:latin typeface="Arial MT"/>
                <a:cs typeface="Arial MT"/>
              </a:rPr>
              <a:t>when 	</a:t>
            </a:r>
            <a:r>
              <a:rPr sz="2400" dirty="0">
                <a:latin typeface="Arial MT"/>
                <a:cs typeface="Arial MT"/>
              </a:rPr>
              <a:t>they</a:t>
            </a:r>
            <a:r>
              <a:rPr sz="2400" spc="-55" dirty="0">
                <a:latin typeface="Arial MT"/>
                <a:cs typeface="Arial MT"/>
              </a:rPr>
              <a:t> </a:t>
            </a:r>
            <a:r>
              <a:rPr sz="2400" dirty="0">
                <a:latin typeface="Arial MT"/>
                <a:cs typeface="Arial MT"/>
              </a:rPr>
              <a:t>are</a:t>
            </a:r>
            <a:r>
              <a:rPr sz="2400" spc="-50" dirty="0">
                <a:latin typeface="Arial MT"/>
                <a:cs typeface="Arial MT"/>
              </a:rPr>
              <a:t> </a:t>
            </a:r>
            <a:r>
              <a:rPr sz="2400" dirty="0">
                <a:latin typeface="Arial MT"/>
                <a:cs typeface="Arial MT"/>
              </a:rPr>
              <a:t>initiated</a:t>
            </a:r>
            <a:r>
              <a:rPr sz="2400" spc="-50" dirty="0">
                <a:latin typeface="Arial MT"/>
                <a:cs typeface="Arial MT"/>
              </a:rPr>
              <a:t> </a:t>
            </a:r>
            <a:r>
              <a:rPr sz="2400" dirty="0">
                <a:latin typeface="Arial MT"/>
                <a:cs typeface="Arial MT"/>
              </a:rPr>
              <a:t>and</a:t>
            </a:r>
            <a:r>
              <a:rPr sz="2400" spc="-55" dirty="0">
                <a:latin typeface="Arial MT"/>
                <a:cs typeface="Arial MT"/>
              </a:rPr>
              <a:t> </a:t>
            </a:r>
            <a:r>
              <a:rPr sz="2400" dirty="0">
                <a:latin typeface="Arial MT"/>
                <a:cs typeface="Arial MT"/>
              </a:rPr>
              <a:t>assigned</a:t>
            </a:r>
            <a:r>
              <a:rPr sz="2400" spc="-50" dirty="0">
                <a:latin typeface="Arial MT"/>
                <a:cs typeface="Arial MT"/>
              </a:rPr>
              <a:t> </a:t>
            </a:r>
            <a:r>
              <a:rPr sz="2400" dirty="0">
                <a:latin typeface="Arial MT"/>
                <a:cs typeface="Arial MT"/>
              </a:rPr>
              <a:t>to</a:t>
            </a:r>
            <a:r>
              <a:rPr sz="2400" spc="-50" dirty="0">
                <a:latin typeface="Arial MT"/>
                <a:cs typeface="Arial MT"/>
              </a:rPr>
              <a:t> </a:t>
            </a:r>
            <a:r>
              <a:rPr sz="2400" dirty="0">
                <a:latin typeface="Arial MT"/>
                <a:cs typeface="Arial MT"/>
              </a:rPr>
              <a:t>a</a:t>
            </a:r>
            <a:r>
              <a:rPr sz="2400" spc="-50" dirty="0">
                <a:latin typeface="Arial MT"/>
                <a:cs typeface="Arial MT"/>
              </a:rPr>
              <a:t> </a:t>
            </a:r>
            <a:r>
              <a:rPr sz="2400" spc="-10" dirty="0">
                <a:latin typeface="Arial MT"/>
                <a:cs typeface="Arial MT"/>
              </a:rPr>
              <a:t>class.</a:t>
            </a:r>
            <a:endParaRPr sz="2400" dirty="0">
              <a:latin typeface="Arial MT"/>
              <a:cs typeface="Arial MT"/>
            </a:endParaRPr>
          </a:p>
          <a:p>
            <a:pPr marL="697230" marR="489584" lvl="1" indent="-227329">
              <a:lnSpc>
                <a:spcPts val="2600"/>
              </a:lnSpc>
              <a:spcBef>
                <a:spcPts val="505"/>
              </a:spcBef>
              <a:buChar char="•"/>
              <a:tabLst>
                <a:tab pos="698500" algn="l"/>
              </a:tabLst>
            </a:pPr>
            <a:r>
              <a:rPr sz="2400" dirty="0">
                <a:latin typeface="Arial MT"/>
                <a:cs typeface="Arial MT"/>
              </a:rPr>
              <a:t>Strong:</a:t>
            </a:r>
            <a:r>
              <a:rPr sz="2400" spc="-65" dirty="0">
                <a:latin typeface="Arial MT"/>
                <a:cs typeface="Arial MT"/>
              </a:rPr>
              <a:t> </a:t>
            </a:r>
            <a:r>
              <a:rPr sz="2400" dirty="0">
                <a:latin typeface="Arial MT"/>
                <a:cs typeface="Arial MT"/>
              </a:rPr>
              <a:t>Operations</a:t>
            </a:r>
            <a:r>
              <a:rPr sz="2400" spc="-55" dirty="0">
                <a:latin typeface="Arial MT"/>
                <a:cs typeface="Arial MT"/>
              </a:rPr>
              <a:t> </a:t>
            </a:r>
            <a:r>
              <a:rPr sz="2400" dirty="0">
                <a:latin typeface="Arial MT"/>
                <a:cs typeface="Arial MT"/>
              </a:rPr>
              <a:t>on</a:t>
            </a:r>
            <a:r>
              <a:rPr sz="2400" spc="-55" dirty="0">
                <a:latin typeface="Arial MT"/>
                <a:cs typeface="Arial MT"/>
              </a:rPr>
              <a:t> </a:t>
            </a:r>
            <a:r>
              <a:rPr sz="2400" dirty="0">
                <a:latin typeface="Arial MT"/>
                <a:cs typeface="Arial MT"/>
              </a:rPr>
              <a:t>objects</a:t>
            </a:r>
            <a:r>
              <a:rPr sz="2400" spc="-55" dirty="0">
                <a:latin typeface="Arial MT"/>
                <a:cs typeface="Arial MT"/>
              </a:rPr>
              <a:t> </a:t>
            </a:r>
            <a:r>
              <a:rPr sz="2400" dirty="0">
                <a:latin typeface="Arial MT"/>
                <a:cs typeface="Arial MT"/>
              </a:rPr>
              <a:t>are</a:t>
            </a:r>
            <a:r>
              <a:rPr sz="2400" spc="-55" dirty="0">
                <a:latin typeface="Arial MT"/>
                <a:cs typeface="Arial MT"/>
              </a:rPr>
              <a:t> </a:t>
            </a:r>
            <a:r>
              <a:rPr sz="2400" dirty="0">
                <a:latin typeface="Arial MT"/>
                <a:cs typeface="Arial MT"/>
              </a:rPr>
              <a:t>limited</a:t>
            </a:r>
            <a:r>
              <a:rPr sz="2400" spc="-55" dirty="0">
                <a:latin typeface="Arial MT"/>
                <a:cs typeface="Arial MT"/>
              </a:rPr>
              <a:t> </a:t>
            </a:r>
            <a:r>
              <a:rPr sz="2400" dirty="0">
                <a:latin typeface="Arial MT"/>
                <a:cs typeface="Arial MT"/>
              </a:rPr>
              <a:t>by</a:t>
            </a:r>
            <a:r>
              <a:rPr sz="2400" spc="-55" dirty="0">
                <a:latin typeface="Arial MT"/>
                <a:cs typeface="Arial MT"/>
              </a:rPr>
              <a:t> </a:t>
            </a:r>
            <a:r>
              <a:rPr sz="2400" spc="-25" dirty="0">
                <a:latin typeface="Arial MT"/>
                <a:cs typeface="Arial MT"/>
              </a:rPr>
              <a:t>the 	</a:t>
            </a:r>
            <a:r>
              <a:rPr sz="2400" dirty="0">
                <a:latin typeface="Arial MT"/>
                <a:cs typeface="Arial MT"/>
              </a:rPr>
              <a:t>type</a:t>
            </a:r>
            <a:r>
              <a:rPr sz="2400" spc="-40" dirty="0">
                <a:latin typeface="Arial MT"/>
                <a:cs typeface="Arial MT"/>
              </a:rPr>
              <a:t> </a:t>
            </a:r>
            <a:r>
              <a:rPr sz="2400" dirty="0">
                <a:latin typeface="Arial MT"/>
                <a:cs typeface="Arial MT"/>
              </a:rPr>
              <a:t>of</a:t>
            </a:r>
            <a:r>
              <a:rPr sz="2400" spc="-40" dirty="0">
                <a:latin typeface="Arial MT"/>
                <a:cs typeface="Arial MT"/>
              </a:rPr>
              <a:t> </a:t>
            </a:r>
            <a:r>
              <a:rPr sz="2400" dirty="0">
                <a:latin typeface="Arial MT"/>
                <a:cs typeface="Arial MT"/>
              </a:rPr>
              <a:t>the</a:t>
            </a:r>
            <a:r>
              <a:rPr sz="2400" spc="-35" dirty="0">
                <a:latin typeface="Arial MT"/>
                <a:cs typeface="Arial MT"/>
              </a:rPr>
              <a:t> </a:t>
            </a:r>
            <a:r>
              <a:rPr sz="2400" spc="-10" dirty="0">
                <a:latin typeface="Arial MT"/>
                <a:cs typeface="Arial MT"/>
              </a:rPr>
              <a:t>object.</a:t>
            </a:r>
            <a:endParaRPr sz="2400" dirty="0">
              <a:latin typeface="Arial MT"/>
              <a:cs typeface="Arial MT"/>
            </a:endParaRPr>
          </a:p>
          <a:p>
            <a:pPr marL="241300" marR="222250" indent="-228600">
              <a:lnSpc>
                <a:spcPts val="3030"/>
              </a:lnSpc>
              <a:spcBef>
                <a:spcPts val="990"/>
              </a:spcBef>
              <a:buChar char="•"/>
              <a:tabLst>
                <a:tab pos="241300" algn="l"/>
              </a:tabLst>
            </a:pPr>
            <a:r>
              <a:rPr sz="2800" dirty="0">
                <a:latin typeface="Arial MT"/>
                <a:cs typeface="Arial MT"/>
              </a:rPr>
              <a:t>Every</a:t>
            </a:r>
            <a:r>
              <a:rPr sz="2800" spc="-50" dirty="0">
                <a:latin typeface="Arial MT"/>
                <a:cs typeface="Arial MT"/>
              </a:rPr>
              <a:t> </a:t>
            </a:r>
            <a:r>
              <a:rPr sz="2800" dirty="0">
                <a:latin typeface="Arial MT"/>
                <a:cs typeface="Arial MT"/>
              </a:rPr>
              <a:t>variable</a:t>
            </a:r>
            <a:r>
              <a:rPr sz="2800" spc="-40" dirty="0">
                <a:latin typeface="Arial MT"/>
                <a:cs typeface="Arial MT"/>
              </a:rPr>
              <a:t> </a:t>
            </a:r>
            <a:r>
              <a:rPr sz="2800" dirty="0">
                <a:latin typeface="Arial MT"/>
                <a:cs typeface="Arial MT"/>
              </a:rPr>
              <a:t>you</a:t>
            </a:r>
            <a:r>
              <a:rPr sz="2800" spc="-40" dirty="0">
                <a:latin typeface="Arial MT"/>
                <a:cs typeface="Arial MT"/>
              </a:rPr>
              <a:t> </a:t>
            </a:r>
            <a:r>
              <a:rPr sz="2800" dirty="0">
                <a:latin typeface="Arial MT"/>
                <a:cs typeface="Arial MT"/>
              </a:rPr>
              <a:t>create</a:t>
            </a:r>
            <a:r>
              <a:rPr sz="2800" spc="-40" dirty="0">
                <a:latin typeface="Arial MT"/>
                <a:cs typeface="Arial MT"/>
              </a:rPr>
              <a:t> </a:t>
            </a:r>
            <a:r>
              <a:rPr sz="2800" dirty="0">
                <a:latin typeface="Arial MT"/>
                <a:cs typeface="Arial MT"/>
              </a:rPr>
              <a:t>is</a:t>
            </a:r>
            <a:r>
              <a:rPr sz="2800" spc="-45" dirty="0">
                <a:latin typeface="Arial MT"/>
                <a:cs typeface="Arial MT"/>
              </a:rPr>
              <a:t> </a:t>
            </a:r>
            <a:r>
              <a:rPr sz="2800" dirty="0">
                <a:latin typeface="Arial MT"/>
                <a:cs typeface="Arial MT"/>
              </a:rPr>
              <a:t>either</a:t>
            </a:r>
            <a:r>
              <a:rPr sz="2800" spc="-40" dirty="0">
                <a:latin typeface="Arial MT"/>
                <a:cs typeface="Arial MT"/>
              </a:rPr>
              <a:t> </a:t>
            </a:r>
            <a:r>
              <a:rPr sz="2800" dirty="0">
                <a:latin typeface="Arial MT"/>
                <a:cs typeface="Arial MT"/>
              </a:rPr>
              <a:t>a</a:t>
            </a:r>
            <a:r>
              <a:rPr sz="2800" spc="-45" dirty="0">
                <a:latin typeface="Arial MT"/>
                <a:cs typeface="Arial MT"/>
              </a:rPr>
              <a:t> </a:t>
            </a:r>
            <a:r>
              <a:rPr sz="2800" spc="-10" dirty="0">
                <a:latin typeface="Arial MT"/>
                <a:cs typeface="Arial MT"/>
              </a:rPr>
              <a:t>built-</a:t>
            </a:r>
            <a:r>
              <a:rPr sz="2800" spc="-25" dirty="0">
                <a:latin typeface="Arial MT"/>
                <a:cs typeface="Arial MT"/>
              </a:rPr>
              <a:t>in </a:t>
            </a:r>
            <a:r>
              <a:rPr sz="2800" dirty="0">
                <a:latin typeface="Arial MT"/>
                <a:cs typeface="Arial MT"/>
              </a:rPr>
              <a:t>data</a:t>
            </a:r>
            <a:r>
              <a:rPr sz="2800" spc="-40" dirty="0">
                <a:latin typeface="Arial MT"/>
                <a:cs typeface="Arial MT"/>
              </a:rPr>
              <a:t> </a:t>
            </a:r>
            <a:r>
              <a:rPr sz="2800" dirty="0">
                <a:latin typeface="Arial MT"/>
                <a:cs typeface="Arial MT"/>
              </a:rPr>
              <a:t>type</a:t>
            </a:r>
            <a:r>
              <a:rPr sz="2800" spc="-35" dirty="0">
                <a:latin typeface="Arial MT"/>
                <a:cs typeface="Arial MT"/>
              </a:rPr>
              <a:t> </a:t>
            </a:r>
            <a:r>
              <a:rPr sz="2800" dirty="0">
                <a:latin typeface="Arial MT"/>
                <a:cs typeface="Arial MT"/>
              </a:rPr>
              <a:t>object</a:t>
            </a:r>
            <a:r>
              <a:rPr sz="2800" spc="-45" dirty="0">
                <a:latin typeface="Arial MT"/>
                <a:cs typeface="Arial MT"/>
              </a:rPr>
              <a:t> </a:t>
            </a:r>
            <a:r>
              <a:rPr sz="2800" dirty="0">
                <a:latin typeface="Arial MT"/>
                <a:cs typeface="Arial MT"/>
              </a:rPr>
              <a:t>OR</a:t>
            </a:r>
            <a:r>
              <a:rPr sz="2800" spc="-40" dirty="0">
                <a:latin typeface="Arial MT"/>
                <a:cs typeface="Arial MT"/>
              </a:rPr>
              <a:t> </a:t>
            </a:r>
            <a:r>
              <a:rPr sz="2800" dirty="0">
                <a:latin typeface="Arial MT"/>
                <a:cs typeface="Arial MT"/>
              </a:rPr>
              <a:t>a</a:t>
            </a:r>
            <a:r>
              <a:rPr sz="2800" spc="-35" dirty="0">
                <a:latin typeface="Arial MT"/>
                <a:cs typeface="Arial MT"/>
              </a:rPr>
              <a:t> </a:t>
            </a:r>
            <a:r>
              <a:rPr sz="2800" dirty="0">
                <a:latin typeface="Arial MT"/>
                <a:cs typeface="Arial MT"/>
              </a:rPr>
              <a:t>new</a:t>
            </a:r>
            <a:r>
              <a:rPr sz="2800" spc="-40" dirty="0">
                <a:latin typeface="Arial MT"/>
                <a:cs typeface="Arial MT"/>
              </a:rPr>
              <a:t> </a:t>
            </a:r>
            <a:r>
              <a:rPr sz="2800" dirty="0">
                <a:latin typeface="Arial MT"/>
                <a:cs typeface="Arial MT"/>
              </a:rPr>
              <a:t>class</a:t>
            </a:r>
            <a:r>
              <a:rPr sz="2800" spc="-40" dirty="0">
                <a:latin typeface="Arial MT"/>
                <a:cs typeface="Arial MT"/>
              </a:rPr>
              <a:t> </a:t>
            </a:r>
            <a:r>
              <a:rPr sz="2800" dirty="0">
                <a:latin typeface="Arial MT"/>
                <a:cs typeface="Arial MT"/>
              </a:rPr>
              <a:t>you</a:t>
            </a:r>
            <a:r>
              <a:rPr sz="2800" spc="-35" dirty="0">
                <a:latin typeface="Arial MT"/>
                <a:cs typeface="Arial MT"/>
              </a:rPr>
              <a:t> </a:t>
            </a:r>
            <a:r>
              <a:rPr sz="2800" spc="-10" dirty="0">
                <a:latin typeface="Arial MT"/>
                <a:cs typeface="Arial MT"/>
              </a:rPr>
              <a:t>created.</a:t>
            </a:r>
            <a:endParaRPr sz="2800" dirty="0">
              <a:latin typeface="Arial MT"/>
              <a:cs typeface="Arial MT"/>
            </a:endParaRPr>
          </a:p>
        </p:txBody>
      </p:sp>
      <p:sp>
        <p:nvSpPr>
          <p:cNvPr id="4" name="object 4"/>
          <p:cNvSpPr/>
          <p:nvPr/>
        </p:nvSpPr>
        <p:spPr>
          <a:xfrm>
            <a:off x="1524000" y="1371600"/>
            <a:ext cx="9144000" cy="0"/>
          </a:xfrm>
          <a:custGeom>
            <a:avLst/>
            <a:gdLst/>
            <a:ahLst/>
            <a:cxnLst/>
            <a:rect l="l" t="t" r="r" b="b"/>
            <a:pathLst>
              <a:path w="9144000">
                <a:moveTo>
                  <a:pt x="0" y="0"/>
                </a:moveTo>
                <a:lnTo>
                  <a:pt x="9144000" y="1"/>
                </a:lnTo>
              </a:path>
            </a:pathLst>
          </a:custGeom>
          <a:ln w="28575">
            <a:solidFill>
              <a:srgbClr val="000000"/>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1105</TotalTime>
  <Words>4370</Words>
  <Application>Microsoft Office PowerPoint</Application>
  <PresentationFormat>Widescreen</PresentationFormat>
  <Paragraphs>373</Paragraphs>
  <Slides>80</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80</vt:i4>
      </vt:variant>
    </vt:vector>
  </HeadingPairs>
  <TitlesOfParts>
    <vt:vector size="96" baseType="lpstr">
      <vt:lpstr>-apple-system</vt:lpstr>
      <vt:lpstr>Arial MT</vt:lpstr>
      <vt:lpstr>等线</vt:lpstr>
      <vt:lpstr>等线 Light</vt:lpstr>
      <vt:lpstr>Inter-Regular</vt:lpstr>
      <vt:lpstr>JansonTextLTStd</vt:lpstr>
      <vt:lpstr>TradeGothicLTStd</vt:lpstr>
      <vt:lpstr>var(--theme-post-title-font-family, var(--theme-body-font-family))</vt:lpstr>
      <vt:lpstr>Arial</vt:lpstr>
      <vt:lpstr>Consolas</vt:lpstr>
      <vt:lpstr>Nunito</vt:lpstr>
      <vt:lpstr>Roboto</vt:lpstr>
      <vt:lpstr>Segoe UI</vt:lpstr>
      <vt:lpstr>Ubuntu</vt:lpstr>
      <vt:lpstr>Verdana</vt:lpstr>
      <vt:lpstr>Office Theme</vt:lpstr>
      <vt:lpstr>Introduction to Python</vt:lpstr>
      <vt:lpstr>Introduction</vt:lpstr>
      <vt:lpstr>Why Python?</vt:lpstr>
      <vt:lpstr>Python Interpreter</vt:lpstr>
      <vt:lpstr>Python execution model</vt:lpstr>
      <vt:lpstr>Script vs. command line</vt:lpstr>
      <vt:lpstr>Variables and Objects</vt:lpstr>
      <vt:lpstr>Classes vs. Objects</vt:lpstr>
      <vt:lpstr>What is an Object?</vt:lpstr>
      <vt:lpstr>PowerPoint Presentation</vt:lpstr>
      <vt:lpstr>PowerPoint Presentation</vt:lpstr>
      <vt:lpstr>PowerPoint Presentation</vt:lpstr>
      <vt:lpstr>Confirm Installation</vt:lpstr>
      <vt:lpstr>PowerPoint Presentation</vt:lpstr>
      <vt:lpstr>PowerPoint Presentation</vt:lpstr>
      <vt:lpstr>PowerPoint Presentation</vt:lpstr>
      <vt:lpstr>PowerPoint Presentation</vt:lpstr>
      <vt:lpstr>PowerPoint Presentation</vt:lpstr>
      <vt:lpstr>Is Python Case Sensitive?</vt:lpstr>
      <vt:lpstr>Is Python Case Sensitive?</vt:lpstr>
      <vt:lpstr>Is Python Case Sensitive?</vt:lpstr>
      <vt:lpstr>Is Python Case Sensitive?</vt:lpstr>
      <vt:lpstr>Is Python Case Sensitive?</vt:lpstr>
      <vt:lpstr>Python Data Types</vt:lpstr>
      <vt:lpstr>mutable and immutable types</vt:lpstr>
      <vt:lpstr>mutable and immutable types</vt:lpstr>
      <vt:lpstr>mutable and immutable types</vt:lpstr>
      <vt:lpstr>Python Data Types</vt:lpstr>
      <vt:lpstr>PowerPoint Presentation</vt:lpstr>
      <vt:lpstr>Basics</vt:lpstr>
      <vt:lpstr>Python keywords</vt:lpstr>
      <vt:lpstr>Control Structures</vt:lpstr>
      <vt:lpstr>PowerPoint Presentation</vt:lpstr>
      <vt:lpstr>PowerPoint Presentation</vt:lpstr>
      <vt:lpstr>2- Session lecture and 1- Session practice </vt:lpstr>
      <vt:lpstr>Python Switch Case?</vt:lpstr>
      <vt:lpstr>Match case statement</vt:lpstr>
      <vt:lpstr>PowerPoint Presentation</vt:lpstr>
      <vt:lpstr>User Input in Python</vt:lpstr>
      <vt:lpstr>User Input in Python</vt:lpstr>
      <vt:lpstr>PowerPoint Presentation</vt:lpstr>
      <vt:lpstr>PowerPoint Presentation</vt:lpstr>
      <vt:lpstr>PowerPoint Presentation</vt:lpstr>
      <vt:lpstr>Python functions def()</vt:lpstr>
      <vt:lpstr>Python functions def()</vt:lpstr>
      <vt:lpstr>PowerPoint Presentation</vt:lpstr>
      <vt:lpstr>PowerPoint Presentation</vt:lpstr>
      <vt:lpstr>The CALL Stack</vt:lpstr>
      <vt:lpstr>The CALL Stack</vt:lpstr>
      <vt:lpstr>PowerPoint Presentation</vt:lpstr>
      <vt:lpstr>Local and Global Scope</vt:lpstr>
      <vt:lpstr>Scopes matter for several reasons:</vt:lpstr>
      <vt:lpstr>PowerPoint Presentation</vt:lpstr>
      <vt:lpstr>PowerPoint Presentation</vt:lpstr>
      <vt:lpstr>PowerPoint Presentation</vt:lpstr>
      <vt:lpstr>PowerPoint Presentation</vt:lpstr>
      <vt:lpstr>Lambda Function Python</vt:lpstr>
      <vt:lpstr>Exception Handling</vt:lpstr>
      <vt:lpstr>Python Loop</vt:lpstr>
      <vt:lpstr>Python Loop</vt:lpstr>
      <vt:lpstr>PowerPoint Presentation</vt:lpstr>
      <vt:lpstr>PowerPoint Presentation</vt:lpstr>
      <vt:lpstr>PowerPoint Presentation</vt:lpstr>
      <vt:lpstr>Parameters</vt:lpstr>
      <vt:lpstr>Factorial Calculation Iterative vs Recursive</vt:lpstr>
      <vt:lpstr>Factorial Calculation Iterative vs Recursive</vt:lpstr>
      <vt:lpstr>When to use Recursion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awais ahmed</dc:creator>
  <cp:lastModifiedBy>awais ahmed</cp:lastModifiedBy>
  <cp:revision>240</cp:revision>
  <dcterms:created xsi:type="dcterms:W3CDTF">2025-03-05T02:13:18Z</dcterms:created>
  <dcterms:modified xsi:type="dcterms:W3CDTF">2025-03-25T04:41:16Z</dcterms:modified>
</cp:coreProperties>
</file>