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347" r:id="rId2"/>
    <p:sldId id="350" r:id="rId3"/>
    <p:sldId id="348" r:id="rId4"/>
    <p:sldId id="349" r:id="rId5"/>
    <p:sldId id="351" r:id="rId6"/>
    <p:sldId id="356" r:id="rId7"/>
    <p:sldId id="363" r:id="rId8"/>
    <p:sldId id="367" r:id="rId9"/>
    <p:sldId id="365" r:id="rId10"/>
    <p:sldId id="364" r:id="rId11"/>
    <p:sldId id="366" r:id="rId12"/>
    <p:sldId id="288" r:id="rId13"/>
    <p:sldId id="352" r:id="rId14"/>
    <p:sldId id="295" r:id="rId15"/>
    <p:sldId id="296" r:id="rId16"/>
    <p:sldId id="297" r:id="rId17"/>
    <p:sldId id="298" r:id="rId18"/>
    <p:sldId id="299" r:id="rId19"/>
    <p:sldId id="300" r:id="rId20"/>
    <p:sldId id="294" r:id="rId21"/>
    <p:sldId id="301" r:id="rId22"/>
    <p:sldId id="302" r:id="rId23"/>
    <p:sldId id="303" r:id="rId24"/>
    <p:sldId id="307" r:id="rId25"/>
    <p:sldId id="308" r:id="rId26"/>
    <p:sldId id="315" r:id="rId27"/>
    <p:sldId id="309" r:id="rId28"/>
    <p:sldId id="310" r:id="rId29"/>
    <p:sldId id="311" r:id="rId30"/>
    <p:sldId id="312" r:id="rId31"/>
    <p:sldId id="313" r:id="rId32"/>
    <p:sldId id="314" r:id="rId33"/>
    <p:sldId id="354" r:id="rId34"/>
    <p:sldId id="353" r:id="rId35"/>
    <p:sldId id="316" r:id="rId36"/>
    <p:sldId id="355" r:id="rId37"/>
    <p:sldId id="289" r:id="rId38"/>
    <p:sldId id="290" r:id="rId39"/>
    <p:sldId id="291" r:id="rId40"/>
    <p:sldId id="292" r:id="rId41"/>
    <p:sldId id="258" r:id="rId42"/>
    <p:sldId id="272" r:id="rId43"/>
    <p:sldId id="274" r:id="rId44"/>
    <p:sldId id="276" r:id="rId45"/>
    <p:sldId id="277" r:id="rId46"/>
    <p:sldId id="278" r:id="rId47"/>
    <p:sldId id="281" r:id="rId48"/>
    <p:sldId id="282" r:id="rId49"/>
    <p:sldId id="283" r:id="rId50"/>
    <p:sldId id="284" r:id="rId51"/>
    <p:sldId id="286" r:id="rId52"/>
    <p:sldId id="287" r:id="rId53"/>
    <p:sldId id="259" r:id="rId54"/>
    <p:sldId id="260" r:id="rId55"/>
    <p:sldId id="261" r:id="rId56"/>
    <p:sldId id="262" r:id="rId57"/>
    <p:sldId id="263" r:id="rId58"/>
    <p:sldId id="264" r:id="rId59"/>
    <p:sldId id="265" r:id="rId60"/>
    <p:sldId id="267" r:id="rId61"/>
    <p:sldId id="317" r:id="rId62"/>
    <p:sldId id="269" r:id="rId63"/>
    <p:sldId id="266" r:id="rId64"/>
    <p:sldId id="270" r:id="rId65"/>
    <p:sldId id="318" r:id="rId66"/>
    <p:sldId id="319" r:id="rId67"/>
    <p:sldId id="320" r:id="rId68"/>
    <p:sldId id="321" r:id="rId69"/>
    <p:sldId id="362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04" r:id="rId80"/>
    <p:sldId id="305" r:id="rId81"/>
    <p:sldId id="306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268" r:id="rId95"/>
    <p:sldId id="343" r:id="rId96"/>
    <p:sldId id="344" r:id="rId97"/>
    <p:sldId id="271" r:id="rId98"/>
    <p:sldId id="345" r:id="rId99"/>
    <p:sldId id="273" r:id="rId100"/>
    <p:sldId id="346" r:id="rId101"/>
    <p:sldId id="275" r:id="rId102"/>
    <p:sldId id="357" r:id="rId103"/>
    <p:sldId id="358" r:id="rId104"/>
    <p:sldId id="359" r:id="rId105"/>
    <p:sldId id="360" r:id="rId106"/>
    <p:sldId id="361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6" autoAdjust="0"/>
    <p:restoredTop sz="89684" autoAdjust="0"/>
  </p:normalViewPr>
  <p:slideViewPr>
    <p:cSldViewPr snapToGrid="0">
      <p:cViewPr varScale="1">
        <p:scale>
          <a:sx n="50" d="100"/>
          <a:sy n="50" d="100"/>
        </p:scale>
        <p:origin x="83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A3AA8-48DC-4C6A-8A6F-F4BD08BEF41A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FEF39-3461-42C6-B2A0-53C3D7F9B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7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# Output: [(0, 0), (0, 1), (0, 2), (1, 0), (1, 1), (1, 2), (2, 0), (2, 1), (2, 2)]</a:t>
            </a:r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FEF39-3461-42C6-B2A0-53C3D7F9BA22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00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4128-297C-4940-91D0-9180EB05105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A1CC-9FD3-4BAE-9BEF-BF9B6AF97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3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4128-297C-4940-91D0-9180EB05105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A1CC-9FD3-4BAE-9BEF-BF9B6AF97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4128-297C-4940-91D0-9180EB05105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A1CC-9FD3-4BAE-9BEF-BF9B6AF97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0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4128-297C-4940-91D0-9180EB05105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A1CC-9FD3-4BAE-9BEF-BF9B6AF97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7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4128-297C-4940-91D0-9180EB05105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A1CC-9FD3-4BAE-9BEF-BF9B6AF97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5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4128-297C-4940-91D0-9180EB05105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A1CC-9FD3-4BAE-9BEF-BF9B6AF97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1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4128-297C-4940-91D0-9180EB05105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A1CC-9FD3-4BAE-9BEF-BF9B6AF97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6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4128-297C-4940-91D0-9180EB05105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A1CC-9FD3-4BAE-9BEF-BF9B6AF97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4128-297C-4940-91D0-9180EB05105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A1CC-9FD3-4BAE-9BEF-BF9B6AF97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4128-297C-4940-91D0-9180EB05105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A1CC-9FD3-4BAE-9BEF-BF9B6AF97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7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4128-297C-4940-91D0-9180EB05105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A1CC-9FD3-4BAE-9BEF-BF9B6AF97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7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4128-297C-4940-91D0-9180EB05105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1A1CC-9FD3-4BAE-9BEF-BF9B6AF97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21EB-94E5-E20B-E824-BF7EA2E8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656" y="2698127"/>
            <a:ext cx="5451504" cy="1325563"/>
          </a:xfrm>
        </p:spPr>
        <p:txBody>
          <a:bodyPr/>
          <a:lstStyle/>
          <a:p>
            <a:r>
              <a:rPr lang="en-US" altLang="zh-CN" dirty="0"/>
              <a:t>Python Data Structures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67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6B4B-A320-D252-CBFF-1B4FEBA0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 as statement vs function vs </a:t>
            </a:r>
            <a:r>
              <a:rPr lang="en-US" altLang="zh-CN" dirty="0" err="1"/>
              <a:t>Pprint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309CF-2D2C-183D-54A2-44258109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810750" cy="170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/>
              <a:t>Try this</a:t>
            </a:r>
          </a:p>
          <a:p>
            <a:pPr marL="0" indent="0">
              <a:buNone/>
            </a:pPr>
            <a:r>
              <a:rPr lang="en-US" altLang="zh-CN" sz="3200"/>
              <a:t>data = {'name': ‘Ahmed', 'age': 30, 'city’: Nanchong'}</a:t>
            </a:r>
          </a:p>
          <a:p>
            <a:pPr marL="0" indent="0">
              <a:buNone/>
            </a:pPr>
            <a:r>
              <a:rPr lang="en-US" altLang="zh-CN" sz="3200"/>
              <a:t>print(data)</a:t>
            </a:r>
            <a:endParaRPr lang="zh-CN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B6BA4-3453-2F57-22EC-553768ED36CF}"/>
              </a:ext>
            </a:extLst>
          </p:cNvPr>
          <p:cNvSpPr txBox="1"/>
          <p:nvPr/>
        </p:nvSpPr>
        <p:spPr>
          <a:xfrm>
            <a:off x="971550" y="4004786"/>
            <a:ext cx="106108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from pprint import pprint</a:t>
            </a:r>
          </a:p>
          <a:p>
            <a:r>
              <a:rPr lang="zh-CN" altLang="en-US" sz="2800"/>
              <a:t>data = {'name': ‘A</a:t>
            </a:r>
            <a:r>
              <a:rPr lang="en-US" altLang="zh-CN" sz="2800"/>
              <a:t>hmed</a:t>
            </a:r>
            <a:r>
              <a:rPr lang="zh-CN" altLang="en-US" sz="2800"/>
              <a:t>', 'age': 30, 'city’: ‘</a:t>
            </a:r>
            <a:r>
              <a:rPr lang="en-US" altLang="zh-CN" sz="2800"/>
              <a:t>Nanchong</a:t>
            </a:r>
            <a:r>
              <a:rPr lang="zh-CN" altLang="en-US" sz="2800"/>
              <a:t>', 'hobbies': ['reading’, </a:t>
            </a:r>
            <a:r>
              <a:rPr lang="en-US" altLang="zh-CN" sz="2800"/>
              <a:t>‘writing</a:t>
            </a:r>
            <a:r>
              <a:rPr lang="zh-CN" altLang="en-US" sz="2800"/>
              <a:t>', 'coding’</a:t>
            </a:r>
            <a:r>
              <a:rPr lang="en-US" altLang="zh-CN" sz="2800"/>
              <a:t>,’thinking’</a:t>
            </a:r>
            <a:r>
              <a:rPr lang="zh-CN" altLang="en-US" sz="2800"/>
              <a:t>]}</a:t>
            </a:r>
            <a:endParaRPr lang="en-US" altLang="zh-CN" sz="2800"/>
          </a:p>
          <a:p>
            <a:r>
              <a:rPr lang="zh-CN" altLang="en-US" sz="2800"/>
              <a:t>pprint(data)</a:t>
            </a:r>
            <a:endParaRPr lang="zh-CN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81228-E4CE-67E6-7C9B-1B08F586B4B8}"/>
              </a:ext>
            </a:extLst>
          </p:cNvPr>
          <p:cNvSpPr txBox="1"/>
          <p:nvPr/>
        </p:nvSpPr>
        <p:spPr>
          <a:xfrm>
            <a:off x="4533900" y="3481566"/>
            <a:ext cx="2171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/>
              <a:t>Now Try this</a:t>
            </a:r>
          </a:p>
        </p:txBody>
      </p:sp>
    </p:spTree>
    <p:extLst>
      <p:ext uri="{BB962C8B-B14F-4D97-AF65-F5344CB8AC3E}">
        <p14:creationId xmlns:p14="http://schemas.microsoft.com/office/powerpoint/2010/main" val="113946495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other functions can also be used with dictionaries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81E0D4-94E9-3B43-9FB9-3B195092C53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10803"/>
          <a:ext cx="1078005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373">
                  <a:extLst>
                    <a:ext uri="{9D8B030D-6E8A-4147-A177-3AD203B41FA5}">
                      <a16:colId xmlns:a16="http://schemas.microsoft.com/office/drawing/2014/main" val="2862403510"/>
                    </a:ext>
                  </a:extLst>
                </a:gridCol>
                <a:gridCol w="8345685">
                  <a:extLst>
                    <a:ext uri="{9D8B030D-6E8A-4147-A177-3AD203B41FA5}">
                      <a16:colId xmlns:a16="http://schemas.microsoft.com/office/drawing/2014/main" val="2690095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7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dic.clear</a:t>
                      </a:r>
                      <a:r>
                        <a:rPr lang="en-US" sz="2400" dirty="0"/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all the elements from dictionary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98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dic.copy</a:t>
                      </a:r>
                      <a:r>
                        <a:rPr lang="en-US" sz="2400" dirty="0"/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Returns a copy of dictionary </a:t>
                      </a:r>
                      <a:r>
                        <a:rPr lang="en-US" sz="2400" dirty="0" err="1"/>
                        <a:t>dic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9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dic.items</a:t>
                      </a:r>
                      <a:r>
                        <a:rPr lang="en-US" sz="2400" dirty="0"/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Returns a list containing a tuple for each key-value pair in dictionary </a:t>
                      </a:r>
                      <a:r>
                        <a:rPr lang="en-US" sz="2400" dirty="0" err="1"/>
                        <a:t>dic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07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dic.get</a:t>
                      </a:r>
                      <a:r>
                        <a:rPr lang="en-US" sz="2400" dirty="0"/>
                        <a:t>(k)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Returns the value of the specified key k from dictionary </a:t>
                      </a:r>
                      <a:r>
                        <a:rPr lang="en-US" sz="2400" dirty="0" err="1"/>
                        <a:t>dic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6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dic.keys</a:t>
                      </a:r>
                      <a:r>
                        <a:rPr lang="en-US" sz="2400" dirty="0"/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Returns a list containing all the keys of dictionary </a:t>
                      </a:r>
                      <a:r>
                        <a:rPr lang="en-US" sz="2400" dirty="0" err="1"/>
                        <a:t>dic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0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dic.pop</a:t>
                      </a:r>
                      <a:r>
                        <a:rPr lang="en-US" sz="2400" dirty="0"/>
                        <a:t>(k)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Removes the element with the specified key k from dictionary </a:t>
                      </a:r>
                      <a:r>
                        <a:rPr lang="en-US" sz="2400" dirty="0" err="1"/>
                        <a:t>dic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268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81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other functions can also be used with dictionaries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81E0D4-94E9-3B43-9FB9-3B195092C53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10803"/>
          <a:ext cx="1078005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373">
                  <a:extLst>
                    <a:ext uri="{9D8B030D-6E8A-4147-A177-3AD203B41FA5}">
                      <a16:colId xmlns:a16="http://schemas.microsoft.com/office/drawing/2014/main" val="2862403510"/>
                    </a:ext>
                  </a:extLst>
                </a:gridCol>
                <a:gridCol w="8345685">
                  <a:extLst>
                    <a:ext uri="{9D8B030D-6E8A-4147-A177-3AD203B41FA5}">
                      <a16:colId xmlns:a16="http://schemas.microsoft.com/office/drawing/2014/main" val="2690095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7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dic.popitem</a:t>
                      </a:r>
                      <a:r>
                        <a:rPr lang="en-US" sz="2400" dirty="0"/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the last inserted key-value pair in dictionary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98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dic.values</a:t>
                      </a:r>
                      <a:r>
                        <a:rPr lang="en-US" sz="2400" dirty="0"/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Returns a list of all the values in dictionary </a:t>
                      </a:r>
                      <a:r>
                        <a:rPr lang="en-US" sz="2400" dirty="0" err="1"/>
                        <a:t>dic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93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93923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FE51-EC9D-9D53-75D9-6688D9CE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29D83-9576-DAC0-1AC5-E2B25FB27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7A8702-2A15-D05A-EC44-80D596CC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01" y="0"/>
            <a:ext cx="10739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28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D1A21E-0F69-13FF-B5B9-34E1A4ACA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334" y="0"/>
            <a:ext cx="8693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0360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44A001-8C73-EA73-8279-A773692C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999"/>
            <a:ext cx="12192000" cy="54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735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C1E71F-EF2B-FBEA-333F-AB8180AB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8" y="0"/>
            <a:ext cx="11779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525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13FC4F-4E9C-D6E2-6248-BA272B2CA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647"/>
            <a:ext cx="12192000" cy="566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9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6B4B-A320-D252-CBFF-1B4FEBA0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 as statement vs function vs </a:t>
            </a:r>
            <a:r>
              <a:rPr lang="en-US" altLang="zh-CN" dirty="0" err="1"/>
              <a:t>Pprint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81228-E4CE-67E6-7C9B-1B08F586B4B8}"/>
              </a:ext>
            </a:extLst>
          </p:cNvPr>
          <p:cNvSpPr txBox="1"/>
          <p:nvPr/>
        </p:nvSpPr>
        <p:spPr>
          <a:xfrm>
            <a:off x="4476750" y="4312305"/>
            <a:ext cx="2171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/>
              <a:t>Now Try this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94E2D2-0D81-B7C4-E10C-BC5A01DA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4407"/>
            <a:ext cx="10515600" cy="1222375"/>
          </a:xfrm>
        </p:spPr>
        <p:txBody>
          <a:bodyPr/>
          <a:lstStyle/>
          <a:p>
            <a:r>
              <a:rPr lang="en-US" altLang="zh-CN" dirty="0"/>
              <a:t>pp = </a:t>
            </a:r>
            <a:r>
              <a:rPr lang="en-US" altLang="zh-CN" dirty="0" err="1"/>
              <a:t>PrettyPrinter</a:t>
            </a:r>
            <a:r>
              <a:rPr lang="en-US" altLang="zh-CN" dirty="0"/>
              <a:t>(indent=4, width=40, depth=2, compact=True)</a:t>
            </a:r>
          </a:p>
          <a:p>
            <a:r>
              <a:rPr lang="en-US" altLang="zh-CN" dirty="0" err="1"/>
              <a:t>pp.pprint</a:t>
            </a:r>
            <a:r>
              <a:rPr lang="en-US" altLang="zh-CN" dirty="0"/>
              <a:t>(data)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4EA25-9820-2AEB-47F1-EBBC5FE84A45}"/>
              </a:ext>
            </a:extLst>
          </p:cNvPr>
          <p:cNvSpPr txBox="1"/>
          <p:nvPr/>
        </p:nvSpPr>
        <p:spPr>
          <a:xfrm>
            <a:off x="1028700" y="1718608"/>
            <a:ext cx="98107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You can customize pprint by creating an instance of PrettyPrinter and adjusting its parameters:</a:t>
            </a:r>
          </a:p>
          <a:p>
            <a:endParaRPr lang="zh-CN" altLang="en-US" sz="2400" dirty="0"/>
          </a:p>
          <a:p>
            <a:r>
              <a:rPr lang="zh-CN" altLang="en-US" sz="2400" dirty="0"/>
              <a:t>indent: Specifies the number of spaces to indent.</a:t>
            </a:r>
          </a:p>
          <a:p>
            <a:r>
              <a:rPr lang="zh-CN" altLang="en-US" sz="2400" dirty="0"/>
              <a:t>width: Specifies the maximum width of the output.</a:t>
            </a:r>
          </a:p>
          <a:p>
            <a:r>
              <a:rPr lang="zh-CN" altLang="en-US" sz="2400" dirty="0"/>
              <a:t>depth: Specifies the maximum depth to print nested structures.</a:t>
            </a:r>
          </a:p>
          <a:p>
            <a:r>
              <a:rPr lang="zh-CN" altLang="en-US" sz="2400" dirty="0"/>
              <a:t>compact: If set to True, it will try to fit more data into each line.</a:t>
            </a:r>
          </a:p>
        </p:txBody>
      </p:sp>
    </p:spTree>
    <p:extLst>
      <p:ext uri="{BB962C8B-B14F-4D97-AF65-F5344CB8AC3E}">
        <p14:creationId xmlns:p14="http://schemas.microsoft.com/office/powerpoint/2010/main" val="158314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far, we have seen how to define strings, get them as input, assign them to variables, and print them out</a:t>
            </a:r>
          </a:p>
          <a:p>
            <a:endParaRPr lang="en-US" dirty="0"/>
          </a:p>
          <a:p>
            <a:r>
              <a:rPr lang="en-US" dirty="0"/>
              <a:t>Unfortunately, this is not quite enough to do any serious text-based computing!</a:t>
            </a:r>
          </a:p>
          <a:p>
            <a:endParaRPr lang="en-US" dirty="0"/>
          </a:p>
          <a:p>
            <a:r>
              <a:rPr lang="en-US" dirty="0"/>
              <a:t>For this, we need some more string </a:t>
            </a:r>
            <a:r>
              <a:rPr lang="en-US" i="1" dirty="0"/>
              <a:t>operations</a:t>
            </a:r>
            <a:r>
              <a:rPr lang="en-US" dirty="0"/>
              <a:t> (which we know some already) and </a:t>
            </a:r>
            <a:r>
              <a:rPr lang="en-US" i="1" dirty="0"/>
              <a:t>functions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247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strings are indeed a fundamental data structure in Python. They are used to represent and manipulate text. Here are a few key points about strings in Python:</a:t>
            </a:r>
          </a:p>
          <a:p>
            <a:r>
              <a:rPr lang="en-US" dirty="0"/>
              <a:t>Definition: A string is a sequence of characters enclosed in single quotes ('), double quotes ("), or triple quotes (''' or """).</a:t>
            </a:r>
          </a:p>
          <a:p>
            <a:r>
              <a:rPr lang="en-US" dirty="0"/>
              <a:t>Immutability: Strings in Python are immutable, meaning once they are created, their content cannot be changed.</a:t>
            </a:r>
          </a:p>
          <a:p>
            <a:r>
              <a:rPr lang="en-US" dirty="0"/>
              <a:t>Common Operations:</a:t>
            </a:r>
          </a:p>
          <a:p>
            <a:pPr lvl="1"/>
            <a:r>
              <a:rPr lang="en-US" dirty="0"/>
              <a:t>Concatenation: Joining two or more strings using the + operator.</a:t>
            </a:r>
          </a:p>
          <a:p>
            <a:pPr lvl="1"/>
            <a:r>
              <a:rPr lang="en-US" dirty="0"/>
              <a:t>Repetition: Repeating a string multiple times using the * operator.</a:t>
            </a:r>
          </a:p>
          <a:p>
            <a:pPr lvl="1"/>
            <a:r>
              <a:rPr lang="en-US" dirty="0"/>
              <a:t>Slicing: Extracting a part of a string using slice notation (string[</a:t>
            </a:r>
            <a:r>
              <a:rPr lang="en-US" dirty="0" err="1"/>
              <a:t>start:end</a:t>
            </a:r>
            <a:r>
              <a:rPr lang="en-US" dirty="0"/>
              <a:t>]).</a:t>
            </a:r>
          </a:p>
          <a:p>
            <a:pPr lvl="1"/>
            <a:r>
              <a:rPr lang="en-US" dirty="0"/>
              <a:t>Methods: Python provides many built-in methods for string manipulation, such as .upper(), .lower(), .replace(), .find(), and .split().</a:t>
            </a:r>
          </a:p>
        </p:txBody>
      </p:sp>
    </p:spTree>
    <p:extLst>
      <p:ext uri="{BB962C8B-B14F-4D97-AF65-F5344CB8AC3E}">
        <p14:creationId xmlns:p14="http://schemas.microsoft.com/office/powerpoint/2010/main" val="162923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a string is a </a:t>
            </a:r>
            <a:r>
              <a:rPr lang="en-US" i="1" dirty="0"/>
              <a:t>sequence of characters</a:t>
            </a:r>
            <a:r>
              <a:rPr lang="en-US" dirty="0"/>
              <a:t>, which can be thought of as being stored in numbered buckets, starting from the left with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Individual characters that make up the string can then be accessed through the operation of </a:t>
            </a:r>
            <a:r>
              <a:rPr lang="en-US" i="1" dirty="0">
                <a:solidFill>
                  <a:srgbClr val="0070C0"/>
                </a:solidFill>
              </a:rPr>
              <a:t>indexing</a:t>
            </a:r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4D3B36-F27D-9A4E-92D2-305B4480A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55270"/>
              </p:ext>
            </p:extLst>
          </p:nvPr>
        </p:nvGraphicFramePr>
        <p:xfrm>
          <a:off x="2202079" y="3009502"/>
          <a:ext cx="8128000" cy="508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03616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5417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63395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73531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8181749"/>
                    </a:ext>
                  </a:extLst>
                </a:gridCol>
              </a:tblGrid>
              <a:tr h="5082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076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212967-666F-224F-B290-DFD9D5107C24}"/>
              </a:ext>
            </a:extLst>
          </p:cNvPr>
          <p:cNvSpPr txBox="1"/>
          <p:nvPr/>
        </p:nvSpPr>
        <p:spPr>
          <a:xfrm>
            <a:off x="2816451" y="36253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F0B87-57C5-D14A-84A0-772D78394705}"/>
              </a:ext>
            </a:extLst>
          </p:cNvPr>
          <p:cNvSpPr txBox="1"/>
          <p:nvPr/>
        </p:nvSpPr>
        <p:spPr>
          <a:xfrm>
            <a:off x="4486842" y="36253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D85A3-E579-A343-9EB7-0D1089B426A2}"/>
              </a:ext>
            </a:extLst>
          </p:cNvPr>
          <p:cNvSpPr txBox="1"/>
          <p:nvPr/>
        </p:nvSpPr>
        <p:spPr>
          <a:xfrm>
            <a:off x="6051424" y="36253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21914-75A9-EC4E-873F-F2390AB25044}"/>
              </a:ext>
            </a:extLst>
          </p:cNvPr>
          <p:cNvSpPr txBox="1"/>
          <p:nvPr/>
        </p:nvSpPr>
        <p:spPr>
          <a:xfrm>
            <a:off x="7616006" y="36253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2C41A-B877-1342-8A26-4EC24FCE050A}"/>
              </a:ext>
            </a:extLst>
          </p:cNvPr>
          <p:cNvSpPr txBox="1"/>
          <p:nvPr/>
        </p:nvSpPr>
        <p:spPr>
          <a:xfrm>
            <a:off x="9286397" y="36253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24B112-39FE-0442-99A0-C6C91324590E}"/>
              </a:ext>
            </a:extLst>
          </p:cNvPr>
          <p:cNvSpPr txBox="1"/>
          <p:nvPr/>
        </p:nvSpPr>
        <p:spPr>
          <a:xfrm>
            <a:off x="5009164" y="5130126"/>
            <a:ext cx="2173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&gt;&gt;&gt; s = "HELLO"</a:t>
            </a:r>
          </a:p>
          <a:p>
            <a:r>
              <a:rPr lang="en-US" sz="2400" dirty="0"/>
              <a:t>&gt;&gt;&gt; s[0]</a:t>
            </a:r>
          </a:p>
          <a:p>
            <a:r>
              <a:rPr lang="en-US" sz="2400" dirty="0"/>
              <a:t>'H'</a:t>
            </a:r>
          </a:p>
          <a:p>
            <a:r>
              <a:rPr lang="en-US" sz="2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79202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Notice that in a string of </a:t>
            </a:r>
            <a:r>
              <a:rPr lang="en-US" b="1" i="1" dirty="0"/>
              <a:t>n</a:t>
            </a:r>
            <a:r>
              <a:rPr lang="en-US" dirty="0"/>
              <a:t> characters, the last character is at position </a:t>
            </a:r>
            <a:r>
              <a:rPr lang="en-US" b="1" i="1" dirty="0"/>
              <a:t>n</a:t>
            </a:r>
            <a:r>
              <a:rPr lang="en-US" i="1" dirty="0"/>
              <a:t>-1</a:t>
            </a:r>
            <a:r>
              <a:rPr lang="en-US" dirty="0"/>
              <a:t>, because the indexes start at 0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4D3B36-F27D-9A4E-92D2-305B4480ADCB}"/>
              </a:ext>
            </a:extLst>
          </p:cNvPr>
          <p:cNvGraphicFramePr>
            <a:graphicFrameLocks noGrp="1"/>
          </p:cNvGraphicFramePr>
          <p:nvPr/>
        </p:nvGraphicFramePr>
        <p:xfrm>
          <a:off x="2202079" y="3009502"/>
          <a:ext cx="8128000" cy="508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03616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5417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63395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73531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8181749"/>
                    </a:ext>
                  </a:extLst>
                </a:gridCol>
              </a:tblGrid>
              <a:tr h="5082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076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212967-666F-224F-B290-DFD9D5107C24}"/>
              </a:ext>
            </a:extLst>
          </p:cNvPr>
          <p:cNvSpPr txBox="1"/>
          <p:nvPr/>
        </p:nvSpPr>
        <p:spPr>
          <a:xfrm>
            <a:off x="2816451" y="36253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F0B87-57C5-D14A-84A0-772D78394705}"/>
              </a:ext>
            </a:extLst>
          </p:cNvPr>
          <p:cNvSpPr txBox="1"/>
          <p:nvPr/>
        </p:nvSpPr>
        <p:spPr>
          <a:xfrm>
            <a:off x="4486842" y="36253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D85A3-E579-A343-9EB7-0D1089B426A2}"/>
              </a:ext>
            </a:extLst>
          </p:cNvPr>
          <p:cNvSpPr txBox="1"/>
          <p:nvPr/>
        </p:nvSpPr>
        <p:spPr>
          <a:xfrm>
            <a:off x="6051424" y="36253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21914-75A9-EC4E-873F-F2390AB25044}"/>
              </a:ext>
            </a:extLst>
          </p:cNvPr>
          <p:cNvSpPr txBox="1"/>
          <p:nvPr/>
        </p:nvSpPr>
        <p:spPr>
          <a:xfrm>
            <a:off x="7616006" y="36253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2C41A-B877-1342-8A26-4EC24FCE050A}"/>
              </a:ext>
            </a:extLst>
          </p:cNvPr>
          <p:cNvSpPr txBox="1"/>
          <p:nvPr/>
        </p:nvSpPr>
        <p:spPr>
          <a:xfrm>
            <a:off x="9286397" y="36253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24B112-39FE-0442-99A0-C6C91324590E}"/>
              </a:ext>
            </a:extLst>
          </p:cNvPr>
          <p:cNvSpPr txBox="1"/>
          <p:nvPr/>
        </p:nvSpPr>
        <p:spPr>
          <a:xfrm>
            <a:off x="1165559" y="4078307"/>
            <a:ext cx="77934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s = "HELLO"</a:t>
            </a:r>
          </a:p>
          <a:p>
            <a:r>
              <a:rPr lang="en-US" sz="2400" dirty="0"/>
              <a:t>&gt;&gt;&gt; s[4]</a:t>
            </a:r>
          </a:p>
          <a:p>
            <a:r>
              <a:rPr lang="en-US" sz="2400" dirty="0"/>
              <a:t>'O'</a:t>
            </a:r>
          </a:p>
          <a:p>
            <a:r>
              <a:rPr lang="en-US" sz="2400" dirty="0"/>
              <a:t>&gt;&gt;&gt; s[5]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Traceback (most recent call last): File "&lt;stdin&gt;", line 1, in &lt;module&gt; </a:t>
            </a:r>
            <a:r>
              <a:rPr lang="en-US" sz="2400" dirty="0" err="1">
                <a:solidFill>
                  <a:srgbClr val="FF0000"/>
                </a:solidFill>
              </a:rPr>
              <a:t>IndexError</a:t>
            </a:r>
            <a:r>
              <a:rPr lang="en-US" sz="2400" dirty="0">
                <a:solidFill>
                  <a:srgbClr val="FF0000"/>
                </a:solidFill>
              </a:rPr>
              <a:t>: string index out of range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087FDF-D886-7C42-9933-7F7F911054E3}"/>
              </a:ext>
            </a:extLst>
          </p:cNvPr>
          <p:cNvSpPr txBox="1"/>
          <p:nvPr/>
        </p:nvSpPr>
        <p:spPr>
          <a:xfrm>
            <a:off x="5248894" y="4370254"/>
            <a:ext cx="5741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Accessing the bucket at position </a:t>
            </a:r>
            <a:r>
              <a:rPr lang="en-US" sz="2400" i="1" dirty="0">
                <a:solidFill>
                  <a:srgbClr val="0070C0"/>
                </a:solidFill>
              </a:rPr>
              <a:t>n</a:t>
            </a:r>
            <a:r>
              <a:rPr lang="en-US" sz="2400" dirty="0">
                <a:solidFill>
                  <a:srgbClr val="0070C0"/>
                </a:solidFill>
              </a:rPr>
              <a:t> (or more)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will result in an </a:t>
            </a:r>
            <a:r>
              <a:rPr lang="en-US" sz="2400" dirty="0" err="1">
                <a:solidFill>
                  <a:srgbClr val="0070C0"/>
                </a:solidFill>
              </a:rPr>
              <a:t>IndexError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99A7C3-C1FD-C641-8307-7588A89153FF}"/>
              </a:ext>
            </a:extLst>
          </p:cNvPr>
          <p:cNvCxnSpPr>
            <a:cxnSpLocks/>
          </p:cNvCxnSpPr>
          <p:nvPr/>
        </p:nvCxnSpPr>
        <p:spPr>
          <a:xfrm flipH="1">
            <a:off x="2420471" y="4785756"/>
            <a:ext cx="2828423" cy="631379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5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also index a string from the </a:t>
            </a:r>
            <a:r>
              <a:rPr lang="en-US" i="1" dirty="0"/>
              <a:t>right end </a:t>
            </a:r>
            <a:r>
              <a:rPr lang="en-US" dirty="0"/>
              <a:t>using a negative number, after which Python will add the length of the string to the number and index the string at the resultant number (or </a:t>
            </a:r>
            <a:r>
              <a:rPr lang="en-US" i="1" dirty="0"/>
              <a:t>position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4D3B36-F27D-9A4E-92D2-305B4480A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850433"/>
              </p:ext>
            </p:extLst>
          </p:nvPr>
        </p:nvGraphicFramePr>
        <p:xfrm>
          <a:off x="1968998" y="3511520"/>
          <a:ext cx="8128000" cy="508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03616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5417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63395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73531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8181749"/>
                    </a:ext>
                  </a:extLst>
                </a:gridCol>
              </a:tblGrid>
              <a:tr h="5082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076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212967-666F-224F-B290-DFD9D5107C24}"/>
              </a:ext>
            </a:extLst>
          </p:cNvPr>
          <p:cNvSpPr txBox="1"/>
          <p:nvPr/>
        </p:nvSpPr>
        <p:spPr>
          <a:xfrm>
            <a:off x="2583370" y="41273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F0B87-57C5-D14A-84A0-772D78394705}"/>
              </a:ext>
            </a:extLst>
          </p:cNvPr>
          <p:cNvSpPr txBox="1"/>
          <p:nvPr/>
        </p:nvSpPr>
        <p:spPr>
          <a:xfrm>
            <a:off x="4253761" y="41273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D85A3-E579-A343-9EB7-0D1089B426A2}"/>
              </a:ext>
            </a:extLst>
          </p:cNvPr>
          <p:cNvSpPr txBox="1"/>
          <p:nvPr/>
        </p:nvSpPr>
        <p:spPr>
          <a:xfrm>
            <a:off x="5818343" y="41273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21914-75A9-EC4E-873F-F2390AB25044}"/>
              </a:ext>
            </a:extLst>
          </p:cNvPr>
          <p:cNvSpPr txBox="1"/>
          <p:nvPr/>
        </p:nvSpPr>
        <p:spPr>
          <a:xfrm>
            <a:off x="7382925" y="41273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2C41A-B877-1342-8A26-4EC24FCE050A}"/>
              </a:ext>
            </a:extLst>
          </p:cNvPr>
          <p:cNvSpPr txBox="1"/>
          <p:nvPr/>
        </p:nvSpPr>
        <p:spPr>
          <a:xfrm>
            <a:off x="9053316" y="41273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24B112-39FE-0442-99A0-C6C91324590E}"/>
              </a:ext>
            </a:extLst>
          </p:cNvPr>
          <p:cNvSpPr txBox="1"/>
          <p:nvPr/>
        </p:nvSpPr>
        <p:spPr>
          <a:xfrm>
            <a:off x="4890554" y="4589009"/>
            <a:ext cx="31189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s = "HELLO"</a:t>
            </a:r>
          </a:p>
          <a:p>
            <a:r>
              <a:rPr lang="en-US" sz="2400" dirty="0"/>
              <a:t>&gt;&gt;&gt; s[-1]</a:t>
            </a:r>
          </a:p>
          <a:p>
            <a:r>
              <a:rPr lang="en-US" sz="2400" dirty="0"/>
              <a:t>'O'</a:t>
            </a:r>
          </a:p>
          <a:p>
            <a:r>
              <a:rPr lang="en-US" sz="2400" dirty="0"/>
              <a:t>&gt;&gt;&gt; s[-5]</a:t>
            </a:r>
          </a:p>
          <a:p>
            <a:r>
              <a:rPr lang="en-US" sz="2400" dirty="0"/>
              <a:t>'H'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DEF8A4-BCC0-8042-8D2A-C655F93A335B}"/>
              </a:ext>
            </a:extLst>
          </p:cNvPr>
          <p:cNvSpPr txBox="1"/>
          <p:nvPr/>
        </p:nvSpPr>
        <p:spPr>
          <a:xfrm>
            <a:off x="2532655" y="3085717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4CD14-4B04-2349-910C-9CA6527298AB}"/>
              </a:ext>
            </a:extLst>
          </p:cNvPr>
          <p:cNvSpPr txBox="1"/>
          <p:nvPr/>
        </p:nvSpPr>
        <p:spPr>
          <a:xfrm>
            <a:off x="4176920" y="308571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4940C7-1EA5-0847-AF09-48A47AEACA2B}"/>
              </a:ext>
            </a:extLst>
          </p:cNvPr>
          <p:cNvSpPr txBox="1"/>
          <p:nvPr/>
        </p:nvSpPr>
        <p:spPr>
          <a:xfrm>
            <a:off x="5793754" y="308571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474F1-7180-A642-A82E-D4707963527E}"/>
              </a:ext>
            </a:extLst>
          </p:cNvPr>
          <p:cNvSpPr txBox="1"/>
          <p:nvPr/>
        </p:nvSpPr>
        <p:spPr>
          <a:xfrm>
            <a:off x="7410588" y="308571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3367A6-F2EE-324A-B79E-E8D6C1917785}"/>
              </a:ext>
            </a:extLst>
          </p:cNvPr>
          <p:cNvSpPr txBox="1"/>
          <p:nvPr/>
        </p:nvSpPr>
        <p:spPr>
          <a:xfrm>
            <a:off x="9027422" y="308571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619E2-198A-C343-97C7-A38753C3D92D}"/>
              </a:ext>
            </a:extLst>
          </p:cNvPr>
          <p:cNvSpPr txBox="1"/>
          <p:nvPr/>
        </p:nvSpPr>
        <p:spPr>
          <a:xfrm>
            <a:off x="9998869" y="2922118"/>
            <a:ext cx="2271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-1 + 5 (i.e., the length </a:t>
            </a:r>
            <a:br>
              <a:rPr lang="en-US" b="1" i="1" dirty="0">
                <a:solidFill>
                  <a:srgbClr val="00B0F0"/>
                </a:solidFill>
              </a:rPr>
            </a:br>
            <a:r>
              <a:rPr lang="en-US" b="1" i="1" dirty="0">
                <a:solidFill>
                  <a:srgbClr val="00B0F0"/>
                </a:solidFill>
              </a:rPr>
              <a:t>of the string) = 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D9C502-BF87-3E4D-807A-F355F965706B}"/>
              </a:ext>
            </a:extLst>
          </p:cNvPr>
          <p:cNvCxnSpPr>
            <a:cxnSpLocks/>
          </p:cNvCxnSpPr>
          <p:nvPr/>
        </p:nvCxnSpPr>
        <p:spPr>
          <a:xfrm flipH="1">
            <a:off x="11084210" y="3568449"/>
            <a:ext cx="1" cy="78972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D3C30B-CA1F-F244-88F4-70D29F88CC41}"/>
              </a:ext>
            </a:extLst>
          </p:cNvPr>
          <p:cNvCxnSpPr>
            <a:endCxn id="9" idx="3"/>
          </p:cNvCxnSpPr>
          <p:nvPr/>
        </p:nvCxnSpPr>
        <p:spPr>
          <a:xfrm flipH="1">
            <a:off x="9393474" y="4358176"/>
            <a:ext cx="1683686" cy="1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41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4" grpId="0"/>
      <p:bldP spid="15" grpId="0"/>
      <p:bldP spid="16" grpId="0"/>
      <p:bldP spid="17" grpId="0"/>
      <p:bldP spid="1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Slicing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Aside from indexing, which returns a string containing a </a:t>
            </a:r>
            <a:r>
              <a:rPr lang="en-US" i="1" u="sng" dirty="0"/>
              <a:t>single</a:t>
            </a:r>
            <a:r>
              <a:rPr lang="en-US" dirty="0"/>
              <a:t> character from a larger string, it is also possible to access a contiguous sequence of characters (or a </a:t>
            </a:r>
            <a:r>
              <a:rPr lang="en-US" i="1" dirty="0"/>
              <a:t>substring</a:t>
            </a:r>
            <a:r>
              <a:rPr lang="en-US" dirty="0"/>
              <a:t>) from a string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Python, this is accomplished through an operation called </a:t>
            </a:r>
            <a:r>
              <a:rPr lang="en-US" i="1" dirty="0">
                <a:solidFill>
                  <a:srgbClr val="0070C0"/>
                </a:solidFill>
              </a:rPr>
              <a:t>slicing</a:t>
            </a:r>
            <a:r>
              <a:rPr lang="en-US" i="1" dirty="0"/>
              <a:t>, </a:t>
            </a:r>
            <a:r>
              <a:rPr lang="en-US" dirty="0"/>
              <a:t>which</a:t>
            </a:r>
            <a:r>
              <a:rPr lang="en-US" i="1" dirty="0"/>
              <a:t> </a:t>
            </a:r>
            <a:r>
              <a:rPr lang="en-US" dirty="0"/>
              <a:t>takes the form </a:t>
            </a:r>
            <a:r>
              <a:rPr lang="en-US" b="1" dirty="0">
                <a:solidFill>
                  <a:srgbClr val="C00000"/>
                </a:solidFill>
              </a:rPr>
              <a:t>&lt;string&gt;[&lt;start&gt;:&lt;end&gt;]</a:t>
            </a:r>
          </a:p>
          <a:p>
            <a:pPr lvl="1" algn="just"/>
            <a:r>
              <a:rPr lang="en-US" b="1" i="1" dirty="0">
                <a:solidFill>
                  <a:srgbClr val="C00000"/>
                </a:solidFill>
              </a:rPr>
              <a:t>start</a:t>
            </a:r>
            <a:r>
              <a:rPr lang="en-US" dirty="0"/>
              <a:t> and </a:t>
            </a:r>
            <a:r>
              <a:rPr lang="en-US" b="1" i="1" dirty="0">
                <a:solidFill>
                  <a:srgbClr val="C00000"/>
                </a:solidFill>
              </a:rPr>
              <a:t>end</a:t>
            </a:r>
            <a:r>
              <a:rPr lang="en-US" dirty="0"/>
              <a:t> should be </a:t>
            </a:r>
            <a:r>
              <a:rPr lang="en-US" dirty="0" err="1"/>
              <a:t>int</a:t>
            </a:r>
            <a:r>
              <a:rPr lang="en-US" dirty="0"/>
              <a:t>-valued expressions 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Slicing returns the substring starting at </a:t>
            </a:r>
            <a:r>
              <a:rPr lang="en-US" b="1" i="1" dirty="0">
                <a:solidFill>
                  <a:srgbClr val="C00000"/>
                </a:solidFill>
              </a:rPr>
              <a:t>start</a:t>
            </a:r>
            <a:r>
              <a:rPr lang="en-US" dirty="0"/>
              <a:t> and running up to, </a:t>
            </a:r>
            <a:r>
              <a:rPr lang="en-US" i="1" dirty="0"/>
              <a:t>but not including</a:t>
            </a:r>
            <a:r>
              <a:rPr lang="en-US" dirty="0"/>
              <a:t>, </a:t>
            </a:r>
            <a:r>
              <a:rPr lang="en-US" b="1" i="1" dirty="0">
                <a:solidFill>
                  <a:srgbClr val="C0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5207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Slicing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</a:t>
            </a:r>
            <a:endParaRPr lang="en-US" b="1" i="1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C7A7EC-D587-AE49-99AA-BCAFEEEF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38103"/>
              </p:ext>
            </p:extLst>
          </p:nvPr>
        </p:nvGraphicFramePr>
        <p:xfrm>
          <a:off x="2118533" y="2462183"/>
          <a:ext cx="8116295" cy="615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845">
                  <a:extLst>
                    <a:ext uri="{9D8B030D-6E8A-4147-A177-3AD203B41FA5}">
                      <a16:colId xmlns:a16="http://schemas.microsoft.com/office/drawing/2014/main" val="1960361681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255417678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3456339527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427353179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1308181749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1587639182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613452641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3387398030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3729901506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1731480992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972529734"/>
                    </a:ext>
                  </a:extLst>
                </a:gridCol>
              </a:tblGrid>
              <a:tr h="6158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076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85E932-9B77-CF4F-A5E5-1F828817179C}"/>
              </a:ext>
            </a:extLst>
          </p:cNvPr>
          <p:cNvSpPr txBox="1"/>
          <p:nvPr/>
        </p:nvSpPr>
        <p:spPr>
          <a:xfrm>
            <a:off x="2329795" y="30780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D2C25-65BB-3647-A882-68BE6D60B26E}"/>
              </a:ext>
            </a:extLst>
          </p:cNvPr>
          <p:cNvSpPr txBox="1"/>
          <p:nvPr/>
        </p:nvSpPr>
        <p:spPr>
          <a:xfrm>
            <a:off x="3079918" y="30793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39355-A531-C441-A4E9-6B33B1636721}"/>
              </a:ext>
            </a:extLst>
          </p:cNvPr>
          <p:cNvSpPr txBox="1"/>
          <p:nvPr/>
        </p:nvSpPr>
        <p:spPr>
          <a:xfrm>
            <a:off x="3830041" y="30945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D1505-8AE7-E04E-A376-8C265EEFCBD3}"/>
              </a:ext>
            </a:extLst>
          </p:cNvPr>
          <p:cNvSpPr txBox="1"/>
          <p:nvPr/>
        </p:nvSpPr>
        <p:spPr>
          <a:xfrm>
            <a:off x="4571513" y="30945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DCED7-E43D-D24C-ADED-91A58A1942B8}"/>
              </a:ext>
            </a:extLst>
          </p:cNvPr>
          <p:cNvSpPr txBox="1"/>
          <p:nvPr/>
        </p:nvSpPr>
        <p:spPr>
          <a:xfrm>
            <a:off x="5312985" y="31049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33852-E682-CE4D-80A4-13572B65B339}"/>
              </a:ext>
            </a:extLst>
          </p:cNvPr>
          <p:cNvSpPr txBox="1"/>
          <p:nvPr/>
        </p:nvSpPr>
        <p:spPr>
          <a:xfrm>
            <a:off x="6063108" y="30945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764908-5349-7347-899A-5654CFC15067}"/>
              </a:ext>
            </a:extLst>
          </p:cNvPr>
          <p:cNvSpPr txBox="1"/>
          <p:nvPr/>
        </p:nvSpPr>
        <p:spPr>
          <a:xfrm>
            <a:off x="6813231" y="30958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80A461-D79A-704F-98BC-AA5E2CB4A7B7}"/>
              </a:ext>
            </a:extLst>
          </p:cNvPr>
          <p:cNvSpPr txBox="1"/>
          <p:nvPr/>
        </p:nvSpPr>
        <p:spPr>
          <a:xfrm>
            <a:off x="7563354" y="31110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602E9-4AE7-3045-A7D6-A95ED4292300}"/>
              </a:ext>
            </a:extLst>
          </p:cNvPr>
          <p:cNvSpPr txBox="1"/>
          <p:nvPr/>
        </p:nvSpPr>
        <p:spPr>
          <a:xfrm>
            <a:off x="8304826" y="31110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DBEE4-DC36-C642-BC84-B4AD7D3C99B6}"/>
              </a:ext>
            </a:extLst>
          </p:cNvPr>
          <p:cNvSpPr txBox="1"/>
          <p:nvPr/>
        </p:nvSpPr>
        <p:spPr>
          <a:xfrm>
            <a:off x="9046298" y="31214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FAE5E6-282E-7B43-B72B-848EA8B0DBFF}"/>
              </a:ext>
            </a:extLst>
          </p:cNvPr>
          <p:cNvSpPr txBox="1"/>
          <p:nvPr/>
        </p:nvSpPr>
        <p:spPr>
          <a:xfrm>
            <a:off x="9605446" y="311109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95162C-0941-7148-890A-992FA1B3F7E3}"/>
              </a:ext>
            </a:extLst>
          </p:cNvPr>
          <p:cNvSpPr txBox="1"/>
          <p:nvPr/>
        </p:nvSpPr>
        <p:spPr>
          <a:xfrm>
            <a:off x="4571513" y="3914805"/>
            <a:ext cx="42381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greet = "HELLO WORLD"</a:t>
            </a:r>
          </a:p>
          <a:p>
            <a:r>
              <a:rPr lang="en-US" sz="2400" dirty="0"/>
              <a:t>&gt;&gt;&gt; greet[0:5]</a:t>
            </a:r>
          </a:p>
          <a:p>
            <a:r>
              <a:rPr lang="en-US" sz="2400" dirty="0"/>
              <a:t>'HELLO'</a:t>
            </a:r>
          </a:p>
          <a:p>
            <a:r>
              <a:rPr lang="en-US" sz="2400" dirty="0"/>
              <a:t>&gt;&gt;&gt; greet[6:11]</a:t>
            </a:r>
          </a:p>
          <a:p>
            <a:r>
              <a:rPr lang="en-US" sz="2400" dirty="0"/>
              <a:t>'WORLD'</a:t>
            </a:r>
          </a:p>
          <a:p>
            <a:r>
              <a:rPr lang="en-US" sz="2400" dirty="0"/>
              <a:t>&gt;&gt;&gt; greet[:5]</a:t>
            </a:r>
          </a:p>
          <a:p>
            <a:r>
              <a:rPr lang="en-US" sz="2400" dirty="0"/>
              <a:t>'HELLO'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FBD4F0-1DAB-2145-BDB6-E283DDAA227E}"/>
              </a:ext>
            </a:extLst>
          </p:cNvPr>
          <p:cNvSpPr txBox="1"/>
          <p:nvPr/>
        </p:nvSpPr>
        <p:spPr>
          <a:xfrm>
            <a:off x="7667814" y="4672570"/>
            <a:ext cx="36954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F0"/>
                </a:solidFill>
              </a:rPr>
              <a:t>0 is assumed as the default </a:t>
            </a:r>
            <a:br>
              <a:rPr lang="en-US" sz="2400" b="1" i="1" dirty="0">
                <a:solidFill>
                  <a:srgbClr val="00B0F0"/>
                </a:solidFill>
              </a:rPr>
            </a:br>
            <a:r>
              <a:rPr lang="en-US" sz="2400" b="1" i="1" dirty="0">
                <a:solidFill>
                  <a:srgbClr val="00B0F0"/>
                </a:solidFill>
              </a:rPr>
              <a:t>if </a:t>
            </a:r>
            <a:r>
              <a:rPr lang="en-US" sz="2400" b="1" i="1" dirty="0">
                <a:solidFill>
                  <a:srgbClr val="C00000"/>
                </a:solidFill>
              </a:rPr>
              <a:t>start </a:t>
            </a:r>
            <a:r>
              <a:rPr lang="en-US" sz="2400" b="1" i="1" dirty="0">
                <a:solidFill>
                  <a:srgbClr val="00B0F0"/>
                </a:solidFill>
              </a:rPr>
              <a:t>is missing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8F7457-9FB8-194A-8CD5-75599D73FA8A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403266" y="5088069"/>
            <a:ext cx="1264548" cy="836883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30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Slicing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examples:</a:t>
            </a:r>
            <a:endParaRPr lang="en-US" b="1" i="1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C7A7EC-D587-AE49-99AA-BCAFEEEF3AF1}"/>
              </a:ext>
            </a:extLst>
          </p:cNvPr>
          <p:cNvGraphicFramePr>
            <a:graphicFrameLocks noGrp="1"/>
          </p:cNvGraphicFramePr>
          <p:nvPr/>
        </p:nvGraphicFramePr>
        <p:xfrm>
          <a:off x="2118533" y="2462183"/>
          <a:ext cx="8116295" cy="615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845">
                  <a:extLst>
                    <a:ext uri="{9D8B030D-6E8A-4147-A177-3AD203B41FA5}">
                      <a16:colId xmlns:a16="http://schemas.microsoft.com/office/drawing/2014/main" val="1960361681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255417678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3456339527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427353179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1308181749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1587639182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613452641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3387398030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3729901506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1731480992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972529734"/>
                    </a:ext>
                  </a:extLst>
                </a:gridCol>
              </a:tblGrid>
              <a:tr h="6158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076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85E932-9B77-CF4F-A5E5-1F828817179C}"/>
              </a:ext>
            </a:extLst>
          </p:cNvPr>
          <p:cNvSpPr txBox="1"/>
          <p:nvPr/>
        </p:nvSpPr>
        <p:spPr>
          <a:xfrm>
            <a:off x="2329795" y="30780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D2C25-65BB-3647-A882-68BE6D60B26E}"/>
              </a:ext>
            </a:extLst>
          </p:cNvPr>
          <p:cNvSpPr txBox="1"/>
          <p:nvPr/>
        </p:nvSpPr>
        <p:spPr>
          <a:xfrm>
            <a:off x="3079918" y="30793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39355-A531-C441-A4E9-6B33B1636721}"/>
              </a:ext>
            </a:extLst>
          </p:cNvPr>
          <p:cNvSpPr txBox="1"/>
          <p:nvPr/>
        </p:nvSpPr>
        <p:spPr>
          <a:xfrm>
            <a:off x="3830041" y="30945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D1505-8AE7-E04E-A376-8C265EEFCBD3}"/>
              </a:ext>
            </a:extLst>
          </p:cNvPr>
          <p:cNvSpPr txBox="1"/>
          <p:nvPr/>
        </p:nvSpPr>
        <p:spPr>
          <a:xfrm>
            <a:off x="4571513" y="30945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DCED7-E43D-D24C-ADED-91A58A1942B8}"/>
              </a:ext>
            </a:extLst>
          </p:cNvPr>
          <p:cNvSpPr txBox="1"/>
          <p:nvPr/>
        </p:nvSpPr>
        <p:spPr>
          <a:xfrm>
            <a:off x="5312985" y="31049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33852-E682-CE4D-80A4-13572B65B339}"/>
              </a:ext>
            </a:extLst>
          </p:cNvPr>
          <p:cNvSpPr txBox="1"/>
          <p:nvPr/>
        </p:nvSpPr>
        <p:spPr>
          <a:xfrm>
            <a:off x="6063108" y="30945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764908-5349-7347-899A-5654CFC15067}"/>
              </a:ext>
            </a:extLst>
          </p:cNvPr>
          <p:cNvSpPr txBox="1"/>
          <p:nvPr/>
        </p:nvSpPr>
        <p:spPr>
          <a:xfrm>
            <a:off x="6813231" y="30958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80A461-D79A-704F-98BC-AA5E2CB4A7B7}"/>
              </a:ext>
            </a:extLst>
          </p:cNvPr>
          <p:cNvSpPr txBox="1"/>
          <p:nvPr/>
        </p:nvSpPr>
        <p:spPr>
          <a:xfrm>
            <a:off x="7563354" y="31110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602E9-4AE7-3045-A7D6-A95ED4292300}"/>
              </a:ext>
            </a:extLst>
          </p:cNvPr>
          <p:cNvSpPr txBox="1"/>
          <p:nvPr/>
        </p:nvSpPr>
        <p:spPr>
          <a:xfrm>
            <a:off x="8304826" y="31110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DBEE4-DC36-C642-BC84-B4AD7D3C99B6}"/>
              </a:ext>
            </a:extLst>
          </p:cNvPr>
          <p:cNvSpPr txBox="1"/>
          <p:nvPr/>
        </p:nvSpPr>
        <p:spPr>
          <a:xfrm>
            <a:off x="9046298" y="31214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FAE5E6-282E-7B43-B72B-848EA8B0DBFF}"/>
              </a:ext>
            </a:extLst>
          </p:cNvPr>
          <p:cNvSpPr txBox="1"/>
          <p:nvPr/>
        </p:nvSpPr>
        <p:spPr>
          <a:xfrm>
            <a:off x="9605446" y="311109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95162C-0941-7148-890A-992FA1B3F7E3}"/>
              </a:ext>
            </a:extLst>
          </p:cNvPr>
          <p:cNvSpPr txBox="1"/>
          <p:nvPr/>
        </p:nvSpPr>
        <p:spPr>
          <a:xfrm>
            <a:off x="4571513" y="3914805"/>
            <a:ext cx="4238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greet[6:]</a:t>
            </a:r>
          </a:p>
          <a:p>
            <a:r>
              <a:rPr lang="en-US" sz="2400" dirty="0"/>
              <a:t>'WORLD'</a:t>
            </a:r>
          </a:p>
          <a:p>
            <a:r>
              <a:rPr lang="en-US" sz="2400" dirty="0"/>
              <a:t>&gt;&gt;&gt; greet[:]</a:t>
            </a:r>
          </a:p>
          <a:p>
            <a:r>
              <a:rPr lang="en-US" sz="2400" dirty="0"/>
              <a:t>'HELLO WORLD'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F6B2A-D7E2-1048-B49E-E290293A4552}"/>
              </a:ext>
            </a:extLst>
          </p:cNvPr>
          <p:cNvSpPr txBox="1"/>
          <p:nvPr/>
        </p:nvSpPr>
        <p:spPr>
          <a:xfrm>
            <a:off x="7903512" y="3707695"/>
            <a:ext cx="3682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F0"/>
                </a:solidFill>
              </a:rPr>
              <a:t>Last position is assumed as </a:t>
            </a:r>
            <a:br>
              <a:rPr lang="en-US" sz="2400" b="1" i="1" dirty="0">
                <a:solidFill>
                  <a:srgbClr val="00B0F0"/>
                </a:solidFill>
              </a:rPr>
            </a:br>
            <a:r>
              <a:rPr lang="en-US" sz="2400" b="1" i="1" dirty="0">
                <a:solidFill>
                  <a:srgbClr val="00B0F0"/>
                </a:solidFill>
              </a:rPr>
              <a:t>the default if </a:t>
            </a:r>
            <a:r>
              <a:rPr lang="en-US" sz="2400" b="1" i="1" dirty="0">
                <a:solidFill>
                  <a:srgbClr val="C00000"/>
                </a:solidFill>
              </a:rPr>
              <a:t>end </a:t>
            </a:r>
            <a:r>
              <a:rPr lang="en-US" sz="2400" b="1" i="1" dirty="0">
                <a:solidFill>
                  <a:srgbClr val="00B0F0"/>
                </a:solidFill>
              </a:rPr>
              <a:t>is missing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FC3291-D1FD-1D4F-89A1-8A46A349436F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403266" y="4123194"/>
            <a:ext cx="1500246" cy="0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4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7C63-4E13-CD6F-C48E-87F95D10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1743-4605-A7CF-9270-6ECFF8A9E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Stings – (is it DS?)</a:t>
            </a:r>
          </a:p>
          <a:p>
            <a:r>
              <a:rPr lang="en-US" altLang="zh-CN" dirty="0"/>
              <a:t>Lists</a:t>
            </a:r>
          </a:p>
          <a:p>
            <a:r>
              <a:rPr lang="en-US" altLang="zh-CN" dirty="0"/>
              <a:t>Dictionary</a:t>
            </a:r>
          </a:p>
          <a:p>
            <a:r>
              <a:rPr lang="en-US" altLang="zh-CN" dirty="0"/>
              <a:t>Tuple</a:t>
            </a:r>
          </a:p>
          <a:p>
            <a:r>
              <a:rPr lang="en-US" altLang="zh-CN" dirty="0"/>
              <a:t>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089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Concatenating and Repeating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string data type also supports concatenation (+) and repetition (*) operations for putting strings together </a:t>
            </a:r>
          </a:p>
          <a:p>
            <a:pPr lvl="1"/>
            <a:r>
              <a:rPr lang="en-US" dirty="0"/>
              <a:t>Concatenation (which we’ve seen before) builds a string by ”gluing” two strings together</a:t>
            </a:r>
          </a:p>
          <a:p>
            <a:pPr lvl="1"/>
            <a:r>
              <a:rPr lang="en-US" dirty="0"/>
              <a:t>Repetition builds a string by multiple concatenations of a string with itself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2BD6E-5AA4-9D40-B349-21FD8BE47897}"/>
              </a:ext>
            </a:extLst>
          </p:cNvPr>
          <p:cNvSpPr txBox="1"/>
          <p:nvPr/>
        </p:nvSpPr>
        <p:spPr>
          <a:xfrm>
            <a:off x="4544619" y="3807229"/>
            <a:ext cx="42381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&gt;&gt;&gt; s1 = "Hello "</a:t>
            </a:r>
          </a:p>
          <a:p>
            <a:r>
              <a:rPr lang="en-US" sz="2000" dirty="0"/>
              <a:t>&gt;&gt;&gt; s2 = "World "</a:t>
            </a:r>
          </a:p>
          <a:p>
            <a:r>
              <a:rPr lang="en-US" sz="2000" dirty="0"/>
              <a:t>&gt;&gt;&gt; s3 = s1 + s2</a:t>
            </a:r>
          </a:p>
          <a:p>
            <a:r>
              <a:rPr lang="en-US" sz="2000" dirty="0"/>
              <a:t>&gt;&gt;&gt; s3</a:t>
            </a:r>
          </a:p>
          <a:p>
            <a:r>
              <a:rPr lang="en-US" sz="2000" dirty="0"/>
              <a:t>'Hello World '</a:t>
            </a:r>
          </a:p>
          <a:p>
            <a:r>
              <a:rPr lang="en-US" sz="2000" dirty="0"/>
              <a:t>&gt;&gt;&gt; s4 = s3 * 2</a:t>
            </a:r>
          </a:p>
          <a:p>
            <a:r>
              <a:rPr lang="en-US" sz="2000" dirty="0"/>
              <a:t>&gt;&gt;&gt; s4</a:t>
            </a:r>
          </a:p>
          <a:p>
            <a:r>
              <a:rPr lang="en-US" sz="2000" dirty="0"/>
              <a:t>'Hello World Hello World '</a:t>
            </a:r>
          </a:p>
          <a:p>
            <a:r>
              <a:rPr lang="en-US" sz="2000" dirty="0"/>
              <a:t>&gt;&gt;&gt; </a:t>
            </a:r>
          </a:p>
        </p:txBody>
      </p:sp>
    </p:spTree>
    <p:extLst>
      <p:ext uri="{BB962C8B-B14F-4D97-AF65-F5344CB8AC3E}">
        <p14:creationId xmlns:p14="http://schemas.microsoft.com/office/powerpoint/2010/main" val="80266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the Length and Iterating Over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useful function is </a:t>
            </a:r>
            <a:r>
              <a:rPr lang="en-US" b="1" dirty="0" err="1">
                <a:solidFill>
                  <a:srgbClr val="0070C0"/>
                </a:solidFill>
              </a:rPr>
              <a:t>len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/>
              <a:t>, which tells how many characters are in a string</a:t>
            </a:r>
          </a:p>
          <a:p>
            <a:r>
              <a:rPr lang="en-US" dirty="0"/>
              <a:t>As seen before, we can also iterate over the characters of a string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0C27F5-072B-EEB2-BC3F-57492A378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86" y="3429000"/>
            <a:ext cx="8897592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6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the Length and Iterating Over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2BD6E-5AA4-9D40-B349-21FD8BE47897}"/>
              </a:ext>
            </a:extLst>
          </p:cNvPr>
          <p:cNvSpPr txBox="1"/>
          <p:nvPr/>
        </p:nvSpPr>
        <p:spPr>
          <a:xfrm>
            <a:off x="760449" y="1490008"/>
            <a:ext cx="4238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greet: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, end = " 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949CB-FB48-3F4C-B7B9-F494C929702A}"/>
              </a:ext>
            </a:extLst>
          </p:cNvPr>
          <p:cNvSpPr txBox="1"/>
          <p:nvPr/>
        </p:nvSpPr>
        <p:spPr>
          <a:xfrm>
            <a:off x="8227290" y="4218683"/>
            <a:ext cx="347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F0"/>
                </a:solidFill>
              </a:rPr>
              <a:t>This for loop is equivalent to the earlier while loop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3C6BA1-D955-4F44-BAFA-8B0E9E052AE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291449" y="4634182"/>
            <a:ext cx="935841" cy="519709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C025B7-0E56-564A-9B73-2284FE097662}"/>
              </a:ext>
            </a:extLst>
          </p:cNvPr>
          <p:cNvSpPr txBox="1"/>
          <p:nvPr/>
        </p:nvSpPr>
        <p:spPr>
          <a:xfrm>
            <a:off x="5123618" y="4738392"/>
            <a:ext cx="1944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 H e l l o   A l l 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H e l l o   A l 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AADC2-A7E0-F14E-9C57-851059C270E9}"/>
              </a:ext>
            </a:extLst>
          </p:cNvPr>
          <p:cNvSpPr/>
          <p:nvPr/>
        </p:nvSpPr>
        <p:spPr>
          <a:xfrm>
            <a:off x="3516045" y="4923057"/>
            <a:ext cx="1257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Output: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2C6B66-5F62-8FED-70FF-453E3323B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681" y="1666629"/>
            <a:ext cx="4963218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of the Basic 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table summarizes the basic string operations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5F3450-394C-124B-9A25-3BC95FE5E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85820"/>
              </p:ext>
            </p:extLst>
          </p:nvPr>
        </p:nvGraphicFramePr>
        <p:xfrm>
          <a:off x="2032000" y="2500107"/>
          <a:ext cx="8128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98889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55191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13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Concatenation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3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Repetition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78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&lt;string&gt;[]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Indexing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5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&lt;string&gt;[ : 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Slicing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2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len</a:t>
                      </a:r>
                      <a:r>
                        <a:rPr lang="en-US" sz="2800" dirty="0"/>
                        <a:t>(&lt;string&gt;)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Length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62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for &lt;</a:t>
                      </a:r>
                      <a:r>
                        <a:rPr lang="en-US" sz="2800" dirty="0" err="1"/>
                        <a:t>var</a:t>
                      </a:r>
                      <a:r>
                        <a:rPr lang="en-US" sz="2800" dirty="0"/>
                        <a:t>&gt; in &lt;string&gt;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Iteration through characters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0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48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2148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How does computer process numbers and string, recall your concepts?</a:t>
            </a:r>
          </a:p>
          <a:p>
            <a:pPr lvl="1"/>
            <a:r>
              <a:rPr lang="en-US" altLang="zh-CN" dirty="0"/>
              <a:t>ASCII is American-centric</a:t>
            </a:r>
            <a:endParaRPr lang="en-US" dirty="0"/>
          </a:p>
          <a:p>
            <a:r>
              <a:rPr lang="en-US" dirty="0"/>
              <a:t>What about other languages?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Unicode</a:t>
            </a:r>
            <a:r>
              <a:rPr lang="en-US" dirty="0"/>
              <a:t> is a much larger standard that includes support for the characters of nearly all written languages (ASCII is a subset of Unicode)</a:t>
            </a:r>
          </a:p>
          <a:p>
            <a:pPr lvl="1"/>
            <a:endParaRPr lang="en-US" dirty="0"/>
          </a:p>
          <a:p>
            <a:r>
              <a:rPr lang="en-US" dirty="0"/>
              <a:t>Python uses Unicode and provides a couple of built-in functions that allow us to switch back and forth between characters and their corresponding Unicode numeric values</a:t>
            </a:r>
          </a:p>
          <a:p>
            <a:pPr lvl="1"/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ord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dirty="0"/>
              <a:t>function returns the numeric (“ordinal”) code of a single character</a:t>
            </a:r>
          </a:p>
          <a:p>
            <a:pPr lvl="1"/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chr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dirty="0"/>
              <a:t>function goes the other direction  </a:t>
            </a:r>
          </a:p>
        </p:txBody>
      </p:sp>
    </p:spTree>
    <p:extLst>
      <p:ext uri="{BB962C8B-B14F-4D97-AF65-F5344CB8AC3E}">
        <p14:creationId xmlns:p14="http://schemas.microsoft.com/office/powerpoint/2010/main" val="240153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21488" cy="4351338"/>
          </a:xfrm>
        </p:spPr>
        <p:txBody>
          <a:bodyPr>
            <a:normAutofit/>
          </a:bodyPr>
          <a:lstStyle/>
          <a:p>
            <a:r>
              <a:rPr lang="en-US" dirty="0"/>
              <a:t>Here are some interactive examples: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253BD-F47C-7142-B8FD-54D974BC9F3E}"/>
              </a:ext>
            </a:extLst>
          </p:cNvPr>
          <p:cNvSpPr txBox="1"/>
          <p:nvPr/>
        </p:nvSpPr>
        <p:spPr>
          <a:xfrm>
            <a:off x="2561276" y="2508086"/>
            <a:ext cx="28180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</a:t>
            </a:r>
            <a:r>
              <a:rPr lang="en-US" sz="2400" dirty="0" err="1"/>
              <a:t>ord</a:t>
            </a:r>
            <a:r>
              <a:rPr lang="en-US" sz="2400" dirty="0"/>
              <a:t>("a")</a:t>
            </a:r>
          </a:p>
          <a:p>
            <a:r>
              <a:rPr lang="en-US" sz="2400" dirty="0"/>
              <a:t>97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ord</a:t>
            </a:r>
            <a:r>
              <a:rPr lang="en-US" sz="2400" dirty="0"/>
              <a:t>("b")</a:t>
            </a:r>
          </a:p>
          <a:p>
            <a:r>
              <a:rPr lang="en-US" sz="2400" dirty="0"/>
              <a:t>98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ord</a:t>
            </a:r>
            <a:r>
              <a:rPr lang="en-US" sz="2400" dirty="0"/>
              <a:t>("z")</a:t>
            </a:r>
          </a:p>
          <a:p>
            <a:r>
              <a:rPr lang="en-US" sz="2400" dirty="0"/>
              <a:t>122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ord</a:t>
            </a:r>
            <a:r>
              <a:rPr lang="en-US" sz="2400" dirty="0"/>
              <a:t>("A")</a:t>
            </a:r>
          </a:p>
          <a:p>
            <a:r>
              <a:rPr lang="en-US" sz="2400" dirty="0"/>
              <a:t>65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6B3EF-0418-9F4D-839C-6F2A9815C2A3}"/>
              </a:ext>
            </a:extLst>
          </p:cNvPr>
          <p:cNvSpPr txBox="1"/>
          <p:nvPr/>
        </p:nvSpPr>
        <p:spPr>
          <a:xfrm>
            <a:off x="6096000" y="2508086"/>
            <a:ext cx="3238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</a:t>
            </a:r>
            <a:r>
              <a:rPr lang="en-US" sz="2400" dirty="0" err="1"/>
              <a:t>ord</a:t>
            </a:r>
            <a:r>
              <a:rPr lang="en-US" sz="2400" dirty="0"/>
              <a:t>("D")</a:t>
            </a:r>
          </a:p>
          <a:p>
            <a:r>
              <a:rPr lang="en-US" sz="2400" dirty="0"/>
              <a:t>68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ord</a:t>
            </a:r>
            <a:r>
              <a:rPr lang="en-US" sz="2400" dirty="0"/>
              <a:t>("Z")</a:t>
            </a:r>
          </a:p>
          <a:p>
            <a:r>
              <a:rPr lang="en-US" sz="2400" dirty="0"/>
              <a:t>90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chr</a:t>
            </a:r>
            <a:r>
              <a:rPr lang="en-US" sz="2400" dirty="0"/>
              <a:t>(90)</a:t>
            </a:r>
          </a:p>
          <a:p>
            <a:r>
              <a:rPr lang="en-US" sz="2400" dirty="0"/>
              <a:t>'Z'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chr</a:t>
            </a:r>
            <a:r>
              <a:rPr lang="en-US" sz="2400" dirty="0"/>
              <a:t>(65)</a:t>
            </a:r>
          </a:p>
          <a:p>
            <a:r>
              <a:rPr lang="en-US" sz="2400" dirty="0"/>
              <a:t>'A'</a:t>
            </a:r>
          </a:p>
          <a:p>
            <a:r>
              <a:rPr lang="en-US" sz="2400" dirty="0"/>
              <a:t>&gt;&gt;&gt; </a:t>
            </a:r>
          </a:p>
        </p:txBody>
      </p:sp>
    </p:spTree>
    <p:extLst>
      <p:ext uri="{BB962C8B-B14F-4D97-AF65-F5344CB8AC3E}">
        <p14:creationId xmlns:p14="http://schemas.microsoft.com/office/powerpoint/2010/main" val="222505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Strings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i="1" dirty="0"/>
              <a:t>immutable </a:t>
            </a:r>
            <a:r>
              <a:rPr lang="en-US" dirty="0"/>
              <a:t>(i.e., cannot be changed after they are created)</a:t>
            </a:r>
          </a:p>
          <a:p>
            <a:pPr lvl="2"/>
            <a:endParaRPr lang="en-US" i="1" dirty="0"/>
          </a:p>
          <a:p>
            <a:pPr lvl="2"/>
            <a:endParaRPr lang="en-US" i="1" dirty="0"/>
          </a:p>
          <a:p>
            <a:pPr lvl="1"/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238872" y="2326946"/>
            <a:ext cx="721248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&gt;&gt;&gt; mystr1 = "Python strings are immutable"</a:t>
            </a:r>
          </a:p>
          <a:p>
            <a:r>
              <a:rPr lang="en-US" sz="2400" dirty="0"/>
              <a:t>&gt;&gt;&gt; mystr1[0] = "X"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  File "&lt;stdin&gt;", line 1, in &lt;module&gt;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TypeError</a:t>
            </a:r>
            <a:r>
              <a:rPr lang="en-US" sz="2400" dirty="0">
                <a:solidFill>
                  <a:srgbClr val="FF0000"/>
                </a:solidFill>
              </a:rPr>
              <a:t>: '</a:t>
            </a:r>
            <a:r>
              <a:rPr lang="en-US" sz="2400" dirty="0" err="1">
                <a:solidFill>
                  <a:srgbClr val="FF0000"/>
                </a:solidFill>
              </a:rPr>
              <a:t>str</a:t>
            </a:r>
            <a:r>
              <a:rPr lang="en-US" sz="2400" dirty="0">
                <a:solidFill>
                  <a:srgbClr val="FF0000"/>
                </a:solidFill>
              </a:rPr>
              <a:t>' object does not support item assignment</a:t>
            </a:r>
          </a:p>
          <a:p>
            <a:r>
              <a:rPr lang="en-US" sz="2400" dirty="0"/>
              <a:t>&gt;&gt;&gt; </a:t>
            </a:r>
            <a:r>
              <a:rPr lang="en-US" sz="2400" b="1" dirty="0">
                <a:solidFill>
                  <a:srgbClr val="00B050"/>
                </a:solidFill>
              </a:rPr>
              <a:t>id(</a:t>
            </a:r>
            <a:r>
              <a:rPr lang="en-US" sz="2400" dirty="0"/>
              <a:t>mystr1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</a:p>
          <a:p>
            <a:r>
              <a:rPr lang="en-US" sz="2400" dirty="0"/>
              <a:t>4362322688</a:t>
            </a:r>
          </a:p>
          <a:p>
            <a:r>
              <a:rPr lang="en-US" sz="2400" dirty="0"/>
              <a:t>&gt;&gt;&gt; mystr1 = mystr1 + "!"</a:t>
            </a:r>
          </a:p>
          <a:p>
            <a:r>
              <a:rPr lang="en-US" sz="2400" dirty="0"/>
              <a:t>&gt;&gt;&gt; </a:t>
            </a:r>
            <a:r>
              <a:rPr lang="en-US" sz="2400" b="1" dirty="0">
                <a:solidFill>
                  <a:srgbClr val="00B050"/>
                </a:solidFill>
              </a:rPr>
              <a:t>id(</a:t>
            </a:r>
            <a:r>
              <a:rPr lang="en-US" sz="2400" dirty="0"/>
              <a:t>mystr1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</a:p>
          <a:p>
            <a:r>
              <a:rPr lang="en-US" sz="2400" dirty="0"/>
              <a:t>4362323008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58F52-B0AC-A740-8EC3-C6D75382BCC0}"/>
              </a:ext>
            </a:extLst>
          </p:cNvPr>
          <p:cNvSpPr txBox="1"/>
          <p:nvPr/>
        </p:nvSpPr>
        <p:spPr>
          <a:xfrm>
            <a:off x="189114" y="4219771"/>
            <a:ext cx="28571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id()</a:t>
            </a:r>
            <a:r>
              <a:rPr lang="en-US" sz="2400" dirty="0"/>
              <a:t> is a function that </a:t>
            </a:r>
            <a:br>
              <a:rPr lang="en-US" sz="2400" dirty="0"/>
            </a:br>
            <a:r>
              <a:rPr lang="en-US" sz="2400" dirty="0"/>
              <a:t>allows getting the </a:t>
            </a:r>
            <a:br>
              <a:rPr lang="en-US" sz="2400" dirty="0"/>
            </a:br>
            <a:r>
              <a:rPr lang="en-US" sz="2400" i="1" dirty="0"/>
              <a:t>memory address </a:t>
            </a:r>
          </a:p>
          <a:p>
            <a:r>
              <a:rPr lang="en-US" sz="2400" dirty="0"/>
              <a:t>of any object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987F53-F7C3-2D49-A7EB-9522558F5489}"/>
              </a:ext>
            </a:extLst>
          </p:cNvPr>
          <p:cNvCxnSpPr>
            <a:cxnSpLocks/>
          </p:cNvCxnSpPr>
          <p:nvPr/>
        </p:nvCxnSpPr>
        <p:spPr>
          <a:xfrm flipH="1">
            <a:off x="2909455" y="4465122"/>
            <a:ext cx="878775" cy="38001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03FC804-7253-2342-AFA9-C056579B55B2}"/>
              </a:ext>
            </a:extLst>
          </p:cNvPr>
          <p:cNvSpPr txBox="1"/>
          <p:nvPr/>
        </p:nvSpPr>
        <p:spPr>
          <a:xfrm>
            <a:off x="6773865" y="5059026"/>
            <a:ext cx="5301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Concatenating two strings generate </a:t>
            </a:r>
            <a:br>
              <a:rPr lang="en-US" sz="2400" dirty="0">
                <a:solidFill>
                  <a:srgbClr val="00B0F0"/>
                </a:solidFill>
              </a:rPr>
            </a:br>
            <a:r>
              <a:rPr lang="en-US" sz="2400" dirty="0">
                <a:solidFill>
                  <a:srgbClr val="00B0F0"/>
                </a:solidFill>
              </a:rPr>
              <a:t>a </a:t>
            </a:r>
            <a:r>
              <a:rPr lang="en-US" sz="2400" i="1" dirty="0">
                <a:solidFill>
                  <a:srgbClr val="00B0F0"/>
                </a:solidFill>
              </a:rPr>
              <a:t>new</a:t>
            </a:r>
            <a:r>
              <a:rPr lang="en-US" sz="2400" dirty="0">
                <a:solidFill>
                  <a:srgbClr val="00B0F0"/>
                </a:solidFill>
              </a:rPr>
              <a:t> string with a new memory address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FD90380-E44D-1C46-B5CD-0FBB1A82BD50}"/>
              </a:ext>
            </a:extLst>
          </p:cNvPr>
          <p:cNvSpPr/>
          <p:nvPr/>
        </p:nvSpPr>
        <p:spPr>
          <a:xfrm>
            <a:off x="6543306" y="5004601"/>
            <a:ext cx="230559" cy="1001680"/>
          </a:xfrm>
          <a:prstGeom prst="rightBrac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2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21488" cy="4351338"/>
          </a:xfrm>
        </p:spPr>
        <p:txBody>
          <a:bodyPr>
            <a:normAutofit/>
          </a:bodyPr>
          <a:lstStyle/>
          <a:p>
            <a:r>
              <a:rPr lang="en-US" dirty="0"/>
              <a:t>Python has quite a few methods that </a:t>
            </a:r>
            <a:r>
              <a:rPr lang="en-US" dirty="0">
                <a:highlight>
                  <a:srgbClr val="FFFF00"/>
                </a:highlight>
              </a:rPr>
              <a:t>string objects </a:t>
            </a:r>
            <a:r>
              <a:rPr lang="en-US" dirty="0"/>
              <a:t>can call </a:t>
            </a:r>
          </a:p>
          <a:p>
            <a:r>
              <a:rPr lang="en-US" dirty="0"/>
              <a:t>For example, the </a:t>
            </a:r>
            <a:r>
              <a:rPr lang="en-US" b="1" dirty="0">
                <a:solidFill>
                  <a:srgbClr val="C00000"/>
                </a:solidFill>
              </a:rPr>
              <a:t>split() </a:t>
            </a:r>
            <a:r>
              <a:rPr lang="en-US" dirty="0"/>
              <a:t>method can be utilized to split a string into a </a:t>
            </a:r>
            <a:r>
              <a:rPr lang="en-US" i="1" dirty="0"/>
              <a:t>list</a:t>
            </a:r>
            <a:r>
              <a:rPr lang="en-US" dirty="0"/>
              <a:t> (</a:t>
            </a:r>
            <a:r>
              <a:rPr lang="en-US" i="1" dirty="0"/>
              <a:t>more on this next lecture</a:t>
            </a:r>
            <a:r>
              <a:rPr lang="en-US" dirty="0"/>
              <a:t>) of substrings</a:t>
            </a:r>
          </a:p>
          <a:p>
            <a:pPr lvl="1"/>
            <a:r>
              <a:rPr lang="en-US" dirty="0"/>
              <a:t>By default, split() will split the string wherever a space occurs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0B69D-00D6-C74C-AD59-60B0A4D3BE9E}"/>
              </a:ext>
            </a:extLst>
          </p:cNvPr>
          <p:cNvSpPr txBox="1"/>
          <p:nvPr/>
        </p:nvSpPr>
        <p:spPr>
          <a:xfrm>
            <a:off x="3759127" y="3634244"/>
            <a:ext cx="5316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s1 = "Hello, string methods!"</a:t>
            </a:r>
          </a:p>
          <a:p>
            <a:r>
              <a:rPr lang="en-US" sz="2400" dirty="0"/>
              <a:t>&gt;&gt;&gt; s1.split()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[</a:t>
            </a:r>
            <a:r>
              <a:rPr lang="en-US" sz="2400" dirty="0"/>
              <a:t>'Hello,', 'string', 'methods!'</a:t>
            </a:r>
            <a:r>
              <a:rPr lang="en-US" sz="2400" b="1" dirty="0">
                <a:solidFill>
                  <a:srgbClr val="00B050"/>
                </a:solidFill>
              </a:rPr>
              <a:t>]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C8D72-EE7A-F848-823E-D49BE4C3D09D}"/>
              </a:ext>
            </a:extLst>
          </p:cNvPr>
          <p:cNvSpPr txBox="1"/>
          <p:nvPr/>
        </p:nvSpPr>
        <p:spPr>
          <a:xfrm>
            <a:off x="8133599" y="4393655"/>
            <a:ext cx="2709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Referred to as a list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963853-2B89-9C44-AE13-A04AAB444189}"/>
              </a:ext>
            </a:extLst>
          </p:cNvPr>
          <p:cNvCxnSpPr/>
          <p:nvPr/>
        </p:nvCxnSpPr>
        <p:spPr>
          <a:xfrm flipH="1">
            <a:off x="7599210" y="4624487"/>
            <a:ext cx="534389" cy="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ED4435F-0D17-72F5-6254-AF3BF473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5255825"/>
            <a:ext cx="810690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0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21488" cy="4351338"/>
          </a:xfrm>
        </p:spPr>
        <p:txBody>
          <a:bodyPr>
            <a:normAutofit/>
          </a:bodyPr>
          <a:lstStyle/>
          <a:p>
            <a:r>
              <a:rPr lang="en-US" dirty="0"/>
              <a:t>The split() function can also be used to split a string at places other than spaces by supplying the character to split on as a parameter</a:t>
            </a:r>
          </a:p>
          <a:p>
            <a:endParaRPr lang="en-US" dirty="0"/>
          </a:p>
          <a:p>
            <a:r>
              <a:rPr lang="en-US" dirty="0"/>
              <a:t>For instance, if we have a string of numbers separated by commas, we could split on the commas as follows: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0B69D-00D6-C74C-AD59-60B0A4D3BE9E}"/>
              </a:ext>
            </a:extLst>
          </p:cNvPr>
          <p:cNvSpPr txBox="1"/>
          <p:nvPr/>
        </p:nvSpPr>
        <p:spPr>
          <a:xfrm>
            <a:off x="3911094" y="4372908"/>
            <a:ext cx="5316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"32,24,25,57".split(",")</a:t>
            </a:r>
          </a:p>
          <a:p>
            <a:r>
              <a:rPr lang="en-US" sz="2400" dirty="0"/>
              <a:t>['32', '24', '25', '57']</a:t>
            </a:r>
          </a:p>
          <a:p>
            <a:r>
              <a:rPr lang="en-US" sz="2400" dirty="0"/>
              <a:t>&gt;&gt;&gt; "32,24,25,57".split()</a:t>
            </a:r>
          </a:p>
          <a:p>
            <a:r>
              <a:rPr lang="en-US" sz="2400" dirty="0"/>
              <a:t>['32,24,25,57']</a:t>
            </a:r>
          </a:p>
          <a:p>
            <a:r>
              <a:rPr lang="en-US" sz="2400" dirty="0"/>
              <a:t>&gt;&gt;&gt;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9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21488" cy="4351338"/>
          </a:xfrm>
        </p:spPr>
        <p:txBody>
          <a:bodyPr>
            <a:normAutofit/>
          </a:bodyPr>
          <a:lstStyle/>
          <a:p>
            <a:r>
              <a:rPr lang="en-US" dirty="0"/>
              <a:t>In general, the </a:t>
            </a:r>
            <a:r>
              <a:rPr lang="en-US" b="1" dirty="0">
                <a:solidFill>
                  <a:srgbClr val="C00000"/>
                </a:solidFill>
              </a:rPr>
              <a:t>split() </a:t>
            </a:r>
            <a:r>
              <a:rPr lang="en-US" dirty="0"/>
              <a:t>function has the following syntax: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Where: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Separator</a:t>
            </a:r>
            <a:r>
              <a:rPr lang="en-US" dirty="0"/>
              <a:t> is the delimiter at which the string is split at (</a:t>
            </a:r>
            <a:r>
              <a:rPr lang="en-US" i="1" dirty="0"/>
              <a:t>if it is not provided, 	</a:t>
            </a:r>
            <a:r>
              <a:rPr lang="en-US" i="1" dirty="0">
                <a:highlight>
                  <a:srgbClr val="FFFF00"/>
                </a:highlight>
              </a:rPr>
              <a:t>white space will the separator</a:t>
            </a:r>
            <a:r>
              <a:rPr lang="en-US" dirty="0">
                <a:highlight>
                  <a:srgbClr val="FFFF00"/>
                </a:highlight>
              </a:rPr>
              <a:t>)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Maxsplit</a:t>
            </a:r>
            <a:r>
              <a:rPr lang="en-US" dirty="0"/>
              <a:t> is the number of splits that shall be performed on the string (</a:t>
            </a:r>
            <a:r>
              <a:rPr lang="en-US" i="1" dirty="0"/>
              <a:t>if it is not provided, </a:t>
            </a:r>
            <a:r>
              <a:rPr lang="en-US" i="1" dirty="0">
                <a:highlight>
                  <a:srgbClr val="FFFF00"/>
                </a:highlight>
              </a:rPr>
              <a:t>there will be no limit on the number of splits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34E4F-27AA-794B-92A9-B97683E40452}"/>
              </a:ext>
            </a:extLst>
          </p:cNvPr>
          <p:cNvSpPr txBox="1"/>
          <p:nvPr/>
        </p:nvSpPr>
        <p:spPr>
          <a:xfrm>
            <a:off x="3728852" y="2450267"/>
            <a:ext cx="3821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split(Separator, </a:t>
            </a:r>
            <a:r>
              <a:rPr lang="en-US" sz="2800" dirty="0" err="1">
                <a:solidFill>
                  <a:srgbClr val="C00000"/>
                </a:solidFill>
              </a:rPr>
              <a:t>Maxsplit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12DE9-B54B-24E7-CA9D-9008D8F7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612" y="5386278"/>
            <a:ext cx="7001852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5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6596-2428-2077-C640-F333A9E7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Identity and Equality (== vs is)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C913-C593-79AC-07E1-EA5C49C9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# Example of Object Identity</a:t>
            </a:r>
          </a:p>
          <a:p>
            <a:r>
              <a:rPr lang="en-US" altLang="zh-CN" dirty="0"/>
              <a:t>a = [1, 2, 3]  # Creating a list</a:t>
            </a:r>
          </a:p>
          <a:p>
            <a:r>
              <a:rPr lang="en-US" altLang="zh-CN" dirty="0"/>
              <a:t>b = a          # b references the same list object as a</a:t>
            </a:r>
          </a:p>
          <a:p>
            <a:endParaRPr lang="en-US" altLang="zh-CN" dirty="0"/>
          </a:p>
          <a:p>
            <a:r>
              <a:rPr lang="en-US" altLang="zh-CN" dirty="0"/>
              <a:t>print(a is b)  # True, because both a and b point to the same object</a:t>
            </a:r>
          </a:p>
          <a:p>
            <a:r>
              <a:rPr lang="en-US" altLang="zh-CN" dirty="0"/>
              <a:t>print(id(a) == id(b))  # True, both have the same memory address</a:t>
            </a:r>
          </a:p>
          <a:p>
            <a:endParaRPr lang="en-US" altLang="zh-CN" dirty="0"/>
          </a:p>
          <a:p>
            <a:r>
              <a:rPr lang="en-US" altLang="zh-CN" dirty="0"/>
              <a:t>c = a[:]      # c is a new list that is a copy of a</a:t>
            </a:r>
          </a:p>
          <a:p>
            <a:endParaRPr lang="en-US" altLang="zh-CN" dirty="0"/>
          </a:p>
          <a:p>
            <a:r>
              <a:rPr lang="en-US" altLang="zh-CN" dirty="0"/>
              <a:t>print(a is c)  # False, c is a different object (different memory address)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128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21488" cy="4351338"/>
          </a:xfrm>
        </p:spPr>
        <p:txBody>
          <a:bodyPr>
            <a:normAutofit/>
          </a:bodyPr>
          <a:lstStyle/>
          <a:p>
            <a:r>
              <a:rPr lang="en-US" dirty="0"/>
              <a:t>Here are some interactive examples: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0B69D-00D6-C74C-AD59-60B0A4D3BE9E}"/>
              </a:ext>
            </a:extLst>
          </p:cNvPr>
          <p:cNvSpPr txBox="1"/>
          <p:nvPr/>
        </p:nvSpPr>
        <p:spPr>
          <a:xfrm>
            <a:off x="838200" y="2484731"/>
            <a:ext cx="54685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mystr1 = "topic: string methods"</a:t>
            </a:r>
          </a:p>
          <a:p>
            <a:r>
              <a:rPr lang="en-US" sz="2400" dirty="0"/>
              <a:t>&gt;&gt;&gt; mystr1.split(": ")</a:t>
            </a:r>
          </a:p>
          <a:p>
            <a:r>
              <a:rPr lang="en-US" sz="2400" dirty="0"/>
              <a:t>['topic', 'string methods']</a:t>
            </a:r>
          </a:p>
          <a:p>
            <a:r>
              <a:rPr lang="en-US" sz="2400" dirty="0"/>
              <a:t>&gt;&gt;&gt; mystr2 = mystr1 + ": October, 2018"</a:t>
            </a:r>
          </a:p>
          <a:p>
            <a:r>
              <a:rPr lang="en-US" sz="2400" dirty="0"/>
              <a:t>&gt;&gt;&gt; mystr2.split(": ")</a:t>
            </a:r>
          </a:p>
          <a:p>
            <a:r>
              <a:rPr lang="en-US" sz="2400" dirty="0"/>
              <a:t>['topic', 'string methods', 'October, 2018']</a:t>
            </a:r>
          </a:p>
          <a:p>
            <a:r>
              <a:rPr lang="en-US" sz="2400" dirty="0"/>
              <a:t>&gt;&gt;&gt;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C468C-2226-C54C-BAAD-AD6F80BA3FBF}"/>
              </a:ext>
            </a:extLst>
          </p:cNvPr>
          <p:cNvSpPr txBox="1"/>
          <p:nvPr/>
        </p:nvSpPr>
        <p:spPr>
          <a:xfrm>
            <a:off x="6509734" y="2484731"/>
            <a:ext cx="56822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mystr2.split(": ", 0)</a:t>
            </a:r>
          </a:p>
          <a:p>
            <a:r>
              <a:rPr lang="en-US" sz="2400" dirty="0"/>
              <a:t>['topic: string methods: October, 2018']</a:t>
            </a:r>
          </a:p>
          <a:p>
            <a:r>
              <a:rPr lang="en-US" sz="2400" dirty="0"/>
              <a:t>&gt;&gt;&gt; mystr2.split(": ", 1)</a:t>
            </a:r>
          </a:p>
          <a:p>
            <a:r>
              <a:rPr lang="en-US" sz="2400" dirty="0"/>
              <a:t>['topic', 'string methods: October, 2018']</a:t>
            </a:r>
          </a:p>
          <a:p>
            <a:r>
              <a:rPr lang="en-US" sz="2400" dirty="0"/>
              <a:t>&gt;&gt;&gt; mystr2.split(": ", 2)</a:t>
            </a:r>
          </a:p>
          <a:p>
            <a:r>
              <a:rPr lang="en-US" sz="2400" dirty="0"/>
              <a:t>['topic', 'string methods', 'October, 2018']</a:t>
            </a:r>
          </a:p>
          <a:p>
            <a:r>
              <a:rPr lang="en-US" sz="2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74627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Other String Methods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11584E-A9BE-E14A-80FC-5CE8C8D2D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20321"/>
              </p:ext>
            </p:extLst>
          </p:nvPr>
        </p:nvGraphicFramePr>
        <p:xfrm>
          <a:off x="755567" y="2201327"/>
          <a:ext cx="10680865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419">
                  <a:extLst>
                    <a:ext uri="{9D8B030D-6E8A-4147-A177-3AD203B41FA5}">
                      <a16:colId xmlns:a16="http://schemas.microsoft.com/office/drawing/2014/main" val="998889640"/>
                    </a:ext>
                  </a:extLst>
                </a:gridCol>
                <a:gridCol w="7196446">
                  <a:extLst>
                    <a:ext uri="{9D8B030D-6E8A-4147-A177-3AD203B41FA5}">
                      <a16:colId xmlns:a16="http://schemas.microsoft.com/office/drawing/2014/main" val="1755191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13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s.capitalize</a:t>
                      </a:r>
                      <a:r>
                        <a:rPr lang="en-US" sz="2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Copy of s with only the first character capitalized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3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s.center</a:t>
                      </a:r>
                      <a:r>
                        <a:rPr lang="en-US" sz="2400" dirty="0"/>
                        <a:t>(width)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Copy of s centered in a field of given width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78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s.count</a:t>
                      </a:r>
                      <a:r>
                        <a:rPr lang="en-US" sz="2400" dirty="0"/>
                        <a:t>(sub)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 the number of occurrences of sub in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5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s.find</a:t>
                      </a:r>
                      <a:r>
                        <a:rPr lang="en-US" sz="2400" dirty="0"/>
                        <a:t>(sub)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Find the first position where sub occurs in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2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s.ljust</a:t>
                      </a:r>
                      <a:r>
                        <a:rPr lang="en-US" sz="2400" dirty="0"/>
                        <a:t>(width)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Like center, but s is left-justified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62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s.lower</a:t>
                      </a:r>
                      <a:r>
                        <a:rPr lang="en-US" sz="2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Copy of s in all lowercase characters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0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s.lstrip</a:t>
                      </a:r>
                      <a:r>
                        <a:rPr lang="en-US" sz="2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Copy of s with leading white space removed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03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244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Other String Methods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267224-1DF1-9142-AAEB-BF05DDEAB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144"/>
              </p:ext>
            </p:extLst>
          </p:nvPr>
        </p:nvGraphicFramePr>
        <p:xfrm>
          <a:off x="755567" y="2201327"/>
          <a:ext cx="10680865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419">
                  <a:extLst>
                    <a:ext uri="{9D8B030D-6E8A-4147-A177-3AD203B41FA5}">
                      <a16:colId xmlns:a16="http://schemas.microsoft.com/office/drawing/2014/main" val="998889640"/>
                    </a:ext>
                  </a:extLst>
                </a:gridCol>
                <a:gridCol w="7196446">
                  <a:extLst>
                    <a:ext uri="{9D8B030D-6E8A-4147-A177-3AD203B41FA5}">
                      <a16:colId xmlns:a16="http://schemas.microsoft.com/office/drawing/2014/main" val="1755191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13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s.replace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oldsub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newsub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Replace all </a:t>
                      </a:r>
                      <a:r>
                        <a:rPr lang="en-US" sz="2400" dirty="0" err="1"/>
                        <a:t>occurences</a:t>
                      </a:r>
                      <a:r>
                        <a:rPr lang="en-US" sz="2400" dirty="0"/>
                        <a:t> of </a:t>
                      </a:r>
                      <a:r>
                        <a:rPr lang="en-US" sz="2400" dirty="0" err="1"/>
                        <a:t>oldsub</a:t>
                      </a:r>
                      <a:r>
                        <a:rPr lang="en-US" sz="2400" dirty="0"/>
                        <a:t> in s with </a:t>
                      </a:r>
                      <a:r>
                        <a:rPr lang="en-US" sz="2400" dirty="0" err="1"/>
                        <a:t>newsub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7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s.rfind</a:t>
                      </a:r>
                      <a:r>
                        <a:rPr lang="en-US" sz="2400" dirty="0"/>
                        <a:t>(sub)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Like find, but returns the rightmost 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5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s.rjust</a:t>
                      </a:r>
                      <a:r>
                        <a:rPr lang="en-US" sz="2400" dirty="0"/>
                        <a:t>(width)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Like center, but s is right-justified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3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s.rstrip</a:t>
                      </a:r>
                      <a:r>
                        <a:rPr lang="en-US" sz="2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Copy of s with trailing white space removed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25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s.title</a:t>
                      </a:r>
                      <a:r>
                        <a:rPr lang="en-US" sz="2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Copy of s with first character of each word capitalized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57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s.upper</a:t>
                      </a:r>
                      <a:r>
                        <a:rPr lang="en-US" sz="2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Copy of s with all characters converted to uppercase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298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047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D49E2D-1F80-E7EB-C86B-FD98522938D6}"/>
              </a:ext>
            </a:extLst>
          </p:cNvPr>
          <p:cNvSpPr txBox="1"/>
          <p:nvPr/>
        </p:nvSpPr>
        <p:spPr>
          <a:xfrm>
            <a:off x="863126" y="349403"/>
            <a:ext cx="727247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# Defining a string</a:t>
            </a:r>
          </a:p>
          <a:p>
            <a:r>
              <a:rPr lang="zh-CN" altLang="en-US" sz="2400" dirty="0"/>
              <a:t>greeting = "Hello, World!"</a:t>
            </a:r>
          </a:p>
          <a:p>
            <a:r>
              <a:rPr lang="zh-CN" altLang="en-US" sz="2400" dirty="0"/>
              <a:t># Concatenation</a:t>
            </a:r>
          </a:p>
          <a:p>
            <a:r>
              <a:rPr lang="zh-CN" altLang="en-US" sz="2400" dirty="0"/>
              <a:t>full_greeting = greeting + " How are you?"</a:t>
            </a:r>
          </a:p>
          <a:p>
            <a:r>
              <a:rPr lang="zh-CN" altLang="en-US" sz="2400" dirty="0"/>
              <a:t># Repetition</a:t>
            </a:r>
          </a:p>
          <a:p>
            <a:r>
              <a:rPr lang="zh-CN" altLang="en-US" sz="2400" dirty="0"/>
              <a:t>repeated_greeting = greeting * 2</a:t>
            </a:r>
          </a:p>
          <a:p>
            <a:r>
              <a:rPr lang="zh-CN" altLang="en-US" sz="2400" dirty="0"/>
              <a:t># Slicing</a:t>
            </a:r>
          </a:p>
          <a:p>
            <a:r>
              <a:rPr lang="zh-CN" altLang="en-US" sz="2400" dirty="0"/>
              <a:t>hello = greeting[0:5]</a:t>
            </a:r>
          </a:p>
          <a:p>
            <a:r>
              <a:rPr lang="zh-CN" altLang="en-US" sz="2400" dirty="0"/>
              <a:t># Using methods</a:t>
            </a:r>
          </a:p>
          <a:p>
            <a:r>
              <a:rPr lang="zh-CN" altLang="en-US" sz="2400" dirty="0"/>
              <a:t>upper_greeting = greeting.upper()</a:t>
            </a:r>
          </a:p>
          <a:p>
            <a:r>
              <a:rPr lang="zh-CN" altLang="en-US" sz="2400" dirty="0"/>
              <a:t>replaced_greeting = greeting.replace("World", "Python")</a:t>
            </a:r>
          </a:p>
          <a:p>
            <a:r>
              <a:rPr lang="zh-CN" altLang="en-US" sz="2400" dirty="0"/>
              <a:t>print(full_greeting)</a:t>
            </a:r>
          </a:p>
          <a:p>
            <a:r>
              <a:rPr lang="zh-CN" altLang="en-US" sz="2400" dirty="0"/>
              <a:t>print(repeated_greeting)</a:t>
            </a:r>
          </a:p>
          <a:p>
            <a:r>
              <a:rPr lang="zh-CN" altLang="en-US" sz="2400" dirty="0"/>
              <a:t>print(hello)</a:t>
            </a:r>
          </a:p>
          <a:p>
            <a:r>
              <a:rPr lang="zh-CN" altLang="en-US" sz="2400" dirty="0"/>
              <a:t>print(upper_greeting)</a:t>
            </a:r>
          </a:p>
          <a:p>
            <a:r>
              <a:rPr lang="zh-CN" altLang="en-US" sz="2400" dirty="0"/>
              <a:t>print(replaced_greeting)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0E01D-B530-46CF-2051-2B3BF22BFACF}"/>
              </a:ext>
            </a:extLst>
          </p:cNvPr>
          <p:cNvSpPr txBox="1"/>
          <p:nvPr/>
        </p:nvSpPr>
        <p:spPr>
          <a:xfrm>
            <a:off x="8135596" y="1145136"/>
            <a:ext cx="30935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/>
              <a:t>Trace </a:t>
            </a:r>
          </a:p>
          <a:p>
            <a:r>
              <a:rPr lang="en-US" altLang="zh-CN" sz="5400" b="1" dirty="0"/>
              <a:t>the Output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448786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D49E2D-1F80-E7EB-C86B-FD98522938D6}"/>
              </a:ext>
            </a:extLst>
          </p:cNvPr>
          <p:cNvSpPr txBox="1"/>
          <p:nvPr/>
        </p:nvSpPr>
        <p:spPr>
          <a:xfrm>
            <a:off x="1888621" y="58846"/>
            <a:ext cx="747970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# Defining a string</a:t>
            </a:r>
          </a:p>
          <a:p>
            <a:r>
              <a:rPr lang="zh-CN" altLang="en-US" sz="2400" dirty="0"/>
              <a:t>greeting = "Hello, World!"</a:t>
            </a:r>
          </a:p>
          <a:p>
            <a:r>
              <a:rPr lang="zh-CN" altLang="en-US" sz="2400" dirty="0"/>
              <a:t># Concatenation</a:t>
            </a:r>
          </a:p>
          <a:p>
            <a:r>
              <a:rPr lang="zh-CN" altLang="en-US" sz="2400" dirty="0"/>
              <a:t>full_greeting = greeting + " How are you?"</a:t>
            </a:r>
          </a:p>
          <a:p>
            <a:r>
              <a:rPr lang="zh-CN" altLang="en-US" sz="2400" dirty="0"/>
              <a:t># Repetition</a:t>
            </a:r>
          </a:p>
          <a:p>
            <a:r>
              <a:rPr lang="zh-CN" altLang="en-US" sz="2400" dirty="0"/>
              <a:t>repeated_greeting = greeting * 2</a:t>
            </a:r>
          </a:p>
          <a:p>
            <a:r>
              <a:rPr lang="zh-CN" altLang="en-US" sz="2400" dirty="0"/>
              <a:t># Slicing</a:t>
            </a:r>
          </a:p>
          <a:p>
            <a:r>
              <a:rPr lang="zh-CN" altLang="en-US" sz="2400" dirty="0"/>
              <a:t>hello = greeting[0:5]</a:t>
            </a:r>
          </a:p>
          <a:p>
            <a:r>
              <a:rPr lang="zh-CN" altLang="en-US" sz="2400" dirty="0"/>
              <a:t># Using methods</a:t>
            </a:r>
          </a:p>
          <a:p>
            <a:r>
              <a:rPr lang="zh-CN" altLang="en-US" sz="2400" dirty="0"/>
              <a:t>upper_greeting = greeting.upper()</a:t>
            </a:r>
          </a:p>
          <a:p>
            <a:r>
              <a:rPr lang="zh-CN" altLang="en-US" sz="2400" dirty="0"/>
              <a:t>replaced_greeting = greeting.replace("World", "Python")</a:t>
            </a:r>
          </a:p>
          <a:p>
            <a:r>
              <a:rPr lang="zh-CN" altLang="en-US" sz="2400" dirty="0"/>
              <a:t>print(full_greeting)         # Output: Hello, World! How are you?</a:t>
            </a:r>
          </a:p>
          <a:p>
            <a:r>
              <a:rPr lang="zh-CN" altLang="en-US" sz="2400" dirty="0"/>
              <a:t>print(repeated_greeting)     # Output: Hello, World!Hello, World!</a:t>
            </a:r>
          </a:p>
          <a:p>
            <a:r>
              <a:rPr lang="zh-CN" altLang="en-US" sz="2400" dirty="0"/>
              <a:t>print(hello)                 # Output: Hello</a:t>
            </a:r>
          </a:p>
          <a:p>
            <a:r>
              <a:rPr lang="zh-CN" altLang="en-US" sz="2400" dirty="0"/>
              <a:t>print(upper_greeting)        # Output: HELLO, WORLD!</a:t>
            </a:r>
          </a:p>
          <a:p>
            <a:r>
              <a:rPr lang="zh-CN" altLang="en-US" sz="2400" dirty="0"/>
              <a:t>print(replaced_greeting)     # Output: Hello, Python!</a:t>
            </a:r>
          </a:p>
        </p:txBody>
      </p:sp>
    </p:spTree>
    <p:extLst>
      <p:ext uri="{BB962C8B-B14F-4D97-AF65-F5344CB8AC3E}">
        <p14:creationId xmlns:p14="http://schemas.microsoft.com/office/powerpoint/2010/main" val="1733359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strings are always sequences of characters, </a:t>
            </a:r>
            <a:r>
              <a:rPr lang="en-US" i="1" dirty="0">
                <a:solidFill>
                  <a:srgbClr val="0070C0"/>
                </a:solidFill>
              </a:rPr>
              <a:t>lists</a:t>
            </a:r>
            <a:r>
              <a:rPr lang="en-US" dirty="0"/>
              <a:t> (or </a:t>
            </a:r>
            <a:r>
              <a:rPr lang="en-US" i="1" dirty="0">
                <a:solidFill>
                  <a:srgbClr val="0070C0"/>
                </a:solidFill>
              </a:rPr>
              <a:t>arrays</a:t>
            </a:r>
            <a:r>
              <a:rPr lang="en-US" dirty="0"/>
              <a:t> as denoted in other languages) can be sequences of arbitrary objects</a:t>
            </a:r>
          </a:p>
          <a:p>
            <a:pPr lvl="1"/>
            <a:r>
              <a:rPr lang="en-US" dirty="0"/>
              <a:t>Hence, they are more general than strings</a:t>
            </a:r>
          </a:p>
          <a:p>
            <a:pPr lvl="1"/>
            <a:endParaRPr lang="en-US" dirty="0"/>
          </a:p>
          <a:p>
            <a:r>
              <a:rPr lang="en-US" dirty="0"/>
              <a:t>We can create a list of numbers or a list of strings or even a list of mixed numbers and strings via putting them in </a:t>
            </a:r>
            <a:r>
              <a:rPr lang="en-US" i="1" dirty="0"/>
              <a:t>square brackets</a:t>
            </a:r>
          </a:p>
          <a:p>
            <a:pPr lvl="1"/>
            <a:r>
              <a:rPr lang="en-US" dirty="0"/>
              <a:t>myList1 = [1, 2, 3]</a:t>
            </a:r>
          </a:p>
          <a:p>
            <a:pPr lvl="1"/>
            <a:r>
              <a:rPr lang="en-US" dirty="0"/>
              <a:t>myList2 = [1.3, 4.5]</a:t>
            </a:r>
          </a:p>
          <a:p>
            <a:pPr lvl="1"/>
            <a:r>
              <a:rPr lang="en-US" dirty="0"/>
              <a:t>myList3 = [1, 2, 6.7]</a:t>
            </a:r>
          </a:p>
          <a:p>
            <a:pPr lvl="1"/>
            <a:r>
              <a:rPr lang="en-US" dirty="0"/>
              <a:t>myList4 = [“January”, “February”, “March”]</a:t>
            </a:r>
          </a:p>
          <a:p>
            <a:pPr lvl="1"/>
            <a:r>
              <a:rPr lang="en-US" dirty="0"/>
              <a:t>myList5 = [1, “January”, 2.3]</a:t>
            </a:r>
          </a:p>
        </p:txBody>
      </p:sp>
    </p:spTree>
    <p:extLst>
      <p:ext uri="{BB962C8B-B14F-4D97-AF65-F5344CB8AC3E}">
        <p14:creationId xmlns:p14="http://schemas.microsoft.com/office/powerpoint/2010/main" val="422780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8FBE-2A6E-1793-C5ED-8B4C557E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B890A-9B98-261A-7CD8-F073985B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Decorator and generator in 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292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general, we can create lists via putting a number of </a:t>
            </a:r>
            <a:r>
              <a:rPr lang="en-US" i="1" dirty="0"/>
              <a:t>expressions</a:t>
            </a:r>
            <a:r>
              <a:rPr lang="en-US" dirty="0"/>
              <a:t> in square brackets</a:t>
            </a:r>
          </a:p>
          <a:p>
            <a:pPr lvl="1"/>
            <a:r>
              <a:rPr lang="en-US" dirty="0"/>
              <a:t>List = []</a:t>
            </a:r>
          </a:p>
          <a:p>
            <a:pPr lvl="1"/>
            <a:r>
              <a:rPr lang="en-US" dirty="0"/>
              <a:t>List = [expression, …]</a:t>
            </a:r>
          </a:p>
          <a:p>
            <a:pPr lvl="2"/>
            <a:r>
              <a:rPr lang="en-US" dirty="0"/>
              <a:t>E.g., List = [1+2, 7, “Eleven”]</a:t>
            </a:r>
          </a:p>
          <a:p>
            <a:pPr lvl="1"/>
            <a:r>
              <a:rPr lang="en-US" dirty="0"/>
              <a:t>List = [expression </a:t>
            </a:r>
            <a:r>
              <a:rPr lang="en-US" i="1" dirty="0">
                <a:solidFill>
                  <a:srgbClr val="FF0000"/>
                </a:solidFill>
              </a:rPr>
              <a:t>for</a:t>
            </a:r>
            <a:r>
              <a:rPr lang="en-US" dirty="0"/>
              <a:t> variable </a:t>
            </a:r>
            <a:r>
              <a:rPr lang="en-US" i="1" dirty="0">
                <a:solidFill>
                  <a:srgbClr val="FF0000"/>
                </a:solidFill>
              </a:rPr>
              <a:t>in</a:t>
            </a:r>
            <a:r>
              <a:rPr lang="en-US" dirty="0"/>
              <a:t> sequence], where expression is evaluated once for every element in the sequence (this is called ”</a:t>
            </a:r>
            <a:r>
              <a:rPr lang="en-US" b="1" i="1" dirty="0">
                <a:solidFill>
                  <a:srgbClr val="0070C0"/>
                </a:solidFill>
              </a:rPr>
              <a:t>list comprehension</a:t>
            </a:r>
            <a:r>
              <a:rPr lang="en-US" dirty="0"/>
              <a:t>”)</a:t>
            </a:r>
          </a:p>
          <a:p>
            <a:pPr lvl="2"/>
            <a:r>
              <a:rPr lang="en-US" dirty="0"/>
              <a:t>E.g., List1 = [x </a:t>
            </a:r>
            <a:r>
              <a:rPr lang="en-US" i="1" dirty="0">
                <a:solidFill>
                  <a:srgbClr val="FF0000"/>
                </a:solidFill>
              </a:rPr>
              <a:t>for</a:t>
            </a:r>
            <a:r>
              <a:rPr lang="en-US" dirty="0"/>
              <a:t> x </a:t>
            </a:r>
            <a:r>
              <a:rPr lang="en-US" i="1" dirty="0">
                <a:solidFill>
                  <a:srgbClr val="FF0000"/>
                </a:solidFill>
              </a:rPr>
              <a:t>in</a:t>
            </a:r>
            <a:r>
              <a:rPr lang="en-US" dirty="0"/>
              <a:t> range(10)]</a:t>
            </a:r>
          </a:p>
          <a:p>
            <a:pPr lvl="2"/>
            <a:r>
              <a:rPr lang="en-US" dirty="0"/>
              <a:t>E.g., List2 = [x + 1 </a:t>
            </a:r>
            <a:r>
              <a:rPr lang="en-US" i="1" dirty="0">
                <a:solidFill>
                  <a:srgbClr val="FF0000"/>
                </a:solidFill>
              </a:rPr>
              <a:t>for</a:t>
            </a:r>
            <a:r>
              <a:rPr lang="en-US" dirty="0"/>
              <a:t> x </a:t>
            </a:r>
            <a:r>
              <a:rPr lang="en-US" i="1" dirty="0">
                <a:solidFill>
                  <a:srgbClr val="FF0000"/>
                </a:solidFill>
              </a:rPr>
              <a:t>in</a:t>
            </a:r>
            <a:r>
              <a:rPr lang="en-US" dirty="0"/>
              <a:t> range(10)]</a:t>
            </a:r>
          </a:p>
          <a:p>
            <a:pPr lvl="2"/>
            <a:r>
              <a:rPr lang="en-US" dirty="0"/>
              <a:t>E.g., List3 = [x </a:t>
            </a:r>
            <a:r>
              <a:rPr lang="en-US" i="1" dirty="0">
                <a:solidFill>
                  <a:srgbClr val="FF0000"/>
                </a:solidFill>
              </a:rPr>
              <a:t>for</a:t>
            </a:r>
            <a:r>
              <a:rPr lang="en-US" dirty="0"/>
              <a:t> x </a:t>
            </a:r>
            <a:r>
              <a:rPr lang="en-US" i="1" dirty="0">
                <a:solidFill>
                  <a:srgbClr val="FF0000"/>
                </a:solidFill>
              </a:rPr>
              <a:t>in</a:t>
            </a:r>
            <a:r>
              <a:rPr lang="en-US" dirty="0"/>
              <a:t> range(10) if x % 2 == 0]  </a:t>
            </a:r>
          </a:p>
        </p:txBody>
      </p:sp>
    </p:spTree>
    <p:extLst>
      <p:ext uri="{BB962C8B-B14F-4D97-AF65-F5344CB8AC3E}">
        <p14:creationId xmlns:p14="http://schemas.microsoft.com/office/powerpoint/2010/main" val="211335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also use the built-in </a:t>
            </a:r>
            <a:r>
              <a:rPr lang="en-US" b="1" dirty="0">
                <a:solidFill>
                  <a:srgbClr val="0070C0"/>
                </a:solidFill>
              </a:rPr>
              <a:t>list</a:t>
            </a:r>
            <a:r>
              <a:rPr lang="en-US" dirty="0"/>
              <a:t> type object to create lists:</a:t>
            </a:r>
          </a:p>
          <a:p>
            <a:pPr lvl="1"/>
            <a:r>
              <a:rPr lang="en-US" dirty="0"/>
              <a:t>L = list() #This creates an empty list</a:t>
            </a:r>
          </a:p>
          <a:p>
            <a:pPr lvl="1"/>
            <a:r>
              <a:rPr lang="en-US" dirty="0"/>
              <a:t>L = list([expression, …])</a:t>
            </a:r>
          </a:p>
          <a:p>
            <a:pPr lvl="1"/>
            <a:r>
              <a:rPr lang="en-US" dirty="0"/>
              <a:t>L = list(expression </a:t>
            </a:r>
            <a:r>
              <a:rPr lang="en-US" i="1" dirty="0">
                <a:solidFill>
                  <a:srgbClr val="FF0000"/>
                </a:solidFill>
              </a:rPr>
              <a:t>for</a:t>
            </a:r>
            <a:r>
              <a:rPr lang="en-US" dirty="0"/>
              <a:t> variable </a:t>
            </a:r>
            <a:r>
              <a:rPr lang="en-US" i="1" dirty="0">
                <a:solidFill>
                  <a:srgbClr val="FF0000"/>
                </a:solidFill>
              </a:rPr>
              <a:t>in</a:t>
            </a:r>
            <a:r>
              <a:rPr lang="en-US" dirty="0"/>
              <a:t> sequence)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0C1ED-591E-174F-8ADE-0A3D0ED1C28D}"/>
              </a:ext>
            </a:extLst>
          </p:cNvPr>
          <p:cNvSpPr txBox="1"/>
          <p:nvPr/>
        </p:nvSpPr>
        <p:spPr>
          <a:xfrm>
            <a:off x="3924300" y="3559628"/>
            <a:ext cx="49421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l1 = list()</a:t>
            </a:r>
          </a:p>
          <a:p>
            <a:r>
              <a:rPr lang="en-US" sz="2400" dirty="0"/>
              <a:t>&gt;&gt;&gt; l1</a:t>
            </a:r>
          </a:p>
          <a:p>
            <a:r>
              <a:rPr lang="en-US" sz="2400" dirty="0"/>
              <a:t>[]</a:t>
            </a:r>
          </a:p>
          <a:p>
            <a:r>
              <a:rPr lang="en-US" sz="2400" dirty="0"/>
              <a:t>&gt;&gt;&gt; type(l1)</a:t>
            </a:r>
          </a:p>
          <a:p>
            <a:r>
              <a:rPr lang="en-US" sz="2400" dirty="0"/>
              <a:t>&lt;class 'list'&gt;</a:t>
            </a:r>
          </a:p>
          <a:p>
            <a:r>
              <a:rPr lang="en-US" sz="2400" dirty="0"/>
              <a:t>&gt;&gt;&gt; l2 = list(["A", 2.3])</a:t>
            </a:r>
          </a:p>
          <a:p>
            <a:r>
              <a:rPr lang="en-US" sz="2400" dirty="0"/>
              <a:t>&gt;&gt;&gt; l2</a:t>
            </a:r>
          </a:p>
          <a:p>
            <a:r>
              <a:rPr lang="en-US" sz="2400" dirty="0"/>
              <a:t>['A', 2.3]</a:t>
            </a:r>
          </a:p>
        </p:txBody>
      </p:sp>
    </p:spTree>
    <p:extLst>
      <p:ext uri="{BB962C8B-B14F-4D97-AF65-F5344CB8AC3E}">
        <p14:creationId xmlns:p14="http://schemas.microsoft.com/office/powerpoint/2010/main" val="19970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also use the built-in </a:t>
            </a:r>
            <a:r>
              <a:rPr lang="en-US" b="1" dirty="0">
                <a:solidFill>
                  <a:srgbClr val="0070C0"/>
                </a:solidFill>
              </a:rPr>
              <a:t>list</a:t>
            </a:r>
            <a:r>
              <a:rPr lang="en-US" dirty="0"/>
              <a:t> type object to create lists:</a:t>
            </a:r>
          </a:p>
          <a:p>
            <a:pPr lvl="1"/>
            <a:r>
              <a:rPr lang="en-US" dirty="0"/>
              <a:t>L = list() #This creates an empty list</a:t>
            </a:r>
          </a:p>
          <a:p>
            <a:pPr lvl="1"/>
            <a:r>
              <a:rPr lang="en-US" dirty="0"/>
              <a:t>L = list([expression, …])</a:t>
            </a:r>
          </a:p>
          <a:p>
            <a:pPr lvl="1"/>
            <a:r>
              <a:rPr lang="en-US" dirty="0"/>
              <a:t>L = list(expression </a:t>
            </a:r>
            <a:r>
              <a:rPr lang="en-US" i="1" dirty="0">
                <a:solidFill>
                  <a:srgbClr val="FF0000"/>
                </a:solidFill>
              </a:rPr>
              <a:t>for</a:t>
            </a:r>
            <a:r>
              <a:rPr lang="en-US" dirty="0"/>
              <a:t> variable </a:t>
            </a:r>
            <a:r>
              <a:rPr lang="en-US" i="1" dirty="0">
                <a:solidFill>
                  <a:srgbClr val="FF0000"/>
                </a:solidFill>
              </a:rPr>
              <a:t>in</a:t>
            </a:r>
            <a:r>
              <a:rPr lang="en-US" dirty="0"/>
              <a:t> sequence)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0C1ED-591E-174F-8ADE-0A3D0ED1C28D}"/>
              </a:ext>
            </a:extLst>
          </p:cNvPr>
          <p:cNvSpPr txBox="1"/>
          <p:nvPr/>
        </p:nvSpPr>
        <p:spPr>
          <a:xfrm>
            <a:off x="3924300" y="3559628"/>
            <a:ext cx="49421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type(l2)</a:t>
            </a:r>
          </a:p>
          <a:p>
            <a:r>
              <a:rPr lang="en-US" sz="2400" dirty="0"/>
              <a:t>&lt;class 'list'&gt;</a:t>
            </a:r>
          </a:p>
          <a:p>
            <a:r>
              <a:rPr lang="en-US" sz="2400" dirty="0"/>
              <a:t>&gt;&gt;&gt; l3 = list(x for x in range(10))</a:t>
            </a:r>
          </a:p>
          <a:p>
            <a:r>
              <a:rPr lang="en-US" sz="2400" dirty="0"/>
              <a:t>&gt;&gt;&gt; l3</a:t>
            </a:r>
          </a:p>
          <a:p>
            <a:r>
              <a:rPr lang="en-US" sz="2400" dirty="0"/>
              <a:t>[0, 1, 2, 3, 4, 5, 6, 7, 8, 9]</a:t>
            </a:r>
          </a:p>
          <a:p>
            <a:r>
              <a:rPr lang="en-US" sz="2400" dirty="0"/>
              <a:t>&gt;&gt;&gt; type(l3)</a:t>
            </a:r>
          </a:p>
          <a:p>
            <a:r>
              <a:rPr lang="en-US" sz="2400" dirty="0"/>
              <a:t>&lt;class 'list'&gt;</a:t>
            </a:r>
          </a:p>
          <a:p>
            <a:r>
              <a:rPr lang="en-US" sz="2400" dirty="0"/>
              <a:t>&gt;&gt;&gt; </a:t>
            </a:r>
          </a:p>
        </p:txBody>
      </p:sp>
    </p:spTree>
    <p:extLst>
      <p:ext uri="{BB962C8B-B14F-4D97-AF65-F5344CB8AC3E}">
        <p14:creationId xmlns:p14="http://schemas.microsoft.com/office/powerpoint/2010/main" val="297806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6596-2428-2077-C640-F333A9E7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Identity and Value Equality (== vs is)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C913-C593-79AC-07E1-EA5C49C9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# Example of Value Equality</a:t>
            </a:r>
          </a:p>
          <a:p>
            <a:r>
              <a:rPr lang="en-US" altLang="zh-CN" dirty="0"/>
              <a:t>x = [1, 2, 3]  # Creating a list</a:t>
            </a:r>
          </a:p>
          <a:p>
            <a:r>
              <a:rPr lang="en-US" altLang="zh-CN" dirty="0"/>
              <a:t>y = [1, 2, 3]  # Creating a different list with the same contents</a:t>
            </a:r>
          </a:p>
          <a:p>
            <a:endParaRPr lang="en-US" altLang="zh-CN" dirty="0"/>
          </a:p>
          <a:p>
            <a:r>
              <a:rPr lang="en-US" altLang="zh-CN" dirty="0"/>
              <a:t>print(x == y)  # True, because the contents of x and y are equal</a:t>
            </a:r>
          </a:p>
          <a:p>
            <a:r>
              <a:rPr lang="en-US" altLang="zh-CN" dirty="0"/>
              <a:t>print(x is y)  # False, because they are different objects in memory</a:t>
            </a:r>
          </a:p>
          <a:p>
            <a:endParaRPr lang="en-US" altLang="zh-CN" dirty="0"/>
          </a:p>
          <a:p>
            <a:r>
              <a:rPr lang="en-US" altLang="zh-CN" dirty="0"/>
              <a:t>z = x          # z references the same object as x</a:t>
            </a:r>
          </a:p>
          <a:p>
            <a:endParaRPr lang="en-US" altLang="zh-CN" dirty="0"/>
          </a:p>
          <a:p>
            <a:r>
              <a:rPr lang="en-US" altLang="zh-CN" dirty="0"/>
              <a:t>print(x == z)  # True, because they are the same object</a:t>
            </a:r>
          </a:p>
          <a:p>
            <a:r>
              <a:rPr lang="en-US" altLang="zh-CN" dirty="0"/>
              <a:t>print(x is z)  # True, because they reference the same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93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creates a </a:t>
            </a:r>
            <a:r>
              <a:rPr lang="en-US" i="1" dirty="0"/>
              <a:t>single new </a:t>
            </a:r>
            <a:r>
              <a:rPr lang="en-US" dirty="0"/>
              <a:t>list every time we use []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0C1ED-591E-174F-8ADE-0A3D0ED1C28D}"/>
              </a:ext>
            </a:extLst>
          </p:cNvPr>
          <p:cNvSpPr txBox="1"/>
          <p:nvPr/>
        </p:nvSpPr>
        <p:spPr>
          <a:xfrm>
            <a:off x="1687284" y="2527529"/>
            <a:ext cx="28030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L1 = [1, 2, 3]</a:t>
            </a:r>
          </a:p>
          <a:p>
            <a:r>
              <a:rPr lang="en-US" sz="2400" dirty="0"/>
              <a:t>&gt;&gt;&gt; L2 = [1, 2, 3]</a:t>
            </a:r>
          </a:p>
          <a:p>
            <a:r>
              <a:rPr lang="en-US" sz="2400" dirty="0"/>
              <a:t>&gt;&gt;&gt; L1 == L2</a:t>
            </a:r>
          </a:p>
          <a:p>
            <a:r>
              <a:rPr lang="en-US" sz="2400" dirty="0"/>
              <a:t>True</a:t>
            </a:r>
          </a:p>
          <a:p>
            <a:r>
              <a:rPr lang="en-US" sz="2400" dirty="0"/>
              <a:t>&gt;&gt;&gt; L1 is L2</a:t>
            </a:r>
          </a:p>
          <a:p>
            <a:r>
              <a:rPr lang="en-US" sz="2400" dirty="0"/>
              <a:t>False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DF172-FA5F-0F47-8A0A-764D374138E9}"/>
              </a:ext>
            </a:extLst>
          </p:cNvPr>
          <p:cNvSpPr txBox="1"/>
          <p:nvPr/>
        </p:nvSpPr>
        <p:spPr>
          <a:xfrm>
            <a:off x="202934" y="5340122"/>
            <a:ext cx="5771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L1 and L2 have the same values but they are 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i="1" u="sng" dirty="0">
                <a:solidFill>
                  <a:srgbClr val="00B050"/>
                </a:solidFill>
              </a:rPr>
              <a:t>independent</a:t>
            </a:r>
            <a:r>
              <a:rPr lang="en-US" sz="2400" dirty="0">
                <a:solidFill>
                  <a:srgbClr val="00B050"/>
                </a:solidFill>
              </a:rPr>
              <a:t> lists (i.e., they do not </a:t>
            </a:r>
            <a:r>
              <a:rPr lang="en-US" sz="2400" i="1" dirty="0">
                <a:solidFill>
                  <a:srgbClr val="00B050"/>
                </a:solidFill>
              </a:rPr>
              <a:t>point to 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the same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B155C-5030-9A46-A1C3-637A2BB03EA2}"/>
              </a:ext>
            </a:extLst>
          </p:cNvPr>
          <p:cNvSpPr txBox="1"/>
          <p:nvPr/>
        </p:nvSpPr>
        <p:spPr>
          <a:xfrm>
            <a:off x="8126184" y="2527529"/>
            <a:ext cx="2803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L3 = L4 = [1, 2, 3]</a:t>
            </a:r>
          </a:p>
          <a:p>
            <a:r>
              <a:rPr lang="en-US" sz="2400" dirty="0"/>
              <a:t>&gt;&gt;&gt; L3 == L4</a:t>
            </a:r>
          </a:p>
          <a:p>
            <a:r>
              <a:rPr lang="en-US" sz="2400" dirty="0"/>
              <a:t>True</a:t>
            </a:r>
          </a:p>
          <a:p>
            <a:r>
              <a:rPr lang="en-US" sz="2400" dirty="0"/>
              <a:t>&gt;&gt;&gt; L3 is L4</a:t>
            </a:r>
          </a:p>
          <a:p>
            <a:r>
              <a:rPr lang="en-US" sz="2400" dirty="0"/>
              <a:t>True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7D09C-7CCD-AE42-9E6A-AFAA86F3F4A7}"/>
              </a:ext>
            </a:extLst>
          </p:cNvPr>
          <p:cNvSpPr txBox="1"/>
          <p:nvPr/>
        </p:nvSpPr>
        <p:spPr>
          <a:xfrm>
            <a:off x="7491616" y="5340122"/>
            <a:ext cx="407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L3 and L4 point to the same list</a:t>
            </a:r>
          </a:p>
        </p:txBody>
      </p:sp>
    </p:spTree>
    <p:extLst>
      <p:ext uri="{BB962C8B-B14F-4D97-AF65-F5344CB8AC3E}">
        <p14:creationId xmlns:p14="http://schemas.microsoft.com/office/powerpoint/2010/main" val="64407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Indexing and Concatenating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r>
              <a:rPr lang="en-US" dirty="0"/>
              <a:t>Like strings, lists can be indexed and concatenated</a:t>
            </a:r>
            <a:endParaRPr lang="en-US" i="1" dirty="0"/>
          </a:p>
          <a:p>
            <a:pPr lvl="1"/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47900"/>
            <a:ext cx="514288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400" dirty="0"/>
              <a:t>&gt;&gt;&gt; [1, 2] + [3, 4]</a:t>
            </a:r>
          </a:p>
          <a:p>
            <a:pPr lvl="1"/>
            <a:r>
              <a:rPr lang="en-US" sz="2400" dirty="0"/>
              <a:t>[1, 2, 3, 4]</a:t>
            </a:r>
          </a:p>
          <a:p>
            <a:pPr lvl="1"/>
            <a:r>
              <a:rPr lang="en-US" sz="2400" dirty="0"/>
              <a:t>&gt;&gt;&gt; [1, 2] * 2</a:t>
            </a:r>
          </a:p>
          <a:p>
            <a:pPr lvl="1"/>
            <a:r>
              <a:rPr lang="en-US" sz="2400" dirty="0"/>
              <a:t>[1, 2, 1, 2]</a:t>
            </a:r>
          </a:p>
          <a:p>
            <a:pPr lvl="1"/>
            <a:r>
              <a:rPr lang="en-US" sz="2400" dirty="0"/>
              <a:t>&gt;&gt;&gt; grades = ["A", "B", "C", "D", "F"]</a:t>
            </a:r>
          </a:p>
          <a:p>
            <a:pPr lvl="1"/>
            <a:r>
              <a:rPr lang="en-US" sz="2400" dirty="0"/>
              <a:t>&gt;&gt;&gt; grades[0]</a:t>
            </a:r>
          </a:p>
          <a:p>
            <a:pPr lvl="1"/>
            <a:r>
              <a:rPr lang="en-US" sz="2400" dirty="0"/>
              <a:t>'A'</a:t>
            </a:r>
          </a:p>
          <a:p>
            <a:pPr lvl="1"/>
            <a:r>
              <a:rPr lang="en-US" sz="2400" dirty="0"/>
              <a:t>&gt;&gt;&gt; </a:t>
            </a:r>
            <a:r>
              <a:rPr lang="en-US" sz="2400" dirty="0" err="1"/>
              <a:t>len</a:t>
            </a:r>
            <a:r>
              <a:rPr lang="en-US" sz="2400" dirty="0"/>
              <a:t>(grades)</a:t>
            </a:r>
          </a:p>
          <a:p>
            <a:pPr lvl="1"/>
            <a:r>
              <a:rPr lang="en-US" sz="2400" dirty="0"/>
              <a:t>5</a:t>
            </a:r>
          </a:p>
          <a:p>
            <a:pPr lvl="1"/>
            <a:r>
              <a:rPr lang="en-US" sz="2400" dirty="0"/>
              <a:t>&gt;&gt;&gt;</a:t>
            </a:r>
            <a:endParaRPr lang="en-US" sz="2400" i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290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Slicing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r>
              <a:rPr lang="en-US" dirty="0"/>
              <a:t>Similar to strings as well, lists can be sliced</a:t>
            </a:r>
          </a:p>
          <a:p>
            <a:pPr lvl="1"/>
            <a:r>
              <a:rPr lang="en-US" i="1" dirty="0"/>
              <a:t>To slice elements within a range </a:t>
            </a:r>
            <a:r>
              <a:rPr lang="en-US" i="1" dirty="0" err="1"/>
              <a:t>start_index</a:t>
            </a:r>
            <a:r>
              <a:rPr lang="en-US" i="1" dirty="0"/>
              <a:t> and </a:t>
            </a:r>
            <a:r>
              <a:rPr lang="en-US" i="1" dirty="0" err="1"/>
              <a:t>end_index</a:t>
            </a:r>
            <a:r>
              <a:rPr lang="en-US" i="1" dirty="0"/>
              <a:t> (inclusive), we can use [</a:t>
            </a:r>
            <a:r>
              <a:rPr lang="en-US" i="1" dirty="0" err="1"/>
              <a:t>start_index</a:t>
            </a:r>
            <a:r>
              <a:rPr lang="en-US" i="1" dirty="0"/>
              <a:t> : end_index+1]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8AA02C-2962-EE40-8A3A-DD01DDA3E3E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457737"/>
          <a:ext cx="8128000" cy="508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03616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5417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63395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73531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8181749"/>
                    </a:ext>
                  </a:extLst>
                </a:gridCol>
              </a:tblGrid>
              <a:tr h="5082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076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7BB694-3A9B-7542-9519-BEC2E24D96E9}"/>
              </a:ext>
            </a:extLst>
          </p:cNvPr>
          <p:cNvSpPr txBox="1"/>
          <p:nvPr/>
        </p:nvSpPr>
        <p:spPr>
          <a:xfrm>
            <a:off x="2690948" y="39659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35F29-B793-3E49-8C3B-C4122C24EC35}"/>
              </a:ext>
            </a:extLst>
          </p:cNvPr>
          <p:cNvSpPr txBox="1"/>
          <p:nvPr/>
        </p:nvSpPr>
        <p:spPr>
          <a:xfrm>
            <a:off x="4361339" y="3965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AFA90-453B-8B40-81D0-538946E12BA9}"/>
              </a:ext>
            </a:extLst>
          </p:cNvPr>
          <p:cNvSpPr txBox="1"/>
          <p:nvPr/>
        </p:nvSpPr>
        <p:spPr>
          <a:xfrm>
            <a:off x="5925921" y="3965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0683F-3665-8341-88B3-730220C15DCB}"/>
              </a:ext>
            </a:extLst>
          </p:cNvPr>
          <p:cNvSpPr txBox="1"/>
          <p:nvPr/>
        </p:nvSpPr>
        <p:spPr>
          <a:xfrm>
            <a:off x="7490503" y="39659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83ABB-7930-714D-9060-D809957B8A5A}"/>
              </a:ext>
            </a:extLst>
          </p:cNvPr>
          <p:cNvSpPr txBox="1"/>
          <p:nvPr/>
        </p:nvSpPr>
        <p:spPr>
          <a:xfrm>
            <a:off x="9160894" y="39659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D719E-D02D-4549-9678-43AFD90FA58C}"/>
              </a:ext>
            </a:extLst>
          </p:cNvPr>
          <p:cNvSpPr txBox="1"/>
          <p:nvPr/>
        </p:nvSpPr>
        <p:spPr>
          <a:xfrm>
            <a:off x="3794840" y="4693433"/>
            <a:ext cx="46812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&gt;&gt;&gt; grades = ["A", "B", "C", "D", "F"]</a:t>
            </a:r>
          </a:p>
          <a:p>
            <a:r>
              <a:rPr lang="en-US" sz="2400" dirty="0"/>
              <a:t>&gt;&gt;&gt; grades[1:3]</a:t>
            </a:r>
          </a:p>
          <a:p>
            <a:r>
              <a:rPr lang="en-US" sz="2400" dirty="0"/>
              <a:t>['B', 'C']</a:t>
            </a:r>
          </a:p>
          <a:p>
            <a:r>
              <a:rPr lang="en-US" sz="2400" dirty="0"/>
              <a:t>&gt;&gt;&gt; </a:t>
            </a:r>
          </a:p>
        </p:txBody>
      </p:sp>
    </p:spTree>
    <p:extLst>
      <p:ext uri="{BB962C8B-B14F-4D97-AF65-F5344CB8AC3E}">
        <p14:creationId xmlns:p14="http://schemas.microsoft.com/office/powerpoint/2010/main" val="330992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Slicing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i="1" dirty="0"/>
              <a:t>To slice elements from the beginning to a certain ending index (inclusive), we can use [: end_index+1]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8AA02C-2962-EE40-8A3A-DD01DDA3E3E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457737"/>
          <a:ext cx="8128000" cy="508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03616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5417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63395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73531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8181749"/>
                    </a:ext>
                  </a:extLst>
                </a:gridCol>
              </a:tblGrid>
              <a:tr h="5082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076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7BB694-3A9B-7542-9519-BEC2E24D96E9}"/>
              </a:ext>
            </a:extLst>
          </p:cNvPr>
          <p:cNvSpPr txBox="1"/>
          <p:nvPr/>
        </p:nvSpPr>
        <p:spPr>
          <a:xfrm>
            <a:off x="2690948" y="39659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35F29-B793-3E49-8C3B-C4122C24EC35}"/>
              </a:ext>
            </a:extLst>
          </p:cNvPr>
          <p:cNvSpPr txBox="1"/>
          <p:nvPr/>
        </p:nvSpPr>
        <p:spPr>
          <a:xfrm>
            <a:off x="4361339" y="3965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AFA90-453B-8B40-81D0-538946E12BA9}"/>
              </a:ext>
            </a:extLst>
          </p:cNvPr>
          <p:cNvSpPr txBox="1"/>
          <p:nvPr/>
        </p:nvSpPr>
        <p:spPr>
          <a:xfrm>
            <a:off x="5925921" y="3965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0683F-3665-8341-88B3-730220C15DCB}"/>
              </a:ext>
            </a:extLst>
          </p:cNvPr>
          <p:cNvSpPr txBox="1"/>
          <p:nvPr/>
        </p:nvSpPr>
        <p:spPr>
          <a:xfrm>
            <a:off x="7490503" y="39659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83ABB-7930-714D-9060-D809957B8A5A}"/>
              </a:ext>
            </a:extLst>
          </p:cNvPr>
          <p:cNvSpPr txBox="1"/>
          <p:nvPr/>
        </p:nvSpPr>
        <p:spPr>
          <a:xfrm>
            <a:off x="9160894" y="39659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D719E-D02D-4549-9678-43AFD90FA58C}"/>
              </a:ext>
            </a:extLst>
          </p:cNvPr>
          <p:cNvSpPr txBox="1"/>
          <p:nvPr/>
        </p:nvSpPr>
        <p:spPr>
          <a:xfrm>
            <a:off x="3794840" y="4693433"/>
            <a:ext cx="46812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&gt;&gt;&gt; grades = ["A", "B", "C", "D", "F"]</a:t>
            </a:r>
          </a:p>
          <a:p>
            <a:r>
              <a:rPr lang="en-US" sz="2400" dirty="0"/>
              <a:t>&gt;&gt;&gt; grades[:3]</a:t>
            </a:r>
          </a:p>
          <a:p>
            <a:r>
              <a:rPr lang="en-US" sz="2400" dirty="0"/>
              <a:t>['A', 'B', 'C']</a:t>
            </a:r>
          </a:p>
          <a:p>
            <a:r>
              <a:rPr lang="en-US" sz="2400" dirty="0"/>
              <a:t>&gt;&gt;&gt; </a:t>
            </a:r>
          </a:p>
        </p:txBody>
      </p:sp>
    </p:spTree>
    <p:extLst>
      <p:ext uri="{BB962C8B-B14F-4D97-AF65-F5344CB8AC3E}">
        <p14:creationId xmlns:p14="http://schemas.microsoft.com/office/powerpoint/2010/main" val="166735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Slicing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r>
              <a:rPr lang="en-US" dirty="0"/>
              <a:t>Similar to strings as well, lists can be sliced</a:t>
            </a:r>
          </a:p>
          <a:p>
            <a:pPr lvl="1"/>
            <a:r>
              <a:rPr lang="en-US" i="1" dirty="0"/>
              <a:t>To slice elements from a certain starting index till the end, we can use [</a:t>
            </a:r>
            <a:r>
              <a:rPr lang="en-US" i="1" dirty="0" err="1"/>
              <a:t>start_index</a:t>
            </a:r>
            <a:r>
              <a:rPr lang="en-US" i="1" dirty="0"/>
              <a:t>:]  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8AA02C-2962-EE40-8A3A-DD01DDA3E3E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457737"/>
          <a:ext cx="8128000" cy="508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03616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5417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63395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73531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8181749"/>
                    </a:ext>
                  </a:extLst>
                </a:gridCol>
              </a:tblGrid>
              <a:tr h="5082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076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7BB694-3A9B-7542-9519-BEC2E24D96E9}"/>
              </a:ext>
            </a:extLst>
          </p:cNvPr>
          <p:cNvSpPr txBox="1"/>
          <p:nvPr/>
        </p:nvSpPr>
        <p:spPr>
          <a:xfrm>
            <a:off x="2690948" y="39659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35F29-B793-3E49-8C3B-C4122C24EC35}"/>
              </a:ext>
            </a:extLst>
          </p:cNvPr>
          <p:cNvSpPr txBox="1"/>
          <p:nvPr/>
        </p:nvSpPr>
        <p:spPr>
          <a:xfrm>
            <a:off x="4361339" y="3965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AFA90-453B-8B40-81D0-538946E12BA9}"/>
              </a:ext>
            </a:extLst>
          </p:cNvPr>
          <p:cNvSpPr txBox="1"/>
          <p:nvPr/>
        </p:nvSpPr>
        <p:spPr>
          <a:xfrm>
            <a:off x="5925921" y="3965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0683F-3665-8341-88B3-730220C15DCB}"/>
              </a:ext>
            </a:extLst>
          </p:cNvPr>
          <p:cNvSpPr txBox="1"/>
          <p:nvPr/>
        </p:nvSpPr>
        <p:spPr>
          <a:xfrm>
            <a:off x="7490503" y="39659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83ABB-7930-714D-9060-D809957B8A5A}"/>
              </a:ext>
            </a:extLst>
          </p:cNvPr>
          <p:cNvSpPr txBox="1"/>
          <p:nvPr/>
        </p:nvSpPr>
        <p:spPr>
          <a:xfrm>
            <a:off x="9160894" y="39659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D719E-D02D-4549-9678-43AFD90FA58C}"/>
              </a:ext>
            </a:extLst>
          </p:cNvPr>
          <p:cNvSpPr txBox="1"/>
          <p:nvPr/>
        </p:nvSpPr>
        <p:spPr>
          <a:xfrm>
            <a:off x="3794840" y="4693433"/>
            <a:ext cx="46812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&gt;&gt;&gt; grades = ["A", "B", "C", "D", "F"]</a:t>
            </a:r>
          </a:p>
          <a:p>
            <a:r>
              <a:rPr lang="en-US" sz="2400" dirty="0"/>
              <a:t>&gt;&gt;&gt; grades[1:]</a:t>
            </a:r>
          </a:p>
          <a:p>
            <a:r>
              <a:rPr lang="en-US" sz="2400" dirty="0"/>
              <a:t>['B', 'C', 'D', 'F']</a:t>
            </a:r>
          </a:p>
          <a:p>
            <a:r>
              <a:rPr lang="en-US" sz="2400" dirty="0"/>
              <a:t>&gt;&gt;&gt; </a:t>
            </a:r>
          </a:p>
        </p:txBody>
      </p:sp>
    </p:spTree>
    <p:extLst>
      <p:ext uri="{BB962C8B-B14F-4D97-AF65-F5344CB8AC3E}">
        <p14:creationId xmlns:p14="http://schemas.microsoft.com/office/powerpoint/2010/main" val="317652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Slicing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r>
              <a:rPr lang="en-US" dirty="0"/>
              <a:t>Similar to strings as well, lists can be sliced</a:t>
            </a:r>
          </a:p>
          <a:p>
            <a:pPr lvl="1"/>
            <a:r>
              <a:rPr lang="en-US" i="1" dirty="0"/>
              <a:t>To slice all elements, we can use [:]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8AA02C-2962-EE40-8A3A-DD01DDA3E3E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457737"/>
          <a:ext cx="8128000" cy="508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03616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5417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63395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73531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8181749"/>
                    </a:ext>
                  </a:extLst>
                </a:gridCol>
              </a:tblGrid>
              <a:tr h="5082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076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7BB694-3A9B-7542-9519-BEC2E24D96E9}"/>
              </a:ext>
            </a:extLst>
          </p:cNvPr>
          <p:cNvSpPr txBox="1"/>
          <p:nvPr/>
        </p:nvSpPr>
        <p:spPr>
          <a:xfrm>
            <a:off x="2690948" y="39659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35F29-B793-3E49-8C3B-C4122C24EC35}"/>
              </a:ext>
            </a:extLst>
          </p:cNvPr>
          <p:cNvSpPr txBox="1"/>
          <p:nvPr/>
        </p:nvSpPr>
        <p:spPr>
          <a:xfrm>
            <a:off x="4361339" y="3965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AFA90-453B-8B40-81D0-538946E12BA9}"/>
              </a:ext>
            </a:extLst>
          </p:cNvPr>
          <p:cNvSpPr txBox="1"/>
          <p:nvPr/>
        </p:nvSpPr>
        <p:spPr>
          <a:xfrm>
            <a:off x="5925921" y="3965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0683F-3665-8341-88B3-730220C15DCB}"/>
              </a:ext>
            </a:extLst>
          </p:cNvPr>
          <p:cNvSpPr txBox="1"/>
          <p:nvPr/>
        </p:nvSpPr>
        <p:spPr>
          <a:xfrm>
            <a:off x="7490503" y="39659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83ABB-7930-714D-9060-D809957B8A5A}"/>
              </a:ext>
            </a:extLst>
          </p:cNvPr>
          <p:cNvSpPr txBox="1"/>
          <p:nvPr/>
        </p:nvSpPr>
        <p:spPr>
          <a:xfrm>
            <a:off x="9160894" y="39659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D719E-D02D-4549-9678-43AFD90FA58C}"/>
              </a:ext>
            </a:extLst>
          </p:cNvPr>
          <p:cNvSpPr txBox="1"/>
          <p:nvPr/>
        </p:nvSpPr>
        <p:spPr>
          <a:xfrm>
            <a:off x="3794840" y="4693433"/>
            <a:ext cx="46812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&gt;&gt;&gt; grades = ["A", "B", "C", "D", "F"]</a:t>
            </a:r>
          </a:p>
          <a:p>
            <a:r>
              <a:rPr lang="en-US" sz="2400" dirty="0"/>
              <a:t>&gt;&gt;&gt; grades[:]</a:t>
            </a:r>
          </a:p>
          <a:p>
            <a:r>
              <a:rPr lang="en-US" sz="2400" dirty="0"/>
              <a:t>['A', 'B', 'C', 'D', 'F']</a:t>
            </a:r>
          </a:p>
          <a:p>
            <a:r>
              <a:rPr lang="en-US" sz="2400" dirty="0"/>
              <a:t>&gt;&gt;&gt; </a:t>
            </a:r>
          </a:p>
        </p:txBody>
      </p:sp>
    </p:spTree>
    <p:extLst>
      <p:ext uri="{BB962C8B-B14F-4D97-AF65-F5344CB8AC3E}">
        <p14:creationId xmlns:p14="http://schemas.microsoft.com/office/powerpoint/2010/main" val="335077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Slicing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r>
              <a:rPr lang="en-US" dirty="0"/>
              <a:t>Similar to strings as well, lists can be sliced</a:t>
            </a:r>
          </a:p>
          <a:p>
            <a:pPr lvl="1"/>
            <a:r>
              <a:rPr lang="en-US" i="1" dirty="0"/>
              <a:t>We can even pass a negative index, after which Python will add the length of the list to the index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8AA02C-2962-EE40-8A3A-DD01DDA3E3E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457737"/>
          <a:ext cx="8128000" cy="508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03616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5417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63395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73531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8181749"/>
                    </a:ext>
                  </a:extLst>
                </a:gridCol>
              </a:tblGrid>
              <a:tr h="5082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076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7BB694-3A9B-7542-9519-BEC2E24D96E9}"/>
              </a:ext>
            </a:extLst>
          </p:cNvPr>
          <p:cNvSpPr txBox="1"/>
          <p:nvPr/>
        </p:nvSpPr>
        <p:spPr>
          <a:xfrm>
            <a:off x="2586444" y="299607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35F29-B793-3E49-8C3B-C4122C24EC35}"/>
              </a:ext>
            </a:extLst>
          </p:cNvPr>
          <p:cNvSpPr txBox="1"/>
          <p:nvPr/>
        </p:nvSpPr>
        <p:spPr>
          <a:xfrm>
            <a:off x="4230709" y="299607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AFA90-453B-8B40-81D0-538946E12BA9}"/>
              </a:ext>
            </a:extLst>
          </p:cNvPr>
          <p:cNvSpPr txBox="1"/>
          <p:nvPr/>
        </p:nvSpPr>
        <p:spPr>
          <a:xfrm>
            <a:off x="5847543" y="299607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0683F-3665-8341-88B3-730220C15DCB}"/>
              </a:ext>
            </a:extLst>
          </p:cNvPr>
          <p:cNvSpPr txBox="1"/>
          <p:nvPr/>
        </p:nvSpPr>
        <p:spPr>
          <a:xfrm>
            <a:off x="7464377" y="29960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D719E-D02D-4549-9678-43AFD90FA58C}"/>
              </a:ext>
            </a:extLst>
          </p:cNvPr>
          <p:cNvSpPr txBox="1"/>
          <p:nvPr/>
        </p:nvSpPr>
        <p:spPr>
          <a:xfrm>
            <a:off x="3794840" y="4693433"/>
            <a:ext cx="46812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&gt;&gt;&gt; grades = ["A", "B", "C", "D", "F"]</a:t>
            </a:r>
          </a:p>
          <a:p>
            <a:r>
              <a:rPr lang="en-US" sz="2400" dirty="0"/>
              <a:t>&gt;&gt;&gt; grades[-1]</a:t>
            </a:r>
          </a:p>
          <a:p>
            <a:r>
              <a:rPr lang="en-US" sz="2400" dirty="0"/>
              <a:t>'F'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E0913-0949-A745-B6AE-701FB2897AA8}"/>
              </a:ext>
            </a:extLst>
          </p:cNvPr>
          <p:cNvSpPr txBox="1"/>
          <p:nvPr/>
        </p:nvSpPr>
        <p:spPr>
          <a:xfrm>
            <a:off x="9081211" y="299606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0833C-5A5F-6A44-A397-188779D52A72}"/>
              </a:ext>
            </a:extLst>
          </p:cNvPr>
          <p:cNvSpPr txBox="1"/>
          <p:nvPr/>
        </p:nvSpPr>
        <p:spPr>
          <a:xfrm>
            <a:off x="2690948" y="39659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CFB5F-41CB-1D45-8FD1-9FEEF7B6C374}"/>
              </a:ext>
            </a:extLst>
          </p:cNvPr>
          <p:cNvSpPr txBox="1"/>
          <p:nvPr/>
        </p:nvSpPr>
        <p:spPr>
          <a:xfrm>
            <a:off x="4361339" y="3965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C9A28-5C1B-FC46-8994-0AFAF97F0238}"/>
              </a:ext>
            </a:extLst>
          </p:cNvPr>
          <p:cNvSpPr txBox="1"/>
          <p:nvPr/>
        </p:nvSpPr>
        <p:spPr>
          <a:xfrm>
            <a:off x="5925921" y="3965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3ACA6-3C15-7A48-A58B-E34235CDD54A}"/>
              </a:ext>
            </a:extLst>
          </p:cNvPr>
          <p:cNvSpPr txBox="1"/>
          <p:nvPr/>
        </p:nvSpPr>
        <p:spPr>
          <a:xfrm>
            <a:off x="7490503" y="39659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688B80-CBE9-3347-8DB8-F9A70DE33AB5}"/>
              </a:ext>
            </a:extLst>
          </p:cNvPr>
          <p:cNvSpPr txBox="1"/>
          <p:nvPr/>
        </p:nvSpPr>
        <p:spPr>
          <a:xfrm>
            <a:off x="9160894" y="39659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9989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Slicing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r>
              <a:rPr lang="en-US" dirty="0"/>
              <a:t>Similar to strings as well, lists can be sliced</a:t>
            </a:r>
          </a:p>
          <a:p>
            <a:pPr lvl="1"/>
            <a:r>
              <a:rPr lang="en-US" i="1" dirty="0"/>
              <a:t>To slice elements from a certain ending index (inclusive) till the beginning, we  can use [:-end_index+1]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8AA02C-2962-EE40-8A3A-DD01DDA3E3E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457737"/>
          <a:ext cx="8128000" cy="508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03616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5417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63395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73531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8181749"/>
                    </a:ext>
                  </a:extLst>
                </a:gridCol>
              </a:tblGrid>
              <a:tr h="5082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076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7BB694-3A9B-7542-9519-BEC2E24D96E9}"/>
              </a:ext>
            </a:extLst>
          </p:cNvPr>
          <p:cNvSpPr txBox="1"/>
          <p:nvPr/>
        </p:nvSpPr>
        <p:spPr>
          <a:xfrm>
            <a:off x="2586444" y="299607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35F29-B793-3E49-8C3B-C4122C24EC35}"/>
              </a:ext>
            </a:extLst>
          </p:cNvPr>
          <p:cNvSpPr txBox="1"/>
          <p:nvPr/>
        </p:nvSpPr>
        <p:spPr>
          <a:xfrm>
            <a:off x="4230709" y="299607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AFA90-453B-8B40-81D0-538946E12BA9}"/>
              </a:ext>
            </a:extLst>
          </p:cNvPr>
          <p:cNvSpPr txBox="1"/>
          <p:nvPr/>
        </p:nvSpPr>
        <p:spPr>
          <a:xfrm>
            <a:off x="5847543" y="299607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0683F-3665-8341-88B3-730220C15DCB}"/>
              </a:ext>
            </a:extLst>
          </p:cNvPr>
          <p:cNvSpPr txBox="1"/>
          <p:nvPr/>
        </p:nvSpPr>
        <p:spPr>
          <a:xfrm>
            <a:off x="7464377" y="29960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D719E-D02D-4549-9678-43AFD90FA58C}"/>
              </a:ext>
            </a:extLst>
          </p:cNvPr>
          <p:cNvSpPr txBox="1"/>
          <p:nvPr/>
        </p:nvSpPr>
        <p:spPr>
          <a:xfrm>
            <a:off x="3794840" y="4693433"/>
            <a:ext cx="46812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&gt;&gt;&gt; grades = ["A", "B", "C", "D", "F"]</a:t>
            </a:r>
          </a:p>
          <a:p>
            <a:r>
              <a:rPr lang="en-US" sz="2400" dirty="0"/>
              <a:t>&gt;&gt;&gt; grades[:-1]</a:t>
            </a:r>
          </a:p>
          <a:p>
            <a:r>
              <a:rPr lang="en-US" sz="2400" dirty="0"/>
              <a:t>['A', 'B', 'C', 'D']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E0913-0949-A745-B6AE-701FB2897AA8}"/>
              </a:ext>
            </a:extLst>
          </p:cNvPr>
          <p:cNvSpPr txBox="1"/>
          <p:nvPr/>
        </p:nvSpPr>
        <p:spPr>
          <a:xfrm>
            <a:off x="9081211" y="299606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0833C-5A5F-6A44-A397-188779D52A72}"/>
              </a:ext>
            </a:extLst>
          </p:cNvPr>
          <p:cNvSpPr txBox="1"/>
          <p:nvPr/>
        </p:nvSpPr>
        <p:spPr>
          <a:xfrm>
            <a:off x="2690948" y="39659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CFB5F-41CB-1D45-8FD1-9FEEF7B6C374}"/>
              </a:ext>
            </a:extLst>
          </p:cNvPr>
          <p:cNvSpPr txBox="1"/>
          <p:nvPr/>
        </p:nvSpPr>
        <p:spPr>
          <a:xfrm>
            <a:off x="4361339" y="3965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C9A28-5C1B-FC46-8994-0AFAF97F0238}"/>
              </a:ext>
            </a:extLst>
          </p:cNvPr>
          <p:cNvSpPr txBox="1"/>
          <p:nvPr/>
        </p:nvSpPr>
        <p:spPr>
          <a:xfrm>
            <a:off x="5925921" y="3965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3ACA6-3C15-7A48-A58B-E34235CDD54A}"/>
              </a:ext>
            </a:extLst>
          </p:cNvPr>
          <p:cNvSpPr txBox="1"/>
          <p:nvPr/>
        </p:nvSpPr>
        <p:spPr>
          <a:xfrm>
            <a:off x="7490503" y="39659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688B80-CBE9-3347-8DB8-F9A70DE33AB5}"/>
              </a:ext>
            </a:extLst>
          </p:cNvPr>
          <p:cNvSpPr txBox="1"/>
          <p:nvPr/>
        </p:nvSpPr>
        <p:spPr>
          <a:xfrm>
            <a:off x="9160894" y="39659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58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Slicing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r>
              <a:rPr lang="en-US" dirty="0"/>
              <a:t>Similar to strings as well, lists can be sliced</a:t>
            </a:r>
          </a:p>
          <a:p>
            <a:pPr lvl="1"/>
            <a:r>
              <a:rPr lang="en-US" i="1" dirty="0"/>
              <a:t>To slice elements from a certain ending index (inclusive) till the beginning, we  can use [:-end_index+1]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8AA02C-2962-EE40-8A3A-DD01DDA3E3E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457737"/>
          <a:ext cx="8128000" cy="508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03616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5417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63395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73531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8181749"/>
                    </a:ext>
                  </a:extLst>
                </a:gridCol>
              </a:tblGrid>
              <a:tr h="5082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076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7BB694-3A9B-7542-9519-BEC2E24D96E9}"/>
              </a:ext>
            </a:extLst>
          </p:cNvPr>
          <p:cNvSpPr txBox="1"/>
          <p:nvPr/>
        </p:nvSpPr>
        <p:spPr>
          <a:xfrm>
            <a:off x="2586444" y="299607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35F29-B793-3E49-8C3B-C4122C24EC35}"/>
              </a:ext>
            </a:extLst>
          </p:cNvPr>
          <p:cNvSpPr txBox="1"/>
          <p:nvPr/>
        </p:nvSpPr>
        <p:spPr>
          <a:xfrm>
            <a:off x="4230709" y="299607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AFA90-453B-8B40-81D0-538946E12BA9}"/>
              </a:ext>
            </a:extLst>
          </p:cNvPr>
          <p:cNvSpPr txBox="1"/>
          <p:nvPr/>
        </p:nvSpPr>
        <p:spPr>
          <a:xfrm>
            <a:off x="5847543" y="299607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0683F-3665-8341-88B3-730220C15DCB}"/>
              </a:ext>
            </a:extLst>
          </p:cNvPr>
          <p:cNvSpPr txBox="1"/>
          <p:nvPr/>
        </p:nvSpPr>
        <p:spPr>
          <a:xfrm>
            <a:off x="7464377" y="29960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D719E-D02D-4549-9678-43AFD90FA58C}"/>
              </a:ext>
            </a:extLst>
          </p:cNvPr>
          <p:cNvSpPr txBox="1"/>
          <p:nvPr/>
        </p:nvSpPr>
        <p:spPr>
          <a:xfrm>
            <a:off x="3794840" y="4693433"/>
            <a:ext cx="46812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&gt;&gt;&gt; grades = ["A", "B", "C", "D", "F"]</a:t>
            </a:r>
          </a:p>
          <a:p>
            <a:r>
              <a:rPr lang="en-US" sz="2400" dirty="0"/>
              <a:t>&gt;&gt;&gt; grades[:0]</a:t>
            </a:r>
          </a:p>
          <a:p>
            <a:r>
              <a:rPr lang="en-US" sz="2400" dirty="0"/>
              <a:t>[]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E0913-0949-A745-B6AE-701FB2897AA8}"/>
              </a:ext>
            </a:extLst>
          </p:cNvPr>
          <p:cNvSpPr txBox="1"/>
          <p:nvPr/>
        </p:nvSpPr>
        <p:spPr>
          <a:xfrm>
            <a:off x="9081211" y="299606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0833C-5A5F-6A44-A397-188779D52A72}"/>
              </a:ext>
            </a:extLst>
          </p:cNvPr>
          <p:cNvSpPr txBox="1"/>
          <p:nvPr/>
        </p:nvSpPr>
        <p:spPr>
          <a:xfrm>
            <a:off x="2690948" y="39659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CFB5F-41CB-1D45-8FD1-9FEEF7B6C374}"/>
              </a:ext>
            </a:extLst>
          </p:cNvPr>
          <p:cNvSpPr txBox="1"/>
          <p:nvPr/>
        </p:nvSpPr>
        <p:spPr>
          <a:xfrm>
            <a:off x="4361339" y="3965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C9A28-5C1B-FC46-8994-0AFAF97F0238}"/>
              </a:ext>
            </a:extLst>
          </p:cNvPr>
          <p:cNvSpPr txBox="1"/>
          <p:nvPr/>
        </p:nvSpPr>
        <p:spPr>
          <a:xfrm>
            <a:off x="5925921" y="3965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3ACA6-3C15-7A48-A58B-E34235CDD54A}"/>
              </a:ext>
            </a:extLst>
          </p:cNvPr>
          <p:cNvSpPr txBox="1"/>
          <p:nvPr/>
        </p:nvSpPr>
        <p:spPr>
          <a:xfrm>
            <a:off x="7490503" y="39659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688B80-CBE9-3347-8DB8-F9A70DE33AB5}"/>
              </a:ext>
            </a:extLst>
          </p:cNvPr>
          <p:cNvSpPr txBox="1"/>
          <p:nvPr/>
        </p:nvSpPr>
        <p:spPr>
          <a:xfrm>
            <a:off x="9160894" y="39659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D15AF-8886-6948-B67B-608D0DA095D3}"/>
              </a:ext>
            </a:extLst>
          </p:cNvPr>
          <p:cNvSpPr txBox="1"/>
          <p:nvPr/>
        </p:nvSpPr>
        <p:spPr>
          <a:xfrm>
            <a:off x="9025569" y="4555500"/>
            <a:ext cx="26511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If you want to start </a:t>
            </a:r>
            <a:br>
              <a:rPr lang="en-US" sz="2400" i="1" dirty="0">
                <a:solidFill>
                  <a:srgbClr val="FF0000"/>
                </a:solidFill>
              </a:rPr>
            </a:br>
            <a:r>
              <a:rPr lang="en-US" sz="2400" i="1" dirty="0">
                <a:solidFill>
                  <a:srgbClr val="FF0000"/>
                </a:solidFill>
              </a:rPr>
              <a:t>from -1 (inclusive), </a:t>
            </a:r>
            <a:br>
              <a:rPr lang="en-US" sz="2400" i="1" dirty="0">
                <a:solidFill>
                  <a:srgbClr val="FF0000"/>
                </a:solidFill>
              </a:rPr>
            </a:br>
            <a:r>
              <a:rPr lang="en-US" sz="2400" i="1" dirty="0">
                <a:solidFill>
                  <a:srgbClr val="FF0000"/>
                </a:solidFill>
              </a:rPr>
              <a:t>pass nothing to the </a:t>
            </a:r>
            <a:br>
              <a:rPr lang="en-US" sz="2400" i="1" dirty="0">
                <a:solidFill>
                  <a:srgbClr val="FF0000"/>
                </a:solidFill>
              </a:rPr>
            </a:br>
            <a:r>
              <a:rPr lang="en-US" sz="2400" i="1" dirty="0">
                <a:solidFill>
                  <a:srgbClr val="FF0000"/>
                </a:solidFill>
              </a:rPr>
              <a:t>ending 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CAA0F-6525-EC44-A7A8-A860957C30DB}"/>
              </a:ext>
            </a:extLst>
          </p:cNvPr>
          <p:cNvSpPr txBox="1"/>
          <p:nvPr/>
        </p:nvSpPr>
        <p:spPr>
          <a:xfrm>
            <a:off x="8476058" y="4786332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687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Slicing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r>
              <a:rPr lang="en-US" dirty="0"/>
              <a:t>Similar to strings as well, lists can be sliced</a:t>
            </a:r>
          </a:p>
          <a:p>
            <a:pPr lvl="1"/>
            <a:r>
              <a:rPr lang="en-US" i="1" dirty="0"/>
              <a:t>To slice elements from a certain ending index (inclusive) till the beginning, we  can use [:-end_index+1]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8AA02C-2962-EE40-8A3A-DD01DDA3E3E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457737"/>
          <a:ext cx="8128000" cy="508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03616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5417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63395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73531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8181749"/>
                    </a:ext>
                  </a:extLst>
                </a:gridCol>
              </a:tblGrid>
              <a:tr h="5082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076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7BB694-3A9B-7542-9519-BEC2E24D96E9}"/>
              </a:ext>
            </a:extLst>
          </p:cNvPr>
          <p:cNvSpPr txBox="1"/>
          <p:nvPr/>
        </p:nvSpPr>
        <p:spPr>
          <a:xfrm>
            <a:off x="2586444" y="299607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35F29-B793-3E49-8C3B-C4122C24EC35}"/>
              </a:ext>
            </a:extLst>
          </p:cNvPr>
          <p:cNvSpPr txBox="1"/>
          <p:nvPr/>
        </p:nvSpPr>
        <p:spPr>
          <a:xfrm>
            <a:off x="4230709" y="299607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AFA90-453B-8B40-81D0-538946E12BA9}"/>
              </a:ext>
            </a:extLst>
          </p:cNvPr>
          <p:cNvSpPr txBox="1"/>
          <p:nvPr/>
        </p:nvSpPr>
        <p:spPr>
          <a:xfrm>
            <a:off x="5847543" y="299607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0683F-3665-8341-88B3-730220C15DCB}"/>
              </a:ext>
            </a:extLst>
          </p:cNvPr>
          <p:cNvSpPr txBox="1"/>
          <p:nvPr/>
        </p:nvSpPr>
        <p:spPr>
          <a:xfrm>
            <a:off x="7464377" y="29960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D719E-D02D-4549-9678-43AFD90FA58C}"/>
              </a:ext>
            </a:extLst>
          </p:cNvPr>
          <p:cNvSpPr txBox="1"/>
          <p:nvPr/>
        </p:nvSpPr>
        <p:spPr>
          <a:xfrm>
            <a:off x="3794840" y="4693433"/>
            <a:ext cx="46812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&gt;&gt;&gt; grades = ["A", "B", "C", "D", "F"]</a:t>
            </a:r>
          </a:p>
          <a:p>
            <a:r>
              <a:rPr lang="en-US" sz="2400" dirty="0"/>
              <a:t>&gt;&gt;&gt; grades</a:t>
            </a:r>
            <a:r>
              <a:rPr lang="en-US" sz="2400" b="1" dirty="0">
                <a:solidFill>
                  <a:srgbClr val="FF0000"/>
                </a:solidFill>
              </a:rPr>
              <a:t>[:]</a:t>
            </a:r>
          </a:p>
          <a:p>
            <a:r>
              <a:rPr lang="en-US" sz="2400" dirty="0"/>
              <a:t>['A', 'B', 'C', 'D', 'F']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E0913-0949-A745-B6AE-701FB2897AA8}"/>
              </a:ext>
            </a:extLst>
          </p:cNvPr>
          <p:cNvSpPr txBox="1"/>
          <p:nvPr/>
        </p:nvSpPr>
        <p:spPr>
          <a:xfrm>
            <a:off x="9081211" y="299606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0833C-5A5F-6A44-A397-188779D52A72}"/>
              </a:ext>
            </a:extLst>
          </p:cNvPr>
          <p:cNvSpPr txBox="1"/>
          <p:nvPr/>
        </p:nvSpPr>
        <p:spPr>
          <a:xfrm>
            <a:off x="2690948" y="39659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CFB5F-41CB-1D45-8FD1-9FEEF7B6C374}"/>
              </a:ext>
            </a:extLst>
          </p:cNvPr>
          <p:cNvSpPr txBox="1"/>
          <p:nvPr/>
        </p:nvSpPr>
        <p:spPr>
          <a:xfrm>
            <a:off x="4361339" y="3965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C9A28-5C1B-FC46-8994-0AFAF97F0238}"/>
              </a:ext>
            </a:extLst>
          </p:cNvPr>
          <p:cNvSpPr txBox="1"/>
          <p:nvPr/>
        </p:nvSpPr>
        <p:spPr>
          <a:xfrm>
            <a:off x="5925921" y="3965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3ACA6-3C15-7A48-A58B-E34235CDD54A}"/>
              </a:ext>
            </a:extLst>
          </p:cNvPr>
          <p:cNvSpPr txBox="1"/>
          <p:nvPr/>
        </p:nvSpPr>
        <p:spPr>
          <a:xfrm>
            <a:off x="7490503" y="39659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688B80-CBE9-3347-8DB8-F9A70DE33AB5}"/>
              </a:ext>
            </a:extLst>
          </p:cNvPr>
          <p:cNvSpPr txBox="1"/>
          <p:nvPr/>
        </p:nvSpPr>
        <p:spPr>
          <a:xfrm>
            <a:off x="9160894" y="39659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70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6596-2428-2077-C640-F333A9E7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Identity and Equality (== vs is)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C913-C593-79AC-07E1-EA5C49C9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658" y="2765661"/>
            <a:ext cx="10515600" cy="1199587"/>
          </a:xfrm>
        </p:spPr>
        <p:txBody>
          <a:bodyPr>
            <a:normAutofit/>
          </a:bodyPr>
          <a:lstStyle/>
          <a:p>
            <a:r>
              <a:rPr lang="en-US" altLang="zh-CN" dirty="0"/>
              <a:t>is checks if two variables point to the same object (identity).</a:t>
            </a:r>
          </a:p>
          <a:p>
            <a:r>
              <a:rPr lang="en-US" altLang="zh-CN" dirty="0"/>
              <a:t>== checks if two variables have the same value (equality).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687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Slicing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r>
              <a:rPr lang="en-US" dirty="0"/>
              <a:t>Similar to strings as well, lists can be sliced</a:t>
            </a:r>
          </a:p>
          <a:p>
            <a:pPr lvl="1"/>
            <a:r>
              <a:rPr lang="en-US" i="1" dirty="0"/>
              <a:t>To slice in </a:t>
            </a:r>
            <a:r>
              <a:rPr lang="en-US" i="1" u="sng" dirty="0">
                <a:solidFill>
                  <a:srgbClr val="FF0000"/>
                </a:solidFill>
              </a:rPr>
              <a:t>steps</a:t>
            </a:r>
            <a:r>
              <a:rPr lang="en-US" i="1" dirty="0"/>
              <a:t>, we can use [</a:t>
            </a:r>
            <a:r>
              <a:rPr lang="en-US" i="1" dirty="0" err="1"/>
              <a:t>start_index</a:t>
            </a:r>
            <a:r>
              <a:rPr lang="en-US" i="1" dirty="0"/>
              <a:t>, end_index+1, </a:t>
            </a:r>
            <a:r>
              <a:rPr lang="en-US" i="1" dirty="0">
                <a:solidFill>
                  <a:srgbClr val="FF0000"/>
                </a:solidFill>
              </a:rPr>
              <a:t>step</a:t>
            </a:r>
            <a:r>
              <a:rPr lang="en-US" i="1" dirty="0"/>
              <a:t>] (idea applies to slicing from forward and backward)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8AA02C-2962-EE40-8A3A-DD01DDA3E3E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457737"/>
          <a:ext cx="8128000" cy="508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03616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5417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63395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73531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8181749"/>
                    </a:ext>
                  </a:extLst>
                </a:gridCol>
              </a:tblGrid>
              <a:tr h="5082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076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7BB694-3A9B-7542-9519-BEC2E24D96E9}"/>
              </a:ext>
            </a:extLst>
          </p:cNvPr>
          <p:cNvSpPr txBox="1"/>
          <p:nvPr/>
        </p:nvSpPr>
        <p:spPr>
          <a:xfrm>
            <a:off x="2586444" y="299607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35F29-B793-3E49-8C3B-C4122C24EC35}"/>
              </a:ext>
            </a:extLst>
          </p:cNvPr>
          <p:cNvSpPr txBox="1"/>
          <p:nvPr/>
        </p:nvSpPr>
        <p:spPr>
          <a:xfrm>
            <a:off x="4230709" y="299607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AFA90-453B-8B40-81D0-538946E12BA9}"/>
              </a:ext>
            </a:extLst>
          </p:cNvPr>
          <p:cNvSpPr txBox="1"/>
          <p:nvPr/>
        </p:nvSpPr>
        <p:spPr>
          <a:xfrm>
            <a:off x="5847543" y="299607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0683F-3665-8341-88B3-730220C15DCB}"/>
              </a:ext>
            </a:extLst>
          </p:cNvPr>
          <p:cNvSpPr txBox="1"/>
          <p:nvPr/>
        </p:nvSpPr>
        <p:spPr>
          <a:xfrm>
            <a:off x="7464377" y="29960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D719E-D02D-4549-9678-43AFD90FA58C}"/>
              </a:ext>
            </a:extLst>
          </p:cNvPr>
          <p:cNvSpPr txBox="1"/>
          <p:nvPr/>
        </p:nvSpPr>
        <p:spPr>
          <a:xfrm>
            <a:off x="3794840" y="4693433"/>
            <a:ext cx="46812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&gt;&gt;&gt; grades = ["A", "B", "C", "D", "F"]</a:t>
            </a:r>
          </a:p>
          <a:p>
            <a:r>
              <a:rPr lang="en-US" sz="2400" dirty="0"/>
              <a:t>&gt;&gt;&gt; grades[0:5:2]</a:t>
            </a:r>
          </a:p>
          <a:p>
            <a:r>
              <a:rPr lang="en-US" sz="2400" dirty="0"/>
              <a:t>['A', 'C', 'F']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E0913-0949-A745-B6AE-701FB2897AA8}"/>
              </a:ext>
            </a:extLst>
          </p:cNvPr>
          <p:cNvSpPr txBox="1"/>
          <p:nvPr/>
        </p:nvSpPr>
        <p:spPr>
          <a:xfrm>
            <a:off x="9081211" y="299606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0833C-5A5F-6A44-A397-188779D52A72}"/>
              </a:ext>
            </a:extLst>
          </p:cNvPr>
          <p:cNvSpPr txBox="1"/>
          <p:nvPr/>
        </p:nvSpPr>
        <p:spPr>
          <a:xfrm>
            <a:off x="2690948" y="39659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CFB5F-41CB-1D45-8FD1-9FEEF7B6C374}"/>
              </a:ext>
            </a:extLst>
          </p:cNvPr>
          <p:cNvSpPr txBox="1"/>
          <p:nvPr/>
        </p:nvSpPr>
        <p:spPr>
          <a:xfrm>
            <a:off x="4361339" y="3965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C9A28-5C1B-FC46-8994-0AFAF97F0238}"/>
              </a:ext>
            </a:extLst>
          </p:cNvPr>
          <p:cNvSpPr txBox="1"/>
          <p:nvPr/>
        </p:nvSpPr>
        <p:spPr>
          <a:xfrm>
            <a:off x="5925921" y="3965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3ACA6-3C15-7A48-A58B-E34235CDD54A}"/>
              </a:ext>
            </a:extLst>
          </p:cNvPr>
          <p:cNvSpPr txBox="1"/>
          <p:nvPr/>
        </p:nvSpPr>
        <p:spPr>
          <a:xfrm>
            <a:off x="7490503" y="39659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688B80-CBE9-3347-8DB8-F9A70DE33AB5}"/>
              </a:ext>
            </a:extLst>
          </p:cNvPr>
          <p:cNvSpPr txBox="1"/>
          <p:nvPr/>
        </p:nvSpPr>
        <p:spPr>
          <a:xfrm>
            <a:off x="9160894" y="39659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0480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Slicing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r>
              <a:rPr lang="en-US" dirty="0"/>
              <a:t>Similar to strings as well, lists can be sliced</a:t>
            </a:r>
          </a:p>
          <a:p>
            <a:pPr lvl="1"/>
            <a:r>
              <a:rPr lang="en-US" i="1" dirty="0"/>
              <a:t>To slice in </a:t>
            </a:r>
            <a:r>
              <a:rPr lang="en-US" i="1" u="sng" dirty="0">
                <a:solidFill>
                  <a:srgbClr val="FF0000"/>
                </a:solidFill>
              </a:rPr>
              <a:t>steps</a:t>
            </a:r>
            <a:r>
              <a:rPr lang="en-US" i="1" dirty="0"/>
              <a:t>, we can use [</a:t>
            </a:r>
            <a:r>
              <a:rPr lang="en-US" i="1" dirty="0" err="1"/>
              <a:t>start_index</a:t>
            </a:r>
            <a:r>
              <a:rPr lang="en-US" i="1" dirty="0"/>
              <a:t>, end_index+1, </a:t>
            </a:r>
            <a:r>
              <a:rPr lang="en-US" i="1" dirty="0">
                <a:solidFill>
                  <a:srgbClr val="FF0000"/>
                </a:solidFill>
              </a:rPr>
              <a:t>step</a:t>
            </a:r>
            <a:r>
              <a:rPr lang="en-US" i="1" dirty="0"/>
              <a:t>] (idea applies to slicing from forward and backward)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8AA02C-2962-EE40-8A3A-DD01DDA3E3E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457737"/>
          <a:ext cx="8128000" cy="508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03616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5417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63395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73531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8181749"/>
                    </a:ext>
                  </a:extLst>
                </a:gridCol>
              </a:tblGrid>
              <a:tr h="5082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076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7BB694-3A9B-7542-9519-BEC2E24D96E9}"/>
              </a:ext>
            </a:extLst>
          </p:cNvPr>
          <p:cNvSpPr txBox="1"/>
          <p:nvPr/>
        </p:nvSpPr>
        <p:spPr>
          <a:xfrm>
            <a:off x="2586444" y="299607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35F29-B793-3E49-8C3B-C4122C24EC35}"/>
              </a:ext>
            </a:extLst>
          </p:cNvPr>
          <p:cNvSpPr txBox="1"/>
          <p:nvPr/>
        </p:nvSpPr>
        <p:spPr>
          <a:xfrm>
            <a:off x="4230709" y="299607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AFA90-453B-8B40-81D0-538946E12BA9}"/>
              </a:ext>
            </a:extLst>
          </p:cNvPr>
          <p:cNvSpPr txBox="1"/>
          <p:nvPr/>
        </p:nvSpPr>
        <p:spPr>
          <a:xfrm>
            <a:off x="5847543" y="299607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0683F-3665-8341-88B3-730220C15DCB}"/>
              </a:ext>
            </a:extLst>
          </p:cNvPr>
          <p:cNvSpPr txBox="1"/>
          <p:nvPr/>
        </p:nvSpPr>
        <p:spPr>
          <a:xfrm>
            <a:off x="7464377" y="29960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D719E-D02D-4549-9678-43AFD90FA58C}"/>
              </a:ext>
            </a:extLst>
          </p:cNvPr>
          <p:cNvSpPr txBox="1"/>
          <p:nvPr/>
        </p:nvSpPr>
        <p:spPr>
          <a:xfrm>
            <a:off x="3794840" y="4693433"/>
            <a:ext cx="46812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&gt;&gt;&gt; grades = ["A", "B", "C", "D", "F"]</a:t>
            </a:r>
          </a:p>
          <a:p>
            <a:r>
              <a:rPr lang="en-US" sz="2400" dirty="0"/>
              <a:t>&gt;&gt;&gt; grades[::]</a:t>
            </a:r>
          </a:p>
          <a:p>
            <a:r>
              <a:rPr lang="en-US" sz="2400" dirty="0"/>
              <a:t>['A', 'B', 'C', 'D', 'F']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E0913-0949-A745-B6AE-701FB2897AA8}"/>
              </a:ext>
            </a:extLst>
          </p:cNvPr>
          <p:cNvSpPr txBox="1"/>
          <p:nvPr/>
        </p:nvSpPr>
        <p:spPr>
          <a:xfrm>
            <a:off x="9081211" y="299606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0833C-5A5F-6A44-A397-188779D52A72}"/>
              </a:ext>
            </a:extLst>
          </p:cNvPr>
          <p:cNvSpPr txBox="1"/>
          <p:nvPr/>
        </p:nvSpPr>
        <p:spPr>
          <a:xfrm>
            <a:off x="2690948" y="39659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CFB5F-41CB-1D45-8FD1-9FEEF7B6C374}"/>
              </a:ext>
            </a:extLst>
          </p:cNvPr>
          <p:cNvSpPr txBox="1"/>
          <p:nvPr/>
        </p:nvSpPr>
        <p:spPr>
          <a:xfrm>
            <a:off x="4361339" y="3965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C9A28-5C1B-FC46-8994-0AFAF97F0238}"/>
              </a:ext>
            </a:extLst>
          </p:cNvPr>
          <p:cNvSpPr txBox="1"/>
          <p:nvPr/>
        </p:nvSpPr>
        <p:spPr>
          <a:xfrm>
            <a:off x="5925921" y="3965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3ACA6-3C15-7A48-A58B-E34235CDD54A}"/>
              </a:ext>
            </a:extLst>
          </p:cNvPr>
          <p:cNvSpPr txBox="1"/>
          <p:nvPr/>
        </p:nvSpPr>
        <p:spPr>
          <a:xfrm>
            <a:off x="7490503" y="39659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688B80-CBE9-3347-8DB8-F9A70DE33AB5}"/>
              </a:ext>
            </a:extLst>
          </p:cNvPr>
          <p:cNvSpPr txBox="1"/>
          <p:nvPr/>
        </p:nvSpPr>
        <p:spPr>
          <a:xfrm>
            <a:off x="9160894" y="39659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1880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Slicing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r>
              <a:rPr lang="en-US" dirty="0"/>
              <a:t>Similar to strings as well, lists can be sliced</a:t>
            </a:r>
          </a:p>
          <a:p>
            <a:pPr lvl="1"/>
            <a:r>
              <a:rPr lang="en-US" i="1" dirty="0"/>
              <a:t>To slice in </a:t>
            </a:r>
            <a:r>
              <a:rPr lang="en-US" i="1" u="sng" dirty="0">
                <a:solidFill>
                  <a:srgbClr val="FF0000"/>
                </a:solidFill>
              </a:rPr>
              <a:t>steps</a:t>
            </a:r>
            <a:r>
              <a:rPr lang="en-US" i="1" dirty="0"/>
              <a:t>, we can use [</a:t>
            </a:r>
            <a:r>
              <a:rPr lang="en-US" i="1" dirty="0" err="1"/>
              <a:t>start_index</a:t>
            </a:r>
            <a:r>
              <a:rPr lang="en-US" i="1" dirty="0"/>
              <a:t>, end_index+1, </a:t>
            </a:r>
            <a:r>
              <a:rPr lang="en-US" i="1" dirty="0">
                <a:solidFill>
                  <a:srgbClr val="FF0000"/>
                </a:solidFill>
              </a:rPr>
              <a:t>step</a:t>
            </a:r>
            <a:r>
              <a:rPr lang="en-US" i="1" dirty="0"/>
              <a:t>] (idea applies to slicing from forward and backward)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8AA02C-2962-EE40-8A3A-DD01DDA3E3E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457737"/>
          <a:ext cx="8128000" cy="508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03616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5417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63395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73531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8181749"/>
                    </a:ext>
                  </a:extLst>
                </a:gridCol>
              </a:tblGrid>
              <a:tr h="5082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076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7BB694-3A9B-7542-9519-BEC2E24D96E9}"/>
              </a:ext>
            </a:extLst>
          </p:cNvPr>
          <p:cNvSpPr txBox="1"/>
          <p:nvPr/>
        </p:nvSpPr>
        <p:spPr>
          <a:xfrm>
            <a:off x="2586444" y="299607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35F29-B793-3E49-8C3B-C4122C24EC35}"/>
              </a:ext>
            </a:extLst>
          </p:cNvPr>
          <p:cNvSpPr txBox="1"/>
          <p:nvPr/>
        </p:nvSpPr>
        <p:spPr>
          <a:xfrm>
            <a:off x="4230709" y="299607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AFA90-453B-8B40-81D0-538946E12BA9}"/>
              </a:ext>
            </a:extLst>
          </p:cNvPr>
          <p:cNvSpPr txBox="1"/>
          <p:nvPr/>
        </p:nvSpPr>
        <p:spPr>
          <a:xfrm>
            <a:off x="5847543" y="299607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0683F-3665-8341-88B3-730220C15DCB}"/>
              </a:ext>
            </a:extLst>
          </p:cNvPr>
          <p:cNvSpPr txBox="1"/>
          <p:nvPr/>
        </p:nvSpPr>
        <p:spPr>
          <a:xfrm>
            <a:off x="7464377" y="29960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D719E-D02D-4549-9678-43AFD90FA58C}"/>
              </a:ext>
            </a:extLst>
          </p:cNvPr>
          <p:cNvSpPr txBox="1"/>
          <p:nvPr/>
        </p:nvSpPr>
        <p:spPr>
          <a:xfrm>
            <a:off x="3794840" y="4693433"/>
            <a:ext cx="46812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&gt;&gt;&gt; grades = ["A", "B", "C", "D", "F"]</a:t>
            </a:r>
          </a:p>
          <a:p>
            <a:r>
              <a:rPr lang="en-US" sz="2400" dirty="0"/>
              <a:t>&gt;&gt;&gt; grades[::-1]</a:t>
            </a:r>
          </a:p>
          <a:p>
            <a:r>
              <a:rPr lang="en-US" sz="2400" dirty="0"/>
              <a:t>['F', 'D', 'C', 'B', 'A']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E0913-0949-A745-B6AE-701FB2897AA8}"/>
              </a:ext>
            </a:extLst>
          </p:cNvPr>
          <p:cNvSpPr txBox="1"/>
          <p:nvPr/>
        </p:nvSpPr>
        <p:spPr>
          <a:xfrm>
            <a:off x="9081211" y="299606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0833C-5A5F-6A44-A397-188779D52A72}"/>
              </a:ext>
            </a:extLst>
          </p:cNvPr>
          <p:cNvSpPr txBox="1"/>
          <p:nvPr/>
        </p:nvSpPr>
        <p:spPr>
          <a:xfrm>
            <a:off x="2690948" y="39659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CFB5F-41CB-1D45-8FD1-9FEEF7B6C374}"/>
              </a:ext>
            </a:extLst>
          </p:cNvPr>
          <p:cNvSpPr txBox="1"/>
          <p:nvPr/>
        </p:nvSpPr>
        <p:spPr>
          <a:xfrm>
            <a:off x="4361339" y="3965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C9A28-5C1B-FC46-8994-0AFAF97F0238}"/>
              </a:ext>
            </a:extLst>
          </p:cNvPr>
          <p:cNvSpPr txBox="1"/>
          <p:nvPr/>
        </p:nvSpPr>
        <p:spPr>
          <a:xfrm>
            <a:off x="5925921" y="39659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3ACA6-3C15-7A48-A58B-E34235CDD54A}"/>
              </a:ext>
            </a:extLst>
          </p:cNvPr>
          <p:cNvSpPr txBox="1"/>
          <p:nvPr/>
        </p:nvSpPr>
        <p:spPr>
          <a:xfrm>
            <a:off x="7490503" y="39659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688B80-CBE9-3347-8DB8-F9A70DE33AB5}"/>
              </a:ext>
            </a:extLst>
          </p:cNvPr>
          <p:cNvSpPr txBox="1"/>
          <p:nvPr/>
        </p:nvSpPr>
        <p:spPr>
          <a:xfrm>
            <a:off x="9160894" y="39659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556862-6B64-AC41-8761-C620738C8A9D}"/>
              </a:ext>
            </a:extLst>
          </p:cNvPr>
          <p:cNvSpPr txBox="1"/>
          <p:nvPr/>
        </p:nvSpPr>
        <p:spPr>
          <a:xfrm>
            <a:off x="8476058" y="4739596"/>
            <a:ext cx="2292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It slices elements</a:t>
            </a:r>
            <a:br>
              <a:rPr lang="en-US" sz="2400" i="1" dirty="0">
                <a:solidFill>
                  <a:srgbClr val="FF0000"/>
                </a:solidFill>
              </a:rPr>
            </a:br>
            <a:r>
              <a:rPr lang="en-US" sz="2400" i="1" dirty="0">
                <a:solidFill>
                  <a:srgbClr val="FF0000"/>
                </a:solidFill>
              </a:rPr>
              <a:t>in reverse order!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C6E092-7875-DE48-A123-230AC3DC1F52}"/>
              </a:ext>
            </a:extLst>
          </p:cNvPr>
          <p:cNvCxnSpPr/>
          <p:nvPr/>
        </p:nvCxnSpPr>
        <p:spPr>
          <a:xfrm flipH="1">
            <a:off x="5989650" y="5281977"/>
            <a:ext cx="2486408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62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 Are 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Unlike strings, lists are </a:t>
            </a:r>
            <a:r>
              <a:rPr lang="en-US" i="1" dirty="0"/>
              <a:t>mutable</a:t>
            </a:r>
          </a:p>
          <a:p>
            <a:pPr lvl="1"/>
            <a:r>
              <a:rPr lang="en-US" dirty="0"/>
              <a:t>I.e., the value of an item in a list can be changed “in place” with an assignment statement</a:t>
            </a:r>
          </a:p>
          <a:p>
            <a:pPr lvl="1"/>
            <a:endParaRPr lang="en-US" dirty="0"/>
          </a:p>
          <a:p>
            <a:pPr lvl="2"/>
            <a:endParaRPr lang="en-US" i="1" dirty="0"/>
          </a:p>
          <a:p>
            <a:pPr lvl="2"/>
            <a:endParaRPr lang="en-US" i="1" dirty="0"/>
          </a:p>
          <a:p>
            <a:pPr lvl="1"/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552575" y="3122593"/>
            <a:ext cx="27531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&gt;&gt;&gt; </a:t>
            </a:r>
            <a:r>
              <a:rPr lang="en-US" sz="2400" dirty="0" err="1"/>
              <a:t>myList</a:t>
            </a:r>
            <a:r>
              <a:rPr lang="en-US" sz="2400" dirty="0"/>
              <a:t> = [1, 2, 3]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myList</a:t>
            </a:r>
            <a:r>
              <a:rPr lang="en-US" sz="2400" dirty="0"/>
              <a:t>[0]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myList</a:t>
            </a:r>
            <a:r>
              <a:rPr lang="en-US" sz="2400" dirty="0"/>
              <a:t>[0] = 56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myList</a:t>
            </a:r>
            <a:r>
              <a:rPr lang="en-US" sz="2400" dirty="0"/>
              <a:t>[0]</a:t>
            </a:r>
          </a:p>
          <a:p>
            <a:r>
              <a:rPr lang="en-US" sz="2400" dirty="0"/>
              <a:t>56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myList</a:t>
            </a:r>
            <a:endParaRPr lang="en-US" sz="2400" dirty="0"/>
          </a:p>
          <a:p>
            <a:r>
              <a:rPr lang="en-US" sz="2400" dirty="0"/>
              <a:t>[56, 2, 3]</a:t>
            </a:r>
          </a:p>
          <a:p>
            <a:r>
              <a:rPr lang="en-US" sz="2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63822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 Are Not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can have </a:t>
            </a:r>
            <a:r>
              <a:rPr lang="en-US" i="1" dirty="0"/>
              <a:t>duplicate</a:t>
            </a:r>
            <a:r>
              <a:rPr lang="en-US" dirty="0"/>
              <a:t> values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We can also iterate over the items of any list</a:t>
            </a:r>
          </a:p>
          <a:p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85875" y="2255818"/>
            <a:ext cx="30544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&gt;&gt;&gt; </a:t>
            </a:r>
            <a:r>
              <a:rPr lang="en-US" sz="2400" dirty="0" err="1"/>
              <a:t>myList</a:t>
            </a:r>
            <a:r>
              <a:rPr lang="en-US" sz="2400" dirty="0"/>
              <a:t> = [5, 2, 2, 3]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myList</a:t>
            </a:r>
            <a:endParaRPr lang="en-US" sz="2400" dirty="0"/>
          </a:p>
          <a:p>
            <a:r>
              <a:rPr lang="en-US" sz="2400" dirty="0"/>
              <a:t>[5, 2, 2, 3]</a:t>
            </a:r>
          </a:p>
          <a:p>
            <a:r>
              <a:rPr lang="en-US" sz="2400" dirty="0"/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AF40F-FD78-B242-935D-F6C65CF9D64B}"/>
              </a:ext>
            </a:extLst>
          </p:cNvPr>
          <p:cNvSpPr txBox="1"/>
          <p:nvPr/>
        </p:nvSpPr>
        <p:spPr>
          <a:xfrm>
            <a:off x="4555519" y="4324491"/>
            <a:ext cx="28252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myList</a:t>
            </a:r>
            <a:r>
              <a:rPr lang="en-US" sz="2400" dirty="0"/>
              <a:t> = [1, 2, 3, 4, 5]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</a:t>
            </a:r>
            <a:r>
              <a:rPr lang="en-US" sz="2400" dirty="0" err="1"/>
              <a:t>myList</a:t>
            </a:r>
            <a:r>
              <a:rPr lang="en-US" sz="2400" dirty="0"/>
              <a:t>: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, end = " ")</a:t>
            </a:r>
          </a:p>
          <a:p>
            <a:endParaRPr lang="en-US" sz="2400" dirty="0"/>
          </a:p>
          <a:p>
            <a:r>
              <a:rPr lang="en-US" sz="2400" dirty="0"/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257823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Multi-Dimensional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can be </a:t>
            </a:r>
            <a:r>
              <a:rPr lang="en-US" i="1" dirty="0"/>
              <a:t>nested</a:t>
            </a:r>
            <a:r>
              <a:rPr lang="en-US" dirty="0"/>
              <a:t> so as to create a multi-dimensional list</a:t>
            </a:r>
          </a:p>
          <a:p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303805" y="2333685"/>
            <a:ext cx="4035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&gt;&gt;&gt; </a:t>
            </a:r>
            <a:r>
              <a:rPr lang="en-US" sz="2400" dirty="0" err="1"/>
              <a:t>myList</a:t>
            </a:r>
            <a:r>
              <a:rPr lang="en-US" sz="2400" dirty="0"/>
              <a:t> = [[1, 2, 3], [4, 5, 6]]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myList</a:t>
            </a:r>
            <a:endParaRPr lang="en-US" sz="2400" dirty="0"/>
          </a:p>
          <a:p>
            <a:r>
              <a:rPr lang="en-US" sz="2400" dirty="0"/>
              <a:t>[[1, 2, 3], [4, 5, 6]]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myList</a:t>
            </a:r>
            <a:r>
              <a:rPr lang="en-US" sz="2400" dirty="0"/>
              <a:t>[0]</a:t>
            </a:r>
          </a:p>
          <a:p>
            <a:r>
              <a:rPr lang="en-US" sz="2400" dirty="0"/>
              <a:t>[1, 2, 3]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myList</a:t>
            </a:r>
            <a:r>
              <a:rPr lang="en-US" sz="2400" dirty="0"/>
              <a:t>[0][0]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myList</a:t>
            </a:r>
            <a:r>
              <a:rPr lang="en-US" sz="2400" dirty="0"/>
              <a:t>[0][1]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myList</a:t>
            </a:r>
            <a:r>
              <a:rPr lang="en-US" sz="2400" dirty="0"/>
              <a:t>[1][0]</a:t>
            </a:r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&gt;&gt;&gt; </a:t>
            </a:r>
          </a:p>
        </p:txBody>
      </p:sp>
    </p:spTree>
    <p:extLst>
      <p:ext uri="{BB962C8B-B14F-4D97-AF65-F5344CB8AC3E}">
        <p14:creationId xmlns:p14="http://schemas.microsoft.com/office/powerpoint/2010/main" val="153371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Multi-Dimensional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iterate over the elements of a </a:t>
            </a:r>
            <a:r>
              <a:rPr lang="en-US" b="1" i="1" dirty="0">
                <a:solidFill>
                  <a:srgbClr val="0070C0"/>
                </a:solidFill>
              </a:rPr>
              <a:t>n</a:t>
            </a:r>
            <a:r>
              <a:rPr lang="en-US" dirty="0"/>
              <a:t>-dimensional list?</a:t>
            </a:r>
          </a:p>
          <a:p>
            <a:pPr lvl="1"/>
            <a:r>
              <a:rPr lang="en-US" dirty="0"/>
              <a:t>By using </a:t>
            </a:r>
            <a:r>
              <a:rPr lang="en-US" b="1" i="1" dirty="0">
                <a:solidFill>
                  <a:srgbClr val="0070C0"/>
                </a:solidFill>
              </a:rPr>
              <a:t>n </a:t>
            </a:r>
            <a:r>
              <a:rPr lang="en-US" dirty="0"/>
              <a:t>loops</a:t>
            </a:r>
          </a:p>
          <a:p>
            <a:pPr lvl="1"/>
            <a:endParaRPr lang="en-US" dirty="0"/>
          </a:p>
          <a:p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501589" y="3176364"/>
            <a:ext cx="2567178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my1DList = [1, 2, 3]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my1DList: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, end = " ")</a:t>
            </a:r>
          </a:p>
          <a:p>
            <a:endParaRPr lang="en-US" sz="2400" dirty="0"/>
          </a:p>
          <a:p>
            <a:r>
              <a:rPr lang="en-US" sz="2400" dirty="0"/>
              <a:t>print()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203C9-48CB-FA4A-BD2D-36A6A6120DE2}"/>
              </a:ext>
            </a:extLst>
          </p:cNvPr>
          <p:cNvSpPr txBox="1"/>
          <p:nvPr/>
        </p:nvSpPr>
        <p:spPr>
          <a:xfrm>
            <a:off x="6297706" y="2991698"/>
            <a:ext cx="3849580" cy="26776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my2DList = [[1, 2, 3], [4, 5, 6]]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my2DList:</a:t>
            </a:r>
          </a:p>
          <a:p>
            <a:r>
              <a:rPr lang="en-US" sz="2400" dirty="0"/>
              <a:t>    for j in my2DList[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print(j, end = " ")</a:t>
            </a:r>
          </a:p>
          <a:p>
            <a:endParaRPr lang="en-US" sz="2400" dirty="0"/>
          </a:p>
          <a:p>
            <a:r>
              <a:rPr lang="en-US" sz="2400" dirty="0"/>
              <a:t>    print()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3B22D-2FDB-7649-9745-954605688EE3}"/>
              </a:ext>
            </a:extLst>
          </p:cNvPr>
          <p:cNvSpPr txBox="1"/>
          <p:nvPr/>
        </p:nvSpPr>
        <p:spPr>
          <a:xfrm>
            <a:off x="1854474" y="5816622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Output: 1 2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31427-D08C-714C-A608-0F0181441482}"/>
              </a:ext>
            </a:extLst>
          </p:cNvPr>
          <p:cNvSpPr txBox="1"/>
          <p:nvPr/>
        </p:nvSpPr>
        <p:spPr>
          <a:xfrm>
            <a:off x="4998863" y="5816621"/>
            <a:ext cx="699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ERROR: list indices must be integers or slices, not lists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B90533-0B4D-2442-9FDE-267FD371BD7A}"/>
              </a:ext>
            </a:extLst>
          </p:cNvPr>
          <p:cNvSpPr/>
          <p:nvPr/>
        </p:nvSpPr>
        <p:spPr>
          <a:xfrm>
            <a:off x="8641977" y="4055083"/>
            <a:ext cx="286870" cy="5348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E2A46-C9B9-9742-B592-9CCEABB46639}"/>
              </a:ext>
            </a:extLst>
          </p:cNvPr>
          <p:cNvSpPr txBox="1"/>
          <p:nvPr/>
        </p:nvSpPr>
        <p:spPr>
          <a:xfrm>
            <a:off x="10244544" y="4099693"/>
            <a:ext cx="1947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rgbClr val="FF0000"/>
                </a:solidFill>
              </a:rPr>
              <a:t>i</a:t>
            </a:r>
            <a:r>
              <a:rPr lang="en-US" sz="2400" b="1" i="1" dirty="0">
                <a:solidFill>
                  <a:srgbClr val="FF0000"/>
                </a:solidFill>
              </a:rPr>
              <a:t> is a list here!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0F99C1-0B80-F647-A0DB-981C0745A3F2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8928847" y="4322507"/>
            <a:ext cx="1315697" cy="801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 animBg="1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Multi-Dimensional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iterate over the elements of a </a:t>
            </a:r>
            <a:r>
              <a:rPr lang="en-US" b="1" i="1" dirty="0">
                <a:solidFill>
                  <a:srgbClr val="0070C0"/>
                </a:solidFill>
              </a:rPr>
              <a:t>n</a:t>
            </a:r>
            <a:r>
              <a:rPr lang="en-US" dirty="0"/>
              <a:t>-dimensional list?</a:t>
            </a:r>
          </a:p>
          <a:p>
            <a:pPr lvl="1"/>
            <a:r>
              <a:rPr lang="en-US" dirty="0"/>
              <a:t>By using </a:t>
            </a:r>
            <a:r>
              <a:rPr lang="en-US" b="1" i="1" dirty="0">
                <a:solidFill>
                  <a:srgbClr val="0070C0"/>
                </a:solidFill>
              </a:rPr>
              <a:t>n</a:t>
            </a:r>
            <a:r>
              <a:rPr lang="en-US" dirty="0"/>
              <a:t> loops</a:t>
            </a:r>
          </a:p>
          <a:p>
            <a:pPr lvl="1"/>
            <a:endParaRPr lang="en-US" dirty="0"/>
          </a:p>
          <a:p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203C9-48CB-FA4A-BD2D-36A6A6120DE2}"/>
              </a:ext>
            </a:extLst>
          </p:cNvPr>
          <p:cNvSpPr txBox="1"/>
          <p:nvPr/>
        </p:nvSpPr>
        <p:spPr>
          <a:xfrm>
            <a:off x="3066121" y="2899142"/>
            <a:ext cx="6059757" cy="26776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my2DList = [[1, 2, 3], [4, 5, 6]]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7030A0"/>
                </a:solidFill>
              </a:rPr>
              <a:t>range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chemeClr val="accent2"/>
                </a:solidFill>
              </a:rPr>
              <a:t>len</a:t>
            </a:r>
            <a:r>
              <a:rPr lang="en-US" sz="2400" dirty="0"/>
              <a:t>(my2DList)):</a:t>
            </a:r>
          </a:p>
          <a:p>
            <a:r>
              <a:rPr lang="en-US" sz="2400" dirty="0"/>
              <a:t>    for j in </a:t>
            </a:r>
            <a:r>
              <a:rPr lang="en-US" sz="2400" b="1" dirty="0">
                <a:solidFill>
                  <a:srgbClr val="7030A0"/>
                </a:solidFill>
              </a:rPr>
              <a:t>range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chemeClr val="accent2"/>
                </a:solidFill>
              </a:rPr>
              <a:t>len</a:t>
            </a:r>
            <a:r>
              <a:rPr lang="en-US" sz="2400" dirty="0"/>
              <a:t>(my2DList[</a:t>
            </a:r>
            <a:r>
              <a:rPr lang="en-US" sz="2400" dirty="0" err="1"/>
              <a:t>i</a:t>
            </a:r>
            <a:r>
              <a:rPr lang="en-US" sz="2400" dirty="0"/>
              <a:t>])):</a:t>
            </a:r>
          </a:p>
          <a:p>
            <a:r>
              <a:rPr lang="en-US" sz="2400" dirty="0"/>
              <a:t>        print(</a:t>
            </a:r>
            <a:r>
              <a:rPr lang="en-US" sz="2400" b="1" dirty="0">
                <a:solidFill>
                  <a:srgbClr val="00B0F0"/>
                </a:solidFill>
              </a:rPr>
              <a:t>my2DList[</a:t>
            </a:r>
            <a:r>
              <a:rPr lang="en-US" sz="2400" b="1" dirty="0" err="1">
                <a:solidFill>
                  <a:srgbClr val="00B0F0"/>
                </a:solidFill>
              </a:rPr>
              <a:t>i</a:t>
            </a:r>
            <a:r>
              <a:rPr lang="en-US" sz="2400" b="1" dirty="0">
                <a:solidFill>
                  <a:srgbClr val="00B0F0"/>
                </a:solidFill>
              </a:rPr>
              <a:t>][j]</a:t>
            </a:r>
            <a:r>
              <a:rPr lang="en-US" sz="2400" dirty="0"/>
              <a:t>, end = " ")</a:t>
            </a:r>
          </a:p>
          <a:p>
            <a:endParaRPr lang="en-US" sz="2400" dirty="0"/>
          </a:p>
          <a:p>
            <a:r>
              <a:rPr lang="en-US" sz="2400" dirty="0"/>
              <a:t>    print()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32E66-3780-5F49-889C-FEFF123954DD}"/>
              </a:ext>
            </a:extLst>
          </p:cNvPr>
          <p:cNvSpPr txBox="1"/>
          <p:nvPr/>
        </p:nvSpPr>
        <p:spPr>
          <a:xfrm>
            <a:off x="5701499" y="5706658"/>
            <a:ext cx="788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1 2 3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4 5 6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4DB860-5681-854D-BB1B-A19D2FCB8852}"/>
              </a:ext>
            </a:extLst>
          </p:cNvPr>
          <p:cNvSpPr/>
          <p:nvPr/>
        </p:nvSpPr>
        <p:spPr>
          <a:xfrm>
            <a:off x="4444424" y="5871150"/>
            <a:ext cx="1257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Output: </a:t>
            </a:r>
          </a:p>
        </p:txBody>
      </p:sp>
    </p:spTree>
    <p:extLst>
      <p:ext uri="{BB962C8B-B14F-4D97-AF65-F5344CB8AC3E}">
        <p14:creationId xmlns:p14="http://schemas.microsoft.com/office/powerpoint/2010/main" val="297014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Elements 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can be added to a list using the built-in </a:t>
            </a:r>
            <a:r>
              <a:rPr lang="en-US" b="1" dirty="0">
                <a:solidFill>
                  <a:srgbClr val="00B0F0"/>
                </a:solidFill>
              </a:rPr>
              <a:t>append() </a:t>
            </a:r>
            <a:r>
              <a:rPr lang="en-US" dirty="0"/>
              <a:t>function</a:t>
            </a:r>
          </a:p>
          <a:p>
            <a:pPr lvl="1"/>
            <a:endParaRPr lang="en-US" dirty="0"/>
          </a:p>
          <a:p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203C9-48CB-FA4A-BD2D-36A6A6120DE2}"/>
              </a:ext>
            </a:extLst>
          </p:cNvPr>
          <p:cNvSpPr txBox="1"/>
          <p:nvPr/>
        </p:nvSpPr>
        <p:spPr>
          <a:xfrm>
            <a:off x="3066119" y="2587486"/>
            <a:ext cx="6059757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myList</a:t>
            </a:r>
            <a:r>
              <a:rPr lang="en-US" sz="2400" dirty="0"/>
              <a:t> = []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myList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myList.append</a:t>
            </a:r>
            <a:r>
              <a:rPr lang="en-US" sz="2400" dirty="0"/>
              <a:t>(1)</a:t>
            </a:r>
          </a:p>
          <a:p>
            <a:r>
              <a:rPr lang="en-US" sz="2400" dirty="0" err="1"/>
              <a:t>myList.append</a:t>
            </a:r>
            <a:r>
              <a:rPr lang="en-US" sz="2400" dirty="0"/>
              <a:t>(2)</a:t>
            </a:r>
          </a:p>
          <a:p>
            <a:r>
              <a:rPr lang="en-US" sz="2400" dirty="0" err="1"/>
              <a:t>myList.append</a:t>
            </a:r>
            <a:r>
              <a:rPr lang="en-US" sz="2400" dirty="0"/>
              <a:t>("Done")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myList</a:t>
            </a:r>
            <a:r>
              <a:rPr lang="en-US" sz="24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32E66-3780-5F49-889C-FEFF123954DD}"/>
              </a:ext>
            </a:extLst>
          </p:cNvPr>
          <p:cNvSpPr txBox="1"/>
          <p:nvPr/>
        </p:nvSpPr>
        <p:spPr>
          <a:xfrm>
            <a:off x="5685171" y="5088134"/>
            <a:ext cx="1816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[]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[1, 2, 'Done']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4DB860-5681-854D-BB1B-A19D2FCB8852}"/>
              </a:ext>
            </a:extLst>
          </p:cNvPr>
          <p:cNvSpPr/>
          <p:nvPr/>
        </p:nvSpPr>
        <p:spPr>
          <a:xfrm>
            <a:off x="4428096" y="5244226"/>
            <a:ext cx="1257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Output: </a:t>
            </a:r>
          </a:p>
        </p:txBody>
      </p:sp>
    </p:spTree>
    <p:extLst>
      <p:ext uri="{BB962C8B-B14F-4D97-AF65-F5344CB8AC3E}">
        <p14:creationId xmlns:p14="http://schemas.microsoft.com/office/powerpoint/2010/main" val="217920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Elements 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append() </a:t>
            </a:r>
            <a:r>
              <a:rPr lang="en-US" dirty="0"/>
              <a:t>function allows adding only 1 element at a time</a:t>
            </a:r>
          </a:p>
          <a:p>
            <a:endParaRPr lang="en-US" dirty="0"/>
          </a:p>
          <a:p>
            <a:r>
              <a:rPr lang="en-US" dirty="0"/>
              <a:t>For adding multiple elements with the </a:t>
            </a:r>
            <a:r>
              <a:rPr lang="en-US" b="1" dirty="0">
                <a:solidFill>
                  <a:srgbClr val="00B0F0"/>
                </a:solidFill>
              </a:rPr>
              <a:t>append() </a:t>
            </a:r>
            <a:r>
              <a:rPr lang="en-US" dirty="0"/>
              <a:t>function, loops can be used</a:t>
            </a:r>
          </a:p>
          <a:p>
            <a:pPr lvl="1"/>
            <a:endParaRPr lang="en-US" dirty="0"/>
          </a:p>
          <a:p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203C9-48CB-FA4A-BD2D-36A6A6120DE2}"/>
              </a:ext>
            </a:extLst>
          </p:cNvPr>
          <p:cNvSpPr txBox="1"/>
          <p:nvPr/>
        </p:nvSpPr>
        <p:spPr>
          <a:xfrm>
            <a:off x="3066121" y="3902664"/>
            <a:ext cx="6059757" cy="15696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myList</a:t>
            </a:r>
            <a:r>
              <a:rPr lang="en-US" sz="2400" dirty="0"/>
              <a:t> = []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range(1, 4):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myList.append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myList</a:t>
            </a:r>
            <a:r>
              <a:rPr lang="en-US" sz="24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32E66-3780-5F49-889C-FEFF123954DD}"/>
              </a:ext>
            </a:extLst>
          </p:cNvPr>
          <p:cNvSpPr txBox="1"/>
          <p:nvPr/>
        </p:nvSpPr>
        <p:spPr>
          <a:xfrm>
            <a:off x="5897441" y="5607261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[1, 2, 3]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4DB860-5681-854D-BB1B-A19D2FCB8852}"/>
              </a:ext>
            </a:extLst>
          </p:cNvPr>
          <p:cNvSpPr/>
          <p:nvPr/>
        </p:nvSpPr>
        <p:spPr>
          <a:xfrm>
            <a:off x="4819980" y="5607261"/>
            <a:ext cx="1257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Output: </a:t>
            </a:r>
          </a:p>
        </p:txBody>
      </p:sp>
    </p:spTree>
    <p:extLst>
      <p:ext uri="{BB962C8B-B14F-4D97-AF65-F5344CB8AC3E}">
        <p14:creationId xmlns:p14="http://schemas.microsoft.com/office/powerpoint/2010/main" val="183015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053D24-1F09-282B-1D15-CC33A7FCEB01}"/>
              </a:ext>
            </a:extLst>
          </p:cNvPr>
          <p:cNvSpPr txBox="1"/>
          <p:nvPr/>
        </p:nvSpPr>
        <p:spPr>
          <a:xfrm>
            <a:off x="3048712" y="930195"/>
            <a:ext cx="6097424" cy="5001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CN" sz="18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num1 = 5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CN" sz="18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num2 = 5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CN" sz="18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lst1 = [1, 2, 3]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CN" sz="18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lst2 = [1, 2, 3]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CN" sz="18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lst3 = lst1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CN" sz="18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str1 = "hello world"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CN" sz="18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str2 = "hello world"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CN" sz="18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# using 'is' identity operator on different datatypes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CN" sz="18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print(num1 is num2)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CN" sz="18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print(lst1 is lst2) 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CN" sz="18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print(lst1 is lst3) 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print(str1 is str2)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3033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Elements 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also use the </a:t>
            </a:r>
            <a:r>
              <a:rPr lang="en-US" b="1" dirty="0">
                <a:solidFill>
                  <a:srgbClr val="00B0F0"/>
                </a:solidFill>
              </a:rPr>
              <a:t>append() </a:t>
            </a:r>
            <a:r>
              <a:rPr lang="en-US" dirty="0"/>
              <a:t>function to add a list to a list</a:t>
            </a:r>
          </a:p>
          <a:p>
            <a:pPr lvl="1"/>
            <a:endParaRPr lang="en-US" dirty="0"/>
          </a:p>
          <a:p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203C9-48CB-FA4A-BD2D-36A6A6120DE2}"/>
              </a:ext>
            </a:extLst>
          </p:cNvPr>
          <p:cNvSpPr txBox="1"/>
          <p:nvPr/>
        </p:nvSpPr>
        <p:spPr>
          <a:xfrm>
            <a:off x="3066121" y="2674755"/>
            <a:ext cx="6059757" cy="193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myList1 = [1, 2]</a:t>
            </a:r>
          </a:p>
          <a:p>
            <a:r>
              <a:rPr lang="en-US" sz="2400" dirty="0"/>
              <a:t>myList2 = [3, 4]</a:t>
            </a:r>
          </a:p>
          <a:p>
            <a:r>
              <a:rPr lang="en-US" sz="2400" dirty="0"/>
              <a:t>print("myList1 before:", myList1)</a:t>
            </a:r>
          </a:p>
          <a:p>
            <a:r>
              <a:rPr lang="en-US" sz="2400" dirty="0"/>
              <a:t>myList1.append(myList2)</a:t>
            </a:r>
          </a:p>
          <a:p>
            <a:r>
              <a:rPr lang="en-US" sz="2400" dirty="0"/>
              <a:t>print("myList1 after:", myList1)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32E66-3780-5F49-889C-FEFF123954DD}"/>
              </a:ext>
            </a:extLst>
          </p:cNvPr>
          <p:cNvSpPr txBox="1"/>
          <p:nvPr/>
        </p:nvSpPr>
        <p:spPr>
          <a:xfrm>
            <a:off x="5707628" y="4748684"/>
            <a:ext cx="1651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[1, 2]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[3, 4, [1, 2]]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4DB860-5681-854D-BB1B-A19D2FCB8852}"/>
              </a:ext>
            </a:extLst>
          </p:cNvPr>
          <p:cNvSpPr/>
          <p:nvPr/>
        </p:nvSpPr>
        <p:spPr>
          <a:xfrm>
            <a:off x="4591381" y="4933351"/>
            <a:ext cx="1257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Output: </a:t>
            </a:r>
          </a:p>
        </p:txBody>
      </p:sp>
    </p:spTree>
    <p:extLst>
      <p:ext uri="{BB962C8B-B14F-4D97-AF65-F5344CB8AC3E}">
        <p14:creationId xmlns:p14="http://schemas.microsoft.com/office/powerpoint/2010/main" val="9206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Elements 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But, what if we want to add the multiple elements of a list (and NOT the list itself) to the end of another list?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5709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Elements 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But, what if we want to add the multiple elements of a list (and NOT the list itself) to the end of another list?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Of course, we can use loops as usual</a:t>
            </a:r>
          </a:p>
          <a:p>
            <a:pPr lvl="1"/>
            <a:r>
              <a:rPr lang="en-US" dirty="0"/>
              <a:t>Or, we can simply use the </a:t>
            </a:r>
            <a:r>
              <a:rPr lang="en-US" b="1" dirty="0">
                <a:solidFill>
                  <a:schemeClr val="accent2"/>
                </a:solidFill>
              </a:rPr>
              <a:t>extend() </a:t>
            </a:r>
            <a:r>
              <a:rPr lang="en-US" dirty="0"/>
              <a:t>function</a:t>
            </a:r>
          </a:p>
          <a:p>
            <a:pPr lvl="1"/>
            <a:endParaRPr lang="en-US" dirty="0"/>
          </a:p>
          <a:p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203C9-48CB-FA4A-BD2D-36A6A6120DE2}"/>
              </a:ext>
            </a:extLst>
          </p:cNvPr>
          <p:cNvSpPr txBox="1"/>
          <p:nvPr/>
        </p:nvSpPr>
        <p:spPr>
          <a:xfrm>
            <a:off x="3204753" y="3649523"/>
            <a:ext cx="6059757" cy="193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myList1 = [1, 2]</a:t>
            </a:r>
          </a:p>
          <a:p>
            <a:r>
              <a:rPr lang="en-US" sz="2400" dirty="0"/>
              <a:t>myList2 = [3, 4]</a:t>
            </a:r>
          </a:p>
          <a:p>
            <a:r>
              <a:rPr lang="en-US" sz="2400" dirty="0"/>
              <a:t>print("myList1 before:", myList1)</a:t>
            </a:r>
          </a:p>
          <a:p>
            <a:r>
              <a:rPr lang="en-US" sz="2400" dirty="0"/>
              <a:t>myList1.</a:t>
            </a:r>
            <a:r>
              <a:rPr lang="en-US" sz="2400" b="1" dirty="0">
                <a:solidFill>
                  <a:schemeClr val="accent2"/>
                </a:solidFill>
              </a:rPr>
              <a:t>extend</a:t>
            </a:r>
            <a:r>
              <a:rPr lang="en-US" sz="2400" dirty="0"/>
              <a:t>(myList2)</a:t>
            </a:r>
          </a:p>
          <a:p>
            <a:r>
              <a:rPr lang="en-US" sz="2400" dirty="0"/>
              <a:t>print("myList1 after:", myList1)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32E66-3780-5F49-889C-FEFF123954DD}"/>
              </a:ext>
            </a:extLst>
          </p:cNvPr>
          <p:cNvSpPr txBox="1"/>
          <p:nvPr/>
        </p:nvSpPr>
        <p:spPr>
          <a:xfrm>
            <a:off x="5243014" y="5761464"/>
            <a:ext cx="327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myList1 before: [1, 2]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myList1 after: [1, 2, 3, 4]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4DB860-5681-854D-BB1B-A19D2FCB8852}"/>
              </a:ext>
            </a:extLst>
          </p:cNvPr>
          <p:cNvSpPr/>
          <p:nvPr/>
        </p:nvSpPr>
        <p:spPr>
          <a:xfrm>
            <a:off x="4142184" y="5946131"/>
            <a:ext cx="1257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Output: </a:t>
            </a:r>
          </a:p>
        </p:txBody>
      </p:sp>
    </p:spTree>
    <p:extLst>
      <p:ext uri="{BB962C8B-B14F-4D97-AF65-F5344CB8AC3E}">
        <p14:creationId xmlns:p14="http://schemas.microsoft.com/office/powerpoint/2010/main" val="307495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Elements 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append()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2"/>
                </a:solidFill>
              </a:rPr>
              <a:t>extend() </a:t>
            </a:r>
            <a:r>
              <a:rPr lang="en-US" dirty="0"/>
              <a:t>functions allow adding elements only at the end of a list</a:t>
            </a:r>
          </a:p>
          <a:p>
            <a:endParaRPr lang="en-US" dirty="0"/>
          </a:p>
          <a:p>
            <a:r>
              <a:rPr lang="en-US" dirty="0"/>
              <a:t>What if we want to add elements at </a:t>
            </a:r>
            <a:r>
              <a:rPr lang="en-US" i="1" dirty="0"/>
              <a:t>desired positions </a:t>
            </a:r>
            <a:r>
              <a:rPr lang="en-US" dirty="0"/>
              <a:t>of a list? </a:t>
            </a:r>
          </a:p>
          <a:p>
            <a:pPr lvl="1"/>
            <a:r>
              <a:rPr lang="en-US" sz="2800" dirty="0">
                <a:highlight>
                  <a:srgbClr val="FFFF00"/>
                </a:highlight>
              </a:rPr>
              <a:t>Of course, we can use loops as usual (</a:t>
            </a:r>
            <a:r>
              <a:rPr lang="en-US" sz="2800" i="1" dirty="0">
                <a:highlight>
                  <a:srgbClr val="FFFF00"/>
                </a:highlight>
              </a:rPr>
              <a:t>not straightforward!</a:t>
            </a:r>
            <a:r>
              <a:rPr lang="en-US" sz="2800" dirty="0">
                <a:highlight>
                  <a:srgbClr val="FFFF00"/>
                </a:highlight>
              </a:rPr>
              <a:t>)</a:t>
            </a:r>
          </a:p>
          <a:p>
            <a:pPr lvl="1"/>
            <a:r>
              <a:rPr lang="en-US" sz="2800" dirty="0"/>
              <a:t>Or, we can simply use the </a:t>
            </a:r>
            <a:r>
              <a:rPr lang="en-US" sz="2800" b="1" dirty="0">
                <a:solidFill>
                  <a:srgbClr val="C00000"/>
                </a:solidFill>
              </a:rPr>
              <a:t>insert() </a:t>
            </a:r>
            <a:r>
              <a:rPr lang="en-US" sz="2800" dirty="0"/>
              <a:t>function, which requires two arguments, insert(position, value)</a:t>
            </a:r>
          </a:p>
          <a:p>
            <a:pPr lvl="1"/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2871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Elements 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 that uses the </a:t>
            </a:r>
            <a:r>
              <a:rPr lang="en-US" b="1" dirty="0">
                <a:solidFill>
                  <a:srgbClr val="C00000"/>
                </a:solidFill>
              </a:rPr>
              <a:t>insert()</a:t>
            </a:r>
            <a:r>
              <a:rPr lang="en-US" dirty="0"/>
              <a:t> function to add elements at desired positions in a list</a:t>
            </a:r>
          </a:p>
          <a:p>
            <a:endParaRPr lang="en-US" dirty="0"/>
          </a:p>
          <a:p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203C9-48CB-FA4A-BD2D-36A6A6120DE2}"/>
              </a:ext>
            </a:extLst>
          </p:cNvPr>
          <p:cNvSpPr txBox="1"/>
          <p:nvPr/>
        </p:nvSpPr>
        <p:spPr>
          <a:xfrm>
            <a:off x="3719270" y="3010865"/>
            <a:ext cx="3432650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myList</a:t>
            </a:r>
            <a:r>
              <a:rPr lang="en-US" sz="2400" dirty="0"/>
              <a:t> = [2, 4]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myList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myList.</a:t>
            </a:r>
            <a:r>
              <a:rPr lang="en-US" sz="2400" b="1" dirty="0" err="1">
                <a:solidFill>
                  <a:srgbClr val="C00000"/>
                </a:solidFill>
              </a:rPr>
              <a:t>insert</a:t>
            </a:r>
            <a:r>
              <a:rPr lang="en-US" sz="2400" dirty="0"/>
              <a:t>(0, 1)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myList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myList.</a:t>
            </a:r>
            <a:r>
              <a:rPr lang="en-US" sz="2400" b="1" dirty="0" err="1">
                <a:solidFill>
                  <a:srgbClr val="C00000"/>
                </a:solidFill>
              </a:rPr>
              <a:t>insert</a:t>
            </a:r>
            <a:r>
              <a:rPr lang="en-US" sz="2400" dirty="0"/>
              <a:t>(2, 3)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myList</a:t>
            </a:r>
            <a:r>
              <a:rPr lang="en-US" sz="24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32E66-3780-5F49-889C-FEFF123954DD}"/>
              </a:ext>
            </a:extLst>
          </p:cNvPr>
          <p:cNvSpPr txBox="1"/>
          <p:nvPr/>
        </p:nvSpPr>
        <p:spPr>
          <a:xfrm>
            <a:off x="7400471" y="3775960"/>
            <a:ext cx="1452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[2, 4]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[1, 2, 4]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[1, 2, 3, 4]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4DB860-5681-854D-BB1B-A19D2FCB8852}"/>
              </a:ext>
            </a:extLst>
          </p:cNvPr>
          <p:cNvSpPr/>
          <p:nvPr/>
        </p:nvSpPr>
        <p:spPr>
          <a:xfrm>
            <a:off x="7470717" y="3427561"/>
            <a:ext cx="1257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Output: </a:t>
            </a:r>
          </a:p>
        </p:txBody>
      </p:sp>
    </p:spTree>
    <p:extLst>
      <p:ext uri="{BB962C8B-B14F-4D97-AF65-F5344CB8AC3E}">
        <p14:creationId xmlns:p14="http://schemas.microsoft.com/office/powerpoint/2010/main" val="17009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Removing Elements From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can be removed from a list one at a time using the built-in function </a:t>
            </a:r>
            <a:r>
              <a:rPr lang="en-US" b="1" dirty="0">
                <a:solidFill>
                  <a:srgbClr val="7030A0"/>
                </a:solidFill>
              </a:rPr>
              <a:t>remove(</a:t>
            </a:r>
            <a:r>
              <a:rPr lang="en-US" b="1" i="1" dirty="0" err="1">
                <a:solidFill>
                  <a:srgbClr val="7030A0"/>
                </a:solidFill>
              </a:rPr>
              <a:t>elem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en-US" dirty="0"/>
              <a:t>If </a:t>
            </a:r>
            <a:r>
              <a:rPr lang="en-US" i="1" dirty="0" err="1"/>
              <a:t>elem</a:t>
            </a:r>
            <a:r>
              <a:rPr lang="en-US" dirty="0"/>
              <a:t> is not in the list, an error will be issued</a:t>
            </a:r>
          </a:p>
          <a:p>
            <a:pPr lvl="1"/>
            <a:endParaRPr lang="en-US" dirty="0"/>
          </a:p>
          <a:p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203C9-48CB-FA4A-BD2D-36A6A6120DE2}"/>
              </a:ext>
            </a:extLst>
          </p:cNvPr>
          <p:cNvSpPr txBox="1"/>
          <p:nvPr/>
        </p:nvSpPr>
        <p:spPr>
          <a:xfrm>
            <a:off x="3066121" y="3352776"/>
            <a:ext cx="6059757" cy="15696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myList</a:t>
            </a:r>
            <a:r>
              <a:rPr lang="en-US" sz="2400" dirty="0"/>
              <a:t> = [100, 200, 300, 400, 200, "Python"]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myList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myList.remove</a:t>
            </a:r>
            <a:r>
              <a:rPr lang="en-US" sz="2400" dirty="0"/>
              <a:t>(200)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myList</a:t>
            </a:r>
            <a:r>
              <a:rPr lang="en-US" sz="24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32E66-3780-5F49-889C-FEFF123954DD}"/>
              </a:ext>
            </a:extLst>
          </p:cNvPr>
          <p:cNvSpPr txBox="1"/>
          <p:nvPr/>
        </p:nvSpPr>
        <p:spPr>
          <a:xfrm>
            <a:off x="3772682" y="5405772"/>
            <a:ext cx="4521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[100, 200, 300, 400, 200, 'Python']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[100, 300, 400, 200, 'Python']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4DB860-5681-854D-BB1B-A19D2FCB8852}"/>
              </a:ext>
            </a:extLst>
          </p:cNvPr>
          <p:cNvSpPr/>
          <p:nvPr/>
        </p:nvSpPr>
        <p:spPr>
          <a:xfrm>
            <a:off x="5377257" y="5057373"/>
            <a:ext cx="1257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Output: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29977-3A73-E84B-87A5-CEF2A2863CDD}"/>
              </a:ext>
            </a:extLst>
          </p:cNvPr>
          <p:cNvSpPr txBox="1"/>
          <p:nvPr/>
        </p:nvSpPr>
        <p:spPr>
          <a:xfrm>
            <a:off x="8583816" y="5491298"/>
            <a:ext cx="3527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Only the first occurrence </a:t>
            </a:r>
            <a:br>
              <a:rPr lang="en-US" sz="2400" i="1" dirty="0">
                <a:solidFill>
                  <a:srgbClr val="FF0000"/>
                </a:solidFill>
              </a:rPr>
            </a:br>
            <a:r>
              <a:rPr lang="en-US" sz="2400" i="1" dirty="0">
                <a:solidFill>
                  <a:srgbClr val="FF0000"/>
                </a:solidFill>
              </a:rPr>
              <a:t>of the element is removed!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8086726" y="5906797"/>
            <a:ext cx="497090" cy="14157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3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6" grpId="0"/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Removing Elements From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remove an element at a certain position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pop(</a:t>
            </a:r>
            <a:r>
              <a:rPr lang="en-US" b="1" i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r>
              <a:rPr lang="en-US" dirty="0"/>
              <a:t> can be used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pop() </a:t>
            </a:r>
            <a:r>
              <a:rPr lang="en-US" dirty="0"/>
              <a:t>with no argument is valid, but it will remove the last element in the list</a:t>
            </a:r>
          </a:p>
          <a:p>
            <a:pPr lvl="1"/>
            <a:endParaRPr lang="en-US" dirty="0"/>
          </a:p>
          <a:p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203C9-48CB-FA4A-BD2D-36A6A6120DE2}"/>
              </a:ext>
            </a:extLst>
          </p:cNvPr>
          <p:cNvSpPr txBox="1"/>
          <p:nvPr/>
        </p:nvSpPr>
        <p:spPr>
          <a:xfrm>
            <a:off x="3066121" y="2856574"/>
            <a:ext cx="6059757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myList</a:t>
            </a:r>
            <a:r>
              <a:rPr lang="en-US" sz="2400" dirty="0"/>
              <a:t> = [100, 200, 300, 400, 200, "Python"]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myList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myList.pop</a:t>
            </a:r>
            <a:r>
              <a:rPr lang="en-US" sz="2400" dirty="0"/>
              <a:t>(4)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myList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myList.pop</a:t>
            </a:r>
            <a:r>
              <a:rPr lang="en-US" sz="2400" dirty="0"/>
              <a:t>()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myList</a:t>
            </a:r>
            <a:r>
              <a:rPr lang="en-US" sz="24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32E66-3780-5F49-889C-FEFF123954DD}"/>
              </a:ext>
            </a:extLst>
          </p:cNvPr>
          <p:cNvSpPr txBox="1"/>
          <p:nvPr/>
        </p:nvSpPr>
        <p:spPr>
          <a:xfrm>
            <a:off x="3745141" y="5595682"/>
            <a:ext cx="4521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[100, 200, 300, 400, 200, 'Python']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[100, 200, 300, 400, 'Python']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[100, 200, 300, 400]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4DB860-5681-854D-BB1B-A19D2FCB8852}"/>
              </a:ext>
            </a:extLst>
          </p:cNvPr>
          <p:cNvSpPr/>
          <p:nvPr/>
        </p:nvSpPr>
        <p:spPr>
          <a:xfrm>
            <a:off x="5377255" y="5160168"/>
            <a:ext cx="1257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Output: </a:t>
            </a:r>
          </a:p>
        </p:txBody>
      </p:sp>
    </p:spTree>
    <p:extLst>
      <p:ext uri="{BB962C8B-B14F-4D97-AF65-F5344CB8AC3E}">
        <p14:creationId xmlns:p14="http://schemas.microsoft.com/office/powerpoint/2010/main" val="117085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the set of functions that you can use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81E0D4-94E9-3B43-9FB9-3B195092C53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10803"/>
          <a:ext cx="1078005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862403510"/>
                    </a:ext>
                  </a:extLst>
                </a:gridCol>
                <a:gridCol w="8722658">
                  <a:extLst>
                    <a:ext uri="{9D8B030D-6E8A-4147-A177-3AD203B41FA5}">
                      <a16:colId xmlns:a16="http://schemas.microsoft.com/office/drawing/2014/main" val="2690095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7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L.append</a:t>
                      </a:r>
                      <a:r>
                        <a:rPr lang="en-US" sz="2400" dirty="0"/>
                        <a:t>(x)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element x to the end of list L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98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L.extend</a:t>
                      </a:r>
                      <a:r>
                        <a:rPr lang="en-US" sz="2400" dirty="0"/>
                        <a:t>(L2)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 all elements of list L2 to the end of list L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9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L.insert</a:t>
                      </a:r>
                      <a:r>
                        <a:rPr lang="en-US" sz="2400" dirty="0"/>
                        <a:t>(i, x)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Insert item x at the defined index i of list L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07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L.remove</a:t>
                      </a:r>
                      <a:r>
                        <a:rPr lang="en-US" sz="2400" dirty="0"/>
                        <a:t>(x)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Removes item x from list L (</a:t>
                      </a:r>
                      <a:r>
                        <a:rPr lang="en-US" sz="2400" dirty="0" err="1"/>
                        <a:t>valueError</a:t>
                      </a:r>
                      <a:r>
                        <a:rPr lang="en-US" sz="2400" dirty="0"/>
                        <a:t> exception will</a:t>
                      </a:r>
                      <a:r>
                        <a:rPr lang="en-US" sz="2400" baseline="0" dirty="0"/>
                        <a:t> be</a:t>
                      </a:r>
                      <a:r>
                        <a:rPr lang="en-US" sz="2400" dirty="0"/>
                        <a:t> thrown if x does not exist)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6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L.pop</a:t>
                      </a:r>
                      <a:r>
                        <a:rPr lang="en-US" sz="2400" dirty="0"/>
                        <a:t>(i)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Removes and returns the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element at index i</a:t>
                      </a:r>
                      <a:r>
                        <a:rPr lang="en-US" sz="2400" baseline="0" dirty="0"/>
                        <a:t> of list L. If no parameter is passed, the last item in L will be removed and returned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0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80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the set of functions that you can use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81E0D4-94E9-3B43-9FB9-3B195092C53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10803"/>
          <a:ext cx="1078005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862403510"/>
                    </a:ext>
                  </a:extLst>
                </a:gridCol>
                <a:gridCol w="8722658">
                  <a:extLst>
                    <a:ext uri="{9D8B030D-6E8A-4147-A177-3AD203B41FA5}">
                      <a16:colId xmlns:a16="http://schemas.microsoft.com/office/drawing/2014/main" val="2690095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7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L.clear</a:t>
                      </a:r>
                      <a:r>
                        <a:rPr lang="en-US" sz="2400" dirty="0"/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all items from list L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98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L.index</a:t>
                      </a:r>
                      <a:r>
                        <a:rPr lang="en-US" sz="2400" dirty="0"/>
                        <a:t>(x)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Returns the index of the first matched item x in list L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9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L.count</a:t>
                      </a:r>
                      <a:r>
                        <a:rPr lang="en-US" sz="2400" dirty="0"/>
                        <a:t>(x)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Returns the count of times item</a:t>
                      </a:r>
                      <a:r>
                        <a:rPr lang="en-US" sz="2400" baseline="0" dirty="0"/>
                        <a:t> x appears in list L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07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L.sort</a:t>
                      </a:r>
                      <a:r>
                        <a:rPr lang="en-US" sz="2400" dirty="0"/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Sort items in list L in an ascending order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6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L.reverse</a:t>
                      </a:r>
                      <a:r>
                        <a:rPr lang="en-US" sz="2400" dirty="0"/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Reverses the order of items in list L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0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L.copy</a:t>
                      </a:r>
                      <a:r>
                        <a:rPr lang="en-US" sz="2400" dirty="0"/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Returns a copy of list L (</a:t>
                      </a:r>
                      <a:r>
                        <a:rPr lang="en-US" sz="2400" i="1" dirty="0"/>
                        <a:t>making</a:t>
                      </a:r>
                      <a:r>
                        <a:rPr lang="en-US" sz="2400" i="1" baseline="0" dirty="0"/>
                        <a:t> any change to</a:t>
                      </a:r>
                      <a:r>
                        <a:rPr lang="en-US" sz="2400" i="1" dirty="0"/>
                        <a:t> the returned list will not impact the original list L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4882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F2E3-BB48-111D-672E-BCCE9D2B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Quick Question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2D30E-6A04-CFA4-F640-22C8DAA5167C}"/>
              </a:ext>
            </a:extLst>
          </p:cNvPr>
          <p:cNvSpPr txBox="1"/>
          <p:nvPr/>
        </p:nvSpPr>
        <p:spPr>
          <a:xfrm>
            <a:off x="1194275" y="1921872"/>
            <a:ext cx="107185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[x**2 for x in range(10)]</a:t>
            </a:r>
            <a:endParaRPr lang="en-US" altLang="zh-CN" sz="2800" dirty="0"/>
          </a:p>
          <a:p>
            <a:r>
              <a:rPr lang="en-US" altLang="zh-CN" sz="2800" dirty="0"/>
              <a:t>What does the following code return: sum([1, 2, 3, 4, 5])?</a:t>
            </a:r>
          </a:p>
          <a:p>
            <a:r>
              <a:rPr lang="en-US" altLang="zh-CN" sz="2800" dirty="0"/>
              <a:t>Sum([x for x in range(1,6)])</a:t>
            </a:r>
          </a:p>
          <a:p>
            <a:r>
              <a:rPr lang="en-US" altLang="zh-CN" sz="2800" dirty="0"/>
              <a:t>What is the output of [x * 2 for x in [1, 2, 3]]?</a:t>
            </a:r>
          </a:p>
          <a:p>
            <a:r>
              <a:rPr lang="en-US" altLang="zh-CN" sz="2800" dirty="0"/>
              <a:t>What is the result of [x for x in range(10) if x &gt; 5]?</a:t>
            </a:r>
          </a:p>
          <a:p>
            <a:r>
              <a:rPr lang="en-US" altLang="zh-CN" sz="2800" dirty="0" err="1"/>
              <a:t>my_list</a:t>
            </a:r>
            <a:r>
              <a:rPr lang="en-US" altLang="zh-CN" sz="2800" dirty="0"/>
              <a:t> = [5,1,2,9,10]</a:t>
            </a:r>
          </a:p>
          <a:p>
            <a:r>
              <a:rPr lang="en-US" altLang="zh-CN" sz="2800" dirty="0" err="1"/>
              <a:t>my_list.sort</a:t>
            </a:r>
            <a:r>
              <a:rPr lang="en-US" altLang="zh-CN" sz="2800" dirty="0"/>
              <a:t>()</a:t>
            </a:r>
          </a:p>
          <a:p>
            <a:r>
              <a:rPr lang="en-US" altLang="zh-CN" sz="2800" dirty="0"/>
              <a:t>list = [(x, y) for x in range(3) for y in range(3)]</a:t>
            </a:r>
          </a:p>
          <a:p>
            <a:r>
              <a:rPr lang="en-US" altLang="zh-CN" sz="2800" dirty="0"/>
              <a:t>print(list)</a:t>
            </a:r>
          </a:p>
        </p:txBody>
      </p:sp>
    </p:spTree>
    <p:extLst>
      <p:ext uri="{BB962C8B-B14F-4D97-AF65-F5344CB8AC3E}">
        <p14:creationId xmlns:p14="http://schemas.microsoft.com/office/powerpoint/2010/main" val="10665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6B4B-A320-D252-CBFF-1B4FEBA0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 as statement vs function vs </a:t>
            </a:r>
            <a:r>
              <a:rPr lang="en-US" altLang="zh-CN" dirty="0" err="1"/>
              <a:t>Pprint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309CF-2D2C-183D-54A2-44258109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3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In Python 2 -&gt; print "Hello, world!“ # It was just and statement not the function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0B0840-9AD2-32E3-6C73-96F476AA9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19375"/>
            <a:ext cx="961072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109503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</a:rPr>
              <a:t>In Python 3, 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cs typeface="Courier New" panose="02070309020205020404" pitchFamily="49" charset="0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</a:rPr>
              <a:t> is a function, which requires parentheses. This change was made to improve consistency and flexibility. For example: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rgbClr val="6A737D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+mj-lt"/>
                <a:cs typeface="Courier New" panose="02070309020205020404" pitchFamily="49" charset="0"/>
              </a:rPr>
              <a:t># Python 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36209"/>
                </a:solidFill>
                <a:effectLst/>
                <a:latin typeface="+mj-lt"/>
                <a:cs typeface="Courier New" panose="02070309020205020404" pitchFamily="49" charset="0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+mj-lt"/>
                <a:cs typeface="Courier New" panose="02070309020205020404" pitchFamily="49" charset="0"/>
              </a:rPr>
              <a:t>"Hello, world!"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cs typeface="Courier New" panose="02070309020205020404" pitchFamily="49" charset="0"/>
              </a:rPr>
              <a:t>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>
                <a:latin typeface="+mj-lt"/>
              </a:rPr>
              <a:t>Pprint</a:t>
            </a:r>
            <a:r>
              <a:rPr lang="en-US" altLang="zh-CN" sz="2800" dirty="0">
                <a:latin typeface="+mj-lt"/>
              </a:rPr>
              <a:t> stands for pretty-print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76860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Matrix-Matrix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matrix</a:t>
            </a:r>
            <a:r>
              <a:rPr lang="en-US" dirty="0"/>
              <a:t> is a </a:t>
            </a:r>
            <a:r>
              <a:rPr lang="en-US" i="1" dirty="0"/>
              <a:t>rectangular</a:t>
            </a:r>
            <a:r>
              <a:rPr lang="en-US" dirty="0"/>
              <a:t> (</a:t>
            </a:r>
            <a:r>
              <a:rPr lang="en-US" i="1" dirty="0"/>
              <a:t>2D</a:t>
            </a:r>
            <a:r>
              <a:rPr lang="en-US" dirty="0"/>
              <a:t>) </a:t>
            </a:r>
            <a:r>
              <a:rPr lang="en-US" i="1" dirty="0"/>
              <a:t>list</a:t>
            </a:r>
            <a:r>
              <a:rPr lang="en-US" dirty="0"/>
              <a:t> of numbers or other mathematical objects for which operations (e.g., addition/subtraction) are defined</a:t>
            </a:r>
          </a:p>
          <a:p>
            <a:pPr lvl="1"/>
            <a:r>
              <a:rPr lang="en-US" dirty="0"/>
              <a:t>It is used in various real-world applications (e.g., image processing, graph theory, physics, probability and statistics, etc.)</a:t>
            </a:r>
          </a:p>
          <a:p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89349" y="4321334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60725" y="4321334"/>
          <a:ext cx="3016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89348" y="3883026"/>
          <a:ext cx="232092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eft Bracket 8"/>
          <p:cNvSpPr/>
          <p:nvPr/>
        </p:nvSpPr>
        <p:spPr>
          <a:xfrm>
            <a:off x="3190875" y="4321334"/>
            <a:ext cx="190500" cy="2088990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50494" y="5227329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# of rows = m = 5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1" name="Right Bracket 10"/>
          <p:cNvSpPr/>
          <p:nvPr/>
        </p:nvSpPr>
        <p:spPr>
          <a:xfrm rot="16200000">
            <a:off x="4722811" y="2805111"/>
            <a:ext cx="254000" cy="2320925"/>
          </a:xfrm>
          <a:prstGeom prst="rightBracke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1962" y="3446226"/>
            <a:ext cx="20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# of </a:t>
            </a:r>
            <a:r>
              <a:rPr lang="en-US" b="1" i="1" dirty="0">
                <a:solidFill>
                  <a:srgbClr val="0070C0"/>
                </a:solidFill>
              </a:rPr>
              <a:t>columns = n = 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37273" y="4904164"/>
            <a:ext cx="5650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An </a:t>
            </a:r>
            <a:r>
              <a:rPr lang="en-US" b="1" i="1" dirty="0" err="1"/>
              <a:t>m×n</a:t>
            </a:r>
            <a:r>
              <a:rPr lang="en-US" b="1" i="1" dirty="0"/>
              <a:t> Matrix with m = 5 rows and n = 5 columns (this is</a:t>
            </a:r>
            <a:br>
              <a:rPr lang="en-US" b="1" i="1" dirty="0"/>
            </a:br>
            <a:r>
              <a:rPr lang="en-US" b="1" i="1" dirty="0"/>
              <a:t>referred to as </a:t>
            </a:r>
            <a:r>
              <a:rPr lang="en-US" b="1" i="1" u="sng" dirty="0"/>
              <a:t>square</a:t>
            </a:r>
            <a:r>
              <a:rPr lang="en-US" b="1" i="1" dirty="0"/>
              <a:t> matrix since m = n)</a:t>
            </a:r>
          </a:p>
        </p:txBody>
      </p:sp>
    </p:spTree>
    <p:extLst>
      <p:ext uri="{BB962C8B-B14F-4D97-AF65-F5344CB8AC3E}">
        <p14:creationId xmlns:p14="http://schemas.microsoft.com/office/powerpoint/2010/main" val="29511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Matrix-Matrix Addition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96997" y="2437446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45821" y="4826104"/>
            <a:ext cx="14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23947" y="2437446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80786" y="4826104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3056" y="3066442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3816" y="3066441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750897" y="2437444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207736" y="4826104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00B05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63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6" grpId="0"/>
      <p:bldP spid="18" grpId="0"/>
      <p:bldP spid="2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Matrix-Matrix Addition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96997" y="2437446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45821" y="4826104"/>
            <a:ext cx="14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23947" y="2437446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80786" y="4826104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3056" y="3066442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3816" y="3066441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750897" y="2437444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207736" y="4826104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496997" y="2437446"/>
            <a:ext cx="448824" cy="404906"/>
          </a:xfrm>
          <a:prstGeom prst="round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23947" y="2437444"/>
            <a:ext cx="448824" cy="404906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758912" y="2437444"/>
            <a:ext cx="448824" cy="404906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91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Matrix-Matrix Addition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96997" y="2437446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45821" y="4826104"/>
            <a:ext cx="14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23947" y="2437446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80786" y="4826104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3056" y="3066442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3816" y="3066441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750897" y="2437444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207736" y="4826104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981914" y="2437446"/>
            <a:ext cx="448824" cy="404906"/>
          </a:xfrm>
          <a:prstGeom prst="round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095007" y="2437444"/>
            <a:ext cx="448824" cy="404906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229974" y="2437444"/>
            <a:ext cx="448824" cy="404906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Matrix-Matrix Addition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96997" y="2437446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45821" y="4826104"/>
            <a:ext cx="14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23947" y="2437446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80786" y="4826104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3056" y="3066442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3816" y="3066441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750897" y="2437444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207736" y="4826104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425265" y="2437446"/>
            <a:ext cx="448824" cy="404906"/>
          </a:xfrm>
          <a:prstGeom prst="round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566067" y="2437444"/>
            <a:ext cx="448824" cy="404906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701034" y="2437444"/>
            <a:ext cx="448824" cy="404906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336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Matrix-Matrix Addition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96997" y="2437446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45821" y="4826104"/>
            <a:ext cx="14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23947" y="2437446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80786" y="4826104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3056" y="3066442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3816" y="3066441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750897" y="2437444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207736" y="4826104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896323" y="2437446"/>
            <a:ext cx="448824" cy="404906"/>
          </a:xfrm>
          <a:prstGeom prst="round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023272" y="2437444"/>
            <a:ext cx="448824" cy="404906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9158239" y="2437444"/>
            <a:ext cx="448824" cy="404906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80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Matrix-Matrix Addition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96997" y="2437446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45821" y="4826104"/>
            <a:ext cx="14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23947" y="2437446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80786" y="4826104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3056" y="3066442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3816" y="3066441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750897" y="2437444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207736" y="4826104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367383" y="2437446"/>
            <a:ext cx="448824" cy="404906"/>
          </a:xfrm>
          <a:prstGeom prst="round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494332" y="2437444"/>
            <a:ext cx="448824" cy="404906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9615440" y="2437444"/>
            <a:ext cx="448824" cy="404906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7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Matrix-Matrix Addition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96997" y="2437446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45821" y="4826104"/>
            <a:ext cx="14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23947" y="2437446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80786" y="4826104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3056" y="3066442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3816" y="3066441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750897" y="2437444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207736" y="4826104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496996" y="2863988"/>
            <a:ext cx="2320925" cy="404906"/>
          </a:xfrm>
          <a:prstGeom prst="round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35707" y="2863988"/>
            <a:ext cx="2291868" cy="404906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758912" y="2863988"/>
            <a:ext cx="2312910" cy="404906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649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Matrix-Matrix Addition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96997" y="2437446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45821" y="4826104"/>
            <a:ext cx="14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23947" y="2437446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80786" y="4826104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3056" y="3066442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3816" y="3066441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750897" y="2437444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207736" y="4826104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496995" y="3281970"/>
            <a:ext cx="2320925" cy="404906"/>
          </a:xfrm>
          <a:prstGeom prst="round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35707" y="3279486"/>
            <a:ext cx="2291868" cy="404906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758912" y="3279486"/>
            <a:ext cx="2312910" cy="404906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985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Matrix-Matrix Addition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96997" y="2437446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45821" y="4826104"/>
            <a:ext cx="14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23947" y="2437446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80786" y="4826104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3056" y="3066442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3816" y="3066441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750897" y="2437444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207736" y="4826104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496995" y="3697612"/>
            <a:ext cx="2320925" cy="404906"/>
          </a:xfrm>
          <a:prstGeom prst="round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35707" y="3695128"/>
            <a:ext cx="2291868" cy="404906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758912" y="3695130"/>
            <a:ext cx="2312910" cy="404906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1908A0-D7C3-EEB1-9E69-F6D3280E7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223390"/>
            <a:ext cx="8240275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791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Matrix-Matrix Addition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96997" y="2437446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45821" y="4826104"/>
            <a:ext cx="14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23947" y="2437446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80786" y="4826104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3056" y="3066442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3816" y="3066441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750897" y="2437444"/>
          <a:ext cx="2320925" cy="208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207736" y="4826104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5×5 Matrix </a:t>
            </a:r>
            <a:r>
              <a:rPr lang="en-US" b="1" i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496995" y="4113250"/>
            <a:ext cx="2320925" cy="404906"/>
          </a:xfrm>
          <a:prstGeom prst="round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35707" y="4110772"/>
            <a:ext cx="2291868" cy="404906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758912" y="4110765"/>
            <a:ext cx="2312910" cy="404906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22118" y="5413137"/>
            <a:ext cx="11547763" cy="77585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Matrix-matrix subtraction follows exactly the same flow as matrix-matrix addition, but with the (</a:t>
            </a:r>
            <a:r>
              <a:rPr lang="en-US" sz="2400" b="1" i="1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) operation being applied between every two elements instead of the (</a:t>
            </a:r>
            <a:r>
              <a:rPr lang="en-US" sz="2400" b="1" dirty="0">
                <a:solidFill>
                  <a:schemeClr val="tx1"/>
                </a:solidFill>
              </a:rPr>
              <a:t>+</a:t>
            </a:r>
            <a:r>
              <a:rPr lang="en-US" sz="2400" dirty="0">
                <a:solidFill>
                  <a:schemeClr val="tx1"/>
                </a:solidFill>
              </a:rPr>
              <a:t>) operation</a:t>
            </a:r>
          </a:p>
        </p:txBody>
      </p:sp>
    </p:spTree>
    <p:extLst>
      <p:ext uri="{BB962C8B-B14F-4D97-AF65-F5344CB8AC3E}">
        <p14:creationId xmlns:p14="http://schemas.microsoft.com/office/powerpoint/2010/main" val="292311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Matrix-Matrix Addition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5" y="1746540"/>
            <a:ext cx="113607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 random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buildSquareMatrix</a:t>
            </a:r>
            <a:r>
              <a:rPr lang="en-US" sz="2400" b="1" dirty="0">
                <a:solidFill>
                  <a:srgbClr val="0070C0"/>
                </a:solidFill>
              </a:rPr>
              <a:t>(</a:t>
            </a:r>
            <a:r>
              <a:rPr lang="en-US" sz="2400" dirty="0"/>
              <a:t>m, n</a:t>
            </a:r>
            <a:r>
              <a:rPr lang="en-US" sz="2400" b="1" dirty="0">
                <a:solidFill>
                  <a:srgbClr val="0070C0"/>
                </a:solidFill>
              </a:rPr>
              <a:t>)</a:t>
            </a:r>
            <a:r>
              <a:rPr lang="en-US" sz="2400" dirty="0"/>
              <a:t>:   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if </a:t>
            </a:r>
            <a:r>
              <a:rPr lang="en-US" sz="2400" dirty="0"/>
              <a:t>m == n:        </a:t>
            </a:r>
          </a:p>
          <a:p>
            <a:r>
              <a:rPr lang="en-US" sz="2400" dirty="0"/>
              <a:t>		matrix = []        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for </a:t>
            </a:r>
            <a:r>
              <a:rPr lang="en-US" sz="2400" dirty="0"/>
              <a:t>i in range(m):            </a:t>
            </a:r>
          </a:p>
          <a:p>
            <a:r>
              <a:rPr lang="en-US" sz="2400" dirty="0"/>
              <a:t>			r = []            </a:t>
            </a:r>
          </a:p>
          <a:p>
            <a:r>
              <a:rPr lang="en-US" sz="2400" dirty="0"/>
              <a:t>			</a:t>
            </a:r>
            <a:r>
              <a:rPr lang="en-US" sz="2400" dirty="0">
                <a:solidFill>
                  <a:srgbClr val="FF0000"/>
                </a:solidFill>
              </a:rPr>
              <a:t>for </a:t>
            </a:r>
            <a:r>
              <a:rPr lang="en-US" sz="2400" dirty="0"/>
              <a:t>j in range(n):</a:t>
            </a:r>
          </a:p>
          <a:p>
            <a:r>
              <a:rPr lang="en-US" sz="2400" dirty="0"/>
              <a:t>				</a:t>
            </a:r>
            <a:r>
              <a:rPr lang="en-US" sz="2400" dirty="0" err="1"/>
              <a:t>r.append</a:t>
            </a:r>
            <a:r>
              <a:rPr lang="en-US" sz="2400" dirty="0"/>
              <a:t>(</a:t>
            </a:r>
            <a:r>
              <a:rPr lang="en-US" sz="2400" dirty="0" err="1"/>
              <a:t>random.randint</a:t>
            </a:r>
            <a:r>
              <a:rPr lang="en-US" sz="2400" dirty="0"/>
              <a:t>(1, 100))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matrix.append</a:t>
            </a:r>
            <a:r>
              <a:rPr lang="en-US" sz="2400" dirty="0"/>
              <a:t>(r)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return</a:t>
            </a:r>
            <a:r>
              <a:rPr lang="en-US" sz="2400" dirty="0"/>
              <a:t> matrix       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else</a:t>
            </a:r>
            <a:r>
              <a:rPr lang="en-US" sz="2400" dirty="0"/>
              <a:t>:        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return</a:t>
            </a:r>
            <a:r>
              <a:rPr lang="en-US" sz="2400" dirty="0"/>
              <a:t> "This function builds only square matrices with random integers\n"</a:t>
            </a:r>
          </a:p>
        </p:txBody>
      </p:sp>
    </p:spTree>
    <p:extLst>
      <p:ext uri="{BB962C8B-B14F-4D97-AF65-F5344CB8AC3E}">
        <p14:creationId xmlns:p14="http://schemas.microsoft.com/office/powerpoint/2010/main" val="27094143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Matrix-Matrix Addition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5" y="1746540"/>
            <a:ext cx="113607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#This function assumes equal square matrices (i.e., each matrix is a square matrix</a:t>
            </a:r>
          </a:p>
          <a:p>
            <a:r>
              <a:rPr lang="en-US" sz="2400" dirty="0">
                <a:solidFill>
                  <a:srgbClr val="00B050"/>
                </a:solidFill>
              </a:rPr>
              <a:t>#and both have the same numbers of rows and columns)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rgbClr val="FF000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addMatrices</a:t>
            </a:r>
            <a:r>
              <a:rPr lang="en-US" sz="2400" b="1" dirty="0">
                <a:solidFill>
                  <a:srgbClr val="0070C0"/>
                </a:solidFill>
              </a:rPr>
              <a:t>(</a:t>
            </a:r>
            <a:r>
              <a:rPr lang="en-US" sz="2400" dirty="0"/>
              <a:t>a, b</a:t>
            </a:r>
            <a:r>
              <a:rPr lang="en-US" sz="2400" b="1" dirty="0">
                <a:solidFill>
                  <a:srgbClr val="0070C0"/>
                </a:solidFill>
              </a:rPr>
              <a:t>)</a:t>
            </a:r>
            <a:r>
              <a:rPr lang="en-US" sz="2400" dirty="0"/>
              <a:t>:    </a:t>
            </a:r>
          </a:p>
          <a:p>
            <a:r>
              <a:rPr lang="en-US" sz="2400" dirty="0"/>
              <a:t>	m = n = </a:t>
            </a:r>
            <a:r>
              <a:rPr lang="en-US" sz="2400" dirty="0" err="1"/>
              <a:t>len</a:t>
            </a:r>
            <a:r>
              <a:rPr lang="en-US" sz="2400" dirty="0"/>
              <a:t>(a)    </a:t>
            </a:r>
          </a:p>
          <a:p>
            <a:r>
              <a:rPr lang="en-US" sz="2400" dirty="0"/>
              <a:t>	c = []   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for</a:t>
            </a:r>
            <a:r>
              <a:rPr lang="en-US" sz="2400" dirty="0"/>
              <a:t> i in range(m):        </a:t>
            </a:r>
          </a:p>
          <a:p>
            <a:r>
              <a:rPr lang="en-US" sz="2400" dirty="0"/>
              <a:t>		r = []        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for</a:t>
            </a:r>
            <a:r>
              <a:rPr lang="en-US" sz="2400" dirty="0"/>
              <a:t> j in range(n):            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r.append</a:t>
            </a:r>
            <a:r>
              <a:rPr lang="en-US" sz="2400" dirty="0"/>
              <a:t>(a[i][j] + b[i][j])        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c.append</a:t>
            </a:r>
            <a:r>
              <a:rPr lang="en-US" sz="2400" dirty="0"/>
              <a:t>(r)               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return</a:t>
            </a:r>
            <a:r>
              <a:rPr lang="en-US" sz="2400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1422187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Matrix-Matrix Addition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5" y="1746540"/>
            <a:ext cx="113607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printMatrix</a:t>
            </a:r>
            <a:r>
              <a:rPr lang="en-US" sz="2400" b="1" dirty="0">
                <a:solidFill>
                  <a:srgbClr val="0070C0"/>
                </a:solidFill>
              </a:rPr>
              <a:t>(</a:t>
            </a:r>
            <a:r>
              <a:rPr lang="en-US" sz="2400" dirty="0"/>
              <a:t>a</a:t>
            </a:r>
            <a:r>
              <a:rPr lang="en-US" sz="2400" b="1" dirty="0">
                <a:solidFill>
                  <a:srgbClr val="0070C0"/>
                </a:solidFill>
              </a:rPr>
              <a:t>)</a:t>
            </a:r>
            <a:r>
              <a:rPr lang="en-US" sz="2400" dirty="0"/>
              <a:t>:   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for</a:t>
            </a:r>
            <a:r>
              <a:rPr lang="en-US" sz="2400" dirty="0"/>
              <a:t> i in a:        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for</a:t>
            </a:r>
            <a:r>
              <a:rPr lang="en-US" sz="2400" dirty="0"/>
              <a:t> j in i:            </a:t>
            </a:r>
          </a:p>
          <a:p>
            <a:r>
              <a:rPr lang="en-US" sz="2400" dirty="0"/>
              <a:t>			print(j, end = "\t")        </a:t>
            </a:r>
          </a:p>
          <a:p>
            <a:r>
              <a:rPr lang="en-US" sz="2400" dirty="0"/>
              <a:t>		print()    </a:t>
            </a:r>
          </a:p>
          <a:p>
            <a:r>
              <a:rPr lang="en-US" sz="2400" dirty="0"/>
              <a:t>	print()</a:t>
            </a:r>
          </a:p>
          <a:p>
            <a:endParaRPr lang="en-US" sz="2400" dirty="0"/>
          </a:p>
          <a:p>
            <a:r>
              <a:rPr lang="en-US" sz="2400" dirty="0"/>
              <a:t>a = </a:t>
            </a:r>
            <a:r>
              <a:rPr lang="en-US" sz="2400" dirty="0" err="1"/>
              <a:t>buildSquareMatrix</a:t>
            </a:r>
            <a:r>
              <a:rPr lang="en-US" sz="2400" dirty="0"/>
              <a:t>(5, 5)</a:t>
            </a:r>
          </a:p>
          <a:p>
            <a:r>
              <a:rPr lang="en-US" sz="2400" dirty="0"/>
              <a:t>b = </a:t>
            </a:r>
            <a:r>
              <a:rPr lang="en-US" sz="2400" dirty="0" err="1"/>
              <a:t>buildSquareMatrix</a:t>
            </a:r>
            <a:r>
              <a:rPr lang="en-US" sz="2400" dirty="0"/>
              <a:t>(5, 5)</a:t>
            </a:r>
          </a:p>
          <a:p>
            <a:r>
              <a:rPr lang="en-US" sz="2400" dirty="0" err="1"/>
              <a:t>printMatrix</a:t>
            </a:r>
            <a:r>
              <a:rPr lang="en-US" sz="2400" dirty="0"/>
              <a:t>(a)</a:t>
            </a:r>
          </a:p>
          <a:p>
            <a:r>
              <a:rPr lang="en-US" sz="2400" dirty="0" err="1"/>
              <a:t>printMatrix</a:t>
            </a:r>
            <a:r>
              <a:rPr lang="en-US" sz="2400" dirty="0"/>
              <a:t>(b)</a:t>
            </a:r>
          </a:p>
          <a:p>
            <a:r>
              <a:rPr lang="en-US" sz="2400" dirty="0"/>
              <a:t>c = </a:t>
            </a:r>
            <a:r>
              <a:rPr lang="en-US" sz="2400" dirty="0" err="1"/>
              <a:t>addMatrices</a:t>
            </a:r>
            <a:r>
              <a:rPr lang="en-US" sz="2400" dirty="0"/>
              <a:t>(a, b)</a:t>
            </a:r>
          </a:p>
          <a:p>
            <a:r>
              <a:rPr lang="en-US" sz="2400" dirty="0" err="1"/>
              <a:t>printMatrix</a:t>
            </a:r>
            <a:r>
              <a:rPr lang="en-US" sz="2400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1292270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are very similar to lists, but they are </a:t>
            </a:r>
            <a:r>
              <a:rPr lang="en-US" i="1" dirty="0"/>
              <a:t>immutable</a:t>
            </a:r>
            <a:r>
              <a:rPr lang="en-US" dirty="0"/>
              <a:t> (i.e., unchangeable)</a:t>
            </a:r>
          </a:p>
          <a:p>
            <a:endParaRPr lang="en-US" dirty="0"/>
          </a:p>
          <a:p>
            <a:r>
              <a:rPr lang="en-US" dirty="0"/>
              <a:t>Tuples are written with round brackets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56DFC-713B-9540-A94F-87602DE7138F}"/>
              </a:ext>
            </a:extLst>
          </p:cNvPr>
          <p:cNvSpPr txBox="1"/>
          <p:nvPr/>
        </p:nvSpPr>
        <p:spPr>
          <a:xfrm>
            <a:off x="4230746" y="3854824"/>
            <a:ext cx="3225563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t1 = (1, 2, 3)</a:t>
            </a:r>
          </a:p>
          <a:p>
            <a:r>
              <a:rPr lang="en-US" sz="2400" dirty="0"/>
              <a:t>t2 = (“a”, “b”, “c”, ”d”)</a:t>
            </a:r>
          </a:p>
          <a:p>
            <a:r>
              <a:rPr lang="en-US" sz="2400" dirty="0"/>
              <a:t>t3 = (200, “A”, [4, 5], 3.2)</a:t>
            </a:r>
          </a:p>
          <a:p>
            <a:r>
              <a:rPr lang="en-US" sz="2400" dirty="0"/>
              <a:t>print(t1)</a:t>
            </a:r>
          </a:p>
          <a:p>
            <a:r>
              <a:rPr lang="en-US" sz="2400" dirty="0"/>
              <a:t>print(t2)</a:t>
            </a:r>
          </a:p>
          <a:p>
            <a:r>
              <a:rPr lang="en-US" sz="2400" dirty="0"/>
              <a:t>print(t3)</a:t>
            </a:r>
          </a:p>
        </p:txBody>
      </p:sp>
    </p:spTree>
    <p:extLst>
      <p:ext uri="{BB962C8B-B14F-4D97-AF65-F5344CB8AC3E}">
        <p14:creationId xmlns:p14="http://schemas.microsoft.com/office/powerpoint/2010/main" val="210014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lists, tuples can:</a:t>
            </a:r>
          </a:p>
          <a:p>
            <a:pPr lvl="1"/>
            <a:r>
              <a:rPr lang="en-US" dirty="0"/>
              <a:t>Contain any and different types of elements </a:t>
            </a:r>
          </a:p>
          <a:p>
            <a:pPr lvl="1"/>
            <a:r>
              <a:rPr lang="en-US" dirty="0"/>
              <a:t>Contain duplicate elements (e.g., (1, 1, 2))</a:t>
            </a:r>
          </a:p>
          <a:p>
            <a:pPr lvl="1"/>
            <a:r>
              <a:rPr lang="en-US" dirty="0"/>
              <a:t>Be indexed exactly in the same way (i.e., using the [] brackets)</a:t>
            </a:r>
          </a:p>
          <a:p>
            <a:pPr lvl="1"/>
            <a:r>
              <a:rPr lang="en-US" dirty="0"/>
              <a:t>Be sliced exactly in the same way (i.e., using the [::] notation)</a:t>
            </a:r>
          </a:p>
          <a:p>
            <a:pPr lvl="1"/>
            <a:r>
              <a:rPr lang="en-US" dirty="0"/>
              <a:t>Be concatenated (e.g., t = (1, 2, 3) + (“a”, “b”, “c”))</a:t>
            </a:r>
          </a:p>
          <a:p>
            <a:pPr lvl="1"/>
            <a:r>
              <a:rPr lang="en-US" dirty="0"/>
              <a:t>Be repeated (e.g., t = (“a”, “b”) * 10)</a:t>
            </a:r>
          </a:p>
          <a:p>
            <a:pPr lvl="1"/>
            <a:r>
              <a:rPr lang="en-US" dirty="0"/>
              <a:t>Be nested (e.g., t = ((1, 2), (3, 4), ((“a”, “b”, ”c”), 3.4))</a:t>
            </a:r>
          </a:p>
          <a:p>
            <a:pPr lvl="1"/>
            <a:r>
              <a:rPr lang="en-US" dirty="0"/>
              <a:t>Be passed to a function, but will result in </a:t>
            </a:r>
            <a:r>
              <a:rPr lang="en-US" i="1" dirty="0"/>
              <a:t>pass-by-value</a:t>
            </a:r>
            <a:r>
              <a:rPr lang="en-US" dirty="0"/>
              <a:t> and not </a:t>
            </a:r>
            <a:r>
              <a:rPr lang="en-US" i="1" dirty="0"/>
              <a:t>pass-by-reference</a:t>
            </a:r>
            <a:r>
              <a:rPr lang="en-US" dirty="0"/>
              <a:t> outcome since it is immutable</a:t>
            </a:r>
          </a:p>
          <a:p>
            <a:pPr lvl="1"/>
            <a:r>
              <a:rPr lang="en-US" dirty="0"/>
              <a:t>Be iterated over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9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7012E-5048-CC46-9C3C-CC094ADA1D9B}"/>
              </a:ext>
            </a:extLst>
          </p:cNvPr>
          <p:cNvSpPr txBox="1"/>
          <p:nvPr/>
        </p:nvSpPr>
        <p:spPr>
          <a:xfrm>
            <a:off x="1991029" y="1690688"/>
            <a:ext cx="4176690" cy="452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t1 = ("a", "b", "c")</a:t>
            </a:r>
          </a:p>
          <a:p>
            <a:r>
              <a:rPr lang="en-US" sz="2400" dirty="0"/>
              <a:t>print(t1[::-1])</a:t>
            </a:r>
          </a:p>
          <a:p>
            <a:r>
              <a:rPr lang="en-US" sz="2400" dirty="0"/>
              <a:t>t2 = ("a", "b", "c")</a:t>
            </a:r>
          </a:p>
          <a:p>
            <a:r>
              <a:rPr lang="en-US" sz="2400" dirty="0"/>
              <a:t>t3 = t1 + t2</a:t>
            </a:r>
          </a:p>
          <a:p>
            <a:r>
              <a:rPr lang="en-US" sz="2400" dirty="0"/>
              <a:t>print(t3)</a:t>
            </a:r>
          </a:p>
          <a:p>
            <a:r>
              <a:rPr lang="en-US" sz="2400" dirty="0"/>
              <a:t>t3 = t3 * 4</a:t>
            </a:r>
          </a:p>
          <a:p>
            <a:r>
              <a:rPr lang="en-US" sz="2400" dirty="0"/>
              <a:t>print(t3)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t3: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, end = " ")</a:t>
            </a:r>
          </a:p>
          <a:p>
            <a:endParaRPr lang="en-US" sz="2400" dirty="0"/>
          </a:p>
          <a:p>
            <a:r>
              <a:rPr lang="en-US" sz="2400" dirty="0"/>
              <a:t>print()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DE718D-2341-5D48-8067-12AC9490BB5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783109" y="1914338"/>
            <a:ext cx="3007894" cy="380627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F72A9F-0590-D747-A2C6-82DFE7DC4A5C}"/>
              </a:ext>
            </a:extLst>
          </p:cNvPr>
          <p:cNvSpPr txBox="1"/>
          <p:nvPr/>
        </p:nvSpPr>
        <p:spPr>
          <a:xfrm>
            <a:off x="6791003" y="1314173"/>
            <a:ext cx="4818370" cy="1200329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This will print the elements of t1 in </a:t>
            </a:r>
          </a:p>
          <a:p>
            <a:r>
              <a:rPr lang="en-US" sz="2400" dirty="0"/>
              <a:t>a </a:t>
            </a:r>
            <a:r>
              <a:rPr lang="en-US" sz="2400" i="1" dirty="0">
                <a:solidFill>
                  <a:srgbClr val="C00000"/>
                </a:solidFill>
              </a:rPr>
              <a:t>reversed order</a:t>
            </a:r>
            <a:r>
              <a:rPr lang="en-US" sz="2400" dirty="0"/>
              <a:t>, but will not change </a:t>
            </a:r>
          </a:p>
          <a:p>
            <a:r>
              <a:rPr lang="en-US" sz="2400" dirty="0"/>
              <a:t>t1 itself since it is immutable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31BD43-20C4-4A4E-89A3-940CF31FF210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532095" y="3079743"/>
            <a:ext cx="3258908" cy="354526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50AE00-96FF-B044-BA96-6CE339AFBD0B}"/>
              </a:ext>
            </a:extLst>
          </p:cNvPr>
          <p:cNvSpPr txBox="1"/>
          <p:nvPr/>
        </p:nvSpPr>
        <p:spPr>
          <a:xfrm>
            <a:off x="6791003" y="2649439"/>
            <a:ext cx="4818370" cy="156966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will concatenate t1 and t2 and </a:t>
            </a:r>
            <a:br>
              <a:rPr lang="en-US" sz="2400" dirty="0"/>
            </a:br>
            <a:r>
              <a:rPr lang="en-US" sz="2400" dirty="0"/>
              <a:t>assign the result to t3 (again, t1 and</a:t>
            </a:r>
            <a:br>
              <a:rPr lang="en-US" sz="2400" dirty="0"/>
            </a:br>
            <a:r>
              <a:rPr lang="en-US" sz="2400" dirty="0"/>
              <a:t>t2 will be unchanged since they are </a:t>
            </a:r>
            <a:br>
              <a:rPr lang="en-US" sz="2400" dirty="0"/>
            </a:br>
            <a:r>
              <a:rPr lang="en-US" sz="2400" dirty="0"/>
              <a:t>immutable)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D294DA-4235-CD41-A3CA-9BE7E17D57C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532095" y="3765168"/>
            <a:ext cx="3258908" cy="1718228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93FE79-2179-F744-B11E-280EE5766E71}"/>
              </a:ext>
            </a:extLst>
          </p:cNvPr>
          <p:cNvSpPr txBox="1"/>
          <p:nvPr/>
        </p:nvSpPr>
        <p:spPr>
          <a:xfrm>
            <a:off x="6791003" y="4329234"/>
            <a:ext cx="4818370" cy="230832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will repeat t3 four times and </a:t>
            </a:r>
            <a:br>
              <a:rPr lang="en-US" sz="2400" dirty="0"/>
            </a:br>
            <a:r>
              <a:rPr lang="en-US" sz="2400" dirty="0"/>
              <a:t>assign the result to t3. Hence,</a:t>
            </a:r>
          </a:p>
          <a:p>
            <a:r>
              <a:rPr lang="en-US" sz="2400" dirty="0"/>
              <a:t>t3 will be </a:t>
            </a:r>
            <a:r>
              <a:rPr lang="en-US" sz="2400" i="1" dirty="0"/>
              <a:t>overwritten</a:t>
            </a:r>
            <a:r>
              <a:rPr lang="en-US" sz="2400" dirty="0"/>
              <a:t> (i.e.,  NOT </a:t>
            </a:r>
            <a:br>
              <a:rPr lang="en-US" sz="2400" dirty="0"/>
            </a:br>
            <a:r>
              <a:rPr lang="en-US" sz="2400" dirty="0"/>
              <a:t>changed in place- because it is immutable-, but redefined with a new value)</a:t>
            </a:r>
          </a:p>
        </p:txBody>
      </p:sp>
    </p:spTree>
    <p:extLst>
      <p:ext uri="{BB962C8B-B14F-4D97-AF65-F5344CB8AC3E}">
        <p14:creationId xmlns:p14="http://schemas.microsoft.com/office/powerpoint/2010/main" val="335591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7012E-5048-CC46-9C3C-CC094ADA1D9B}"/>
              </a:ext>
            </a:extLst>
          </p:cNvPr>
          <p:cNvSpPr txBox="1"/>
          <p:nvPr/>
        </p:nvSpPr>
        <p:spPr>
          <a:xfrm>
            <a:off x="1991029" y="1690688"/>
            <a:ext cx="4176690" cy="193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t4 = ((1, 2, 3), ("a", "b", "c"))</a:t>
            </a:r>
          </a:p>
          <a:p>
            <a:r>
              <a:rPr lang="en-US" sz="2400" dirty="0"/>
              <a:t>for j in t4:</a:t>
            </a:r>
          </a:p>
          <a:p>
            <a:r>
              <a:rPr lang="en-US" sz="2400" dirty="0"/>
              <a:t>    for k in j:</a:t>
            </a:r>
          </a:p>
          <a:p>
            <a:r>
              <a:rPr lang="en-US" sz="2400" dirty="0"/>
              <a:t>        print(</a:t>
            </a:r>
            <a:r>
              <a:rPr lang="en-US" sz="2400" dirty="0" err="1"/>
              <a:t>k,end</a:t>
            </a:r>
            <a:r>
              <a:rPr lang="en-US" sz="2400" dirty="0"/>
              <a:t> = " ")</a:t>
            </a:r>
          </a:p>
          <a:p>
            <a:r>
              <a:rPr lang="en-US" sz="2400" dirty="0"/>
              <a:t>    print()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DE718D-2341-5D48-8067-12AC9490BB5E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665695" y="1914339"/>
            <a:ext cx="1125308" cy="553996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F72A9F-0590-D747-A2C6-82DFE7DC4A5C}"/>
              </a:ext>
            </a:extLst>
          </p:cNvPr>
          <p:cNvSpPr txBox="1"/>
          <p:nvPr/>
        </p:nvSpPr>
        <p:spPr>
          <a:xfrm>
            <a:off x="6791003" y="1314173"/>
            <a:ext cx="5042984" cy="230832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This is an example of nesting, where </a:t>
            </a:r>
            <a:br>
              <a:rPr lang="en-US" sz="2400" dirty="0"/>
            </a:br>
            <a:r>
              <a:rPr lang="en-US" sz="2400" dirty="0"/>
              <a:t>a matrix with 2 rows and</a:t>
            </a:r>
            <a:br>
              <a:rPr lang="en-US" sz="2400" dirty="0"/>
            </a:br>
            <a:r>
              <a:rPr lang="en-US" sz="2400" dirty="0"/>
              <a:t>3 columns is created. The first row </a:t>
            </a:r>
            <a:br>
              <a:rPr lang="en-US" sz="2400" dirty="0"/>
            </a:br>
            <a:r>
              <a:rPr lang="en-US" sz="2400" dirty="0"/>
              <a:t>includes the elements 1, 2, and 3. </a:t>
            </a:r>
            <a:br>
              <a:rPr lang="en-US" sz="2400" dirty="0"/>
            </a:br>
            <a:r>
              <a:rPr lang="en-US" sz="2400" dirty="0"/>
              <a:t>The second row includes the elements </a:t>
            </a:r>
            <a:br>
              <a:rPr lang="en-US" sz="2400" dirty="0"/>
            </a:br>
            <a:r>
              <a:rPr lang="en-US" sz="2400" dirty="0"/>
              <a:t>“a”, “b”, and “c”.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D294DA-4235-CD41-A3CA-9BE7E17D57C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352801" y="2312895"/>
            <a:ext cx="3438202" cy="225865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93FE79-2179-F744-B11E-280EE5766E71}"/>
              </a:ext>
            </a:extLst>
          </p:cNvPr>
          <p:cNvSpPr txBox="1"/>
          <p:nvPr/>
        </p:nvSpPr>
        <p:spPr>
          <a:xfrm>
            <a:off x="6791003" y="3786715"/>
            <a:ext cx="5006820" cy="156966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</a:t>
            </a:r>
            <a:r>
              <a:rPr lang="en-US" sz="2400" i="1" dirty="0">
                <a:solidFill>
                  <a:srgbClr val="C00000"/>
                </a:solidFill>
              </a:rPr>
              <a:t>outer loop </a:t>
            </a:r>
            <a:r>
              <a:rPr lang="en-US" sz="2400" dirty="0"/>
              <a:t>iterates over each element in t4; that is, it gets first the element (1, 2, 3) and second the element (“a”, “b”, “c”)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0F1B99-F817-ED4C-B70C-29FF120439DF}"/>
              </a:ext>
            </a:extLst>
          </p:cNvPr>
          <p:cNvCxnSpPr>
            <a:cxnSpLocks/>
          </p:cNvCxnSpPr>
          <p:nvPr/>
        </p:nvCxnSpPr>
        <p:spPr>
          <a:xfrm flipV="1">
            <a:off x="1367745" y="2706763"/>
            <a:ext cx="860461" cy="1680344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980D45-F7E6-5F42-88B3-C495B29BBF88}"/>
              </a:ext>
            </a:extLst>
          </p:cNvPr>
          <p:cNvSpPr txBox="1"/>
          <p:nvPr/>
        </p:nvSpPr>
        <p:spPr>
          <a:xfrm>
            <a:off x="1093694" y="4387107"/>
            <a:ext cx="4713574" cy="230832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</a:t>
            </a:r>
            <a:r>
              <a:rPr lang="en-US" sz="2400" i="1" dirty="0">
                <a:solidFill>
                  <a:srgbClr val="C00000"/>
                </a:solidFill>
              </a:rPr>
              <a:t>inner loop </a:t>
            </a:r>
            <a:r>
              <a:rPr lang="en-US" sz="2400" dirty="0"/>
              <a:t>iterates over each element read by the outer loop; that is, it first iterates over the elements of the element (1, 2, 3), and second it iterates over the elements of the element (“a”, “b”, “c”)</a:t>
            </a:r>
          </a:p>
        </p:txBody>
      </p:sp>
    </p:spTree>
    <p:extLst>
      <p:ext uri="{BB962C8B-B14F-4D97-AF65-F5344CB8AC3E}">
        <p14:creationId xmlns:p14="http://schemas.microsoft.com/office/powerpoint/2010/main" val="237619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7012E-5048-CC46-9C3C-CC094ADA1D9B}"/>
              </a:ext>
            </a:extLst>
          </p:cNvPr>
          <p:cNvSpPr txBox="1"/>
          <p:nvPr/>
        </p:nvSpPr>
        <p:spPr>
          <a:xfrm>
            <a:off x="1991029" y="1690688"/>
            <a:ext cx="2975418" cy="26776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def func1(t):</a:t>
            </a:r>
          </a:p>
          <a:p>
            <a:r>
              <a:rPr lang="en-US" sz="2400" dirty="0"/>
              <a:t>    t = t * 2</a:t>
            </a:r>
          </a:p>
          <a:p>
            <a:endParaRPr lang="en-US" sz="2400" dirty="0"/>
          </a:p>
          <a:p>
            <a:r>
              <a:rPr lang="en-US" sz="2400" dirty="0"/>
              <a:t>t = (1, 2, 3)</a:t>
            </a:r>
          </a:p>
          <a:p>
            <a:r>
              <a:rPr lang="en-US" sz="2400" dirty="0"/>
              <a:t>print(t)</a:t>
            </a:r>
          </a:p>
          <a:p>
            <a:r>
              <a:rPr lang="en-US" sz="2400" dirty="0"/>
              <a:t>func1(t)</a:t>
            </a:r>
          </a:p>
          <a:p>
            <a:r>
              <a:rPr lang="en-US" sz="2400" dirty="0"/>
              <a:t>print(t)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DE718D-2341-5D48-8067-12AC9490BB5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173509" y="3249835"/>
            <a:ext cx="2975416" cy="174683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F72A9F-0590-D747-A2C6-82DFE7DC4A5C}"/>
              </a:ext>
            </a:extLst>
          </p:cNvPr>
          <p:cNvSpPr txBox="1"/>
          <p:nvPr/>
        </p:nvSpPr>
        <p:spPr>
          <a:xfrm>
            <a:off x="6148925" y="3019002"/>
            <a:ext cx="3122971" cy="461665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This will output (1, 2, 3)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D294DA-4235-CD41-A3CA-9BE7E17D57C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012141" y="4141699"/>
            <a:ext cx="3778862" cy="429846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93FE79-2179-F744-B11E-280EE5766E71}"/>
              </a:ext>
            </a:extLst>
          </p:cNvPr>
          <p:cNvSpPr txBox="1"/>
          <p:nvPr/>
        </p:nvSpPr>
        <p:spPr>
          <a:xfrm>
            <a:off x="6791003" y="3786715"/>
            <a:ext cx="4562797" cy="156966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will also output (1, 2, 3) since tuples are immutable, hence, will always exhibit a passed-by-value behavior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C32D5E-DA83-7548-991A-CAD9AFBE1931}"/>
              </a:ext>
            </a:extLst>
          </p:cNvPr>
          <p:cNvCxnSpPr>
            <a:cxnSpLocks/>
          </p:cNvCxnSpPr>
          <p:nvPr/>
        </p:nvCxnSpPr>
        <p:spPr>
          <a:xfrm flipH="1">
            <a:off x="3415555" y="1735512"/>
            <a:ext cx="2070292" cy="531276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583165-E250-B040-B937-C4323556B924}"/>
              </a:ext>
            </a:extLst>
          </p:cNvPr>
          <p:cNvSpPr txBox="1"/>
          <p:nvPr/>
        </p:nvSpPr>
        <p:spPr>
          <a:xfrm>
            <a:off x="5517462" y="1518142"/>
            <a:ext cx="5875006" cy="1200329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This change on </a:t>
            </a:r>
            <a:r>
              <a:rPr lang="en-US" sz="2400" i="1" dirty="0"/>
              <a:t>t</a:t>
            </a:r>
            <a:r>
              <a:rPr lang="en-US" sz="2400" dirty="0"/>
              <a:t> remains </a:t>
            </a:r>
            <a:r>
              <a:rPr lang="en-US" sz="2400" i="1" dirty="0"/>
              <a:t>local</a:t>
            </a:r>
            <a:r>
              <a:rPr lang="en-US" sz="2400" dirty="0"/>
              <a:t> to the function</a:t>
            </a:r>
            <a:br>
              <a:rPr lang="en-US" sz="2400" dirty="0"/>
            </a:br>
            <a:r>
              <a:rPr lang="en-US" sz="2400" dirty="0"/>
              <a:t>since a value of </a:t>
            </a:r>
            <a:r>
              <a:rPr lang="en-US" sz="2400" i="1" dirty="0"/>
              <a:t>t</a:t>
            </a:r>
            <a:r>
              <a:rPr lang="en-US" sz="2400" dirty="0"/>
              <a:t> was passed and not a </a:t>
            </a:r>
            <a:br>
              <a:rPr lang="en-US" sz="2400" dirty="0"/>
            </a:br>
            <a:r>
              <a:rPr lang="en-US" sz="2400" i="1" dirty="0"/>
              <a:t>reference</a:t>
            </a:r>
            <a:r>
              <a:rPr lang="en-US" sz="2400" dirty="0"/>
              <a:t> to it</a:t>
            </a:r>
          </a:p>
        </p:txBody>
      </p:sp>
    </p:spTree>
    <p:extLst>
      <p:ext uri="{BB962C8B-B14F-4D97-AF65-F5344CB8AC3E}">
        <p14:creationId xmlns:p14="http://schemas.microsoft.com/office/powerpoint/2010/main" val="361146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Functions with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functions with tuples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68D36-351D-1F45-8A5B-1DC1995CD492}"/>
              </a:ext>
            </a:extLst>
          </p:cNvPr>
          <p:cNvSpPr txBox="1"/>
          <p:nvPr/>
        </p:nvSpPr>
        <p:spPr>
          <a:xfrm>
            <a:off x="1991029" y="2662466"/>
            <a:ext cx="2975418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t1 = (1, 2, 3, 1, 5, 1)</a:t>
            </a:r>
          </a:p>
          <a:p>
            <a:r>
              <a:rPr lang="en-US" sz="2400" dirty="0"/>
              <a:t>print(t1.count(1))</a:t>
            </a:r>
          </a:p>
          <a:p>
            <a:r>
              <a:rPr lang="en-US" sz="2400" dirty="0"/>
              <a:t>print(t1.index(1))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EFD947-D32B-8249-8452-8F17B7845ABA}"/>
              </a:ext>
            </a:extLst>
          </p:cNvPr>
          <p:cNvCxnSpPr>
            <a:cxnSpLocks/>
          </p:cNvCxnSpPr>
          <p:nvPr/>
        </p:nvCxnSpPr>
        <p:spPr>
          <a:xfrm flipH="1">
            <a:off x="4215087" y="3030071"/>
            <a:ext cx="1263707" cy="246104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60217A-9A15-3A47-BC77-58EBC08E4B6D}"/>
              </a:ext>
            </a:extLst>
          </p:cNvPr>
          <p:cNvSpPr txBox="1"/>
          <p:nvPr/>
        </p:nvSpPr>
        <p:spPr>
          <a:xfrm>
            <a:off x="5478794" y="2429906"/>
            <a:ext cx="5993115" cy="1200329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The count(</a:t>
            </a:r>
            <a:r>
              <a:rPr lang="en-US" sz="2400" i="1" dirty="0"/>
              <a:t>x</a:t>
            </a:r>
            <a:r>
              <a:rPr lang="en-US" sz="2400" dirty="0"/>
              <a:t>) function returns the number of </a:t>
            </a:r>
            <a:br>
              <a:rPr lang="en-US" sz="2400" dirty="0"/>
            </a:br>
            <a:r>
              <a:rPr lang="en-US" sz="2400" dirty="0"/>
              <a:t>elements with the specified value </a:t>
            </a:r>
            <a:r>
              <a:rPr lang="en-US" sz="2400" i="1" dirty="0"/>
              <a:t>x</a:t>
            </a:r>
            <a:r>
              <a:rPr lang="en-US" sz="2400" dirty="0"/>
              <a:t> (e.g., </a:t>
            </a:r>
            <a:r>
              <a:rPr lang="en-US" sz="2400" i="1" dirty="0"/>
              <a:t>x</a:t>
            </a:r>
            <a:r>
              <a:rPr lang="en-US" sz="2400" dirty="0"/>
              <a:t> is 1 </a:t>
            </a:r>
            <a:br>
              <a:rPr lang="en-US" sz="2400" dirty="0"/>
            </a:br>
            <a:r>
              <a:rPr lang="en-US" sz="2400" dirty="0"/>
              <a:t>in this example)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3DA509-59AB-9041-A9E0-84C5F88AB0E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072812" y="3643785"/>
            <a:ext cx="1405982" cy="902977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7DC95A-D052-D942-8883-22B7329694F0}"/>
              </a:ext>
            </a:extLst>
          </p:cNvPr>
          <p:cNvSpPr txBox="1"/>
          <p:nvPr/>
        </p:nvSpPr>
        <p:spPr>
          <a:xfrm>
            <a:off x="5478794" y="3946597"/>
            <a:ext cx="5993115" cy="1200329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index(</a:t>
            </a:r>
            <a:r>
              <a:rPr lang="en-US" sz="2400" i="1" dirty="0"/>
              <a:t>x</a:t>
            </a:r>
            <a:r>
              <a:rPr lang="en-US" sz="2400" dirty="0"/>
              <a:t>) function returns the index of the </a:t>
            </a:r>
            <a:r>
              <a:rPr lang="en-US" sz="2400" i="1" u="sng" dirty="0"/>
              <a:t>first  element</a:t>
            </a:r>
            <a:r>
              <a:rPr lang="en-US" sz="2400" dirty="0"/>
              <a:t> with the specified value </a:t>
            </a:r>
            <a:r>
              <a:rPr lang="en-US" sz="2400" i="1" dirty="0"/>
              <a:t>x</a:t>
            </a:r>
            <a:r>
              <a:rPr lang="en-US" sz="2400" dirty="0"/>
              <a:t> (e.g., x is 1 in this example)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B0A53-9CB5-AD46-B57B-767DBC00A0DE}"/>
              </a:ext>
            </a:extLst>
          </p:cNvPr>
          <p:cNvSpPr txBox="1"/>
          <p:nvPr/>
        </p:nvSpPr>
        <p:spPr>
          <a:xfrm>
            <a:off x="2884665" y="3997732"/>
            <a:ext cx="1188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Output: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3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15DB7E9-9852-E54C-BE39-F20FD866CDC8}"/>
              </a:ext>
            </a:extLst>
          </p:cNvPr>
          <p:cNvSpPr/>
          <p:nvPr/>
        </p:nvSpPr>
        <p:spPr>
          <a:xfrm>
            <a:off x="990599" y="5383135"/>
            <a:ext cx="10481309" cy="87854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 fact, Python has only these two built-in functions that can be used on tuples</a:t>
            </a:r>
          </a:p>
        </p:txBody>
      </p:sp>
    </p:spTree>
    <p:extLst>
      <p:ext uri="{BB962C8B-B14F-4D97-AF65-F5344CB8AC3E}">
        <p14:creationId xmlns:p14="http://schemas.microsoft.com/office/powerpoint/2010/main" val="216687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6B4B-A320-D252-CBFF-1B4FEBA0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 as statement vs function vs </a:t>
            </a:r>
            <a:r>
              <a:rPr lang="en-US" altLang="zh-CN" dirty="0" err="1"/>
              <a:t>Pprint</a:t>
            </a: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944AF06-F6CB-3A63-B497-DE0A5FEB9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7347" y="1841399"/>
            <a:ext cx="965752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function, provided by the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module, stands for "pretty-print". </a:t>
            </a:r>
            <a:endParaRPr kumimoji="0" lang="en-US" altLang="zh-CN" sz="3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It is used to print data structures like dictionaries and lists in a more readable format, especially useful for nested structures.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0469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Towards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and tuples hold elements with </a:t>
            </a:r>
            <a:r>
              <a:rPr lang="en-US" i="1" u="sng" dirty="0"/>
              <a:t>only integer</a:t>
            </a:r>
            <a:r>
              <a:rPr lang="en-US" i="1" dirty="0"/>
              <a:t> </a:t>
            </a:r>
            <a:r>
              <a:rPr lang="en-US" dirty="0"/>
              <a:t>indices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in essence, each element has an </a:t>
            </a:r>
            <a:r>
              <a:rPr lang="en-US" i="1" dirty="0"/>
              <a:t>index</a:t>
            </a:r>
            <a:r>
              <a:rPr lang="en-US" dirty="0"/>
              <a:t> (or a </a:t>
            </a:r>
            <a:r>
              <a:rPr lang="en-US" i="1" u="sng" dirty="0"/>
              <a:t>key</a:t>
            </a:r>
            <a:r>
              <a:rPr lang="en-US" dirty="0"/>
              <a:t>) which can </a:t>
            </a:r>
            <a:r>
              <a:rPr lang="en-US" i="1" dirty="0"/>
              <a:t>only</a:t>
            </a:r>
            <a:r>
              <a:rPr lang="en-US" dirty="0"/>
              <a:t> be an integer, and a </a:t>
            </a:r>
            <a:r>
              <a:rPr lang="en-US" i="1" u="sng" dirty="0"/>
              <a:t>value</a:t>
            </a:r>
            <a:r>
              <a:rPr lang="en-US" dirty="0"/>
              <a:t> which can be of any type (e.g., in the above list/tuple, the first element has key 0 and value 45)</a:t>
            </a:r>
          </a:p>
          <a:p>
            <a:pPr lvl="1"/>
            <a:r>
              <a:rPr lang="en-US" i="1" dirty="0"/>
              <a:t>What if we want to store elements with non-integer indices (or </a:t>
            </a:r>
            <a:r>
              <a:rPr lang="en-US" i="1" u="sng" dirty="0"/>
              <a:t>keys</a:t>
            </a:r>
            <a:r>
              <a:rPr lang="en-US" i="1" dirty="0"/>
              <a:t>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673001-2743-5F40-8E36-3A0E410974C3}"/>
              </a:ext>
            </a:extLst>
          </p:cNvPr>
          <p:cNvGraphicFramePr>
            <a:graphicFrameLocks noGrp="1"/>
          </p:cNvGraphicFramePr>
          <p:nvPr/>
        </p:nvGraphicFramePr>
        <p:xfrm>
          <a:off x="1816847" y="276361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61312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05841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429030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974935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4353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“Coding”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03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3BAB93-C159-9243-9528-C6E5D74D348D}"/>
              </a:ext>
            </a:extLst>
          </p:cNvPr>
          <p:cNvGraphicFramePr>
            <a:graphicFrameLocks noGrp="1"/>
          </p:cNvGraphicFramePr>
          <p:nvPr/>
        </p:nvGraphicFramePr>
        <p:xfrm>
          <a:off x="1816847" y="313445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61312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05841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429030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974935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4353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903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026FB8C-15A5-1148-8DF3-C22AA3B8A7DC}"/>
              </a:ext>
            </a:extLst>
          </p:cNvPr>
          <p:cNvSpPr txBox="1"/>
          <p:nvPr/>
        </p:nvSpPr>
        <p:spPr>
          <a:xfrm>
            <a:off x="623047" y="3170297"/>
            <a:ext cx="1145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Integer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Indices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A9DCD7-DBFA-E64E-9259-354905A2E399}"/>
              </a:ext>
            </a:extLst>
          </p:cNvPr>
          <p:cNvCxnSpPr/>
          <p:nvPr/>
        </p:nvCxnSpPr>
        <p:spPr>
          <a:xfrm flipV="1">
            <a:off x="1816847" y="3319879"/>
            <a:ext cx="424329" cy="18542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2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Python, you can use a dictionary to store elements with </a:t>
            </a:r>
            <a:r>
              <a:rPr lang="en-US" i="1" u="sng" dirty="0"/>
              <a:t>keys of any types</a:t>
            </a:r>
            <a:r>
              <a:rPr lang="en-US" dirty="0"/>
              <a:t> (not necessarily only integers like lists and tuples) and </a:t>
            </a:r>
            <a:r>
              <a:rPr lang="en-US" i="1" u="sng" dirty="0"/>
              <a:t>values of any types</a:t>
            </a:r>
            <a:r>
              <a:rPr lang="en-US" dirty="0"/>
              <a:t> as well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dictionary can be defined in Python as follows:</a:t>
            </a:r>
          </a:p>
          <a:p>
            <a:pPr marL="457200" lvl="1" indent="0">
              <a:buNone/>
            </a:pPr>
            <a:r>
              <a:rPr lang="en-US" dirty="0"/>
              <a:t>       </a:t>
            </a:r>
            <a:r>
              <a:rPr lang="en-US" dirty="0" err="1"/>
              <a:t>dic</a:t>
            </a:r>
            <a:r>
              <a:rPr lang="en-US" dirty="0"/>
              <a:t> = {</a:t>
            </a:r>
            <a:r>
              <a:rPr lang="en-US" dirty="0">
                <a:solidFill>
                  <a:srgbClr val="FF0000"/>
                </a:solidFill>
              </a:rPr>
              <a:t>"NUM"</a:t>
            </a:r>
            <a:r>
              <a:rPr lang="en-US" dirty="0"/>
              <a:t>:45, </a:t>
            </a:r>
            <a:r>
              <a:rPr lang="en-US" dirty="0">
                <a:solidFill>
                  <a:srgbClr val="FF0000"/>
                </a:solidFill>
              </a:rPr>
              <a:t>1000</a:t>
            </a:r>
            <a:r>
              <a:rPr lang="en-US" dirty="0"/>
              <a:t>:"coding", </a:t>
            </a:r>
            <a:r>
              <a:rPr lang="en-US" dirty="0">
                <a:solidFill>
                  <a:srgbClr val="FF0000"/>
                </a:solidFill>
              </a:rPr>
              <a:t>2000</a:t>
            </a:r>
            <a:r>
              <a:rPr lang="en-US" dirty="0"/>
              <a:t>:4.5, </a:t>
            </a:r>
            <a:r>
              <a:rPr lang="en-US" dirty="0">
                <a:solidFill>
                  <a:srgbClr val="FF0000"/>
                </a:solidFill>
              </a:rPr>
              <a:t>3.4</a:t>
            </a:r>
            <a:r>
              <a:rPr lang="en-US" dirty="0"/>
              <a:t>:7, </a:t>
            </a:r>
            <a:r>
              <a:rPr lang="en-US" dirty="0">
                <a:solidFill>
                  <a:srgbClr val="FF0000"/>
                </a:solidFill>
              </a:rPr>
              <a:t>"XXX"</a:t>
            </a:r>
            <a:r>
              <a:rPr lang="en-US" dirty="0"/>
              <a:t>:89}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673001-2743-5F40-8E36-3A0E410974C3}"/>
              </a:ext>
            </a:extLst>
          </p:cNvPr>
          <p:cNvGraphicFramePr>
            <a:graphicFrameLocks noGrp="1"/>
          </p:cNvGraphicFramePr>
          <p:nvPr/>
        </p:nvGraphicFramePr>
        <p:xfrm>
          <a:off x="1816847" y="318495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61312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05841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429030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974935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4353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“Coding”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03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3BAB93-C159-9243-9528-C6E5D74D348D}"/>
              </a:ext>
            </a:extLst>
          </p:cNvPr>
          <p:cNvGraphicFramePr>
            <a:graphicFrameLocks noGrp="1"/>
          </p:cNvGraphicFramePr>
          <p:nvPr/>
        </p:nvGraphicFramePr>
        <p:xfrm>
          <a:off x="1816847" y="355579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61312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05841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429030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974935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4353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“NUM”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3.4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“XXX”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903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026FB8C-15A5-1148-8DF3-C22AA3B8A7DC}"/>
              </a:ext>
            </a:extLst>
          </p:cNvPr>
          <p:cNvSpPr txBox="1"/>
          <p:nvPr/>
        </p:nvSpPr>
        <p:spPr>
          <a:xfrm>
            <a:off x="153865" y="3976921"/>
            <a:ext cx="294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keys of different types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A9DCD7-DBFA-E64E-9259-354905A2E399}"/>
              </a:ext>
            </a:extLst>
          </p:cNvPr>
          <p:cNvCxnSpPr/>
          <p:nvPr/>
        </p:nvCxnSpPr>
        <p:spPr>
          <a:xfrm flipV="1">
            <a:off x="1816847" y="3741218"/>
            <a:ext cx="424329" cy="18542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03E072-142A-ED41-B4B4-8FB35B16D57C}"/>
              </a:ext>
            </a:extLst>
          </p:cNvPr>
          <p:cNvSpPr txBox="1"/>
          <p:nvPr/>
        </p:nvSpPr>
        <p:spPr>
          <a:xfrm>
            <a:off x="1285550" y="6095976"/>
            <a:ext cx="91905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Each element is a </a:t>
            </a:r>
            <a:r>
              <a:rPr lang="en-US" sz="2400" i="1" u="sng" dirty="0" err="1">
                <a:solidFill>
                  <a:srgbClr val="FF0000"/>
                </a:solidFill>
              </a:rPr>
              <a:t>key</a:t>
            </a:r>
            <a:r>
              <a:rPr lang="en-US" sz="2400" i="1" u="sng" dirty="0" err="1"/>
              <a:t>:value</a:t>
            </a:r>
            <a:r>
              <a:rPr lang="en-US" sz="2400" dirty="0"/>
              <a:t> pair, and elements are separated by commas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5F9FE3-D149-AD46-9BFD-DF587D65D264}"/>
              </a:ext>
            </a:extLst>
          </p:cNvPr>
          <p:cNvCxnSpPr/>
          <p:nvPr/>
        </p:nvCxnSpPr>
        <p:spPr>
          <a:xfrm flipH="1">
            <a:off x="2850776" y="5414682"/>
            <a:ext cx="251012" cy="286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0B6216-0CC1-6F47-83F7-08D852AFB29F}"/>
              </a:ext>
            </a:extLst>
          </p:cNvPr>
          <p:cNvSpPr txBox="1"/>
          <p:nvPr/>
        </p:nvSpPr>
        <p:spPr>
          <a:xfrm>
            <a:off x="2504445" y="5605657"/>
            <a:ext cx="597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key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CCE50E-E7AF-D84A-ACEE-C9E6DBD39B9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786123" y="5421555"/>
            <a:ext cx="318370" cy="212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0BFA6-1634-6E4D-9DF3-BC6C256B1D86}"/>
              </a:ext>
            </a:extLst>
          </p:cNvPr>
          <p:cNvSpPr txBox="1"/>
          <p:nvPr/>
        </p:nvSpPr>
        <p:spPr>
          <a:xfrm>
            <a:off x="3675529" y="563431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65510" y="3976921"/>
            <a:ext cx="322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Values of different types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0094259" y="3370378"/>
            <a:ext cx="381885" cy="606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3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18" grpId="0"/>
      <p:bldP spid="20" grpId="0"/>
      <p:bldP spid="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summary, dictionaries:</a:t>
            </a:r>
          </a:p>
          <a:p>
            <a:pPr lvl="1"/>
            <a:r>
              <a:rPr lang="en-US" dirty="0"/>
              <a:t>Can contain any and different types of elements (i.e., keys and values) </a:t>
            </a:r>
          </a:p>
          <a:p>
            <a:pPr lvl="1"/>
            <a:r>
              <a:rPr lang="en-US" dirty="0"/>
              <a:t>Can contain only </a:t>
            </a:r>
            <a:r>
              <a:rPr lang="en-US" i="1" dirty="0"/>
              <a:t>unique</a:t>
            </a:r>
            <a:r>
              <a:rPr lang="en-US" dirty="0"/>
              <a:t> keys but duplicate values</a:t>
            </a:r>
          </a:p>
          <a:p>
            <a:pPr marL="914400" lvl="2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Can be indexed </a:t>
            </a:r>
            <a:r>
              <a:rPr lang="en-US" i="1" dirty="0"/>
              <a:t>but only </a:t>
            </a:r>
            <a:r>
              <a:rPr lang="en-US" dirty="0"/>
              <a:t>through keys (i.e., dic2[“a”] will return 1 but dic2[0] will return an error since there is no element with key 0 in dic2 above)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C51D5-D77D-294B-A466-D363882465EE}"/>
              </a:ext>
            </a:extLst>
          </p:cNvPr>
          <p:cNvSpPr txBox="1"/>
          <p:nvPr/>
        </p:nvSpPr>
        <p:spPr>
          <a:xfrm>
            <a:off x="6764382" y="3539627"/>
            <a:ext cx="284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Output: {'a': 2, 'b': 2}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E46BD9-54BA-0C4A-8800-6407E42D429F}"/>
              </a:ext>
            </a:extLst>
          </p:cNvPr>
          <p:cNvSpPr txBox="1"/>
          <p:nvPr/>
        </p:nvSpPr>
        <p:spPr>
          <a:xfrm>
            <a:off x="2456329" y="3385740"/>
            <a:ext cx="3278542" cy="7694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dic2 = {"a":1, "a":2, "b":2}</a:t>
            </a:r>
          </a:p>
          <a:p>
            <a:r>
              <a:rPr lang="en-US" sz="2200" dirty="0"/>
              <a:t>print(dic2)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059C0EE6-A00D-6F4D-8619-DA52FA220D23}"/>
              </a:ext>
            </a:extLst>
          </p:cNvPr>
          <p:cNvSpPr/>
          <p:nvPr/>
        </p:nvSpPr>
        <p:spPr>
          <a:xfrm>
            <a:off x="5878591" y="3476846"/>
            <a:ext cx="573741" cy="587228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0B128-550C-594E-B4CF-752F53C9B496}"/>
              </a:ext>
            </a:extLst>
          </p:cNvPr>
          <p:cNvSpPr txBox="1"/>
          <p:nvPr/>
        </p:nvSpPr>
        <p:spPr>
          <a:xfrm>
            <a:off x="6773657" y="4354198"/>
            <a:ext cx="5418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element “a”:2 will override the element “a”:1 </a:t>
            </a:r>
          </a:p>
          <a:p>
            <a:r>
              <a:rPr lang="en-US" sz="2000" dirty="0"/>
              <a:t>because only ONE element can have key “a”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22C95F76-B502-534F-9B4E-E393741B8C6F}"/>
              </a:ext>
            </a:extLst>
          </p:cNvPr>
          <p:cNvSpPr/>
          <p:nvPr/>
        </p:nvSpPr>
        <p:spPr>
          <a:xfrm rot="5400000">
            <a:off x="8286581" y="3765016"/>
            <a:ext cx="54085" cy="526638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24EDAD-4497-0B4A-BDA4-3B35A7BB52ED}"/>
              </a:ext>
            </a:extLst>
          </p:cNvPr>
          <p:cNvCxnSpPr>
            <a:stCxn id="8" idx="2"/>
          </p:cNvCxnSpPr>
          <p:nvPr/>
        </p:nvCxnSpPr>
        <p:spPr>
          <a:xfrm flipH="1">
            <a:off x="8185604" y="4055378"/>
            <a:ext cx="128020" cy="265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0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summary, dictionaries:</a:t>
            </a:r>
          </a:p>
          <a:p>
            <a:pPr lvl="1"/>
            <a:r>
              <a:rPr lang="en-US" dirty="0"/>
              <a:t>CANNOT be concatenated </a:t>
            </a:r>
          </a:p>
          <a:p>
            <a:pPr lvl="1"/>
            <a:r>
              <a:rPr lang="en-US" dirty="0"/>
              <a:t>CANNOT be repeated </a:t>
            </a:r>
          </a:p>
          <a:p>
            <a:pPr lvl="1"/>
            <a:r>
              <a:rPr lang="en-US" dirty="0"/>
              <a:t>Can be nested (e.g., d = {"first":{1:1}, "second":{2:"a"}}</a:t>
            </a:r>
          </a:p>
          <a:p>
            <a:pPr lvl="1"/>
            <a:r>
              <a:rPr lang="en-US" dirty="0"/>
              <a:t>Can be passed to a function and will result in a </a:t>
            </a:r>
            <a:r>
              <a:rPr lang="en-US" i="1" dirty="0"/>
              <a:t>pass-by-reference</a:t>
            </a:r>
            <a:r>
              <a:rPr lang="en-US" dirty="0"/>
              <a:t> and not </a:t>
            </a:r>
            <a:r>
              <a:rPr lang="en-US" i="1" dirty="0"/>
              <a:t>pass-by-value</a:t>
            </a:r>
            <a:r>
              <a:rPr lang="en-US" dirty="0"/>
              <a:t> behavior since it is </a:t>
            </a:r>
            <a:r>
              <a:rPr lang="en-US" i="1" u="sng" dirty="0"/>
              <a:t>immutable</a:t>
            </a:r>
            <a:r>
              <a:rPr lang="en-US" i="1" dirty="0"/>
              <a:t> </a:t>
            </a:r>
            <a:r>
              <a:rPr lang="en-US" dirty="0"/>
              <a:t>(like lists)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AF978-2933-A248-B025-E132BD1FDC7A}"/>
              </a:ext>
            </a:extLst>
          </p:cNvPr>
          <p:cNvSpPr txBox="1"/>
          <p:nvPr/>
        </p:nvSpPr>
        <p:spPr>
          <a:xfrm>
            <a:off x="6580663" y="4652578"/>
            <a:ext cx="4329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Output: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{'first': {1: 1}, 'second': {2: 'a'}}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{'first': [1, 2, 3], 'second': {2: 'a'}}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33069-76FD-6A4A-8969-2FBD6AA94C54}"/>
              </a:ext>
            </a:extLst>
          </p:cNvPr>
          <p:cNvSpPr txBox="1"/>
          <p:nvPr/>
        </p:nvSpPr>
        <p:spPr>
          <a:xfrm>
            <a:off x="1828800" y="4174634"/>
            <a:ext cx="3110212" cy="25545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def func1(d):</a:t>
            </a:r>
          </a:p>
          <a:p>
            <a:r>
              <a:rPr lang="en-US" sz="2000" dirty="0"/>
              <a:t>    d["first"] = [1, 2, 3]</a:t>
            </a:r>
          </a:p>
          <a:p>
            <a:endParaRPr lang="en-US" sz="2000" dirty="0"/>
          </a:p>
          <a:p>
            <a:r>
              <a:rPr lang="en-US" sz="2000" dirty="0" err="1"/>
              <a:t>dic</a:t>
            </a:r>
            <a:r>
              <a:rPr lang="en-US" sz="2000" dirty="0"/>
              <a:t> = {"first":{1:1}, "second":{2:"a"}}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dic</a:t>
            </a:r>
            <a:r>
              <a:rPr lang="en-US" sz="2000" dirty="0"/>
              <a:t>)</a:t>
            </a:r>
          </a:p>
          <a:p>
            <a:r>
              <a:rPr lang="en-US" sz="2000" dirty="0"/>
              <a:t>func1(</a:t>
            </a:r>
            <a:r>
              <a:rPr lang="en-US" sz="2000" dirty="0" err="1"/>
              <a:t>dic</a:t>
            </a:r>
            <a:r>
              <a:rPr lang="en-US" sz="2000" dirty="0"/>
              <a:t>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dic</a:t>
            </a:r>
            <a:r>
              <a:rPr lang="en-US" sz="2000" dirty="0"/>
              <a:t>)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E7CA8409-D27D-E549-9908-B131972F5CC8}"/>
              </a:ext>
            </a:extLst>
          </p:cNvPr>
          <p:cNvSpPr/>
          <p:nvPr/>
        </p:nvSpPr>
        <p:spPr>
          <a:xfrm>
            <a:off x="5074506" y="4936295"/>
            <a:ext cx="1062347" cy="1048893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9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summary, dictionaries:</a:t>
            </a:r>
          </a:p>
          <a:p>
            <a:pPr lvl="1"/>
            <a:r>
              <a:rPr lang="en-US" dirty="0"/>
              <a:t>Can be iterated over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804EE-4C37-E94F-9C14-F3237E0A6ABB}"/>
              </a:ext>
            </a:extLst>
          </p:cNvPr>
          <p:cNvSpPr txBox="1"/>
          <p:nvPr/>
        </p:nvSpPr>
        <p:spPr>
          <a:xfrm>
            <a:off x="4051828" y="5658006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B9452-8E69-C24D-AC20-4073FA545662}"/>
              </a:ext>
            </a:extLst>
          </p:cNvPr>
          <p:cNvSpPr txBox="1"/>
          <p:nvPr/>
        </p:nvSpPr>
        <p:spPr>
          <a:xfrm>
            <a:off x="3495067" y="2756125"/>
            <a:ext cx="5077539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dic</a:t>
            </a:r>
            <a:r>
              <a:rPr lang="en-US" sz="2400" dirty="0"/>
              <a:t> = {"first": 1, "second": 2, "third": 3}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</a:t>
            </a:r>
            <a:r>
              <a:rPr lang="en-US" sz="2400" dirty="0" err="1"/>
              <a:t>dic</a:t>
            </a:r>
            <a:r>
              <a:rPr lang="en-US" sz="2400" dirty="0"/>
              <a:t>: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21D4856E-E59D-0248-82E0-6D5EEEB89970}"/>
              </a:ext>
            </a:extLst>
          </p:cNvPr>
          <p:cNvSpPr/>
          <p:nvPr/>
        </p:nvSpPr>
        <p:spPr>
          <a:xfrm rot="5400000">
            <a:off x="5609764" y="4098118"/>
            <a:ext cx="1062347" cy="1048893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5B4DE-A64F-5247-BF96-3C1BF73190BE}"/>
              </a:ext>
            </a:extLst>
          </p:cNvPr>
          <p:cNvSpPr txBox="1"/>
          <p:nvPr/>
        </p:nvSpPr>
        <p:spPr>
          <a:xfrm>
            <a:off x="7280965" y="5886086"/>
            <a:ext cx="3108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How to get the values?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543F4-CAE9-1144-9A18-F6222C719B91}"/>
              </a:ext>
            </a:extLst>
          </p:cNvPr>
          <p:cNvSpPr txBox="1"/>
          <p:nvPr/>
        </p:nvSpPr>
        <p:spPr>
          <a:xfrm>
            <a:off x="5802488" y="5288675"/>
            <a:ext cx="1085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first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second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third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CE53C-76DD-8347-AD74-F019409AEBB6}"/>
              </a:ext>
            </a:extLst>
          </p:cNvPr>
          <p:cNvSpPr txBox="1"/>
          <p:nvPr/>
        </p:nvSpPr>
        <p:spPr>
          <a:xfrm>
            <a:off x="7280965" y="5424421"/>
            <a:ext cx="4072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ONLY the keys will be returned.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5251B67-7057-8949-BDE9-4585DD6D7CC0}"/>
              </a:ext>
            </a:extLst>
          </p:cNvPr>
          <p:cNvSpPr/>
          <p:nvPr/>
        </p:nvSpPr>
        <p:spPr>
          <a:xfrm>
            <a:off x="6888170" y="5288675"/>
            <a:ext cx="193948" cy="12003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4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/>
      <p:bldP spid="9" grpId="0"/>
      <p:bldP spid="10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summary, dictionaries:</a:t>
            </a:r>
          </a:p>
          <a:p>
            <a:pPr lvl="1"/>
            <a:r>
              <a:rPr lang="en-US" dirty="0"/>
              <a:t>Can be iterated over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804EE-4C37-E94F-9C14-F3237E0A6ABB}"/>
              </a:ext>
            </a:extLst>
          </p:cNvPr>
          <p:cNvSpPr txBox="1"/>
          <p:nvPr/>
        </p:nvSpPr>
        <p:spPr>
          <a:xfrm>
            <a:off x="4051828" y="5658006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B9452-8E69-C24D-AC20-4073FA545662}"/>
              </a:ext>
            </a:extLst>
          </p:cNvPr>
          <p:cNvSpPr txBox="1"/>
          <p:nvPr/>
        </p:nvSpPr>
        <p:spPr>
          <a:xfrm>
            <a:off x="3495067" y="2756125"/>
            <a:ext cx="5077539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dic</a:t>
            </a:r>
            <a:r>
              <a:rPr lang="en-US" sz="2400" dirty="0"/>
              <a:t> = {"first": 1, "second": 2, "third": 3}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</a:t>
            </a:r>
            <a:r>
              <a:rPr lang="en-US" sz="2400" dirty="0" err="1"/>
              <a:t>dic</a:t>
            </a:r>
            <a:r>
              <a:rPr lang="en-US" sz="2400" dirty="0"/>
              <a:t>:</a:t>
            </a:r>
          </a:p>
          <a:p>
            <a:r>
              <a:rPr lang="en-US" sz="2400" dirty="0"/>
              <a:t>    print(</a:t>
            </a:r>
            <a:r>
              <a:rPr lang="en-US" sz="2400" b="1" dirty="0" err="1">
                <a:solidFill>
                  <a:srgbClr val="FF0000"/>
                </a:solidFill>
              </a:rPr>
              <a:t>dic</a:t>
            </a:r>
            <a:r>
              <a:rPr lang="en-US" sz="2400" b="1" dirty="0">
                <a:solidFill>
                  <a:srgbClr val="FF0000"/>
                </a:solidFill>
              </a:rPr>
              <a:t>[</a:t>
            </a:r>
            <a:r>
              <a:rPr lang="en-US" sz="2400" dirty="0" err="1"/>
              <a:t>i</a:t>
            </a:r>
            <a:r>
              <a:rPr lang="en-US" sz="2400" b="1" dirty="0">
                <a:solidFill>
                  <a:srgbClr val="FF0000"/>
                </a:solidFill>
              </a:rPr>
              <a:t>]</a:t>
            </a:r>
            <a:r>
              <a:rPr lang="en-US" sz="2400" dirty="0"/>
              <a:t>)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21D4856E-E59D-0248-82E0-6D5EEEB89970}"/>
              </a:ext>
            </a:extLst>
          </p:cNvPr>
          <p:cNvSpPr/>
          <p:nvPr/>
        </p:nvSpPr>
        <p:spPr>
          <a:xfrm rot="5400000">
            <a:off x="5609764" y="4098118"/>
            <a:ext cx="1062347" cy="1048893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543F4-CAE9-1144-9A18-F6222C719B91}"/>
              </a:ext>
            </a:extLst>
          </p:cNvPr>
          <p:cNvSpPr txBox="1"/>
          <p:nvPr/>
        </p:nvSpPr>
        <p:spPr>
          <a:xfrm>
            <a:off x="5976002" y="5314672"/>
            <a:ext cx="340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2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CE53C-76DD-8347-AD74-F019409AEBB6}"/>
              </a:ext>
            </a:extLst>
          </p:cNvPr>
          <p:cNvSpPr txBox="1"/>
          <p:nvPr/>
        </p:nvSpPr>
        <p:spPr>
          <a:xfrm>
            <a:off x="7154641" y="5632798"/>
            <a:ext cx="471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Values can be accessed via indexing!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5251B67-7057-8949-BDE9-4585DD6D7CC0}"/>
              </a:ext>
            </a:extLst>
          </p:cNvPr>
          <p:cNvSpPr/>
          <p:nvPr/>
        </p:nvSpPr>
        <p:spPr>
          <a:xfrm>
            <a:off x="6888170" y="5288675"/>
            <a:ext cx="193948" cy="120032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58B145-BB0A-E547-A1F3-2576D34E1594}"/>
              </a:ext>
            </a:extLst>
          </p:cNvPr>
          <p:cNvCxnSpPr/>
          <p:nvPr/>
        </p:nvCxnSpPr>
        <p:spPr>
          <a:xfrm>
            <a:off x="5390183" y="3721374"/>
            <a:ext cx="41231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CC2B62-63B2-F54F-9641-B43D64B6F163}"/>
              </a:ext>
            </a:extLst>
          </p:cNvPr>
          <p:cNvCxnSpPr/>
          <p:nvPr/>
        </p:nvCxnSpPr>
        <p:spPr>
          <a:xfrm>
            <a:off x="9513332" y="3721374"/>
            <a:ext cx="0" cy="1697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91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/>
      <p:bldP spid="9" grpId="0"/>
      <p:bldP spid="10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Elements to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add elements to a dictionary?</a:t>
            </a:r>
          </a:p>
          <a:p>
            <a:pPr lvl="1"/>
            <a:r>
              <a:rPr lang="en-US" dirty="0"/>
              <a:t>By indexing the dictionary via a key and assigning a corresponding value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804EE-4C37-E94F-9C14-F3237E0A6ABB}"/>
              </a:ext>
            </a:extLst>
          </p:cNvPr>
          <p:cNvSpPr txBox="1"/>
          <p:nvPr/>
        </p:nvSpPr>
        <p:spPr>
          <a:xfrm>
            <a:off x="2070324" y="5370048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B9452-8E69-C24D-AC20-4073FA545662}"/>
              </a:ext>
            </a:extLst>
          </p:cNvPr>
          <p:cNvSpPr txBox="1"/>
          <p:nvPr/>
        </p:nvSpPr>
        <p:spPr>
          <a:xfrm>
            <a:off x="3306730" y="2749170"/>
            <a:ext cx="5077539" cy="15696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dic</a:t>
            </a:r>
            <a:r>
              <a:rPr lang="en-US" sz="2400" dirty="0"/>
              <a:t> = {"first": 1, "second": 2, "third": 3}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dic</a:t>
            </a:r>
            <a:r>
              <a:rPr lang="en-US" sz="2400" dirty="0"/>
              <a:t>)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dic</a:t>
            </a:r>
            <a:r>
              <a:rPr lang="en-US" sz="2400" b="1" dirty="0">
                <a:solidFill>
                  <a:srgbClr val="FF0000"/>
                </a:solidFill>
              </a:rPr>
              <a:t>["fourth"] = 4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dic</a:t>
            </a:r>
            <a:r>
              <a:rPr lang="en-US" sz="2400" dirty="0"/>
              <a:t>)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21D4856E-E59D-0248-82E0-6D5EEEB89970}"/>
              </a:ext>
            </a:extLst>
          </p:cNvPr>
          <p:cNvSpPr/>
          <p:nvPr/>
        </p:nvSpPr>
        <p:spPr>
          <a:xfrm rot="5400000">
            <a:off x="5541512" y="4227660"/>
            <a:ext cx="607976" cy="1048893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543F4-CAE9-1144-9A18-F6222C719B91}"/>
              </a:ext>
            </a:extLst>
          </p:cNvPr>
          <p:cNvSpPr txBox="1"/>
          <p:nvPr/>
        </p:nvSpPr>
        <p:spPr>
          <a:xfrm>
            <a:off x="3626022" y="5185383"/>
            <a:ext cx="5487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{'first': 1, 'second': 2, 'third': 3}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{'first': 1, 'second': 2, 'third': 3, 'fourth': 4}</a:t>
            </a:r>
          </a:p>
        </p:txBody>
      </p:sp>
    </p:spTree>
    <p:extLst>
      <p:ext uri="{BB962C8B-B14F-4D97-AF65-F5344CB8AC3E}">
        <p14:creationId xmlns:p14="http://schemas.microsoft.com/office/powerpoint/2010/main" val="1610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Elements to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add elements to a dictionary?</a:t>
            </a:r>
          </a:p>
          <a:p>
            <a:pPr lvl="1"/>
            <a:r>
              <a:rPr lang="en-US" dirty="0"/>
              <a:t>By indexing the dictionary via a key and assigning a corresponding value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804EE-4C37-E94F-9C14-F3237E0A6ABB}"/>
              </a:ext>
            </a:extLst>
          </p:cNvPr>
          <p:cNvSpPr txBox="1"/>
          <p:nvPr/>
        </p:nvSpPr>
        <p:spPr>
          <a:xfrm>
            <a:off x="2070324" y="5370048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B9452-8E69-C24D-AC20-4073FA545662}"/>
              </a:ext>
            </a:extLst>
          </p:cNvPr>
          <p:cNvSpPr txBox="1"/>
          <p:nvPr/>
        </p:nvSpPr>
        <p:spPr>
          <a:xfrm>
            <a:off x="3306730" y="2749170"/>
            <a:ext cx="5077539" cy="15696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dic</a:t>
            </a:r>
            <a:r>
              <a:rPr lang="en-US" sz="2400" dirty="0"/>
              <a:t> = {"first": 1, "second": 2, "third": 3}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dic</a:t>
            </a:r>
            <a:r>
              <a:rPr lang="en-US" sz="2400" dirty="0"/>
              <a:t>)</a:t>
            </a:r>
          </a:p>
          <a:p>
            <a:r>
              <a:rPr lang="en-US" sz="2400" b="1" dirty="0" err="1">
                <a:solidFill>
                  <a:srgbClr val="00B050"/>
                </a:solidFill>
              </a:rPr>
              <a:t>dic</a:t>
            </a:r>
            <a:r>
              <a:rPr lang="en-US" sz="2400" b="1" dirty="0">
                <a:solidFill>
                  <a:srgbClr val="00B050"/>
                </a:solidFill>
              </a:rPr>
              <a:t>[”second"] = 4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dic</a:t>
            </a:r>
            <a:r>
              <a:rPr lang="en-US" sz="2400" dirty="0"/>
              <a:t>)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21D4856E-E59D-0248-82E0-6D5EEEB89970}"/>
              </a:ext>
            </a:extLst>
          </p:cNvPr>
          <p:cNvSpPr/>
          <p:nvPr/>
        </p:nvSpPr>
        <p:spPr>
          <a:xfrm rot="5400000">
            <a:off x="5541512" y="4227660"/>
            <a:ext cx="607976" cy="1048893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543F4-CAE9-1144-9A18-F6222C719B91}"/>
              </a:ext>
            </a:extLst>
          </p:cNvPr>
          <p:cNvSpPr txBox="1"/>
          <p:nvPr/>
        </p:nvSpPr>
        <p:spPr>
          <a:xfrm>
            <a:off x="3626022" y="5185383"/>
            <a:ext cx="4080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{'first': 1, 'second': 2, 'third': 3}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{'first': 1, 'second’: </a:t>
            </a:r>
            <a:r>
              <a:rPr lang="en-US" sz="2400" b="1" dirty="0">
                <a:solidFill>
                  <a:srgbClr val="00B050"/>
                </a:solidFill>
              </a:rPr>
              <a:t>4</a:t>
            </a:r>
            <a:r>
              <a:rPr lang="en-US" sz="2400" b="1" dirty="0">
                <a:solidFill>
                  <a:srgbClr val="0070C0"/>
                </a:solidFill>
              </a:rPr>
              <a:t>, 'third': 3}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1F3A0-53BF-3A48-BD57-5DE67E4A8339}"/>
              </a:ext>
            </a:extLst>
          </p:cNvPr>
          <p:cNvSpPr txBox="1"/>
          <p:nvPr/>
        </p:nvSpPr>
        <p:spPr>
          <a:xfrm>
            <a:off x="8563827" y="3534000"/>
            <a:ext cx="3628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B050"/>
                </a:solidFill>
              </a:rPr>
              <a:t>If the key already exists, </a:t>
            </a:r>
            <a:br>
              <a:rPr lang="en-US" sz="2400" i="1" dirty="0">
                <a:solidFill>
                  <a:srgbClr val="00B050"/>
                </a:solidFill>
              </a:rPr>
            </a:br>
            <a:r>
              <a:rPr lang="en-US" sz="2400" i="1" dirty="0">
                <a:solidFill>
                  <a:srgbClr val="00B050"/>
                </a:solidFill>
              </a:rPr>
              <a:t>the value will be overridden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DD50C2-8CE0-EA4E-924B-7AA9E65837D3}"/>
              </a:ext>
            </a:extLst>
          </p:cNvPr>
          <p:cNvCxnSpPr/>
          <p:nvPr/>
        </p:nvCxnSpPr>
        <p:spPr>
          <a:xfrm>
            <a:off x="5666164" y="3693459"/>
            <a:ext cx="2868236" cy="3078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41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/>
      <p:bldP spid="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Deleting Elements to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delete elements in a dictionary?</a:t>
            </a:r>
          </a:p>
          <a:p>
            <a:pPr lvl="1"/>
            <a:r>
              <a:rPr lang="en-US" dirty="0"/>
              <a:t>By using </a:t>
            </a:r>
            <a:r>
              <a:rPr lang="en-US" b="1" dirty="0">
                <a:solidFill>
                  <a:srgbClr val="FF0000"/>
                </a:solidFill>
              </a:rPr>
              <a:t>del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804EE-4C37-E94F-9C14-F3237E0A6ABB}"/>
              </a:ext>
            </a:extLst>
          </p:cNvPr>
          <p:cNvSpPr txBox="1"/>
          <p:nvPr/>
        </p:nvSpPr>
        <p:spPr>
          <a:xfrm>
            <a:off x="8471124" y="3136316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B9452-8E69-C24D-AC20-4073FA545662}"/>
              </a:ext>
            </a:extLst>
          </p:cNvPr>
          <p:cNvSpPr txBox="1"/>
          <p:nvPr/>
        </p:nvSpPr>
        <p:spPr>
          <a:xfrm>
            <a:off x="365725" y="3078641"/>
            <a:ext cx="4940288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dic</a:t>
            </a:r>
            <a:r>
              <a:rPr lang="en-US" sz="2400" dirty="0"/>
              <a:t> = {"first": 1, "second": 2, "third": 3}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dic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dic</a:t>
            </a:r>
            <a:r>
              <a:rPr lang="en-US" sz="2400" dirty="0"/>
              <a:t>["fourth"] = 4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dic</a:t>
            </a:r>
            <a:r>
              <a:rPr lang="en-US" sz="2400" dirty="0"/>
              <a:t>)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del</a:t>
            </a:r>
            <a:r>
              <a:rPr lang="en-US" sz="2400" dirty="0"/>
              <a:t> </a:t>
            </a:r>
            <a:r>
              <a:rPr lang="en-US" sz="2400" dirty="0" err="1"/>
              <a:t>dic</a:t>
            </a:r>
            <a:r>
              <a:rPr lang="en-US" sz="2400" dirty="0"/>
              <a:t>["first"]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dic</a:t>
            </a:r>
            <a:r>
              <a:rPr lang="en-US" sz="2400" dirty="0"/>
              <a:t>)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21D4856E-E59D-0248-82E0-6D5EEEB89970}"/>
              </a:ext>
            </a:extLst>
          </p:cNvPr>
          <p:cNvSpPr/>
          <p:nvPr/>
        </p:nvSpPr>
        <p:spPr>
          <a:xfrm>
            <a:off x="5426370" y="3784075"/>
            <a:ext cx="1039866" cy="1048893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543F4-CAE9-1144-9A18-F6222C719B91}"/>
              </a:ext>
            </a:extLst>
          </p:cNvPr>
          <p:cNvSpPr txBox="1"/>
          <p:nvPr/>
        </p:nvSpPr>
        <p:spPr>
          <a:xfrm>
            <a:off x="6586593" y="3732918"/>
            <a:ext cx="5487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{'first': 1, 'second': 2, 'third': 3}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{'first': 1, 'second': 2, 'third': 3, 'fourth': 4}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{'second': 2, 'third': 3, 'fourth': 4}</a:t>
            </a:r>
          </a:p>
        </p:txBody>
      </p:sp>
    </p:spTree>
    <p:extLst>
      <p:ext uri="{BB962C8B-B14F-4D97-AF65-F5344CB8AC3E}">
        <p14:creationId xmlns:p14="http://schemas.microsoft.com/office/powerpoint/2010/main" val="7721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Deleting Elements to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delete elements in a dictionary?</a:t>
            </a:r>
          </a:p>
          <a:p>
            <a:pPr lvl="1"/>
            <a:r>
              <a:rPr lang="en-US" dirty="0"/>
              <a:t>Or by using the function </a:t>
            </a:r>
            <a:r>
              <a:rPr lang="en-US" b="1" dirty="0">
                <a:solidFill>
                  <a:srgbClr val="00B050"/>
                </a:solidFill>
              </a:rPr>
              <a:t>pop(key)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804EE-4C37-E94F-9C14-F3237E0A6ABB}"/>
              </a:ext>
            </a:extLst>
          </p:cNvPr>
          <p:cNvSpPr txBox="1"/>
          <p:nvPr/>
        </p:nvSpPr>
        <p:spPr>
          <a:xfrm>
            <a:off x="8471124" y="3136316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B9452-8E69-C24D-AC20-4073FA545662}"/>
              </a:ext>
            </a:extLst>
          </p:cNvPr>
          <p:cNvSpPr txBox="1"/>
          <p:nvPr/>
        </p:nvSpPr>
        <p:spPr>
          <a:xfrm>
            <a:off x="365725" y="3078641"/>
            <a:ext cx="4940288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dic</a:t>
            </a:r>
            <a:r>
              <a:rPr lang="en-US" sz="2400" dirty="0"/>
              <a:t> = {"first": 1, "second": 2, "third": 3}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dic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dic</a:t>
            </a:r>
            <a:r>
              <a:rPr lang="en-US" sz="2400" dirty="0"/>
              <a:t>["fourth"] = 4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dic</a:t>
            </a:r>
            <a:r>
              <a:rPr lang="en-US" sz="2400" dirty="0"/>
              <a:t>)</a:t>
            </a:r>
          </a:p>
          <a:p>
            <a:r>
              <a:rPr lang="en-US" sz="2400" b="1" dirty="0" err="1">
                <a:solidFill>
                  <a:srgbClr val="00B050"/>
                </a:solidFill>
              </a:rPr>
              <a:t>dic.pop</a:t>
            </a:r>
            <a:r>
              <a:rPr lang="en-US" sz="2400" b="1" dirty="0">
                <a:solidFill>
                  <a:srgbClr val="00B050"/>
                </a:solidFill>
              </a:rPr>
              <a:t>(“first”)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dic</a:t>
            </a:r>
            <a:r>
              <a:rPr lang="en-US" sz="2400" dirty="0"/>
              <a:t>)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21D4856E-E59D-0248-82E0-6D5EEEB89970}"/>
              </a:ext>
            </a:extLst>
          </p:cNvPr>
          <p:cNvSpPr/>
          <p:nvPr/>
        </p:nvSpPr>
        <p:spPr>
          <a:xfrm>
            <a:off x="5426370" y="3784075"/>
            <a:ext cx="1039866" cy="1048893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543F4-CAE9-1144-9A18-F6222C719B91}"/>
              </a:ext>
            </a:extLst>
          </p:cNvPr>
          <p:cNvSpPr txBox="1"/>
          <p:nvPr/>
        </p:nvSpPr>
        <p:spPr>
          <a:xfrm>
            <a:off x="6586593" y="3732918"/>
            <a:ext cx="5487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{'first': 1, 'second': 2, 'third': 3}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{'first': 1, 'second': 2, 'third': 3, 'fourth': 4}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{'second': 2, 'third': 3, 'fourth': 4}</a:t>
            </a:r>
          </a:p>
        </p:txBody>
      </p:sp>
    </p:spTree>
    <p:extLst>
      <p:ext uri="{BB962C8B-B14F-4D97-AF65-F5344CB8AC3E}">
        <p14:creationId xmlns:p14="http://schemas.microsoft.com/office/powerpoint/2010/main" val="406887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9818</Words>
  <Application>Microsoft Office PowerPoint</Application>
  <PresentationFormat>Widescreen</PresentationFormat>
  <Paragraphs>1938</Paragraphs>
  <Slides>106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5" baseType="lpstr">
      <vt:lpstr>DengXian</vt:lpstr>
      <vt:lpstr>DengXian</vt:lpstr>
      <vt:lpstr>Arial</vt:lpstr>
      <vt:lpstr>Calibri</vt:lpstr>
      <vt:lpstr>Calibri Light</vt:lpstr>
      <vt:lpstr>Courier New</vt:lpstr>
      <vt:lpstr>Roboto</vt:lpstr>
      <vt:lpstr>Wingdings</vt:lpstr>
      <vt:lpstr>Office Theme</vt:lpstr>
      <vt:lpstr>Python Data Structures</vt:lpstr>
      <vt:lpstr>Outline</vt:lpstr>
      <vt:lpstr>Object Identity and Equality (== vs is)</vt:lpstr>
      <vt:lpstr>Object Identity and Value Equality (== vs is)</vt:lpstr>
      <vt:lpstr>Object Identity and Equality (== vs is)</vt:lpstr>
      <vt:lpstr>PowerPoint Presentation</vt:lpstr>
      <vt:lpstr>Print as statement vs function vs Pprint</vt:lpstr>
      <vt:lpstr>PowerPoint Presentation</vt:lpstr>
      <vt:lpstr>Print as statement vs function vs Pprint</vt:lpstr>
      <vt:lpstr>Print as statement vs function vs Pprint</vt:lpstr>
      <vt:lpstr>Print as statement vs function vs Pprint</vt:lpstr>
      <vt:lpstr>Overview on Strings</vt:lpstr>
      <vt:lpstr>Overview on Strings</vt:lpstr>
      <vt:lpstr>Indexing Strings</vt:lpstr>
      <vt:lpstr>Indexing Strings</vt:lpstr>
      <vt:lpstr>Indexing Strings</vt:lpstr>
      <vt:lpstr>Slicing Strings</vt:lpstr>
      <vt:lpstr>Slicing Strings</vt:lpstr>
      <vt:lpstr>Slicing Strings</vt:lpstr>
      <vt:lpstr>Concatenating and Repeating Strings</vt:lpstr>
      <vt:lpstr>Getting the Length and Iterating Over Strings</vt:lpstr>
      <vt:lpstr>Getting the Length and Iterating Over Strings</vt:lpstr>
      <vt:lpstr>Summary of the Basic String Operations</vt:lpstr>
      <vt:lpstr>String Representation</vt:lpstr>
      <vt:lpstr>String Representation</vt:lpstr>
      <vt:lpstr>Strings Are Immutable</vt:lpstr>
      <vt:lpstr>String Methods</vt:lpstr>
      <vt:lpstr>String Methods</vt:lpstr>
      <vt:lpstr>String Methods</vt:lpstr>
      <vt:lpstr>String Methods</vt:lpstr>
      <vt:lpstr>Some Other String Methods</vt:lpstr>
      <vt:lpstr>Some Other String Methods</vt:lpstr>
      <vt:lpstr>PowerPoint Presentation</vt:lpstr>
      <vt:lpstr>PowerPoint Presentation</vt:lpstr>
      <vt:lpstr>Overview on Lists</vt:lpstr>
      <vt:lpstr>Reading</vt:lpstr>
      <vt:lpstr>Creating Lists</vt:lpstr>
      <vt:lpstr>Creating Lists</vt:lpstr>
      <vt:lpstr>Creating Lists</vt:lpstr>
      <vt:lpstr>Creating Lists</vt:lpstr>
      <vt:lpstr>Indexing and Concatenating Lists</vt:lpstr>
      <vt:lpstr>Slicing Lists</vt:lpstr>
      <vt:lpstr>Slicing Lists</vt:lpstr>
      <vt:lpstr>Slicing Lists</vt:lpstr>
      <vt:lpstr>Slicing Lists</vt:lpstr>
      <vt:lpstr>Slicing Lists</vt:lpstr>
      <vt:lpstr>Slicing Lists</vt:lpstr>
      <vt:lpstr>Slicing Lists</vt:lpstr>
      <vt:lpstr>Slicing Lists</vt:lpstr>
      <vt:lpstr>Slicing Lists</vt:lpstr>
      <vt:lpstr>Slicing Lists</vt:lpstr>
      <vt:lpstr>Slicing Lists</vt:lpstr>
      <vt:lpstr>Lists Are Mutable</vt:lpstr>
      <vt:lpstr>Lists Are Not Sets</vt:lpstr>
      <vt:lpstr>Multi-Dimensional Lists</vt:lpstr>
      <vt:lpstr>Multi-Dimensional Lists</vt:lpstr>
      <vt:lpstr>Multi-Dimensional Lists</vt:lpstr>
      <vt:lpstr>Adding Elements To a List</vt:lpstr>
      <vt:lpstr>Adding Elements To a List</vt:lpstr>
      <vt:lpstr>Adding Elements To a List</vt:lpstr>
      <vt:lpstr>Adding Elements To a List</vt:lpstr>
      <vt:lpstr>Adding Elements To a List</vt:lpstr>
      <vt:lpstr>Adding Elements To a List</vt:lpstr>
      <vt:lpstr>Adding Elements To a List</vt:lpstr>
      <vt:lpstr>Removing Elements From a List</vt:lpstr>
      <vt:lpstr>Removing Elements From a List</vt:lpstr>
      <vt:lpstr>List Functions</vt:lpstr>
      <vt:lpstr>List Functions</vt:lpstr>
      <vt:lpstr>Quick Question</vt:lpstr>
      <vt:lpstr>Example: Matrix-Matrix Addition</vt:lpstr>
      <vt:lpstr>Example: Matrix-Matrix Addition</vt:lpstr>
      <vt:lpstr>Example: Matrix-Matrix Addition</vt:lpstr>
      <vt:lpstr>Example: Matrix-Matrix Addition</vt:lpstr>
      <vt:lpstr>Example: Matrix-Matrix Addition</vt:lpstr>
      <vt:lpstr>Example: Matrix-Matrix Addition</vt:lpstr>
      <vt:lpstr>Example: Matrix-Matrix Addition</vt:lpstr>
      <vt:lpstr>Example: Matrix-Matrix Addition</vt:lpstr>
      <vt:lpstr>Example: Matrix-Matrix Addition</vt:lpstr>
      <vt:lpstr>Example: Matrix-Matrix Addition</vt:lpstr>
      <vt:lpstr>Example: Matrix-Matrix Addition</vt:lpstr>
      <vt:lpstr>Example: Matrix-Matrix Addition</vt:lpstr>
      <vt:lpstr>Example: Matrix-Matrix Addition</vt:lpstr>
      <vt:lpstr>Example: Matrix-Matrix Addition</vt:lpstr>
      <vt:lpstr>Tuples</vt:lpstr>
      <vt:lpstr>Tuples</vt:lpstr>
      <vt:lpstr>Examples</vt:lpstr>
      <vt:lpstr>Examples</vt:lpstr>
      <vt:lpstr>Examples</vt:lpstr>
      <vt:lpstr>Using Functions with Tuples</vt:lpstr>
      <vt:lpstr>Towards Dictionaries</vt:lpstr>
      <vt:lpstr>Dictionaries</vt:lpstr>
      <vt:lpstr>Dictionaries</vt:lpstr>
      <vt:lpstr>Dictionaries</vt:lpstr>
      <vt:lpstr>Dictionaries</vt:lpstr>
      <vt:lpstr>Dictionaries</vt:lpstr>
      <vt:lpstr>Adding Elements to a Dictionary</vt:lpstr>
      <vt:lpstr>Adding Elements to a Dictionary</vt:lpstr>
      <vt:lpstr>Deleting Elements to a Dictionary</vt:lpstr>
      <vt:lpstr>Deleting Elements to a Dictionary</vt:lpstr>
      <vt:lpstr>Dictionary Functions</vt:lpstr>
      <vt:lpstr>Dictionary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@domainou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Hammoud</dc:creator>
  <cp:lastModifiedBy>awais ahmed</cp:lastModifiedBy>
  <cp:revision>252</cp:revision>
  <dcterms:created xsi:type="dcterms:W3CDTF">2018-10-13T13:15:17Z</dcterms:created>
  <dcterms:modified xsi:type="dcterms:W3CDTF">2025-04-18T04:08:15Z</dcterms:modified>
</cp:coreProperties>
</file>