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46c24e59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46c24e59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46c24e59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46c24e59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546c24e59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46c24e59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46c24e59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46c24e59f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46c24e59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46c24e59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546c24e59f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546c24e59f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546c24e59f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546c24e59f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46c24e59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46c24e59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46c24e59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46c24e59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46c24e59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46c24e59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46c24e59f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46c24e59f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46c24e59f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46c24e59f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46c24e59f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546c24e59f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546c24e59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546c24e59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546c24e59f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546c24e59f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Interrupt Handling &amp; Trap Mechanisms</a:t>
            </a:r>
            <a:endParaRPr/>
          </a:p>
        </p:txBody>
      </p:sp>
      <p:sp>
        <p:nvSpPr>
          <p:cNvPr id="135" name="Google Shape;135;p13"/>
          <p:cNvSpPr txBox="1"/>
          <p:nvPr>
            <p:ph idx="1" type="subTitle"/>
          </p:nvPr>
        </p:nvSpPr>
        <p:spPr>
          <a:xfrm>
            <a:off x="5083950" y="3924925"/>
            <a:ext cx="3470700" cy="88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Hossam Monyr 202322240348</a:t>
            </a:r>
            <a:endParaRPr/>
          </a:p>
          <a:p>
            <a:pPr indent="0" lvl="0" marL="0" rtl="0" algn="l">
              <a:spcBef>
                <a:spcPts val="0"/>
              </a:spcBef>
              <a:spcAft>
                <a:spcPts val="0"/>
              </a:spcAft>
              <a:buNone/>
            </a:pPr>
            <a:r>
              <a:rPr lang="fr"/>
              <a:t>Myanganbayar Khaltar 202322240353</a:t>
            </a:r>
            <a:endParaRPr/>
          </a:p>
          <a:p>
            <a:pPr indent="0" lvl="0" marL="0" rtl="0" algn="l">
              <a:spcBef>
                <a:spcPts val="0"/>
              </a:spcBef>
              <a:spcAft>
                <a:spcPts val="0"/>
              </a:spcAft>
              <a:buNone/>
            </a:pPr>
            <a:r>
              <a:rPr lang="fr"/>
              <a:t>Salmi Mouaad 202322240339</a:t>
            </a:r>
            <a:endParaRPr/>
          </a:p>
          <a:p>
            <a:pPr indent="0" lvl="0" marL="0" rtl="0" algn="l">
              <a:spcBef>
                <a:spcPts val="0"/>
              </a:spcBef>
              <a:spcAft>
                <a:spcPts val="0"/>
              </a:spcAft>
              <a:buNone/>
            </a:pPr>
            <a:r>
              <a:t/>
            </a:r>
            <a:endParaRPr sz="639"/>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56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The Features of the ISR</a:t>
            </a:r>
            <a:endParaRPr/>
          </a:p>
          <a:p>
            <a:pPr indent="0" lvl="0" marL="0" rtl="0" algn="l">
              <a:spcBef>
                <a:spcPts val="0"/>
              </a:spcBef>
              <a:spcAft>
                <a:spcPts val="0"/>
              </a:spcAft>
              <a:buNone/>
            </a:pPr>
            <a:r>
              <a:t/>
            </a:r>
            <a:endParaRPr/>
          </a:p>
        </p:txBody>
      </p:sp>
      <p:sp>
        <p:nvSpPr>
          <p:cNvPr id="191" name="Google Shape;191;p22"/>
          <p:cNvSpPr txBox="1"/>
          <p:nvPr>
            <p:ph idx="1" type="body"/>
          </p:nvPr>
        </p:nvSpPr>
        <p:spPr>
          <a:xfrm>
            <a:off x="1297500" y="1155275"/>
            <a:ext cx="7404000" cy="368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1500"/>
              <a:t>The main features of the ISR are: </a:t>
            </a:r>
            <a:endParaRPr sz="1500"/>
          </a:p>
          <a:p>
            <a:pPr indent="0" lvl="0" marL="0" rtl="0" algn="l">
              <a:spcBef>
                <a:spcPts val="1200"/>
              </a:spcBef>
              <a:spcAft>
                <a:spcPts val="0"/>
              </a:spcAft>
              <a:buNone/>
            </a:pPr>
            <a:r>
              <a:rPr lang="fr" sz="1500"/>
              <a:t>● Interrupts can occur at any time ,they are asynchronous. ISR’s can call for asynchronous interrupts</a:t>
            </a:r>
            <a:endParaRPr sz="1500"/>
          </a:p>
          <a:p>
            <a:pPr indent="0" lvl="0" marL="0" rtl="0" algn="l">
              <a:spcBef>
                <a:spcPts val="1200"/>
              </a:spcBef>
              <a:spcAft>
                <a:spcPts val="0"/>
              </a:spcAft>
              <a:buNone/>
            </a:pPr>
            <a:r>
              <a:rPr lang="fr" sz="1500"/>
              <a:t> ● Interrupt service mechanism can call the ISR’s from multiple sources </a:t>
            </a:r>
            <a:endParaRPr sz="1500"/>
          </a:p>
          <a:p>
            <a:pPr indent="0" lvl="0" marL="0" rtl="0" algn="l">
              <a:spcBef>
                <a:spcPts val="1200"/>
              </a:spcBef>
              <a:spcAft>
                <a:spcPts val="0"/>
              </a:spcAft>
              <a:buNone/>
            </a:pPr>
            <a:r>
              <a:rPr lang="fr" sz="1500"/>
              <a:t>● ISR can handle both maskable and non maskable interrupts. An instruction in a program can disable or enable an interrupt handler call </a:t>
            </a:r>
            <a:endParaRPr sz="1500"/>
          </a:p>
          <a:p>
            <a:pPr indent="0" lvl="0" marL="0" rtl="0" algn="l">
              <a:spcBef>
                <a:spcPts val="1200"/>
              </a:spcBef>
              <a:spcAft>
                <a:spcPts val="0"/>
              </a:spcAft>
              <a:buNone/>
            </a:pPr>
            <a:r>
              <a:rPr lang="fr" sz="1500"/>
              <a:t>● ISR on the beginning of an execution will disable other devices' interrupt services. After completion of the ISR execution it will re-initialize the interrupt services. </a:t>
            </a:r>
            <a:endParaRPr sz="1500"/>
          </a:p>
          <a:p>
            <a:pPr indent="0" lvl="0" marL="0" rtl="0" algn="l">
              <a:spcBef>
                <a:spcPts val="1200"/>
              </a:spcBef>
              <a:spcAft>
                <a:spcPts val="12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55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Trap Mechanisms</a:t>
            </a:r>
            <a:endParaRPr/>
          </a:p>
        </p:txBody>
      </p:sp>
      <p:sp>
        <p:nvSpPr>
          <p:cNvPr id="197" name="Google Shape;197;p23"/>
          <p:cNvSpPr txBox="1"/>
          <p:nvPr>
            <p:ph idx="1" type="body"/>
          </p:nvPr>
        </p:nvSpPr>
        <p:spPr>
          <a:xfrm>
            <a:off x="1297500" y="1063225"/>
            <a:ext cx="7507500" cy="375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fr" sz="1100">
                <a:latin typeface="Arial"/>
                <a:ea typeface="Arial"/>
                <a:cs typeface="Arial"/>
                <a:sym typeface="Arial"/>
              </a:rPr>
              <a:t>Traps allow a user program to transition safely into kernel mode. For example, when a program wants to open a file, it can’t do it directly—it must request the OS to do it. Here’s how it works: </a:t>
            </a:r>
            <a:endParaRPr sz="1100">
              <a:latin typeface="Arial"/>
              <a:ea typeface="Arial"/>
              <a:cs typeface="Arial"/>
              <a:sym typeface="Arial"/>
            </a:endParaRPr>
          </a:p>
          <a:p>
            <a:pPr indent="0" lvl="0" marL="0" rtl="0" algn="l">
              <a:lnSpc>
                <a:spcPct val="95000"/>
              </a:lnSpc>
              <a:spcBef>
                <a:spcPts val="1200"/>
              </a:spcBef>
              <a:spcAft>
                <a:spcPts val="0"/>
              </a:spcAft>
              <a:buNone/>
            </a:pPr>
            <a:r>
              <a:rPr lang="fr" sz="1100">
                <a:latin typeface="Arial"/>
                <a:ea typeface="Arial"/>
                <a:cs typeface="Arial"/>
                <a:sym typeface="Arial"/>
              </a:rPr>
              <a:t>1. A user program executes a special instruction (like `int 0x80` on x86 systems). </a:t>
            </a:r>
            <a:endParaRPr sz="1100">
              <a:latin typeface="Arial"/>
              <a:ea typeface="Arial"/>
              <a:cs typeface="Arial"/>
              <a:sym typeface="Arial"/>
            </a:endParaRPr>
          </a:p>
          <a:p>
            <a:pPr indent="0" lvl="0" marL="0" rtl="0" algn="l">
              <a:lnSpc>
                <a:spcPct val="95000"/>
              </a:lnSpc>
              <a:spcBef>
                <a:spcPts val="1200"/>
              </a:spcBef>
              <a:spcAft>
                <a:spcPts val="0"/>
              </a:spcAft>
              <a:buNone/>
            </a:pPr>
            <a:r>
              <a:rPr lang="fr" sz="1100">
                <a:latin typeface="Arial"/>
                <a:ea typeface="Arial"/>
                <a:cs typeface="Arial"/>
                <a:sym typeface="Arial"/>
              </a:rPr>
              <a:t>2. This causes a trap—a controlled jump into kernel mode. </a:t>
            </a:r>
            <a:endParaRPr sz="1100">
              <a:latin typeface="Arial"/>
              <a:ea typeface="Arial"/>
              <a:cs typeface="Arial"/>
              <a:sym typeface="Arial"/>
            </a:endParaRPr>
          </a:p>
          <a:p>
            <a:pPr indent="0" lvl="0" marL="0" rtl="0" algn="l">
              <a:lnSpc>
                <a:spcPct val="95000"/>
              </a:lnSpc>
              <a:spcBef>
                <a:spcPts val="1200"/>
              </a:spcBef>
              <a:spcAft>
                <a:spcPts val="0"/>
              </a:spcAft>
              <a:buNone/>
            </a:pPr>
            <a:r>
              <a:rPr lang="fr" sz="1100">
                <a:latin typeface="Arial"/>
                <a:ea typeface="Arial"/>
                <a:cs typeface="Arial"/>
                <a:sym typeface="Arial"/>
              </a:rPr>
              <a:t>3. The OS figures out what system call was requested. </a:t>
            </a:r>
            <a:endParaRPr sz="1100">
              <a:latin typeface="Arial"/>
              <a:ea typeface="Arial"/>
              <a:cs typeface="Arial"/>
              <a:sym typeface="Arial"/>
            </a:endParaRPr>
          </a:p>
          <a:p>
            <a:pPr indent="0" lvl="0" marL="0" rtl="0" algn="l">
              <a:lnSpc>
                <a:spcPct val="95000"/>
              </a:lnSpc>
              <a:spcBef>
                <a:spcPts val="1200"/>
              </a:spcBef>
              <a:spcAft>
                <a:spcPts val="0"/>
              </a:spcAft>
              <a:buNone/>
            </a:pPr>
            <a:r>
              <a:rPr lang="fr" sz="1100">
                <a:latin typeface="Arial"/>
                <a:ea typeface="Arial"/>
                <a:cs typeface="Arial"/>
                <a:sym typeface="Arial"/>
              </a:rPr>
              <a:t>4. It performs the action (e.g., reading a file). </a:t>
            </a:r>
            <a:endParaRPr sz="1100">
              <a:latin typeface="Arial"/>
              <a:ea typeface="Arial"/>
              <a:cs typeface="Arial"/>
              <a:sym typeface="Arial"/>
            </a:endParaRPr>
          </a:p>
          <a:p>
            <a:pPr indent="0" lvl="0" marL="0" rtl="0" algn="l">
              <a:lnSpc>
                <a:spcPct val="95000"/>
              </a:lnSpc>
              <a:spcBef>
                <a:spcPts val="1200"/>
              </a:spcBef>
              <a:spcAft>
                <a:spcPts val="0"/>
              </a:spcAft>
              <a:buNone/>
            </a:pPr>
            <a:r>
              <a:rPr lang="fr" sz="1100">
                <a:latin typeface="Arial"/>
                <a:ea typeface="Arial"/>
                <a:cs typeface="Arial"/>
                <a:sym typeface="Arial"/>
              </a:rPr>
              <a:t>5. It returns the result to the program.</a:t>
            </a:r>
            <a:endParaRPr sz="1100">
              <a:latin typeface="Arial"/>
              <a:ea typeface="Arial"/>
              <a:cs typeface="Arial"/>
              <a:sym typeface="Arial"/>
            </a:endParaRPr>
          </a:p>
          <a:p>
            <a:pPr indent="0" lvl="0" marL="0" rtl="0" algn="l">
              <a:lnSpc>
                <a:spcPct val="127272"/>
              </a:lnSpc>
              <a:spcBef>
                <a:spcPts val="1200"/>
              </a:spcBef>
              <a:spcAft>
                <a:spcPts val="0"/>
              </a:spcAft>
              <a:buNone/>
            </a:pPr>
            <a:r>
              <a:rPr lang="fr" sz="1100">
                <a:latin typeface="Arial"/>
                <a:ea typeface="Arial"/>
                <a:cs typeface="Arial"/>
                <a:sym typeface="Arial"/>
              </a:rPr>
              <a:t>Traps are used to invoke system-level services safely, and they serve as the foundation for implementing system calls. When a user application requires a service such as file I/O, memory allocation, or process control, it cannot directly perform these operations due to privilege restrictions. Instead, it issues a system call, which is internally implemented via a trap. </a:t>
            </a:r>
            <a:endParaRPr sz="1100">
              <a:latin typeface="Arial"/>
              <a:ea typeface="Arial"/>
              <a:cs typeface="Arial"/>
              <a:sym typeface="Arial"/>
            </a:endParaRPr>
          </a:p>
          <a:p>
            <a:pPr indent="0" lvl="0" marL="0" rtl="0" algn="l">
              <a:lnSpc>
                <a:spcPct val="127272"/>
              </a:lnSpc>
              <a:spcBef>
                <a:spcPts val="0"/>
              </a:spcBef>
              <a:spcAft>
                <a:spcPts val="0"/>
              </a:spcAft>
              <a:buNone/>
            </a:pPr>
            <a:r>
              <a:rPr lang="fr" sz="1100">
                <a:latin typeface="Arial"/>
                <a:ea typeface="Arial"/>
                <a:cs typeface="Arial"/>
                <a:sym typeface="Arial"/>
              </a:rPr>
              <a:t>Each call has a unique number. When a syscall is made, the CPU jumps to the system call handler inside the kernel using a trap. Arguments are passed via registers or the stack, and results are returned back in a register.</a:t>
            </a:r>
            <a:endParaRPr sz="1100">
              <a:latin typeface="Arial"/>
              <a:ea typeface="Arial"/>
              <a:cs typeface="Arial"/>
              <a:sym typeface="Arial"/>
            </a:endParaRPr>
          </a:p>
          <a:p>
            <a:pPr indent="0" lvl="0" marL="0" rtl="0" algn="l">
              <a:lnSpc>
                <a:spcPct val="95000"/>
              </a:lnSpc>
              <a:spcBef>
                <a:spcPts val="0"/>
              </a:spcBef>
              <a:spcAft>
                <a:spcPts val="0"/>
              </a:spcAft>
              <a:buNone/>
            </a:pPr>
            <a:r>
              <a:rPr lang="fr" sz="1100">
                <a:latin typeface="Arial"/>
                <a:ea typeface="Arial"/>
                <a:cs typeface="Arial"/>
                <a:sym typeface="Arial"/>
              </a:rPr>
              <a:t> </a:t>
            </a:r>
            <a:endParaRPr sz="1100">
              <a:latin typeface="Arial"/>
              <a:ea typeface="Arial"/>
              <a:cs typeface="Arial"/>
              <a:sym typeface="Arial"/>
            </a:endParaRPr>
          </a:p>
          <a:p>
            <a:pPr indent="0" lvl="0" marL="0" rtl="0" algn="l">
              <a:lnSpc>
                <a:spcPct val="80000"/>
              </a:lnSpc>
              <a:spcBef>
                <a:spcPts val="1200"/>
              </a:spcBef>
              <a:spcAft>
                <a:spcPts val="0"/>
              </a:spcAft>
              <a:buNone/>
            </a:pPr>
            <a:r>
              <a:t/>
            </a:r>
            <a:endParaRPr sz="25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55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Trap Mechanisms</a:t>
            </a:r>
            <a:endParaRPr/>
          </a:p>
        </p:txBody>
      </p:sp>
      <p:sp>
        <p:nvSpPr>
          <p:cNvPr id="203" name="Google Shape;203;p24"/>
          <p:cNvSpPr txBox="1"/>
          <p:nvPr>
            <p:ph idx="1" type="body"/>
          </p:nvPr>
        </p:nvSpPr>
        <p:spPr>
          <a:xfrm>
            <a:off x="1297500" y="1063225"/>
            <a:ext cx="6609900" cy="375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t/>
            </a:r>
            <a:endParaRPr sz="2500">
              <a:latin typeface="Montserrat"/>
              <a:ea typeface="Montserrat"/>
              <a:cs typeface="Montserrat"/>
              <a:sym typeface="Montserrat"/>
            </a:endParaRPr>
          </a:p>
        </p:txBody>
      </p:sp>
      <p:pic>
        <p:nvPicPr>
          <p:cNvPr id="204" name="Google Shape;204;p24"/>
          <p:cNvPicPr preferRelativeResize="0"/>
          <p:nvPr/>
        </p:nvPicPr>
        <p:blipFill>
          <a:blip r:embed="rId3">
            <a:alphaModFix/>
          </a:blip>
          <a:stretch>
            <a:fillRect/>
          </a:stretch>
        </p:blipFill>
        <p:spPr>
          <a:xfrm>
            <a:off x="1297503" y="1063224"/>
            <a:ext cx="6558220" cy="375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1297500" y="393750"/>
            <a:ext cx="7038900" cy="508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Traps VS Interrupts</a:t>
            </a:r>
            <a:endParaRPr/>
          </a:p>
          <a:p>
            <a:pPr indent="0" lvl="0" marL="0" rtl="0" algn="l">
              <a:spcBef>
                <a:spcPts val="0"/>
              </a:spcBef>
              <a:spcAft>
                <a:spcPts val="0"/>
              </a:spcAft>
              <a:buNone/>
            </a:pPr>
            <a:r>
              <a:t/>
            </a:r>
            <a:endParaRPr/>
          </a:p>
        </p:txBody>
      </p:sp>
      <p:sp>
        <p:nvSpPr>
          <p:cNvPr id="210" name="Google Shape;210;p25"/>
          <p:cNvSpPr txBox="1"/>
          <p:nvPr>
            <p:ph idx="1" type="body"/>
          </p:nvPr>
        </p:nvSpPr>
        <p:spPr>
          <a:xfrm>
            <a:off x="1297500" y="971175"/>
            <a:ext cx="7495800" cy="3843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fr"/>
              <a:t>The trap mechanism leverages a trap table, similar to the interrupt vector table, to redirect control to the kernel. For example, in Linux, invoking a system call like open() triggers int 0x80 or syscall instruction, depending on the architecture, to enter kernel space.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fr"/>
              <a:t>Understanding the differences helps you predict OS behavior. For example, a USB insert = interrupt; opening a file = trap; invalid pointer = exception.</a:t>
            </a:r>
            <a:endParaRPr/>
          </a:p>
          <a:p>
            <a:pPr indent="0" lvl="0" marL="0" rtl="0" algn="l">
              <a:spcBef>
                <a:spcPts val="1200"/>
              </a:spcBef>
              <a:spcAft>
                <a:spcPts val="0"/>
              </a:spcAft>
              <a:buNone/>
            </a:pPr>
            <a:r>
              <a:rPr lang="fr"/>
              <a:t> These two mechanisms ensure that the CPU responds not only to user-level events but also handles critical system-level tasks like switching modes, managing memory, and process coordination.’. </a:t>
            </a:r>
            <a:endParaRPr/>
          </a:p>
          <a:p>
            <a:pPr indent="0" lvl="0" marL="0" rtl="0" algn="l">
              <a:spcBef>
                <a:spcPts val="1200"/>
              </a:spcBef>
              <a:spcAft>
                <a:spcPts val="1200"/>
              </a:spcAft>
              <a:buNone/>
            </a:pPr>
            <a:r>
              <a:t/>
            </a:r>
            <a:endParaRPr/>
          </a:p>
        </p:txBody>
      </p:sp>
      <p:pic>
        <p:nvPicPr>
          <p:cNvPr id="211" name="Google Shape;211;p25"/>
          <p:cNvPicPr preferRelativeResize="0"/>
          <p:nvPr/>
        </p:nvPicPr>
        <p:blipFill>
          <a:blip r:embed="rId3">
            <a:alphaModFix/>
          </a:blip>
          <a:stretch>
            <a:fillRect/>
          </a:stretch>
        </p:blipFill>
        <p:spPr>
          <a:xfrm>
            <a:off x="2188575" y="1661575"/>
            <a:ext cx="5465675" cy="1750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3798900" cy="55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System Call Mechanism </a:t>
            </a:r>
            <a:endParaRPr/>
          </a:p>
          <a:p>
            <a:pPr indent="0" lvl="0" marL="0" rtl="0" algn="l">
              <a:spcBef>
                <a:spcPts val="0"/>
              </a:spcBef>
              <a:spcAft>
                <a:spcPts val="0"/>
              </a:spcAft>
              <a:buNone/>
            </a:pPr>
            <a:r>
              <a:t/>
            </a:r>
            <a:endParaRPr/>
          </a:p>
        </p:txBody>
      </p:sp>
      <p:sp>
        <p:nvSpPr>
          <p:cNvPr id="217" name="Google Shape;217;p26"/>
          <p:cNvSpPr txBox="1"/>
          <p:nvPr>
            <p:ph idx="1" type="body"/>
          </p:nvPr>
        </p:nvSpPr>
        <p:spPr>
          <a:xfrm>
            <a:off x="1297500" y="948150"/>
            <a:ext cx="4297200" cy="3912300"/>
          </a:xfrm>
          <a:prstGeom prst="rect">
            <a:avLst/>
          </a:prstGeom>
        </p:spPr>
        <p:txBody>
          <a:bodyPr anchorCtr="0" anchor="t" bIns="91425" lIns="91425" spcFirstLastPara="1" rIns="91425" wrap="square" tIns="91425">
            <a:normAutofit fontScale="85000" lnSpcReduction="10000"/>
          </a:bodyPr>
          <a:lstStyle/>
          <a:p>
            <a:pPr indent="0" lvl="0" marL="0" rtl="0" algn="l">
              <a:spcBef>
                <a:spcPts val="1200"/>
              </a:spcBef>
              <a:spcAft>
                <a:spcPts val="0"/>
              </a:spcAft>
              <a:buNone/>
            </a:pPr>
            <a:r>
              <a:rPr lang="fr" sz="1100">
                <a:latin typeface="Arial"/>
                <a:ea typeface="Arial"/>
                <a:cs typeface="Arial"/>
                <a:sym typeface="Arial"/>
              </a:rPr>
              <a:t>System Call – Interface between user-level code and OS kernel (e.g., read, write, fork, exec).</a:t>
            </a:r>
            <a:endParaRPr sz="1100">
              <a:latin typeface="Arial"/>
              <a:ea typeface="Arial"/>
              <a:cs typeface="Arial"/>
              <a:sym typeface="Arial"/>
            </a:endParaRPr>
          </a:p>
          <a:p>
            <a:pPr indent="0" lvl="0" marL="0" rtl="0" algn="l">
              <a:spcBef>
                <a:spcPts val="1200"/>
              </a:spcBef>
              <a:spcAft>
                <a:spcPts val="0"/>
              </a:spcAft>
              <a:buNone/>
            </a:pPr>
            <a:r>
              <a:rPr lang="fr" sz="1100">
                <a:latin typeface="Arial"/>
                <a:ea typeface="Arial"/>
                <a:cs typeface="Arial"/>
                <a:sym typeface="Arial"/>
              </a:rPr>
              <a:t>System calls are software-triggered traps that allow user programs to request OS services. Each system call maps to a unique number and entry in the syscall table. On x86 systems, </a:t>
            </a:r>
            <a:r>
              <a:rPr lang="fr" sz="1100">
                <a:latin typeface="Roboto Mono"/>
                <a:ea typeface="Roboto Mono"/>
                <a:cs typeface="Roboto Mono"/>
                <a:sym typeface="Roboto Mono"/>
              </a:rPr>
              <a:t>syscall</a:t>
            </a:r>
            <a:r>
              <a:rPr lang="fr" sz="1100">
                <a:latin typeface="Arial"/>
                <a:ea typeface="Arial"/>
                <a:cs typeface="Arial"/>
                <a:sym typeface="Arial"/>
              </a:rPr>
              <a:t> or </a:t>
            </a:r>
            <a:r>
              <a:rPr lang="fr" sz="1100">
                <a:latin typeface="Roboto Mono"/>
                <a:ea typeface="Roboto Mono"/>
                <a:cs typeface="Roboto Mono"/>
                <a:sym typeface="Roboto Mono"/>
              </a:rPr>
              <a:t>int 0x80</a:t>
            </a:r>
            <a:r>
              <a:rPr lang="fr" sz="1100">
                <a:latin typeface="Arial"/>
                <a:ea typeface="Arial"/>
                <a:cs typeface="Arial"/>
                <a:sym typeface="Arial"/>
              </a:rPr>
              <a:t> instructions are used to enter kernel mode. Parameters are passed via registers or stack. The OS identifies the syscall using the number and dispatches it to the corresponding handler. On completion, the return value is copied to a predefined register (like </a:t>
            </a:r>
            <a:r>
              <a:rPr lang="fr" sz="1100">
                <a:latin typeface="Roboto Mono"/>
                <a:ea typeface="Roboto Mono"/>
                <a:cs typeface="Roboto Mono"/>
                <a:sym typeface="Roboto Mono"/>
              </a:rPr>
              <a:t>eax</a:t>
            </a:r>
            <a:r>
              <a:rPr lang="fr" sz="1100">
                <a:latin typeface="Arial"/>
                <a:ea typeface="Arial"/>
                <a:cs typeface="Arial"/>
                <a:sym typeface="Arial"/>
              </a:rPr>
              <a:t>) before transitioning back to user space.</a:t>
            </a:r>
            <a:endParaRPr sz="1100">
              <a:latin typeface="Arial"/>
              <a:ea typeface="Arial"/>
              <a:cs typeface="Arial"/>
              <a:sym typeface="Arial"/>
            </a:endParaRPr>
          </a:p>
          <a:p>
            <a:pPr indent="-287972" lvl="0" marL="457200" rtl="0" algn="l">
              <a:spcBef>
                <a:spcPts val="1200"/>
              </a:spcBef>
              <a:spcAft>
                <a:spcPts val="0"/>
              </a:spcAft>
              <a:buSzPct val="100000"/>
              <a:buFont typeface="Arial"/>
              <a:buChar char="●"/>
            </a:pPr>
            <a:r>
              <a:rPr b="1" lang="fr" sz="1100">
                <a:latin typeface="Arial"/>
                <a:ea typeface="Arial"/>
                <a:cs typeface="Arial"/>
                <a:sym typeface="Arial"/>
              </a:rPr>
              <a:t>User Program Calls a System Functions</a:t>
            </a:r>
            <a:br>
              <a:rPr b="1" lang="fr" sz="1100">
                <a:latin typeface="Arial"/>
                <a:ea typeface="Arial"/>
                <a:cs typeface="Arial"/>
                <a:sym typeface="Arial"/>
              </a:rPr>
            </a:br>
            <a:r>
              <a:rPr lang="fr" sz="1100">
                <a:latin typeface="Arial"/>
                <a:ea typeface="Arial"/>
                <a:cs typeface="Arial"/>
                <a:sym typeface="Arial"/>
              </a:rPr>
              <a:t> Example: </a:t>
            </a:r>
            <a:r>
              <a:rPr lang="fr" sz="1100">
                <a:latin typeface="Roboto Mono"/>
                <a:ea typeface="Roboto Mono"/>
                <a:cs typeface="Roboto Mono"/>
                <a:sym typeface="Roboto Mono"/>
              </a:rPr>
              <a:t>write()</a:t>
            </a:r>
            <a:r>
              <a:rPr lang="fr" sz="1100">
                <a:latin typeface="Arial"/>
                <a:ea typeface="Arial"/>
                <a:cs typeface="Arial"/>
                <a:sym typeface="Arial"/>
              </a:rPr>
              <a:t> in C.</a:t>
            </a:r>
            <a:br>
              <a:rPr lang="fr" sz="1100">
                <a:latin typeface="Arial"/>
                <a:ea typeface="Arial"/>
                <a:cs typeface="Arial"/>
                <a:sym typeface="Arial"/>
              </a:rPr>
            </a:br>
            <a:endParaRPr sz="1100">
              <a:latin typeface="Arial"/>
              <a:ea typeface="Arial"/>
              <a:cs typeface="Arial"/>
              <a:sym typeface="Arial"/>
            </a:endParaRPr>
          </a:p>
          <a:p>
            <a:pPr indent="-287972" lvl="0" marL="457200" rtl="0" algn="l">
              <a:spcBef>
                <a:spcPts val="0"/>
              </a:spcBef>
              <a:spcAft>
                <a:spcPts val="0"/>
              </a:spcAft>
              <a:buSzPct val="100000"/>
              <a:buFont typeface="Arial"/>
              <a:buChar char="●"/>
            </a:pPr>
            <a:r>
              <a:rPr b="1" lang="fr" sz="1100">
                <a:latin typeface="Arial"/>
                <a:ea typeface="Arial"/>
                <a:cs typeface="Arial"/>
                <a:sym typeface="Arial"/>
              </a:rPr>
              <a:t>Trap Instruction (e.g., </a:t>
            </a:r>
            <a:r>
              <a:rPr b="1" lang="fr" sz="1100">
                <a:latin typeface="Roboto Mono"/>
                <a:ea typeface="Roboto Mono"/>
                <a:cs typeface="Roboto Mono"/>
                <a:sym typeface="Roboto Mono"/>
              </a:rPr>
              <a:t>int 0x80</a:t>
            </a:r>
            <a:r>
              <a:rPr b="1" lang="fr" sz="1100">
                <a:latin typeface="Arial"/>
                <a:ea typeface="Arial"/>
                <a:cs typeface="Arial"/>
                <a:sym typeface="Arial"/>
              </a:rPr>
              <a:t> in x86)</a:t>
            </a:r>
            <a:br>
              <a:rPr b="1" lang="fr" sz="1100">
                <a:latin typeface="Arial"/>
                <a:ea typeface="Arial"/>
                <a:cs typeface="Arial"/>
                <a:sym typeface="Arial"/>
              </a:rPr>
            </a:br>
            <a:r>
              <a:rPr lang="fr" sz="1100">
                <a:latin typeface="Arial"/>
                <a:ea typeface="Arial"/>
                <a:cs typeface="Arial"/>
                <a:sym typeface="Arial"/>
              </a:rPr>
              <a:t> Switches mode from </a:t>
            </a:r>
            <a:r>
              <a:rPr b="1" lang="fr" sz="1100">
                <a:latin typeface="Arial"/>
                <a:ea typeface="Arial"/>
                <a:cs typeface="Arial"/>
                <a:sym typeface="Arial"/>
              </a:rPr>
              <a:t>user to kernel</a:t>
            </a:r>
            <a:r>
              <a:rPr lang="fr" sz="1100">
                <a:latin typeface="Arial"/>
                <a:ea typeface="Arial"/>
                <a:cs typeface="Arial"/>
                <a:sym typeface="Arial"/>
              </a:rPr>
              <a:t>.</a:t>
            </a:r>
            <a:br>
              <a:rPr lang="fr" sz="1100">
                <a:latin typeface="Arial"/>
                <a:ea typeface="Arial"/>
                <a:cs typeface="Arial"/>
                <a:sym typeface="Arial"/>
              </a:rPr>
            </a:br>
            <a:endParaRPr sz="1100">
              <a:latin typeface="Arial"/>
              <a:ea typeface="Arial"/>
              <a:cs typeface="Arial"/>
              <a:sym typeface="Arial"/>
            </a:endParaRPr>
          </a:p>
          <a:p>
            <a:pPr indent="-287972" lvl="0" marL="457200" rtl="0" algn="l">
              <a:spcBef>
                <a:spcPts val="0"/>
              </a:spcBef>
              <a:spcAft>
                <a:spcPts val="0"/>
              </a:spcAft>
              <a:buSzPct val="100000"/>
              <a:buFont typeface="Arial"/>
              <a:buChar char="●"/>
            </a:pPr>
            <a:r>
              <a:rPr b="1" lang="fr" sz="1100">
                <a:latin typeface="Arial"/>
                <a:ea typeface="Arial"/>
                <a:cs typeface="Arial"/>
                <a:sym typeface="Arial"/>
              </a:rPr>
              <a:t>Trap Handler in OS Executes the Requested Service</a:t>
            </a:r>
            <a:br>
              <a:rPr b="1" lang="fr" sz="1100">
                <a:latin typeface="Arial"/>
                <a:ea typeface="Arial"/>
                <a:cs typeface="Arial"/>
                <a:sym typeface="Arial"/>
              </a:rPr>
            </a:br>
            <a:endParaRPr b="1" sz="1100">
              <a:latin typeface="Arial"/>
              <a:ea typeface="Arial"/>
              <a:cs typeface="Arial"/>
              <a:sym typeface="Arial"/>
            </a:endParaRPr>
          </a:p>
          <a:p>
            <a:pPr indent="-287972" lvl="0" marL="457200" rtl="0" algn="l">
              <a:spcBef>
                <a:spcPts val="0"/>
              </a:spcBef>
              <a:spcAft>
                <a:spcPts val="0"/>
              </a:spcAft>
              <a:buSzPct val="100000"/>
              <a:buFont typeface="Arial"/>
              <a:buChar char="●"/>
            </a:pPr>
            <a:r>
              <a:rPr b="1" lang="fr" sz="1100">
                <a:latin typeface="Arial"/>
                <a:ea typeface="Arial"/>
                <a:cs typeface="Arial"/>
                <a:sym typeface="Arial"/>
              </a:rPr>
              <a:t>Return to User Space After Completion</a:t>
            </a:r>
            <a:endParaRPr b="1" sz="1100">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8" name="Google Shape;218;p26" title="images.png"/>
          <p:cNvPicPr preferRelativeResize="0"/>
          <p:nvPr/>
        </p:nvPicPr>
        <p:blipFill>
          <a:blip r:embed="rId3">
            <a:alphaModFix/>
          </a:blip>
          <a:stretch>
            <a:fillRect/>
          </a:stretch>
        </p:blipFill>
        <p:spPr>
          <a:xfrm>
            <a:off x="5594700" y="1492900"/>
            <a:ext cx="3383875" cy="2431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823850" y="1339375"/>
            <a:ext cx="5184900" cy="26580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1200"/>
              </a:spcBef>
              <a:spcAft>
                <a:spcPts val="0"/>
              </a:spcAft>
              <a:buNone/>
            </a:pPr>
            <a:r>
              <a:rPr b="1" lang="fr" sz="1100">
                <a:solidFill>
                  <a:srgbClr val="000000"/>
                </a:solidFill>
                <a:latin typeface="Arial"/>
                <a:ea typeface="Arial"/>
                <a:cs typeface="Arial"/>
                <a:sym typeface="Arial"/>
              </a:rPr>
              <a:t> </a:t>
            </a:r>
            <a:r>
              <a:rPr b="1" lang="fr" sz="1522">
                <a:latin typeface="Arial"/>
                <a:ea typeface="Arial"/>
                <a:cs typeface="Arial"/>
                <a:sym typeface="Arial"/>
              </a:rPr>
              <a:t>Conclusion</a:t>
            </a:r>
            <a:br>
              <a:rPr b="1" lang="fr" sz="1522">
                <a:latin typeface="Arial"/>
                <a:ea typeface="Arial"/>
                <a:cs typeface="Arial"/>
                <a:sym typeface="Arial"/>
              </a:rPr>
            </a:br>
            <a:r>
              <a:rPr lang="fr" sz="1522">
                <a:latin typeface="Arial"/>
                <a:ea typeface="Arial"/>
                <a:cs typeface="Arial"/>
                <a:sym typeface="Arial"/>
              </a:rPr>
              <a:t> Interrupts and traps form the backbone of OS control and service execution. Operating Systems must efficiently manage transitions between user-level and kernel-level execution. Interrupts and traps are two core mechanisms that facilitate this transition.   Interrupts allow the processor to respond to asynchronous events, while traps offer a mechanism for software to invoke services from the operating system. System calls, which are invoked through traps, represent the user’s gateway to access privileged operations provided by the OS kernel. </a:t>
            </a:r>
            <a:endParaRPr sz="1522">
              <a:latin typeface="Arial"/>
              <a:ea typeface="Arial"/>
              <a:cs typeface="Arial"/>
              <a:sym typeface="Arial"/>
            </a:endParaRPr>
          </a:p>
          <a:p>
            <a:pPr indent="0" lvl="0" marL="0" rtl="0" algn="l">
              <a:lnSpc>
                <a:spcPct val="115000"/>
              </a:lnSpc>
              <a:spcBef>
                <a:spcPts val="1200"/>
              </a:spcBef>
              <a:spcAft>
                <a:spcPts val="0"/>
              </a:spcAft>
              <a:buNone/>
            </a:pPr>
            <a:r>
              <a:rPr lang="fr" sz="1522">
                <a:latin typeface="Arial"/>
                <a:ea typeface="Arial"/>
                <a:cs typeface="Arial"/>
                <a:sym typeface="Arial"/>
              </a:rPr>
              <a:t>Efficient interrupt handling ensures performance making the system responsive, while trap mechanisms guarantee system integrity.Whether we’re writing device drivers, designing secure systems, or optimizing performance, mastering these mechanisms is crucial for guiding modern operating systems.</a:t>
            </a:r>
            <a:endParaRPr sz="3222"/>
          </a:p>
          <a:p>
            <a:pPr indent="0" lvl="0" marL="0" rtl="0" algn="l">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sz="4700"/>
              <a:t>Thank You</a:t>
            </a:r>
            <a:endParaRPr sz="4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1339375"/>
            <a:ext cx="5184900" cy="2658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How does your computer know when you’ve pressed a key, or when a download finishes?</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3798900" cy="56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Introduction</a:t>
            </a:r>
            <a:endParaRPr/>
          </a:p>
          <a:p>
            <a:pPr indent="0" lvl="0" marL="0" rtl="0" algn="l">
              <a:spcBef>
                <a:spcPts val="0"/>
              </a:spcBef>
              <a:spcAft>
                <a:spcPts val="0"/>
              </a:spcAft>
              <a:buNone/>
            </a:pPr>
            <a:r>
              <a:t/>
            </a:r>
            <a:endParaRPr/>
          </a:p>
        </p:txBody>
      </p:sp>
      <p:sp>
        <p:nvSpPr>
          <p:cNvPr id="146" name="Google Shape;146;p15"/>
          <p:cNvSpPr txBox="1"/>
          <p:nvPr>
            <p:ph idx="1" type="body"/>
          </p:nvPr>
        </p:nvSpPr>
        <p:spPr>
          <a:xfrm>
            <a:off x="1061125" y="1116150"/>
            <a:ext cx="4343100" cy="37743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t/>
            </a:r>
            <a:endParaRPr sz="1500"/>
          </a:p>
          <a:p>
            <a:pPr indent="0" lvl="0" marL="0" rtl="0" algn="l">
              <a:lnSpc>
                <a:spcPct val="95000"/>
              </a:lnSpc>
              <a:spcBef>
                <a:spcPts val="1200"/>
              </a:spcBef>
              <a:spcAft>
                <a:spcPts val="0"/>
              </a:spcAft>
              <a:buNone/>
            </a:pPr>
            <a:r>
              <a:rPr lang="fr" sz="1500"/>
              <a:t>Modern operating systems</a:t>
            </a:r>
            <a:r>
              <a:rPr lang="fr" sz="1500"/>
              <a:t> are </a:t>
            </a:r>
            <a:r>
              <a:rPr lang="fr" sz="1500"/>
              <a:t>reactive and dynamic systems </a:t>
            </a:r>
            <a:r>
              <a:rPr lang="fr" sz="1500"/>
              <a:t>—</a:t>
            </a:r>
            <a:r>
              <a:rPr lang="fr" sz="1500"/>
              <a:t> constantly interact</a:t>
            </a:r>
            <a:r>
              <a:rPr lang="fr" sz="1500"/>
              <a:t>ing</a:t>
            </a:r>
            <a:r>
              <a:rPr lang="fr" sz="1500"/>
              <a:t> with hardware and software. Two key technologies that allow the OS to manage these interactions in real time are interrupts and traps. </a:t>
            </a:r>
            <a:endParaRPr sz="1500"/>
          </a:p>
          <a:p>
            <a:pPr indent="0" lvl="0" marL="0" rtl="0" algn="l">
              <a:lnSpc>
                <a:spcPct val="95000"/>
              </a:lnSpc>
              <a:spcBef>
                <a:spcPts val="1200"/>
              </a:spcBef>
              <a:spcAft>
                <a:spcPts val="0"/>
              </a:spcAft>
              <a:buNone/>
            </a:pPr>
            <a:r>
              <a:rPr lang="fr" sz="1500"/>
              <a:t>Understanding these mechanisms helps us appreciate how operating systems achieve three vital properties: Responsiveness, Protection, and Efficient control over processes </a:t>
            </a:r>
            <a:endParaRPr sz="1500"/>
          </a:p>
          <a:p>
            <a:pPr indent="0" lvl="0" marL="0" rtl="0" algn="l">
              <a:spcBef>
                <a:spcPts val="1200"/>
              </a:spcBef>
              <a:spcAft>
                <a:spcPts val="1200"/>
              </a:spcAft>
              <a:buNone/>
            </a:pPr>
            <a:r>
              <a:t/>
            </a:r>
            <a:endParaRPr sz="2500"/>
          </a:p>
        </p:txBody>
      </p:sp>
      <p:pic>
        <p:nvPicPr>
          <p:cNvPr id="147" name="Google Shape;147;p15"/>
          <p:cNvPicPr preferRelativeResize="0"/>
          <p:nvPr/>
        </p:nvPicPr>
        <p:blipFill>
          <a:blip r:embed="rId3">
            <a:alphaModFix/>
          </a:blip>
          <a:stretch>
            <a:fillRect/>
          </a:stretch>
        </p:blipFill>
        <p:spPr>
          <a:xfrm>
            <a:off x="5404225" y="1116150"/>
            <a:ext cx="3463626" cy="291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6702000" cy="646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CPU Modes and Privilege Levels </a:t>
            </a:r>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1040250"/>
            <a:ext cx="5033400" cy="3797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fr">
                <a:latin typeface="Arial"/>
                <a:ea typeface="Arial"/>
                <a:cs typeface="Arial"/>
                <a:sym typeface="Arial"/>
              </a:rPr>
              <a:t>Modern computer architectures implement multiple privilege levels to isolate user applications from system-level operations. </a:t>
            </a:r>
            <a:r>
              <a:rPr lang="fr">
                <a:solidFill>
                  <a:schemeClr val="dk1"/>
                </a:solidFill>
                <a:latin typeface="Arial"/>
                <a:ea typeface="Arial"/>
                <a:cs typeface="Arial"/>
                <a:sym typeface="Arial"/>
              </a:rPr>
              <a:t> </a:t>
            </a:r>
            <a:r>
              <a:rPr lang="fr">
                <a:latin typeface="Arial"/>
                <a:ea typeface="Arial"/>
                <a:cs typeface="Arial"/>
                <a:sym typeface="Arial"/>
              </a:rPr>
              <a:t>Typically there are at least two modes: user mode and kernel (or supervisor) mode. These modes exist to protect system resources and ensure process isolation. </a:t>
            </a:r>
            <a:endParaRPr>
              <a:latin typeface="Arial"/>
              <a:ea typeface="Arial"/>
              <a:cs typeface="Arial"/>
              <a:sym typeface="Arial"/>
            </a:endParaRPr>
          </a:p>
          <a:p>
            <a:pPr indent="0" lvl="0" marL="0" rtl="0" algn="l">
              <a:spcBef>
                <a:spcPts val="1200"/>
              </a:spcBef>
              <a:spcAft>
                <a:spcPts val="0"/>
              </a:spcAft>
              <a:buNone/>
            </a:pPr>
            <a:r>
              <a:rPr lang="fr">
                <a:latin typeface="Arial"/>
                <a:ea typeface="Arial"/>
                <a:cs typeface="Arial"/>
                <a:sym typeface="Arial"/>
              </a:rPr>
              <a:t>●In user mode, the executing process has restricted access to system resources. It cannot directly interact with hardware or access protected areas of memory. This restriction is essential for system stability and security.</a:t>
            </a:r>
            <a:endParaRPr sz="1500">
              <a:latin typeface="Arial"/>
              <a:ea typeface="Arial"/>
              <a:cs typeface="Arial"/>
              <a:sym typeface="Arial"/>
            </a:endParaRPr>
          </a:p>
          <a:p>
            <a:pPr indent="0" lvl="0" marL="0" rtl="0" algn="l">
              <a:spcBef>
                <a:spcPts val="1200"/>
              </a:spcBef>
              <a:spcAft>
                <a:spcPts val="0"/>
              </a:spcAft>
              <a:buNone/>
            </a:pPr>
            <a:r>
              <a:rPr lang="fr">
                <a:latin typeface="Arial"/>
                <a:ea typeface="Arial"/>
                <a:cs typeface="Arial"/>
                <a:sym typeface="Arial"/>
              </a:rPr>
              <a:t>●</a:t>
            </a:r>
            <a:r>
              <a:rPr lang="fr" sz="1250">
                <a:latin typeface="Arial"/>
                <a:ea typeface="Arial"/>
                <a:cs typeface="Arial"/>
                <a:sym typeface="Arial"/>
              </a:rPr>
              <a:t> Kernel mode grants the operating system full access to all hardware and memory. When an interrupt or trap occurs, the CPU transitions into kernel mode to execute a designated service routine.</a:t>
            </a:r>
            <a:r>
              <a:rPr lang="fr">
                <a:latin typeface="Arial"/>
                <a:ea typeface="Arial"/>
                <a:cs typeface="Arial"/>
                <a:sym typeface="Arial"/>
              </a:rPr>
              <a:t>For instance, executing a system call like read() from a C program triggers a trap, elevating the privilege level temporarily to execute kernel code safely.</a:t>
            </a:r>
            <a:endParaRPr>
              <a:latin typeface="Arial"/>
              <a:ea typeface="Arial"/>
              <a:cs typeface="Arial"/>
              <a:sym typeface="Arial"/>
            </a:endParaRPr>
          </a:p>
          <a:p>
            <a:pPr indent="0" lvl="0" marL="0" rtl="0" algn="l">
              <a:lnSpc>
                <a:spcPct val="147272"/>
              </a:lnSpc>
              <a:spcBef>
                <a:spcPts val="1200"/>
              </a:spcBef>
              <a:spcAft>
                <a:spcPts val="0"/>
              </a:spcAft>
              <a:buNone/>
            </a:pPr>
            <a:r>
              <a:rPr lang="fr" sz="1306">
                <a:latin typeface="Arial"/>
                <a:ea typeface="Arial"/>
                <a:cs typeface="Arial"/>
                <a:sym typeface="Arial"/>
              </a:rPr>
              <a:t>The transition between these modes is tightly controlled to prevent unauthorized access or system corruption. Only trusted OS components can operate in kernel mode, while user applications are confined to a sandboxed environment.</a:t>
            </a:r>
            <a:endParaRPr sz="1506">
              <a:latin typeface="Arial"/>
              <a:ea typeface="Arial"/>
              <a:cs typeface="Arial"/>
              <a:sym typeface="Arial"/>
            </a:endParaRPr>
          </a:p>
          <a:p>
            <a:pPr indent="0" lvl="0" marL="0" rtl="0" algn="l">
              <a:spcBef>
                <a:spcPts val="0"/>
              </a:spcBef>
              <a:spcAft>
                <a:spcPts val="1200"/>
              </a:spcAft>
              <a:buNone/>
            </a:pPr>
            <a:r>
              <a:t/>
            </a:r>
            <a:endParaRPr/>
          </a:p>
        </p:txBody>
      </p:sp>
      <p:pic>
        <p:nvPicPr>
          <p:cNvPr id="154" name="Google Shape;154;p16"/>
          <p:cNvPicPr preferRelativeResize="0"/>
          <p:nvPr/>
        </p:nvPicPr>
        <p:blipFill>
          <a:blip r:embed="rId3">
            <a:alphaModFix/>
          </a:blip>
          <a:stretch>
            <a:fillRect/>
          </a:stretch>
        </p:blipFill>
        <p:spPr>
          <a:xfrm>
            <a:off x="6261950" y="1192650"/>
            <a:ext cx="2729650" cy="2885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565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Interrupts Overview</a:t>
            </a:r>
            <a:endParaRPr/>
          </a:p>
          <a:p>
            <a:pPr indent="0" lvl="0" marL="0" rtl="0" algn="l">
              <a:spcBef>
                <a:spcPts val="0"/>
              </a:spcBef>
              <a:spcAft>
                <a:spcPts val="0"/>
              </a:spcAft>
              <a:buNone/>
            </a:pPr>
            <a:r>
              <a:t/>
            </a:r>
            <a:endParaRPr/>
          </a:p>
        </p:txBody>
      </p:sp>
      <p:sp>
        <p:nvSpPr>
          <p:cNvPr id="160" name="Google Shape;160;p17"/>
          <p:cNvSpPr txBox="1"/>
          <p:nvPr>
            <p:ph idx="1" type="body"/>
          </p:nvPr>
        </p:nvSpPr>
        <p:spPr>
          <a:xfrm>
            <a:off x="1297500" y="959550"/>
            <a:ext cx="7473000" cy="3889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fr" sz="1100"/>
              <a:t>What are Interrupts?</a:t>
            </a:r>
            <a:endParaRPr sz="1100"/>
          </a:p>
          <a:p>
            <a:pPr indent="-298450" lvl="0" marL="457200" rtl="0" algn="l">
              <a:lnSpc>
                <a:spcPct val="95000"/>
              </a:lnSpc>
              <a:spcBef>
                <a:spcPts val="1200"/>
              </a:spcBef>
              <a:spcAft>
                <a:spcPts val="0"/>
              </a:spcAft>
              <a:buSzPts val="1100"/>
              <a:buChar char="●"/>
            </a:pPr>
            <a:r>
              <a:rPr lang="fr" sz="1100"/>
              <a:t> An asynchronous condition or event triggered by hardware devices like keyboards, timers, or network interfaces that interrupts the normal flow of  control in a program. </a:t>
            </a:r>
            <a:endParaRPr sz="1100"/>
          </a:p>
          <a:p>
            <a:pPr indent="-298450" lvl="0" marL="457200" rtl="0" algn="l">
              <a:lnSpc>
                <a:spcPct val="95000"/>
              </a:lnSpc>
              <a:spcBef>
                <a:spcPts val="0"/>
              </a:spcBef>
              <a:spcAft>
                <a:spcPts val="0"/>
              </a:spcAft>
              <a:buSzPts val="1100"/>
              <a:buChar char="●"/>
            </a:pPr>
            <a:r>
              <a:rPr lang="fr" sz="1100"/>
              <a:t>Basically interrupt is a signal </a:t>
            </a:r>
            <a:endParaRPr sz="1100"/>
          </a:p>
          <a:p>
            <a:pPr indent="-298450" lvl="1" marL="914400" rtl="0" algn="l">
              <a:lnSpc>
                <a:spcPct val="95000"/>
              </a:lnSpc>
              <a:spcBef>
                <a:spcPts val="0"/>
              </a:spcBef>
              <a:spcAft>
                <a:spcPts val="0"/>
              </a:spcAft>
              <a:buSzPts val="1100"/>
              <a:buChar char="○"/>
            </a:pPr>
            <a:r>
              <a:rPr lang="fr"/>
              <a:t>Signal means it can be generated from particular hardware or program execution </a:t>
            </a:r>
            <a:endParaRPr/>
          </a:p>
          <a:p>
            <a:pPr indent="0" lvl="0" marL="0" rtl="0" algn="l">
              <a:lnSpc>
                <a:spcPct val="95000"/>
              </a:lnSpc>
              <a:spcBef>
                <a:spcPts val="1200"/>
              </a:spcBef>
              <a:spcAft>
                <a:spcPts val="0"/>
              </a:spcAft>
              <a:buNone/>
            </a:pPr>
            <a:r>
              <a:rPr lang="fr" sz="1100"/>
              <a:t>○ They demand the CPU's attention and force it to suspend its current execution context to service the event. This is achieved through the Interrupt Service Routine (ISR), which is registered in an interrupt vector table. Each interrupt line maps to a unique ISR. Interrupts are critical to OS responsiveness and concurrency and require precise management to avoid priority inversion or race conditions. </a:t>
            </a:r>
            <a:endParaRPr sz="1100"/>
          </a:p>
          <a:p>
            <a:pPr indent="0" lvl="0" marL="0" rtl="0" algn="l">
              <a:lnSpc>
                <a:spcPct val="95000"/>
              </a:lnSpc>
              <a:spcBef>
                <a:spcPts val="1200"/>
              </a:spcBef>
              <a:spcAft>
                <a:spcPts val="0"/>
              </a:spcAft>
              <a:buNone/>
            </a:pPr>
            <a:r>
              <a:rPr lang="fr" sz="1100"/>
              <a:t>● Common Functions of Interrupts </a:t>
            </a:r>
            <a:endParaRPr sz="1100"/>
          </a:p>
          <a:p>
            <a:pPr indent="0" lvl="0" marL="0" rtl="0" algn="l">
              <a:lnSpc>
                <a:spcPct val="95000"/>
              </a:lnSpc>
              <a:spcBef>
                <a:spcPts val="1200"/>
              </a:spcBef>
              <a:spcAft>
                <a:spcPts val="0"/>
              </a:spcAft>
              <a:buNone/>
            </a:pPr>
            <a:r>
              <a:rPr lang="fr" sz="1100"/>
              <a:t>      ○ Interrupt transfers control to the interrupt service routine generally, through the interrupt vector, which contains the addresses of all the service  routines </a:t>
            </a:r>
            <a:endParaRPr sz="1100"/>
          </a:p>
          <a:p>
            <a:pPr indent="0" lvl="0" marL="0" rtl="0" algn="l">
              <a:lnSpc>
                <a:spcPct val="95000"/>
              </a:lnSpc>
              <a:spcBef>
                <a:spcPts val="1200"/>
              </a:spcBef>
              <a:spcAft>
                <a:spcPts val="0"/>
              </a:spcAft>
              <a:buNone/>
            </a:pPr>
            <a:r>
              <a:rPr lang="fr" sz="1100"/>
              <a:t>      ○ Interrupt architecture must save the address of the interrupted instruction </a:t>
            </a:r>
            <a:endParaRPr sz="1100"/>
          </a:p>
          <a:p>
            <a:pPr indent="0" lvl="0" marL="0" rtl="0" algn="l">
              <a:lnSpc>
                <a:spcPct val="95000"/>
              </a:lnSpc>
              <a:spcBef>
                <a:spcPts val="1200"/>
              </a:spcBef>
              <a:spcAft>
                <a:spcPts val="0"/>
              </a:spcAft>
              <a:buNone/>
            </a:pPr>
            <a:r>
              <a:rPr lang="fr" sz="1100"/>
              <a:t>      ○ A trap or exception is a software-generated interrupt caused either by an error or a user request </a:t>
            </a:r>
            <a:endParaRPr sz="1100"/>
          </a:p>
          <a:p>
            <a:pPr indent="0" lvl="0" marL="0" rtl="0" algn="l">
              <a:lnSpc>
                <a:spcPct val="95000"/>
              </a:lnSpc>
              <a:spcBef>
                <a:spcPts val="1200"/>
              </a:spcBef>
              <a:spcAft>
                <a:spcPts val="0"/>
              </a:spcAft>
              <a:buNone/>
            </a:pPr>
            <a:r>
              <a:rPr lang="fr" sz="1100"/>
              <a:t>      ○ An operating system is interrupt driven</a:t>
            </a:r>
            <a:endParaRPr sz="600"/>
          </a:p>
          <a:p>
            <a:pPr indent="0" lvl="0" marL="0" rtl="0" algn="l">
              <a:lnSpc>
                <a:spcPct val="80000"/>
              </a:lnSpc>
              <a:spcBef>
                <a:spcPts val="1200"/>
              </a:spcBef>
              <a:spcAft>
                <a:spcPts val="0"/>
              </a:spcAft>
              <a:buNone/>
            </a:pPr>
            <a:r>
              <a:t/>
            </a:r>
            <a:endParaRPr sz="25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8"/>
          <p:cNvPicPr preferRelativeResize="0"/>
          <p:nvPr/>
        </p:nvPicPr>
        <p:blipFill>
          <a:blip r:embed="rId3">
            <a:alphaModFix/>
          </a:blip>
          <a:stretch>
            <a:fillRect/>
          </a:stretch>
        </p:blipFill>
        <p:spPr>
          <a:xfrm>
            <a:off x="1178600" y="1235825"/>
            <a:ext cx="6786824" cy="3755274"/>
          </a:xfrm>
          <a:prstGeom prst="rect">
            <a:avLst/>
          </a:prstGeom>
          <a:noFill/>
          <a:ln>
            <a:noFill/>
          </a:ln>
        </p:spPr>
      </p:pic>
      <p:sp>
        <p:nvSpPr>
          <p:cNvPr id="166" name="Google Shape;166;p18"/>
          <p:cNvSpPr txBox="1"/>
          <p:nvPr>
            <p:ph type="title"/>
          </p:nvPr>
        </p:nvSpPr>
        <p:spPr>
          <a:xfrm>
            <a:off x="1297500" y="393750"/>
            <a:ext cx="7038900" cy="73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Types of Interrupts</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5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The Interrupt Handling Process</a:t>
            </a:r>
            <a:endParaRPr/>
          </a:p>
          <a:p>
            <a:pPr indent="0" lvl="0" marL="0" rtl="0" algn="l">
              <a:spcBef>
                <a:spcPts val="0"/>
              </a:spcBef>
              <a:spcAft>
                <a:spcPts val="0"/>
              </a:spcAft>
              <a:buNone/>
            </a:pPr>
            <a:r>
              <a:t/>
            </a:r>
            <a:endParaRPr/>
          </a:p>
        </p:txBody>
      </p:sp>
      <p:sp>
        <p:nvSpPr>
          <p:cNvPr id="172" name="Google Shape;172;p19"/>
          <p:cNvSpPr txBox="1"/>
          <p:nvPr>
            <p:ph idx="1" type="body"/>
          </p:nvPr>
        </p:nvSpPr>
        <p:spPr>
          <a:xfrm>
            <a:off x="1297500" y="1017200"/>
            <a:ext cx="7518900" cy="3854700"/>
          </a:xfrm>
          <a:prstGeom prst="rect">
            <a:avLst/>
          </a:prstGeom>
        </p:spPr>
        <p:txBody>
          <a:bodyPr anchorCtr="0" anchor="t" bIns="91425" lIns="91425" spcFirstLastPara="1" rIns="91425" wrap="square" tIns="91425">
            <a:noAutofit/>
          </a:bodyPr>
          <a:lstStyle/>
          <a:p>
            <a:pPr indent="0" lvl="0" marL="0" rtl="0" algn="l">
              <a:lnSpc>
                <a:spcPct val="85000"/>
              </a:lnSpc>
              <a:spcBef>
                <a:spcPts val="0"/>
              </a:spcBef>
              <a:spcAft>
                <a:spcPts val="0"/>
              </a:spcAft>
              <a:buClr>
                <a:srgbClr val="000000"/>
              </a:buClr>
              <a:buSzPts val="358"/>
              <a:buFont typeface="Arial"/>
              <a:buNone/>
            </a:pPr>
            <a:r>
              <a:rPr lang="fr" sz="1222"/>
              <a:t>Interrupt handling involves several steps. When an interrupt occurs, the CPU stops its current task, saves its state, and runs a special function called an Interrupt Service Routine (ISR) to handle the event. After that, it resumes where it left off. </a:t>
            </a:r>
            <a:endParaRPr sz="1222"/>
          </a:p>
          <a:p>
            <a:pPr indent="0" lvl="0" marL="0" rtl="0" algn="l">
              <a:lnSpc>
                <a:spcPct val="85000"/>
              </a:lnSpc>
              <a:spcBef>
                <a:spcPts val="1200"/>
              </a:spcBef>
              <a:spcAft>
                <a:spcPts val="0"/>
              </a:spcAft>
              <a:buClr>
                <a:srgbClr val="000000"/>
              </a:buClr>
              <a:buSzPts val="358"/>
              <a:buFont typeface="Arial"/>
              <a:buNone/>
            </a:pPr>
            <a:r>
              <a:rPr lang="fr" sz="1222"/>
              <a:t>Interrupt cycle: </a:t>
            </a:r>
            <a:endParaRPr sz="1222"/>
          </a:p>
          <a:p>
            <a:pPr indent="-306228" lvl="0" marL="457200" rtl="0" algn="l">
              <a:lnSpc>
                <a:spcPct val="85000"/>
              </a:lnSpc>
              <a:spcBef>
                <a:spcPts val="1200"/>
              </a:spcBef>
              <a:spcAft>
                <a:spcPts val="0"/>
              </a:spcAft>
              <a:buSzPts val="1223"/>
              <a:buChar char="●"/>
            </a:pPr>
            <a:r>
              <a:rPr lang="fr" sz="1222"/>
              <a:t>Processor checks for interrupt </a:t>
            </a:r>
            <a:endParaRPr sz="1222"/>
          </a:p>
          <a:p>
            <a:pPr indent="-306228" lvl="1" marL="914400" rtl="0" algn="l">
              <a:lnSpc>
                <a:spcPct val="85000"/>
              </a:lnSpc>
              <a:spcBef>
                <a:spcPts val="0"/>
              </a:spcBef>
              <a:spcAft>
                <a:spcPts val="0"/>
              </a:spcAft>
              <a:buSzPts val="1223"/>
              <a:buChar char="○"/>
            </a:pPr>
            <a:r>
              <a:rPr lang="fr" sz="1222"/>
              <a:t>If no interrupt: </a:t>
            </a:r>
            <a:endParaRPr sz="1222"/>
          </a:p>
          <a:p>
            <a:pPr indent="-306228" lvl="2" marL="1371600" rtl="0" algn="l">
              <a:lnSpc>
                <a:spcPct val="85000"/>
              </a:lnSpc>
              <a:spcBef>
                <a:spcPts val="0"/>
              </a:spcBef>
              <a:spcAft>
                <a:spcPts val="0"/>
              </a:spcAft>
              <a:buSzPts val="1223"/>
              <a:buChar char="■"/>
            </a:pPr>
            <a:r>
              <a:rPr lang="fr" sz="1222"/>
              <a:t> Fetch next instruction </a:t>
            </a:r>
            <a:endParaRPr sz="1222"/>
          </a:p>
          <a:p>
            <a:pPr indent="-306228" lvl="0" marL="914400" rtl="0" algn="l">
              <a:lnSpc>
                <a:spcPct val="85000"/>
              </a:lnSpc>
              <a:spcBef>
                <a:spcPts val="0"/>
              </a:spcBef>
              <a:spcAft>
                <a:spcPts val="0"/>
              </a:spcAft>
              <a:buSzPts val="1223"/>
              <a:buChar char="●"/>
            </a:pPr>
            <a:r>
              <a:rPr lang="fr" sz="1222"/>
              <a:t>If interrupt pending: </a:t>
            </a:r>
            <a:endParaRPr sz="1222"/>
          </a:p>
          <a:p>
            <a:pPr indent="-306228" lvl="1" marL="1371600" rtl="0" algn="l">
              <a:lnSpc>
                <a:spcPct val="85000"/>
              </a:lnSpc>
              <a:spcBef>
                <a:spcPts val="0"/>
              </a:spcBef>
              <a:spcAft>
                <a:spcPts val="0"/>
              </a:spcAft>
              <a:buSzPts val="1223"/>
              <a:buChar char="○"/>
            </a:pPr>
            <a:r>
              <a:rPr lang="fr" sz="1222"/>
              <a:t>Interrupt Occurs : E.g., keyboard input; The device sends a signal (interrupt request) to the CPU </a:t>
            </a:r>
            <a:endParaRPr sz="1222"/>
          </a:p>
          <a:p>
            <a:pPr indent="-306228" lvl="1" marL="1371600" rtl="0" algn="l">
              <a:lnSpc>
                <a:spcPct val="85000"/>
              </a:lnSpc>
              <a:spcBef>
                <a:spcPts val="0"/>
              </a:spcBef>
              <a:spcAft>
                <a:spcPts val="0"/>
              </a:spcAft>
              <a:buSzPts val="1223"/>
              <a:buChar char="○"/>
            </a:pPr>
            <a:r>
              <a:rPr lang="fr" sz="1222"/>
              <a:t>Current Instruction is Paused  : CPU finishes current instruction; saves state (Program Counter, Registers). </a:t>
            </a:r>
            <a:endParaRPr sz="1222"/>
          </a:p>
          <a:p>
            <a:pPr indent="-306228" lvl="1" marL="1371600" rtl="0" algn="l">
              <a:lnSpc>
                <a:spcPct val="85000"/>
              </a:lnSpc>
              <a:spcBef>
                <a:spcPts val="0"/>
              </a:spcBef>
              <a:spcAft>
                <a:spcPts val="0"/>
              </a:spcAft>
              <a:buSzPts val="1223"/>
              <a:buChar char="○"/>
            </a:pPr>
            <a:r>
              <a:rPr lang="fr" sz="1222"/>
              <a:t>Interrupt Vector Table Lookup : Based on interrupt number/type, fetches correct handler address. </a:t>
            </a:r>
            <a:endParaRPr sz="1222"/>
          </a:p>
          <a:p>
            <a:pPr indent="-306228" lvl="1" marL="1371600" rtl="0" algn="l">
              <a:lnSpc>
                <a:spcPct val="85000"/>
              </a:lnSpc>
              <a:spcBef>
                <a:spcPts val="0"/>
              </a:spcBef>
              <a:spcAft>
                <a:spcPts val="0"/>
              </a:spcAft>
              <a:buSzPts val="1223"/>
              <a:buChar char="○"/>
            </a:pPr>
            <a:r>
              <a:rPr lang="fr" sz="1222"/>
              <a:t>Control Transfers to Handler : OS defined Interrupt Service Routine (ISR) runs. </a:t>
            </a:r>
            <a:endParaRPr sz="1222"/>
          </a:p>
          <a:p>
            <a:pPr indent="-306228" lvl="1" marL="1371600" rtl="0" algn="l">
              <a:lnSpc>
                <a:spcPct val="85000"/>
              </a:lnSpc>
              <a:spcBef>
                <a:spcPts val="0"/>
              </a:spcBef>
              <a:spcAft>
                <a:spcPts val="0"/>
              </a:spcAft>
              <a:buSzPts val="1223"/>
              <a:buChar char="○"/>
            </a:pPr>
            <a:r>
              <a:rPr lang="fr" sz="1222"/>
              <a:t>ISR Executes Logic Responds to the interrupt (e.g., reads input, updates timers). </a:t>
            </a:r>
            <a:endParaRPr sz="1222"/>
          </a:p>
          <a:p>
            <a:pPr indent="-306228" lvl="1" marL="1371600" rtl="0" algn="l">
              <a:lnSpc>
                <a:spcPct val="85000"/>
              </a:lnSpc>
              <a:spcBef>
                <a:spcPts val="0"/>
              </a:spcBef>
              <a:spcAft>
                <a:spcPts val="0"/>
              </a:spcAft>
              <a:buSzPts val="1223"/>
              <a:buChar char="○"/>
            </a:pPr>
            <a:r>
              <a:rPr lang="fr" sz="1222"/>
              <a:t>Restore Context and Resume : Control returns to previously interrupted process. </a:t>
            </a:r>
            <a:endParaRPr sz="1222"/>
          </a:p>
          <a:p>
            <a:pPr indent="0" lvl="0" marL="0" rtl="0" algn="l">
              <a:lnSpc>
                <a:spcPct val="85000"/>
              </a:lnSpc>
              <a:spcBef>
                <a:spcPts val="1200"/>
              </a:spcBef>
              <a:spcAft>
                <a:spcPts val="0"/>
              </a:spcAft>
              <a:buClr>
                <a:srgbClr val="000000"/>
              </a:buClr>
              <a:buSzPts val="358"/>
              <a:buFont typeface="Arial"/>
              <a:buNone/>
            </a:pPr>
            <a:r>
              <a:rPr lang="fr" sz="1222"/>
              <a:t>This process allows the system to be highly responsive without constantly checking (polling) devices. It’s like a waiter taking orders only when customers call them, not asking each table repeatedly</a:t>
            </a:r>
            <a:endParaRPr sz="1222"/>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5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The Interrupt Handling Process</a:t>
            </a:r>
            <a:endParaRPr/>
          </a:p>
          <a:p>
            <a:pPr indent="0" lvl="0" marL="0" rtl="0" algn="l">
              <a:spcBef>
                <a:spcPts val="0"/>
              </a:spcBef>
              <a:spcAft>
                <a:spcPts val="0"/>
              </a:spcAft>
              <a:buNone/>
            </a:pPr>
            <a:r>
              <a:t/>
            </a:r>
            <a:endParaRPr/>
          </a:p>
        </p:txBody>
      </p:sp>
      <p:sp>
        <p:nvSpPr>
          <p:cNvPr id="178" name="Google Shape;178;p20"/>
          <p:cNvSpPr txBox="1"/>
          <p:nvPr>
            <p:ph idx="1" type="body"/>
          </p:nvPr>
        </p:nvSpPr>
        <p:spPr>
          <a:xfrm>
            <a:off x="1297500" y="1017200"/>
            <a:ext cx="7518900" cy="38547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SzPts val="1300"/>
              <a:buFont typeface="Arial"/>
              <a:buChar char="-"/>
            </a:pPr>
            <a:r>
              <a:rPr lang="fr">
                <a:latin typeface="Arial"/>
                <a:ea typeface="Arial"/>
                <a:cs typeface="Arial"/>
                <a:sym typeface="Arial"/>
              </a:rPr>
              <a:t>Upon receiving an interrupt, it must be handled by the operating system:</a:t>
            </a:r>
            <a:endParaRPr>
              <a:latin typeface="Arial"/>
              <a:ea typeface="Arial"/>
              <a:cs typeface="Arial"/>
              <a:sym typeface="Arial"/>
            </a:endParaRPr>
          </a:p>
          <a:p>
            <a:pPr indent="-311150" lvl="1" marL="914400" rtl="0" algn="l">
              <a:spcBef>
                <a:spcPts val="0"/>
              </a:spcBef>
              <a:spcAft>
                <a:spcPts val="0"/>
              </a:spcAft>
              <a:buSzPts val="1300"/>
              <a:buFont typeface="Arial"/>
              <a:buChar char="-"/>
            </a:pPr>
            <a:r>
              <a:rPr lang="fr" sz="1300">
                <a:latin typeface="Arial"/>
                <a:ea typeface="Arial"/>
                <a:cs typeface="Arial"/>
                <a:sym typeface="Arial"/>
              </a:rPr>
              <a:t>Handling is done by a procedure called an Interrupt Service Routine (ISR)</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fr" sz="1300">
                <a:latin typeface="Arial"/>
                <a:ea typeface="Arial"/>
                <a:cs typeface="Arial"/>
                <a:sym typeface="Arial"/>
              </a:rPr>
              <a:t>The operating system is invoked(Kernel Mode) and the ISR is called</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fr" sz="1300">
                <a:latin typeface="Arial"/>
                <a:ea typeface="Arial"/>
                <a:cs typeface="Arial"/>
                <a:sym typeface="Arial"/>
              </a:rPr>
              <a:t>Synchronous interrupts (traps and exceptions) do this immediately</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fr" sz="1300">
                <a:latin typeface="Arial"/>
                <a:ea typeface="Arial"/>
                <a:cs typeface="Arial"/>
                <a:sym typeface="Arial"/>
              </a:rPr>
              <a:t>Asynchronous interrupts go through a slightly different process</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fr">
                <a:latin typeface="Arial"/>
                <a:ea typeface="Arial"/>
                <a:cs typeface="Arial"/>
                <a:sym typeface="Arial"/>
              </a:rPr>
              <a:t>The operating system decides when to allow asynchronous interrupts </a:t>
            </a:r>
            <a:endParaRPr>
              <a:latin typeface="Arial"/>
              <a:ea typeface="Arial"/>
              <a:cs typeface="Arial"/>
              <a:sym typeface="Arial"/>
            </a:endParaRPr>
          </a:p>
          <a:p>
            <a:pPr indent="-311150" lvl="1" marL="914400" rtl="0" algn="l">
              <a:spcBef>
                <a:spcPts val="0"/>
              </a:spcBef>
              <a:spcAft>
                <a:spcPts val="0"/>
              </a:spcAft>
              <a:buSzPts val="1300"/>
              <a:buFont typeface="Arial"/>
              <a:buChar char="-"/>
            </a:pPr>
            <a:r>
              <a:rPr lang="fr" sz="1300">
                <a:latin typeface="Arial"/>
                <a:ea typeface="Arial"/>
                <a:cs typeface="Arial"/>
                <a:sym typeface="Arial"/>
              </a:rPr>
              <a:t>If interrupts are enabled, the CPU will check for pending interrupts</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fr" sz="1300">
                <a:latin typeface="Arial"/>
                <a:ea typeface="Arial"/>
                <a:cs typeface="Arial"/>
                <a:sym typeface="Arial"/>
              </a:rPr>
              <a:t>If several interrupts are pending, the OS will decide on which one to  handle</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fr" sz="1300">
                <a:latin typeface="Arial"/>
                <a:ea typeface="Arial"/>
                <a:cs typeface="Arial"/>
                <a:sym typeface="Arial"/>
              </a:rPr>
              <a:t>The selected interrupt is then cleared and interrupts are disabled</a:t>
            </a:r>
            <a:endParaRPr sz="1300">
              <a:latin typeface="Arial"/>
              <a:ea typeface="Arial"/>
              <a:cs typeface="Arial"/>
              <a:sym typeface="Arial"/>
            </a:endParaRPr>
          </a:p>
          <a:p>
            <a:pPr indent="-311150" lvl="1" marL="914400" rtl="0" algn="l">
              <a:spcBef>
                <a:spcPts val="0"/>
              </a:spcBef>
              <a:spcAft>
                <a:spcPts val="0"/>
              </a:spcAft>
              <a:buSzPts val="1300"/>
              <a:buFont typeface="Arial"/>
              <a:buChar char="-"/>
            </a:pPr>
            <a:r>
              <a:rPr lang="fr" sz="1300">
                <a:latin typeface="Arial"/>
                <a:ea typeface="Arial"/>
                <a:cs typeface="Arial"/>
                <a:sym typeface="Arial"/>
              </a:rPr>
              <a:t>Only then, the ISR is called, and upon returning, interrupts are reenabled </a:t>
            </a:r>
            <a:endParaRPr sz="1322"/>
          </a:p>
          <a:p>
            <a:pPr indent="0" lvl="0" marL="0" rtl="0" algn="l">
              <a:lnSpc>
                <a:spcPct val="95000"/>
              </a:lnSpc>
              <a:spcBef>
                <a:spcPts val="1200"/>
              </a:spcBef>
              <a:spcAft>
                <a:spcPts val="1200"/>
              </a:spcAft>
              <a:buNone/>
            </a:pPr>
            <a:r>
              <a:t/>
            </a:r>
            <a:endParaRPr sz="12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5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The Interrupt Handling Process</a:t>
            </a:r>
            <a:endParaRPr/>
          </a:p>
          <a:p>
            <a:pPr indent="0" lvl="0" marL="0" rtl="0" algn="l">
              <a:spcBef>
                <a:spcPts val="0"/>
              </a:spcBef>
              <a:spcAft>
                <a:spcPts val="0"/>
              </a:spcAft>
              <a:buNone/>
            </a:pPr>
            <a:r>
              <a:t/>
            </a:r>
            <a:endParaRPr/>
          </a:p>
        </p:txBody>
      </p:sp>
      <p:sp>
        <p:nvSpPr>
          <p:cNvPr id="184" name="Google Shape;184;p21"/>
          <p:cNvSpPr txBox="1"/>
          <p:nvPr>
            <p:ph idx="1" type="body"/>
          </p:nvPr>
        </p:nvSpPr>
        <p:spPr>
          <a:xfrm>
            <a:off x="1297500" y="1017200"/>
            <a:ext cx="6830100" cy="3854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t/>
            </a:r>
            <a:endParaRPr sz="1222"/>
          </a:p>
        </p:txBody>
      </p:sp>
      <p:pic>
        <p:nvPicPr>
          <p:cNvPr id="185" name="Google Shape;185;p21"/>
          <p:cNvPicPr preferRelativeResize="0"/>
          <p:nvPr/>
        </p:nvPicPr>
        <p:blipFill>
          <a:blip r:embed="rId3">
            <a:alphaModFix/>
          </a:blip>
          <a:stretch>
            <a:fillRect/>
          </a:stretch>
        </p:blipFill>
        <p:spPr>
          <a:xfrm>
            <a:off x="1297500" y="1085226"/>
            <a:ext cx="6830099" cy="3718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