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2"/>
  </p:handoutMasterIdLst>
  <p:sldIdLst>
    <p:sldId id="395" r:id="rId3"/>
    <p:sldId id="363" r:id="rId5"/>
    <p:sldId id="373" r:id="rId6"/>
    <p:sldId id="397" r:id="rId7"/>
    <p:sldId id="398" r:id="rId8"/>
    <p:sldId id="399" r:id="rId9"/>
    <p:sldId id="400" r:id="rId10"/>
    <p:sldId id="401" r:id="rId11"/>
    <p:sldId id="388" r:id="rId12"/>
    <p:sldId id="326" r:id="rId13"/>
    <p:sldId id="327" r:id="rId14"/>
    <p:sldId id="328" r:id="rId15"/>
    <p:sldId id="329" r:id="rId16"/>
    <p:sldId id="330" r:id="rId17"/>
    <p:sldId id="364" r:id="rId18"/>
    <p:sldId id="331" r:id="rId19"/>
    <p:sldId id="362" r:id="rId20"/>
    <p:sldId id="377" r:id="rId21"/>
    <p:sldId id="390" r:id="rId22"/>
    <p:sldId id="391" r:id="rId23"/>
    <p:sldId id="375" r:id="rId24"/>
    <p:sldId id="389" r:id="rId25"/>
    <p:sldId id="376" r:id="rId26"/>
    <p:sldId id="378" r:id="rId27"/>
    <p:sldId id="379" r:id="rId28"/>
    <p:sldId id="380" r:id="rId29"/>
    <p:sldId id="335" r:id="rId30"/>
    <p:sldId id="336" r:id="rId31"/>
    <p:sldId id="337" r:id="rId32"/>
    <p:sldId id="381" r:id="rId33"/>
    <p:sldId id="382" r:id="rId34"/>
    <p:sldId id="384" r:id="rId35"/>
    <p:sldId id="383" r:id="rId36"/>
    <p:sldId id="338" r:id="rId37"/>
    <p:sldId id="342" r:id="rId38"/>
    <p:sldId id="340" r:id="rId39"/>
    <p:sldId id="347" r:id="rId40"/>
    <p:sldId id="385" r:id="rId41"/>
    <p:sldId id="348" r:id="rId42"/>
    <p:sldId id="349" r:id="rId43"/>
    <p:sldId id="350" r:id="rId44"/>
    <p:sldId id="351" r:id="rId45"/>
    <p:sldId id="352" r:id="rId46"/>
    <p:sldId id="353" r:id="rId47"/>
    <p:sldId id="365" r:id="rId48"/>
    <p:sldId id="386" r:id="rId49"/>
    <p:sldId id="366" r:id="rId50"/>
    <p:sldId id="387" r:id="rId51"/>
    <p:sldId id="367" r:id="rId52"/>
    <p:sldId id="407" r:id="rId53"/>
    <p:sldId id="408" r:id="rId54"/>
    <p:sldId id="409" r:id="rId55"/>
    <p:sldId id="410" r:id="rId56"/>
    <p:sldId id="411" r:id="rId57"/>
    <p:sldId id="354" r:id="rId58"/>
    <p:sldId id="370" r:id="rId59"/>
    <p:sldId id="372" r:id="rId60"/>
    <p:sldId id="371" r:id="rId61"/>
    <p:sldId id="368" r:id="rId62"/>
    <p:sldId id="369" r:id="rId63"/>
    <p:sldId id="392" r:id="rId64"/>
    <p:sldId id="396" r:id="rId65"/>
    <p:sldId id="402" r:id="rId66"/>
    <p:sldId id="403" r:id="rId67"/>
    <p:sldId id="404" r:id="rId68"/>
    <p:sldId id="405" r:id="rId69"/>
    <p:sldId id="406" r:id="rId70"/>
    <p:sldId id="357" r:id="rId71"/>
  </p:sldIdLst>
  <p:sldSz cx="9144000" cy="6858000" type="letter"/>
  <p:notesSz cx="6858000" cy="9144000"/>
  <p:defaultTextStyle>
    <a:defPPr>
      <a:defRPr lang="en-CA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 showGuides="1">
      <p:cViewPr varScale="1">
        <p:scale>
          <a:sx n="57" d="100"/>
          <a:sy n="57" d="100"/>
        </p:scale>
        <p:origin x="1023" y="21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handoutMaster" Target="handoutMasters/handoutMaster1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ahoma" panose="020B0604030504040204" pitchFamily="3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ahoma" panose="020B0604030504040204" pitchFamily="34" charset="0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rPr>
              <a:t>Click to edit Master text styles</a:t>
            </a: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MS PGothic" panose="020B0600070205080204" pitchFamily="3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CA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ahoma" panose="020B0604030504040204" pitchFamily="34" charset="0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asestar.com/entity-relationship-diagram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en-US" altLang="en-US" dirty="0"/>
          </a:p>
        </p:txBody>
      </p:sp>
      <p:sp>
        <p:nvSpPr>
          <p:cNvPr id="61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50179" name="Rectangle 2050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0180" name="Rectangle 2051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62467" name="Rectangle 102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2468" name="Rectangle 1027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6861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7065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7270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r>
              <a:rPr lang="en-US" altLang="zh-CN" dirty="0">
                <a:hlinkClick r:id="rId3"/>
              </a:rPr>
              <a:t>A Guide to the Entity Relationship Diagram (ERD) - Database Star</a:t>
            </a:r>
            <a:r>
              <a:rPr lang="en-US" altLang="zh-CN" dirty="0"/>
              <a:t> - https://www.databasestar.com/entity-relationship-diagram/ </a:t>
            </a:r>
            <a:endParaRPr lang="en-US" altLang="zh-CN" dirty="0"/>
          </a:p>
        </p:txBody>
      </p:sp>
      <p:sp>
        <p:nvSpPr>
          <p:cNvPr id="788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8601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00355" name="Rectangle 102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1027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29699" name="Rectangle 102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9700" name="Rectangle 1027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latin typeface="Tahoma" panose="020B0604030504040204" pitchFamily="34" charset="0"/>
              </a:rPr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47"/>
          <p:cNvSpPr>
            <a:spLocks noChangeArrowheads="1"/>
          </p:cNvSpPr>
          <p:nvPr/>
        </p:nvSpPr>
        <p:spPr bwMode="auto">
          <a:xfrm rot="16200000">
            <a:off x="3500438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053" name="Picture 35" descr="awtri_4c UPDATE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949950"/>
            <a:ext cx="684213" cy="83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Picture 46" descr="elmasri_thumb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9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Copyright © 2016 Ramez Elmasri and Shamkant B. Navathe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45"/>
          <p:cNvGrpSpPr/>
          <p:nvPr userDrawn="1"/>
        </p:nvGrpSpPr>
        <p:grpSpPr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grpSp>
          <p:nvGrpSpPr>
            <p:cNvPr id="1033" name="Group 44"/>
            <p:cNvGrpSpPr/>
            <p:nvPr userDrawn="1"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/>
              <p:nvPr userDrawn="1"/>
            </p:nvSpPr>
            <p:spPr>
              <a:xfrm rot="-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</a:ln>
            </p:spPr>
            <p:txBody>
              <a:bodyPr rot="10800000" wrap="none" anchor="ctr" anchorCtr="0"/>
              <a:p>
                <a:pPr lvl="0" algn="ctr" eaLnBrk="1" hangingPunct="1">
                  <a:buNone/>
                </a:pPr>
                <a:endParaRPr lang="en-US" altLang="en-US" sz="3200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035" name="Rectangle 32"/>
              <p:cNvSpPr/>
              <p:nvPr userDrawn="1"/>
            </p:nvSpPr>
            <p:spPr>
              <a:xfrm rot="-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</a:ln>
            </p:spPr>
            <p:txBody>
              <a:bodyPr rot="10800000" wrap="none" anchor="ctr" anchorCtr="0"/>
              <a:p>
                <a:pPr lvl="0" algn="ctr" eaLnBrk="1" hangingPunct="1">
                  <a:buNone/>
                </a:pPr>
                <a:endParaRPr lang="en-US" altLang="en-US" sz="3200" dirty="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28" name="Rectangle 9"/>
          <p:cNvSpPr>
            <a:spLocks noGrp="1"/>
          </p:cNvSpPr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pPr lvl="0" eaLnBrk="1" hangingPunct="1">
              <a:buNone/>
            </a:pPr>
            <a:r>
              <a:rPr lang="en-US" altLang="en-US" dirty="0">
                <a:latin typeface="Arial" panose="020B0604020202020204" pitchFamily="34" charset="0"/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  <a:latin typeface="Arial" panose="020B0604020202020204" pitchFamily="34" charset="0"/>
              </a:rPr>
            </a:fld>
            <a:endParaRPr lang="en-US" altLang="en-US" sz="1400" b="1" dirty="0">
              <a:solidFill>
                <a:srgbClr val="990033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Rectangle 21"/>
          <p:cNvSpPr>
            <a:spLocks noGrp="1"/>
          </p:cNvSpPr>
          <p:nvPr>
            <p:ph type="body" idx="1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 w="9525">
            <a:noFill/>
          </a:ln>
        </p:spPr>
        <p:txBody>
          <a:bodyPr rIns="0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Copyright © 2016 Ramez Elmasr and Shamkant B. Navathei</a:t>
            </a:r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1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 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294688" cy="4572000"/>
          </a:xfrm>
        </p:spPr>
        <p:txBody>
          <a:bodyPr vert="horz" wrap="square" lIns="91440" tIns="45720" rIns="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3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charset="0"/>
              <a:buNone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Data Modeling Using the </a:t>
            </a:r>
            <a:b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</a:b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Entity-Relationship (ER) Model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512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1-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15363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Example COMPANY Database</a:t>
            </a:r>
            <a:endParaRPr lang="en-US" altLang="en-US" dirty="0"/>
          </a:p>
        </p:txBody>
      </p:sp>
      <p:sp>
        <p:nvSpPr>
          <p:cNvPr id="15364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dirty="0"/>
              <a:t>We need to create a database schema design based on the following (simplified) </a:t>
            </a:r>
            <a:r>
              <a:rPr lang="en-US" altLang="en-US" b="1" dirty="0"/>
              <a:t>requirements</a:t>
            </a:r>
            <a:r>
              <a:rPr lang="en-US" altLang="en-US" dirty="0"/>
              <a:t> of the COMPANY Database: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company is organized into DEPARTMENTs. Each department has a name, number and an employee who </a:t>
            </a:r>
            <a:r>
              <a:rPr lang="en-US" altLang="en-US" i="1" dirty="0"/>
              <a:t>manages</a:t>
            </a:r>
            <a:r>
              <a:rPr lang="en-US" altLang="en-US" dirty="0"/>
              <a:t> the department. We keep track of the start date of the department manager. A department may have several locations.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department </a:t>
            </a:r>
            <a:r>
              <a:rPr lang="en-US" altLang="en-US" i="1" dirty="0"/>
              <a:t>controls</a:t>
            </a:r>
            <a:r>
              <a:rPr lang="en-US" altLang="en-US" dirty="0"/>
              <a:t> a number of PROJECTs. Each project has a unique name, unique number and is located at a single location.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17411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Example COMPANY Database (Continued)</a:t>
            </a:r>
            <a:endParaRPr lang="en-US" altLang="en-US" dirty="0"/>
          </a:p>
        </p:txBody>
      </p:sp>
      <p:sp>
        <p:nvSpPr>
          <p:cNvPr id="17412" name="Rectangle 5"/>
          <p:cNvSpPr>
            <a:spLocks noGrp="1"/>
          </p:cNvSpPr>
          <p:nvPr>
            <p:ph idx="1"/>
          </p:nvPr>
        </p:nvSpPr>
        <p:spPr>
          <a:xfrm>
            <a:off x="228600" y="1562100"/>
            <a:ext cx="8512175" cy="4838700"/>
          </a:xfrm>
          <a:ln/>
        </p:spPr>
        <p:txBody>
          <a:bodyPr vert="horz" wrap="square" lIns="91440" tIns="45720" rIns="0" bIns="45720" anchor="t" anchorCtr="0"/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database will store each EMPLOYEE’s social security number, address, salary, gender, and birthdate. 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Each employee </a:t>
            </a:r>
            <a:r>
              <a:rPr lang="en-US" altLang="en-US" i="1" dirty="0"/>
              <a:t>works for</a:t>
            </a:r>
            <a:r>
              <a:rPr lang="en-US" altLang="en-US" dirty="0"/>
              <a:t> one department but may </a:t>
            </a:r>
            <a:r>
              <a:rPr lang="en-US" altLang="en-US" i="1" dirty="0"/>
              <a:t>work on</a:t>
            </a:r>
            <a:r>
              <a:rPr lang="en-US" altLang="en-US" dirty="0"/>
              <a:t> several projects.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The DB will keep track of the number of hours per week that an employee currently works on each project.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It is required to keep track of the </a:t>
            </a:r>
            <a:r>
              <a:rPr lang="en-US" altLang="en-US" i="1" dirty="0"/>
              <a:t>direct supervisor</a:t>
            </a:r>
            <a:r>
              <a:rPr lang="en-US" altLang="en-US" dirty="0"/>
              <a:t> of each employee.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employee may </a:t>
            </a:r>
            <a:r>
              <a:rPr lang="en-US" altLang="en-US" i="1" dirty="0"/>
              <a:t>have</a:t>
            </a:r>
            <a:r>
              <a:rPr lang="en-US" altLang="en-US" dirty="0"/>
              <a:t> a number of DEPENDENTs.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For each dependent, the DB keeps a record of name, gender, birthdate, and relationship to the employee.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19459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ER Model Concepts</a:t>
            </a:r>
            <a:endParaRPr lang="en-US" altLang="en-US" dirty="0"/>
          </a:p>
        </p:txBody>
      </p:sp>
      <p:sp>
        <p:nvSpPr>
          <p:cNvPr id="19460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Entities and Attributes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Entity is a basic concept for the ER model. Entities are specific things or objects in the mini-world that are represented in the database.</a:t>
            </a:r>
            <a:endParaRPr lang="en-US" altLang="en-US" sz="22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For example the EMPLOYEE John Smith, the Research DEPARTMENT, the ProductX PROJECT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Attributes are properties used to describe an entity.</a:t>
            </a:r>
            <a:endParaRPr lang="en-US" altLang="en-US" sz="22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For example an EMPLOYEE entity may have the attributes Name, SSN, Address, gender, BirthDate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A specific entity will have a value for each of its attributes.</a:t>
            </a:r>
            <a:endParaRPr lang="en-US" altLang="en-US" sz="22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For example a specific employee entity may have Name='John Smith', SSN='123456789', Address ='731, Fondren, Houston, TX', gender='M', BirthDate='09-JAN-55‘</a:t>
            </a:r>
            <a:endParaRPr lang="en-US" alt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Each attribute has a </a:t>
            </a:r>
            <a:r>
              <a:rPr lang="en-US" altLang="en-US" sz="2200" i="1" dirty="0"/>
              <a:t>value set</a:t>
            </a:r>
            <a:r>
              <a:rPr lang="en-US" altLang="en-US" sz="2200" dirty="0"/>
              <a:t> (or data type) associated with it – e.g. integer, string, date, enumerated type, …</a:t>
            </a:r>
            <a:endParaRPr lang="en-US" altLang="en-US" sz="2200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21507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Types of Attributes (1)</a:t>
            </a:r>
            <a:endParaRPr lang="en-US" altLang="en-US" dirty="0"/>
          </a:p>
        </p:txBody>
      </p:sp>
      <p:sp>
        <p:nvSpPr>
          <p:cNvPr id="21508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Simple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Each entity has a single atomic value for the attribute. For example, SSN or gender.</a:t>
            </a:r>
            <a:endParaRPr lang="en-US" altLang="en-US" sz="21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Composite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The attribute may be composed of several components. For example:</a:t>
            </a:r>
            <a:endParaRPr lang="en-US" altLang="en-US" sz="21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900" dirty="0"/>
              <a:t>Address(Apt#, House#, Street, City, State, ZipCode, Country), or</a:t>
            </a:r>
            <a:endParaRPr lang="en-US" altLang="en-US" sz="19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1900" dirty="0"/>
              <a:t>Name(FirstName, MiddleName, LastName).</a:t>
            </a:r>
            <a:endParaRPr lang="en-US" altLang="en-US" sz="19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Composition may form a hierarchy where some components are themselves composite.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Multi-valued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An entity may have multiple values for that attribute. For example, Color of a CAR or PreviousDegrees of a STUDENT.</a:t>
            </a:r>
            <a:endParaRPr lang="en-US" altLang="en-US" sz="2100" dirty="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Denoted as {Color} or {PreviousDegrees}.</a:t>
            </a:r>
            <a:endParaRPr lang="en-US" altLang="en-US" sz="20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23555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Types of Attributes (2)</a:t>
            </a:r>
            <a:endParaRPr lang="en-US" altLang="en-US" dirty="0"/>
          </a:p>
        </p:txBody>
      </p:sp>
      <p:sp>
        <p:nvSpPr>
          <p:cNvPr id="23556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In general, composite attributes may be nested arbitrarily to any number of levels, although this is rare.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For example, PreviousDegrees of a STUDENT is a composite multi-valued attribute denoted by {PreviousDegrees (College, Year, Degree, Field)}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Multiple PreviousDegrees values can exist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Each has four subcomponent attributes: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College, Year, Degree, Field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Example of a composite attribute</a:t>
            </a:r>
            <a:endParaRPr lang="en-US" altLang="en-US" dirty="0"/>
          </a:p>
        </p:txBody>
      </p:sp>
      <p:pic>
        <p:nvPicPr>
          <p:cNvPr id="25604" name="Picture 4" descr="fig03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338" y="2362200"/>
            <a:ext cx="8061325" cy="329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26627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Entity Types and Key Attributes (1)</a:t>
            </a:r>
            <a:endParaRPr lang="en-US" altLang="en-US" dirty="0"/>
          </a:p>
        </p:txBody>
      </p:sp>
      <p:sp>
        <p:nvSpPr>
          <p:cNvPr id="26628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sz="3200" dirty="0"/>
              <a:t>Entities with the same basic attributes are grouped or typed into an entity type. </a:t>
            </a:r>
            <a:endParaRPr lang="en-US" altLang="en-US" sz="3200" dirty="0"/>
          </a:p>
          <a:p>
            <a:pPr lvl="1" eaLnBrk="1" hangingPunct="1"/>
            <a:r>
              <a:rPr lang="en-US" altLang="en-US" sz="3000" dirty="0"/>
              <a:t>For example, the entity type EMPLOYEE and PROJECT.</a:t>
            </a:r>
            <a:endParaRPr lang="en-US" altLang="en-US" sz="3000" dirty="0"/>
          </a:p>
          <a:p>
            <a:pPr eaLnBrk="1" hangingPunct="1"/>
            <a:r>
              <a:rPr lang="en-US" altLang="en-US" sz="3200" dirty="0"/>
              <a:t>An attribute of an entity type for which each entity must have a unique value is called a key attribute of the entity type. </a:t>
            </a:r>
            <a:endParaRPr lang="en-US" altLang="en-US" sz="3200" dirty="0"/>
          </a:p>
          <a:p>
            <a:pPr lvl="1" eaLnBrk="1" hangingPunct="1"/>
            <a:r>
              <a:rPr lang="en-US" altLang="en-US" sz="3000" dirty="0"/>
              <a:t>For example, SSN of EMPLOYEE.</a:t>
            </a:r>
            <a:endParaRPr lang="en-US" altLang="en-US" sz="300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Entity Types and Key Attributes (2)</a:t>
            </a:r>
            <a:endParaRPr lang="en-US" altLang="en-US" dirty="0"/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228600" y="1562100"/>
            <a:ext cx="8294688" cy="4572000"/>
          </a:xfrm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sz="2400" dirty="0"/>
              <a:t>A key attribute may be composite. 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VehicleTagNumber is a key of the CAR entity type with components (Number, State).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An entity type may have more than one key. 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The CAR entity type may have two keys:</a:t>
            </a:r>
            <a:endParaRPr lang="en-US" altLang="en-US" sz="2400" dirty="0"/>
          </a:p>
          <a:p>
            <a:pPr lvl="2" eaLnBrk="1" hangingPunct="1"/>
            <a:r>
              <a:rPr lang="en-US" altLang="en-US" sz="2000" dirty="0"/>
              <a:t>VehicleIdentificationNumber (popularly called or aka VIN)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/>
              <a:t>VehicleTagNumber (Number, State), aka license plate number.</a:t>
            </a:r>
            <a:endParaRPr lang="en-US" altLang="en-US" sz="2000" dirty="0"/>
          </a:p>
          <a:p>
            <a:pPr eaLnBrk="1" hangingPunct="1"/>
            <a:r>
              <a:rPr lang="en-US" altLang="en-US" sz="2400" u="sng" dirty="0"/>
              <a:t>Each key </a:t>
            </a:r>
            <a:r>
              <a:rPr lang="en-US" altLang="en-US" sz="2400" dirty="0"/>
              <a:t>is </a:t>
            </a:r>
            <a:r>
              <a:rPr lang="en-US" altLang="en-US" sz="2400" u="sng" dirty="0"/>
              <a:t>underlined </a:t>
            </a:r>
            <a:r>
              <a:rPr lang="en-US" altLang="en-US" sz="2400" dirty="0"/>
              <a:t>(Note: this is different from the relational schema where only one “primary key is underlined).</a:t>
            </a:r>
            <a:endParaRPr lang="en-US" altLang="en-US" sz="2400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Entity Set</a:t>
            </a:r>
            <a:endParaRPr lang="en-US" altLang="en-US" dirty="0"/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4724400"/>
          </a:xfrm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Each entity type will have a collection of entities stored in the database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Called the </a:t>
            </a:r>
            <a:r>
              <a:rPr lang="en-US" altLang="en-US" b="1" dirty="0"/>
              <a:t>entity set </a:t>
            </a:r>
            <a:r>
              <a:rPr lang="en-US" altLang="en-US" dirty="0"/>
              <a:t>or sometimes </a:t>
            </a:r>
            <a:r>
              <a:rPr lang="en-US" altLang="en-US" b="1" dirty="0"/>
              <a:t>entity collection</a:t>
            </a:r>
            <a:endParaRPr lang="en-US" altLang="en-US" b="1" dirty="0"/>
          </a:p>
          <a:p>
            <a:pPr eaLnBrk="1" hangingPunct="1"/>
            <a:r>
              <a:rPr lang="en-US" altLang="en-US" dirty="0"/>
              <a:t>Same name (CAR) used to refer to both the entity type and the entity set</a:t>
            </a:r>
            <a:endParaRPr lang="en-US" altLang="en-US" dirty="0"/>
          </a:p>
          <a:p>
            <a:pPr eaLnBrk="1" hangingPunct="1"/>
            <a:r>
              <a:rPr lang="en-US" altLang="en-US" dirty="0"/>
              <a:t>However, entity type and entity set may be given different names</a:t>
            </a:r>
            <a:endParaRPr lang="en-US" altLang="en-US" dirty="0"/>
          </a:p>
          <a:p>
            <a:pPr eaLnBrk="1" hangingPunct="1"/>
            <a:r>
              <a:rPr lang="en-US" altLang="en-US" dirty="0"/>
              <a:t>Entity set is the current </a:t>
            </a:r>
            <a:r>
              <a:rPr lang="en-US" altLang="en-US" i="1" dirty="0"/>
              <a:t>state</a:t>
            </a:r>
            <a:r>
              <a:rPr lang="en-US" altLang="en-US" dirty="0"/>
              <a:t> of the entities of that type that are stored in the database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Value Sets (Domains) of Attributes</a:t>
            </a:r>
            <a:endParaRPr lang="en-US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r>
              <a:rPr lang="en-US" altLang="en-US" dirty="0"/>
              <a:t>Each simple attribute is associated with a value set</a:t>
            </a:r>
            <a:endParaRPr lang="en-US" altLang="en-US" dirty="0"/>
          </a:p>
          <a:p>
            <a:pPr lvl="1"/>
            <a:r>
              <a:rPr lang="en-US" altLang="en-US" dirty="0"/>
              <a:t>E.g., Lastname has a value which is a character string of upto 15 characters, say</a:t>
            </a:r>
            <a:endParaRPr lang="en-US" altLang="en-US" dirty="0"/>
          </a:p>
          <a:p>
            <a:pPr lvl="1"/>
            <a:r>
              <a:rPr lang="en-US" altLang="en-US" dirty="0"/>
              <a:t>Date has a value consisting of MM-DD-YYYY where each letter is an integer</a:t>
            </a:r>
            <a:endParaRPr lang="en-US" altLang="en-US" dirty="0"/>
          </a:p>
          <a:p>
            <a:r>
              <a:rPr lang="en-US" altLang="en-US" dirty="0"/>
              <a:t>A </a:t>
            </a:r>
            <a:r>
              <a:rPr lang="en-US" altLang="en-US" b="1" dirty="0"/>
              <a:t>value set </a:t>
            </a:r>
            <a:r>
              <a:rPr lang="en-US" altLang="en-US" dirty="0"/>
              <a:t>specifies the set of values associated with an attribute</a:t>
            </a:r>
            <a:endParaRPr lang="en-US" altLang="en-US" dirty="0"/>
          </a:p>
        </p:txBody>
      </p:sp>
      <p:sp>
        <p:nvSpPr>
          <p:cNvPr id="3174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Overview of Database Design Process</a:t>
            </a:r>
            <a:endParaRPr lang="en-US" altLang="en-US" sz="3200" dirty="0"/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Two main activities: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Database design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Applications design</a:t>
            </a:r>
            <a:endParaRPr lang="en-US" altLang="en-US" dirty="0"/>
          </a:p>
          <a:p>
            <a:pPr eaLnBrk="1" hangingPunct="1"/>
            <a:r>
              <a:rPr lang="en-US" altLang="en-US" dirty="0"/>
              <a:t>Focus in this chapter on </a:t>
            </a:r>
            <a:r>
              <a:rPr lang="en-US" altLang="en-US" u="sng" dirty="0"/>
              <a:t>conceptual database design</a:t>
            </a:r>
            <a:endParaRPr lang="en-US" altLang="en-US" u="sng" dirty="0"/>
          </a:p>
          <a:p>
            <a:pPr lvl="1" eaLnBrk="1" hangingPunct="1"/>
            <a:r>
              <a:rPr lang="en-US" altLang="en-US" dirty="0"/>
              <a:t>To design the conceptual schema for a database application</a:t>
            </a:r>
            <a:endParaRPr lang="en-US" altLang="en-US" dirty="0"/>
          </a:p>
          <a:p>
            <a:pPr eaLnBrk="1" hangingPunct="1"/>
            <a:r>
              <a:rPr lang="en-US" altLang="en-US" dirty="0"/>
              <a:t>Applications design focuses on the programs and interfaces that access the database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Generally considered part of software engineering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Attributes and Value Sets</a:t>
            </a:r>
            <a:endParaRPr lang="en-US" alt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r>
              <a:rPr lang="en-US" altLang="en-US" dirty="0"/>
              <a:t>Value sets are similar to data types in most programming languages – e.g., integer, character (n), real, bit </a:t>
            </a:r>
            <a:endParaRPr lang="en-US" altLang="en-US" dirty="0"/>
          </a:p>
          <a:p>
            <a:r>
              <a:rPr lang="en-US" altLang="en-US" dirty="0"/>
              <a:t>Mathematically, an attribute A for an entity type E whose value set is V is defined as a function 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                        A : E -&gt; P(V)</a:t>
            </a:r>
            <a:endParaRPr lang="en-US" altLang="en-US" dirty="0"/>
          </a:p>
          <a:p>
            <a:pPr>
              <a:buNone/>
            </a:pPr>
            <a:r>
              <a:rPr lang="en-US" altLang="en-US" dirty="0"/>
              <a:t>Where P(V) indicates a power set (which means all possible subsets) of V. The above definition covers simple and multivalued attributes.</a:t>
            </a:r>
            <a:endParaRPr lang="en-US" altLang="en-US" dirty="0"/>
          </a:p>
          <a:p>
            <a:r>
              <a:rPr lang="en-US" altLang="en-US" dirty="0"/>
              <a:t>We refer to the value of attribute A for entity e as A(e). </a:t>
            </a:r>
            <a:endParaRPr lang="en-US" altLang="en-US" dirty="0"/>
          </a:p>
        </p:txBody>
      </p:sp>
      <p:sp>
        <p:nvSpPr>
          <p:cNvPr id="3277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Displaying an Entity type</a:t>
            </a:r>
            <a:endParaRPr lang="en-US" altLang="en-US" dirty="0"/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dirty="0"/>
              <a:t>In ER diagrams, an entity type is displayed in a rectangular box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Attributes are displayed in ovals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attribute is connected to its entity type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Components of a composite attribute are connected to the oval representing the composite attribute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key attribute is underlined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Multivalued attributes displayed in double ovals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34925" y="939800"/>
            <a:ext cx="2341563" cy="243998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NOTATION for ER diagrams</a:t>
            </a:r>
            <a:endParaRPr lang="en-US" altLang="en-US" sz="3200" dirty="0"/>
          </a:p>
        </p:txBody>
      </p:sp>
      <p:pic>
        <p:nvPicPr>
          <p:cNvPr id="34820" name="Picture 4" descr="fig03_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0163" y="77788"/>
            <a:ext cx="4897437" cy="6521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5843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Entity Type CAR with two keys and a corresponding Entity Set</a:t>
            </a:r>
            <a:endParaRPr lang="en-US" altLang="en-US" sz="3200" dirty="0"/>
          </a:p>
        </p:txBody>
      </p:sp>
      <p:pic>
        <p:nvPicPr>
          <p:cNvPr id="35844" name="Picture 1028" descr="fig03_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600200"/>
            <a:ext cx="7010400" cy="4908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Initial Conceptual Design of Entity Types for the </a:t>
            </a:r>
            <a:r>
              <a:rPr lang="en-US" altLang="en-US" sz="2000" dirty="0"/>
              <a:t>COMPANY </a:t>
            </a:r>
            <a:r>
              <a:rPr lang="en-US" altLang="en-US" sz="3200" dirty="0"/>
              <a:t>Database Schema</a:t>
            </a:r>
            <a:endParaRPr lang="en-US" altLang="en-US" sz="3200" dirty="0"/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Based on the requirements, we can identify four initial entity types in the COMPANY database: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DEPARTMENT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PROJECT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EMPLOYEE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DEPENDENT</a:t>
            </a:r>
            <a:endParaRPr lang="en-US" altLang="en-US" dirty="0"/>
          </a:p>
          <a:p>
            <a:pPr eaLnBrk="1" hangingPunct="1"/>
            <a:r>
              <a:rPr lang="en-US" altLang="en-US" dirty="0"/>
              <a:t>The initial attributes shown are derived from the requirements description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36513" y="1446213"/>
            <a:ext cx="2438400" cy="396398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Initial Design of Entity Types:</a:t>
            </a:r>
            <a:br>
              <a:rPr lang="en-US" altLang="en-US" dirty="0"/>
            </a:br>
            <a:r>
              <a:rPr lang="en-US" altLang="en-US" sz="2400" dirty="0"/>
              <a:t>EMPLOYEE, DEPARTMENT, PROJECT, DEPENDENT</a:t>
            </a:r>
            <a:endParaRPr lang="en-US" altLang="en-US" sz="2400" dirty="0"/>
          </a:p>
        </p:txBody>
      </p:sp>
      <p:pic>
        <p:nvPicPr>
          <p:cNvPr id="37892" name="Picture 4" descr="fig03_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76200"/>
            <a:ext cx="6705600" cy="662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Refining the initial design by introducing </a:t>
            </a:r>
            <a:r>
              <a:rPr lang="en-US" altLang="en-US" sz="3200" b="1" dirty="0"/>
              <a:t>relationships</a:t>
            </a:r>
            <a:endParaRPr lang="en-US" altLang="en-US" sz="3200" b="1" dirty="0"/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The initial design is typically not complete</a:t>
            </a:r>
            <a:endParaRPr lang="en-US" altLang="en-US" dirty="0"/>
          </a:p>
          <a:p>
            <a:pPr eaLnBrk="1" hangingPunct="1"/>
            <a:r>
              <a:rPr lang="en-US" altLang="en-US" dirty="0"/>
              <a:t>Some aspects in the requirements will be represented as </a:t>
            </a:r>
            <a:r>
              <a:rPr lang="en-US" altLang="en-US" b="1" dirty="0"/>
              <a:t>relationships</a:t>
            </a:r>
            <a:endParaRPr lang="en-US" altLang="en-US" dirty="0"/>
          </a:p>
          <a:p>
            <a:pPr eaLnBrk="1" hangingPunct="1"/>
            <a:r>
              <a:rPr lang="en-US" altLang="en-US" dirty="0"/>
              <a:t>ER model has three main concepts: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Entities (and their entity types and entity sets)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Attributes (simple, composite, multivalued)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Relationships (and their relationship types and relationship sets)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39939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Relationships and Relationship Types (1)</a:t>
            </a:r>
            <a:endParaRPr lang="en-US" altLang="en-US" sz="3200" dirty="0"/>
          </a:p>
        </p:txBody>
      </p:sp>
      <p:sp>
        <p:nvSpPr>
          <p:cNvPr id="39940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 </a:t>
            </a:r>
            <a:r>
              <a:rPr lang="en-US" altLang="en-US" sz="2400" b="1" dirty="0"/>
              <a:t>relationship</a:t>
            </a:r>
            <a:r>
              <a:rPr lang="en-US" altLang="en-US" sz="2400" dirty="0"/>
              <a:t> relates two or more distinct entities with a specific meaning.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For example, EMPLOYEE John Smith </a:t>
            </a:r>
            <a:r>
              <a:rPr lang="en-US" altLang="en-US" sz="2100" i="1" dirty="0"/>
              <a:t>works on</a:t>
            </a:r>
            <a:r>
              <a:rPr lang="en-US" altLang="en-US" sz="2100" dirty="0"/>
              <a:t> the ProductX PROJECT, or EMPLOYEE Franklin Wong </a:t>
            </a:r>
            <a:r>
              <a:rPr lang="en-US" altLang="en-US" sz="2100" i="1" dirty="0"/>
              <a:t>manages</a:t>
            </a:r>
            <a:r>
              <a:rPr lang="en-US" altLang="en-US" sz="2100" dirty="0"/>
              <a:t> the Research DEPARTMENT.</a:t>
            </a:r>
            <a:endParaRPr lang="en-US" altLang="en-US" sz="21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Relationships of the same type are grouped or typed into a </a:t>
            </a:r>
            <a:r>
              <a:rPr lang="en-US" altLang="en-US" sz="2400" b="1" dirty="0"/>
              <a:t>relationship type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For example, the WORKS_ON relationship type in which EMPLOYEEs and PROJECTs participate, or the MANAGES relationship type in which EMPLOYEEs and DEPARTMENTs participate.</a:t>
            </a:r>
            <a:endParaRPr lang="en-US" altLang="en-US" sz="21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degree of a relationship type is the number of participating entity types. 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/>
              <a:t>Both MANAGES and WORKS_ON are </a:t>
            </a:r>
            <a:r>
              <a:rPr lang="en-US" altLang="en-US" sz="2100" i="1" dirty="0"/>
              <a:t>binary</a:t>
            </a:r>
            <a:r>
              <a:rPr lang="en-US" altLang="en-US" sz="2100" dirty="0"/>
              <a:t> relationships.</a:t>
            </a:r>
            <a:endParaRPr lang="en-US" altLang="en-US" sz="2100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Slide Number Placeholder 2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41987" name="Rectangle 15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77628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2800" dirty="0"/>
              <a:t>Relationship instances of the WORKS_FOR N:1 relationship between EMPLOYEE and DEPARTMENT</a:t>
            </a:r>
            <a:endParaRPr lang="en-US" altLang="en-US" sz="2800" dirty="0"/>
          </a:p>
        </p:txBody>
      </p:sp>
      <p:pic>
        <p:nvPicPr>
          <p:cNvPr id="41988" name="Picture 31" descr="fig03_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608138"/>
            <a:ext cx="7924800" cy="4724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Slide Number Placeholder 2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44035" name="Rectangle 20"/>
          <p:cNvSpPr>
            <a:spLocks noGrp="1"/>
          </p:cNvSpPr>
          <p:nvPr>
            <p:ph type="title"/>
          </p:nvPr>
        </p:nvSpPr>
        <p:spPr>
          <a:xfrm>
            <a:off x="296863" y="85725"/>
            <a:ext cx="8496300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2800" dirty="0"/>
              <a:t>Relationship instances of the M:N  WORKS_ON relationship between EMPLOYEE and PROJECT</a:t>
            </a:r>
            <a:endParaRPr lang="en-US" altLang="en-US" sz="2800" dirty="0"/>
          </a:p>
        </p:txBody>
      </p:sp>
      <p:sp>
        <p:nvSpPr>
          <p:cNvPr id="44036" name="Text Box 21"/>
          <p:cNvSpPr txBox="1"/>
          <p:nvPr/>
        </p:nvSpPr>
        <p:spPr>
          <a:xfrm>
            <a:off x="685800" y="1822450"/>
            <a:ext cx="80994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4037" name="Picture 38" descr="fig03_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1113" y="1644650"/>
            <a:ext cx="6948487" cy="4783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152400" y="914400"/>
            <a:ext cx="2438400" cy="228758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Overview of Database Design Process</a:t>
            </a:r>
            <a:endParaRPr lang="en-US" altLang="en-US" sz="3200" dirty="0"/>
          </a:p>
        </p:txBody>
      </p:sp>
      <p:pic>
        <p:nvPicPr>
          <p:cNvPr id="8196" name="Picture 4" descr="fig03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34925"/>
            <a:ext cx="6629400" cy="6365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46083" name="Rectangle 205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Relationship type vs. relationship set (1)</a:t>
            </a:r>
            <a:endParaRPr lang="en-US" altLang="en-US" sz="3200" dirty="0"/>
          </a:p>
        </p:txBody>
      </p:sp>
      <p:sp>
        <p:nvSpPr>
          <p:cNvPr id="46084" name="Rectangle 205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Relationship Type: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Is the schema description of a relationship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Identifies the relationship name and the participating entity types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Also identifies certain relationship constraints</a:t>
            </a:r>
            <a:endParaRPr lang="en-US" altLang="en-US" dirty="0"/>
          </a:p>
          <a:p>
            <a:pPr eaLnBrk="1" hangingPunct="1"/>
            <a:r>
              <a:rPr lang="en-US" altLang="en-US" dirty="0"/>
              <a:t>Relationship Set: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The current set of relationship instances represented in the database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The current </a:t>
            </a:r>
            <a:r>
              <a:rPr lang="en-US" altLang="en-US" i="1" dirty="0"/>
              <a:t>state</a:t>
            </a:r>
            <a:r>
              <a:rPr lang="en-US" altLang="en-US" dirty="0"/>
              <a:t> of a relationship type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Relationship type vs. relationship set (2)</a:t>
            </a:r>
            <a:endParaRPr lang="en-US" altLang="en-US" sz="3200" dirty="0"/>
          </a:p>
        </p:txBody>
      </p:sp>
      <p:sp>
        <p:nvSpPr>
          <p:cNvPr id="4710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sz="2400" dirty="0"/>
              <a:t>Each instance in the set relates individual participating entities – one from each participating entity type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In ER diagrams, we represent the </a:t>
            </a:r>
            <a:r>
              <a:rPr lang="en-US" altLang="en-US" sz="2400" i="1" dirty="0"/>
              <a:t>relationship type </a:t>
            </a:r>
            <a:r>
              <a:rPr lang="en-US" altLang="en-US" sz="2400" dirty="0"/>
              <a:t>as follows: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Diamond-shaped box is used to display a relationship type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Connected to the participating entity types via straight lines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Note that the relationship type is not shown with an arrow. The name should be typically be readable from left to right and top to bottom.</a:t>
            </a:r>
            <a:endParaRPr lang="en-US" altLang="en-US" sz="2400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48131" name="Rectangle 205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Refining the COMPANY database schema by introducing relationships</a:t>
            </a:r>
            <a:endParaRPr lang="en-US" altLang="en-US" sz="3200" dirty="0"/>
          </a:p>
        </p:txBody>
      </p:sp>
      <p:sp>
        <p:nvSpPr>
          <p:cNvPr id="48132" name="Rectangle 205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sz="2400" dirty="0"/>
              <a:t>By examining the requirements, six relationship types are identified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All are </a:t>
            </a:r>
            <a:r>
              <a:rPr lang="en-US" altLang="en-US" sz="2400" i="1" dirty="0"/>
              <a:t>binary</a:t>
            </a:r>
            <a:r>
              <a:rPr lang="en-US" altLang="en-US" sz="2400" dirty="0"/>
              <a:t> relationships( degree 2)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Listed below with their participating entity types: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WORKS_FOR (between EMPLOYEE, DEPARTMENT)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MANAGES (also between EMPLOYEE, DEPARTMENT)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CONTROLS (between DEPARTMENT, PROJECT)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WORKS_ON (between EMPLOYEE, PROJECT)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SUPERVISION (between EMPLOYEE (as subordinate), EMPLOYEE (as supervisor))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DEPENDENTS_OF (between EMPLOYEE, DEPENDENT)</a:t>
            </a:r>
            <a:endParaRPr lang="en-US" altLang="en-US" sz="2200" dirty="0"/>
          </a:p>
          <a:p>
            <a:pPr lvl="1" eaLnBrk="1" hangingPunct="1"/>
            <a:endParaRPr lang="en-US" altLang="en-US" sz="2200"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Slide Number Placeholder 2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76200" y="198438"/>
            <a:ext cx="7607300" cy="6223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ER DIAGRAM – Relationship Types are:</a:t>
            </a:r>
            <a:br>
              <a:rPr lang="en-US" altLang="en-US" sz="3200" dirty="0"/>
            </a:br>
            <a:r>
              <a:rPr lang="en-US" altLang="en-US" sz="1400" b="1" dirty="0"/>
              <a:t>WORKS_FOR, MANAGES, WORKS_ON, CONTROLS, SUPERVISION, DEPENDENTS_OF</a:t>
            </a:r>
            <a:endParaRPr lang="en-US" altLang="en-US" sz="1400" b="1" dirty="0"/>
          </a:p>
        </p:txBody>
      </p:sp>
      <p:pic>
        <p:nvPicPr>
          <p:cNvPr id="49156" name="Picture 4" descr="fig03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830263"/>
            <a:ext cx="6172200" cy="5949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51203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Discussion on Relationship Types</a:t>
            </a:r>
            <a:endParaRPr lang="en-US" altLang="en-US" dirty="0"/>
          </a:p>
        </p:txBody>
      </p:sp>
      <p:sp>
        <p:nvSpPr>
          <p:cNvPr id="51204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sz="2400" dirty="0"/>
              <a:t>In the refined design, some attributes from the initial entity types are refined into relationships: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Manager of DEPARTMENT -&gt; MANAGES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Works_on of EMPLOYEE -&gt; WORKS_ON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Department of EMPLOYEE -&gt; WORKS_FOR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etc</a:t>
            </a:r>
            <a:endParaRPr lang="en-US" altLang="en-US" sz="2200" dirty="0"/>
          </a:p>
          <a:p>
            <a:pPr eaLnBrk="1" hangingPunct="1"/>
            <a:r>
              <a:rPr lang="en-US" altLang="en-US" sz="2400" dirty="0"/>
              <a:t>In general, more than one relationship type can exist between the same participating entity types 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MANAGES and WORKS_FOR are distinct relationship types between EMPLOYEE and DEPARTMENT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Different meanings and different relationship instances.</a:t>
            </a:r>
            <a:endParaRPr lang="en-US" altLang="en-US" sz="2200" dirty="0"/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53251" name="Rectangle 102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Constraints on Relationships</a:t>
            </a:r>
            <a:br>
              <a:rPr lang="en-US" altLang="en-US" dirty="0"/>
            </a:br>
            <a:r>
              <a:rPr lang="en-US" altLang="en-US" dirty="0"/>
              <a:t>known as Structural Constraints</a:t>
            </a:r>
            <a:endParaRPr lang="en-US" altLang="en-US" dirty="0"/>
          </a:p>
        </p:txBody>
      </p:sp>
      <p:sp>
        <p:nvSpPr>
          <p:cNvPr id="53252" name="Rectangle 1029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sz="2400" dirty="0"/>
              <a:t>Constraints on Relationship Types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(Also known as ratio constraints)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Cardinality Ratio (specifies </a:t>
            </a:r>
            <a:r>
              <a:rPr lang="en-US" altLang="en-US" sz="2200" i="1" dirty="0"/>
              <a:t>maximum</a:t>
            </a:r>
            <a:r>
              <a:rPr lang="en-US" altLang="en-US" sz="2200" dirty="0"/>
              <a:t> participation) </a:t>
            </a:r>
            <a:endParaRPr lang="en-US" altLang="en-US" sz="2200" dirty="0"/>
          </a:p>
          <a:p>
            <a:pPr lvl="2" eaLnBrk="1" hangingPunct="1"/>
            <a:r>
              <a:rPr lang="en-US" altLang="en-US" sz="2000" dirty="0"/>
              <a:t>One-to-one (1:1)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/>
              <a:t>One-to-many (1:N) or Many-to-one (N:1)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/>
              <a:t>Many-to-many (M:N)</a:t>
            </a:r>
            <a:endParaRPr lang="en-US" altLang="en-US" sz="2000" dirty="0"/>
          </a:p>
          <a:p>
            <a:pPr lvl="1" eaLnBrk="1" hangingPunct="1"/>
            <a:r>
              <a:rPr lang="en-US" altLang="en-US" sz="2200" dirty="0"/>
              <a:t>Existence Dependency Constraint (specifies </a:t>
            </a:r>
            <a:r>
              <a:rPr lang="en-US" altLang="en-US" sz="2200" i="1" dirty="0"/>
              <a:t>minimum</a:t>
            </a:r>
            <a:r>
              <a:rPr lang="en-US" altLang="en-US" sz="2200" dirty="0"/>
              <a:t> participation) (also called participation constraint)</a:t>
            </a:r>
            <a:endParaRPr lang="en-US" altLang="en-US" sz="2200" dirty="0"/>
          </a:p>
          <a:p>
            <a:pPr lvl="2" eaLnBrk="1" hangingPunct="1"/>
            <a:r>
              <a:rPr lang="en-US" altLang="en-US" sz="2000" dirty="0"/>
              <a:t>zero (optional participation, not existence-dependent, partial) – expressed as single line connecting the participating entity type to the relationship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/>
              <a:t>one or more (mandatory participation, existence-dependent, total participation) – expressed as double line connecting the participating entity type to the relationship</a:t>
            </a:r>
            <a:endParaRPr lang="en-US" altLang="en-US" sz="2000"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55299" name="Rectangle 1028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Recursive Relationship Type</a:t>
            </a:r>
            <a:endParaRPr lang="en-US" altLang="en-US" dirty="0"/>
          </a:p>
        </p:txBody>
      </p:sp>
      <p:sp>
        <p:nvSpPr>
          <p:cNvPr id="55300" name="Rectangle 1029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sz="2400" dirty="0"/>
              <a:t>A relationship type between the same participating entity type in </a:t>
            </a:r>
            <a:r>
              <a:rPr lang="en-US" altLang="en-US" sz="2400" b="1" dirty="0"/>
              <a:t>distinct roles</a:t>
            </a:r>
            <a:endParaRPr lang="en-US" altLang="en-US" sz="2400" b="1" dirty="0"/>
          </a:p>
          <a:p>
            <a:pPr eaLnBrk="1" hangingPunct="1"/>
            <a:r>
              <a:rPr lang="en-US" altLang="en-US" sz="2400" dirty="0"/>
              <a:t>Also called a</a:t>
            </a:r>
            <a:r>
              <a:rPr lang="en-US" altLang="en-US" sz="2400" b="1" dirty="0"/>
              <a:t> self-referencing </a:t>
            </a:r>
            <a:r>
              <a:rPr lang="en-US" altLang="en-US" sz="2400" dirty="0"/>
              <a:t>relationship type.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Example: the SUPERVISION relationship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EMPLOYEE participates twice in two distinct roles: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supervisor (or boss) role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supervisee (or subordinate) role</a:t>
            </a:r>
            <a:endParaRPr lang="en-US" altLang="en-US" sz="2200" dirty="0"/>
          </a:p>
          <a:p>
            <a:pPr eaLnBrk="1" hangingPunct="1"/>
            <a:r>
              <a:rPr lang="en-US" altLang="en-US" sz="2400" dirty="0"/>
              <a:t>Each relationship instance relates two distinct EMPLOYEE entities: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One employee in </a:t>
            </a:r>
            <a:r>
              <a:rPr lang="en-US" altLang="en-US" sz="2200" i="1" dirty="0"/>
              <a:t>supervisor</a:t>
            </a:r>
            <a:r>
              <a:rPr lang="en-US" altLang="en-US" sz="2200" dirty="0"/>
              <a:t> role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One employee in </a:t>
            </a:r>
            <a:r>
              <a:rPr lang="en-US" altLang="en-US" sz="2200" i="1" dirty="0"/>
              <a:t>supervisee</a:t>
            </a:r>
            <a:r>
              <a:rPr lang="en-US" altLang="en-US" sz="2200" dirty="0"/>
              <a:t> role</a:t>
            </a:r>
            <a:endParaRPr lang="en-US" altLang="en-US" sz="2200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Slide Number Placeholder 2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>
          <a:xfrm>
            <a:off x="622300" y="215900"/>
            <a:ext cx="7940675" cy="768350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Recursive Relationship Type is: </a:t>
            </a:r>
            <a:r>
              <a:rPr lang="en-US" altLang="en-US" sz="2400" b="1" dirty="0"/>
              <a:t>SUPERVISION</a:t>
            </a:r>
            <a:br>
              <a:rPr lang="en-US" altLang="en-US" sz="2400" b="1" dirty="0"/>
            </a:br>
            <a:r>
              <a:rPr lang="en-US" altLang="en-US" sz="2800" b="1" dirty="0"/>
              <a:t>(participation role names are shown)</a:t>
            </a:r>
            <a:endParaRPr lang="en-US" altLang="en-US" sz="2400" b="1" dirty="0"/>
          </a:p>
        </p:txBody>
      </p:sp>
      <p:pic>
        <p:nvPicPr>
          <p:cNvPr id="57348" name="Picture 4" descr="fig03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911225"/>
            <a:ext cx="5791200" cy="5583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59395" name="Rectangle 205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Weak Entity Types</a:t>
            </a:r>
            <a:endParaRPr lang="en-US" altLang="en-US" dirty="0"/>
          </a:p>
        </p:txBody>
      </p:sp>
      <p:sp>
        <p:nvSpPr>
          <p:cNvPr id="59396" name="Rectangle 205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An entity that does not have a key attribute and that is identification-dependent on another entity type.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weak entity must participate in an identifying relationship type with an owner or identifying entity type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Entities are identified by the combination of: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partial key of the weak entity type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particular entity they are related to in the identifying relationship  type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Example: </a:t>
            </a:r>
            <a:endParaRPr lang="en-US" altLang="en-US" sz="20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DEPENDENT entity is identified by the dependent’s first name, </a:t>
            </a:r>
            <a:r>
              <a:rPr lang="en-US" altLang="en-US" sz="2000" i="1" dirty="0"/>
              <a:t>and</a:t>
            </a:r>
            <a:r>
              <a:rPr lang="en-US" altLang="en-US" sz="2000" dirty="0"/>
              <a:t> the specific EMPLOYEE with whom the dependent is related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Name of DEPENDENT is the </a:t>
            </a:r>
            <a:r>
              <a:rPr lang="en-US" altLang="en-US" sz="2000" i="1" dirty="0"/>
              <a:t>partial key</a:t>
            </a:r>
            <a:endParaRPr lang="en-US" altLang="en-US" sz="2000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DEPENDENT is a </a:t>
            </a:r>
            <a:r>
              <a:rPr lang="en-US" altLang="en-US" sz="2000" i="1" dirty="0"/>
              <a:t>weak entity type</a:t>
            </a:r>
            <a:endParaRPr lang="en-US" altLang="en-US" sz="2000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EMPLOYEE is its identifying entity type via the identifying relationship type DEPENDENT_OF</a:t>
            </a:r>
            <a:endParaRPr lang="en-US" altLang="en-US" sz="2000"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61443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Attributes of Relationship types</a:t>
            </a:r>
            <a:endParaRPr lang="en-US" altLang="en-US" dirty="0"/>
          </a:p>
        </p:txBody>
      </p:sp>
      <p:sp>
        <p:nvSpPr>
          <p:cNvPr id="61444" name="Rectangle 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dirty="0"/>
              <a:t>A relationship type can have attributes: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For example, HoursPerWeek of WORKS_ON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Its value for each relationship instance describes the number of hours per week that an EMPLOYEE works on a PROJECT.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A value of HoursPerWeek depends on a particular (employee, project) combination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Most relationship attributes are used with M:N relationships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In 1:N relationships, they can be transferred to the entity type on the N-side of the relationship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9219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96850"/>
            <a:ext cx="5791200" cy="6203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Slide Number Placeholder 2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63491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Example Attribute of a Relationship Type: </a:t>
            </a:r>
            <a:br>
              <a:rPr lang="en-US" altLang="en-US" dirty="0"/>
            </a:br>
            <a:r>
              <a:rPr lang="en-US" altLang="en-US" dirty="0"/>
              <a:t>Hours of WORKS_ON</a:t>
            </a:r>
            <a:endParaRPr lang="en-US" altLang="en-US" dirty="0"/>
          </a:p>
        </p:txBody>
      </p:sp>
      <p:pic>
        <p:nvPicPr>
          <p:cNvPr id="63492" name="Picture 4" descr="fig03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1579563"/>
            <a:ext cx="5080000" cy="4897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65539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Notation for Constraints on Relationships</a:t>
            </a:r>
            <a:endParaRPr lang="en-US" altLang="en-US" dirty="0"/>
          </a:p>
        </p:txBody>
      </p:sp>
      <p:sp>
        <p:nvSpPr>
          <p:cNvPr id="65540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dirty="0"/>
              <a:t>Cardinality ratio (of a binary relationship): 1:1, 1:N, N:1, or M:N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Shown by placing appropriate numbers on the relationship edges.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Participation constraint (on each participating entity type): total (called existence dependency) or partial.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Total shown by double line, partial by single line.</a:t>
            </a: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NOTE: These are easy to specify for Binary Relationship Types.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67587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Alternative (min, max) notation for relationship structural constraints:</a:t>
            </a:r>
            <a:endParaRPr lang="en-US" altLang="en-US" dirty="0"/>
          </a:p>
        </p:txBody>
      </p:sp>
      <p:sp>
        <p:nvSpPr>
          <p:cNvPr id="67588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Specified on each participation of an entity type E in a relationship type R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Specifies that each entity e in E participates in at least </a:t>
            </a:r>
            <a:r>
              <a:rPr lang="en-US" altLang="en-US" sz="2000" i="1" dirty="0"/>
              <a:t>min</a:t>
            </a:r>
            <a:r>
              <a:rPr lang="en-US" altLang="en-US" sz="2000" dirty="0"/>
              <a:t> and at most </a:t>
            </a:r>
            <a:r>
              <a:rPr lang="en-US" altLang="en-US" sz="2000" i="1" dirty="0"/>
              <a:t>max</a:t>
            </a:r>
            <a:r>
              <a:rPr lang="en-US" altLang="en-US" sz="2000" dirty="0"/>
              <a:t> relationship instances in R</a:t>
            </a:r>
            <a:endParaRPr lang="en-US" altLang="en-US" sz="2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/>
              <a:t>Default(no constraint): min</a:t>
            </a:r>
            <a:r>
              <a:rPr lang="en-US" altLang="en-US" sz="2000" dirty="0">
                <a:sym typeface="Symbol" panose="05050102010706020507" pitchFamily="18" charset="2"/>
              </a:rPr>
              <a:t>=0, max=n (signifying no limit)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Must have minmax, min0, max 1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Derived from the knowledge of mini-world constraints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Examples: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 department has exactly one manager and an employee can manage at most one department.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(0,1) for participation of EMPLOYEE in MANAGES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(1,1) for participation of DEPARTMENT in MANAGES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An employee can work for exactly one department but a department can have any number of employees.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(1,1) for participation of EMPLOYEE in WORKS_FOR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Specify (0,n) for participation of DEPARTMENT in WORKS_FOR</a:t>
            </a:r>
            <a:endParaRPr lang="en-US" altLang="en-US" sz="1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69635" name="Rectangle 2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The (min,max) notation for relationship constraints</a:t>
            </a:r>
            <a:endParaRPr lang="en-US" altLang="en-US" dirty="0"/>
          </a:p>
        </p:txBody>
      </p:sp>
      <p:pic>
        <p:nvPicPr>
          <p:cNvPr id="69636" name="Picture 27" descr="Slide3-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013" y="2209800"/>
            <a:ext cx="7773987" cy="2868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7" name="Text Box 28" descr="Pink tissue paper"/>
          <p:cNvSpPr txBox="1"/>
          <p:nvPr/>
        </p:nvSpPr>
        <p:spPr>
          <a:xfrm>
            <a:off x="1295400" y="5410200"/>
            <a:ext cx="6477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Read the min,max numbers next to the entity type and looking </a:t>
            </a:r>
            <a:r>
              <a:rPr lang="en-US" altLang="en-US" sz="2400" b="1" dirty="0">
                <a:solidFill>
                  <a:schemeClr val="tx1"/>
                </a:solidFill>
              </a:rPr>
              <a:t>away from </a:t>
            </a:r>
            <a:r>
              <a:rPr lang="en-US" altLang="en-US" sz="2400" dirty="0">
                <a:solidFill>
                  <a:schemeClr val="tx1"/>
                </a:solidFill>
              </a:rPr>
              <a:t>the entity type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71683" name="Rectangle 2"/>
          <p:cNvSpPr>
            <a:spLocks noGrp="1"/>
          </p:cNvSpPr>
          <p:nvPr>
            <p:ph type="title"/>
          </p:nvPr>
        </p:nvSpPr>
        <p:spPr>
          <a:xfrm>
            <a:off x="0" y="3048000"/>
            <a:ext cx="2147888" cy="320198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2000" dirty="0"/>
              <a:t>COMPANY ER Schema Diagram using (min, max) notation</a:t>
            </a:r>
            <a:endParaRPr lang="en-US" altLang="en-US" sz="2000" dirty="0"/>
          </a:p>
        </p:txBody>
      </p:sp>
      <p:pic>
        <p:nvPicPr>
          <p:cNvPr id="71684" name="Picture 4" descr="fig03_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96838"/>
            <a:ext cx="6324600" cy="670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Alternative diagrammatic notation</a:t>
            </a:r>
            <a:endParaRPr lang="en-US" altLang="en-US" dirty="0"/>
          </a:p>
        </p:txBody>
      </p:sp>
      <p:sp>
        <p:nvSpPr>
          <p:cNvPr id="73732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ER diagrams is one popular example for displaying database schemas</a:t>
            </a:r>
            <a:endParaRPr lang="en-US" altLang="en-US" dirty="0"/>
          </a:p>
          <a:p>
            <a:pPr eaLnBrk="1" hangingPunct="1"/>
            <a:r>
              <a:rPr lang="en-US" altLang="en-US" dirty="0"/>
              <a:t>Many other notations exist in the literature and in various database design and modeling tools</a:t>
            </a:r>
            <a:endParaRPr lang="en-US" altLang="en-US" dirty="0"/>
          </a:p>
          <a:p>
            <a:pPr eaLnBrk="1" hangingPunct="1"/>
            <a:r>
              <a:rPr lang="en-US" altLang="en-US" dirty="0"/>
              <a:t>Appendix A illustrates some of the alternative notations that have been used</a:t>
            </a:r>
            <a:endParaRPr lang="en-US" altLang="en-US" dirty="0"/>
          </a:p>
          <a:p>
            <a:pPr eaLnBrk="1" hangingPunct="1"/>
            <a:r>
              <a:rPr lang="en-US" altLang="en-US" dirty="0"/>
              <a:t>UML class diagrams is representative of another way of displaying ER concepts that is used in several commercial design tools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>
          <a:xfrm>
            <a:off x="131763" y="4495800"/>
            <a:ext cx="2133600" cy="198278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Summary of notation for ER diagrams</a:t>
            </a:r>
            <a:endParaRPr lang="en-US" altLang="en-US" sz="3200" dirty="0"/>
          </a:p>
        </p:txBody>
      </p:sp>
      <p:pic>
        <p:nvPicPr>
          <p:cNvPr id="74756" name="Picture 4" descr="fig03_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0163" y="77788"/>
            <a:ext cx="5049837" cy="6724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25472" y="2286000"/>
            <a:ext cx="1703328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FF0000"/>
                </a:solidFill>
                <a:highlight>
                  <a:srgbClr val="FFFF00"/>
                </a:highlight>
                <a:latin typeface="-apple-system"/>
                <a:ea typeface="MS PGothic" panose="020B0600070205080204" pitchFamily="34" charset="-128"/>
                <a:cs typeface="+mn-cs"/>
              </a:rPr>
              <a:t>Chen – Our focus is Chen notations </a:t>
            </a:r>
            <a:endParaRPr kumimoji="0" lang="en-US" altLang="zh-CN" b="1" kern="1200" cap="none" spc="0" normalizeH="0" baseline="0" noProof="0" dirty="0">
              <a:solidFill>
                <a:srgbClr val="FF0000"/>
              </a:solidFill>
              <a:highlight>
                <a:srgbClr val="FFFF00"/>
              </a:highlight>
              <a:latin typeface="-apple-system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UML class diagrams</a:t>
            </a:r>
            <a:endParaRPr lang="en-US" altLang="en-US" sz="3200" dirty="0"/>
          </a:p>
        </p:txBody>
      </p:sp>
      <p:sp>
        <p:nvSpPr>
          <p:cNvPr id="7578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Represent classes (similar to entity types) as large rounded boxes with three sections: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Top section includes entity type (class) name</a:t>
            </a:r>
            <a:endParaRPr lang="en-US" altLang="en-US" sz="22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Second section includes attributes</a:t>
            </a:r>
            <a:endParaRPr lang="en-US" altLang="en-US" sz="22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Third section includes class operations (operations are not in basic ER model)</a:t>
            </a:r>
            <a:endParaRPr lang="en-US" altLang="en-US" sz="22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Relationships (called associations) represented as lines connecting the classes</a:t>
            </a: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Other UML terminology also differs from ER terminology</a:t>
            </a:r>
            <a:endParaRPr lang="en-US" altLang="en-US" sz="22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Used in database design and object-oriented software design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UML has many other types of diagrams for software design</a:t>
            </a: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>
          <a:xfrm>
            <a:off x="203200" y="136525"/>
            <a:ext cx="8915400" cy="4953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2800" dirty="0"/>
              <a:t>UML class diagram for COMPANY database schema</a:t>
            </a:r>
            <a:endParaRPr lang="en-US" altLang="en-US" sz="2800" dirty="0"/>
          </a:p>
        </p:txBody>
      </p:sp>
      <p:pic>
        <p:nvPicPr>
          <p:cNvPr id="76804" name="Picture 4" descr="fig03_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13" y="592138"/>
            <a:ext cx="8610600" cy="6153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>
          <a:xfrm>
            <a:off x="30163" y="5654675"/>
            <a:ext cx="2667000" cy="99218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Other alternative diagrammatic notations</a:t>
            </a:r>
            <a:endParaRPr lang="en-US" altLang="en-US" sz="3200" dirty="0"/>
          </a:p>
        </p:txBody>
      </p:sp>
      <p:pic>
        <p:nvPicPr>
          <p:cNvPr id="77828" name="Picture 4" descr="figA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4450" y="104775"/>
            <a:ext cx="5184775" cy="6524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0163" y="1600200"/>
            <a:ext cx="3505200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FF0000"/>
                </a:solidFill>
                <a:highlight>
                  <a:srgbClr val="FFFF00"/>
                </a:highlight>
                <a:latin typeface="-apple-system"/>
                <a:ea typeface="MS PGothic" panose="020B0600070205080204" pitchFamily="34" charset="-128"/>
                <a:cs typeface="+mn-cs"/>
              </a:rPr>
              <a:t>Chen – Our focus is Chen notations </a:t>
            </a:r>
            <a:endParaRPr kumimoji="0" lang="en-US" altLang="zh-CN" b="1" kern="1200" cap="none" spc="0" normalizeH="0" baseline="0" noProof="0" dirty="0">
              <a:solidFill>
                <a:srgbClr val="FF0000"/>
              </a:solidFill>
              <a:highlight>
                <a:srgbClr val="FFFF00"/>
              </a:highlight>
              <a:latin typeface="-apple-system"/>
              <a:ea typeface="MS PGothic" panose="020B0600070205080204" pitchFamily="34" charset="-128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FF0000"/>
                </a:solidFill>
                <a:latin typeface="-apple-system"/>
                <a:ea typeface="MS PGothic" panose="020B0600070205080204" pitchFamily="34" charset="-128"/>
                <a:cs typeface="+mn-cs"/>
              </a:rPr>
              <a:t>Crow’s Foot</a:t>
            </a:r>
            <a:endParaRPr kumimoji="0" lang="en-US" altLang="zh-CN" b="1" kern="1200" cap="none" spc="0" normalizeH="0" baseline="0" noProof="0" dirty="0">
              <a:solidFill>
                <a:srgbClr val="FF0000"/>
              </a:solidFill>
              <a:latin typeface="-apple-system"/>
              <a:ea typeface="MS PGothic" panose="020B0600070205080204" pitchFamily="34" charset="-128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FF0000"/>
                </a:solidFill>
                <a:latin typeface="-apple-system"/>
                <a:ea typeface="MS PGothic" panose="020B0600070205080204" pitchFamily="34" charset="-128"/>
                <a:cs typeface="+mn-cs"/>
              </a:rPr>
              <a:t>Bachman</a:t>
            </a:r>
            <a:endParaRPr kumimoji="0" lang="en-US" altLang="zh-CN" b="1" kern="1200" cap="none" spc="0" normalizeH="0" baseline="0" noProof="0" dirty="0">
              <a:solidFill>
                <a:srgbClr val="FF0000"/>
              </a:solidFill>
              <a:latin typeface="-apple-system"/>
              <a:ea typeface="MS PGothic" panose="020B0600070205080204" pitchFamily="34" charset="-128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FF0000"/>
                </a:solidFill>
                <a:latin typeface="-apple-system"/>
                <a:ea typeface="MS PGothic" panose="020B0600070205080204" pitchFamily="34" charset="-128"/>
                <a:cs typeface="+mn-cs"/>
              </a:rPr>
              <a:t>IDEF1X</a:t>
            </a:r>
            <a:endParaRPr kumimoji="0" lang="en-US" altLang="zh-CN" b="1" kern="1200" cap="none" spc="0" normalizeH="0" baseline="0" noProof="0" dirty="0">
              <a:solidFill>
                <a:srgbClr val="FF0000"/>
              </a:solidFill>
              <a:latin typeface="-apple-system"/>
              <a:ea typeface="MS PGothic" panose="020B0600070205080204" pitchFamily="34" charset="-128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solidFill>
                  <a:srgbClr val="FF0000"/>
                </a:solidFill>
                <a:latin typeface="-apple-system"/>
                <a:ea typeface="MS PGothic" panose="020B0600070205080204" pitchFamily="34" charset="-128"/>
                <a:cs typeface="+mn-cs"/>
              </a:rPr>
              <a:t>Barker</a:t>
            </a:r>
            <a:endParaRPr kumimoji="0" lang="en-US" altLang="zh-CN" b="1" kern="1200" cap="none" spc="0" normalizeH="0" baseline="0" noProof="0" dirty="0">
              <a:solidFill>
                <a:srgbClr val="FF0000"/>
              </a:solidFill>
              <a:latin typeface="-apple-system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r>
              <a:rPr lang="en-US" altLang="zh-CN" dirty="0"/>
              <a:t>The diagram represents each </a:t>
            </a:r>
            <a:r>
              <a:rPr lang="en-US" altLang="zh-CN" dirty="0">
                <a:solidFill>
                  <a:srgbClr val="FF0000"/>
                </a:solidFill>
              </a:rPr>
              <a:t>AIRPORT</a:t>
            </a:r>
            <a:r>
              <a:rPr lang="en-US" altLang="zh-CN" dirty="0"/>
              <a:t>,keeping its unique airport code, the airportname and the city and state in which it islocated.</a:t>
            </a:r>
            <a:endParaRPr lang="zh-CN" altLang="en-US" dirty="0"/>
          </a:p>
        </p:txBody>
      </p:sp>
      <p:sp>
        <p:nvSpPr>
          <p:cNvPr id="10243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10244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0" y="2954338"/>
            <a:ext cx="6457950" cy="3502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>
              <a:buNone/>
            </a:pPr>
            <a:endParaRPr lang="zh-CN" altLang="en-US" dirty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endParaRPr lang="zh-CN" altLang="en-US" dirty="0"/>
          </a:p>
        </p:txBody>
      </p:sp>
      <p:sp>
        <p:nvSpPr>
          <p:cNvPr id="7987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7987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725" y="0"/>
            <a:ext cx="770255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>
              <a:buNone/>
            </a:pPr>
            <a:endParaRPr lang="zh-CN" altLang="en-US" dirty="0"/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endParaRPr lang="zh-CN" altLang="en-US" dirty="0"/>
          </a:p>
        </p:txBody>
      </p:sp>
      <p:sp>
        <p:nvSpPr>
          <p:cNvPr id="8090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80901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30363"/>
            <a:ext cx="9144000" cy="3597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>
              <a:buNone/>
            </a:pPr>
            <a:endParaRPr lang="zh-CN" altLang="en-US" dirty="0"/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endParaRPr lang="zh-CN" altLang="en-US" dirty="0"/>
          </a:p>
        </p:txBody>
      </p:sp>
      <p:sp>
        <p:nvSpPr>
          <p:cNvPr id="8192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8192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98525"/>
            <a:ext cx="9144000" cy="5060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>
              <a:buNone/>
            </a:pPr>
            <a:endParaRPr lang="zh-CN" altLang="en-US" dirty="0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endParaRPr lang="zh-CN" altLang="en-US" dirty="0"/>
          </a:p>
        </p:txBody>
      </p:sp>
      <p:sp>
        <p:nvSpPr>
          <p:cNvPr id="8294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82949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50875"/>
            <a:ext cx="9144000" cy="5556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>
              <a:buNone/>
            </a:pPr>
            <a:endParaRPr lang="zh-CN" altLang="en-US" dirty="0"/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endParaRPr lang="zh-CN" altLang="en-US" dirty="0"/>
          </a:p>
        </p:txBody>
      </p:sp>
      <p:sp>
        <p:nvSpPr>
          <p:cNvPr id="8397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</a:lstStyle>
          <a:p>
            <a:pPr lvl="0" algn="r" eaLnBrk="1" hangingPunct="1"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8397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8125"/>
            <a:ext cx="9144000" cy="6381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84995" name="Rectangle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dirty="0"/>
              <a:t>Relationships of Higher Degree</a:t>
            </a:r>
            <a:endParaRPr lang="en-US" altLang="en-US" dirty="0"/>
          </a:p>
        </p:txBody>
      </p:sp>
      <p:sp>
        <p:nvSpPr>
          <p:cNvPr id="84996" name="Rectangle 5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Relationship types of degree 2 are called binary</a:t>
            </a:r>
            <a:endParaRPr lang="en-US" altLang="en-US" dirty="0"/>
          </a:p>
          <a:p>
            <a:pPr eaLnBrk="1" hangingPunct="1"/>
            <a:r>
              <a:rPr lang="en-US" altLang="en-US" dirty="0"/>
              <a:t>Relationship types of degree 3 are called ternary and of degree n are called n-ary</a:t>
            </a:r>
            <a:endParaRPr lang="en-US" altLang="en-US" dirty="0"/>
          </a:p>
          <a:p>
            <a:pPr eaLnBrk="1" hangingPunct="1"/>
            <a:r>
              <a:rPr lang="en-US" altLang="en-US" dirty="0"/>
              <a:t>In general, an n-ary relationship is not equivalent to n binary relationships</a:t>
            </a:r>
            <a:endParaRPr lang="en-US" altLang="en-US" dirty="0"/>
          </a:p>
          <a:p>
            <a:pPr eaLnBrk="1" hangingPunct="1"/>
            <a:r>
              <a:rPr lang="en-US" altLang="en-US" dirty="0"/>
              <a:t>Constraints are harder to specify for higher-degree relationships (n &gt; 2) than for binary relationships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870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Discussion of n-ary relationships (n &gt; 2)</a:t>
            </a:r>
            <a:endParaRPr lang="en-US" altLang="en-US" sz="3200" dirty="0"/>
          </a:p>
        </p:txBody>
      </p:sp>
      <p:sp>
        <p:nvSpPr>
          <p:cNvPr id="8704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sz="2400" dirty="0"/>
              <a:t>In general, 3 binary relationships can represent different information than a single ternary relationship (see Figure 3.17a and b on next slide)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If needed, the binary and n-ary relationships can all be included in the schema design (see Figure 3.17a and b, where all relationships convey different meanings)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In some cases, a ternary relationship can be represented as a weak entity if the data model allows a weak entity type to have multiple identifying relationships (and hence multiple owner entity types) (see Figure 3.17c)</a:t>
            </a:r>
            <a:endParaRPr lang="en-US" altLang="en-US" sz="2400" dirty="0"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88067" name="Rectangle 1026"/>
          <p:cNvSpPr>
            <a:spLocks noGrp="1"/>
          </p:cNvSpPr>
          <p:nvPr>
            <p:ph type="title"/>
          </p:nvPr>
        </p:nvSpPr>
        <p:spPr>
          <a:xfrm>
            <a:off x="0" y="3810000"/>
            <a:ext cx="2286000" cy="236378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2800" dirty="0"/>
              <a:t>Example of a ternary relationship</a:t>
            </a:r>
            <a:endParaRPr lang="en-US" altLang="en-US" sz="2800" dirty="0"/>
          </a:p>
        </p:txBody>
      </p:sp>
      <p:pic>
        <p:nvPicPr>
          <p:cNvPr id="88068" name="Picture 1029" descr="fig03_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68263"/>
            <a:ext cx="5664200" cy="6789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89091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Discussion of n-ary relationships (n &gt; 2)</a:t>
            </a:r>
            <a:endParaRPr lang="en-US" altLang="en-US" sz="3200" dirty="0"/>
          </a:p>
        </p:txBody>
      </p:sp>
      <p:sp>
        <p:nvSpPr>
          <p:cNvPr id="89092" name="Rectangle 102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dirty="0"/>
              <a:t>If a particular binary relationship can be derived from a higher-degree relationship at all times, then it is redundant</a:t>
            </a:r>
            <a:endParaRPr lang="en-US" altLang="en-US" dirty="0"/>
          </a:p>
          <a:p>
            <a:pPr eaLnBrk="1" hangingPunct="1"/>
            <a:r>
              <a:rPr lang="en-US" altLang="en-US" dirty="0"/>
              <a:t>For example, the TAUGHT_DURING binary relationship in Figure 3.18 (see next slide) can be derived from the ternary relationship OFFERS (based on the meaning of the relationships)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90115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Another example of a ternary relationship</a:t>
            </a:r>
            <a:endParaRPr lang="en-US" altLang="en-US" sz="3200" dirty="0"/>
          </a:p>
        </p:txBody>
      </p:sp>
      <p:pic>
        <p:nvPicPr>
          <p:cNvPr id="90116" name="Picture 1029" descr="fig03_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913" y="1905000"/>
            <a:ext cx="7989887" cy="373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r>
              <a:rPr lang="en-US" altLang="zh-CN" dirty="0"/>
              <a:t>Each airline </a:t>
            </a:r>
            <a:r>
              <a:rPr lang="en-US" altLang="zh-CN" dirty="0">
                <a:solidFill>
                  <a:srgbClr val="FF0000"/>
                </a:solidFill>
              </a:rPr>
              <a:t>FLIGHT</a:t>
            </a:r>
            <a:r>
              <a:rPr lang="en-US" altLang="zh-CN" dirty="0"/>
              <a:t> has a unique number,the airline to which it belongs and theweekdays on which it is scheduled.</a:t>
            </a:r>
            <a:endParaRPr lang="zh-CN" altLang="en-US" dirty="0"/>
          </a:p>
        </p:txBody>
      </p:sp>
      <p:sp>
        <p:nvSpPr>
          <p:cNvPr id="11267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1126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2884488"/>
            <a:ext cx="6172200" cy="3744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91139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/>
              <a:t>Displaying constraints on higher-degree relationships</a:t>
            </a:r>
            <a:endParaRPr lang="en-US" altLang="en-US" sz="3200" dirty="0"/>
          </a:p>
        </p:txBody>
      </p:sp>
      <p:sp>
        <p:nvSpPr>
          <p:cNvPr id="91140" name="Rectangle 102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eaLnBrk="1" hangingPunct="1"/>
            <a:r>
              <a:rPr lang="en-US" altLang="en-US" sz="2400" dirty="0"/>
              <a:t>The (min, max) constraints can be displayed on the edges – however, they do not fully describe the constraints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Displaying a 1, M, or N indicates additional constraints</a:t>
            </a:r>
            <a:endParaRPr lang="en-US" altLang="en-US" sz="2400" dirty="0"/>
          </a:p>
          <a:p>
            <a:pPr lvl="1" eaLnBrk="1" hangingPunct="1"/>
            <a:r>
              <a:rPr lang="en-US" altLang="en-US" sz="2200" dirty="0"/>
              <a:t>An M or N indicates no constraint</a:t>
            </a:r>
            <a:endParaRPr lang="en-US" altLang="en-US" sz="2200" dirty="0"/>
          </a:p>
          <a:p>
            <a:pPr lvl="1" eaLnBrk="1" hangingPunct="1"/>
            <a:r>
              <a:rPr lang="en-US" altLang="en-US" sz="2200" dirty="0"/>
              <a:t>A 1 indicates that an entity can participate in at most one relationship instance </a:t>
            </a:r>
            <a:r>
              <a:rPr lang="en-US" altLang="en-US" sz="2200" i="1" dirty="0"/>
              <a:t>that has a particular combination of the other participating entities</a:t>
            </a:r>
            <a:endParaRPr lang="en-US" altLang="en-US" sz="2200" i="1" dirty="0"/>
          </a:p>
          <a:p>
            <a:pPr eaLnBrk="1" hangingPunct="1"/>
            <a:r>
              <a:rPr lang="en-US" altLang="en-US" sz="2400" dirty="0"/>
              <a:t>In general, both (min, max) and 1, M, or N are needed to describe fully the constraints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Overall, the constraint specification is difficult and possibly ambiguous when we consider relationships of a degree higher than two.</a:t>
            </a:r>
            <a:endParaRPr lang="en-US" altLang="en-US" sz="2400" dirty="0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Another Example: A UNIVERSITY Database</a:t>
            </a:r>
            <a:endParaRPr lang="en-US" altLang="en-US" dirty="0"/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r>
              <a:rPr lang="en-US" altLang="en-US" dirty="0"/>
              <a:t>To keep track of the enrollments in classes and student grades, another database is to be designed.</a:t>
            </a:r>
            <a:endParaRPr lang="en-US" altLang="en-US" dirty="0"/>
          </a:p>
          <a:p>
            <a:r>
              <a:rPr lang="en-US" altLang="en-US" dirty="0"/>
              <a:t>It keeps track of the COLLEGEs, DEPARTMENTs within each college, the COURSEs offered by departments, and SECTIONs of courses, INSTRUCTORs who teach the sections etc.</a:t>
            </a:r>
            <a:endParaRPr lang="en-US" altLang="en-US" dirty="0"/>
          </a:p>
        </p:txBody>
      </p:sp>
      <p:sp>
        <p:nvSpPr>
          <p:cNvPr id="9216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0" y="5518150"/>
            <a:ext cx="2438400" cy="99218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en-US" sz="3200" dirty="0">
                <a:latin typeface="Calibri Light" panose="020F0302020204030204" pitchFamily="34" charset="0"/>
              </a:rPr>
              <a:t>UNIVERSITY database conceptual schema</a:t>
            </a:r>
            <a:endParaRPr lang="en-US" altLang="en-US" sz="3200" dirty="0">
              <a:latin typeface="Calibri Light" panose="020F0302020204030204" pitchFamily="34" charset="0"/>
            </a:endParaRPr>
          </a:p>
        </p:txBody>
      </p:sp>
      <p:sp>
        <p:nvSpPr>
          <p:cNvPr id="93187" name="Slide Number Placeholder 3"/>
          <p:cNvSpPr txBox="1">
            <a:spLocks noGrp="1"/>
          </p:cNvSpPr>
          <p:nvPr>
            <p:ph type="sldNum" sz="quarter" idx="10"/>
          </p:nvPr>
        </p:nvSpPr>
        <p:spPr>
          <a:xfrm>
            <a:off x="6457950" y="6356350"/>
            <a:ext cx="2057400" cy="365125"/>
          </a:xfrm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93188" name="Footer Placeholder 1"/>
          <p:cNvSpPr txBox="1">
            <a:spLocks noGrp="1"/>
          </p:cNvSpPr>
          <p:nvPr>
            <p:ph type="ftr" sz="quarte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>
                <a:solidFill>
                  <a:srgbClr val="898989"/>
                </a:solidFill>
              </a:rPr>
              <a:t>©2016 Ramez Elmasri and Shamkant B. Navathe</a:t>
            </a:r>
            <a:endParaRPr lang="en-US" altLang="en-US" sz="900" dirty="0">
              <a:solidFill>
                <a:srgbClr val="898989"/>
              </a:solidFill>
            </a:endParaRPr>
          </a:p>
        </p:txBody>
      </p:sp>
      <p:pic>
        <p:nvPicPr>
          <p:cNvPr id="9318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588" y="1690688"/>
            <a:ext cx="7888287" cy="437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9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063" y="1243013"/>
            <a:ext cx="7889875" cy="4371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191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8" y="80963"/>
            <a:ext cx="6881812" cy="6762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Recap - </a:t>
            </a:r>
            <a:r>
              <a:rPr lang="en-US" altLang="zh-CN" b="1" dirty="0">
                <a:latin typeface="-apple-system"/>
              </a:rPr>
              <a:t>Conceptual, logical, physical</a:t>
            </a:r>
            <a:endParaRPr lang="zh-CN" altLang="en-US" dirty="0"/>
          </a:p>
        </p:txBody>
      </p:sp>
      <p:sp>
        <p:nvSpPr>
          <p:cNvPr id="9421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An Entity Relationship Diagram can be drawn at three different levels: conceptual, logical, or physical.</a:t>
            </a:r>
            <a:endParaRPr lang="en-US" altLang="zh-CN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Each of these levels has a different level of detail and are used for a different purpose.</a:t>
            </a:r>
            <a:endParaRPr lang="en-US" altLang="zh-CN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Let’s see some examples.</a:t>
            </a:r>
            <a:endParaRPr lang="en-US" altLang="zh-CN" dirty="0">
              <a:solidFill>
                <a:srgbClr val="212529"/>
              </a:solidFill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94212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Conceptual data</a:t>
            </a:r>
            <a:endParaRPr lang="zh-CN" altLang="en-US" dirty="0"/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294687" cy="2286000"/>
          </a:xfrm>
          <a:ln/>
        </p:spPr>
        <p:txBody>
          <a:bodyPr vert="horz" wrap="square" lIns="91440" tIns="45720" rIns="0" bIns="45720" anchor="t" anchorCtr="0"/>
          <a:p>
            <a:pPr algn="just"/>
            <a:r>
              <a:rPr lang="en-US" altLang="zh-CN" sz="2400" dirty="0">
                <a:solidFill>
                  <a:srgbClr val="212529"/>
                </a:solidFill>
                <a:latin typeface="-apple-system"/>
              </a:rPr>
              <a:t>The conceptual data model shows the business objects that exist in the system and how they relate to each other.</a:t>
            </a:r>
            <a:endParaRPr lang="en-US" altLang="zh-CN" sz="2400" dirty="0">
              <a:solidFill>
                <a:srgbClr val="212529"/>
              </a:solidFill>
              <a:latin typeface="-apple-system"/>
            </a:endParaRPr>
          </a:p>
          <a:p>
            <a:pPr algn="just"/>
            <a:r>
              <a:rPr lang="en-US" altLang="zh-CN" sz="2400" dirty="0">
                <a:solidFill>
                  <a:srgbClr val="212529"/>
                </a:solidFill>
                <a:latin typeface="-apple-system"/>
              </a:rPr>
              <a:t>It defines the entities that exist, which are not necessarily tables. Thinking of tables is too detailed for this type of data model.</a:t>
            </a:r>
            <a:endParaRPr lang="en-US" altLang="zh-CN" sz="2400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95236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b="1" dirty="0">
                <a:latin typeface="-apple-system"/>
              </a:rPr>
              <a:t>Logical Data Model</a:t>
            </a:r>
            <a:endParaRPr lang="en-US" altLang="zh-CN" b="1" dirty="0">
              <a:latin typeface="-apple-system"/>
            </a:endParaRP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algn="just"/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A logical model is a more detailed version of a conceptual data model. Attributes are added to each entity, and further entities can be added that represent areas to capture data in the system.</a:t>
            </a:r>
            <a:endParaRPr lang="en-US" altLang="zh-CN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b="1" dirty="0">
                <a:latin typeface="-apple-system"/>
              </a:rPr>
              <a:t>Physical Data Model</a:t>
            </a:r>
            <a:endParaRPr lang="en-US" altLang="zh-CN" b="1" dirty="0">
              <a:latin typeface="-apple-system"/>
            </a:endParaRP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pPr algn="just"/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The physical data model is the most detailed data model in this process. It defines a set of tables and columns and how they relate to each other. It includes primary and foreign keys, as well as the data types for each column.</a:t>
            </a:r>
            <a:endParaRPr lang="en-US" altLang="zh-CN" dirty="0">
              <a:solidFill>
                <a:srgbClr val="212529"/>
              </a:solidFill>
              <a:latin typeface="-apple-system"/>
            </a:endParaRPr>
          </a:p>
          <a:p>
            <a:pPr algn="just"/>
            <a:r>
              <a:rPr lang="en-US" altLang="zh-CN" dirty="0">
                <a:solidFill>
                  <a:srgbClr val="212529"/>
                </a:solidFill>
                <a:latin typeface="-apple-system"/>
              </a:rPr>
              <a:t>These diagrams can be created manually in a data modelling tool. They are also often generated by an IDE from an existing database.</a:t>
            </a:r>
            <a:endParaRPr lang="en-US" altLang="zh-CN" dirty="0">
              <a:solidFill>
                <a:srgbClr val="212529"/>
              </a:solidFill>
              <a:latin typeface="-apple-system"/>
            </a:endParaRPr>
          </a:p>
        </p:txBody>
      </p:sp>
      <p:sp>
        <p:nvSpPr>
          <p:cNvPr id="9728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b="1" dirty="0">
                <a:latin typeface="-apple-system"/>
              </a:rPr>
              <a:t>Summary </a:t>
            </a:r>
            <a:endParaRPr lang="en-US" altLang="zh-CN" b="1" dirty="0">
              <a:latin typeface="-apple-system"/>
            </a:endParaRPr>
          </a:p>
        </p:txBody>
      </p:sp>
      <p:sp>
        <p:nvSpPr>
          <p:cNvPr id="98307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98308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570038"/>
            <a:ext cx="7497763" cy="4486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sp>
        <p:nvSpPr>
          <p:cNvPr id="99331" name="Text Box 2"/>
          <p:cNvSpPr txBox="1"/>
          <p:nvPr/>
        </p:nvSpPr>
        <p:spPr>
          <a:xfrm>
            <a:off x="914400" y="396875"/>
            <a:ext cx="7288213" cy="8223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dirty="0">
                <a:solidFill>
                  <a:srgbClr val="800000"/>
                </a:solidFill>
              </a:rPr>
              <a:t>Some of the Automated Database Design Tools </a:t>
            </a:r>
            <a:r>
              <a:rPr lang="en-US" altLang="en-US" sz="2000" dirty="0">
                <a:solidFill>
                  <a:srgbClr val="800000"/>
                </a:solidFill>
              </a:rPr>
              <a:t>(Note: Not all may be on the market now)</a:t>
            </a:r>
            <a:endParaRPr lang="en-US" altLang="en-US" sz="2000" dirty="0">
              <a:solidFill>
                <a:srgbClr val="800000"/>
              </a:solidFill>
            </a:endParaRPr>
          </a:p>
        </p:txBody>
      </p:sp>
      <p:graphicFrame>
        <p:nvGraphicFramePr>
          <p:cNvPr id="884809" name="Group 73"/>
          <p:cNvGraphicFramePr>
            <a:graphicFrameLocks noGrp="1"/>
          </p:cNvGraphicFramePr>
          <p:nvPr/>
        </p:nvGraphicFramePr>
        <p:xfrm>
          <a:off x="228600" y="1447800"/>
          <a:ext cx="8664575" cy="5045075"/>
        </p:xfrm>
        <a:graphic>
          <a:graphicData uri="http://schemas.openxmlformats.org/drawingml/2006/table">
            <a:tbl>
              <a:tblPr/>
              <a:tblGrid>
                <a:gridCol w="1446213"/>
                <a:gridCol w="2713037"/>
                <a:gridCol w="4505325"/>
              </a:tblGrid>
              <a:tr h="335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COMPANY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TOOL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FUNCTIONALITY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36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Embarcadero Technologies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ER Studio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Database Modeling in ER and IDEF1X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94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DB Artisan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Database administration, space and security management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Oracle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Developer 2000/Designer 2000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Database modeling, application development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Popkin Software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System Architect 2001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 modeling, object modeling, process modeling, structured analysis/design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Platinum (Computer Associates) 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Enterprise Modeling Suite: Erwin, BPWin, Paradigm Plus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Data, process, and business component modeling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Persistence Inc.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Pwertier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Mapping from O-O to relational model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Rational (IBM)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Rational Rose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UML Modeling &amp; application generation in C++/JAVA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Resolution Ltd.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Xcase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Conceptual modeling up to code maintenance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Sybase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Enterprise Application Suite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 modeling, business logic modeling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Visio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Visio Enterprise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 Narrow" panose="020B0606020202030204" pitchFamily="34" charset="0"/>
                        </a:rPr>
                        <a:t>Data modeling, design/reengineering Visual Basic/C++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239713" y="381000"/>
            <a:ext cx="8294687" cy="4572000"/>
          </a:xfrm>
          <a:ln/>
        </p:spPr>
        <p:txBody>
          <a:bodyPr vert="horz" wrap="square" lIns="91440" tIns="45720" rIns="0" bIns="45720" anchor="t" anchorCtr="0"/>
          <a:p>
            <a:pPr algn="just"/>
            <a:r>
              <a:rPr lang="en-US" altLang="zh-CN" dirty="0"/>
              <a:t>A flight is composed of one or more FLIGHT LEGS. Each FLIGHT LEG has a departure airport and scheduled departure time and an arrival airport and scheduled arrival time.</a:t>
            </a:r>
            <a:endParaRPr lang="zh-CN" altLang="en-US" dirty="0"/>
          </a:p>
        </p:txBody>
      </p:sp>
      <p:sp>
        <p:nvSpPr>
          <p:cNvPr id="12291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1229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3" y="2105025"/>
            <a:ext cx="9144000" cy="4371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  <p:pic>
        <p:nvPicPr>
          <p:cNvPr id="13315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0"/>
            <a:ext cx="6553200" cy="6503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dirty="0"/>
              <a:t>Methodologies for Conceptual Design</a:t>
            </a:r>
            <a:endParaRPr lang="en-US" alt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0" bIns="45720" anchor="t" anchorCtr="0"/>
          <a:p>
            <a:r>
              <a:rPr lang="en-US" altLang="en-US" dirty="0"/>
              <a:t>Entity Relationship (ER) Diagrams (This Chapter)</a:t>
            </a:r>
            <a:endParaRPr lang="en-US" altLang="en-US" dirty="0"/>
          </a:p>
          <a:p>
            <a:r>
              <a:rPr lang="en-US" altLang="en-US" dirty="0"/>
              <a:t>Enhanced Entity Relationship (EER) Diagrams (Chapter 4)</a:t>
            </a:r>
            <a:endParaRPr lang="en-US" altLang="en-US" dirty="0"/>
          </a:p>
          <a:p>
            <a:r>
              <a:rPr lang="en-US" altLang="en-US" dirty="0"/>
              <a:t>Use of Design Tools in industry for designing and documenting large scale designs</a:t>
            </a:r>
            <a:endParaRPr lang="en-US" altLang="en-US" dirty="0"/>
          </a:p>
          <a:p>
            <a:r>
              <a:rPr lang="en-US" altLang="en-US" dirty="0"/>
              <a:t>The UML (Unified Modeling Language) Class Diagrams are popular in industry to document conceptual database designs</a:t>
            </a:r>
            <a:endParaRPr lang="en-US" altLang="en-US" dirty="0"/>
          </a:p>
        </p:txBody>
      </p:sp>
      <p:sp>
        <p:nvSpPr>
          <p:cNvPr id="14340" name="Slide Number Placeholder 3"/>
          <p:cNvSpPr txBox="1">
            <a:spLocks noGrp="1"/>
          </p:cNvSpPr>
          <p:nvPr>
            <p:ph type="sldNum" sz="quarter" idx="10"/>
          </p:nvPr>
        </p:nvSpPr>
        <p:spPr>
          <a:ln/>
        </p:spPr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solidFill>
                  <a:srgbClr val="990033"/>
                </a:solidFill>
              </a:rPr>
              <a:t>Slide 3- </a:t>
            </a:r>
            <a:fld id="{9A0DB2DC-4C9A-4742-B13C-FB6460FD3503}" type="slidenum">
              <a:rPr lang="en-US" altLang="en-US" sz="1400" b="1" dirty="0">
                <a:solidFill>
                  <a:srgbClr val="990033"/>
                </a:solidFill>
              </a:rPr>
            </a:fld>
            <a:endParaRPr lang="en-US" altLang="en-US" sz="1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19552</Words>
  <Application>WPS 演示</Application>
  <PresentationFormat/>
  <Paragraphs>592</Paragraphs>
  <Slides>68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3" baseType="lpstr">
      <vt:lpstr>Arial</vt:lpstr>
      <vt:lpstr>SimSun</vt:lpstr>
      <vt:lpstr>Wingdings</vt:lpstr>
      <vt:lpstr>MS PGothic</vt:lpstr>
      <vt:lpstr>Tahoma</vt:lpstr>
      <vt:lpstr>Times New Roman</vt:lpstr>
      <vt:lpstr>Symbol</vt:lpstr>
      <vt:lpstr>Calibri Light</vt:lpstr>
      <vt:lpstr>-apple-system</vt:lpstr>
      <vt:lpstr>Segoe Print</vt:lpstr>
      <vt:lpstr>Arial Narrow</vt:lpstr>
      <vt:lpstr>Wingdings</vt:lpstr>
      <vt:lpstr>Microsoft YaHei</vt:lpstr>
      <vt:lpstr>Arial Unicode MS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WPS_1671077781</cp:lastModifiedBy>
  <cp:revision>2</cp:revision>
  <cp:lastPrinted>2001-11-04T00:51:13Z</cp:lastPrinted>
  <dcterms:created xsi:type="dcterms:W3CDTF">2005-02-25T19:46:41Z</dcterms:created>
  <dcterms:modified xsi:type="dcterms:W3CDTF">2025-09-23T12:33:30Z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71C1444247CA4847AFD483479B7BE03F_12</vt:lpwstr>
  </property>
  <property fmtid="{D5CDD505-2E9C-101B-9397-08002B2CF9AE}" pid="3" name="KSOProductBuildVer">
    <vt:lpwstr>2052-12.1.0.21915</vt:lpwstr>
  </property>
</Properties>
</file>