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382" r:id="rId5"/>
    <p:sldId id="389" r:id="rId6"/>
    <p:sldId id="438" r:id="rId7"/>
    <p:sldId id="342" r:id="rId8"/>
    <p:sldId id="383" r:id="rId9"/>
    <p:sldId id="392" r:id="rId10"/>
    <p:sldId id="365" r:id="rId11"/>
    <p:sldId id="390" r:id="rId12"/>
    <p:sldId id="391" r:id="rId13"/>
    <p:sldId id="437" r:id="rId14"/>
    <p:sldId id="393" r:id="rId15"/>
    <p:sldId id="394" r:id="rId16"/>
    <p:sldId id="395" r:id="rId17"/>
    <p:sldId id="396" r:id="rId18"/>
    <p:sldId id="397" r:id="rId19"/>
    <p:sldId id="398" r:id="rId20"/>
    <p:sldId id="440" r:id="rId21"/>
    <p:sldId id="399" r:id="rId22"/>
    <p:sldId id="444" r:id="rId23"/>
    <p:sldId id="400" r:id="rId24"/>
    <p:sldId id="402" r:id="rId25"/>
    <p:sldId id="403" r:id="rId26"/>
    <p:sldId id="411" r:id="rId27"/>
    <p:sldId id="410" r:id="rId28"/>
    <p:sldId id="441" r:id="rId29"/>
    <p:sldId id="409" r:id="rId30"/>
    <p:sldId id="445" r:id="rId31"/>
    <p:sldId id="408" r:id="rId32"/>
    <p:sldId id="405" r:id="rId33"/>
    <p:sldId id="404" r:id="rId34"/>
    <p:sldId id="442" r:id="rId35"/>
    <p:sldId id="421" r:id="rId36"/>
    <p:sldId id="428" r:id="rId37"/>
    <p:sldId id="425" r:id="rId38"/>
    <p:sldId id="423" r:id="rId39"/>
    <p:sldId id="443" r:id="rId40"/>
    <p:sldId id="432" r:id="rId41"/>
    <p:sldId id="433" r:id="rId42"/>
    <p:sldId id="434" r:id="rId43"/>
    <p:sldId id="43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FBFE"/>
    <a:srgbClr val="000000"/>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388" autoAdjust="0"/>
  </p:normalViewPr>
  <p:slideViewPr>
    <p:cSldViewPr snapToGrid="0" snapToObjects="1" showGuides="1">
      <p:cViewPr varScale="1">
        <p:scale>
          <a:sx n="85" d="100"/>
          <a:sy n="85" d="100"/>
        </p:scale>
        <p:origin x="581"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D39241-3CB1-497F-A28B-C06C85436099}" type="doc">
      <dgm:prSet loTypeId="urn:microsoft.com/office/officeart/2005/8/layout/target2" loCatId="relationship" qsTypeId="urn:microsoft.com/office/officeart/2005/8/quickstyle/simple1" qsCatId="simple" csTypeId="urn:microsoft.com/office/officeart/2005/8/colors/accent0_1" csCatId="mainScheme" phldr="1"/>
      <dgm:spPr/>
      <dgm:t>
        <a:bodyPr/>
        <a:lstStyle/>
        <a:p>
          <a:endParaRPr lang="en-US"/>
        </a:p>
      </dgm:t>
    </dgm:pt>
    <dgm:pt modelId="{9F214D57-CD47-4C8B-A626-630A5AED75CE}">
      <dgm:prSet custT="1">
        <dgm:style>
          <a:lnRef idx="0">
            <a:schemeClr val="dk1"/>
          </a:lnRef>
          <a:fillRef idx="3">
            <a:schemeClr val="dk1"/>
          </a:fillRef>
          <a:effectRef idx="3">
            <a:schemeClr val="dk1"/>
          </a:effectRef>
          <a:fontRef idx="minor">
            <a:schemeClr val="lt1"/>
          </a:fontRef>
        </dgm:style>
      </dgm:prSet>
      <dgm:spPr>
        <a:solidFill>
          <a:schemeClr val="accent6">
            <a:lumMod val="75000"/>
          </a:schemeClr>
        </a:solidFill>
        <a:ln>
          <a:solidFill>
            <a:schemeClr val="accent3"/>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ctr"/>
          <a:r>
            <a:rPr lang="en-US" sz="2000" dirty="0">
              <a:solidFill>
                <a:schemeClr val="bg1"/>
              </a:solidFill>
              <a:latin typeface="Arial" panose="020B0604020202020204" pitchFamily="34" charset="0"/>
              <a:cs typeface="Arial" panose="020B0604020202020204" pitchFamily="34" charset="0"/>
            </a:rPr>
            <a:t>For security: They study how hackers find and use weaknesses, how the system fights back, and what could have stopped the attack. They might focus on one flaw, a single attack, or a full security breach.</a:t>
          </a:r>
        </a:p>
      </dgm:t>
    </dgm:pt>
    <dgm:pt modelId="{877485B3-245F-494E-B361-899C9781B1E2}" type="parTrans" cxnId="{E9ECA04A-320B-48FB-8CE9-71549F537C71}">
      <dgm:prSet/>
      <dgm:spPr/>
      <dgm:t>
        <a:bodyPr/>
        <a:lstStyle/>
        <a:p>
          <a:endParaRPr lang="en-US"/>
        </a:p>
      </dgm:t>
    </dgm:pt>
    <dgm:pt modelId="{875646E3-11AF-4556-B22D-A99ACAA9936A}" type="sibTrans" cxnId="{E9ECA04A-320B-48FB-8CE9-71549F537C71}">
      <dgm:prSet/>
      <dgm:spPr/>
      <dgm:t>
        <a:bodyPr/>
        <a:lstStyle/>
        <a:p>
          <a:endParaRPr lang="en-US"/>
        </a:p>
      </dgm:t>
    </dgm:pt>
    <dgm:pt modelId="{AA280771-2746-496B-B4DB-E424878A14A8}">
      <dgm:prSet>
        <dgm:style>
          <a:lnRef idx="1">
            <a:schemeClr val="dk1"/>
          </a:lnRef>
          <a:fillRef idx="2">
            <a:schemeClr val="dk1"/>
          </a:fillRef>
          <a:effectRef idx="1">
            <a:schemeClr val="dk1"/>
          </a:effectRef>
          <a:fontRef idx="minor">
            <a:schemeClr val="dk1"/>
          </a:fontRef>
        </dgm:style>
      </dgm:prSet>
      <dgm:spPr>
        <a:solidFill>
          <a:schemeClr val="accent6">
            <a:lumMod val="40000"/>
            <a:lumOff val="60000"/>
          </a:schemeClr>
        </a:solidFill>
      </dgm:spPr>
      <dgm:t>
        <a:bodyPr/>
        <a:lstStyle/>
        <a:p>
          <a:pPr algn="l"/>
          <a:r>
            <a:rPr lang="en-US" b="1" i="0" baseline="0" dirty="0">
              <a:solidFill>
                <a:schemeClr val="accent4">
                  <a:lumMod val="75000"/>
                </a:schemeClr>
              </a:solidFill>
            </a:rPr>
            <a:t>Benefits of operating systems case studies:</a:t>
          </a:r>
        </a:p>
        <a:p>
          <a:pPr algn="l"/>
          <a:r>
            <a:rPr lang="en-US" b="1" i="0" baseline="0" dirty="0">
              <a:solidFill>
                <a:schemeClr val="tx1"/>
              </a:solidFill>
            </a:rPr>
            <a:t>OS case studies help students learn OS design, guide developers in building better apps, assist organizations in choosing the right OS, and inform research on system improvements and trends</a:t>
          </a:r>
          <a:r>
            <a:rPr lang="en-US" b="1" i="0" baseline="0" dirty="0">
              <a:solidFill>
                <a:schemeClr val="accent4">
                  <a:lumMod val="75000"/>
                </a:schemeClr>
              </a:solidFill>
            </a:rPr>
            <a:t>.</a:t>
          </a:r>
        </a:p>
      </dgm:t>
    </dgm:pt>
    <dgm:pt modelId="{60D6EA30-A263-47FC-8FBB-C7794EE2EDEC}" type="parTrans" cxnId="{CFBDFD31-A1D8-4631-B61A-1118B3A11E0B}">
      <dgm:prSet/>
      <dgm:spPr/>
      <dgm:t>
        <a:bodyPr/>
        <a:lstStyle/>
        <a:p>
          <a:endParaRPr lang="en-US"/>
        </a:p>
      </dgm:t>
    </dgm:pt>
    <dgm:pt modelId="{BE09FB42-6872-4D49-B42C-0A10DFF6C787}" type="sibTrans" cxnId="{CFBDFD31-A1D8-4631-B61A-1118B3A11E0B}">
      <dgm:prSet/>
      <dgm:spPr/>
      <dgm:t>
        <a:bodyPr/>
        <a:lstStyle/>
        <a:p>
          <a:endParaRPr lang="en-US"/>
        </a:p>
      </dgm:t>
    </dgm:pt>
    <dgm:pt modelId="{8A4246D7-A58A-4EA8-B5C7-D5A5533C2F3D}">
      <dgm:prSet custT="1"/>
      <dgm:spPr>
        <a:solidFill>
          <a:srgbClr val="7030A0"/>
        </a:solidFill>
      </dgm:spPr>
      <dgm:t>
        <a:bodyPr/>
        <a:lstStyle/>
        <a:p>
          <a:pPr algn="ctr"/>
          <a:r>
            <a:rPr lang="en-US" sz="2400" b="0" i="0" baseline="0" dirty="0">
              <a:solidFill>
                <a:schemeClr val="bg1"/>
              </a:solidFill>
            </a:rPr>
            <a:t>There are  some key-point of operating systems case studies benefits.</a:t>
          </a:r>
          <a:endParaRPr lang="en-US" sz="2400" dirty="0">
            <a:solidFill>
              <a:schemeClr val="bg1"/>
            </a:solidFill>
          </a:endParaRPr>
        </a:p>
      </dgm:t>
    </dgm:pt>
    <dgm:pt modelId="{35006047-4A6A-40E1-8A6B-242D50883E77}" type="parTrans" cxnId="{80207C28-958D-427E-B76C-C8C18CB22E53}">
      <dgm:prSet/>
      <dgm:spPr/>
      <dgm:t>
        <a:bodyPr/>
        <a:lstStyle/>
        <a:p>
          <a:endParaRPr lang="en-US"/>
        </a:p>
      </dgm:t>
    </dgm:pt>
    <dgm:pt modelId="{71E2580A-E4AC-4784-A97E-CEDF48681C37}" type="sibTrans" cxnId="{80207C28-958D-427E-B76C-C8C18CB22E53}">
      <dgm:prSet/>
      <dgm:spPr/>
      <dgm:t>
        <a:bodyPr/>
        <a:lstStyle/>
        <a:p>
          <a:endParaRPr lang="en-US"/>
        </a:p>
      </dgm:t>
    </dgm:pt>
    <dgm:pt modelId="{BCF83CAA-B950-42FE-B130-3C93FA54A3F8}">
      <dgm:prSet>
        <dgm:style>
          <a:lnRef idx="2">
            <a:schemeClr val="accent1"/>
          </a:lnRef>
          <a:fillRef idx="1">
            <a:schemeClr val="lt1"/>
          </a:fillRef>
          <a:effectRef idx="0">
            <a:schemeClr val="accent1"/>
          </a:effectRef>
          <a:fontRef idx="minor">
            <a:schemeClr val="dk1"/>
          </a:fontRef>
        </dgm:style>
      </dgm:prSet>
      <dgm:spPr>
        <a:solidFill>
          <a:srgbClr val="FFFFFF"/>
        </a:solidFill>
      </dgm:spPr>
      <dgm:t>
        <a:bodyPr/>
        <a:lstStyle/>
        <a:p>
          <a:r>
            <a:rPr lang="en-US" b="1" i="0" baseline="0" dirty="0">
              <a:solidFill>
                <a:schemeClr val="accent4">
                  <a:lumMod val="75000"/>
                </a:schemeClr>
              </a:solidFill>
            </a:rPr>
            <a:t>Enhanced Understanding</a:t>
          </a:r>
          <a:endParaRPr lang="en-US" dirty="0">
            <a:solidFill>
              <a:schemeClr val="accent4">
                <a:lumMod val="75000"/>
              </a:schemeClr>
            </a:solidFill>
          </a:endParaRPr>
        </a:p>
      </dgm:t>
    </dgm:pt>
    <dgm:pt modelId="{09FD6DE5-4C8E-4BD9-A7B4-B4E68BD782F6}" type="parTrans" cxnId="{F5067DF2-3AEB-4E73-B0D2-83F4F6FFA61B}">
      <dgm:prSet/>
      <dgm:spPr/>
      <dgm:t>
        <a:bodyPr/>
        <a:lstStyle/>
        <a:p>
          <a:endParaRPr lang="en-US"/>
        </a:p>
      </dgm:t>
    </dgm:pt>
    <dgm:pt modelId="{DF90E789-5D2E-4027-A20A-782020293F5D}" type="sibTrans" cxnId="{F5067DF2-3AEB-4E73-B0D2-83F4F6FFA61B}">
      <dgm:prSet/>
      <dgm:spPr/>
      <dgm:t>
        <a:bodyPr/>
        <a:lstStyle/>
        <a:p>
          <a:endParaRPr lang="en-US"/>
        </a:p>
      </dgm:t>
    </dgm:pt>
    <dgm:pt modelId="{C50FA4A7-9891-4B90-B56C-13C548A3ADFB}">
      <dgm:prSet>
        <dgm:style>
          <a:lnRef idx="2">
            <a:schemeClr val="accent1"/>
          </a:lnRef>
          <a:fillRef idx="1">
            <a:schemeClr val="lt1"/>
          </a:fillRef>
          <a:effectRef idx="0">
            <a:schemeClr val="accent1"/>
          </a:effectRef>
          <a:fontRef idx="minor">
            <a:schemeClr val="dk1"/>
          </a:fontRef>
        </dgm:style>
      </dgm:prSet>
      <dgm:spPr>
        <a:solidFill>
          <a:srgbClr val="FFFFFF"/>
        </a:solidFill>
      </dgm:spPr>
      <dgm:t>
        <a:bodyPr/>
        <a:lstStyle/>
        <a:p>
          <a:r>
            <a:rPr lang="en-US" b="1" i="0" baseline="0" dirty="0">
              <a:solidFill>
                <a:schemeClr val="accent4">
                  <a:lumMod val="75000"/>
                </a:schemeClr>
              </a:solidFill>
            </a:rPr>
            <a:t>Critical Thinking and Problem-Solving</a:t>
          </a:r>
          <a:endParaRPr lang="en-US" dirty="0">
            <a:solidFill>
              <a:schemeClr val="accent4">
                <a:lumMod val="75000"/>
              </a:schemeClr>
            </a:solidFill>
          </a:endParaRPr>
        </a:p>
      </dgm:t>
    </dgm:pt>
    <dgm:pt modelId="{EDA67CB7-23FB-44D6-9952-73F418D40886}" type="parTrans" cxnId="{BBDD0128-2778-45B6-BF15-1B7486F8CB86}">
      <dgm:prSet/>
      <dgm:spPr/>
      <dgm:t>
        <a:bodyPr/>
        <a:lstStyle/>
        <a:p>
          <a:endParaRPr lang="en-US"/>
        </a:p>
      </dgm:t>
    </dgm:pt>
    <dgm:pt modelId="{70924EA1-EC50-4156-84C5-8B7B92417FCA}" type="sibTrans" cxnId="{BBDD0128-2778-45B6-BF15-1B7486F8CB86}">
      <dgm:prSet/>
      <dgm:spPr/>
      <dgm:t>
        <a:bodyPr/>
        <a:lstStyle/>
        <a:p>
          <a:endParaRPr lang="en-US"/>
        </a:p>
      </dgm:t>
    </dgm:pt>
    <dgm:pt modelId="{F6623CBF-9848-4573-8207-3808E59DB781}">
      <dgm:prSet>
        <dgm:style>
          <a:lnRef idx="2">
            <a:schemeClr val="accent1"/>
          </a:lnRef>
          <a:fillRef idx="1">
            <a:schemeClr val="lt1"/>
          </a:fillRef>
          <a:effectRef idx="0">
            <a:schemeClr val="accent1"/>
          </a:effectRef>
          <a:fontRef idx="minor">
            <a:schemeClr val="dk1"/>
          </a:fontRef>
        </dgm:style>
      </dgm:prSet>
      <dgm:spPr>
        <a:solidFill>
          <a:srgbClr val="FFFFFF"/>
        </a:solidFill>
      </dgm:spPr>
      <dgm:t>
        <a:bodyPr/>
        <a:lstStyle/>
        <a:p>
          <a:r>
            <a:rPr lang="en-US" b="1" i="0" baseline="0" dirty="0">
              <a:solidFill>
                <a:schemeClr val="accent4">
                  <a:lumMod val="75000"/>
                </a:schemeClr>
              </a:solidFill>
            </a:rPr>
            <a:t>Practical Application</a:t>
          </a:r>
          <a:endParaRPr lang="en-US" dirty="0">
            <a:solidFill>
              <a:schemeClr val="accent4">
                <a:lumMod val="75000"/>
              </a:schemeClr>
            </a:solidFill>
          </a:endParaRPr>
        </a:p>
      </dgm:t>
    </dgm:pt>
    <dgm:pt modelId="{EFF6C231-DF7D-4A5D-AE21-963813195B86}" type="parTrans" cxnId="{ECC687BD-543C-4662-822A-4E376E17F775}">
      <dgm:prSet/>
      <dgm:spPr/>
      <dgm:t>
        <a:bodyPr/>
        <a:lstStyle/>
        <a:p>
          <a:endParaRPr lang="en-US"/>
        </a:p>
      </dgm:t>
    </dgm:pt>
    <dgm:pt modelId="{7DA20D19-829A-4A26-A3C2-71B6F443EDC4}" type="sibTrans" cxnId="{ECC687BD-543C-4662-822A-4E376E17F775}">
      <dgm:prSet/>
      <dgm:spPr/>
      <dgm:t>
        <a:bodyPr/>
        <a:lstStyle/>
        <a:p>
          <a:endParaRPr lang="en-US"/>
        </a:p>
      </dgm:t>
    </dgm:pt>
    <dgm:pt modelId="{4F69A97E-D3EC-472F-A10E-7679BCC6029B}">
      <dgm:prSet>
        <dgm:style>
          <a:lnRef idx="2">
            <a:schemeClr val="accent1"/>
          </a:lnRef>
          <a:fillRef idx="1">
            <a:schemeClr val="lt1"/>
          </a:fillRef>
          <a:effectRef idx="0">
            <a:schemeClr val="accent1"/>
          </a:effectRef>
          <a:fontRef idx="minor">
            <a:schemeClr val="dk1"/>
          </a:fontRef>
        </dgm:style>
      </dgm:prSet>
      <dgm:spPr>
        <a:solidFill>
          <a:srgbClr val="FFFFFF"/>
        </a:solidFill>
      </dgm:spPr>
      <dgm:t>
        <a:bodyPr/>
        <a:lstStyle/>
        <a:p>
          <a:r>
            <a:rPr lang="en-US" b="1" i="0" baseline="0" dirty="0">
              <a:solidFill>
                <a:schemeClr val="accent4">
                  <a:lumMod val="75000"/>
                </a:schemeClr>
              </a:solidFill>
            </a:rPr>
            <a:t>Real-World Context</a:t>
          </a:r>
          <a:endParaRPr lang="en-US" dirty="0">
            <a:solidFill>
              <a:schemeClr val="accent4">
                <a:lumMod val="75000"/>
              </a:schemeClr>
            </a:solidFill>
          </a:endParaRPr>
        </a:p>
      </dgm:t>
    </dgm:pt>
    <dgm:pt modelId="{34844D64-7AF5-423B-90E4-EDAF4B0BD4D8}" type="parTrans" cxnId="{6878FD95-A7E3-4D36-B9AA-3FCDDB402678}">
      <dgm:prSet/>
      <dgm:spPr/>
      <dgm:t>
        <a:bodyPr/>
        <a:lstStyle/>
        <a:p>
          <a:endParaRPr lang="en-US"/>
        </a:p>
      </dgm:t>
    </dgm:pt>
    <dgm:pt modelId="{AB33393A-EED1-4651-B572-B74157C52ACA}" type="sibTrans" cxnId="{6878FD95-A7E3-4D36-B9AA-3FCDDB402678}">
      <dgm:prSet/>
      <dgm:spPr/>
      <dgm:t>
        <a:bodyPr/>
        <a:lstStyle/>
        <a:p>
          <a:endParaRPr lang="en-US"/>
        </a:p>
      </dgm:t>
    </dgm:pt>
    <dgm:pt modelId="{019B81FC-2320-40DF-A199-E9F05B26AB8E}">
      <dgm:prSet>
        <dgm:style>
          <a:lnRef idx="2">
            <a:schemeClr val="accent1"/>
          </a:lnRef>
          <a:fillRef idx="1">
            <a:schemeClr val="lt1"/>
          </a:fillRef>
          <a:effectRef idx="0">
            <a:schemeClr val="accent1"/>
          </a:effectRef>
          <a:fontRef idx="minor">
            <a:schemeClr val="dk1"/>
          </a:fontRef>
        </dgm:style>
      </dgm:prSet>
      <dgm:spPr>
        <a:solidFill>
          <a:srgbClr val="FFFFFF"/>
        </a:solidFill>
      </dgm:spPr>
      <dgm:t>
        <a:bodyPr/>
        <a:lstStyle/>
        <a:p>
          <a:r>
            <a:rPr lang="en-US" b="1" i="0" baseline="0" dirty="0">
              <a:solidFill>
                <a:schemeClr val="accent4">
                  <a:lumMod val="75000"/>
                </a:schemeClr>
              </a:solidFill>
            </a:rPr>
            <a:t>Collaboration and Teamwork</a:t>
          </a:r>
          <a:endParaRPr lang="en-US" dirty="0">
            <a:solidFill>
              <a:schemeClr val="accent4">
                <a:lumMod val="75000"/>
              </a:schemeClr>
            </a:solidFill>
          </a:endParaRPr>
        </a:p>
      </dgm:t>
    </dgm:pt>
    <dgm:pt modelId="{D6E8F88A-A257-40F9-8F40-A57BB9D1A9E2}" type="parTrans" cxnId="{5D5F6BAB-FE29-4F5E-8953-ABFDC4C2AC3E}">
      <dgm:prSet/>
      <dgm:spPr/>
      <dgm:t>
        <a:bodyPr/>
        <a:lstStyle/>
        <a:p>
          <a:endParaRPr lang="en-US"/>
        </a:p>
      </dgm:t>
    </dgm:pt>
    <dgm:pt modelId="{B1B3971F-F32E-4CFF-8ED2-B520FC297770}" type="sibTrans" cxnId="{5D5F6BAB-FE29-4F5E-8953-ABFDC4C2AC3E}">
      <dgm:prSet/>
      <dgm:spPr/>
      <dgm:t>
        <a:bodyPr/>
        <a:lstStyle/>
        <a:p>
          <a:endParaRPr lang="en-US"/>
        </a:p>
      </dgm:t>
    </dgm:pt>
    <dgm:pt modelId="{0FA36DE5-80D9-4A17-962D-92E4B8572797}">
      <dgm:prSet>
        <dgm:style>
          <a:lnRef idx="2">
            <a:schemeClr val="accent1"/>
          </a:lnRef>
          <a:fillRef idx="1">
            <a:schemeClr val="lt1"/>
          </a:fillRef>
          <a:effectRef idx="0">
            <a:schemeClr val="accent1"/>
          </a:effectRef>
          <a:fontRef idx="minor">
            <a:schemeClr val="dk1"/>
          </a:fontRef>
        </dgm:style>
      </dgm:prSet>
      <dgm:spPr>
        <a:solidFill>
          <a:srgbClr val="FFFFFF"/>
        </a:solidFill>
      </dgm:spPr>
      <dgm:t>
        <a:bodyPr/>
        <a:lstStyle/>
        <a:p>
          <a:r>
            <a:rPr lang="en-US" b="1" i="0" baseline="0" dirty="0">
              <a:solidFill>
                <a:schemeClr val="accent4">
                  <a:lumMod val="75000"/>
                </a:schemeClr>
              </a:solidFill>
            </a:rPr>
            <a:t>Improved Decision-Making</a:t>
          </a:r>
          <a:endParaRPr lang="en-US" dirty="0">
            <a:solidFill>
              <a:schemeClr val="accent4">
                <a:lumMod val="75000"/>
              </a:schemeClr>
            </a:solidFill>
          </a:endParaRPr>
        </a:p>
      </dgm:t>
    </dgm:pt>
    <dgm:pt modelId="{730F95B1-D2C8-443B-9DDF-F9404845E9C2}" type="parTrans" cxnId="{54743C42-F23B-46DB-9BD8-EB1B722D8B37}">
      <dgm:prSet/>
      <dgm:spPr/>
      <dgm:t>
        <a:bodyPr/>
        <a:lstStyle/>
        <a:p>
          <a:endParaRPr lang="en-US"/>
        </a:p>
      </dgm:t>
    </dgm:pt>
    <dgm:pt modelId="{57C64FCF-8C4E-49E4-964C-35CFD3E5EA47}" type="sibTrans" cxnId="{54743C42-F23B-46DB-9BD8-EB1B722D8B37}">
      <dgm:prSet/>
      <dgm:spPr/>
      <dgm:t>
        <a:bodyPr/>
        <a:lstStyle/>
        <a:p>
          <a:endParaRPr lang="en-US"/>
        </a:p>
      </dgm:t>
    </dgm:pt>
    <dgm:pt modelId="{FEC8CEC1-FF72-4CDF-B83D-220DD779E8A2}">
      <dgm:prSet>
        <dgm:style>
          <a:lnRef idx="2">
            <a:schemeClr val="accent1"/>
          </a:lnRef>
          <a:fillRef idx="1">
            <a:schemeClr val="lt1"/>
          </a:fillRef>
          <a:effectRef idx="0">
            <a:schemeClr val="accent1"/>
          </a:effectRef>
          <a:fontRef idx="minor">
            <a:schemeClr val="dk1"/>
          </a:fontRef>
        </dgm:style>
      </dgm:prSet>
      <dgm:spPr>
        <a:solidFill>
          <a:srgbClr val="FFFFFF"/>
        </a:solidFill>
      </dgm:spPr>
      <dgm:t>
        <a:bodyPr/>
        <a:lstStyle/>
        <a:p>
          <a:r>
            <a:rPr lang="en-US" b="1" i="0" baseline="0" dirty="0">
              <a:solidFill>
                <a:schemeClr val="accent4">
                  <a:lumMod val="75000"/>
                </a:schemeClr>
              </a:solidFill>
            </a:rPr>
            <a:t>Identifying Critical Factors</a:t>
          </a:r>
          <a:endParaRPr lang="en-US" dirty="0">
            <a:solidFill>
              <a:schemeClr val="accent4">
                <a:lumMod val="75000"/>
              </a:schemeClr>
            </a:solidFill>
          </a:endParaRPr>
        </a:p>
      </dgm:t>
    </dgm:pt>
    <dgm:pt modelId="{55F15961-8CAE-4597-AFAD-8D2FFAAE936D}" type="parTrans" cxnId="{193C424C-32C4-442C-B89E-96AAFB7CC281}">
      <dgm:prSet/>
      <dgm:spPr/>
      <dgm:t>
        <a:bodyPr/>
        <a:lstStyle/>
        <a:p>
          <a:endParaRPr lang="en-US"/>
        </a:p>
      </dgm:t>
    </dgm:pt>
    <dgm:pt modelId="{7963B8F4-99CB-4796-B928-793C56A181B3}" type="sibTrans" cxnId="{193C424C-32C4-442C-B89E-96AAFB7CC281}">
      <dgm:prSet/>
      <dgm:spPr/>
      <dgm:t>
        <a:bodyPr/>
        <a:lstStyle/>
        <a:p>
          <a:endParaRPr lang="en-US"/>
        </a:p>
      </dgm:t>
    </dgm:pt>
    <dgm:pt modelId="{4B6AB832-3829-4A80-B4CE-04FED97E0601}">
      <dgm:prSet>
        <dgm:style>
          <a:lnRef idx="2">
            <a:schemeClr val="accent1"/>
          </a:lnRef>
          <a:fillRef idx="1">
            <a:schemeClr val="lt1"/>
          </a:fillRef>
          <a:effectRef idx="0">
            <a:schemeClr val="accent1"/>
          </a:effectRef>
          <a:fontRef idx="minor">
            <a:schemeClr val="dk1"/>
          </a:fontRef>
        </dgm:style>
      </dgm:prSet>
      <dgm:spPr>
        <a:solidFill>
          <a:srgbClr val="FFFFFF"/>
        </a:solidFill>
      </dgm:spPr>
      <dgm:t>
        <a:bodyPr/>
        <a:lstStyle/>
        <a:p>
          <a:r>
            <a:rPr lang="en-US" b="1" i="0" baseline="0" dirty="0">
              <a:solidFill>
                <a:schemeClr val="accent4">
                  <a:lumMod val="75000"/>
                </a:schemeClr>
              </a:solidFill>
            </a:rPr>
            <a:t>Developing Communication Skills</a:t>
          </a:r>
          <a:endParaRPr lang="en-US" dirty="0">
            <a:solidFill>
              <a:schemeClr val="accent4">
                <a:lumMod val="75000"/>
              </a:schemeClr>
            </a:solidFill>
          </a:endParaRPr>
        </a:p>
      </dgm:t>
    </dgm:pt>
    <dgm:pt modelId="{2087E728-5AA0-4E3C-8BD7-3A24599325D5}" type="parTrans" cxnId="{C1CA2DB3-0CE9-448F-9C77-FE11D71B2F5F}">
      <dgm:prSet/>
      <dgm:spPr/>
      <dgm:t>
        <a:bodyPr/>
        <a:lstStyle/>
        <a:p>
          <a:endParaRPr lang="en-US"/>
        </a:p>
      </dgm:t>
    </dgm:pt>
    <dgm:pt modelId="{6F14B10A-B3C9-4DE1-8538-A86D30D676B1}" type="sibTrans" cxnId="{C1CA2DB3-0CE9-448F-9C77-FE11D71B2F5F}">
      <dgm:prSet/>
      <dgm:spPr/>
      <dgm:t>
        <a:bodyPr/>
        <a:lstStyle/>
        <a:p>
          <a:endParaRPr lang="en-US"/>
        </a:p>
      </dgm:t>
    </dgm:pt>
    <dgm:pt modelId="{980C8A6B-1D39-4752-BB7D-7F607A571B40}" type="pres">
      <dgm:prSet presAssocID="{3BD39241-3CB1-497F-A28B-C06C85436099}" presName="Name0" presStyleCnt="0">
        <dgm:presLayoutVars>
          <dgm:chMax val="3"/>
          <dgm:chPref val="1"/>
          <dgm:dir/>
          <dgm:animLvl val="lvl"/>
          <dgm:resizeHandles/>
        </dgm:presLayoutVars>
      </dgm:prSet>
      <dgm:spPr/>
    </dgm:pt>
    <dgm:pt modelId="{5AF19D98-2FCE-4050-9E12-57C1D2327BF9}" type="pres">
      <dgm:prSet presAssocID="{3BD39241-3CB1-497F-A28B-C06C85436099}" presName="outerBox" presStyleCnt="0"/>
      <dgm:spPr/>
    </dgm:pt>
    <dgm:pt modelId="{C1562D70-342A-4311-9ACC-19CB73BDEF72}" type="pres">
      <dgm:prSet presAssocID="{3BD39241-3CB1-497F-A28B-C06C85436099}" presName="outerBoxParent" presStyleLbl="node1" presStyleIdx="0" presStyleCnt="3" custLinFactNeighborX="-5416" custLinFactNeighborY="2541"/>
      <dgm:spPr/>
    </dgm:pt>
    <dgm:pt modelId="{96CF91D5-FEF6-4FE6-AEE7-08886A1DACAF}" type="pres">
      <dgm:prSet presAssocID="{3BD39241-3CB1-497F-A28B-C06C85436099}" presName="outerBoxChildren" presStyleCnt="0"/>
      <dgm:spPr/>
    </dgm:pt>
    <dgm:pt modelId="{70770F64-D250-492F-984D-98270E9176D4}" type="pres">
      <dgm:prSet presAssocID="{3BD39241-3CB1-497F-A28B-C06C85436099}" presName="middleBox" presStyleCnt="0"/>
      <dgm:spPr/>
    </dgm:pt>
    <dgm:pt modelId="{68E4705E-51D7-4E5D-81F1-BC0A73898DC2}" type="pres">
      <dgm:prSet presAssocID="{3BD39241-3CB1-497F-A28B-C06C85436099}" presName="middleBoxParent" presStyleLbl="node1" presStyleIdx="1" presStyleCnt="3"/>
      <dgm:spPr/>
    </dgm:pt>
    <dgm:pt modelId="{6605753C-6EE7-402D-B3D7-0B650E33575A}" type="pres">
      <dgm:prSet presAssocID="{3BD39241-3CB1-497F-A28B-C06C85436099}" presName="middleBoxChildren" presStyleCnt="0"/>
      <dgm:spPr/>
    </dgm:pt>
    <dgm:pt modelId="{CAB4F925-3B54-4B4B-B496-7DCA18A32510}" type="pres">
      <dgm:prSet presAssocID="{3BD39241-3CB1-497F-A28B-C06C85436099}" presName="centerBox" presStyleCnt="0"/>
      <dgm:spPr/>
    </dgm:pt>
    <dgm:pt modelId="{09C5FA6D-DBA7-4308-A3E5-CC2478A97068}" type="pres">
      <dgm:prSet presAssocID="{3BD39241-3CB1-497F-A28B-C06C85436099}" presName="centerBoxParent" presStyleLbl="node1" presStyleIdx="2" presStyleCnt="3" custScaleY="102616" custLinFactNeighborX="0" custLinFactNeighborY="1513"/>
      <dgm:spPr/>
    </dgm:pt>
    <dgm:pt modelId="{92BA1DBA-2339-40F8-AD46-F21BBCD73D8F}" type="pres">
      <dgm:prSet presAssocID="{3BD39241-3CB1-497F-A28B-C06C85436099}" presName="centerBoxChildren" presStyleCnt="0"/>
      <dgm:spPr/>
    </dgm:pt>
    <dgm:pt modelId="{C12B197B-7392-41CA-B544-389E240CAF4B}" type="pres">
      <dgm:prSet presAssocID="{BCF83CAA-B950-42FE-B130-3C93FA54A3F8}" presName="cChild" presStyleLbl="fgAcc1" presStyleIdx="0" presStyleCnt="8" custLinFactNeighborX="0" custLinFactNeighborY="-31543">
        <dgm:presLayoutVars>
          <dgm:bulletEnabled val="1"/>
        </dgm:presLayoutVars>
      </dgm:prSet>
      <dgm:spPr/>
    </dgm:pt>
    <dgm:pt modelId="{997AADB5-9FE1-4504-B929-FC497325BA45}" type="pres">
      <dgm:prSet presAssocID="{DF90E789-5D2E-4027-A20A-782020293F5D}" presName="centerSibTrans" presStyleCnt="0"/>
      <dgm:spPr/>
    </dgm:pt>
    <dgm:pt modelId="{56A0E360-9C36-4B03-BF1F-0ABB1C4E6714}" type="pres">
      <dgm:prSet presAssocID="{C50FA4A7-9891-4B90-B56C-13C548A3ADFB}" presName="cChild" presStyleLbl="fgAcc1" presStyleIdx="1" presStyleCnt="8" custLinFactNeighborX="41329" custLinFactNeighborY="-14110">
        <dgm:presLayoutVars>
          <dgm:bulletEnabled val="1"/>
        </dgm:presLayoutVars>
      </dgm:prSet>
      <dgm:spPr/>
    </dgm:pt>
    <dgm:pt modelId="{6B8FA918-61BE-42D8-A332-A8231670B5C1}" type="pres">
      <dgm:prSet presAssocID="{70924EA1-EC50-4156-84C5-8B7B92417FCA}" presName="centerSibTrans" presStyleCnt="0"/>
      <dgm:spPr/>
    </dgm:pt>
    <dgm:pt modelId="{C1AA23E4-6916-4C81-9869-8E5475556EA2}" type="pres">
      <dgm:prSet presAssocID="{F6623CBF-9848-4573-8207-3808E59DB781}" presName="cChild" presStyleLbl="fgAcc1" presStyleIdx="2" presStyleCnt="8" custLinFactNeighborX="39766" custLinFactNeighborY="4152">
        <dgm:presLayoutVars>
          <dgm:bulletEnabled val="1"/>
        </dgm:presLayoutVars>
      </dgm:prSet>
      <dgm:spPr/>
    </dgm:pt>
    <dgm:pt modelId="{6BD6CB5F-EB69-4989-B249-A34F34FD5463}" type="pres">
      <dgm:prSet presAssocID="{7DA20D19-829A-4A26-A3C2-71B6F443EDC4}" presName="centerSibTrans" presStyleCnt="0"/>
      <dgm:spPr/>
    </dgm:pt>
    <dgm:pt modelId="{C0BA09CB-972A-4875-B180-C677DA77E32E}" type="pres">
      <dgm:prSet presAssocID="{4F69A97E-D3EC-472F-A10E-7679BCC6029B}" presName="cChild" presStyleLbl="fgAcc1" presStyleIdx="3" presStyleCnt="8" custLinFactNeighborX="81095" custLinFactNeighborY="18266">
        <dgm:presLayoutVars>
          <dgm:bulletEnabled val="1"/>
        </dgm:presLayoutVars>
      </dgm:prSet>
      <dgm:spPr/>
    </dgm:pt>
    <dgm:pt modelId="{15675419-4F0D-42B4-97BF-09F2F19F47AB}" type="pres">
      <dgm:prSet presAssocID="{AB33393A-EED1-4651-B572-B74157C52ACA}" presName="centerSibTrans" presStyleCnt="0"/>
      <dgm:spPr/>
    </dgm:pt>
    <dgm:pt modelId="{8DD83CA9-15D6-4DD9-B667-D6D20590DCA2}" type="pres">
      <dgm:prSet presAssocID="{019B81FC-2320-40DF-A199-E9F05B26AB8E}" presName="cChild" presStyleLbl="fgAcc1" presStyleIdx="4" presStyleCnt="8" custLinFactX="88" custLinFactNeighborX="100000" custLinFactNeighborY="18278">
        <dgm:presLayoutVars>
          <dgm:bulletEnabled val="1"/>
        </dgm:presLayoutVars>
      </dgm:prSet>
      <dgm:spPr/>
    </dgm:pt>
    <dgm:pt modelId="{7144D6F8-9E07-4E71-B646-963F8EE3F398}" type="pres">
      <dgm:prSet presAssocID="{B1B3971F-F32E-4CFF-8ED2-B520FC297770}" presName="centerSibTrans" presStyleCnt="0"/>
      <dgm:spPr/>
    </dgm:pt>
    <dgm:pt modelId="{67419DFA-C4B7-4833-8306-A32CDD57FB23}" type="pres">
      <dgm:prSet presAssocID="{0FA36DE5-80D9-4A17-962D-92E4B8572797}" presName="cChild" presStyleLbl="fgAcc1" presStyleIdx="5" presStyleCnt="8" custLinFactX="1091" custLinFactNeighborX="100000" custLinFactNeighborY="3320">
        <dgm:presLayoutVars>
          <dgm:bulletEnabled val="1"/>
        </dgm:presLayoutVars>
      </dgm:prSet>
      <dgm:spPr/>
    </dgm:pt>
    <dgm:pt modelId="{60B070E0-6622-4BF3-8F66-B1A194867FCB}" type="pres">
      <dgm:prSet presAssocID="{57C64FCF-8C4E-49E4-964C-35CFD3E5EA47}" presName="centerSibTrans" presStyleCnt="0"/>
      <dgm:spPr/>
    </dgm:pt>
    <dgm:pt modelId="{9FEE34BF-A715-4A1E-845D-DE3C76271601}" type="pres">
      <dgm:prSet presAssocID="{FEC8CEC1-FF72-4CDF-B83D-220DD779E8A2}" presName="cChild" presStyleLbl="fgAcc1" presStyleIdx="6" presStyleCnt="8" custLinFactX="1817" custLinFactNeighborX="100000" custLinFactNeighborY="-14110">
        <dgm:presLayoutVars>
          <dgm:bulletEnabled val="1"/>
        </dgm:presLayoutVars>
      </dgm:prSet>
      <dgm:spPr/>
    </dgm:pt>
    <dgm:pt modelId="{A21A04DE-1F88-47A4-B563-FB4050A14872}" type="pres">
      <dgm:prSet presAssocID="{7963B8F4-99CB-4796-B928-793C56A181B3}" presName="centerSibTrans" presStyleCnt="0"/>
      <dgm:spPr/>
    </dgm:pt>
    <dgm:pt modelId="{0836E157-EA9F-4168-B30C-AABFE14076B0}" type="pres">
      <dgm:prSet presAssocID="{4B6AB832-3829-4A80-B4CE-04FED97E0601}" presName="cChild" presStyleLbl="fgAcc1" presStyleIdx="7" presStyleCnt="8" custLinFactX="2542" custLinFactNeighborX="100000" custLinFactNeighborY="-30719">
        <dgm:presLayoutVars>
          <dgm:bulletEnabled val="1"/>
        </dgm:presLayoutVars>
      </dgm:prSet>
      <dgm:spPr/>
    </dgm:pt>
  </dgm:ptLst>
  <dgm:cxnLst>
    <dgm:cxn modelId="{EA7C0610-2466-44F9-9630-3247D4FF1FC3}" type="presOf" srcId="{BCF83CAA-B950-42FE-B130-3C93FA54A3F8}" destId="{C12B197B-7392-41CA-B544-389E240CAF4B}" srcOrd="0" destOrd="0" presId="urn:microsoft.com/office/officeart/2005/8/layout/target2"/>
    <dgm:cxn modelId="{BBDD0128-2778-45B6-BF15-1B7486F8CB86}" srcId="{8A4246D7-A58A-4EA8-B5C7-D5A5533C2F3D}" destId="{C50FA4A7-9891-4B90-B56C-13C548A3ADFB}" srcOrd="1" destOrd="0" parTransId="{EDA67CB7-23FB-44D6-9952-73F418D40886}" sibTransId="{70924EA1-EC50-4156-84C5-8B7B92417FCA}"/>
    <dgm:cxn modelId="{80207C28-958D-427E-B76C-C8C18CB22E53}" srcId="{3BD39241-3CB1-497F-A28B-C06C85436099}" destId="{8A4246D7-A58A-4EA8-B5C7-D5A5533C2F3D}" srcOrd="2" destOrd="0" parTransId="{35006047-4A6A-40E1-8A6B-242D50883E77}" sibTransId="{71E2580A-E4AC-4784-A97E-CEDF48681C37}"/>
    <dgm:cxn modelId="{47F92829-A12E-408D-BF59-A67732C1CC2C}" type="presOf" srcId="{0FA36DE5-80D9-4A17-962D-92E4B8572797}" destId="{67419DFA-C4B7-4833-8306-A32CDD57FB23}" srcOrd="0" destOrd="0" presId="urn:microsoft.com/office/officeart/2005/8/layout/target2"/>
    <dgm:cxn modelId="{CFBDFD31-A1D8-4631-B61A-1118B3A11E0B}" srcId="{3BD39241-3CB1-497F-A28B-C06C85436099}" destId="{AA280771-2746-496B-B4DB-E424878A14A8}" srcOrd="1" destOrd="0" parTransId="{60D6EA30-A263-47FC-8FBB-C7794EE2EDEC}" sibTransId="{BE09FB42-6872-4D49-B42C-0A10DFF6C787}"/>
    <dgm:cxn modelId="{1139BA5D-889A-447D-9066-5180B14112B2}" type="presOf" srcId="{8A4246D7-A58A-4EA8-B5C7-D5A5533C2F3D}" destId="{09C5FA6D-DBA7-4308-A3E5-CC2478A97068}" srcOrd="0" destOrd="0" presId="urn:microsoft.com/office/officeart/2005/8/layout/target2"/>
    <dgm:cxn modelId="{A94F3F61-99B4-4CBF-953A-7F894454714F}" type="presOf" srcId="{C50FA4A7-9891-4B90-B56C-13C548A3ADFB}" destId="{56A0E360-9C36-4B03-BF1F-0ABB1C4E6714}" srcOrd="0" destOrd="0" presId="urn:microsoft.com/office/officeart/2005/8/layout/target2"/>
    <dgm:cxn modelId="{54743C42-F23B-46DB-9BD8-EB1B722D8B37}" srcId="{8A4246D7-A58A-4EA8-B5C7-D5A5533C2F3D}" destId="{0FA36DE5-80D9-4A17-962D-92E4B8572797}" srcOrd="5" destOrd="0" parTransId="{730F95B1-D2C8-443B-9DDF-F9404845E9C2}" sibTransId="{57C64FCF-8C4E-49E4-964C-35CFD3E5EA47}"/>
    <dgm:cxn modelId="{BEEEE342-A837-4A43-9170-C642426D287E}" type="presOf" srcId="{019B81FC-2320-40DF-A199-E9F05B26AB8E}" destId="{8DD83CA9-15D6-4DD9-B667-D6D20590DCA2}" srcOrd="0" destOrd="0" presId="urn:microsoft.com/office/officeart/2005/8/layout/target2"/>
    <dgm:cxn modelId="{D12E7B43-1A89-473A-A068-6E75EC4636E1}" type="presOf" srcId="{9F214D57-CD47-4C8B-A626-630A5AED75CE}" destId="{C1562D70-342A-4311-9ACC-19CB73BDEF72}" srcOrd="0" destOrd="0" presId="urn:microsoft.com/office/officeart/2005/8/layout/target2"/>
    <dgm:cxn modelId="{E9ECA04A-320B-48FB-8CE9-71549F537C71}" srcId="{3BD39241-3CB1-497F-A28B-C06C85436099}" destId="{9F214D57-CD47-4C8B-A626-630A5AED75CE}" srcOrd="0" destOrd="0" parTransId="{877485B3-245F-494E-B361-899C9781B1E2}" sibTransId="{875646E3-11AF-4556-B22D-A99ACAA9936A}"/>
    <dgm:cxn modelId="{193C424C-32C4-442C-B89E-96AAFB7CC281}" srcId="{8A4246D7-A58A-4EA8-B5C7-D5A5533C2F3D}" destId="{FEC8CEC1-FF72-4CDF-B83D-220DD779E8A2}" srcOrd="6" destOrd="0" parTransId="{55F15961-8CAE-4597-AFAD-8D2FFAAE936D}" sibTransId="{7963B8F4-99CB-4796-B928-793C56A181B3}"/>
    <dgm:cxn modelId="{D1F04374-C038-4C6D-861B-A73011AAF982}" type="presOf" srcId="{3BD39241-3CB1-497F-A28B-C06C85436099}" destId="{980C8A6B-1D39-4752-BB7D-7F607A571B40}" srcOrd="0" destOrd="0" presId="urn:microsoft.com/office/officeart/2005/8/layout/target2"/>
    <dgm:cxn modelId="{086E1759-C9D7-425A-B817-22C11BF063CB}" type="presOf" srcId="{FEC8CEC1-FF72-4CDF-B83D-220DD779E8A2}" destId="{9FEE34BF-A715-4A1E-845D-DE3C76271601}" srcOrd="0" destOrd="0" presId="urn:microsoft.com/office/officeart/2005/8/layout/target2"/>
    <dgm:cxn modelId="{4DB51581-DEF6-40B2-A10E-3A12F697A38E}" type="presOf" srcId="{F6623CBF-9848-4573-8207-3808E59DB781}" destId="{C1AA23E4-6916-4C81-9869-8E5475556EA2}" srcOrd="0" destOrd="0" presId="urn:microsoft.com/office/officeart/2005/8/layout/target2"/>
    <dgm:cxn modelId="{6878FD95-A7E3-4D36-B9AA-3FCDDB402678}" srcId="{8A4246D7-A58A-4EA8-B5C7-D5A5533C2F3D}" destId="{4F69A97E-D3EC-472F-A10E-7679BCC6029B}" srcOrd="3" destOrd="0" parTransId="{34844D64-7AF5-423B-90E4-EDAF4B0BD4D8}" sibTransId="{AB33393A-EED1-4651-B572-B74157C52ACA}"/>
    <dgm:cxn modelId="{5D5F6BAB-FE29-4F5E-8953-ABFDC4C2AC3E}" srcId="{8A4246D7-A58A-4EA8-B5C7-D5A5533C2F3D}" destId="{019B81FC-2320-40DF-A199-E9F05B26AB8E}" srcOrd="4" destOrd="0" parTransId="{D6E8F88A-A257-40F9-8F40-A57BB9D1A9E2}" sibTransId="{B1B3971F-F32E-4CFF-8ED2-B520FC297770}"/>
    <dgm:cxn modelId="{F6A4A1AC-7436-4D16-A15C-8C886BA13687}" type="presOf" srcId="{4F69A97E-D3EC-472F-A10E-7679BCC6029B}" destId="{C0BA09CB-972A-4875-B180-C677DA77E32E}" srcOrd="0" destOrd="0" presId="urn:microsoft.com/office/officeart/2005/8/layout/target2"/>
    <dgm:cxn modelId="{C1CA2DB3-0CE9-448F-9C77-FE11D71B2F5F}" srcId="{8A4246D7-A58A-4EA8-B5C7-D5A5533C2F3D}" destId="{4B6AB832-3829-4A80-B4CE-04FED97E0601}" srcOrd="7" destOrd="0" parTransId="{2087E728-5AA0-4E3C-8BD7-3A24599325D5}" sibTransId="{6F14B10A-B3C9-4DE1-8538-A86D30D676B1}"/>
    <dgm:cxn modelId="{ECC687BD-543C-4662-822A-4E376E17F775}" srcId="{8A4246D7-A58A-4EA8-B5C7-D5A5533C2F3D}" destId="{F6623CBF-9848-4573-8207-3808E59DB781}" srcOrd="2" destOrd="0" parTransId="{EFF6C231-DF7D-4A5D-AE21-963813195B86}" sibTransId="{7DA20D19-829A-4A26-A3C2-71B6F443EDC4}"/>
    <dgm:cxn modelId="{955645D0-76F0-4A17-AB82-5447BD322A44}" type="presOf" srcId="{AA280771-2746-496B-B4DB-E424878A14A8}" destId="{68E4705E-51D7-4E5D-81F1-BC0A73898DC2}" srcOrd="0" destOrd="0" presId="urn:microsoft.com/office/officeart/2005/8/layout/target2"/>
    <dgm:cxn modelId="{040F78D1-139F-4D8A-9A64-D935C5F16346}" type="presOf" srcId="{4B6AB832-3829-4A80-B4CE-04FED97E0601}" destId="{0836E157-EA9F-4168-B30C-AABFE14076B0}" srcOrd="0" destOrd="0" presId="urn:microsoft.com/office/officeart/2005/8/layout/target2"/>
    <dgm:cxn modelId="{F5067DF2-3AEB-4E73-B0D2-83F4F6FFA61B}" srcId="{8A4246D7-A58A-4EA8-B5C7-D5A5533C2F3D}" destId="{BCF83CAA-B950-42FE-B130-3C93FA54A3F8}" srcOrd="0" destOrd="0" parTransId="{09FD6DE5-4C8E-4BD9-A7B4-B4E68BD782F6}" sibTransId="{DF90E789-5D2E-4027-A20A-782020293F5D}"/>
    <dgm:cxn modelId="{727CF8F1-60AB-436B-BED9-B214F8EF7C89}" type="presParOf" srcId="{980C8A6B-1D39-4752-BB7D-7F607A571B40}" destId="{5AF19D98-2FCE-4050-9E12-57C1D2327BF9}" srcOrd="0" destOrd="0" presId="urn:microsoft.com/office/officeart/2005/8/layout/target2"/>
    <dgm:cxn modelId="{BDA6A2BD-4C6D-4989-8D1D-BE0EBC3B850F}" type="presParOf" srcId="{5AF19D98-2FCE-4050-9E12-57C1D2327BF9}" destId="{C1562D70-342A-4311-9ACC-19CB73BDEF72}" srcOrd="0" destOrd="0" presId="urn:microsoft.com/office/officeart/2005/8/layout/target2"/>
    <dgm:cxn modelId="{B42BD410-E898-4C6E-944B-CA14D5252DEC}" type="presParOf" srcId="{5AF19D98-2FCE-4050-9E12-57C1D2327BF9}" destId="{96CF91D5-FEF6-4FE6-AEE7-08886A1DACAF}" srcOrd="1" destOrd="0" presId="urn:microsoft.com/office/officeart/2005/8/layout/target2"/>
    <dgm:cxn modelId="{B59B74FF-26D5-4368-BDF0-65BA79A2CD5E}" type="presParOf" srcId="{980C8A6B-1D39-4752-BB7D-7F607A571B40}" destId="{70770F64-D250-492F-984D-98270E9176D4}" srcOrd="1" destOrd="0" presId="urn:microsoft.com/office/officeart/2005/8/layout/target2"/>
    <dgm:cxn modelId="{CFFF6AE2-AD42-47F2-85F5-23FD5413A95A}" type="presParOf" srcId="{70770F64-D250-492F-984D-98270E9176D4}" destId="{68E4705E-51D7-4E5D-81F1-BC0A73898DC2}" srcOrd="0" destOrd="0" presId="urn:microsoft.com/office/officeart/2005/8/layout/target2"/>
    <dgm:cxn modelId="{7E03AA83-05EE-4CF3-9C39-3C9F5A54DE38}" type="presParOf" srcId="{70770F64-D250-492F-984D-98270E9176D4}" destId="{6605753C-6EE7-402D-B3D7-0B650E33575A}" srcOrd="1" destOrd="0" presId="urn:microsoft.com/office/officeart/2005/8/layout/target2"/>
    <dgm:cxn modelId="{034C028F-75F9-464D-96D9-EC7B08A6EDC1}" type="presParOf" srcId="{980C8A6B-1D39-4752-BB7D-7F607A571B40}" destId="{CAB4F925-3B54-4B4B-B496-7DCA18A32510}" srcOrd="2" destOrd="0" presId="urn:microsoft.com/office/officeart/2005/8/layout/target2"/>
    <dgm:cxn modelId="{8466A5D1-FFB5-4F78-822B-1D555FE63746}" type="presParOf" srcId="{CAB4F925-3B54-4B4B-B496-7DCA18A32510}" destId="{09C5FA6D-DBA7-4308-A3E5-CC2478A97068}" srcOrd="0" destOrd="0" presId="urn:microsoft.com/office/officeart/2005/8/layout/target2"/>
    <dgm:cxn modelId="{FA3F8DFE-90A3-4881-8FBB-539D6485D866}" type="presParOf" srcId="{CAB4F925-3B54-4B4B-B496-7DCA18A32510}" destId="{92BA1DBA-2339-40F8-AD46-F21BBCD73D8F}" srcOrd="1" destOrd="0" presId="urn:microsoft.com/office/officeart/2005/8/layout/target2"/>
    <dgm:cxn modelId="{EEF702E5-DE68-4023-ADFC-390864338DC6}" type="presParOf" srcId="{92BA1DBA-2339-40F8-AD46-F21BBCD73D8F}" destId="{C12B197B-7392-41CA-B544-389E240CAF4B}" srcOrd="0" destOrd="0" presId="urn:microsoft.com/office/officeart/2005/8/layout/target2"/>
    <dgm:cxn modelId="{A83D8FBF-8AD1-4738-BBF2-0C385153EC7A}" type="presParOf" srcId="{92BA1DBA-2339-40F8-AD46-F21BBCD73D8F}" destId="{997AADB5-9FE1-4504-B929-FC497325BA45}" srcOrd="1" destOrd="0" presId="urn:microsoft.com/office/officeart/2005/8/layout/target2"/>
    <dgm:cxn modelId="{822F91F2-470F-417C-AACC-31319A4A8CA7}" type="presParOf" srcId="{92BA1DBA-2339-40F8-AD46-F21BBCD73D8F}" destId="{56A0E360-9C36-4B03-BF1F-0ABB1C4E6714}" srcOrd="2" destOrd="0" presId="urn:microsoft.com/office/officeart/2005/8/layout/target2"/>
    <dgm:cxn modelId="{A24128A7-C6F9-427A-B31C-FC8C4B3360F4}" type="presParOf" srcId="{92BA1DBA-2339-40F8-AD46-F21BBCD73D8F}" destId="{6B8FA918-61BE-42D8-A332-A8231670B5C1}" srcOrd="3" destOrd="0" presId="urn:microsoft.com/office/officeart/2005/8/layout/target2"/>
    <dgm:cxn modelId="{3652ADE6-2678-4104-85D8-A3045115FE3E}" type="presParOf" srcId="{92BA1DBA-2339-40F8-AD46-F21BBCD73D8F}" destId="{C1AA23E4-6916-4C81-9869-8E5475556EA2}" srcOrd="4" destOrd="0" presId="urn:microsoft.com/office/officeart/2005/8/layout/target2"/>
    <dgm:cxn modelId="{3C8F62E3-25A7-4B9E-8A26-F06622741DE5}" type="presParOf" srcId="{92BA1DBA-2339-40F8-AD46-F21BBCD73D8F}" destId="{6BD6CB5F-EB69-4989-B249-A34F34FD5463}" srcOrd="5" destOrd="0" presId="urn:microsoft.com/office/officeart/2005/8/layout/target2"/>
    <dgm:cxn modelId="{AB07CFA6-94A4-4D6E-AEA2-C5E7483F8023}" type="presParOf" srcId="{92BA1DBA-2339-40F8-AD46-F21BBCD73D8F}" destId="{C0BA09CB-972A-4875-B180-C677DA77E32E}" srcOrd="6" destOrd="0" presId="urn:microsoft.com/office/officeart/2005/8/layout/target2"/>
    <dgm:cxn modelId="{3092DCBC-59F7-436A-9EFB-38A2937EFCFD}" type="presParOf" srcId="{92BA1DBA-2339-40F8-AD46-F21BBCD73D8F}" destId="{15675419-4F0D-42B4-97BF-09F2F19F47AB}" srcOrd="7" destOrd="0" presId="urn:microsoft.com/office/officeart/2005/8/layout/target2"/>
    <dgm:cxn modelId="{17F89FAD-0D81-4AEF-83EF-B0B2348B6F58}" type="presParOf" srcId="{92BA1DBA-2339-40F8-AD46-F21BBCD73D8F}" destId="{8DD83CA9-15D6-4DD9-B667-D6D20590DCA2}" srcOrd="8" destOrd="0" presId="urn:microsoft.com/office/officeart/2005/8/layout/target2"/>
    <dgm:cxn modelId="{B458D046-837E-4E4C-A039-81A28FB760A4}" type="presParOf" srcId="{92BA1DBA-2339-40F8-AD46-F21BBCD73D8F}" destId="{7144D6F8-9E07-4E71-B646-963F8EE3F398}" srcOrd="9" destOrd="0" presId="urn:microsoft.com/office/officeart/2005/8/layout/target2"/>
    <dgm:cxn modelId="{3F1BE70B-4A00-4A54-978A-AA4E26CA1726}" type="presParOf" srcId="{92BA1DBA-2339-40F8-AD46-F21BBCD73D8F}" destId="{67419DFA-C4B7-4833-8306-A32CDD57FB23}" srcOrd="10" destOrd="0" presId="urn:microsoft.com/office/officeart/2005/8/layout/target2"/>
    <dgm:cxn modelId="{CFDF1DA2-4044-4663-A6E3-863D501A5119}" type="presParOf" srcId="{92BA1DBA-2339-40F8-AD46-F21BBCD73D8F}" destId="{60B070E0-6622-4BF3-8F66-B1A194867FCB}" srcOrd="11" destOrd="0" presId="urn:microsoft.com/office/officeart/2005/8/layout/target2"/>
    <dgm:cxn modelId="{42155E2D-E74F-43BD-B4E3-9153B893CB58}" type="presParOf" srcId="{92BA1DBA-2339-40F8-AD46-F21BBCD73D8F}" destId="{9FEE34BF-A715-4A1E-845D-DE3C76271601}" srcOrd="12" destOrd="0" presId="urn:microsoft.com/office/officeart/2005/8/layout/target2"/>
    <dgm:cxn modelId="{CA5EC328-754B-4B5B-8237-6D99E8350717}" type="presParOf" srcId="{92BA1DBA-2339-40F8-AD46-F21BBCD73D8F}" destId="{A21A04DE-1F88-47A4-B563-FB4050A14872}" srcOrd="13" destOrd="0" presId="urn:microsoft.com/office/officeart/2005/8/layout/target2"/>
    <dgm:cxn modelId="{DC8E631F-EF1F-40CB-BD65-90DBFA2439A1}" type="presParOf" srcId="{92BA1DBA-2339-40F8-AD46-F21BBCD73D8F}" destId="{0836E157-EA9F-4168-B30C-AABFE14076B0}" srcOrd="1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62D70-342A-4311-9ACC-19CB73BDEF72}">
      <dsp:nvSpPr>
        <dsp:cNvPr id="0" name=""/>
        <dsp:cNvSpPr/>
      </dsp:nvSpPr>
      <dsp:spPr>
        <a:xfrm>
          <a:off x="0" y="0"/>
          <a:ext cx="11335618" cy="5997388"/>
        </a:xfrm>
        <a:prstGeom prst="roundRect">
          <a:avLst>
            <a:gd name="adj" fmla="val 8500"/>
          </a:avLst>
        </a:prstGeom>
        <a:solidFill>
          <a:schemeClr val="accent6">
            <a:lumMod val="75000"/>
          </a:schemeClr>
        </a:solidFill>
        <a:ln>
          <a:solidFill>
            <a:schemeClr val="accent3"/>
          </a:solid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hemeClr val="dk1"/>
        </a:lnRef>
        <a:fillRef idx="3">
          <a:schemeClr val="dk1"/>
        </a:fillRef>
        <a:effectRef idx="3">
          <a:schemeClr val="dk1"/>
        </a:effectRef>
        <a:fontRef idx="minor">
          <a:schemeClr val="lt1"/>
        </a:fontRef>
      </dsp:style>
      <dsp:txBody>
        <a:bodyPr spcFirstLastPara="0" vert="horz" wrap="square" lIns="76200" tIns="76200" rIns="76200" bIns="4654639" numCol="1" spcCol="1270" anchor="t" anchorCtr="0">
          <a:noAutofit/>
        </a:bodyPr>
        <a:lstStyle/>
        <a:p>
          <a:pPr marL="0" lvl="0" indent="0" algn="ctr" defTabSz="889000">
            <a:lnSpc>
              <a:spcPct val="90000"/>
            </a:lnSpc>
            <a:spcBef>
              <a:spcPct val="0"/>
            </a:spcBef>
            <a:spcAft>
              <a:spcPct val="35000"/>
            </a:spcAft>
            <a:buNone/>
          </a:pPr>
          <a:r>
            <a:rPr lang="en-US" sz="2000" kern="1200" dirty="0">
              <a:solidFill>
                <a:schemeClr val="bg1"/>
              </a:solidFill>
              <a:latin typeface="Arial" panose="020B0604020202020204" pitchFamily="34" charset="0"/>
              <a:cs typeface="Arial" panose="020B0604020202020204" pitchFamily="34" charset="0"/>
            </a:rPr>
            <a:t>For security: They study how hackers find and use weaknesses, how the system fights back, and what could have stopped the attack. They might focus on one flaw, a single attack, or a full security breach.</a:t>
          </a:r>
        </a:p>
      </dsp:txBody>
      <dsp:txXfrm>
        <a:off x="149309" y="149309"/>
        <a:ext cx="11037000" cy="5698770"/>
      </dsp:txXfrm>
    </dsp:sp>
    <dsp:sp modelId="{68E4705E-51D7-4E5D-81F1-BC0A73898DC2}">
      <dsp:nvSpPr>
        <dsp:cNvPr id="0" name=""/>
        <dsp:cNvSpPr/>
      </dsp:nvSpPr>
      <dsp:spPr>
        <a:xfrm>
          <a:off x="283390" y="1499347"/>
          <a:ext cx="10768838" cy="4198171"/>
        </a:xfrm>
        <a:prstGeom prst="roundRect">
          <a:avLst>
            <a:gd name="adj" fmla="val 10500"/>
          </a:avLst>
        </a:prstGeom>
        <a:solidFill>
          <a:schemeClr val="accent6">
            <a:lumMod val="40000"/>
            <a:lumOff val="60000"/>
          </a:schemeClr>
        </a:soli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2390" tIns="72390" rIns="72390" bIns="2665839" numCol="1" spcCol="1270" anchor="t" anchorCtr="0">
          <a:noAutofit/>
        </a:bodyPr>
        <a:lstStyle/>
        <a:p>
          <a:pPr marL="0" lvl="0" indent="0" algn="l" defTabSz="844550">
            <a:lnSpc>
              <a:spcPct val="90000"/>
            </a:lnSpc>
            <a:spcBef>
              <a:spcPct val="0"/>
            </a:spcBef>
            <a:spcAft>
              <a:spcPct val="35000"/>
            </a:spcAft>
            <a:buNone/>
          </a:pPr>
          <a:r>
            <a:rPr lang="en-US" sz="1900" b="1" i="0" kern="1200" baseline="0" dirty="0">
              <a:solidFill>
                <a:schemeClr val="accent4">
                  <a:lumMod val="75000"/>
                </a:schemeClr>
              </a:solidFill>
            </a:rPr>
            <a:t>Benefits of operating systems case studies:</a:t>
          </a:r>
        </a:p>
        <a:p>
          <a:pPr marL="0" lvl="0" indent="0" algn="l" defTabSz="844550">
            <a:lnSpc>
              <a:spcPct val="90000"/>
            </a:lnSpc>
            <a:spcBef>
              <a:spcPct val="0"/>
            </a:spcBef>
            <a:spcAft>
              <a:spcPct val="35000"/>
            </a:spcAft>
            <a:buNone/>
          </a:pPr>
          <a:r>
            <a:rPr lang="en-US" sz="1900" b="1" i="0" kern="1200" baseline="0" dirty="0">
              <a:solidFill>
                <a:schemeClr val="tx1"/>
              </a:solidFill>
            </a:rPr>
            <a:t>OS case studies help students learn OS design, guide developers in building better apps, assist organizations in choosing the right OS, and inform research on system improvements and trends</a:t>
          </a:r>
          <a:r>
            <a:rPr lang="en-US" sz="1900" b="1" i="0" kern="1200" baseline="0" dirty="0">
              <a:solidFill>
                <a:schemeClr val="accent4">
                  <a:lumMod val="75000"/>
                </a:schemeClr>
              </a:solidFill>
            </a:rPr>
            <a:t>.</a:t>
          </a:r>
        </a:p>
      </dsp:txBody>
      <dsp:txXfrm>
        <a:off x="412498" y="1628455"/>
        <a:ext cx="10510622" cy="3939955"/>
      </dsp:txXfrm>
    </dsp:sp>
    <dsp:sp modelId="{09C5FA6D-DBA7-4308-A3E5-CC2478A97068}">
      <dsp:nvSpPr>
        <dsp:cNvPr id="0" name=""/>
        <dsp:cNvSpPr/>
      </dsp:nvSpPr>
      <dsp:spPr>
        <a:xfrm>
          <a:off x="566780" y="3003611"/>
          <a:ext cx="10202057" cy="2461711"/>
        </a:xfrm>
        <a:prstGeom prst="roundRect">
          <a:avLst>
            <a:gd name="adj" fmla="val 10500"/>
          </a:avLst>
        </a:prstGeom>
        <a:solidFill>
          <a:srgbClr val="7030A0"/>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1354077" numCol="1" spcCol="1270" anchor="t" anchorCtr="0">
          <a:noAutofit/>
        </a:bodyPr>
        <a:lstStyle/>
        <a:p>
          <a:pPr marL="0" lvl="0" indent="0" algn="ctr" defTabSz="1066800">
            <a:lnSpc>
              <a:spcPct val="90000"/>
            </a:lnSpc>
            <a:spcBef>
              <a:spcPct val="0"/>
            </a:spcBef>
            <a:spcAft>
              <a:spcPct val="35000"/>
            </a:spcAft>
            <a:buNone/>
          </a:pPr>
          <a:r>
            <a:rPr lang="en-US" sz="2400" b="0" i="0" kern="1200" baseline="0" dirty="0">
              <a:solidFill>
                <a:schemeClr val="bg1"/>
              </a:solidFill>
            </a:rPr>
            <a:t>There are  some key-point of operating systems case studies benefits.</a:t>
          </a:r>
          <a:endParaRPr lang="en-US" sz="2400" kern="1200" dirty="0">
            <a:solidFill>
              <a:schemeClr val="bg1"/>
            </a:solidFill>
          </a:endParaRPr>
        </a:p>
      </dsp:txBody>
      <dsp:txXfrm>
        <a:off x="642486" y="3079317"/>
        <a:ext cx="10050645" cy="2310299"/>
      </dsp:txXfrm>
    </dsp:sp>
    <dsp:sp modelId="{C12B197B-7392-41CA-B544-389E240CAF4B}">
      <dsp:nvSpPr>
        <dsp:cNvPr id="0" name=""/>
        <dsp:cNvSpPr/>
      </dsp:nvSpPr>
      <dsp:spPr>
        <a:xfrm>
          <a:off x="821832" y="3737707"/>
          <a:ext cx="1192564" cy="1079529"/>
        </a:xfrm>
        <a:prstGeom prst="roundRect">
          <a:avLst>
            <a:gd name="adj" fmla="val 10500"/>
          </a:avLst>
        </a:prstGeom>
        <a:solidFill>
          <a:srgbClr val="FFFF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dirty="0">
              <a:solidFill>
                <a:schemeClr val="accent4">
                  <a:lumMod val="75000"/>
                </a:schemeClr>
              </a:solidFill>
            </a:rPr>
            <a:t>Enhanced Understanding</a:t>
          </a:r>
          <a:endParaRPr lang="en-US" sz="1100" kern="1200" dirty="0">
            <a:solidFill>
              <a:schemeClr val="accent4">
                <a:lumMod val="75000"/>
              </a:schemeClr>
            </a:solidFill>
          </a:endParaRPr>
        </a:p>
      </dsp:txBody>
      <dsp:txXfrm>
        <a:off x="855031" y="3770906"/>
        <a:ext cx="1126166" cy="1013131"/>
      </dsp:txXfrm>
    </dsp:sp>
    <dsp:sp modelId="{56A0E360-9C36-4B03-BF1F-0ABB1C4E6714}">
      <dsp:nvSpPr>
        <dsp:cNvPr id="0" name=""/>
        <dsp:cNvSpPr/>
      </dsp:nvSpPr>
      <dsp:spPr>
        <a:xfrm>
          <a:off x="2043966" y="3925902"/>
          <a:ext cx="1192564" cy="1079529"/>
        </a:xfrm>
        <a:prstGeom prst="roundRect">
          <a:avLst>
            <a:gd name="adj" fmla="val 10500"/>
          </a:avLst>
        </a:prstGeom>
        <a:solidFill>
          <a:srgbClr val="FFFF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dirty="0">
              <a:solidFill>
                <a:schemeClr val="accent4">
                  <a:lumMod val="75000"/>
                </a:schemeClr>
              </a:solidFill>
            </a:rPr>
            <a:t>Critical Thinking and Problem-Solving</a:t>
          </a:r>
          <a:endParaRPr lang="en-US" sz="1100" kern="1200" dirty="0">
            <a:solidFill>
              <a:schemeClr val="accent4">
                <a:lumMod val="75000"/>
              </a:schemeClr>
            </a:solidFill>
          </a:endParaRPr>
        </a:p>
      </dsp:txBody>
      <dsp:txXfrm>
        <a:off x="2077165" y="3959101"/>
        <a:ext cx="1126166" cy="1013131"/>
      </dsp:txXfrm>
    </dsp:sp>
    <dsp:sp modelId="{C1AA23E4-6916-4C81-9869-8E5475556EA2}">
      <dsp:nvSpPr>
        <dsp:cNvPr id="0" name=""/>
        <dsp:cNvSpPr/>
      </dsp:nvSpPr>
      <dsp:spPr>
        <a:xfrm>
          <a:off x="3257126" y="4123045"/>
          <a:ext cx="1192564" cy="1079529"/>
        </a:xfrm>
        <a:prstGeom prst="roundRect">
          <a:avLst>
            <a:gd name="adj" fmla="val 10500"/>
          </a:avLst>
        </a:prstGeom>
        <a:solidFill>
          <a:srgbClr val="FFFF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dirty="0">
              <a:solidFill>
                <a:schemeClr val="accent4">
                  <a:lumMod val="75000"/>
                </a:schemeClr>
              </a:solidFill>
            </a:rPr>
            <a:t>Practical Application</a:t>
          </a:r>
          <a:endParaRPr lang="en-US" sz="1100" kern="1200" dirty="0">
            <a:solidFill>
              <a:schemeClr val="accent4">
                <a:lumMod val="75000"/>
              </a:schemeClr>
            </a:solidFill>
          </a:endParaRPr>
        </a:p>
      </dsp:txBody>
      <dsp:txXfrm>
        <a:off x="3290325" y="4156244"/>
        <a:ext cx="1126166" cy="1013131"/>
      </dsp:txXfrm>
    </dsp:sp>
    <dsp:sp modelId="{C0BA09CB-972A-4875-B180-C677DA77E32E}">
      <dsp:nvSpPr>
        <dsp:cNvPr id="0" name=""/>
        <dsp:cNvSpPr/>
      </dsp:nvSpPr>
      <dsp:spPr>
        <a:xfrm>
          <a:off x="4479259" y="4275410"/>
          <a:ext cx="1192564" cy="1079529"/>
        </a:xfrm>
        <a:prstGeom prst="roundRect">
          <a:avLst>
            <a:gd name="adj" fmla="val 10500"/>
          </a:avLst>
        </a:prstGeom>
        <a:solidFill>
          <a:srgbClr val="FFFF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dirty="0">
              <a:solidFill>
                <a:schemeClr val="accent4">
                  <a:lumMod val="75000"/>
                </a:schemeClr>
              </a:solidFill>
            </a:rPr>
            <a:t>Real-World Context</a:t>
          </a:r>
          <a:endParaRPr lang="en-US" sz="1100" kern="1200" dirty="0">
            <a:solidFill>
              <a:schemeClr val="accent4">
                <a:lumMod val="75000"/>
              </a:schemeClr>
            </a:solidFill>
          </a:endParaRPr>
        </a:p>
      </dsp:txBody>
      <dsp:txXfrm>
        <a:off x="4512458" y="4308609"/>
        <a:ext cx="1126166" cy="1013131"/>
      </dsp:txXfrm>
    </dsp:sp>
    <dsp:sp modelId="{8DD83CA9-15D6-4DD9-B667-D6D20590DCA2}">
      <dsp:nvSpPr>
        <dsp:cNvPr id="0" name=""/>
        <dsp:cNvSpPr/>
      </dsp:nvSpPr>
      <dsp:spPr>
        <a:xfrm>
          <a:off x="5697751" y="4275540"/>
          <a:ext cx="1192564" cy="1079529"/>
        </a:xfrm>
        <a:prstGeom prst="roundRect">
          <a:avLst>
            <a:gd name="adj" fmla="val 10500"/>
          </a:avLst>
        </a:prstGeom>
        <a:solidFill>
          <a:srgbClr val="FFFF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dirty="0">
              <a:solidFill>
                <a:schemeClr val="accent4">
                  <a:lumMod val="75000"/>
                </a:schemeClr>
              </a:solidFill>
            </a:rPr>
            <a:t>Collaboration and Teamwork</a:t>
          </a:r>
          <a:endParaRPr lang="en-US" sz="1100" kern="1200" dirty="0">
            <a:solidFill>
              <a:schemeClr val="accent4">
                <a:lumMod val="75000"/>
              </a:schemeClr>
            </a:solidFill>
          </a:endParaRPr>
        </a:p>
      </dsp:txBody>
      <dsp:txXfrm>
        <a:off x="5730950" y="4308739"/>
        <a:ext cx="1126166" cy="1013131"/>
      </dsp:txXfrm>
    </dsp:sp>
    <dsp:sp modelId="{67419DFA-C4B7-4833-8306-A32CDD57FB23}">
      <dsp:nvSpPr>
        <dsp:cNvPr id="0" name=""/>
        <dsp:cNvSpPr/>
      </dsp:nvSpPr>
      <dsp:spPr>
        <a:xfrm>
          <a:off x="6923199" y="4114064"/>
          <a:ext cx="1192564" cy="1079529"/>
        </a:xfrm>
        <a:prstGeom prst="roundRect">
          <a:avLst>
            <a:gd name="adj" fmla="val 10500"/>
          </a:avLst>
        </a:prstGeom>
        <a:solidFill>
          <a:srgbClr val="FFFF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dirty="0">
              <a:solidFill>
                <a:schemeClr val="accent4">
                  <a:lumMod val="75000"/>
                </a:schemeClr>
              </a:solidFill>
            </a:rPr>
            <a:t>Improved Decision-Making</a:t>
          </a:r>
          <a:endParaRPr lang="en-US" sz="1100" kern="1200" dirty="0">
            <a:solidFill>
              <a:schemeClr val="accent4">
                <a:lumMod val="75000"/>
              </a:schemeClr>
            </a:solidFill>
          </a:endParaRPr>
        </a:p>
      </dsp:txBody>
      <dsp:txXfrm>
        <a:off x="6956398" y="4147263"/>
        <a:ext cx="1126166" cy="1013131"/>
      </dsp:txXfrm>
    </dsp:sp>
    <dsp:sp modelId="{9FEE34BF-A715-4A1E-845D-DE3C76271601}">
      <dsp:nvSpPr>
        <dsp:cNvPr id="0" name=""/>
        <dsp:cNvSpPr/>
      </dsp:nvSpPr>
      <dsp:spPr>
        <a:xfrm>
          <a:off x="8145344" y="3925902"/>
          <a:ext cx="1192564" cy="1079529"/>
        </a:xfrm>
        <a:prstGeom prst="roundRect">
          <a:avLst>
            <a:gd name="adj" fmla="val 10500"/>
          </a:avLst>
        </a:prstGeom>
        <a:solidFill>
          <a:srgbClr val="FFFF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dirty="0">
              <a:solidFill>
                <a:schemeClr val="accent4">
                  <a:lumMod val="75000"/>
                </a:schemeClr>
              </a:solidFill>
            </a:rPr>
            <a:t>Identifying Critical Factors</a:t>
          </a:r>
          <a:endParaRPr lang="en-US" sz="1100" kern="1200" dirty="0">
            <a:solidFill>
              <a:schemeClr val="accent4">
                <a:lumMod val="75000"/>
              </a:schemeClr>
            </a:solidFill>
          </a:endParaRPr>
        </a:p>
      </dsp:txBody>
      <dsp:txXfrm>
        <a:off x="8178543" y="3959101"/>
        <a:ext cx="1126166" cy="1013131"/>
      </dsp:txXfrm>
    </dsp:sp>
    <dsp:sp modelId="{0836E157-EA9F-4168-B30C-AABFE14076B0}">
      <dsp:nvSpPr>
        <dsp:cNvPr id="0" name=""/>
        <dsp:cNvSpPr/>
      </dsp:nvSpPr>
      <dsp:spPr>
        <a:xfrm>
          <a:off x="9367477" y="3746603"/>
          <a:ext cx="1192564" cy="1079529"/>
        </a:xfrm>
        <a:prstGeom prst="roundRect">
          <a:avLst>
            <a:gd name="adj" fmla="val 10500"/>
          </a:avLst>
        </a:prstGeom>
        <a:solidFill>
          <a:srgbClr val="FFFF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dirty="0">
              <a:solidFill>
                <a:schemeClr val="accent4">
                  <a:lumMod val="75000"/>
                </a:schemeClr>
              </a:solidFill>
            </a:rPr>
            <a:t>Developing Communication Skills</a:t>
          </a:r>
          <a:endParaRPr lang="en-US" sz="1100" kern="1200" dirty="0">
            <a:solidFill>
              <a:schemeClr val="accent4">
                <a:lumMod val="75000"/>
              </a:schemeClr>
            </a:solidFill>
          </a:endParaRPr>
        </a:p>
      </dsp:txBody>
      <dsp:txXfrm>
        <a:off x="9400676" y="3779802"/>
        <a:ext cx="1126166" cy="1013131"/>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5/12/2025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5/12/2025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319C-BAFC-C3BB-68BC-8044D422A0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D78304-04B0-AAFE-2906-D86AA7767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9FD38F-3EDD-5824-1BD1-F109A22339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CC68C5-7A26-F3D2-7A40-800C31E44598}"/>
              </a:ext>
            </a:extLst>
          </p:cNvPr>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89754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39</a:t>
            </a:fld>
            <a:endParaRPr lang="en-US" dirty="0"/>
          </a:p>
        </p:txBody>
      </p:sp>
    </p:spTree>
    <p:extLst>
      <p:ext uri="{BB962C8B-B14F-4D97-AF65-F5344CB8AC3E}">
        <p14:creationId xmlns:p14="http://schemas.microsoft.com/office/powerpoint/2010/main" val="194733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11E74-7C60-FB87-64D4-4A3FABB87B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477A6A-BA9B-714E-4E37-EFB1CBF0A9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BB8BA3-E4B2-8592-5F8C-06BD921176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AA95EE-EC10-A478-BBBF-F767D9A2C80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762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D3EB3-0CD5-5CEE-9E43-DEEBF9042B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1852C-B49F-F9D6-325E-CC59919AA0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C667B4-378B-AFDB-E7AD-AB646CD62D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618986-C41F-ACDB-BA20-CEFCB3E664D2}"/>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20273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918531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F109D-0632-88EC-A4AB-F0B2783982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F56570-15CA-0FF4-FEA6-F8F6C248A9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AB7E5-03E4-03E9-3A72-D265161FA9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356A73-B10C-DC9B-5B7C-82A1381C66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124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37</a:t>
            </a:fld>
            <a:endParaRPr lang="en-US" dirty="0"/>
          </a:p>
        </p:txBody>
      </p:sp>
    </p:spTree>
    <p:extLst>
      <p:ext uri="{BB962C8B-B14F-4D97-AF65-F5344CB8AC3E}">
        <p14:creationId xmlns:p14="http://schemas.microsoft.com/office/powerpoint/2010/main" val="4050791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38</a:t>
            </a:fld>
            <a:endParaRPr lang="en-US" dirty="0"/>
          </a:p>
        </p:txBody>
      </p:sp>
    </p:spTree>
    <p:extLst>
      <p:ext uri="{BB962C8B-B14F-4D97-AF65-F5344CB8AC3E}">
        <p14:creationId xmlns:p14="http://schemas.microsoft.com/office/powerpoint/2010/main" val="163906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DDA03-4F38-DAB1-1BF9-41E90D07FFCA}"/>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C36D883-CD44-A4CF-4F8A-56F2CC462EAB}"/>
              </a:ext>
            </a:extLst>
          </p:cNvPr>
          <p:cNvSpPr/>
          <p:nvPr/>
        </p:nvSpPr>
        <p:spPr>
          <a:xfrm>
            <a:off x="1045233" y="1289649"/>
            <a:ext cx="10101532" cy="427870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F5D90FD6-EB5C-67F9-12D3-7A2D07C6EDE0}"/>
              </a:ext>
            </a:extLst>
          </p:cNvPr>
          <p:cNvSpPr>
            <a:spLocks noGrp="1"/>
          </p:cNvSpPr>
          <p:nvPr>
            <p:ph type="subTitle" idx="1"/>
          </p:nvPr>
        </p:nvSpPr>
        <p:spPr>
          <a:xfrm>
            <a:off x="321868" y="3484615"/>
            <a:ext cx="11562303" cy="2387865"/>
          </a:xfrm>
        </p:spPr>
        <p:txBody>
          <a:bodyPr/>
          <a:lstStyle/>
          <a:p>
            <a:r>
              <a:rPr lang="en-US" sz="5400" dirty="0">
                <a:solidFill>
                  <a:schemeClr val="bg1"/>
                </a:solidFill>
              </a:rPr>
              <a:t>OPERATING SYSTEMS</a:t>
            </a:r>
          </a:p>
        </p:txBody>
      </p:sp>
      <p:sp>
        <p:nvSpPr>
          <p:cNvPr id="2" name="Title 1">
            <a:extLst>
              <a:ext uri="{FF2B5EF4-FFF2-40B4-BE49-F238E27FC236}">
                <a16:creationId xmlns:a16="http://schemas.microsoft.com/office/drawing/2014/main" id="{14BA3461-4926-D68B-21EB-7BEED670427C}"/>
              </a:ext>
            </a:extLst>
          </p:cNvPr>
          <p:cNvSpPr>
            <a:spLocks noGrp="1"/>
          </p:cNvSpPr>
          <p:nvPr>
            <p:ph type="title"/>
          </p:nvPr>
        </p:nvSpPr>
        <p:spPr>
          <a:xfrm>
            <a:off x="321869" y="579120"/>
            <a:ext cx="11548261" cy="2733306"/>
          </a:xfrm>
        </p:spPr>
        <p:txBody>
          <a:bodyPr/>
          <a:lstStyle/>
          <a:p>
            <a:r>
              <a:rPr lang="en-US" sz="4800" dirty="0">
                <a:solidFill>
                  <a:schemeClr val="accent3">
                    <a:lumMod val="75000"/>
                  </a:schemeClr>
                </a:solidFill>
              </a:rPr>
              <a:t>CASE STUDIES </a:t>
            </a:r>
            <a:br>
              <a:rPr lang="en-US" sz="4800" dirty="0"/>
            </a:br>
            <a:r>
              <a:rPr lang="en-US" sz="4800" dirty="0"/>
              <a:t>IN</a:t>
            </a:r>
          </a:p>
        </p:txBody>
      </p:sp>
    </p:spTree>
    <p:extLst>
      <p:ext uri="{BB962C8B-B14F-4D97-AF65-F5344CB8AC3E}">
        <p14:creationId xmlns:p14="http://schemas.microsoft.com/office/powerpoint/2010/main" val="21612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5B86B-A03C-2AF3-DB34-E20E568D34CE}"/>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C67DCA77-2A50-5954-3DD0-C5F11AC59D5C}"/>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A7C0CACF-FD63-B897-4736-24BAB47E54CA}"/>
              </a:ext>
            </a:extLst>
          </p:cNvPr>
          <p:cNvSpPr>
            <a:spLocks noGrp="1"/>
          </p:cNvSpPr>
          <p:nvPr>
            <p:ph type="title"/>
          </p:nvPr>
        </p:nvSpPr>
        <p:spPr/>
        <p:txBody>
          <a:bodyPr/>
          <a:lstStyle/>
          <a:p>
            <a:r>
              <a:rPr lang="en-US" sz="5400" b="1" spc="0" dirty="0">
                <a:latin typeface="Abadi" panose="020B0604020104020204" pitchFamily="34" charset="0"/>
              </a:rPr>
              <a:t> UNIX/Linux</a:t>
            </a:r>
            <a:endParaRPr lang="en-US" sz="5400" dirty="0"/>
          </a:p>
        </p:txBody>
      </p:sp>
    </p:spTree>
    <p:extLst>
      <p:ext uri="{BB962C8B-B14F-4D97-AF65-F5344CB8AC3E}">
        <p14:creationId xmlns:p14="http://schemas.microsoft.com/office/powerpoint/2010/main" val="77877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5236-50C4-3FDC-996C-BF3603563E0D}"/>
              </a:ext>
            </a:extLst>
          </p:cNvPr>
          <p:cNvSpPr>
            <a:spLocks noGrp="1"/>
          </p:cNvSpPr>
          <p:nvPr>
            <p:ph type="title"/>
          </p:nvPr>
        </p:nvSpPr>
        <p:spPr>
          <a:xfrm>
            <a:off x="2757311" y="850756"/>
            <a:ext cx="6677378" cy="589855"/>
          </a:xfrm>
        </p:spPr>
        <p:txBody>
          <a:bodyPr/>
          <a:lstStyle/>
          <a:p>
            <a:r>
              <a:rPr lang="en-US" sz="4000" b="1" spc="0" dirty="0">
                <a:latin typeface="Abadi" panose="020B0604020104020204" pitchFamily="34" charset="0"/>
              </a:rPr>
              <a:t>Case Study: UNIX/Linux</a:t>
            </a:r>
          </a:p>
        </p:txBody>
      </p:sp>
      <p:sp>
        <p:nvSpPr>
          <p:cNvPr id="3" name="Subtitle 2">
            <a:extLst>
              <a:ext uri="{FF2B5EF4-FFF2-40B4-BE49-F238E27FC236}">
                <a16:creationId xmlns:a16="http://schemas.microsoft.com/office/drawing/2014/main" id="{1489A9ED-E4A8-91AC-1C72-0ABE2A8EA4D9}"/>
              </a:ext>
            </a:extLst>
          </p:cNvPr>
          <p:cNvSpPr>
            <a:spLocks noGrp="1"/>
          </p:cNvSpPr>
          <p:nvPr>
            <p:ph type="subTitle" idx="1"/>
          </p:nvPr>
        </p:nvSpPr>
        <p:spPr>
          <a:xfrm>
            <a:off x="419552" y="1981201"/>
            <a:ext cx="6019348" cy="3729318"/>
          </a:xfrm>
        </p:spPr>
        <p:txBody>
          <a:bodyPr/>
          <a:lstStyle/>
          <a:p>
            <a:pPr algn="l">
              <a:lnSpc>
                <a:spcPct val="100000"/>
              </a:lnSpc>
            </a:pPr>
            <a:r>
              <a:rPr lang="en-US" sz="2000" cap="none" spc="0" dirty="0">
                <a:latin typeface="Arial" panose="020B0604020202020204" pitchFamily="34" charset="0"/>
                <a:cs typeface="Arial" panose="020B0604020202020204" pitchFamily="34" charset="0"/>
              </a:rPr>
              <a:t>A UNIX/Linux case study is a detailed look at how the UNIX or Linux operating system works, exploring its structure and key parts. It shows how Linux handles things like running programs (processes), managing memory, storing files (e.g., Ext4), and keeping the system secure (e.g., user permissions, </a:t>
            </a:r>
            <a:r>
              <a:rPr lang="en-US" sz="2000" cap="none" spc="0" dirty="0" err="1">
                <a:latin typeface="Arial" panose="020B0604020202020204" pitchFamily="34" charset="0"/>
                <a:cs typeface="Arial" panose="020B0604020202020204" pitchFamily="34" charset="0"/>
              </a:rPr>
              <a:t>SELinux</a:t>
            </a:r>
            <a:r>
              <a:rPr lang="en-US" sz="2000" cap="none" spc="0" dirty="0">
                <a:latin typeface="Arial" panose="020B0604020202020204" pitchFamily="34" charset="0"/>
                <a:cs typeface="Arial" panose="020B0604020202020204" pitchFamily="34" charset="0"/>
              </a:rPr>
              <a:t>). Using simple examples, it explains how these features are built, how they work in real life, and why they matter in a popular, reliable OS.</a:t>
            </a:r>
          </a:p>
        </p:txBody>
      </p:sp>
      <p:pic>
        <p:nvPicPr>
          <p:cNvPr id="4" name="Picture 3">
            <a:extLst>
              <a:ext uri="{FF2B5EF4-FFF2-40B4-BE49-F238E27FC236}">
                <a16:creationId xmlns:a16="http://schemas.microsoft.com/office/drawing/2014/main" id="{381B8EE7-CCBF-3515-2D2D-820C7D5A1AD8}"/>
              </a:ext>
            </a:extLst>
          </p:cNvPr>
          <p:cNvPicPr>
            <a:picLocks noChangeAspect="1"/>
          </p:cNvPicPr>
          <p:nvPr/>
        </p:nvPicPr>
        <p:blipFill>
          <a:blip r:embed="rId2"/>
          <a:stretch>
            <a:fillRect/>
          </a:stretch>
        </p:blipFill>
        <p:spPr>
          <a:xfrm>
            <a:off x="6438900" y="2101994"/>
            <a:ext cx="5430614" cy="3905250"/>
          </a:xfrm>
          <a:prstGeom prst="rect">
            <a:avLst/>
          </a:prstGeom>
        </p:spPr>
      </p:pic>
    </p:spTree>
    <p:extLst>
      <p:ext uri="{BB962C8B-B14F-4D97-AF65-F5344CB8AC3E}">
        <p14:creationId xmlns:p14="http://schemas.microsoft.com/office/powerpoint/2010/main" val="391938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9379B9-CD05-3549-2ABA-5FE5153D0B12}"/>
              </a:ext>
            </a:extLst>
          </p:cNvPr>
          <p:cNvSpPr>
            <a:spLocks noGrp="1"/>
          </p:cNvSpPr>
          <p:nvPr>
            <p:ph type="subTitle" idx="1"/>
          </p:nvPr>
        </p:nvSpPr>
        <p:spPr>
          <a:xfrm>
            <a:off x="366709" y="474174"/>
            <a:ext cx="11484632" cy="6219091"/>
          </a:xfrm>
        </p:spPr>
        <p:txBody>
          <a:bodyPr/>
          <a:lstStyle/>
          <a:p>
            <a:r>
              <a:rPr lang="en-US" sz="3600" b="1" cap="none" spc="0" dirty="0">
                <a:solidFill>
                  <a:schemeClr val="accent3">
                    <a:lumMod val="75000"/>
                  </a:schemeClr>
                </a:solidFill>
                <a:latin typeface="Abadi" panose="020B0604020104020204" pitchFamily="34" charset="0"/>
              </a:rPr>
              <a:t>LINUX SYSTEM ARCHITECTURE</a:t>
            </a:r>
          </a:p>
          <a:p>
            <a:endParaRPr lang="en-US" sz="2400" b="1" u="sng" cap="none" spc="0" dirty="0">
              <a:solidFill>
                <a:schemeClr val="accent3">
                  <a:lumMod val="75000"/>
                </a:schemeClr>
              </a:solidFill>
            </a:endParaRPr>
          </a:p>
          <a:p>
            <a:pPr algn="l"/>
            <a:r>
              <a:rPr lang="en-US" sz="2400" cap="none" spc="0" dirty="0">
                <a:latin typeface="Arial Black" panose="020B0A04020102020204" pitchFamily="34" charset="0"/>
              </a:rPr>
              <a:t>Overview</a:t>
            </a:r>
            <a:r>
              <a:rPr lang="en-US" cap="none" spc="0" dirty="0">
                <a:latin typeface="Aptos" panose="020B0004020202020204" pitchFamily="34" charset="0"/>
              </a:rPr>
              <a:t>: Linux is a monolithic kernel-based OS, meaning the kernel handles core functions (process management, memory, I/O, file systems) in a single address space, but it supports modular components (loadable kernel modules). </a:t>
            </a:r>
          </a:p>
          <a:p>
            <a:pPr algn="l"/>
            <a:endParaRPr lang="en-US" cap="none" spc="0" dirty="0">
              <a:latin typeface="Aptos" panose="020B0004020202020204" pitchFamily="34" charset="0"/>
            </a:endParaRPr>
          </a:p>
          <a:p>
            <a:pPr algn="l"/>
            <a:endParaRPr lang="en-US" cap="none" spc="0" dirty="0">
              <a:latin typeface="Aptos" panose="020B0004020202020204" pitchFamily="34" charset="0"/>
            </a:endParaRPr>
          </a:p>
          <a:p>
            <a:pPr marL="285750" indent="-285750" algn="l">
              <a:buFont typeface="Wingdings" panose="05000000000000000000" pitchFamily="2" charset="2"/>
              <a:buChar char="Ø"/>
            </a:pPr>
            <a:r>
              <a:rPr lang="en-US" sz="2400" cap="none" spc="0" dirty="0">
                <a:solidFill>
                  <a:schemeClr val="accent3">
                    <a:lumMod val="75000"/>
                  </a:schemeClr>
                </a:solidFill>
                <a:latin typeface="Arial Black" panose="020B0A04020102020204" pitchFamily="34" charset="0"/>
              </a:rPr>
              <a:t>Components</a:t>
            </a:r>
            <a:r>
              <a:rPr lang="en-US" cap="none" spc="0" dirty="0">
                <a:solidFill>
                  <a:schemeClr val="accent3">
                    <a:lumMod val="75000"/>
                  </a:schemeClr>
                </a:solidFill>
              </a:rPr>
              <a:t>: </a:t>
            </a:r>
          </a:p>
          <a:p>
            <a:pPr algn="l"/>
            <a:r>
              <a:rPr lang="en-US" sz="1600" cap="none" spc="0" dirty="0">
                <a:latin typeface="Arial Black" panose="020B0A04020102020204" pitchFamily="34" charset="0"/>
                <a:cs typeface="Arial" panose="020B0604020202020204" pitchFamily="34" charset="0"/>
              </a:rPr>
              <a:t>User space</a:t>
            </a:r>
            <a:r>
              <a:rPr lang="en-US" sz="1600" cap="none" spc="0" dirty="0">
                <a:latin typeface="Arial" panose="020B0604020202020204" pitchFamily="34" charset="0"/>
                <a:cs typeface="Arial" panose="020B0604020202020204" pitchFamily="34" charset="0"/>
              </a:rPr>
              <a:t>: applications, libraries, and system utilities (e.g.,  </a:t>
            </a:r>
            <a:r>
              <a:rPr lang="en-US" sz="1600" cap="none" spc="0" dirty="0" err="1">
                <a:latin typeface="Arial" panose="020B0604020202020204" pitchFamily="34" charset="0"/>
                <a:cs typeface="Arial" panose="020B0604020202020204" pitchFamily="34" charset="0"/>
              </a:rPr>
              <a:t>gcc</a:t>
            </a:r>
            <a:r>
              <a:rPr lang="en-US" sz="1600" cap="none" spc="0" dirty="0">
                <a:latin typeface="Arial" panose="020B0604020202020204" pitchFamily="34" charset="0"/>
                <a:cs typeface="Arial" panose="020B0604020202020204" pitchFamily="34" charset="0"/>
              </a:rPr>
              <a:t>) run here, interacting with the kernel via system calls.</a:t>
            </a:r>
          </a:p>
          <a:p>
            <a:pPr algn="l"/>
            <a:r>
              <a:rPr lang="en-US" sz="1600" cap="none" spc="0" dirty="0">
                <a:latin typeface="Arial Black" panose="020B0A04020102020204" pitchFamily="34" charset="0"/>
                <a:cs typeface="Arial" panose="020B0604020202020204" pitchFamily="34" charset="0"/>
              </a:rPr>
              <a:t>Memory management</a:t>
            </a:r>
            <a:r>
              <a:rPr lang="en-US" sz="1600" cap="none" spc="0" dirty="0">
                <a:latin typeface="Arial" panose="020B0604020202020204" pitchFamily="34" charset="0"/>
                <a:cs typeface="Arial" panose="020B0604020202020204" pitchFamily="34" charset="0"/>
              </a:rPr>
              <a:t>: virtual memory and page allocation.</a:t>
            </a:r>
          </a:p>
          <a:p>
            <a:pPr algn="l"/>
            <a:r>
              <a:rPr lang="en-US" sz="1600" cap="none" spc="0" dirty="0">
                <a:latin typeface="Arial Black" panose="020B0A04020102020204" pitchFamily="34" charset="0"/>
                <a:cs typeface="Arial" panose="020B0604020202020204" pitchFamily="34" charset="0"/>
              </a:rPr>
              <a:t>File systems</a:t>
            </a:r>
            <a:r>
              <a:rPr lang="en-US" sz="1600" cap="none" spc="0" dirty="0">
                <a:latin typeface="Arial" panose="020B0604020202020204" pitchFamily="34" charset="0"/>
                <a:cs typeface="Arial" panose="020B0604020202020204" pitchFamily="34" charset="0"/>
              </a:rPr>
              <a:t>: manage storage [e.g., Ext4(</a:t>
            </a:r>
            <a:r>
              <a:rPr lang="en-US" sz="1600" b="0" i="0" dirty="0">
                <a:solidFill>
                  <a:srgbClr val="EEF0FF"/>
                </a:solidFill>
                <a:effectLst/>
                <a:latin typeface="Google Sans"/>
              </a:rPr>
              <a:t>Fourth Extended Filesystem</a:t>
            </a:r>
            <a:r>
              <a:rPr lang="en-US" sz="1600" cap="none" spc="0" dirty="0">
                <a:latin typeface="Arial" panose="020B0604020202020204" pitchFamily="34" charset="0"/>
                <a:cs typeface="Arial" panose="020B0604020202020204" pitchFamily="34" charset="0"/>
              </a:rPr>
              <a:t>), XFS(</a:t>
            </a:r>
            <a:r>
              <a:rPr lang="en-US" sz="1600" b="0" i="0" dirty="0">
                <a:solidFill>
                  <a:srgbClr val="EEF0FF"/>
                </a:solidFill>
                <a:effectLst/>
                <a:latin typeface="Google Sans"/>
              </a:rPr>
              <a:t>Extents File System</a:t>
            </a:r>
            <a:r>
              <a:rPr lang="en-US" sz="1600" cap="none" spc="0" dirty="0">
                <a:latin typeface="Arial" panose="020B0604020202020204" pitchFamily="34" charset="0"/>
                <a:cs typeface="Arial" panose="020B0604020202020204" pitchFamily="34" charset="0"/>
              </a:rPr>
              <a:t>)].</a:t>
            </a:r>
          </a:p>
          <a:p>
            <a:pPr algn="l"/>
            <a:r>
              <a:rPr lang="en-US" sz="1600" cap="none" spc="0" dirty="0">
                <a:latin typeface="Arial Black" panose="020B0A04020102020204" pitchFamily="34" charset="0"/>
                <a:cs typeface="Arial" panose="020B0604020202020204" pitchFamily="34" charset="0"/>
              </a:rPr>
              <a:t>Networking</a:t>
            </a:r>
            <a:r>
              <a:rPr lang="en-US" sz="1600" cap="none" spc="0" dirty="0">
                <a:latin typeface="Arial" panose="020B0604020202020204" pitchFamily="34" charset="0"/>
                <a:cs typeface="Arial" panose="020B0604020202020204" pitchFamily="34" charset="0"/>
              </a:rPr>
              <a:t>: TCP/IP(</a:t>
            </a:r>
            <a:r>
              <a:rPr lang="en-US" sz="1600" b="0" i="0" dirty="0">
                <a:solidFill>
                  <a:srgbClr val="EEF0FF"/>
                </a:solidFill>
                <a:effectLst/>
                <a:latin typeface="Google Sans"/>
              </a:rPr>
              <a:t>Transmission Control Protocol/Internet Protocol</a:t>
            </a:r>
            <a:r>
              <a:rPr lang="en-US" sz="1600" cap="none" spc="0" dirty="0">
                <a:latin typeface="Arial" panose="020B0604020202020204" pitchFamily="34" charset="0"/>
                <a:cs typeface="Arial" panose="020B0604020202020204" pitchFamily="34" charset="0"/>
              </a:rPr>
              <a:t>) stack and network      protocols.</a:t>
            </a:r>
          </a:p>
          <a:p>
            <a:pPr algn="l"/>
            <a:r>
              <a:rPr lang="en-US" sz="1600" cap="none" spc="0" dirty="0">
                <a:latin typeface="Arial Black" panose="020B0A04020102020204" pitchFamily="34" charset="0"/>
                <a:cs typeface="Arial" panose="020B0604020202020204" pitchFamily="34" charset="0"/>
              </a:rPr>
              <a:t>Modularity</a:t>
            </a:r>
            <a:r>
              <a:rPr lang="en-US" sz="1600" cap="none" spc="0" dirty="0">
                <a:latin typeface="Arial" panose="020B0604020202020204" pitchFamily="34" charset="0"/>
                <a:cs typeface="Arial" panose="020B0604020202020204" pitchFamily="34" charset="0"/>
              </a:rPr>
              <a:t>: loadable kernel modules (e.g., Drivers) allow dynamic extension without rebooting.</a:t>
            </a:r>
          </a:p>
          <a:p>
            <a:pPr algn="l"/>
            <a:r>
              <a:rPr lang="en-US" dirty="0">
                <a:latin typeface="Arial" panose="020B0604020202020204" pitchFamily="34" charset="0"/>
                <a:cs typeface="Arial" panose="020B0604020202020204" pitchFamily="34" charset="0"/>
              </a:rPr>
              <a:t>.</a:t>
            </a:r>
          </a:p>
        </p:txBody>
      </p:sp>
      <p:sp>
        <p:nvSpPr>
          <p:cNvPr id="4" name="Subtitle 2">
            <a:extLst>
              <a:ext uri="{FF2B5EF4-FFF2-40B4-BE49-F238E27FC236}">
                <a16:creationId xmlns:a16="http://schemas.microsoft.com/office/drawing/2014/main" id="{E6DA10C6-0344-E66D-68AE-839FDB65FDB9}"/>
              </a:ext>
            </a:extLst>
          </p:cNvPr>
          <p:cNvSpPr txBox="1">
            <a:spLocks/>
          </p:cNvSpPr>
          <p:nvPr/>
        </p:nvSpPr>
        <p:spPr>
          <a:xfrm>
            <a:off x="353684" y="396814"/>
            <a:ext cx="11484632" cy="62190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0" i="0" kern="1200" cap="all" spc="300" baseline="0">
                <a:solidFill>
                  <a:schemeClr val="bg1"/>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0DBBA95-9805-00AF-D5DE-58086640B348}"/>
              </a:ext>
            </a:extLst>
          </p:cNvPr>
          <p:cNvSpPr txBox="1">
            <a:spLocks/>
          </p:cNvSpPr>
          <p:nvPr/>
        </p:nvSpPr>
        <p:spPr>
          <a:xfrm>
            <a:off x="353684" y="319454"/>
            <a:ext cx="8905870" cy="62190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0" i="0" kern="1200" cap="all" spc="300" baseline="0">
                <a:solidFill>
                  <a:schemeClr val="bg1"/>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Subtitle 2">
            <a:extLst>
              <a:ext uri="{FF2B5EF4-FFF2-40B4-BE49-F238E27FC236}">
                <a16:creationId xmlns:a16="http://schemas.microsoft.com/office/drawing/2014/main" id="{4C984DF4-CCC7-714C-F8FD-6AEC67CE8728}"/>
              </a:ext>
            </a:extLst>
          </p:cNvPr>
          <p:cNvSpPr txBox="1">
            <a:spLocks/>
          </p:cNvSpPr>
          <p:nvPr/>
        </p:nvSpPr>
        <p:spPr>
          <a:xfrm>
            <a:off x="353684" y="319453"/>
            <a:ext cx="11484632" cy="621909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0" i="0" kern="1200" cap="all" spc="300" baseline="0">
                <a:solidFill>
                  <a:schemeClr val="bg1"/>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53481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8CBE20-7C0A-CBC2-717A-5C9FAE27BFAF}"/>
              </a:ext>
            </a:extLst>
          </p:cNvPr>
          <p:cNvSpPr>
            <a:spLocks noGrp="1"/>
          </p:cNvSpPr>
          <p:nvPr>
            <p:ph type="subTitle" idx="1"/>
          </p:nvPr>
        </p:nvSpPr>
        <p:spPr>
          <a:xfrm>
            <a:off x="439414" y="442558"/>
            <a:ext cx="11313172" cy="5972886"/>
          </a:xfrm>
        </p:spPr>
        <p:txBody>
          <a:bodyPr/>
          <a:lstStyle/>
          <a:p>
            <a:r>
              <a:rPr lang="en-US" sz="3200" b="1" spc="0" dirty="0">
                <a:solidFill>
                  <a:schemeClr val="accent3">
                    <a:lumMod val="75000"/>
                  </a:schemeClr>
                </a:solidFill>
                <a:latin typeface="Arial" panose="020B0604020202020204" pitchFamily="34" charset="0"/>
                <a:cs typeface="Arial" panose="020B0604020202020204" pitchFamily="34" charset="0"/>
              </a:rPr>
              <a:t>Process and Thread Handling</a:t>
            </a:r>
          </a:p>
          <a:p>
            <a:pPr algn="l"/>
            <a:endParaRPr lang="en-US" sz="800" b="1" u="sng" spc="0" dirty="0">
              <a:solidFill>
                <a:schemeClr val="accent3">
                  <a:lumMod val="75000"/>
                </a:schemeClr>
              </a:solidFill>
            </a:endParaRPr>
          </a:p>
          <a:p>
            <a:pPr marL="285750" indent="-285750" algn="l">
              <a:buFont typeface="Wingdings" panose="05000000000000000000" pitchFamily="2" charset="2"/>
              <a:buChar char="Ø"/>
            </a:pPr>
            <a:r>
              <a:rPr lang="en-US" sz="2400" cap="none" spc="0" dirty="0">
                <a:solidFill>
                  <a:schemeClr val="accent3">
                    <a:lumMod val="75000"/>
                  </a:schemeClr>
                </a:solidFill>
                <a:latin typeface="Arial Black" panose="020B0A04020102020204" pitchFamily="34" charset="0"/>
                <a:cs typeface="Arial" panose="020B0604020202020204" pitchFamily="34" charset="0"/>
              </a:rPr>
              <a:t>Processes</a:t>
            </a:r>
            <a:r>
              <a:rPr lang="en-US" sz="1600" cap="none" spc="0" dirty="0">
                <a:solidFill>
                  <a:schemeClr val="accent3">
                    <a:lumMod val="75000"/>
                  </a:schemeClr>
                </a:solidFill>
                <a:latin typeface="Arial Black" panose="020B0A04020102020204" pitchFamily="34" charset="0"/>
                <a:cs typeface="Arial" panose="020B0604020202020204" pitchFamily="34" charset="0"/>
              </a:rPr>
              <a:t>:</a:t>
            </a:r>
          </a:p>
          <a:p>
            <a:pPr algn="l"/>
            <a:r>
              <a:rPr lang="en-US" sz="1600" cap="none" spc="0" dirty="0">
                <a:latin typeface="Arial" panose="020B0604020202020204" pitchFamily="34" charset="0"/>
                <a:cs typeface="Arial" panose="020B0604020202020204" pitchFamily="34" charset="0"/>
              </a:rPr>
              <a:t>Linux represents processes as tasks, each with a unique Process ID (PID) and a Task Structure (similar to PCB(</a:t>
            </a:r>
            <a:r>
              <a:rPr lang="en-US" sz="1600" dirty="0">
                <a:effectLst/>
              </a:rPr>
              <a:t>Process Control Block</a:t>
            </a:r>
            <a:r>
              <a:rPr lang="en-US" sz="1600" cap="none" spc="0" dirty="0">
                <a:latin typeface="Arial" panose="020B0604020202020204" pitchFamily="34" charset="0"/>
                <a:cs typeface="Arial" panose="020B0604020202020204" pitchFamily="34" charset="0"/>
              </a:rPr>
              <a:t>)) storing state, priority, and memory info.</a:t>
            </a:r>
          </a:p>
          <a:p>
            <a:pPr algn="l"/>
            <a:r>
              <a:rPr lang="en-US" sz="1600" cap="none" spc="0" dirty="0">
                <a:latin typeface="Arial" panose="020B0604020202020204" pitchFamily="34" charset="0"/>
                <a:cs typeface="Arial" panose="020B0604020202020204" pitchFamily="34" charset="0"/>
              </a:rPr>
              <a:t>Creation: fork() creates a child process by duplicating the parent; exec() loads a new program into the process. </a:t>
            </a:r>
          </a:p>
          <a:p>
            <a:pPr algn="l"/>
            <a:r>
              <a:rPr lang="en-US" sz="1600" cap="none" spc="0" dirty="0">
                <a:latin typeface="Arial" panose="020B0604020202020204" pitchFamily="34" charset="0"/>
                <a:cs typeface="Arial" panose="020B0604020202020204" pitchFamily="34" charset="0"/>
              </a:rPr>
              <a:t>States: processes transition between states (e.g., Running, waiting) managed by the kernel. </a:t>
            </a:r>
          </a:p>
          <a:p>
            <a:pPr algn="l"/>
            <a:r>
              <a:rPr lang="en-US" sz="1600" cap="none" spc="0" dirty="0">
                <a:latin typeface="Arial" panose="020B0604020202020204" pitchFamily="34" charset="0"/>
                <a:cs typeface="Arial" panose="020B0604020202020204" pitchFamily="34" charset="0"/>
              </a:rPr>
              <a:t>Scheduling: the completely fair scheduler (CFS (</a:t>
            </a:r>
            <a:r>
              <a:rPr lang="en-US" sz="1600" dirty="0">
                <a:effectLst/>
              </a:rPr>
              <a:t>Completely Fair Scheduler</a:t>
            </a:r>
            <a:r>
              <a:rPr lang="en-US" sz="1600" cap="none" spc="0" dirty="0">
                <a:latin typeface="Arial" panose="020B0604020202020204" pitchFamily="34" charset="0"/>
                <a:cs typeface="Arial" panose="020B0604020202020204" pitchFamily="34" charset="0"/>
              </a:rPr>
              <a:t>)) assigns CPU time based on process priority and fairness, using a red-black tree to track tasks. </a:t>
            </a:r>
          </a:p>
          <a:p>
            <a:pPr algn="l"/>
            <a:endParaRPr lang="en-US" sz="1600" cap="none" spc="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2400" cap="none" spc="0" dirty="0">
                <a:solidFill>
                  <a:schemeClr val="accent3">
                    <a:lumMod val="75000"/>
                  </a:schemeClr>
                </a:solidFill>
                <a:latin typeface="Arial Black" panose="020B0A04020102020204" pitchFamily="34" charset="0"/>
                <a:cs typeface="Arial" panose="020B0604020202020204" pitchFamily="34" charset="0"/>
              </a:rPr>
              <a:t>Threads</a:t>
            </a:r>
            <a:r>
              <a:rPr lang="en-US" sz="1600" cap="none" spc="0" dirty="0">
                <a:solidFill>
                  <a:schemeClr val="accent3">
                    <a:lumMod val="75000"/>
                  </a:schemeClr>
                </a:solidFill>
                <a:latin typeface="Arial" panose="020B0604020202020204" pitchFamily="34" charset="0"/>
                <a:cs typeface="Arial" panose="020B0604020202020204" pitchFamily="34" charset="0"/>
              </a:rPr>
              <a:t>:</a:t>
            </a:r>
          </a:p>
          <a:p>
            <a:pPr algn="l"/>
            <a:r>
              <a:rPr lang="en-US" sz="1600" cap="none" spc="0" dirty="0">
                <a:latin typeface="Arial" panose="020B0604020202020204" pitchFamily="34" charset="0"/>
                <a:cs typeface="Arial" panose="020B0604020202020204" pitchFamily="34" charset="0"/>
              </a:rPr>
              <a:t>Linux implements threads as lightweight processes (LWPS) sharing the same memory space, file descriptors, and other resources.</a:t>
            </a:r>
          </a:p>
          <a:p>
            <a:pPr algn="l"/>
            <a:r>
              <a:rPr lang="en-US" sz="1600" cap="none" spc="0" dirty="0">
                <a:latin typeface="Arial" panose="020B0604020202020204" pitchFamily="34" charset="0"/>
                <a:cs typeface="Arial" panose="020B0604020202020204" pitchFamily="34" charset="0"/>
              </a:rPr>
              <a:t>Created using clone() system call, which allows fine-grained control over shared resources. Managed via the POSIX threads (threads) library in user space. Inter-process communication (IPC):</a:t>
            </a:r>
          </a:p>
          <a:p>
            <a:pPr algn="l"/>
            <a:r>
              <a:rPr lang="en-US" sz="1600" cap="none" spc="0" dirty="0">
                <a:latin typeface="Arial" panose="020B0604020202020204" pitchFamily="34" charset="0"/>
                <a:cs typeface="Arial" panose="020B0604020202020204" pitchFamily="34" charset="0"/>
              </a:rPr>
              <a:t>Mechanisms include pipes, message queues, semaphores, shared memory, and sockets. Signals (e.g., SIGTERM) handle process control and communication.</a:t>
            </a:r>
          </a:p>
          <a:p>
            <a:pPr algn="l"/>
            <a:r>
              <a:rPr lang="en-US" sz="1600" cap="none" spc="0" dirty="0">
                <a:latin typeface="Arial" panose="020B0604020202020204" pitchFamily="34" charset="0"/>
                <a:cs typeface="Arial" panose="020B0604020202020204" pitchFamily="34" charset="0"/>
              </a:rPr>
              <a:t>Example: A web server (e.g., Apache) spawns multiple threads to handle concurrent client requests, sharing memory for efficiency.</a:t>
            </a:r>
          </a:p>
        </p:txBody>
      </p:sp>
      <p:sp>
        <p:nvSpPr>
          <p:cNvPr id="4" name="Subtitle 2">
            <a:extLst>
              <a:ext uri="{FF2B5EF4-FFF2-40B4-BE49-F238E27FC236}">
                <a16:creationId xmlns:a16="http://schemas.microsoft.com/office/drawing/2014/main" id="{2AC86C72-D3DC-B43D-22FF-48A1EB36DC43}"/>
              </a:ext>
            </a:extLst>
          </p:cNvPr>
          <p:cNvSpPr txBox="1">
            <a:spLocks/>
          </p:cNvSpPr>
          <p:nvPr/>
        </p:nvSpPr>
        <p:spPr>
          <a:xfrm>
            <a:off x="439414" y="442557"/>
            <a:ext cx="6327105" cy="26537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b="0" i="0" kern="1200" cap="all" spc="300" baseline="0">
                <a:solidFill>
                  <a:schemeClr val="bg1"/>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82885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5992E4-2D35-521C-FD6C-4B60BEA272D3}"/>
              </a:ext>
            </a:extLst>
          </p:cNvPr>
          <p:cNvSpPr>
            <a:spLocks noGrp="1"/>
          </p:cNvSpPr>
          <p:nvPr>
            <p:ph type="subTitle" idx="1"/>
          </p:nvPr>
        </p:nvSpPr>
        <p:spPr>
          <a:xfrm>
            <a:off x="388190" y="328081"/>
            <a:ext cx="11412746" cy="6201838"/>
          </a:xfrm>
        </p:spPr>
        <p:txBody>
          <a:bodyPr/>
          <a:lstStyle/>
          <a:p>
            <a:r>
              <a:rPr lang="en-US" sz="3600" b="1" spc="0" dirty="0">
                <a:solidFill>
                  <a:schemeClr val="accent3">
                    <a:lumMod val="75000"/>
                  </a:schemeClr>
                </a:solidFill>
                <a:latin typeface="Arial" panose="020B0604020202020204" pitchFamily="34" charset="0"/>
                <a:cs typeface="Arial" panose="020B0604020202020204" pitchFamily="34" charset="0"/>
              </a:rPr>
              <a:t>Virtual Memory Management</a:t>
            </a:r>
            <a:endParaRPr lang="en-US" sz="2800" b="1" spc="0" dirty="0">
              <a:solidFill>
                <a:schemeClr val="accent3">
                  <a:lumMod val="75000"/>
                </a:schemeClr>
              </a:solidFill>
              <a:latin typeface="Arial" panose="020B0604020202020204" pitchFamily="34" charset="0"/>
              <a:cs typeface="Arial" panose="020B0604020202020204" pitchFamily="34" charset="0"/>
            </a:endParaRPr>
          </a:p>
          <a:p>
            <a:endParaRPr lang="en-US" b="1" u="sng" spc="0" dirty="0">
              <a:solidFill>
                <a:schemeClr val="accent3">
                  <a:lumMod val="75000"/>
                </a:schemeClr>
              </a:solidFill>
            </a:endParaRPr>
          </a:p>
          <a:p>
            <a:pPr algn="l"/>
            <a:r>
              <a:rPr lang="en-US" sz="1600" cap="none" spc="0" dirty="0">
                <a:latin typeface="Arial" panose="020B0604020202020204" pitchFamily="34" charset="0"/>
                <a:cs typeface="Arial" panose="020B0604020202020204" pitchFamily="34" charset="0"/>
              </a:rPr>
              <a:t>Overview: Linux uses virtual memory to provide each process with an isolated address space, mapping virtual addresses to physical memory or disk.</a:t>
            </a:r>
          </a:p>
          <a:p>
            <a:pPr marL="285750" indent="-285750" algn="l">
              <a:buFont typeface="Wingdings" panose="05000000000000000000" pitchFamily="2" charset="2"/>
              <a:buChar char="Ø"/>
            </a:pPr>
            <a:r>
              <a:rPr lang="en-US" sz="1600" cap="none" spc="0" dirty="0">
                <a:solidFill>
                  <a:schemeClr val="accent3">
                    <a:lumMod val="75000"/>
                  </a:schemeClr>
                </a:solidFill>
                <a:latin typeface="Arial" panose="020B0604020202020204" pitchFamily="34" charset="0"/>
                <a:cs typeface="Arial" panose="020B0604020202020204" pitchFamily="34" charset="0"/>
              </a:rPr>
              <a:t>Key mechanisms:</a:t>
            </a:r>
          </a:p>
          <a:p>
            <a:pPr algn="l"/>
            <a:r>
              <a:rPr lang="en-US" sz="1600" cap="none" spc="0" dirty="0">
                <a:latin typeface="Arial" panose="020B0604020202020204" pitchFamily="34" charset="0"/>
                <a:cs typeface="Arial" panose="020B0604020202020204" pitchFamily="34" charset="0"/>
              </a:rPr>
              <a:t>Paging: Splits memory into fixed 4KB pages, mapped via page tables.</a:t>
            </a:r>
          </a:p>
          <a:p>
            <a:pPr algn="l"/>
            <a:r>
              <a:rPr lang="en-US" sz="1600" cap="none" spc="0" dirty="0">
                <a:latin typeface="Arial" panose="020B0604020202020204" pitchFamily="34" charset="0"/>
                <a:cs typeface="Arial" panose="020B0604020202020204" pitchFamily="34" charset="0"/>
              </a:rPr>
              <a:t>Demand Paging: Loads pages only when accessed (saves RAM).</a:t>
            </a:r>
          </a:p>
          <a:p>
            <a:pPr algn="l"/>
            <a:r>
              <a:rPr lang="en-US" sz="1600" cap="none" spc="0" dirty="0">
                <a:latin typeface="Arial" panose="020B0604020202020204" pitchFamily="34" charset="0"/>
                <a:cs typeface="Arial" panose="020B0604020202020204" pitchFamily="34" charset="0"/>
              </a:rPr>
              <a:t>Swap: Disk backup for full RAM.</a:t>
            </a:r>
          </a:p>
          <a:p>
            <a:pPr algn="l"/>
            <a:endParaRPr lang="en-US" sz="1600" cap="none" spc="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600" cap="none" spc="0" dirty="0">
                <a:solidFill>
                  <a:schemeClr val="accent3">
                    <a:lumMod val="75000"/>
                  </a:schemeClr>
                </a:solidFill>
                <a:latin typeface="Arial" panose="020B0604020202020204" pitchFamily="34" charset="0"/>
                <a:cs typeface="Arial" panose="020B0604020202020204" pitchFamily="34" charset="0"/>
              </a:rPr>
              <a:t>Address space layout:</a:t>
            </a:r>
          </a:p>
          <a:p>
            <a:pPr algn="l"/>
            <a:r>
              <a:rPr lang="en-US" sz="1600" cap="none" spc="0" dirty="0">
                <a:latin typeface="Arial" panose="020B0604020202020204" pitchFamily="34" charset="0"/>
                <a:cs typeface="Arial" panose="020B0604020202020204" pitchFamily="34" charset="0"/>
              </a:rPr>
              <a:t>Example: A process running a large database query may trigger page faults, prompting the kernel to load data from swap or disk transparently.</a:t>
            </a:r>
          </a:p>
        </p:txBody>
      </p:sp>
    </p:spTree>
    <p:extLst>
      <p:ext uri="{BB962C8B-B14F-4D97-AF65-F5344CB8AC3E}">
        <p14:creationId xmlns:p14="http://schemas.microsoft.com/office/powerpoint/2010/main" val="355855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E4C85B-A2CC-060C-172B-4107CE630C3B}"/>
              </a:ext>
            </a:extLst>
          </p:cNvPr>
          <p:cNvSpPr>
            <a:spLocks noGrp="1"/>
          </p:cNvSpPr>
          <p:nvPr>
            <p:ph type="subTitle" idx="1"/>
          </p:nvPr>
        </p:nvSpPr>
        <p:spPr>
          <a:xfrm>
            <a:off x="549992" y="148492"/>
            <a:ext cx="11092016" cy="5815428"/>
          </a:xfrm>
        </p:spPr>
        <p:txBody>
          <a:bodyPr/>
          <a:lstStyle/>
          <a:p>
            <a:r>
              <a:rPr lang="en-US" sz="3200" b="1" spc="0" dirty="0">
                <a:solidFill>
                  <a:schemeClr val="accent3">
                    <a:lumMod val="75000"/>
                  </a:schemeClr>
                </a:solidFill>
                <a:latin typeface="Arial" panose="020B0604020202020204" pitchFamily="34" charset="0"/>
                <a:cs typeface="Arial" panose="020B0604020202020204" pitchFamily="34" charset="0"/>
              </a:rPr>
              <a:t>File System Structure (ext4</a:t>
            </a:r>
            <a:r>
              <a:rPr lang="en-US" sz="3200" b="1" u="sng" spc="0" dirty="0">
                <a:solidFill>
                  <a:schemeClr val="accent3">
                    <a:lumMod val="75000"/>
                  </a:schemeClr>
                </a:solidFill>
                <a:latin typeface="Arial" panose="020B0604020202020204" pitchFamily="34" charset="0"/>
                <a:cs typeface="Arial" panose="020B0604020202020204" pitchFamily="34" charset="0"/>
              </a:rPr>
              <a:t>)</a:t>
            </a:r>
          </a:p>
          <a:p>
            <a:endParaRPr lang="en-US" sz="2400" b="1" u="sng" spc="0" dirty="0">
              <a:solidFill>
                <a:schemeClr val="accent3">
                  <a:lumMod val="75000"/>
                </a:schemeClr>
              </a:solidFill>
            </a:endParaRPr>
          </a:p>
          <a:p>
            <a:pPr algn="l"/>
            <a:r>
              <a:rPr lang="en-US" sz="1600" b="0" i="0" dirty="0">
                <a:solidFill>
                  <a:srgbClr val="F8FAFF"/>
                </a:solidFill>
                <a:effectLst/>
                <a:latin typeface="DeepSeek-CJK-patch"/>
              </a:rPr>
              <a:t>The </a:t>
            </a:r>
            <a:r>
              <a:rPr lang="en-US" sz="1600" b="1" i="0" dirty="0">
                <a:solidFill>
                  <a:srgbClr val="F8FAFF"/>
                </a:solidFill>
                <a:effectLst/>
                <a:latin typeface="DeepSeek-CJK-patch"/>
              </a:rPr>
              <a:t>file system structure</a:t>
            </a:r>
            <a:r>
              <a:rPr lang="en-US" sz="1600" b="0" i="0" dirty="0">
                <a:solidFill>
                  <a:srgbClr val="F8FAFF"/>
                </a:solidFill>
                <a:effectLst/>
                <a:latin typeface="DeepSeek-CJK-patch"/>
              </a:rPr>
              <a:t> in Linux organizes how data is stored, accessed, and managed on disk.</a:t>
            </a:r>
          </a:p>
          <a:p>
            <a:pPr algn="l"/>
            <a:endParaRPr lang="en-US" sz="1600" b="0" i="0" dirty="0">
              <a:solidFill>
                <a:srgbClr val="F8FAFF"/>
              </a:solidFill>
              <a:effectLst/>
              <a:latin typeface="DeepSeek-CJK-patch"/>
            </a:endParaRPr>
          </a:p>
          <a:p>
            <a:pPr algn="l"/>
            <a:r>
              <a:rPr lang="en-US" sz="1500" cap="none" spc="0" dirty="0">
                <a:latin typeface="Arial" panose="020B0604020202020204" pitchFamily="34" charset="0"/>
                <a:cs typeface="Arial" panose="020B0604020202020204" pitchFamily="34" charset="0"/>
              </a:rPr>
              <a:t>KEY FEATURES:</a:t>
            </a:r>
          </a:p>
          <a:p>
            <a:pPr algn="l"/>
            <a:r>
              <a:rPr lang="en-US" sz="1500" cap="none" spc="0" dirty="0">
                <a:latin typeface="Arial" panose="020B0604020202020204" pitchFamily="34" charset="0"/>
                <a:cs typeface="Arial" panose="020B0604020202020204" pitchFamily="34" charset="0"/>
              </a:rPr>
              <a:t>JOURNALING (CRASH RECOVERY)</a:t>
            </a:r>
          </a:p>
          <a:p>
            <a:pPr algn="l"/>
            <a:r>
              <a:rPr lang="en-US" sz="1500" cap="none" spc="0" dirty="0">
                <a:latin typeface="Arial" panose="020B0604020202020204" pitchFamily="34" charset="0"/>
                <a:cs typeface="Arial" panose="020B0604020202020204" pitchFamily="34" charset="0"/>
              </a:rPr>
              <a:t>EXTENTS (EFFICIENT LARGE FILES)</a:t>
            </a:r>
          </a:p>
          <a:p>
            <a:pPr algn="l"/>
            <a:r>
              <a:rPr lang="en-US" sz="1500" cap="none" spc="0" dirty="0">
                <a:latin typeface="Arial" panose="020B0604020202020204" pitchFamily="34" charset="0"/>
                <a:cs typeface="Arial" panose="020B0604020202020204" pitchFamily="34" charset="0"/>
              </a:rPr>
              <a:t>HIERARCHICAL DIRECTORIES (E.G., /HOME, /VAR)</a:t>
            </a:r>
          </a:p>
          <a:p>
            <a:pPr algn="l"/>
            <a:endParaRPr lang="en-US" sz="1500" cap="none" spc="0" dirty="0">
              <a:latin typeface="Arial" panose="020B0604020202020204" pitchFamily="34" charset="0"/>
              <a:cs typeface="Arial" panose="020B0604020202020204" pitchFamily="34" charset="0"/>
            </a:endParaRPr>
          </a:p>
          <a:p>
            <a:pPr algn="l"/>
            <a:r>
              <a:rPr lang="en-US" sz="1500" cap="none" spc="0" dirty="0">
                <a:latin typeface="Arial" panose="020B0604020202020204" pitchFamily="34" charset="0"/>
                <a:cs typeface="Arial" panose="020B0604020202020204" pitchFamily="34" charset="0"/>
              </a:rPr>
              <a:t>STRUCTURE:</a:t>
            </a:r>
          </a:p>
          <a:p>
            <a:pPr algn="l"/>
            <a:r>
              <a:rPr lang="en-US" sz="1500" cap="none" spc="0" dirty="0">
                <a:latin typeface="Arial" panose="020B0604020202020204" pitchFamily="34" charset="0"/>
                <a:cs typeface="Arial" panose="020B0604020202020204" pitchFamily="34" charset="0"/>
              </a:rPr>
              <a:t>SUPERBLOCK (METADATA)</a:t>
            </a:r>
            <a:r>
              <a:rPr lang="en-US" sz="1600" b="0" i="0" dirty="0">
                <a:solidFill>
                  <a:srgbClr val="F8FAFF"/>
                </a:solidFill>
                <a:effectLst/>
                <a:latin typeface="DeepSeek-CJK-patch"/>
              </a:rPr>
              <a:t> Backup copies protect against failure</a:t>
            </a:r>
            <a:endParaRPr lang="en-US" sz="1500" cap="none" spc="0" dirty="0">
              <a:latin typeface="Arial" panose="020B0604020202020204" pitchFamily="34" charset="0"/>
              <a:cs typeface="Arial" panose="020B0604020202020204" pitchFamily="34" charset="0"/>
            </a:endParaRPr>
          </a:p>
          <a:p>
            <a:pPr algn="l"/>
            <a:r>
              <a:rPr lang="en-US" sz="1500" cap="none" spc="0" dirty="0">
                <a:latin typeface="Arial" panose="020B0604020202020204" pitchFamily="34" charset="0"/>
                <a:cs typeface="Arial" panose="020B0604020202020204" pitchFamily="34" charset="0"/>
              </a:rPr>
              <a:t>INODES (FILE INFO) </a:t>
            </a:r>
            <a:r>
              <a:rPr lang="en-US" sz="1600" b="0" i="0" dirty="0">
                <a:solidFill>
                  <a:srgbClr val="F8FAFF"/>
                </a:solidFill>
                <a:effectLst/>
                <a:latin typeface="DeepSeek-CJK-patch"/>
              </a:rPr>
              <a:t>Contains all file metadata (permissions, owner, timestamps)</a:t>
            </a:r>
            <a:endParaRPr lang="en-US" sz="1500" cap="none" spc="0" dirty="0">
              <a:latin typeface="Arial" panose="020B0604020202020204" pitchFamily="34" charset="0"/>
              <a:cs typeface="Arial" panose="020B0604020202020204" pitchFamily="34" charset="0"/>
            </a:endParaRPr>
          </a:p>
          <a:p>
            <a:pPr algn="l"/>
            <a:r>
              <a:rPr lang="en-US" sz="1500" cap="none" spc="0" dirty="0">
                <a:latin typeface="Arial" panose="020B0604020202020204" pitchFamily="34" charset="0"/>
                <a:cs typeface="Arial" panose="020B0604020202020204" pitchFamily="34" charset="0"/>
              </a:rPr>
              <a:t>BLOCK GROUPS (</a:t>
            </a:r>
            <a:r>
              <a:rPr lang="en-US" sz="1600" b="0" i="0" dirty="0">
                <a:solidFill>
                  <a:srgbClr val="F8FAFF"/>
                </a:solidFill>
                <a:effectLst/>
                <a:latin typeface="DeepSeek-CJK-patch"/>
              </a:rPr>
              <a:t>Improves performance and reduces fragmentation)</a:t>
            </a:r>
          </a:p>
          <a:p>
            <a:pPr algn="l"/>
            <a:endParaRPr lang="en-US" sz="1500" cap="none" spc="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685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0B70FC-098D-BFFD-3B34-BF0747B4537C}"/>
              </a:ext>
            </a:extLst>
          </p:cNvPr>
          <p:cNvSpPr>
            <a:spLocks noGrp="1"/>
          </p:cNvSpPr>
          <p:nvPr>
            <p:ph type="subTitle" idx="1"/>
          </p:nvPr>
        </p:nvSpPr>
        <p:spPr>
          <a:xfrm>
            <a:off x="420717" y="1288129"/>
            <a:ext cx="11533517" cy="4826921"/>
          </a:xfrm>
        </p:spPr>
        <p:txBody>
          <a:bodyPr/>
          <a:lstStyle/>
          <a:p>
            <a:r>
              <a:rPr lang="en-US" sz="2400" b="1" spc="0" dirty="0">
                <a:solidFill>
                  <a:schemeClr val="accent3">
                    <a:lumMod val="75000"/>
                  </a:schemeClr>
                </a:solidFill>
                <a:latin typeface="Arial" panose="020B0604020202020204" pitchFamily="34" charset="0"/>
                <a:cs typeface="Arial" panose="020B0604020202020204" pitchFamily="34" charset="0"/>
              </a:rPr>
              <a:t>Security Model (User Permissions, </a:t>
            </a:r>
            <a:r>
              <a:rPr lang="en-US" sz="2400" b="1" spc="0" dirty="0" err="1">
                <a:solidFill>
                  <a:schemeClr val="accent3">
                    <a:lumMod val="75000"/>
                  </a:schemeClr>
                </a:solidFill>
                <a:latin typeface="Arial" panose="020B0604020202020204" pitchFamily="34" charset="0"/>
                <a:cs typeface="Arial" panose="020B0604020202020204" pitchFamily="34" charset="0"/>
              </a:rPr>
              <a:t>SELinux</a:t>
            </a:r>
            <a:r>
              <a:rPr lang="en-US" sz="2400" b="1" u="sng" spc="0" dirty="0">
                <a:solidFill>
                  <a:schemeClr val="accent3">
                    <a:lumMod val="75000"/>
                  </a:schemeClr>
                </a:solidFill>
                <a:latin typeface="Arial" panose="020B0604020202020204" pitchFamily="34" charset="0"/>
                <a:cs typeface="Arial" panose="020B0604020202020204" pitchFamily="34" charset="0"/>
              </a:rPr>
              <a:t>)</a:t>
            </a:r>
          </a:p>
          <a:p>
            <a:endParaRPr lang="en-US" sz="2400" b="1" u="sng" spc="0" dirty="0">
              <a:solidFill>
                <a:schemeClr val="accent3">
                  <a:lumMod val="75000"/>
                </a:schemeClr>
              </a:solidFill>
              <a:latin typeface="Arial" panose="020B0604020202020204" pitchFamily="34" charset="0"/>
              <a:cs typeface="Arial" panose="020B0604020202020204" pitchFamily="34" charset="0"/>
            </a:endParaRPr>
          </a:p>
          <a:p>
            <a:pPr>
              <a:buNone/>
            </a:pPr>
            <a:r>
              <a:rPr lang="en-US" sz="1600" dirty="0">
                <a:latin typeface="Arial" panose="020B0604020202020204" pitchFamily="34" charset="0"/>
                <a:cs typeface="Arial" panose="020B0604020202020204" pitchFamily="34" charset="0"/>
              </a:rPr>
              <a:t>Linux secures resources using a combination of:</a:t>
            </a:r>
          </a:p>
          <a:p>
            <a:pPr>
              <a:buNone/>
            </a:pPr>
            <a:r>
              <a:rPr lang="en-US" sz="1600" b="1" dirty="0">
                <a:latin typeface="Arial" panose="020B0604020202020204" pitchFamily="34" charset="0"/>
                <a:cs typeface="Arial" panose="020B0604020202020204" pitchFamily="34" charset="0"/>
              </a:rPr>
              <a:t>1. User Permissions (DAC - Discretionary Access Control)</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Traditional method based on user/group ownership and permissions (read, write, execute).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Example:</a:t>
            </a:r>
            <a:r>
              <a:rPr lang="en-US" sz="1600" dirty="0">
                <a:latin typeface="Arial" panose="020B0604020202020204" pitchFamily="34" charset="0"/>
                <a:cs typeface="Arial" panose="020B0604020202020204" pitchFamily="34" charset="0"/>
              </a:rPr>
              <a:t> A file owned by "user1" with read permissions can be read by "user1".</a:t>
            </a:r>
          </a:p>
          <a:p>
            <a:pPr>
              <a:buNone/>
            </a:pPr>
            <a:r>
              <a:rPr lang="en-US" sz="1600" b="1" dirty="0">
                <a:latin typeface="Arial" panose="020B0604020202020204" pitchFamily="34" charset="0"/>
                <a:cs typeface="Arial" panose="020B0604020202020204" pitchFamily="34" charset="0"/>
              </a:rPr>
              <a:t>2. </a:t>
            </a:r>
            <a:r>
              <a:rPr lang="en-US" sz="1600" b="1" dirty="0" err="1">
                <a:latin typeface="Arial" panose="020B0604020202020204" pitchFamily="34" charset="0"/>
                <a:cs typeface="Arial" panose="020B0604020202020204" pitchFamily="34" charset="0"/>
              </a:rPr>
              <a:t>SELinux</a:t>
            </a:r>
            <a:r>
              <a:rPr lang="en-US" sz="1600" b="1" dirty="0">
                <a:latin typeface="Arial" panose="020B0604020202020204" pitchFamily="34" charset="0"/>
                <a:cs typeface="Arial" panose="020B0604020202020204" pitchFamily="34" charset="0"/>
              </a:rPr>
              <a:t> (MAC - Mandatory Access Control)</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Adds a layer of security on top of DAC.</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Controls access based on security policies, regardless of user/group.</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Example:</a:t>
            </a:r>
            <a:r>
              <a:rPr lang="en-US" sz="1600" dirty="0">
                <a:latin typeface="Arial" panose="020B0604020202020204" pitchFamily="34" charset="0"/>
                <a:cs typeface="Arial" panose="020B0604020202020204" pitchFamily="34" charset="0"/>
              </a:rPr>
              <a:t> Even if "user1" owns a file, </a:t>
            </a:r>
            <a:r>
              <a:rPr lang="en-US" sz="1600" dirty="0" err="1">
                <a:latin typeface="Arial" panose="020B0604020202020204" pitchFamily="34" charset="0"/>
                <a:cs typeface="Arial" panose="020B0604020202020204" pitchFamily="34" charset="0"/>
              </a:rPr>
              <a:t>SELinux</a:t>
            </a:r>
            <a:r>
              <a:rPr lang="en-US" sz="1600" dirty="0">
                <a:latin typeface="Arial" panose="020B0604020202020204" pitchFamily="34" charset="0"/>
                <a:cs typeface="Arial" panose="020B0604020202020204" pitchFamily="34" charset="0"/>
              </a:rPr>
              <a:t> can prevent a specific process run by "user1" from accessing it.</a:t>
            </a:r>
          </a:p>
          <a:p>
            <a:endParaRPr lang="en-US" sz="1600" b="1" u="sng" spc="0" dirty="0">
              <a:solidFill>
                <a:schemeClr val="accent3">
                  <a:lumMod val="75000"/>
                </a:schemeClr>
              </a:solidFill>
            </a:endParaRPr>
          </a:p>
        </p:txBody>
      </p:sp>
    </p:spTree>
    <p:extLst>
      <p:ext uri="{BB962C8B-B14F-4D97-AF65-F5344CB8AC3E}">
        <p14:creationId xmlns:p14="http://schemas.microsoft.com/office/powerpoint/2010/main" val="85811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5C79A5-C3FF-6F20-9636-AB966F1C1F2A}"/>
              </a:ext>
            </a:extLst>
          </p:cNvPr>
          <p:cNvSpPr>
            <a:spLocks noGrp="1"/>
          </p:cNvSpPr>
          <p:nvPr>
            <p:ph type="title"/>
          </p:nvPr>
        </p:nvSpPr>
        <p:spPr/>
        <p:txBody>
          <a:bodyPr/>
          <a:lstStyle/>
          <a:p>
            <a:r>
              <a:rPr lang="en-US" sz="6000" b="1" spc="0" dirty="0">
                <a:solidFill>
                  <a:schemeClr val="accent3">
                    <a:lumMod val="75000"/>
                  </a:schemeClr>
                </a:solidFill>
                <a:latin typeface="Aptos" panose="020B0004020202020204" pitchFamily="34" charset="0"/>
              </a:rPr>
              <a:t> Microsoft Windows</a:t>
            </a:r>
            <a:br>
              <a:rPr lang="en-US" sz="6000" b="1" u="sng" spc="0" dirty="0">
                <a:solidFill>
                  <a:schemeClr val="accent3">
                    <a:lumMod val="75000"/>
                  </a:schemeClr>
                </a:solidFill>
              </a:rPr>
            </a:br>
            <a:endParaRPr lang="en-US" dirty="0"/>
          </a:p>
        </p:txBody>
      </p:sp>
    </p:spTree>
    <p:extLst>
      <p:ext uri="{BB962C8B-B14F-4D97-AF65-F5344CB8AC3E}">
        <p14:creationId xmlns:p14="http://schemas.microsoft.com/office/powerpoint/2010/main" val="698983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F44965-C95B-8FD6-F7EE-C854E2EB4B1B}"/>
              </a:ext>
            </a:extLst>
          </p:cNvPr>
          <p:cNvSpPr>
            <a:spLocks noGrp="1"/>
          </p:cNvSpPr>
          <p:nvPr>
            <p:ph type="subTitle" idx="1"/>
          </p:nvPr>
        </p:nvSpPr>
        <p:spPr>
          <a:xfrm>
            <a:off x="419819" y="1224980"/>
            <a:ext cx="11352362" cy="4166529"/>
          </a:xfrm>
        </p:spPr>
        <p:txBody>
          <a:bodyPr/>
          <a:lstStyle/>
          <a:p>
            <a:r>
              <a:rPr lang="en-US" sz="2400" b="1" spc="0" dirty="0">
                <a:solidFill>
                  <a:schemeClr val="accent3">
                    <a:lumMod val="75000"/>
                  </a:schemeClr>
                </a:solidFill>
                <a:latin typeface="Aptos" panose="020B0004020202020204" pitchFamily="34" charset="0"/>
              </a:rPr>
              <a:t>Case Study: Microsoft Windows</a:t>
            </a:r>
          </a:p>
          <a:p>
            <a:pPr algn="l"/>
            <a:endParaRPr lang="en-US" sz="1400" b="1" u="sng" spc="0" dirty="0">
              <a:solidFill>
                <a:schemeClr val="accent3">
                  <a:lumMod val="75000"/>
                </a:schemeClr>
              </a:solidFill>
            </a:endParaRPr>
          </a:p>
          <a:p>
            <a:pPr marL="285750" indent="-285750" algn="l">
              <a:buFont typeface="Wingdings" panose="05000000000000000000" pitchFamily="2" charset="2"/>
              <a:buChar char="Ø"/>
            </a:pPr>
            <a:r>
              <a:rPr lang="en-US" cap="none" spc="0" dirty="0" err="1">
                <a:solidFill>
                  <a:schemeClr val="accent3">
                    <a:lumMod val="75000"/>
                  </a:schemeClr>
                </a:solidFill>
                <a:latin typeface="Arial" panose="020B0604020202020204" pitchFamily="34" charset="0"/>
                <a:cs typeface="Arial" panose="020B0604020202020204" pitchFamily="34" charset="0"/>
              </a:rPr>
              <a:t>Defination</a:t>
            </a:r>
            <a:r>
              <a:rPr lang="en-US" cap="none" spc="0" dirty="0">
                <a:solidFill>
                  <a:schemeClr val="accent3">
                    <a:lumMod val="75000"/>
                  </a:schemeClr>
                </a:solidFill>
                <a:latin typeface="Arial" panose="020B0604020202020204" pitchFamily="34" charset="0"/>
                <a:cs typeface="Arial" panose="020B0604020202020204" pitchFamily="34" charset="0"/>
              </a:rPr>
              <a:t>:</a:t>
            </a:r>
          </a:p>
          <a:p>
            <a:pPr algn="l"/>
            <a:r>
              <a:rPr lang="en-US" cap="none" spc="0" dirty="0">
                <a:latin typeface="Arial" panose="020B0604020202020204" pitchFamily="34" charset="0"/>
                <a:cs typeface="Arial" panose="020B0604020202020204" pitchFamily="34" charset="0"/>
              </a:rPr>
              <a:t>A case study is an in-depth analysis of a specific subject, often used to explore real-world applications, challenges, and outcomes in a particular context. In the context of Microsoft windows, a case study would involve examining the development, deployment, impact, or specific use of the windows operating system in a detailed manner, often focusing on a particular scenario, organization, or time period.</a:t>
            </a:r>
          </a:p>
          <a:p>
            <a:pPr marL="285750" indent="-285750" algn="l">
              <a:buFont typeface="Wingdings" panose="05000000000000000000" pitchFamily="2" charset="2"/>
              <a:buChar char="Ø"/>
            </a:pPr>
            <a:r>
              <a:rPr lang="en-US" cap="none" spc="0" dirty="0">
                <a:solidFill>
                  <a:schemeClr val="accent3">
                    <a:lumMod val="75000"/>
                  </a:schemeClr>
                </a:solidFill>
                <a:latin typeface="Arial" panose="020B0604020202020204" pitchFamily="34" charset="0"/>
                <a:cs typeface="Arial" panose="020B0604020202020204" pitchFamily="34" charset="0"/>
              </a:rPr>
              <a:t>Overview:</a:t>
            </a:r>
          </a:p>
          <a:p>
            <a:pPr algn="l"/>
            <a:r>
              <a:rPr lang="en-US" spc="0" dirty="0">
                <a:effectLst/>
                <a:latin typeface="Arial" panose="020B0604020202020204" pitchFamily="34" charset="0"/>
                <a:cs typeface="Arial" panose="020B0604020202020204" pitchFamily="34" charset="0"/>
              </a:rPr>
              <a:t>A case study is a detailed story that examines how something, like the Microsoft Windows operating system, is used in a real-world situation. It explores how Windows is set up, what it does, any problems that arise, and what’s learned, focusing on a specific scenario, organization, or time period. Below, I’ll explain what a Windows case study is in simple terms, provide an overview of its key elements, and include a brief example, ensuring it aligns with your request for an easy explanation. I’ll also connect it to your prior Linux case study queries (e.g., security model, database query) by drawing parallels where relevant</a:t>
            </a:r>
            <a:r>
              <a:rPr lang="en-US" sz="1600" dirty="0">
                <a:effectLst/>
              </a:rPr>
              <a:t>.</a:t>
            </a:r>
          </a:p>
          <a:p>
            <a:pPr algn="l"/>
            <a:endParaRPr lang="en-US" sz="1600" cap="none" spc="0" dirty="0"/>
          </a:p>
        </p:txBody>
      </p:sp>
    </p:spTree>
    <p:extLst>
      <p:ext uri="{BB962C8B-B14F-4D97-AF65-F5344CB8AC3E}">
        <p14:creationId xmlns:p14="http://schemas.microsoft.com/office/powerpoint/2010/main" val="365471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D48A-5E36-3599-2B22-76680C2C9272}"/>
              </a:ext>
            </a:extLst>
          </p:cNvPr>
          <p:cNvSpPr>
            <a:spLocks noGrp="1"/>
          </p:cNvSpPr>
          <p:nvPr>
            <p:ph type="title"/>
          </p:nvPr>
        </p:nvSpPr>
        <p:spPr>
          <a:xfrm>
            <a:off x="3103898" y="342900"/>
            <a:ext cx="6544927" cy="1142583"/>
          </a:xfrm>
        </p:spPr>
        <p:txBody>
          <a:bodyPr/>
          <a:lstStyle/>
          <a:p>
            <a:r>
              <a:rPr lang="en-US" sz="3200" b="1" spc="0" dirty="0">
                <a:solidFill>
                  <a:schemeClr val="accent3">
                    <a:lumMod val="75000"/>
                  </a:schemeClr>
                </a:solidFill>
                <a:latin typeface="Arial" panose="020B0604020202020204" pitchFamily="34" charset="0"/>
                <a:cs typeface="Arial" panose="020B0604020202020204" pitchFamily="34" charset="0"/>
              </a:rPr>
              <a:t>Windows Architecture</a:t>
            </a:r>
            <a:br>
              <a:rPr lang="en-US" sz="3200" b="1" spc="0" dirty="0">
                <a:solidFill>
                  <a:schemeClr val="accent3">
                    <a:lumMod val="75000"/>
                  </a:schemeClr>
                </a:solidFill>
                <a:latin typeface="Arial" panose="020B0604020202020204" pitchFamily="34" charset="0"/>
                <a:cs typeface="Arial" panose="020B0604020202020204" pitchFamily="34" charset="0"/>
              </a:rPr>
            </a:br>
            <a:endParaRPr lang="en-US" dirty="0"/>
          </a:p>
        </p:txBody>
      </p:sp>
      <p:sp>
        <p:nvSpPr>
          <p:cNvPr id="3" name="Subtitle 2">
            <a:extLst>
              <a:ext uri="{FF2B5EF4-FFF2-40B4-BE49-F238E27FC236}">
                <a16:creationId xmlns:a16="http://schemas.microsoft.com/office/drawing/2014/main" id="{7733B7CD-916F-A38C-DEEC-9C0F591B0868}"/>
              </a:ext>
            </a:extLst>
          </p:cNvPr>
          <p:cNvSpPr>
            <a:spLocks noGrp="1"/>
          </p:cNvSpPr>
          <p:nvPr>
            <p:ph type="subTitle" idx="1"/>
          </p:nvPr>
        </p:nvSpPr>
        <p:spPr>
          <a:xfrm>
            <a:off x="379748" y="1494743"/>
            <a:ext cx="5554327" cy="2858182"/>
          </a:xfrm>
        </p:spPr>
        <p:txBody>
          <a:bodyPr/>
          <a:lstStyle/>
          <a:p>
            <a:endParaRPr lang="en-US" sz="2800" b="1" u="sng" spc="0" dirty="0">
              <a:solidFill>
                <a:schemeClr val="accent3">
                  <a:lumMod val="75000"/>
                </a:schemeClr>
              </a:solidFill>
              <a:latin typeface="Arial" panose="020B0604020202020204" pitchFamily="34" charset="0"/>
              <a:cs typeface="Arial" panose="020B0604020202020204" pitchFamily="34" charset="0"/>
            </a:endParaRPr>
          </a:p>
          <a:p>
            <a:pPr algn="l"/>
            <a:r>
              <a:rPr lang="en-US" sz="1800" cap="none" spc="0" dirty="0">
                <a:latin typeface="Arial" panose="020B0604020202020204" pitchFamily="34" charset="0"/>
                <a:cs typeface="Arial" panose="020B0604020202020204" pitchFamily="34" charset="0"/>
              </a:rPr>
              <a:t>Microsoft windows operates on a hybrid kernel architecture, combining elements of microkernel(</a:t>
            </a:r>
            <a:r>
              <a:rPr lang="en-US" sz="1600" cap="none" spc="0" dirty="0">
                <a:latin typeface="Arial" panose="020B0604020202020204" pitchFamily="34" charset="0"/>
                <a:cs typeface="Arial" panose="020B0604020202020204" pitchFamily="34" charset="0"/>
              </a:rPr>
              <a:t>SLOW BUT SAFE</a:t>
            </a:r>
            <a:r>
              <a:rPr lang="en-US" sz="1800" cap="none" spc="0" dirty="0">
                <a:latin typeface="Arial" panose="020B0604020202020204" pitchFamily="34" charset="0"/>
                <a:cs typeface="Arial" panose="020B0604020202020204" pitchFamily="34" charset="0"/>
              </a:rPr>
              <a:t>) and monolithic kernel(</a:t>
            </a:r>
            <a:r>
              <a:rPr lang="en-US" sz="1600" b="0" i="0" spc="0" dirty="0">
                <a:solidFill>
                  <a:srgbClr val="F8FAFF"/>
                </a:solidFill>
                <a:effectLst/>
                <a:latin typeface="Arial" panose="020B0604020202020204" pitchFamily="34" charset="0"/>
                <a:cs typeface="Arial" panose="020B0604020202020204" pitchFamily="34" charset="0"/>
              </a:rPr>
              <a:t>fast but risky if something crashes</a:t>
            </a:r>
            <a:r>
              <a:rPr lang="en-US" sz="1800" cap="none" spc="0" dirty="0">
                <a:latin typeface="Arial" panose="020B0604020202020204" pitchFamily="34" charset="0"/>
                <a:cs typeface="Arial" panose="020B0604020202020204" pitchFamily="34" charset="0"/>
              </a:rPr>
              <a:t>) designs for performance and modularity. Key components include: </a:t>
            </a:r>
          </a:p>
          <a:p>
            <a:endParaRPr lang="en-US" dirty="0"/>
          </a:p>
        </p:txBody>
      </p:sp>
      <p:pic>
        <p:nvPicPr>
          <p:cNvPr id="7" name="Picture 6">
            <a:extLst>
              <a:ext uri="{FF2B5EF4-FFF2-40B4-BE49-F238E27FC236}">
                <a16:creationId xmlns:a16="http://schemas.microsoft.com/office/drawing/2014/main" id="{0B28A9FB-2E45-FDF5-27A5-BA422C3142D3}"/>
              </a:ext>
            </a:extLst>
          </p:cNvPr>
          <p:cNvPicPr>
            <a:picLocks noChangeAspect="1"/>
          </p:cNvPicPr>
          <p:nvPr/>
        </p:nvPicPr>
        <p:blipFill>
          <a:blip r:embed="rId2"/>
          <a:stretch>
            <a:fillRect/>
          </a:stretch>
        </p:blipFill>
        <p:spPr>
          <a:xfrm>
            <a:off x="6748568" y="1181100"/>
            <a:ext cx="4333087" cy="5562600"/>
          </a:xfrm>
          <a:prstGeom prst="rect">
            <a:avLst/>
          </a:prstGeom>
        </p:spPr>
      </p:pic>
    </p:spTree>
    <p:extLst>
      <p:ext uri="{BB962C8B-B14F-4D97-AF65-F5344CB8AC3E}">
        <p14:creationId xmlns:p14="http://schemas.microsoft.com/office/powerpoint/2010/main" val="507691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8BC4-7FCE-59B7-B78B-62C02907BFDD}"/>
              </a:ext>
            </a:extLst>
          </p:cNvPr>
          <p:cNvSpPr>
            <a:spLocks noGrp="1"/>
          </p:cNvSpPr>
          <p:nvPr>
            <p:ph type="title"/>
          </p:nvPr>
        </p:nvSpPr>
        <p:spPr>
          <a:xfrm>
            <a:off x="6623994" y="1242259"/>
            <a:ext cx="3518982" cy="579490"/>
          </a:xfrm>
        </p:spPr>
        <p:txBody>
          <a:bodyPr/>
          <a:lstStyle/>
          <a:p>
            <a:r>
              <a:rPr lang="en-US" sz="2800" b="1" spc="0" dirty="0">
                <a:solidFill>
                  <a:schemeClr val="bg1"/>
                </a:solidFill>
              </a:rPr>
              <a:t>GROUP MEMBERS</a:t>
            </a:r>
          </a:p>
        </p:txBody>
      </p:sp>
      <p:sp>
        <p:nvSpPr>
          <p:cNvPr id="3" name="Content Placeholder 2">
            <a:extLst>
              <a:ext uri="{FF2B5EF4-FFF2-40B4-BE49-F238E27FC236}">
                <a16:creationId xmlns:a16="http://schemas.microsoft.com/office/drawing/2014/main" id="{11317498-96F9-EC07-ADA5-7211BC455CC7}"/>
              </a:ext>
            </a:extLst>
          </p:cNvPr>
          <p:cNvSpPr>
            <a:spLocks noGrp="1"/>
          </p:cNvSpPr>
          <p:nvPr>
            <p:ph sz="quarter" idx="14"/>
          </p:nvPr>
        </p:nvSpPr>
        <p:spPr>
          <a:xfrm>
            <a:off x="5325202" y="1346802"/>
            <a:ext cx="6320458" cy="3871095"/>
          </a:xfrm>
          <a:noFill/>
          <a:ln w="57150" cap="flat" cmpd="sng" algn="ctr">
            <a:solidFill>
              <a:schemeClr val="accent3"/>
            </a:solidFill>
            <a:prstDash val="solid"/>
            <a:round/>
            <a:headEnd type="none" w="med" len="med"/>
            <a:tailEnd type="none" w="med" len="med"/>
          </a:ln>
          <a:effectLst>
            <a:outerShdw blurRad="152400" dist="317500" dir="5400000" sx="90000" sy="-19000" rotWithShape="0">
              <a:prstClr val="black">
                <a:alpha val="15000"/>
              </a:prst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accent5"/>
          </a:fontRef>
        </p:style>
        <p:txBody>
          <a:bodyPr/>
          <a:lstStyle/>
          <a:p>
            <a:pPr>
              <a:lnSpc>
                <a:spcPct val="150000"/>
              </a:lnSpc>
            </a:pPr>
            <a:endParaRPr lang="en-US" sz="2400" b="1" dirty="0">
              <a:solidFill>
                <a:schemeClr val="accent3">
                  <a:lumMod val="75000"/>
                </a:schemeClr>
              </a:solidFill>
              <a:latin typeface="Castellar" panose="020A0402060406010301" pitchFamily="18" charset="0"/>
            </a:endParaRPr>
          </a:p>
          <a:p>
            <a:pPr marL="285750" indent="-285750">
              <a:lnSpc>
                <a:spcPct val="150000"/>
              </a:lnSpc>
              <a:buFont typeface="Wingdings" panose="05000000000000000000" pitchFamily="2" charset="2"/>
              <a:buChar char="q"/>
            </a:pPr>
            <a:r>
              <a:rPr lang="en-US" sz="2400" b="1" dirty="0">
                <a:solidFill>
                  <a:schemeClr val="accent3">
                    <a:lumMod val="75000"/>
                  </a:schemeClr>
                </a:solidFill>
                <a:latin typeface="Castellar" panose="020A0402060406010301" pitchFamily="18" charset="0"/>
              </a:rPr>
              <a:t>NAME : ARAFAT MD SHAHARIAR</a:t>
            </a:r>
          </a:p>
          <a:p>
            <a:pPr marL="285750" indent="-285750">
              <a:lnSpc>
                <a:spcPct val="150000"/>
              </a:lnSpc>
              <a:buFont typeface="Wingdings" panose="05000000000000000000" pitchFamily="2" charset="2"/>
              <a:buChar char="q"/>
            </a:pPr>
            <a:r>
              <a:rPr lang="en-US" sz="2400" b="1" dirty="0">
                <a:solidFill>
                  <a:schemeClr val="accent3">
                    <a:lumMod val="75000"/>
                  </a:schemeClr>
                </a:solidFill>
                <a:latin typeface="Castellar" panose="020A0402060406010301" pitchFamily="18" charset="0"/>
              </a:rPr>
              <a:t>S.ID     : 202322240346</a:t>
            </a:r>
          </a:p>
          <a:p>
            <a:pPr marL="285750" indent="-285750">
              <a:lnSpc>
                <a:spcPct val="150000"/>
              </a:lnSpc>
              <a:buFont typeface="Wingdings" panose="05000000000000000000" pitchFamily="2" charset="2"/>
              <a:buChar char="q"/>
            </a:pPr>
            <a:r>
              <a:rPr lang="en-US" sz="2400" b="1" dirty="0">
                <a:solidFill>
                  <a:schemeClr val="accent3">
                    <a:lumMod val="75000"/>
                  </a:schemeClr>
                </a:solidFill>
                <a:latin typeface="Castellar" panose="020A0402060406010301" pitchFamily="18" charset="0"/>
              </a:rPr>
              <a:t>NAME : SOUROV SADIK</a:t>
            </a:r>
          </a:p>
          <a:p>
            <a:pPr marL="285750" indent="-285750">
              <a:lnSpc>
                <a:spcPct val="150000"/>
              </a:lnSpc>
              <a:buFont typeface="Wingdings" panose="05000000000000000000" pitchFamily="2" charset="2"/>
              <a:buChar char="q"/>
            </a:pPr>
            <a:r>
              <a:rPr lang="en-US" sz="2400" b="1" dirty="0">
                <a:solidFill>
                  <a:schemeClr val="accent3">
                    <a:lumMod val="75000"/>
                  </a:schemeClr>
                </a:solidFill>
                <a:latin typeface="Castellar" panose="020A0402060406010301" pitchFamily="18" charset="0"/>
              </a:rPr>
              <a:t>S.ID     : 202322240304</a:t>
            </a:r>
          </a:p>
          <a:p>
            <a:pPr marL="285750" indent="-285750">
              <a:lnSpc>
                <a:spcPct val="150000"/>
              </a:lnSpc>
              <a:buFont typeface="Wingdings" panose="05000000000000000000" pitchFamily="2" charset="2"/>
              <a:buChar char="q"/>
            </a:pPr>
            <a:endParaRPr lang="en-US" sz="2400" b="1" dirty="0">
              <a:solidFill>
                <a:schemeClr val="accent3">
                  <a:lumMod val="75000"/>
                </a:schemeClr>
              </a:solidFill>
              <a:latin typeface="Castellar" panose="020A0402060406010301" pitchFamily="18" charset="0"/>
            </a:endParaRPr>
          </a:p>
        </p:txBody>
      </p:sp>
      <p:pic>
        <p:nvPicPr>
          <p:cNvPr id="5" name="Picture 4" descr="A computer monitor with a keyboard and mouse&#10;&#10;AI-generated content may be incorrect.">
            <a:extLst>
              <a:ext uri="{FF2B5EF4-FFF2-40B4-BE49-F238E27FC236}">
                <a16:creationId xmlns:a16="http://schemas.microsoft.com/office/drawing/2014/main" id="{D67D0B2D-FD52-E909-E412-4BCFA7D30AC4}"/>
              </a:ext>
            </a:extLst>
          </p:cNvPr>
          <p:cNvPicPr>
            <a:picLocks noChangeAspect="1"/>
          </p:cNvPicPr>
          <p:nvPr/>
        </p:nvPicPr>
        <p:blipFill>
          <a:blip r:embed="rId2"/>
          <a:stretch>
            <a:fillRect/>
          </a:stretch>
        </p:blipFill>
        <p:spPr>
          <a:xfrm>
            <a:off x="629759" y="1346802"/>
            <a:ext cx="3856265" cy="3856265"/>
          </a:xfrm>
          <a:prstGeom prst="roundRect">
            <a:avLst>
              <a:gd name="adj" fmla="val 0"/>
            </a:avLst>
          </a:prstGeom>
          <a:solidFill>
            <a:srgbClr val="FFFFFF"/>
          </a:solidFill>
          <a:ln w="76200" cap="sq">
            <a:solidFill>
              <a:schemeClr val="accent3"/>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82816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EEBF3-47D7-757B-011F-495142BD1904}"/>
              </a:ext>
            </a:extLst>
          </p:cNvPr>
          <p:cNvSpPr>
            <a:spLocks noGrp="1"/>
          </p:cNvSpPr>
          <p:nvPr>
            <p:ph type="subTitle" idx="1"/>
          </p:nvPr>
        </p:nvSpPr>
        <p:spPr>
          <a:xfrm>
            <a:off x="448040" y="303277"/>
            <a:ext cx="11292511" cy="6061759"/>
          </a:xfrm>
        </p:spPr>
        <p:txBody>
          <a:bodyPr/>
          <a:lstStyle/>
          <a:p>
            <a:r>
              <a:rPr lang="en-US" sz="2400" b="1" spc="0" dirty="0">
                <a:solidFill>
                  <a:schemeClr val="accent3">
                    <a:lumMod val="75000"/>
                  </a:schemeClr>
                </a:solidFill>
                <a:latin typeface="Arial" panose="020B0604020202020204" pitchFamily="34" charset="0"/>
                <a:cs typeface="Arial" panose="020B0604020202020204" pitchFamily="34" charset="0"/>
              </a:rPr>
              <a:t>Windows </a:t>
            </a:r>
            <a:r>
              <a:rPr lang="en-US" sz="2400" b="1" spc="0" dirty="0" err="1">
                <a:solidFill>
                  <a:schemeClr val="accent3">
                    <a:lumMod val="75000"/>
                  </a:schemeClr>
                </a:solidFill>
                <a:latin typeface="Arial" panose="020B0604020202020204" pitchFamily="34" charset="0"/>
                <a:cs typeface="Arial" panose="020B0604020202020204" pitchFamily="34" charset="0"/>
              </a:rPr>
              <a:t>ArchitecturE</a:t>
            </a:r>
            <a:endParaRPr lang="en-US" sz="2400" b="1" spc="0" dirty="0">
              <a:solidFill>
                <a:schemeClr val="accent3">
                  <a:lumMod val="75000"/>
                </a:schemeClr>
              </a:solidFill>
              <a:latin typeface="Arial" panose="020B0604020202020204" pitchFamily="34" charset="0"/>
              <a:cs typeface="Arial" panose="020B0604020202020204" pitchFamily="34" charset="0"/>
            </a:endParaRPr>
          </a:p>
          <a:p>
            <a:endParaRPr lang="en-US" sz="2400" b="1" u="sng" spc="0" dirty="0">
              <a:solidFill>
                <a:schemeClr val="accent3">
                  <a:lumMod val="75000"/>
                </a:schemeClr>
              </a:solidFill>
              <a:latin typeface="Arial" panose="020B0604020202020204" pitchFamily="34" charset="0"/>
              <a:cs typeface="Arial" panose="020B0604020202020204" pitchFamily="34" charset="0"/>
            </a:endParaRPr>
          </a:p>
          <a:p>
            <a:pPr algn="l"/>
            <a:r>
              <a:rPr lang="en-US" sz="1600" cap="none" spc="0" dirty="0">
                <a:latin typeface="Arial" panose="020B0604020202020204" pitchFamily="34" charset="0"/>
                <a:cs typeface="Arial" panose="020B0604020202020204" pitchFamily="34" charset="0"/>
              </a:rPr>
              <a:t>Microsoft windows operates on a hybrid kernel architecture, combining elements of microkernel(slow but safe) and monolithic kernel(</a:t>
            </a:r>
            <a:r>
              <a:rPr lang="en-US" sz="1600" b="0" i="0" dirty="0">
                <a:solidFill>
                  <a:srgbClr val="F8FAFF"/>
                </a:solidFill>
                <a:effectLst/>
                <a:latin typeface="Arial" panose="020B0604020202020204" pitchFamily="34" charset="0"/>
                <a:cs typeface="Arial" panose="020B0604020202020204" pitchFamily="34" charset="0"/>
              </a:rPr>
              <a:t>fast but risky if something crashes</a:t>
            </a:r>
            <a:r>
              <a:rPr lang="en-US" sz="1600" cap="none" spc="0" dirty="0">
                <a:latin typeface="Arial" panose="020B0604020202020204" pitchFamily="34" charset="0"/>
                <a:cs typeface="Arial" panose="020B0604020202020204" pitchFamily="34" charset="0"/>
              </a:rPr>
              <a:t>) designs for performance and modularity. Key components include: </a:t>
            </a:r>
          </a:p>
          <a:p>
            <a:pPr marL="285750" indent="-285750" algn="l">
              <a:buFont typeface="Wingdings" panose="05000000000000000000" pitchFamily="2" charset="2"/>
              <a:buChar char="Ø"/>
            </a:pPr>
            <a:r>
              <a:rPr lang="en-US" sz="1600" cap="none" spc="0" dirty="0">
                <a:solidFill>
                  <a:schemeClr val="accent3">
                    <a:lumMod val="75000"/>
                  </a:schemeClr>
                </a:solidFill>
                <a:latin typeface="Arial" panose="020B0604020202020204" pitchFamily="34" charset="0"/>
                <a:cs typeface="Arial" panose="020B0604020202020204" pitchFamily="34" charset="0"/>
              </a:rPr>
              <a:t>Kernel mode:</a:t>
            </a:r>
          </a:p>
          <a:p>
            <a:pPr algn="l"/>
            <a:r>
              <a:rPr lang="en-US" sz="1600" cap="none" spc="0" dirty="0">
                <a:latin typeface="Arial" panose="020B0604020202020204" pitchFamily="34" charset="0"/>
                <a:cs typeface="Arial" panose="020B0604020202020204" pitchFamily="34" charset="0"/>
              </a:rPr>
              <a:t>Executive services: manage core OS functions like memory, process, and I/O.</a:t>
            </a:r>
          </a:p>
          <a:p>
            <a:pPr algn="l"/>
            <a:r>
              <a:rPr lang="en-US" sz="1600" cap="none" spc="0" dirty="0">
                <a:latin typeface="Arial" panose="020B0604020202020204" pitchFamily="34" charset="0"/>
                <a:cs typeface="Arial" panose="020B0604020202020204" pitchFamily="34" charset="0"/>
              </a:rPr>
              <a:t>Kernel: handles low-level tasks such as thread scheduling, interrupt handling, and hardware abstraction.</a:t>
            </a:r>
          </a:p>
          <a:p>
            <a:pPr algn="l"/>
            <a:r>
              <a:rPr lang="en-US" sz="1600" cap="none" spc="0" dirty="0">
                <a:latin typeface="Arial" panose="020B0604020202020204" pitchFamily="34" charset="0"/>
                <a:cs typeface="Arial" panose="020B0604020202020204" pitchFamily="34" charset="0"/>
              </a:rPr>
              <a:t>Device drivers: interface with hardware, abstracted through the windows driver model (WDM).</a:t>
            </a:r>
          </a:p>
          <a:p>
            <a:pPr algn="l"/>
            <a:r>
              <a:rPr lang="en-US" sz="1600" cap="none" spc="0" dirty="0">
                <a:latin typeface="Arial" panose="020B0604020202020204" pitchFamily="34" charset="0"/>
                <a:cs typeface="Arial" panose="020B0604020202020204" pitchFamily="34" charset="0"/>
              </a:rPr>
              <a:t>Hardware abstraction layer (HAL): ensures portability across different hardware platforms.</a:t>
            </a:r>
          </a:p>
          <a:p>
            <a:pPr algn="l"/>
            <a:endParaRPr lang="en-US" sz="1600" cap="none" spc="0" dirty="0">
              <a:latin typeface="Arial" panose="020B0604020202020204" pitchFamily="34" charset="0"/>
              <a:cs typeface="Arial" panose="020B0604020202020204" pitchFamily="34" charset="0"/>
            </a:endParaRPr>
          </a:p>
          <a:p>
            <a:pPr algn="l"/>
            <a:endParaRPr lang="en-US" sz="1600" cap="none" spc="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Ø"/>
            </a:pPr>
            <a:r>
              <a:rPr lang="en-US" sz="1600" cap="none" spc="0" dirty="0">
                <a:solidFill>
                  <a:schemeClr val="accent3">
                    <a:lumMod val="75000"/>
                  </a:schemeClr>
                </a:solidFill>
                <a:latin typeface="Arial" panose="020B0604020202020204" pitchFamily="34" charset="0"/>
                <a:cs typeface="Arial" panose="020B0604020202020204" pitchFamily="34" charset="0"/>
              </a:rPr>
              <a:t>User mode:</a:t>
            </a:r>
          </a:p>
          <a:p>
            <a:pPr algn="l"/>
            <a:r>
              <a:rPr lang="en-US" sz="1600" cap="none" spc="0" dirty="0">
                <a:latin typeface="Arial" panose="020B0604020202020204" pitchFamily="34" charset="0"/>
                <a:cs typeface="Arial" panose="020B0604020202020204" pitchFamily="34" charset="0"/>
              </a:rPr>
              <a:t>Environment Subsystems:</a:t>
            </a:r>
          </a:p>
          <a:p>
            <a:pPr algn="l"/>
            <a:r>
              <a:rPr lang="en-US" sz="1600" cap="none" spc="0" dirty="0">
                <a:latin typeface="Arial" panose="020B0604020202020204" pitchFamily="34" charset="0"/>
                <a:cs typeface="Arial" panose="020B0604020202020204" pitchFamily="34" charset="0"/>
              </a:rPr>
              <a:t>Translate app commands for the OS.</a:t>
            </a:r>
          </a:p>
          <a:p>
            <a:pPr algn="l"/>
            <a:r>
              <a:rPr lang="en-US" cap="none" spc="0" dirty="0">
                <a:latin typeface="Arial" panose="020B0604020202020204" pitchFamily="34" charset="0"/>
                <a:cs typeface="Arial" panose="020B0604020202020204" pitchFamily="34" charset="0"/>
              </a:rPr>
              <a:t>Example: The Win32 subsystem lets you run classic Windows apps like Calculator.</a:t>
            </a:r>
          </a:p>
        </p:txBody>
      </p:sp>
    </p:spTree>
    <p:extLst>
      <p:ext uri="{BB962C8B-B14F-4D97-AF65-F5344CB8AC3E}">
        <p14:creationId xmlns:p14="http://schemas.microsoft.com/office/powerpoint/2010/main" val="2395425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EEBF3-47D7-757B-011F-495142BD1904}"/>
              </a:ext>
            </a:extLst>
          </p:cNvPr>
          <p:cNvSpPr>
            <a:spLocks noGrp="1"/>
          </p:cNvSpPr>
          <p:nvPr>
            <p:ph type="subTitle" idx="1"/>
          </p:nvPr>
        </p:nvSpPr>
        <p:spPr>
          <a:xfrm>
            <a:off x="398838" y="626720"/>
            <a:ext cx="11394324" cy="5604559"/>
          </a:xfrm>
        </p:spPr>
        <p:txBody>
          <a:bodyPr/>
          <a:lstStyle/>
          <a:p>
            <a:r>
              <a:rPr lang="en-US" sz="2400" b="1" spc="0" dirty="0">
                <a:solidFill>
                  <a:schemeClr val="accent3">
                    <a:lumMod val="75000"/>
                  </a:schemeClr>
                </a:solidFill>
                <a:latin typeface="Arial" panose="020B0604020202020204" pitchFamily="34" charset="0"/>
                <a:cs typeface="Arial" panose="020B0604020202020204" pitchFamily="34" charset="0"/>
              </a:rPr>
              <a:t>Thread Scheduling and Process Management</a:t>
            </a:r>
          </a:p>
          <a:p>
            <a:endParaRPr lang="en-US" sz="1400" b="1" u="sng" spc="0" dirty="0">
              <a:solidFill>
                <a:schemeClr val="accent3">
                  <a:lumMod val="75000"/>
                </a:schemeClr>
              </a:solidFill>
            </a:endParaRPr>
          </a:p>
          <a:p>
            <a:pPr marL="342900" indent="-342900" algn="l">
              <a:buFont typeface="Courier New" panose="02070309020205020404" pitchFamily="49" charset="0"/>
              <a:buChar char="o"/>
            </a:pPr>
            <a:r>
              <a:rPr lang="en-US" cap="none" spc="0" dirty="0">
                <a:latin typeface="Arial" panose="020B0604020202020204" pitchFamily="34" charset="0"/>
                <a:cs typeface="Arial" panose="020B0604020202020204" pitchFamily="34" charset="0"/>
              </a:rPr>
              <a:t>Windows employs a preemptive multitasking model for efficient thread scheduling and process management:</a:t>
            </a:r>
          </a:p>
          <a:p>
            <a:pPr marL="342900" indent="-342900" algn="l">
              <a:buFont typeface="Courier New" panose="02070309020205020404" pitchFamily="49" charset="0"/>
              <a:buChar char="o"/>
            </a:pPr>
            <a:r>
              <a:rPr lang="en-US" cap="none" spc="0" dirty="0">
                <a:latin typeface="Arial" panose="020B0604020202020204" pitchFamily="34" charset="0"/>
                <a:cs typeface="Arial" panose="020B0604020202020204" pitchFamily="34" charset="0"/>
              </a:rPr>
              <a:t>Processes: each process is an independent execution unit with its own memory space. Processes contain one or more threads.</a:t>
            </a:r>
          </a:p>
          <a:p>
            <a:pPr marL="342900" indent="-342900" algn="l">
              <a:buFont typeface="Courier New" panose="02070309020205020404" pitchFamily="49" charset="0"/>
              <a:buChar char="o"/>
            </a:pPr>
            <a:r>
              <a:rPr lang="en-US" cap="none" spc="0" dirty="0">
                <a:latin typeface="Arial" panose="020B0604020202020204" pitchFamily="34" charset="0"/>
                <a:cs typeface="Arial" panose="020B0604020202020204" pitchFamily="34" charset="0"/>
              </a:rPr>
              <a:t>Threads: the smallest schedulable unit, sharing the parent process’s resources. Windows uses a priority-based scheduling algorithm:</a:t>
            </a:r>
          </a:p>
          <a:p>
            <a:pPr marL="342900" indent="-342900" algn="l">
              <a:buFont typeface="Courier New" panose="02070309020205020404" pitchFamily="49" charset="0"/>
              <a:buChar char="o"/>
            </a:pPr>
            <a:r>
              <a:rPr lang="en-US" cap="none" spc="0" dirty="0">
                <a:latin typeface="Arial" panose="020B0604020202020204" pitchFamily="34" charset="0"/>
                <a:cs typeface="Arial" panose="020B0604020202020204" pitchFamily="34" charset="0"/>
              </a:rPr>
              <a:t>Dispatcher: the kernel component that assigns threads to CPU cores, using a round-robin approach for equal-priority threads.</a:t>
            </a:r>
          </a:p>
          <a:p>
            <a:pPr marL="342900" indent="-342900" algn="l">
              <a:buFont typeface="Courier New" panose="02070309020205020404" pitchFamily="49" charset="0"/>
              <a:buChar char="o"/>
            </a:pPr>
            <a:r>
              <a:rPr lang="en-US" cap="none" spc="0" dirty="0">
                <a:latin typeface="Arial" panose="020B0604020202020204" pitchFamily="34" charset="0"/>
                <a:cs typeface="Arial" panose="020B0604020202020204" pitchFamily="34" charset="0"/>
              </a:rPr>
              <a:t>Multicore support: windows leverages symmetric multiprocessing (SMP) to distribute threads across multiple cores, optimizing performance.</a:t>
            </a:r>
          </a:p>
          <a:p>
            <a:pPr marL="342900" indent="-342900" algn="l">
              <a:buFont typeface="Courier New" panose="02070309020205020404" pitchFamily="49" charset="0"/>
              <a:buChar char="o"/>
            </a:pPr>
            <a:r>
              <a:rPr lang="en-US" cap="none" spc="0" dirty="0">
                <a:latin typeface="Arial" panose="020B0604020202020204" pitchFamily="34" charset="0"/>
                <a:cs typeface="Arial" panose="020B0604020202020204" pitchFamily="34" charset="0"/>
              </a:rPr>
              <a:t>Context switching: efficient switching between threads minimizes overhead, with mechanisms like the kernel transaction manager ensuring atomic operations.</a:t>
            </a:r>
          </a:p>
          <a:p>
            <a:pPr marL="342900" indent="-342900" algn="l">
              <a:buFont typeface="Courier New" panose="02070309020205020404" pitchFamily="49" charset="0"/>
              <a:buChar char="o"/>
            </a:pPr>
            <a:r>
              <a:rPr lang="en-US" cap="none" spc="0" dirty="0">
                <a:latin typeface="Arial" panose="020B0604020202020204" pitchFamily="34" charset="0"/>
                <a:cs typeface="Arial" panose="020B0604020202020204" pitchFamily="34" charset="0"/>
              </a:rPr>
              <a:t>This design ensures responsive performance, even under heavy workloads, making windows suitable for both consumer and enterprise applications</a:t>
            </a:r>
          </a:p>
          <a:p>
            <a:pPr algn="l"/>
            <a:endParaRPr lang="en-US" sz="1600" spc="0" dirty="0"/>
          </a:p>
        </p:txBody>
      </p:sp>
    </p:spTree>
    <p:extLst>
      <p:ext uri="{BB962C8B-B14F-4D97-AF65-F5344CB8AC3E}">
        <p14:creationId xmlns:p14="http://schemas.microsoft.com/office/powerpoint/2010/main" val="2947263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EEBF3-47D7-757B-011F-495142BD1904}"/>
              </a:ext>
            </a:extLst>
          </p:cNvPr>
          <p:cNvSpPr>
            <a:spLocks noGrp="1"/>
          </p:cNvSpPr>
          <p:nvPr>
            <p:ph type="subTitle" idx="1"/>
          </p:nvPr>
        </p:nvSpPr>
        <p:spPr>
          <a:xfrm>
            <a:off x="246438" y="702921"/>
            <a:ext cx="11394324" cy="4825174"/>
          </a:xfrm>
        </p:spPr>
        <p:txBody>
          <a:bodyPr/>
          <a:lstStyle/>
          <a:p>
            <a:r>
              <a:rPr lang="en-US" sz="2400" b="1" spc="0" dirty="0">
                <a:solidFill>
                  <a:srgbClr val="00B0F0"/>
                </a:solidFill>
                <a:latin typeface="Arial" panose="020B0604020202020204" pitchFamily="34" charset="0"/>
                <a:cs typeface="Arial" panose="020B0604020202020204" pitchFamily="34" charset="0"/>
              </a:rPr>
              <a:t>Memory Management Strategies</a:t>
            </a:r>
          </a:p>
          <a:p>
            <a:pPr algn="l"/>
            <a:r>
              <a:rPr lang="en-US" sz="1400" spc="0" dirty="0">
                <a:latin typeface="Arial" panose="020B0604020202020204" pitchFamily="34" charset="0"/>
                <a:cs typeface="Arial" panose="020B0604020202020204" pitchFamily="34" charset="0"/>
              </a:rPr>
              <a:t>Key Strategies:</a:t>
            </a:r>
          </a:p>
          <a:p>
            <a:pPr algn="l"/>
            <a:endParaRPr lang="en-US" sz="1400" spc="0" dirty="0">
              <a:latin typeface="Arial" panose="020B0604020202020204" pitchFamily="34" charset="0"/>
              <a:cs typeface="Arial" panose="020B0604020202020204" pitchFamily="34" charset="0"/>
            </a:endParaRPr>
          </a:p>
          <a:p>
            <a:pPr algn="l"/>
            <a:r>
              <a:rPr lang="en-US" sz="1400" spc="0" dirty="0">
                <a:latin typeface="Arial" panose="020B0604020202020204" pitchFamily="34" charset="0"/>
                <a:cs typeface="Arial" panose="020B0604020202020204" pitchFamily="34" charset="0"/>
              </a:rPr>
              <a:t>Virtual Memory (Paging)</a:t>
            </a:r>
          </a:p>
          <a:p>
            <a:pPr algn="l"/>
            <a:r>
              <a:rPr lang="en-US" sz="1400" spc="0" dirty="0">
                <a:latin typeface="Arial" panose="020B0604020202020204" pitchFamily="34" charset="0"/>
                <a:cs typeface="Arial" panose="020B0604020202020204" pitchFamily="34" charset="0"/>
              </a:rPr>
              <a:t>Uses disk space as "extra RAM" when physical memory is full</a:t>
            </a:r>
          </a:p>
          <a:p>
            <a:pPr algn="l"/>
            <a:r>
              <a:rPr lang="en-US" sz="1400" u="sng" spc="0" dirty="0">
                <a:latin typeface="Arial" panose="020B0604020202020204" pitchFamily="34" charset="0"/>
                <a:cs typeface="Arial" panose="020B0604020202020204" pitchFamily="34" charset="0"/>
              </a:rPr>
              <a:t>Example: When you open 50 Chrome tabs, Windows moves inactive pages to pagefile.sys</a:t>
            </a:r>
          </a:p>
          <a:p>
            <a:pPr algn="l"/>
            <a:r>
              <a:rPr lang="en-US" sz="1400" u="sng" spc="0" dirty="0">
                <a:latin typeface="Arial" panose="020B0604020202020204" pitchFamily="34" charset="0"/>
                <a:cs typeface="Arial" panose="020B0604020202020204" pitchFamily="34" charset="0"/>
              </a:rPr>
              <a:t>Dynamic Memory Allocation</a:t>
            </a:r>
          </a:p>
          <a:p>
            <a:pPr algn="l"/>
            <a:r>
              <a:rPr lang="en-US" sz="1400" spc="0" dirty="0">
                <a:latin typeface="Arial" panose="020B0604020202020204" pitchFamily="34" charset="0"/>
                <a:cs typeface="Arial" panose="020B0604020202020204" pitchFamily="34" charset="0"/>
              </a:rPr>
              <a:t>Gives apps memory when needed, takes back when closed</a:t>
            </a:r>
          </a:p>
          <a:p>
            <a:pPr algn="l"/>
            <a:endParaRPr lang="en-US" sz="1400" spc="0" dirty="0">
              <a:latin typeface="Arial" panose="020B0604020202020204" pitchFamily="34" charset="0"/>
              <a:cs typeface="Arial" panose="020B0604020202020204" pitchFamily="34" charset="0"/>
            </a:endParaRPr>
          </a:p>
          <a:p>
            <a:pPr algn="l"/>
            <a:endParaRPr lang="en-US" sz="1400" spc="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AB91938-050F-DD91-2E5C-9C180980A7F8}"/>
              </a:ext>
            </a:extLst>
          </p:cNvPr>
          <p:cNvSpPr txBox="1"/>
          <p:nvPr/>
        </p:nvSpPr>
        <p:spPr>
          <a:xfrm>
            <a:off x="2859321" y="4086572"/>
            <a:ext cx="4733785" cy="1896930"/>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all"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Real-World Impact: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all"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 hospital's patient records system: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all"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Uses virtual memory to handle 1000+ records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all"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Prioritizes active patient data in physical RAM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all"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Compresses background admin tools' memory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all"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Prevents one crashing app from corrupting others' memory</a:t>
            </a:r>
          </a:p>
        </p:txBody>
      </p:sp>
    </p:spTree>
    <p:extLst>
      <p:ext uri="{BB962C8B-B14F-4D97-AF65-F5344CB8AC3E}">
        <p14:creationId xmlns:p14="http://schemas.microsoft.com/office/powerpoint/2010/main" val="410557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EEBF3-47D7-757B-011F-495142BD1904}"/>
              </a:ext>
            </a:extLst>
          </p:cNvPr>
          <p:cNvSpPr>
            <a:spLocks noGrp="1"/>
          </p:cNvSpPr>
          <p:nvPr>
            <p:ph type="subTitle" idx="1"/>
          </p:nvPr>
        </p:nvSpPr>
        <p:spPr>
          <a:xfrm>
            <a:off x="398838" y="785844"/>
            <a:ext cx="11394324" cy="5604559"/>
          </a:xfrm>
        </p:spPr>
        <p:txBody>
          <a:bodyPr/>
          <a:lstStyle/>
          <a:p>
            <a:r>
              <a:rPr lang="en-US" sz="2000" b="1" spc="0" dirty="0">
                <a:solidFill>
                  <a:schemeClr val="accent3"/>
                </a:solidFill>
                <a:latin typeface="Arial" panose="020B0604020202020204" pitchFamily="34" charset="0"/>
                <a:cs typeface="Arial" panose="020B0604020202020204" pitchFamily="34" charset="0"/>
              </a:rPr>
              <a:t>NTFS File System Features</a:t>
            </a:r>
          </a:p>
          <a:p>
            <a:pPr algn="l"/>
            <a:r>
              <a:rPr lang="en-US" sz="2000" cap="none" spc="0" dirty="0">
                <a:latin typeface="Arial" panose="020B0604020202020204" pitchFamily="34" charset="0"/>
                <a:cs typeface="Arial" panose="020B0604020202020204" pitchFamily="34" charset="0"/>
              </a:rPr>
              <a:t>File Compression:</a:t>
            </a:r>
          </a:p>
          <a:p>
            <a:pPr algn="l"/>
            <a:endParaRPr lang="en-US" sz="2000" cap="none" spc="0" dirty="0">
              <a:latin typeface="Arial" panose="020B0604020202020204" pitchFamily="34" charset="0"/>
              <a:cs typeface="Arial" panose="020B0604020202020204" pitchFamily="34" charset="0"/>
            </a:endParaRPr>
          </a:p>
          <a:p>
            <a:pPr algn="l"/>
            <a:r>
              <a:rPr lang="en-US" sz="1400" cap="none" spc="0" dirty="0">
                <a:latin typeface="Arial" panose="020B0604020202020204" pitchFamily="34" charset="0"/>
                <a:cs typeface="Arial" panose="020B0604020202020204" pitchFamily="34" charset="0"/>
              </a:rPr>
              <a:t>Transparently saves disk space</a:t>
            </a:r>
          </a:p>
          <a:p>
            <a:pPr algn="l"/>
            <a:r>
              <a:rPr lang="en-US" sz="1400" u="sng" cap="none" spc="0" dirty="0">
                <a:latin typeface="Arial" panose="020B0604020202020204" pitchFamily="34" charset="0"/>
                <a:cs typeface="Arial" panose="020B0604020202020204" pitchFamily="34" charset="0"/>
              </a:rPr>
              <a:t>Example: </a:t>
            </a:r>
            <a:r>
              <a:rPr lang="en-US" sz="1600" u="sng" cap="none" spc="0" dirty="0">
                <a:latin typeface="Arial" panose="020B0604020202020204" pitchFamily="34" charset="0"/>
                <a:cs typeface="Arial" panose="020B0604020202020204" pitchFamily="34" charset="0"/>
              </a:rPr>
              <a:t>Compresses old project files (e.g., 5GB → 3GB) while remaining accessible</a:t>
            </a:r>
          </a:p>
          <a:p>
            <a:pPr algn="l"/>
            <a:endParaRPr lang="en-US" sz="1600" u="sng" cap="none" spc="0" dirty="0">
              <a:latin typeface="Arial" panose="020B0604020202020204" pitchFamily="34" charset="0"/>
              <a:cs typeface="Arial" panose="020B0604020202020204" pitchFamily="34" charset="0"/>
            </a:endParaRPr>
          </a:p>
          <a:p>
            <a:pPr algn="l"/>
            <a:r>
              <a:rPr lang="en-US" sz="1400" cap="none" spc="0" dirty="0">
                <a:latin typeface="Arial" panose="020B0604020202020204" pitchFamily="34" charset="0"/>
                <a:cs typeface="Arial" panose="020B0604020202020204" pitchFamily="34" charset="0"/>
              </a:rPr>
              <a:t>Journaling:  Prevents data corruption during crashes</a:t>
            </a:r>
          </a:p>
          <a:p>
            <a:pPr algn="l"/>
            <a:r>
              <a:rPr lang="en-US" u="sng" cap="none" spc="0" dirty="0">
                <a:latin typeface="Arial" panose="020B0604020202020204" pitchFamily="34" charset="0"/>
                <a:cs typeface="Arial" panose="020B0604020202020204" pitchFamily="34" charset="0"/>
              </a:rPr>
              <a:t>Example: Power outage during save operation → Windows recovers unsaved Word doc</a:t>
            </a:r>
          </a:p>
          <a:p>
            <a:pPr algn="l"/>
            <a:endParaRPr lang="en-US" sz="1400" u="sng" cap="none" spc="0" dirty="0">
              <a:latin typeface="Arial" panose="020B0604020202020204" pitchFamily="34" charset="0"/>
              <a:cs typeface="Arial" panose="020B0604020202020204" pitchFamily="34" charset="0"/>
            </a:endParaRPr>
          </a:p>
          <a:p>
            <a:pPr algn="l"/>
            <a:r>
              <a:rPr lang="en-US" sz="1400" cap="none" spc="0" dirty="0">
                <a:latin typeface="Arial" panose="020B0604020202020204" pitchFamily="34" charset="0"/>
                <a:cs typeface="Arial" panose="020B0604020202020204" pitchFamily="34" charset="0"/>
              </a:rPr>
              <a:t>Large File Support:</a:t>
            </a:r>
          </a:p>
          <a:p>
            <a:pPr algn="l"/>
            <a:r>
              <a:rPr lang="en-US" sz="1400" cap="none" spc="0" dirty="0">
                <a:latin typeface="Arial" panose="020B0604020202020204" pitchFamily="34" charset="0"/>
                <a:cs typeface="Arial" panose="020B0604020202020204" pitchFamily="34" charset="0"/>
              </a:rPr>
              <a:t>Handles files up to 16TB</a:t>
            </a:r>
          </a:p>
          <a:p>
            <a:pPr algn="l"/>
            <a:r>
              <a:rPr lang="en-US" u="sng" cap="none" spc="0" dirty="0">
                <a:latin typeface="Arial" panose="020B0604020202020204" pitchFamily="34" charset="0"/>
                <a:cs typeface="Arial" panose="020B0604020202020204" pitchFamily="34" charset="0"/>
              </a:rPr>
              <a:t>Example: 4K video editors work with huge raw footage files</a:t>
            </a:r>
          </a:p>
          <a:p>
            <a:pPr algn="l"/>
            <a:endParaRPr lang="en-US" sz="1400" cap="none" spc="0" dirty="0">
              <a:latin typeface="Arial" panose="020B0604020202020204" pitchFamily="34" charset="0"/>
              <a:cs typeface="Arial" panose="020B0604020202020204" pitchFamily="34" charset="0"/>
            </a:endParaRPr>
          </a:p>
          <a:p>
            <a:pPr algn="l"/>
            <a:r>
              <a:rPr lang="en-US" sz="1400" cap="none" spc="0" dirty="0">
                <a:latin typeface="Arial" panose="020B0604020202020204" pitchFamily="34" charset="0"/>
                <a:cs typeface="Arial" panose="020B0604020202020204" pitchFamily="34" charset="0"/>
              </a:rPr>
              <a:t>Disk Quotas:</a:t>
            </a:r>
          </a:p>
          <a:p>
            <a:pPr algn="l"/>
            <a:r>
              <a:rPr lang="en-US" sz="1400" cap="none" spc="0" dirty="0">
                <a:latin typeface="Arial" panose="020B0604020202020204" pitchFamily="34" charset="0"/>
                <a:cs typeface="Arial" panose="020B0604020202020204" pitchFamily="34" charset="0"/>
              </a:rPr>
              <a:t>Limits user storage space</a:t>
            </a:r>
          </a:p>
          <a:p>
            <a:pPr algn="l"/>
            <a:r>
              <a:rPr lang="en-US" sz="2000" cap="none" spc="0" dirty="0">
                <a:latin typeface="Arial" panose="020B0604020202020204" pitchFamily="34" charset="0"/>
                <a:cs typeface="Arial" panose="020B0604020202020204" pitchFamily="34" charset="0"/>
              </a:rPr>
              <a:t>Example: University sets 50GB limits per student account.</a:t>
            </a:r>
          </a:p>
        </p:txBody>
      </p:sp>
    </p:spTree>
    <p:extLst>
      <p:ext uri="{BB962C8B-B14F-4D97-AF65-F5344CB8AC3E}">
        <p14:creationId xmlns:p14="http://schemas.microsoft.com/office/powerpoint/2010/main" val="217878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EEBF3-47D7-757B-011F-495142BD1904}"/>
              </a:ext>
            </a:extLst>
          </p:cNvPr>
          <p:cNvSpPr>
            <a:spLocks noGrp="1"/>
          </p:cNvSpPr>
          <p:nvPr>
            <p:ph type="subTitle" idx="1"/>
          </p:nvPr>
        </p:nvSpPr>
        <p:spPr>
          <a:xfrm>
            <a:off x="398838" y="626720"/>
            <a:ext cx="11394324" cy="5604559"/>
          </a:xfrm>
        </p:spPr>
        <p:txBody>
          <a:bodyPr/>
          <a:lstStyle/>
          <a:p>
            <a:r>
              <a:rPr lang="en-US" sz="2000" b="1" spc="0" dirty="0">
                <a:solidFill>
                  <a:schemeClr val="accent3"/>
                </a:solidFill>
                <a:latin typeface="Arial" panose="020B0604020202020204" pitchFamily="34" charset="0"/>
                <a:cs typeface="Arial" panose="020B0604020202020204" pitchFamily="34" charset="0"/>
              </a:rPr>
              <a:t>Security Features</a:t>
            </a:r>
          </a:p>
          <a:p>
            <a:pPr algn="l"/>
            <a:r>
              <a:rPr lang="en-US" sz="1600" cap="none" spc="0" dirty="0">
                <a:latin typeface="Arial" panose="020B0604020202020204" pitchFamily="34" charset="0"/>
                <a:cs typeface="Arial" panose="020B0604020202020204" pitchFamily="34" charset="0"/>
              </a:rPr>
              <a:t>Windows </a:t>
            </a:r>
          </a:p>
          <a:p>
            <a:pPr algn="l"/>
            <a:r>
              <a:rPr lang="en-US" sz="1600" cap="none" spc="0" dirty="0">
                <a:latin typeface="Arial" panose="020B0604020202020204" pitchFamily="34" charset="0"/>
                <a:cs typeface="Arial" panose="020B0604020202020204" pitchFamily="34" charset="0"/>
              </a:rPr>
              <a:t>Key Security Features with Examples:</a:t>
            </a:r>
          </a:p>
          <a:p>
            <a:pPr algn="l"/>
            <a:r>
              <a:rPr lang="en-US" sz="1600" cap="none" spc="0" dirty="0">
                <a:latin typeface="Arial" panose="020B0604020202020204" pitchFamily="34" charset="0"/>
                <a:cs typeface="Arial" panose="020B0604020202020204" pitchFamily="34" charset="0"/>
              </a:rPr>
              <a:t>User Account Control (UAC):</a:t>
            </a:r>
          </a:p>
          <a:p>
            <a:pPr algn="l"/>
            <a:r>
              <a:rPr lang="en-US" sz="1600" cap="none" spc="0" dirty="0">
                <a:latin typeface="Arial" panose="020B0604020202020204" pitchFamily="34" charset="0"/>
                <a:cs typeface="Arial" panose="020B0604020202020204" pitchFamily="34" charset="0"/>
              </a:rPr>
              <a:t>What it does: Asks for admin approval before system changes</a:t>
            </a:r>
          </a:p>
          <a:p>
            <a:pPr algn="l"/>
            <a:r>
              <a:rPr lang="en-US" sz="1600" cap="none" spc="0" dirty="0">
                <a:latin typeface="Arial" panose="020B0604020202020204" pitchFamily="34" charset="0"/>
                <a:cs typeface="Arial" panose="020B0604020202020204" pitchFamily="34" charset="0"/>
              </a:rPr>
              <a:t>Example</a:t>
            </a:r>
            <a:r>
              <a:rPr lang="en-US" cap="none" spc="0" dirty="0">
                <a:latin typeface="Arial" panose="020B0604020202020204" pitchFamily="34" charset="0"/>
                <a:cs typeface="Arial" panose="020B0604020202020204" pitchFamily="34" charset="0"/>
              </a:rPr>
              <a:t>: Blocking a suspicious program from installing without permission</a:t>
            </a:r>
          </a:p>
          <a:p>
            <a:pPr algn="l"/>
            <a:endParaRPr lang="en-US" sz="1600" cap="none" spc="0" dirty="0">
              <a:latin typeface="Arial" panose="020B0604020202020204" pitchFamily="34" charset="0"/>
              <a:cs typeface="Arial" panose="020B0604020202020204" pitchFamily="34" charset="0"/>
            </a:endParaRPr>
          </a:p>
          <a:p>
            <a:pPr algn="l"/>
            <a:r>
              <a:rPr lang="en-US" sz="1600" cap="none" spc="0" dirty="0">
                <a:latin typeface="Arial" panose="020B0604020202020204" pitchFamily="34" charset="0"/>
                <a:cs typeface="Arial" panose="020B0604020202020204" pitchFamily="34" charset="0"/>
              </a:rPr>
              <a:t>Windows Defender (Antivirus + Firewall):</a:t>
            </a:r>
          </a:p>
          <a:p>
            <a:pPr algn="l"/>
            <a:r>
              <a:rPr lang="en-US" sz="1600" cap="none" spc="0" dirty="0">
                <a:latin typeface="Arial" panose="020B0604020202020204" pitchFamily="34" charset="0"/>
                <a:cs typeface="Arial" panose="020B0604020202020204" pitchFamily="34" charset="0"/>
              </a:rPr>
              <a:t>What it does: Real-time malware scanning &amp; network protection</a:t>
            </a:r>
          </a:p>
          <a:p>
            <a:pPr algn="l"/>
            <a:r>
              <a:rPr lang="en-US" sz="1600" cap="none" spc="0" dirty="0">
                <a:latin typeface="Arial" panose="020B0604020202020204" pitchFamily="34" charset="0"/>
                <a:cs typeface="Arial" panose="020B0604020202020204" pitchFamily="34" charset="0"/>
              </a:rPr>
              <a:t>Example</a:t>
            </a:r>
            <a:r>
              <a:rPr lang="en-US" sz="2000" cap="none" spc="0" dirty="0">
                <a:latin typeface="Arial" panose="020B0604020202020204" pitchFamily="34" charset="0"/>
                <a:cs typeface="Arial" panose="020B0604020202020204" pitchFamily="34" charset="0"/>
              </a:rPr>
              <a:t>: Stopping a ransomware attack from encrypting files</a:t>
            </a:r>
          </a:p>
          <a:p>
            <a:pPr algn="l"/>
            <a:endParaRPr lang="en-US" sz="1600" cap="none" spc="0" dirty="0">
              <a:latin typeface="Arial" panose="020B0604020202020204" pitchFamily="34" charset="0"/>
              <a:cs typeface="Arial" panose="020B0604020202020204" pitchFamily="34" charset="0"/>
            </a:endParaRPr>
          </a:p>
          <a:p>
            <a:pPr algn="l"/>
            <a:r>
              <a:rPr lang="en-US" sz="1600" cap="none" spc="0" dirty="0">
                <a:latin typeface="Arial" panose="020B0604020202020204" pitchFamily="34" charset="0"/>
                <a:cs typeface="Arial" panose="020B0604020202020204" pitchFamily="34" charset="0"/>
              </a:rPr>
              <a:t>BitLocker Encryption:</a:t>
            </a:r>
          </a:p>
          <a:p>
            <a:pPr algn="l"/>
            <a:r>
              <a:rPr lang="en-US" sz="1600" cap="none" spc="0" dirty="0">
                <a:latin typeface="Arial" panose="020B0604020202020204" pitchFamily="34" charset="0"/>
                <a:cs typeface="Arial" panose="020B0604020202020204" pitchFamily="34" charset="0"/>
              </a:rPr>
              <a:t>What it does: Encrypts entire drives to prevent data theft</a:t>
            </a:r>
          </a:p>
          <a:p>
            <a:pPr algn="l"/>
            <a:r>
              <a:rPr lang="en-US" sz="1600" cap="none" spc="0" dirty="0">
                <a:latin typeface="Arial" panose="020B0604020202020204" pitchFamily="34" charset="0"/>
                <a:cs typeface="Arial" panose="020B0604020202020204" pitchFamily="34" charset="0"/>
              </a:rPr>
              <a:t>Example: </a:t>
            </a:r>
            <a:r>
              <a:rPr lang="en-US" sz="2000" cap="none" spc="0" dirty="0">
                <a:latin typeface="Arial" panose="020B0604020202020204" pitchFamily="34" charset="0"/>
                <a:cs typeface="Arial" panose="020B0604020202020204" pitchFamily="34" charset="0"/>
              </a:rPr>
              <a:t>Protecting sensitive corporate data on a stolen laptop</a:t>
            </a:r>
            <a:endParaRPr lang="en-US" sz="1600" cap="none" spc="0" dirty="0">
              <a:latin typeface="Arial" panose="020B0604020202020204" pitchFamily="34" charset="0"/>
              <a:cs typeface="Arial" panose="020B0604020202020204" pitchFamily="34" charset="0"/>
            </a:endParaRPr>
          </a:p>
          <a:p>
            <a:pPr algn="l"/>
            <a:endParaRPr lang="en-US" sz="1600" cap="none" spc="0" dirty="0"/>
          </a:p>
          <a:p>
            <a:pPr algn="l"/>
            <a:endParaRPr lang="en-US" sz="1600" cap="none" spc="0" dirty="0"/>
          </a:p>
        </p:txBody>
      </p:sp>
    </p:spTree>
    <p:extLst>
      <p:ext uri="{BB962C8B-B14F-4D97-AF65-F5344CB8AC3E}">
        <p14:creationId xmlns:p14="http://schemas.microsoft.com/office/powerpoint/2010/main" val="3023893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1B395B-7FB0-14B7-50A8-862DF460E46F}"/>
              </a:ext>
            </a:extLst>
          </p:cNvPr>
          <p:cNvSpPr>
            <a:spLocks noGrp="1"/>
          </p:cNvSpPr>
          <p:nvPr>
            <p:ph type="title"/>
          </p:nvPr>
        </p:nvSpPr>
        <p:spPr/>
        <p:txBody>
          <a:bodyPr/>
          <a:lstStyle/>
          <a:p>
            <a:r>
              <a:rPr lang="en-US" sz="6000" b="1" spc="0" dirty="0">
                <a:solidFill>
                  <a:schemeClr val="accent4"/>
                </a:solidFill>
                <a:latin typeface="Arial" panose="020B0604020202020204" pitchFamily="34" charset="0"/>
                <a:cs typeface="Arial" panose="020B0604020202020204" pitchFamily="34" charset="0"/>
              </a:rPr>
              <a:t> Android OS</a:t>
            </a:r>
            <a:endParaRPr lang="en-US" dirty="0"/>
          </a:p>
        </p:txBody>
      </p:sp>
    </p:spTree>
    <p:extLst>
      <p:ext uri="{BB962C8B-B14F-4D97-AF65-F5344CB8AC3E}">
        <p14:creationId xmlns:p14="http://schemas.microsoft.com/office/powerpoint/2010/main" val="423311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EEBF3-47D7-757B-011F-495142BD1904}"/>
              </a:ext>
            </a:extLst>
          </p:cNvPr>
          <p:cNvSpPr>
            <a:spLocks noGrp="1"/>
          </p:cNvSpPr>
          <p:nvPr>
            <p:ph type="subTitle" idx="1"/>
          </p:nvPr>
        </p:nvSpPr>
        <p:spPr>
          <a:xfrm>
            <a:off x="398838" y="1455396"/>
            <a:ext cx="11394324" cy="3259480"/>
          </a:xfrm>
        </p:spPr>
        <p:txBody>
          <a:bodyPr/>
          <a:lstStyle/>
          <a:p>
            <a:r>
              <a:rPr lang="en-US" sz="4400" b="1" spc="0" dirty="0">
                <a:solidFill>
                  <a:srgbClr val="00B0F0"/>
                </a:solidFill>
                <a:latin typeface="Arial" panose="020B0604020202020204" pitchFamily="34" charset="0"/>
                <a:cs typeface="Arial" panose="020B0604020202020204" pitchFamily="34" charset="0"/>
              </a:rPr>
              <a:t> Android OS</a:t>
            </a:r>
          </a:p>
          <a:p>
            <a:endParaRPr lang="en-US" cap="none" spc="0" dirty="0">
              <a:latin typeface="Arial" panose="020B0604020202020204" pitchFamily="34" charset="0"/>
              <a:cs typeface="Arial" panose="020B0604020202020204" pitchFamily="34" charset="0"/>
            </a:endParaRPr>
          </a:p>
          <a:p>
            <a:r>
              <a:rPr lang="en-US" sz="2000" cap="none" spc="0" dirty="0">
                <a:latin typeface="Arial" panose="020B0604020202020204" pitchFamily="34" charset="0"/>
                <a:cs typeface="Arial" panose="020B0604020202020204" pitchFamily="34" charset="0"/>
              </a:rPr>
              <a:t>A case study is a detailed examination of a specific subject, event, or phenomenon, often used to analyze real-world applications, challenges, and outcomes in a particular context. In the context of android OS, a case study would involve an in-depth exploration of the android operating system’s development, deployment, impact, or use case, focusing on a specific scenario, organization, or technological aspect.</a:t>
            </a:r>
          </a:p>
          <a:p>
            <a:pPr algn="l"/>
            <a:endParaRPr lang="en-US" cap="none" spc="0" dirty="0">
              <a:latin typeface="Arial" panose="020B0604020202020204" pitchFamily="34" charset="0"/>
              <a:cs typeface="Arial" panose="020B0604020202020204" pitchFamily="34" charset="0"/>
            </a:endParaRPr>
          </a:p>
          <a:p>
            <a:pPr algn="l"/>
            <a:endParaRPr lang="en-US" sz="1400" cap="none" spc="0" dirty="0"/>
          </a:p>
          <a:p>
            <a:pPr algn="l"/>
            <a:endParaRPr lang="en-US" sz="1400" cap="none" spc="0" dirty="0"/>
          </a:p>
          <a:p>
            <a:pPr algn="l"/>
            <a:endParaRPr lang="en-US" sz="1400" cap="none" spc="0" dirty="0"/>
          </a:p>
        </p:txBody>
      </p:sp>
    </p:spTree>
    <p:extLst>
      <p:ext uri="{BB962C8B-B14F-4D97-AF65-F5344CB8AC3E}">
        <p14:creationId xmlns:p14="http://schemas.microsoft.com/office/powerpoint/2010/main" val="1219919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32653D-AA05-C32F-7777-ECAFCB447209}"/>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B9E884D3-B01D-F1A8-F207-65B32DDEA98D}"/>
              </a:ext>
            </a:extLst>
          </p:cNvPr>
          <p:cNvPicPr>
            <a:picLocks noChangeAspect="1"/>
          </p:cNvPicPr>
          <p:nvPr/>
        </p:nvPicPr>
        <p:blipFill>
          <a:blip r:embed="rId2"/>
          <a:stretch>
            <a:fillRect/>
          </a:stretch>
        </p:blipFill>
        <p:spPr>
          <a:xfrm>
            <a:off x="-3" y="1"/>
            <a:ext cx="12192000" cy="6857999"/>
          </a:xfrm>
          <a:prstGeom prst="rect">
            <a:avLst/>
          </a:prstGeom>
        </p:spPr>
      </p:pic>
    </p:spTree>
    <p:extLst>
      <p:ext uri="{BB962C8B-B14F-4D97-AF65-F5344CB8AC3E}">
        <p14:creationId xmlns:p14="http://schemas.microsoft.com/office/powerpoint/2010/main" val="96501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EEBF3-47D7-757B-011F-495142BD1904}"/>
              </a:ext>
            </a:extLst>
          </p:cNvPr>
          <p:cNvSpPr>
            <a:spLocks noGrp="1"/>
          </p:cNvSpPr>
          <p:nvPr>
            <p:ph type="subTitle" idx="1"/>
          </p:nvPr>
        </p:nvSpPr>
        <p:spPr>
          <a:xfrm>
            <a:off x="612870" y="1093445"/>
            <a:ext cx="11394324" cy="5604559"/>
          </a:xfrm>
        </p:spPr>
        <p:txBody>
          <a:bodyPr/>
          <a:lstStyle/>
          <a:p>
            <a:pPr algn="l">
              <a:buNone/>
            </a:pPr>
            <a:r>
              <a:rPr lang="en-US" sz="1600" spc="0" dirty="0">
                <a:latin typeface="Arial" panose="020B0604020202020204" pitchFamily="34" charset="0"/>
                <a:cs typeface="Arial" panose="020B0604020202020204" pitchFamily="34" charset="0"/>
              </a:rPr>
              <a:t>Linux Kernel (The Brain &amp; Body)</a:t>
            </a:r>
          </a:p>
          <a:p>
            <a:pPr algn="l">
              <a:buNone/>
            </a:pPr>
            <a:endParaRPr lang="en-US" sz="1600" spc="0"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spc="0" dirty="0">
                <a:latin typeface="Arial" panose="020B0604020202020204" pitchFamily="34" charset="0"/>
                <a:cs typeface="Arial" panose="020B0604020202020204" pitchFamily="34" charset="0"/>
              </a:rPr>
              <a:t>What it does:</a:t>
            </a:r>
            <a:r>
              <a:rPr lang="en-US" sz="1600" spc="0" dirty="0">
                <a:latin typeface="Arial" panose="020B0604020202020204" pitchFamily="34" charset="0"/>
                <a:cs typeface="Arial" panose="020B0604020202020204" pitchFamily="34" charset="0"/>
              </a:rPr>
              <a:t> Manages hardware, memory, and basic functions.</a:t>
            </a:r>
          </a:p>
          <a:p>
            <a:pPr algn="l">
              <a:buFont typeface="Arial" panose="020B0604020202020204" pitchFamily="34" charset="0"/>
              <a:buChar char="•"/>
            </a:pPr>
            <a:r>
              <a:rPr lang="en-US" sz="1600" b="1" spc="0" dirty="0">
                <a:latin typeface="Arial" panose="020B0604020202020204" pitchFamily="34" charset="0"/>
                <a:cs typeface="Arial" panose="020B0604020202020204" pitchFamily="34" charset="0"/>
              </a:rPr>
              <a:t>Android Tweaks:</a:t>
            </a:r>
            <a:endParaRPr lang="en-US" sz="1600" spc="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800" dirty="0">
                <a:latin typeface="Arial" panose="020B0604020202020204" pitchFamily="34" charset="0"/>
                <a:cs typeface="Arial" panose="020B0604020202020204" pitchFamily="34" charset="0"/>
              </a:rPr>
              <a:t>Binder → Helps apps talk to each other securely.</a:t>
            </a:r>
          </a:p>
          <a:p>
            <a:pPr algn="l"/>
            <a:r>
              <a:rPr lang="en-US" sz="2000" b="1" spc="0" dirty="0">
                <a:latin typeface="Arial" panose="020B0604020202020204" pitchFamily="34" charset="0"/>
                <a:cs typeface="Arial" panose="020B0604020202020204" pitchFamily="34" charset="0"/>
              </a:rPr>
              <a:t>Example:</a:t>
            </a:r>
            <a:r>
              <a:rPr lang="en-US" sz="2000" spc="0" dirty="0">
                <a:latin typeface="Arial" panose="020B0604020202020204" pitchFamily="34" charset="0"/>
                <a:cs typeface="Arial" panose="020B0604020202020204" pitchFamily="34" charset="0"/>
              </a:rPr>
              <a:t> When you tap the screen, the kernel processes the input</a:t>
            </a:r>
            <a:r>
              <a:rPr lang="en-US" sz="1600" spc="0" dirty="0">
                <a:latin typeface="Arial" panose="020B0604020202020204" pitchFamily="34" charset="0"/>
                <a:cs typeface="Arial" panose="020B0604020202020204" pitchFamily="34" charset="0"/>
              </a:rPr>
              <a:t>.</a:t>
            </a:r>
          </a:p>
          <a:p>
            <a:pPr algn="l"/>
            <a:endParaRPr lang="en-US" sz="1600" spc="0" dirty="0">
              <a:latin typeface="Arial" panose="020B0604020202020204" pitchFamily="34" charset="0"/>
              <a:cs typeface="Arial" panose="020B0604020202020204" pitchFamily="34" charset="0"/>
            </a:endParaRPr>
          </a:p>
          <a:p>
            <a:pPr algn="l">
              <a:buNone/>
            </a:pPr>
            <a:r>
              <a:rPr lang="en-US" sz="1600" b="1" spc="0" dirty="0">
                <a:latin typeface="Arial" panose="020B0604020202020204" pitchFamily="34" charset="0"/>
                <a:cs typeface="Arial" panose="020B0604020202020204" pitchFamily="34" charset="0"/>
              </a:rPr>
              <a:t> Hardware Abstraction Layer (HAL) (The Translator)</a:t>
            </a:r>
            <a:endParaRPr lang="en-US" sz="1600" spc="0"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spc="0" dirty="0">
                <a:latin typeface="Arial" panose="020B0604020202020204" pitchFamily="34" charset="0"/>
                <a:cs typeface="Arial" panose="020B0604020202020204" pitchFamily="34" charset="0"/>
              </a:rPr>
              <a:t>What it does:</a:t>
            </a:r>
            <a:r>
              <a:rPr lang="en-US" sz="1600" spc="0" dirty="0">
                <a:latin typeface="Arial" panose="020B0604020202020204" pitchFamily="34" charset="0"/>
                <a:cs typeface="Arial" panose="020B0604020202020204" pitchFamily="34" charset="0"/>
              </a:rPr>
              <a:t> Lets Android work on different phones (Samsung, Pixel, etc.).</a:t>
            </a:r>
          </a:p>
          <a:p>
            <a:pPr algn="l">
              <a:buFont typeface="Arial" panose="020B0604020202020204" pitchFamily="34" charset="0"/>
              <a:buChar char="•"/>
            </a:pPr>
            <a:r>
              <a:rPr lang="en-US" sz="1600" b="1" spc="0" dirty="0">
                <a:latin typeface="Arial" panose="020B0604020202020204" pitchFamily="34" charset="0"/>
                <a:cs typeface="Arial" panose="020B0604020202020204" pitchFamily="34" charset="0"/>
              </a:rPr>
              <a:t>Includes:</a:t>
            </a:r>
            <a:r>
              <a:rPr lang="en-US" sz="1600" spc="0" dirty="0">
                <a:latin typeface="Arial" panose="020B0604020202020204" pitchFamily="34" charset="0"/>
                <a:cs typeface="Arial" panose="020B0604020202020204" pitchFamily="34" charset="0"/>
              </a:rPr>
              <a:t> Camera, Bluetooth, and sensor drivers.</a:t>
            </a:r>
          </a:p>
          <a:p>
            <a:pPr algn="l">
              <a:buFont typeface="Arial" panose="020B0604020202020204" pitchFamily="34" charset="0"/>
              <a:buChar char="•"/>
            </a:pPr>
            <a:r>
              <a:rPr lang="en-US" sz="1600" b="1" u="sng" spc="0" dirty="0">
                <a:latin typeface="Arial" panose="020B0604020202020204" pitchFamily="34" charset="0"/>
                <a:cs typeface="Arial" panose="020B0604020202020204" pitchFamily="34" charset="0"/>
              </a:rPr>
              <a:t>Example:</a:t>
            </a:r>
            <a:r>
              <a:rPr lang="en-US" sz="1600" u="sng" spc="0" dirty="0">
                <a:latin typeface="Arial" panose="020B0604020202020204" pitchFamily="34" charset="0"/>
                <a:cs typeface="Arial" panose="020B0604020202020204" pitchFamily="34" charset="0"/>
              </a:rPr>
              <a:t> Your Instagram camera works the same on any Android phone.</a:t>
            </a:r>
          </a:p>
          <a:p>
            <a:pPr algn="l">
              <a:buNone/>
            </a:pPr>
            <a:r>
              <a:rPr lang="en-US" sz="1600" b="1" spc="0" dirty="0">
                <a:latin typeface="Arial" panose="020B0604020202020204" pitchFamily="34" charset="0"/>
                <a:cs typeface="Arial" panose="020B0604020202020204" pitchFamily="34" charset="0"/>
              </a:rPr>
              <a:t> Native Libraries (The Power Tools)</a:t>
            </a:r>
            <a:endParaRPr lang="en-US" sz="1600" spc="0" dirty="0">
              <a:latin typeface="Arial" panose="020B0604020202020204" pitchFamily="34" charset="0"/>
              <a:cs typeface="Arial" panose="020B0604020202020204" pitchFamily="34" charset="0"/>
            </a:endParaRPr>
          </a:p>
          <a:p>
            <a:pPr algn="l"/>
            <a:r>
              <a:rPr lang="en-US" sz="1600" b="1" spc="0" dirty="0">
                <a:latin typeface="Arial" panose="020B0604020202020204" pitchFamily="34" charset="0"/>
                <a:cs typeface="Arial" panose="020B0604020202020204" pitchFamily="34" charset="0"/>
              </a:rPr>
              <a:t>What they do:</a:t>
            </a:r>
            <a:r>
              <a:rPr lang="en-US" sz="1600" spc="0" dirty="0">
                <a:latin typeface="Arial" panose="020B0604020202020204" pitchFamily="34" charset="0"/>
                <a:cs typeface="Arial" panose="020B0604020202020204" pitchFamily="34" charset="0"/>
              </a:rPr>
              <a:t> Fast, pre-built code for heavy tasks.</a:t>
            </a:r>
          </a:p>
          <a:p>
            <a:pPr algn="l"/>
            <a:r>
              <a:rPr lang="en-US" sz="1600" b="1" spc="0" dirty="0">
                <a:latin typeface="Arial" panose="020B0604020202020204" pitchFamily="34" charset="0"/>
                <a:cs typeface="Arial" panose="020B0604020202020204" pitchFamily="34" charset="0"/>
              </a:rPr>
              <a:t>Examples:</a:t>
            </a:r>
            <a:endParaRPr lang="en-US" sz="1600" spc="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800" dirty="0">
                <a:latin typeface="Arial" panose="020B0604020202020204" pitchFamily="34" charset="0"/>
                <a:cs typeface="Arial" panose="020B0604020202020204" pitchFamily="34" charset="0"/>
              </a:rPr>
              <a:t>SQLite → Stores app data (like WhatsApp messages).</a:t>
            </a:r>
          </a:p>
          <a:p>
            <a:pPr marL="742950" lvl="1" indent="-285750" algn="l">
              <a:buFont typeface="Arial" panose="020B0604020202020204" pitchFamily="34" charset="0"/>
              <a:buChar char="•"/>
            </a:pPr>
            <a:r>
              <a:rPr lang="en-US" sz="1800" dirty="0">
                <a:latin typeface="Arial" panose="020B0604020202020204" pitchFamily="34" charset="0"/>
                <a:cs typeface="Arial" panose="020B0604020202020204" pitchFamily="34" charset="0"/>
              </a:rPr>
              <a:t>OpenGL → Handles graphics in games.</a:t>
            </a:r>
          </a:p>
          <a:p>
            <a:pPr algn="l"/>
            <a:endParaRPr lang="en-US" sz="1600" cap="none" spc="0" dirty="0"/>
          </a:p>
        </p:txBody>
      </p:sp>
      <p:sp>
        <p:nvSpPr>
          <p:cNvPr id="4" name="TextBox 3">
            <a:extLst>
              <a:ext uri="{FF2B5EF4-FFF2-40B4-BE49-F238E27FC236}">
                <a16:creationId xmlns:a16="http://schemas.microsoft.com/office/drawing/2014/main" id="{6C084E53-83DE-93EB-9692-6188673C2A68}"/>
              </a:ext>
            </a:extLst>
          </p:cNvPr>
          <p:cNvSpPr txBox="1"/>
          <p:nvPr/>
        </p:nvSpPr>
        <p:spPr>
          <a:xfrm>
            <a:off x="4707731" y="280797"/>
            <a:ext cx="6100762" cy="5909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0" i="0" u="none" strike="noStrike" kern="1200" cap="none" spc="0" normalizeH="0" baseline="0" noProof="0" dirty="0">
                <a:ln>
                  <a:noFill/>
                </a:ln>
                <a:solidFill>
                  <a:srgbClr val="00B0F0"/>
                </a:solidFill>
                <a:effectLst/>
                <a:uLnTx/>
                <a:uFillTx/>
                <a:latin typeface="Arial" panose="020B0604020202020204" pitchFamily="34" charset="0"/>
                <a:cs typeface="Arial" panose="020B0604020202020204" pitchFamily="34" charset="0"/>
              </a:rPr>
              <a:t>Linux kernel</a:t>
            </a:r>
            <a:endParaRPr kumimoji="0" lang="en-US" sz="3600" b="0" i="0" u="none" strike="noStrike" kern="1200" cap="none" spc="0" normalizeH="0" baseline="0" noProof="0" dirty="0">
              <a:ln>
                <a:noFill/>
              </a:ln>
              <a:solidFill>
                <a:srgbClr val="FFFFFF"/>
              </a:solidFill>
              <a:effectLst/>
              <a:uLnTx/>
              <a:uFillTx/>
              <a:latin typeface="Biome"/>
              <a:ea typeface="+mn-ea"/>
              <a:cs typeface="Biome Light" panose="020B0303030204020804" pitchFamily="34" charset="0"/>
            </a:endParaRPr>
          </a:p>
        </p:txBody>
      </p:sp>
    </p:spTree>
    <p:extLst>
      <p:ext uri="{BB962C8B-B14F-4D97-AF65-F5344CB8AC3E}">
        <p14:creationId xmlns:p14="http://schemas.microsoft.com/office/powerpoint/2010/main" val="3487711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EEBF3-47D7-757B-011F-495142BD1904}"/>
              </a:ext>
            </a:extLst>
          </p:cNvPr>
          <p:cNvSpPr>
            <a:spLocks noGrp="1"/>
          </p:cNvSpPr>
          <p:nvPr>
            <p:ph type="subTitle" idx="1"/>
          </p:nvPr>
        </p:nvSpPr>
        <p:spPr>
          <a:xfrm>
            <a:off x="398838" y="1369671"/>
            <a:ext cx="11394324" cy="4459630"/>
          </a:xfrm>
        </p:spPr>
        <p:txBody>
          <a:bodyPr/>
          <a:lstStyle/>
          <a:p>
            <a:pPr marL="342900" indent="-342900" algn="l">
              <a:buFont typeface="Arial" panose="020B0604020202020204" pitchFamily="34" charset="0"/>
              <a:buChar char="•"/>
            </a:pPr>
            <a:r>
              <a:rPr lang="en-US" sz="2000" cap="none" spc="0" dirty="0">
                <a:latin typeface="Arial" panose="020B0604020202020204" pitchFamily="34" charset="0"/>
                <a:cs typeface="Arial" panose="020B0604020202020204" pitchFamily="34" charset="0"/>
              </a:rPr>
              <a:t>Virtual Memory</a:t>
            </a:r>
            <a:r>
              <a:rPr lang="en-US" cap="none" spc="0" dirty="0">
                <a:latin typeface="Arial" panose="020B0604020202020204" pitchFamily="34" charset="0"/>
                <a:cs typeface="Arial" panose="020B0604020202020204" pitchFamily="34" charset="0"/>
              </a:rPr>
              <a:t>: Each app runs in a separate ART process with its own virtual address space, managed by the Linux kernel.</a:t>
            </a:r>
          </a:p>
          <a:p>
            <a:pPr marL="285750" indent="-285750" algn="l">
              <a:buFont typeface="Arial" panose="020B0604020202020204" pitchFamily="34" charset="0"/>
              <a:buChar char="•"/>
            </a:pPr>
            <a:r>
              <a:rPr lang="en-US" cap="none" spc="0" dirty="0">
                <a:latin typeface="Arial" panose="020B0604020202020204" pitchFamily="34" charset="0"/>
                <a:cs typeface="Arial" panose="020B0604020202020204" pitchFamily="34" charset="0"/>
              </a:rPr>
              <a:t>Garbage Collection: ART’s garbage collector reclaims unused memory, minimizing memory leaks.</a:t>
            </a:r>
          </a:p>
          <a:p>
            <a:pPr marL="285750" indent="-285750" algn="l">
              <a:buFont typeface="Arial" panose="020B0604020202020204" pitchFamily="34" charset="0"/>
              <a:buChar char="•"/>
            </a:pPr>
            <a:r>
              <a:rPr lang="en-US" cap="none" spc="0" dirty="0">
                <a:latin typeface="Arial" panose="020B0604020202020204" pitchFamily="34" charset="0"/>
                <a:cs typeface="Arial" panose="020B0604020202020204" pitchFamily="34" charset="0"/>
              </a:rPr>
              <a:t>Low Memory Killer (LMK):Prioritizes processes (e.g., foreground apps over background services) and      terminates low-priority ones when memory is scarce.</a:t>
            </a:r>
          </a:p>
          <a:p>
            <a:pPr marL="285750" indent="-285750" algn="l">
              <a:buFont typeface="Arial" panose="020B0604020202020204" pitchFamily="34" charset="0"/>
              <a:buChar char="•"/>
            </a:pPr>
            <a:r>
              <a:rPr lang="en-US" cap="none" spc="0" dirty="0">
                <a:latin typeface="Arial" panose="020B0604020202020204" pitchFamily="34" charset="0"/>
                <a:cs typeface="Arial" panose="020B0604020202020204" pitchFamily="34" charset="0"/>
              </a:rPr>
              <a:t>ZRAM: Compresses memory pages to increase effective RAM capacity, critical for low-end devices.</a:t>
            </a:r>
          </a:p>
          <a:p>
            <a:pPr marL="285750" indent="-285750" algn="l">
              <a:buFont typeface="Arial" panose="020B0604020202020204" pitchFamily="34" charset="0"/>
              <a:buChar char="•"/>
            </a:pPr>
            <a:r>
              <a:rPr lang="en-US" cap="none" spc="0" dirty="0">
                <a:latin typeface="Arial" panose="020B0604020202020204" pitchFamily="34" charset="0"/>
                <a:cs typeface="Arial" panose="020B0604020202020204" pitchFamily="34" charset="0"/>
              </a:rPr>
              <a:t>Storage Management:</a:t>
            </a:r>
          </a:p>
          <a:p>
            <a:pPr marL="285750" indent="-285750" algn="l">
              <a:buFont typeface="Arial" panose="020B0604020202020204" pitchFamily="34" charset="0"/>
              <a:buChar char="•"/>
            </a:pPr>
            <a:r>
              <a:rPr lang="en-US" cap="none" spc="0" dirty="0">
                <a:latin typeface="Arial" panose="020B0604020202020204" pitchFamily="34" charset="0"/>
                <a:cs typeface="Arial" panose="020B0604020202020204" pitchFamily="34" charset="0"/>
              </a:rPr>
              <a:t>Internal Storage: Each app has a private directory for data, inaccessible to other apps.</a:t>
            </a:r>
          </a:p>
          <a:p>
            <a:pPr marL="285750" indent="-285750" algn="l">
              <a:buFont typeface="Arial" panose="020B0604020202020204" pitchFamily="34" charset="0"/>
              <a:buChar char="•"/>
            </a:pPr>
            <a:r>
              <a:rPr lang="en-US" cap="none" spc="0" dirty="0">
                <a:latin typeface="Arial" panose="020B0604020202020204" pitchFamily="34" charset="0"/>
                <a:cs typeface="Arial" panose="020B0604020202020204" pitchFamily="34" charset="0"/>
              </a:rPr>
              <a:t>Storage Access Framework (SAF): Provides a unified API for apps to access files across providers (e.g., Google Drive, local storage).</a:t>
            </a:r>
          </a:p>
          <a:p>
            <a:pPr marL="285750" indent="-285750" algn="l">
              <a:buFont typeface="Arial" panose="020B0604020202020204" pitchFamily="34" charset="0"/>
              <a:buChar char="•"/>
            </a:pPr>
            <a:r>
              <a:rPr lang="en-US" cap="none" spc="0" dirty="0">
                <a:latin typeface="Arial" panose="020B0604020202020204" pitchFamily="34" charset="0"/>
                <a:cs typeface="Arial" panose="020B0604020202020204" pitchFamily="34" charset="0"/>
              </a:rPr>
              <a:t>Adoptable Storage: Allows SD cards to be formatted as internal storage, expanding capacity on low-storage devices.</a:t>
            </a:r>
            <a:r>
              <a:rPr lang="en-US" sz="1600" cap="none" spc="0" dirty="0"/>
              <a:t> </a:t>
            </a:r>
          </a:p>
        </p:txBody>
      </p:sp>
      <p:sp>
        <p:nvSpPr>
          <p:cNvPr id="4" name="TextBox 3">
            <a:extLst>
              <a:ext uri="{FF2B5EF4-FFF2-40B4-BE49-F238E27FC236}">
                <a16:creationId xmlns:a16="http://schemas.microsoft.com/office/drawing/2014/main" id="{EBD2B7D2-04F2-A1E2-7705-C57F764AE672}"/>
              </a:ext>
            </a:extLst>
          </p:cNvPr>
          <p:cNvSpPr txBox="1"/>
          <p:nvPr/>
        </p:nvSpPr>
        <p:spPr>
          <a:xfrm>
            <a:off x="3174206" y="437768"/>
            <a:ext cx="6100762" cy="5909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0" i="0" u="none" strike="noStrike" kern="1200" cap="none" spc="0" normalizeH="0" baseline="0" noProof="0" dirty="0">
                <a:ln>
                  <a:noFill/>
                </a:ln>
                <a:solidFill>
                  <a:srgbClr val="00B0F0"/>
                </a:solidFill>
                <a:effectLst/>
                <a:uLnTx/>
                <a:uFillTx/>
                <a:latin typeface="Arial" panose="020B0604020202020204" pitchFamily="34" charset="0"/>
                <a:cs typeface="Arial" panose="020B0604020202020204" pitchFamily="34" charset="0"/>
              </a:rPr>
              <a:t>MEMORY MANAGEMENT</a:t>
            </a:r>
          </a:p>
        </p:txBody>
      </p:sp>
    </p:spTree>
    <p:extLst>
      <p:ext uri="{BB962C8B-B14F-4D97-AF65-F5344CB8AC3E}">
        <p14:creationId xmlns:p14="http://schemas.microsoft.com/office/powerpoint/2010/main" val="219444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C648A-6A70-29EB-0F1F-512B461D5C4F}"/>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7B7709B1-C154-A35B-F259-0626418EB2ED}"/>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4D4DA361-8958-3E6D-E240-91A5E7A5F388}"/>
              </a:ext>
            </a:extLst>
          </p:cNvPr>
          <p:cNvSpPr>
            <a:spLocks noGrp="1"/>
          </p:cNvSpPr>
          <p:nvPr>
            <p:ph type="title"/>
          </p:nvPr>
        </p:nvSpPr>
        <p:spPr>
          <a:xfrm>
            <a:off x="833719" y="1883933"/>
            <a:ext cx="10524562" cy="3215641"/>
          </a:xfrm>
        </p:spPr>
        <p:txBody>
          <a:bodyPr/>
          <a:lstStyle/>
          <a:p>
            <a:r>
              <a:rPr lang="en-US" sz="5400" b="1" kern="100" dirty="0">
                <a:solidFill>
                  <a:schemeClr val="accent3"/>
                </a:solidFill>
                <a:latin typeface="Aptos" panose="020B0004020202020204" pitchFamily="34" charset="0"/>
                <a:ea typeface="DengXian" panose="02010600030101010101" pitchFamily="2" charset="-122"/>
                <a:cs typeface="Times New Roman" panose="02020603050405020304" pitchFamily="18" charset="0"/>
              </a:rPr>
              <a:t>INTRODUCTION TO CASE STUDIES</a:t>
            </a:r>
            <a:endParaRPr lang="en-US" sz="5400" dirty="0">
              <a:solidFill>
                <a:schemeClr val="accent3"/>
              </a:solidFill>
            </a:endParaRPr>
          </a:p>
        </p:txBody>
      </p:sp>
    </p:spTree>
    <p:extLst>
      <p:ext uri="{BB962C8B-B14F-4D97-AF65-F5344CB8AC3E}">
        <p14:creationId xmlns:p14="http://schemas.microsoft.com/office/powerpoint/2010/main" val="3315936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EEBF3-47D7-757B-011F-495142BD1904}"/>
              </a:ext>
            </a:extLst>
          </p:cNvPr>
          <p:cNvSpPr>
            <a:spLocks noGrp="1"/>
          </p:cNvSpPr>
          <p:nvPr>
            <p:ph type="subTitle" idx="1"/>
          </p:nvPr>
        </p:nvSpPr>
        <p:spPr>
          <a:xfrm>
            <a:off x="398838" y="1683995"/>
            <a:ext cx="11394324" cy="3916705"/>
          </a:xfrm>
        </p:spPr>
        <p:txBody>
          <a:bodyPr/>
          <a:lstStyle/>
          <a:p>
            <a:pPr algn="l"/>
            <a:endParaRPr lang="en-US" sz="1600" cap="none" spc="0" dirty="0"/>
          </a:p>
          <a:p>
            <a:pPr algn="l"/>
            <a:r>
              <a:rPr lang="en-US" sz="1600" cap="none" spc="0" dirty="0">
                <a:latin typeface="Arial" panose="020B0604020202020204" pitchFamily="34" charset="0"/>
                <a:cs typeface="Arial" panose="020B0604020202020204" pitchFamily="34" charset="0"/>
              </a:rPr>
              <a:t>Google Play Protect:</a:t>
            </a:r>
          </a:p>
          <a:p>
            <a:pPr algn="l"/>
            <a:r>
              <a:rPr lang="en-US" sz="1600" cap="none" spc="0" dirty="0">
                <a:latin typeface="Arial" panose="020B0604020202020204" pitchFamily="34" charset="0"/>
                <a:cs typeface="Arial" panose="020B0604020202020204" pitchFamily="34" charset="0"/>
              </a:rPr>
              <a:t>Built-in malware scanner that continuously monitors apps on the device and Google Play Store.</a:t>
            </a:r>
          </a:p>
          <a:p>
            <a:pPr algn="l"/>
            <a:r>
              <a:rPr lang="en-US" sz="1600" cap="none" spc="0" dirty="0">
                <a:latin typeface="Arial" panose="020B0604020202020204" pitchFamily="34" charset="0"/>
                <a:cs typeface="Arial" panose="020B0604020202020204" pitchFamily="34" charset="0"/>
              </a:rPr>
              <a:t>Uses machine learning to detect malicious behavior, scanning over 100 billion apps daily.</a:t>
            </a:r>
          </a:p>
          <a:p>
            <a:pPr algn="l"/>
            <a:r>
              <a:rPr lang="en-US" sz="1600" cap="none" spc="0" dirty="0">
                <a:latin typeface="Arial" panose="020B0604020202020204" pitchFamily="34" charset="0"/>
                <a:cs typeface="Arial" panose="020B0604020202020204" pitchFamily="34" charset="0"/>
              </a:rPr>
              <a:t>Provides features like Find My Device and Safe Browsing to protect against phishing.</a:t>
            </a:r>
          </a:p>
          <a:p>
            <a:pPr algn="l"/>
            <a:endParaRPr lang="en-US" sz="1600" cap="none" spc="0" dirty="0">
              <a:latin typeface="Arial" panose="020B0604020202020204" pitchFamily="34" charset="0"/>
              <a:cs typeface="Arial" panose="020B0604020202020204" pitchFamily="34" charset="0"/>
            </a:endParaRPr>
          </a:p>
          <a:p>
            <a:pPr algn="l"/>
            <a:r>
              <a:rPr lang="en-US" sz="1600" cap="none" spc="0" dirty="0">
                <a:latin typeface="Arial" panose="020B0604020202020204" pitchFamily="34" charset="0"/>
                <a:cs typeface="Arial" panose="020B0604020202020204" pitchFamily="34" charset="0"/>
              </a:rPr>
              <a:t>App Signing:</a:t>
            </a:r>
          </a:p>
          <a:p>
            <a:pPr algn="l"/>
            <a:r>
              <a:rPr lang="en-US" sz="1600" cap="none" spc="0" dirty="0">
                <a:latin typeface="Arial" panose="020B0604020202020204" pitchFamily="34" charset="0"/>
                <a:cs typeface="Arial" panose="020B0604020202020204" pitchFamily="34" charset="0"/>
              </a:rPr>
              <a:t>Requires apps to be digitally signed with a developer’s private key, ensuring authenticity and integrity.</a:t>
            </a:r>
          </a:p>
          <a:p>
            <a:pPr algn="l"/>
            <a:r>
              <a:rPr lang="en-US" sz="1600" cap="none" spc="0" dirty="0">
                <a:latin typeface="Arial" panose="020B0604020202020204" pitchFamily="34" charset="0"/>
                <a:cs typeface="Arial" panose="020B0604020202020204" pitchFamily="34" charset="0"/>
              </a:rPr>
              <a:t>APK Signature Scheme v2/v3: Enhances verification speed and security.</a:t>
            </a:r>
          </a:p>
          <a:p>
            <a:pPr algn="l"/>
            <a:r>
              <a:rPr lang="en-US" sz="1600" cap="none" spc="0" dirty="0">
                <a:latin typeface="Arial" panose="020B0604020202020204" pitchFamily="34" charset="0"/>
                <a:cs typeface="Arial" panose="020B0604020202020204" pitchFamily="34" charset="0"/>
              </a:rPr>
              <a:t>Play App Signing: Google manages app signing keys for Play Store apps, reducing developer risk and enabling seamless updates.</a:t>
            </a:r>
          </a:p>
        </p:txBody>
      </p:sp>
      <p:sp>
        <p:nvSpPr>
          <p:cNvPr id="4" name="TextBox 3">
            <a:extLst>
              <a:ext uri="{FF2B5EF4-FFF2-40B4-BE49-F238E27FC236}">
                <a16:creationId xmlns:a16="http://schemas.microsoft.com/office/drawing/2014/main" id="{7D272A6B-986F-E464-033B-036D63015AC6}"/>
              </a:ext>
            </a:extLst>
          </p:cNvPr>
          <p:cNvSpPr txBox="1"/>
          <p:nvPr/>
        </p:nvSpPr>
        <p:spPr>
          <a:xfrm>
            <a:off x="3136106" y="407836"/>
            <a:ext cx="6100762" cy="5355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srgbClr val="00B0F0"/>
                </a:solidFill>
                <a:effectLst/>
                <a:uLnTx/>
                <a:uFillTx/>
                <a:latin typeface="Arial" panose="020B0604020202020204" pitchFamily="34" charset="0"/>
                <a:cs typeface="Arial" panose="020B0604020202020204" pitchFamily="34" charset="0"/>
              </a:rPr>
              <a:t>SECURITY COMPONENTS</a:t>
            </a:r>
          </a:p>
        </p:txBody>
      </p:sp>
    </p:spTree>
    <p:extLst>
      <p:ext uri="{BB962C8B-B14F-4D97-AF65-F5344CB8AC3E}">
        <p14:creationId xmlns:p14="http://schemas.microsoft.com/office/powerpoint/2010/main" val="2627780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28BCE1-6CF8-029E-2DEA-14E39875DC4D}"/>
              </a:ext>
            </a:extLst>
          </p:cNvPr>
          <p:cNvSpPr>
            <a:spLocks noGrp="1"/>
          </p:cNvSpPr>
          <p:nvPr>
            <p:ph type="title"/>
          </p:nvPr>
        </p:nvSpPr>
        <p:spPr/>
        <p:txBody>
          <a:bodyPr/>
          <a:lstStyle/>
          <a:p>
            <a:r>
              <a:rPr lang="en-US" sz="4000" dirty="0">
                <a:effectLst/>
                <a:latin typeface="Arial Black" panose="020B0A04020102020204" pitchFamily="34" charset="0"/>
                <a:ea typeface="DengXian" panose="02010600030101010101" pitchFamily="2" charset="-122"/>
                <a:cs typeface="Times New Roman" panose="02020603050405020304" pitchFamily="18" charset="0"/>
              </a:rPr>
              <a:t>Comparative Analysis of Case Studies</a:t>
            </a:r>
            <a:endParaRPr lang="en-US" sz="11500" dirty="0">
              <a:latin typeface="Arial Black" panose="020B0A04020102020204" pitchFamily="34" charset="0"/>
            </a:endParaRPr>
          </a:p>
        </p:txBody>
      </p:sp>
    </p:spTree>
    <p:extLst>
      <p:ext uri="{BB962C8B-B14F-4D97-AF65-F5344CB8AC3E}">
        <p14:creationId xmlns:p14="http://schemas.microsoft.com/office/powerpoint/2010/main" val="1781908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3A08A8-4A71-45A8-7E05-B71E31D5F6A8}"/>
              </a:ext>
            </a:extLst>
          </p:cNvPr>
          <p:cNvSpPr>
            <a:spLocks noGrp="1"/>
          </p:cNvSpPr>
          <p:nvPr>
            <p:ph type="subTitle" idx="1"/>
          </p:nvPr>
        </p:nvSpPr>
        <p:spPr>
          <a:xfrm>
            <a:off x="342900" y="333375"/>
            <a:ext cx="11477625" cy="6282531"/>
          </a:xfrm>
        </p:spPr>
        <p:txBody>
          <a:bodyPr/>
          <a:lstStyle/>
          <a:p>
            <a:r>
              <a:rPr lang="en-US" sz="2400" b="1" spc="0" dirty="0">
                <a:solidFill>
                  <a:schemeClr val="accent3"/>
                </a:solidFill>
                <a:latin typeface="Arial" panose="020B0604020202020204" pitchFamily="34" charset="0"/>
                <a:cs typeface="Arial" panose="020B0604020202020204" pitchFamily="34" charset="0"/>
              </a:rPr>
              <a:t>Comparative Analysis of Case Studies</a:t>
            </a:r>
            <a:r>
              <a:rPr lang="en-US" sz="2400" b="1" u="sng" spc="0" dirty="0">
                <a:solidFill>
                  <a:schemeClr val="accent3"/>
                </a:solidFill>
                <a:latin typeface="Arial" panose="020B0604020202020204" pitchFamily="34" charset="0"/>
                <a:cs typeface="Arial" panose="020B0604020202020204" pitchFamily="34" charset="0"/>
              </a:rPr>
              <a:t>.</a:t>
            </a:r>
          </a:p>
          <a:p>
            <a:r>
              <a:rPr lang="en-US" sz="2400" b="1" i="0" dirty="0">
                <a:solidFill>
                  <a:srgbClr val="F8FAFF"/>
                </a:solidFill>
                <a:effectLst/>
                <a:latin typeface="DeepSeek-CJK-patch"/>
              </a:rPr>
              <a:t>Side-by-Side Feature Comparison Table</a:t>
            </a:r>
            <a:endParaRPr lang="en-US" sz="2400" b="0" i="0" dirty="0">
              <a:solidFill>
                <a:srgbClr val="F8FAFF"/>
              </a:solidFill>
              <a:effectLst/>
              <a:latin typeface="DeepSeek-CJK-patch"/>
            </a:endParaRPr>
          </a:p>
        </p:txBody>
      </p:sp>
      <p:pic>
        <p:nvPicPr>
          <p:cNvPr id="4" name="Picture 3">
            <a:extLst>
              <a:ext uri="{FF2B5EF4-FFF2-40B4-BE49-F238E27FC236}">
                <a16:creationId xmlns:a16="http://schemas.microsoft.com/office/drawing/2014/main" id="{87978148-1A38-4093-298C-05A3D645E38D}"/>
              </a:ext>
            </a:extLst>
          </p:cNvPr>
          <p:cNvPicPr>
            <a:picLocks noChangeAspect="1"/>
          </p:cNvPicPr>
          <p:nvPr/>
        </p:nvPicPr>
        <p:blipFill>
          <a:blip r:embed="rId2"/>
          <a:stretch>
            <a:fillRect/>
          </a:stretch>
        </p:blipFill>
        <p:spPr>
          <a:xfrm>
            <a:off x="609600" y="1872337"/>
            <a:ext cx="7066986" cy="4052212"/>
          </a:xfrm>
          <a:prstGeom prst="rect">
            <a:avLst/>
          </a:prstGeom>
        </p:spPr>
      </p:pic>
      <p:pic>
        <p:nvPicPr>
          <p:cNvPr id="6" name="Picture 5">
            <a:extLst>
              <a:ext uri="{FF2B5EF4-FFF2-40B4-BE49-F238E27FC236}">
                <a16:creationId xmlns:a16="http://schemas.microsoft.com/office/drawing/2014/main" id="{F3A477BF-BFC2-0660-37BC-979ABD4883AC}"/>
              </a:ext>
            </a:extLst>
          </p:cNvPr>
          <p:cNvPicPr>
            <a:picLocks noChangeAspect="1"/>
          </p:cNvPicPr>
          <p:nvPr/>
        </p:nvPicPr>
        <p:blipFill>
          <a:blip r:embed="rId3"/>
          <a:stretch>
            <a:fillRect/>
          </a:stretch>
        </p:blipFill>
        <p:spPr>
          <a:xfrm>
            <a:off x="7676586" y="1933575"/>
            <a:ext cx="4115691" cy="3990974"/>
          </a:xfrm>
          <a:prstGeom prst="rect">
            <a:avLst/>
          </a:prstGeom>
        </p:spPr>
      </p:pic>
    </p:spTree>
    <p:extLst>
      <p:ext uri="{BB962C8B-B14F-4D97-AF65-F5344CB8AC3E}">
        <p14:creationId xmlns:p14="http://schemas.microsoft.com/office/powerpoint/2010/main" val="1882305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3A08A8-4A71-45A8-7E05-B71E31D5F6A8}"/>
              </a:ext>
            </a:extLst>
          </p:cNvPr>
          <p:cNvSpPr>
            <a:spLocks noGrp="1"/>
          </p:cNvSpPr>
          <p:nvPr>
            <p:ph type="subTitle" idx="1"/>
          </p:nvPr>
        </p:nvSpPr>
        <p:spPr>
          <a:xfrm>
            <a:off x="196453" y="1469127"/>
            <a:ext cx="11799094" cy="4398273"/>
          </a:xfrm>
        </p:spPr>
        <p:txBody>
          <a:bodyPr/>
          <a:lstStyle/>
          <a:p>
            <a:pPr algn="l">
              <a:lnSpc>
                <a:spcPts val="2143"/>
              </a:lnSpc>
              <a:spcBef>
                <a:spcPts val="1029"/>
              </a:spcBef>
              <a:spcAft>
                <a:spcPts val="1029"/>
              </a:spcAft>
              <a:buNone/>
            </a:pPr>
            <a:r>
              <a:rPr lang="en-US" sz="2400" b="1" i="0" dirty="0">
                <a:solidFill>
                  <a:srgbClr val="F8FAFF"/>
                </a:solidFill>
                <a:effectLst/>
                <a:latin typeface="Arial" panose="020B0604020202020204" pitchFamily="34" charset="0"/>
                <a:cs typeface="Arial" panose="020B0604020202020204" pitchFamily="34" charset="0"/>
              </a:rPr>
              <a:t>Linux:</a:t>
            </a:r>
            <a:br>
              <a:rPr lang="en-US" b="0" i="0" dirty="0">
                <a:solidFill>
                  <a:srgbClr val="F8FAFF"/>
                </a:solidFill>
                <a:effectLst/>
                <a:latin typeface="Arial" panose="020B0604020202020204" pitchFamily="34" charset="0"/>
                <a:cs typeface="Arial" panose="020B0604020202020204" pitchFamily="34" charset="0"/>
              </a:rPr>
            </a:br>
            <a:r>
              <a:rPr lang="en-US" b="0" i="0" dirty="0">
                <a:solidFill>
                  <a:srgbClr val="F8FAFF"/>
                </a:solidFill>
                <a:effectLst/>
                <a:latin typeface="Arial" panose="020B0604020202020204" pitchFamily="34" charset="0"/>
                <a:cs typeface="Arial" panose="020B0604020202020204" pitchFamily="34" charset="0"/>
              </a:rPr>
              <a:t>✓ Customizable | ✓ Efficient | ✓ Secure</a:t>
            </a:r>
            <a:br>
              <a:rPr lang="en-US" b="0" i="0" dirty="0">
                <a:solidFill>
                  <a:srgbClr val="F8FAFF"/>
                </a:solidFill>
                <a:effectLst/>
                <a:latin typeface="Arial" panose="020B0604020202020204" pitchFamily="34" charset="0"/>
                <a:cs typeface="Arial" panose="020B0604020202020204" pitchFamily="34" charset="0"/>
              </a:rPr>
            </a:br>
            <a:r>
              <a:rPr lang="en-US" b="0" i="0" dirty="0">
                <a:solidFill>
                  <a:srgbClr val="F8FAFF"/>
                </a:solidFill>
                <a:effectLst/>
                <a:latin typeface="Arial" panose="020B0604020202020204" pitchFamily="34" charset="0"/>
                <a:cs typeface="Arial" panose="020B0604020202020204" pitchFamily="34" charset="0"/>
              </a:rPr>
              <a:t>✗ Hard to learn | ✗ Fragmented</a:t>
            </a:r>
          </a:p>
          <a:p>
            <a:pPr algn="l">
              <a:lnSpc>
                <a:spcPts val="2143"/>
              </a:lnSpc>
              <a:spcBef>
                <a:spcPts val="1029"/>
              </a:spcBef>
              <a:spcAft>
                <a:spcPts val="1029"/>
              </a:spcAft>
              <a:buNone/>
            </a:pPr>
            <a:endParaRPr lang="en-US" b="0" i="0" dirty="0">
              <a:solidFill>
                <a:srgbClr val="F8FAFF"/>
              </a:solidFill>
              <a:effectLst/>
              <a:latin typeface="Arial" panose="020B0604020202020204" pitchFamily="34" charset="0"/>
              <a:cs typeface="Arial" panose="020B0604020202020204" pitchFamily="34" charset="0"/>
            </a:endParaRPr>
          </a:p>
          <a:p>
            <a:pPr algn="l">
              <a:lnSpc>
                <a:spcPts val="2143"/>
              </a:lnSpc>
              <a:spcBef>
                <a:spcPts val="1029"/>
              </a:spcBef>
              <a:spcAft>
                <a:spcPts val="1029"/>
              </a:spcAft>
              <a:buNone/>
            </a:pPr>
            <a:r>
              <a:rPr lang="en-US" sz="2400" b="1" i="0" dirty="0">
                <a:solidFill>
                  <a:srgbClr val="F8FAFF"/>
                </a:solidFill>
                <a:effectLst/>
                <a:latin typeface="Arial" panose="020B0604020202020204" pitchFamily="34" charset="0"/>
                <a:cs typeface="Arial" panose="020B0604020202020204" pitchFamily="34" charset="0"/>
              </a:rPr>
              <a:t>Windows:</a:t>
            </a:r>
            <a:br>
              <a:rPr lang="en-US" b="0" i="0" dirty="0">
                <a:solidFill>
                  <a:srgbClr val="F8FAFF"/>
                </a:solidFill>
                <a:effectLst/>
                <a:latin typeface="Arial" panose="020B0604020202020204" pitchFamily="34" charset="0"/>
                <a:cs typeface="Arial" panose="020B0604020202020204" pitchFamily="34" charset="0"/>
              </a:rPr>
            </a:br>
            <a:r>
              <a:rPr lang="en-US" b="0" i="0" dirty="0">
                <a:solidFill>
                  <a:srgbClr val="F8FAFF"/>
                </a:solidFill>
                <a:effectLst/>
                <a:latin typeface="Arial" panose="020B0604020202020204" pitchFamily="34" charset="0"/>
                <a:cs typeface="Arial" panose="020B0604020202020204" pitchFamily="34" charset="0"/>
              </a:rPr>
              <a:t>✓ User-friendly | ✓ Compatible | ✓ Enterprise-ready</a:t>
            </a:r>
            <a:br>
              <a:rPr lang="en-US" b="0" i="0" dirty="0">
                <a:solidFill>
                  <a:srgbClr val="F8FAFF"/>
                </a:solidFill>
                <a:effectLst/>
                <a:latin typeface="Arial" panose="020B0604020202020204" pitchFamily="34" charset="0"/>
                <a:cs typeface="Arial" panose="020B0604020202020204" pitchFamily="34" charset="0"/>
              </a:rPr>
            </a:br>
            <a:r>
              <a:rPr lang="en-US" b="0" i="0" dirty="0">
                <a:solidFill>
                  <a:srgbClr val="F8FAFF"/>
                </a:solidFill>
                <a:effectLst/>
                <a:latin typeface="Arial" panose="020B0604020202020204" pitchFamily="34" charset="0"/>
                <a:cs typeface="Arial" panose="020B0604020202020204" pitchFamily="34" charset="0"/>
              </a:rPr>
              <a:t>✗ Expensive | ✗ Malware-prone</a:t>
            </a:r>
          </a:p>
          <a:p>
            <a:pPr algn="l">
              <a:lnSpc>
                <a:spcPts val="2143"/>
              </a:lnSpc>
              <a:spcBef>
                <a:spcPts val="1029"/>
              </a:spcBef>
              <a:spcAft>
                <a:spcPts val="1029"/>
              </a:spcAft>
              <a:buNone/>
            </a:pPr>
            <a:endParaRPr lang="en-US" b="0" i="0" dirty="0">
              <a:solidFill>
                <a:srgbClr val="F8FAFF"/>
              </a:solidFill>
              <a:effectLst/>
              <a:latin typeface="Arial" panose="020B0604020202020204" pitchFamily="34" charset="0"/>
              <a:cs typeface="Arial" panose="020B0604020202020204" pitchFamily="34" charset="0"/>
            </a:endParaRPr>
          </a:p>
          <a:p>
            <a:pPr algn="l">
              <a:lnSpc>
                <a:spcPts val="2143"/>
              </a:lnSpc>
              <a:spcBef>
                <a:spcPts val="1029"/>
              </a:spcBef>
              <a:spcAft>
                <a:spcPts val="1029"/>
              </a:spcAft>
            </a:pPr>
            <a:r>
              <a:rPr lang="en-US" sz="2400" b="1" i="0" dirty="0">
                <a:solidFill>
                  <a:srgbClr val="F8FAFF"/>
                </a:solidFill>
                <a:effectLst/>
                <a:latin typeface="Arial" panose="020B0604020202020204" pitchFamily="34" charset="0"/>
                <a:cs typeface="Arial" panose="020B0604020202020204" pitchFamily="34" charset="0"/>
              </a:rPr>
              <a:t>Android:</a:t>
            </a:r>
            <a:br>
              <a:rPr lang="en-US" b="0" i="0" dirty="0">
                <a:solidFill>
                  <a:srgbClr val="F8FAFF"/>
                </a:solidFill>
                <a:effectLst/>
                <a:latin typeface="Arial" panose="020B0604020202020204" pitchFamily="34" charset="0"/>
                <a:cs typeface="Arial" panose="020B0604020202020204" pitchFamily="34" charset="0"/>
              </a:rPr>
            </a:br>
            <a:r>
              <a:rPr lang="en-US" b="0" i="0" dirty="0">
                <a:solidFill>
                  <a:srgbClr val="F8FAFF"/>
                </a:solidFill>
                <a:effectLst/>
                <a:latin typeface="Arial" panose="020B0604020202020204" pitchFamily="34" charset="0"/>
                <a:cs typeface="Arial" panose="020B0604020202020204" pitchFamily="34" charset="0"/>
              </a:rPr>
              <a:t>✓ Mobile-optimized | ✓ Sandboxed | ✓ Google-integrated</a:t>
            </a:r>
            <a:br>
              <a:rPr lang="en-US" b="0" i="0" dirty="0">
                <a:solidFill>
                  <a:srgbClr val="F8FAFF"/>
                </a:solidFill>
                <a:effectLst/>
                <a:latin typeface="Arial" panose="020B0604020202020204" pitchFamily="34" charset="0"/>
                <a:cs typeface="Arial" panose="020B0604020202020204" pitchFamily="34" charset="0"/>
              </a:rPr>
            </a:br>
            <a:r>
              <a:rPr lang="en-US" b="0" i="0" dirty="0">
                <a:solidFill>
                  <a:srgbClr val="F8FAFF"/>
                </a:solidFill>
                <a:effectLst/>
                <a:latin typeface="Arial" panose="020B0604020202020204" pitchFamily="34" charset="0"/>
                <a:cs typeface="Arial" panose="020B0604020202020204" pitchFamily="34" charset="0"/>
              </a:rPr>
              <a:t>✗ Slow updates | ✗ Privacy issues</a:t>
            </a:r>
          </a:p>
          <a:p>
            <a:pPr algn="l"/>
            <a:endParaRPr lang="en-US" sz="1400" cap="none" spc="0" dirty="0"/>
          </a:p>
        </p:txBody>
      </p:sp>
      <p:sp>
        <p:nvSpPr>
          <p:cNvPr id="6" name="TextBox 5">
            <a:extLst>
              <a:ext uri="{FF2B5EF4-FFF2-40B4-BE49-F238E27FC236}">
                <a16:creationId xmlns:a16="http://schemas.microsoft.com/office/drawing/2014/main" id="{EC569E22-28B2-EDBB-39F5-0FDA047AEF25}"/>
              </a:ext>
            </a:extLst>
          </p:cNvPr>
          <p:cNvSpPr txBox="1"/>
          <p:nvPr/>
        </p:nvSpPr>
        <p:spPr>
          <a:xfrm>
            <a:off x="2850356" y="337896"/>
            <a:ext cx="6100762"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all" spc="300" normalizeH="0" baseline="0" noProof="0" dirty="0">
                <a:ln>
                  <a:noFill/>
                </a:ln>
                <a:solidFill>
                  <a:srgbClr val="00B0F0"/>
                </a:solidFill>
                <a:effectLst/>
                <a:uLnTx/>
                <a:uFillTx/>
                <a:latin typeface="DeepSeek-CJK-patch"/>
                <a:ea typeface="+mn-ea"/>
                <a:cs typeface="Biome Light" panose="020B0303030204020804" pitchFamily="34" charset="0"/>
              </a:rPr>
              <a:t> Strengths and Limitations</a:t>
            </a:r>
            <a:endParaRPr kumimoji="0" lang="en-US" sz="2800" b="0" i="0" u="none" strike="noStrike" kern="1200" cap="all" spc="300" normalizeH="0" baseline="0" noProof="0" dirty="0">
              <a:ln>
                <a:noFill/>
              </a:ln>
              <a:solidFill>
                <a:srgbClr val="00B0F0"/>
              </a:solidFill>
              <a:effectLst/>
              <a:uLnTx/>
              <a:uFillTx/>
              <a:latin typeface="DeepSeek-CJK-patch"/>
              <a:ea typeface="+mn-ea"/>
              <a:cs typeface="Biome Light" panose="020B0303030204020804" pitchFamily="34" charset="0"/>
            </a:endParaRPr>
          </a:p>
        </p:txBody>
      </p:sp>
    </p:spTree>
    <p:extLst>
      <p:ext uri="{BB962C8B-B14F-4D97-AF65-F5344CB8AC3E}">
        <p14:creationId xmlns:p14="http://schemas.microsoft.com/office/powerpoint/2010/main" val="3820723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3A08A8-4A71-45A8-7E05-B71E31D5F6A8}"/>
              </a:ext>
            </a:extLst>
          </p:cNvPr>
          <p:cNvSpPr>
            <a:spLocks noGrp="1"/>
          </p:cNvSpPr>
          <p:nvPr>
            <p:ph type="subTitle" idx="1"/>
          </p:nvPr>
        </p:nvSpPr>
        <p:spPr>
          <a:xfrm>
            <a:off x="4248150" y="2614612"/>
            <a:ext cx="4100512" cy="1628775"/>
          </a:xfrm>
        </p:spPr>
        <p:txBody>
          <a:bodyPr/>
          <a:lstStyle/>
          <a:p>
            <a:pPr algn="l"/>
            <a:endParaRPr lang="en-US" sz="1400" cap="none" spc="0" dirty="0"/>
          </a:p>
        </p:txBody>
      </p:sp>
      <p:sp>
        <p:nvSpPr>
          <p:cNvPr id="4" name="TextBox 3">
            <a:extLst>
              <a:ext uri="{FF2B5EF4-FFF2-40B4-BE49-F238E27FC236}">
                <a16:creationId xmlns:a16="http://schemas.microsoft.com/office/drawing/2014/main" id="{D8D74726-BB8E-2504-277B-8B37F26A60E2}"/>
              </a:ext>
            </a:extLst>
          </p:cNvPr>
          <p:cNvSpPr txBox="1"/>
          <p:nvPr/>
        </p:nvSpPr>
        <p:spPr>
          <a:xfrm>
            <a:off x="2774156" y="434786"/>
            <a:ext cx="7265194" cy="523220"/>
          </a:xfrm>
          <a:prstGeom prst="rect">
            <a:avLst/>
          </a:prstGeom>
          <a:noFill/>
        </p:spPr>
        <p:txBody>
          <a:bodyPr wrap="square">
            <a:spAutoFit/>
          </a:bodyPr>
          <a:lstStyle/>
          <a:p>
            <a:pPr algn="l">
              <a:spcBef>
                <a:spcPts val="1372"/>
              </a:spcBef>
              <a:spcAft>
                <a:spcPts val="1029"/>
              </a:spcAft>
            </a:pPr>
            <a:r>
              <a:rPr lang="en-US" sz="2800" b="1" i="0" dirty="0">
                <a:solidFill>
                  <a:srgbClr val="F8FAFF"/>
                </a:solidFill>
                <a:effectLst/>
                <a:latin typeface="Arial" panose="020B0604020202020204" pitchFamily="34" charset="0"/>
                <a:cs typeface="Arial" panose="020B0604020202020204" pitchFamily="34" charset="0"/>
              </a:rPr>
              <a:t> USE CASES AND TARGET PLATFORMS</a:t>
            </a:r>
            <a:endParaRPr lang="en-US" sz="2800" b="0" i="0" dirty="0">
              <a:solidFill>
                <a:srgbClr val="F8FAFF"/>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71C8D3C-7E26-2096-9DA1-C5EB4D13D2A8}"/>
              </a:ext>
            </a:extLst>
          </p:cNvPr>
          <p:cNvPicPr>
            <a:picLocks noChangeAspect="1"/>
          </p:cNvPicPr>
          <p:nvPr/>
        </p:nvPicPr>
        <p:blipFill>
          <a:blip r:embed="rId2"/>
          <a:stretch>
            <a:fillRect/>
          </a:stretch>
        </p:blipFill>
        <p:spPr>
          <a:xfrm>
            <a:off x="302608" y="1942445"/>
            <a:ext cx="11613893" cy="3228975"/>
          </a:xfrm>
          <a:prstGeom prst="rect">
            <a:avLst/>
          </a:prstGeom>
        </p:spPr>
      </p:pic>
    </p:spTree>
    <p:extLst>
      <p:ext uri="{BB962C8B-B14F-4D97-AF65-F5344CB8AC3E}">
        <p14:creationId xmlns:p14="http://schemas.microsoft.com/office/powerpoint/2010/main" val="2392703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3A08A8-4A71-45A8-7E05-B71E31D5F6A8}"/>
              </a:ext>
            </a:extLst>
          </p:cNvPr>
          <p:cNvSpPr>
            <a:spLocks noGrp="1"/>
          </p:cNvSpPr>
          <p:nvPr>
            <p:ph type="subTitle" idx="1"/>
          </p:nvPr>
        </p:nvSpPr>
        <p:spPr>
          <a:xfrm>
            <a:off x="342900" y="333375"/>
            <a:ext cx="11477625" cy="6282531"/>
          </a:xfrm>
        </p:spPr>
        <p:txBody>
          <a:bodyPr/>
          <a:lstStyle/>
          <a:p>
            <a:r>
              <a:rPr lang="en-US" sz="2800" b="1" cap="none" spc="0" dirty="0">
                <a:solidFill>
                  <a:schemeClr val="accent3"/>
                </a:solidFill>
                <a:latin typeface="Arial" panose="020B0604020202020204" pitchFamily="34" charset="0"/>
                <a:cs typeface="Arial" panose="020B0604020202020204" pitchFamily="34" charset="0"/>
              </a:rPr>
              <a:t>Conclusion</a:t>
            </a:r>
          </a:p>
          <a:p>
            <a:endParaRPr lang="en-US" sz="2400" b="1" u="sng" cap="none" spc="0" dirty="0">
              <a:solidFill>
                <a:schemeClr val="accent3"/>
              </a:solidFill>
            </a:endParaRPr>
          </a:p>
          <a:p>
            <a:endParaRPr lang="en-US" cap="none" spc="0" dirty="0">
              <a:latin typeface="Arial" panose="020B0604020202020204" pitchFamily="34" charset="0"/>
              <a:cs typeface="Arial" panose="020B0604020202020204" pitchFamily="34" charset="0"/>
            </a:endParaRPr>
          </a:p>
          <a:p>
            <a:r>
              <a:rPr lang="en-US" sz="2000" cap="none" spc="0" dirty="0">
                <a:latin typeface="Arial" panose="020B0604020202020204" pitchFamily="34" charset="0"/>
                <a:cs typeface="Arial" panose="020B0604020202020204" pitchFamily="34" charset="0"/>
              </a:rPr>
              <a:t>Windows and android are built for different purposes. Windows’ hybrid kernel, NTFS file system, and strong security make it perfect for powerful computers, servers, and business tasks, but it’s too heavy for low-power devices. Android’s Linux-based system, app security, and features like ZRAM make it great for phones and IOT devices, though device differences can cause issues. Windows excels in enterprise and productivity, while android leads in mobile and embedded tech, each complementing the other’s strengths.</a:t>
            </a:r>
          </a:p>
        </p:txBody>
      </p:sp>
    </p:spTree>
    <p:extLst>
      <p:ext uri="{BB962C8B-B14F-4D97-AF65-F5344CB8AC3E}">
        <p14:creationId xmlns:p14="http://schemas.microsoft.com/office/powerpoint/2010/main" val="823444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79997D-7C13-5AE7-6617-F235A7A1EF46}"/>
              </a:ext>
            </a:extLst>
          </p:cNvPr>
          <p:cNvSpPr>
            <a:spLocks noGrp="1"/>
          </p:cNvSpPr>
          <p:nvPr>
            <p:ph type="title"/>
          </p:nvPr>
        </p:nvSpPr>
        <p:spPr/>
        <p:txBody>
          <a:bodyPr/>
          <a:lstStyle/>
          <a:p>
            <a:r>
              <a:rPr lang="en-US" sz="3600" b="1" cap="none" spc="0" dirty="0">
                <a:solidFill>
                  <a:schemeClr val="accent3"/>
                </a:solidFill>
                <a:latin typeface="Arial" panose="020B0604020202020204" pitchFamily="34" charset="0"/>
                <a:cs typeface="Arial" panose="020B0604020202020204" pitchFamily="34" charset="0"/>
              </a:rPr>
              <a:t>Conclusion and Real-World Relevance of Microsoft Windows and Android OS Comparative Analysis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886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845505" y="900613"/>
            <a:ext cx="10500989" cy="814971"/>
          </a:xfrm>
        </p:spPr>
        <p:txBody>
          <a:bodyPr/>
          <a:lstStyle/>
          <a:p>
            <a:pPr algn="ctr"/>
            <a:r>
              <a:rPr lang="en-US" sz="2800" cap="none" spc="0" dirty="0">
                <a:solidFill>
                  <a:schemeClr val="accent3"/>
                </a:solidFill>
                <a:latin typeface="Arial" panose="020B0604020202020204" pitchFamily="34" charset="0"/>
                <a:cs typeface="Arial" panose="020B0604020202020204" pitchFamily="34" charset="0"/>
              </a:rPr>
              <a:t>Conclusion and Real-World Relevance of Microsoft Windows and Android OS Comparative Analysis</a:t>
            </a:r>
            <a:endParaRPr lang="en-US" sz="28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37</a:t>
            </a:fld>
            <a:endParaRPr lang="en-US" dirty="0"/>
          </a:p>
        </p:txBody>
      </p:sp>
      <p:sp>
        <p:nvSpPr>
          <p:cNvPr id="14" name="TextBox 13">
            <a:extLst>
              <a:ext uri="{FF2B5EF4-FFF2-40B4-BE49-F238E27FC236}">
                <a16:creationId xmlns:a16="http://schemas.microsoft.com/office/drawing/2014/main" id="{049FD228-471F-156D-6550-74D9A8293C12}"/>
              </a:ext>
            </a:extLst>
          </p:cNvPr>
          <p:cNvSpPr txBox="1"/>
          <p:nvPr/>
        </p:nvSpPr>
        <p:spPr>
          <a:xfrm>
            <a:off x="809624" y="2240756"/>
            <a:ext cx="10536870" cy="2308324"/>
          </a:xfrm>
          <a:prstGeom prst="rect">
            <a:avLst/>
          </a:prstGeom>
          <a:noFill/>
        </p:spPr>
        <p:txBody>
          <a:bodyPr wrap="square">
            <a:spAutoFit/>
          </a:bodyPr>
          <a:lstStyle/>
          <a:p>
            <a:pPr algn="ctr"/>
            <a:r>
              <a:rPr lang="en-US" dirty="0">
                <a:solidFill>
                  <a:schemeClr val="bg1"/>
                </a:solidFill>
                <a:effectLst/>
              </a:rPr>
              <a:t>Windows and Android are operating systems designed for </a:t>
            </a:r>
            <a:r>
              <a:rPr lang="en-US" u="sng" dirty="0">
                <a:solidFill>
                  <a:schemeClr val="bg1"/>
                </a:solidFill>
                <a:effectLst/>
              </a:rPr>
              <a:t>different purposes</a:t>
            </a:r>
            <a:r>
              <a:rPr lang="en-US" dirty="0">
                <a:solidFill>
                  <a:schemeClr val="bg1"/>
                </a:solidFill>
                <a:effectLst/>
              </a:rPr>
              <a:t>. Windows uses a hybrid kernel and NTFS file system, making it great for powerful computers, servers, and complex tasks. It has strong security (like BitLocker) but needs more resources, so it’s not ideal for small, low-power devices. Android, based on a Linux kernel, is optimized for phones and IoT devices. It’s flexible, open-source, and efficient, with features like app sandboxing and ZRAM, but device differences can cause issues. Both systems handle multitasking and security well, but Windows focuses on enterprise needs, while Android prioritizes mobile efficiency.</a:t>
            </a:r>
          </a:p>
          <a:p>
            <a:pPr algn="ctr"/>
            <a:endParaRPr lang="en-US" cap="none" spc="0" dirty="0">
              <a:solidFill>
                <a:schemeClr val="bg1"/>
              </a:solidFill>
            </a:endParaRPr>
          </a:p>
        </p:txBody>
      </p:sp>
    </p:spTree>
    <p:extLst>
      <p:ext uri="{BB962C8B-B14F-4D97-AF65-F5344CB8AC3E}">
        <p14:creationId xmlns:p14="http://schemas.microsoft.com/office/powerpoint/2010/main" val="890680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845505" y="614863"/>
            <a:ext cx="10500989" cy="814971"/>
          </a:xfrm>
        </p:spPr>
        <p:txBody>
          <a:bodyPr/>
          <a:lstStyle/>
          <a:p>
            <a:pPr algn="ctr"/>
            <a:r>
              <a:rPr lang="en-US" sz="2800" dirty="0">
                <a:latin typeface="Arial" panose="020B0604020202020204" pitchFamily="34" charset="0"/>
                <a:cs typeface="Arial" panose="020B0604020202020204" pitchFamily="34" charset="0"/>
              </a:rPr>
              <a:t>Practical Impact of OS Design Choices</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38</a:t>
            </a:fld>
            <a:endParaRPr lang="en-US" dirty="0"/>
          </a:p>
        </p:txBody>
      </p:sp>
      <p:sp>
        <p:nvSpPr>
          <p:cNvPr id="14" name="TextBox 13">
            <a:extLst>
              <a:ext uri="{FF2B5EF4-FFF2-40B4-BE49-F238E27FC236}">
                <a16:creationId xmlns:a16="http://schemas.microsoft.com/office/drawing/2014/main" id="{049FD228-471F-156D-6550-74D9A8293C12}"/>
              </a:ext>
            </a:extLst>
          </p:cNvPr>
          <p:cNvSpPr txBox="1"/>
          <p:nvPr/>
        </p:nvSpPr>
        <p:spPr>
          <a:xfrm>
            <a:off x="558725" y="2157412"/>
            <a:ext cx="11074547" cy="2862322"/>
          </a:xfrm>
          <a:prstGeom prst="rect">
            <a:avLst/>
          </a:prstGeom>
          <a:noFill/>
        </p:spPr>
        <p:txBody>
          <a:bodyPr wrap="square">
            <a:spAutoFit/>
          </a:bodyPr>
          <a:lstStyle/>
          <a:p>
            <a:pPr algn="ctr"/>
            <a:r>
              <a:rPr lang="en-US" dirty="0">
                <a:solidFill>
                  <a:schemeClr val="bg1"/>
                </a:solidFill>
                <a:effectLst/>
              </a:rPr>
              <a:t>Windows and Android’s designs impact how they’re used in the real world. Windows’ hybrid kernel and NTFS file system make it scalable for businesses (e.g., managing networks with Active Directory) and creative work (e.g., video editing). Its security features like Windows Defender protect data, but it can be complex for casual users and costly due to licensing. Android’s Linux-based system and open-source nature let it run on affordable smartphones and IoT devices, making tech accessible in developing areas. Its app sandboxing and Google Play Protect keep users safe, but inconsistent updates across devices can leave them vulnerable. Windows focuses on power and features for stable settings, while Android prioritizes flexibility and efficiency for varied, low-power devices. These choices affect user experience, app development, and even cybersecurity strategies.</a:t>
            </a:r>
          </a:p>
          <a:p>
            <a:pPr algn="ctr"/>
            <a:r>
              <a:rPr lang="en-US" cap="none" spc="0" dirty="0">
                <a:solidFill>
                  <a:schemeClr val="bg1"/>
                </a:solidFill>
              </a:rPr>
              <a:t>.</a:t>
            </a:r>
          </a:p>
        </p:txBody>
      </p:sp>
    </p:spTree>
    <p:extLst>
      <p:ext uri="{BB962C8B-B14F-4D97-AF65-F5344CB8AC3E}">
        <p14:creationId xmlns:p14="http://schemas.microsoft.com/office/powerpoint/2010/main" val="4033092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3098208" y="848726"/>
            <a:ext cx="5995583" cy="814971"/>
          </a:xfrm>
        </p:spPr>
        <p:txBody>
          <a:bodyPr/>
          <a:lstStyle/>
          <a:p>
            <a:pPr algn="ctr"/>
            <a:r>
              <a:rPr lang="en-US" sz="2400" dirty="0">
                <a:latin typeface="Arial" panose="020B0604020202020204" pitchFamily="34" charset="0"/>
                <a:cs typeface="Arial" panose="020B0604020202020204" pitchFamily="34" charset="0"/>
              </a:rPr>
              <a:t>The Importance of Case Studies for Students and Developers</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39</a:t>
            </a:fld>
            <a:endParaRPr lang="en-US" dirty="0"/>
          </a:p>
        </p:txBody>
      </p:sp>
      <p:sp>
        <p:nvSpPr>
          <p:cNvPr id="4" name="TextBox 3">
            <a:extLst>
              <a:ext uri="{FF2B5EF4-FFF2-40B4-BE49-F238E27FC236}">
                <a16:creationId xmlns:a16="http://schemas.microsoft.com/office/drawing/2014/main" id="{650A7D43-25A5-8B8B-066D-AA841055F5C8}"/>
              </a:ext>
            </a:extLst>
          </p:cNvPr>
          <p:cNvSpPr txBox="1"/>
          <p:nvPr/>
        </p:nvSpPr>
        <p:spPr>
          <a:xfrm>
            <a:off x="1319212" y="2265044"/>
            <a:ext cx="9553576" cy="2862322"/>
          </a:xfrm>
          <a:prstGeom prst="rect">
            <a:avLst/>
          </a:prstGeom>
          <a:noFill/>
        </p:spPr>
        <p:txBody>
          <a:bodyPr wrap="square">
            <a:spAutoFit/>
          </a:bodyPr>
          <a:lstStyle/>
          <a:p>
            <a:pPr algn="ctr"/>
            <a:r>
              <a:rPr lang="en-US" dirty="0">
                <a:solidFill>
                  <a:schemeClr val="bg1"/>
                </a:solidFill>
              </a:rPr>
              <a:t>System Design: Understanding how these OSs handle tasks, memory, and security teaches core concepts like managing processes and resources.</a:t>
            </a:r>
          </a:p>
          <a:p>
            <a:pPr algn="ctr"/>
            <a:r>
              <a:rPr lang="en-US" dirty="0">
                <a:solidFill>
                  <a:schemeClr val="bg1"/>
                </a:solidFill>
              </a:rPr>
              <a:t>Trade-offs: Comparing Windows’ power with Android’s flexibility shows how design choices balance speed, safety, and scalability.</a:t>
            </a:r>
          </a:p>
          <a:p>
            <a:pPr algn="ctr"/>
            <a:r>
              <a:rPr lang="en-US" dirty="0">
                <a:solidFill>
                  <a:schemeClr val="bg1"/>
                </a:solidFill>
              </a:rPr>
              <a:t>Practical Skills: Learning platform-specific tools (e.g., Win32 for Windows, Android SDK for Android) helps developers build and optimize apps.</a:t>
            </a:r>
          </a:p>
          <a:p>
            <a:pPr algn="ctr"/>
            <a:r>
              <a:rPr lang="en-US" dirty="0">
                <a:solidFill>
                  <a:schemeClr val="bg1"/>
                </a:solidFill>
              </a:rPr>
              <a:t>Problem-Solving: Real-world issues like Android’s device differences or Windows’ high resource use teach creative solutions.</a:t>
            </a:r>
          </a:p>
          <a:p>
            <a:pPr algn="ctr"/>
            <a:r>
              <a:rPr lang="en-US" dirty="0">
                <a:solidFill>
                  <a:schemeClr val="bg1"/>
                </a:solidFill>
              </a:rPr>
              <a:t>Career Prep: Knowing these widely used OSs prepares students for jobs in software development, cybersecurity, and IT, where Windows and Android are key players.</a:t>
            </a:r>
          </a:p>
        </p:txBody>
      </p:sp>
    </p:spTree>
    <p:extLst>
      <p:ext uri="{BB962C8B-B14F-4D97-AF65-F5344CB8AC3E}">
        <p14:creationId xmlns:p14="http://schemas.microsoft.com/office/powerpoint/2010/main" val="98254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1479174" y="1371601"/>
            <a:ext cx="9233648" cy="412376"/>
          </a:xfrm>
        </p:spPr>
        <p:txBody>
          <a:bodyPr anchor="b"/>
          <a:lstStyle/>
          <a:p>
            <a:br>
              <a:rPr lang="en-US" sz="1800" b="1" u="sng" kern="100" dirty="0">
                <a:effectLst/>
                <a:latin typeface="Aptos" panose="020B0004020202020204" pitchFamily="34" charset="0"/>
                <a:ea typeface="DengXian" panose="02010600030101010101" pitchFamily="2" charset="-122"/>
                <a:cs typeface="Times New Roman" panose="02020603050405020304" pitchFamily="18" charset="0"/>
              </a:rPr>
            </a:br>
            <a:endParaRPr lang="en-US" b="1" u="sng"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89647" y="690282"/>
            <a:ext cx="12012703" cy="5275731"/>
          </a:xfrm>
        </p:spPr>
        <p:txBody>
          <a:bodyPr/>
          <a:lstStyle/>
          <a:p>
            <a:r>
              <a:rPr lang="en-US" sz="1800" b="1" spc="300" dirty="0">
                <a:solidFill>
                  <a:schemeClr val="bg1">
                    <a:lumMod val="95000"/>
                  </a:schemeClr>
                </a:solidFill>
                <a:effectLst/>
                <a:latin typeface="Aptos" panose="020B0004020202020204" pitchFamily="34" charset="0"/>
                <a:ea typeface="DengXian" panose="02010600030101010101" pitchFamily="2" charset="-122"/>
                <a:cs typeface="Times New Roman" panose="02020603050405020304" pitchFamily="18" charset="0"/>
              </a:rPr>
              <a:t> </a:t>
            </a:r>
            <a:r>
              <a:rPr lang="en-US" b="1" spc="300" dirty="0">
                <a:solidFill>
                  <a:schemeClr val="bg1">
                    <a:lumMod val="95000"/>
                  </a:schemeClr>
                </a:solidFill>
                <a:effectLst/>
                <a:latin typeface="Aptos" panose="020B0004020202020204" pitchFamily="34" charset="0"/>
                <a:ea typeface="DengXian" panose="02010600030101010101" pitchFamily="2" charset="-122"/>
                <a:cs typeface="Times New Roman" panose="02020603050405020304" pitchFamily="18" charset="0"/>
              </a:rPr>
              <a:t>What are OS Case Studies?</a:t>
            </a:r>
          </a:p>
          <a:p>
            <a:endParaRPr lang="en-US" sz="9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50000"/>
              </a:lnSpc>
            </a:pPr>
            <a:r>
              <a:rPr lang="en-US" sz="1800" spc="0" dirty="0">
                <a:effectLst/>
                <a:latin typeface="Arial" panose="020B0604020202020204" pitchFamily="34" charset="0"/>
                <a:cs typeface="Arial" panose="020B0604020202020204" pitchFamily="34" charset="0"/>
              </a:rPr>
              <a:t>An OS case study is a detailed analysis of an operating system, focusing on its </a:t>
            </a:r>
            <a:r>
              <a:rPr lang="en-US" sz="1800" u="sng" spc="0" dirty="0">
                <a:solidFill>
                  <a:schemeClr val="bg1">
                    <a:lumMod val="95000"/>
                  </a:schemeClr>
                </a:solidFill>
                <a:effectLst/>
                <a:latin typeface="Arial" panose="020B0604020202020204" pitchFamily="34" charset="0"/>
                <a:cs typeface="Arial" panose="020B0604020202020204" pitchFamily="34" charset="0"/>
              </a:rPr>
              <a:t>architecture, features, real-world applications, and impact</a:t>
            </a:r>
            <a:r>
              <a:rPr lang="en-US" sz="1800" spc="0" dirty="0">
                <a:effectLst/>
                <a:latin typeface="Arial" panose="020B0604020202020204" pitchFamily="34" charset="0"/>
                <a:cs typeface="Arial" panose="020B0604020202020204" pitchFamily="34" charset="0"/>
              </a:rPr>
              <a:t>. It typically focuses on technical aspects (e.g., </a:t>
            </a:r>
            <a:r>
              <a:rPr lang="en-US" sz="1800" u="sng" spc="0" dirty="0">
                <a:solidFill>
                  <a:schemeClr val="bg1">
                    <a:lumMod val="95000"/>
                  </a:schemeClr>
                </a:solidFill>
                <a:effectLst/>
                <a:latin typeface="Arial" panose="020B0604020202020204" pitchFamily="34" charset="0"/>
                <a:cs typeface="Arial" panose="020B0604020202020204" pitchFamily="34" charset="0"/>
              </a:rPr>
              <a:t>architecture, scheduling, memory management</a:t>
            </a:r>
            <a:r>
              <a:rPr lang="en-US" sz="1800" spc="0" dirty="0">
                <a:effectLst/>
                <a:latin typeface="Arial" panose="020B0604020202020204" pitchFamily="34" charset="0"/>
                <a:cs typeface="Arial" panose="020B0604020202020204" pitchFamily="34" charset="0"/>
              </a:rPr>
              <a:t>) and practical outcomes (e.g., </a:t>
            </a:r>
            <a:r>
              <a:rPr lang="en-US" sz="1800" u="sng" spc="0" dirty="0">
                <a:solidFill>
                  <a:schemeClr val="bg1">
                    <a:lumMod val="95000"/>
                  </a:schemeClr>
                </a:solidFill>
                <a:effectLst/>
                <a:latin typeface="Arial" panose="020B0604020202020204" pitchFamily="34" charset="0"/>
                <a:cs typeface="Arial" panose="020B0604020202020204" pitchFamily="34" charset="0"/>
              </a:rPr>
              <a:t>use cases, performance, security</a:t>
            </a:r>
            <a:r>
              <a:rPr lang="en-US" sz="1800" spc="0" dirty="0">
                <a:effectLst/>
                <a:latin typeface="Arial" panose="020B0604020202020204" pitchFamily="34" charset="0"/>
                <a:cs typeface="Arial" panose="020B0604020202020204" pitchFamily="34" charset="0"/>
              </a:rPr>
              <a:t>)</a:t>
            </a:r>
          </a:p>
          <a:p>
            <a:pPr>
              <a:lnSpc>
                <a:spcPct val="150000"/>
              </a:lnSpc>
            </a:pPr>
            <a:endParaRPr lang="en-US" sz="1000" dirty="0">
              <a:effectLst/>
            </a:endParaRPr>
          </a:p>
          <a:p>
            <a:pPr>
              <a:lnSpc>
                <a:spcPct val="150000"/>
              </a:lnSpc>
            </a:pPr>
            <a:endParaRPr lang="en-US" sz="1400" b="1" spc="300" dirty="0">
              <a:effectLst/>
              <a:latin typeface="Arial Black" panose="020B0A04020102020204" pitchFamily="34" charset="0"/>
              <a:ea typeface="DengXian" panose="02010600030101010101" pitchFamily="2" charset="-122"/>
              <a:cs typeface="Times New Roman" panose="02020603050405020304" pitchFamily="18" charset="0"/>
            </a:endParaRPr>
          </a:p>
          <a:p>
            <a:r>
              <a:rPr lang="en-US" sz="2400" b="1" i="0" spc="0" dirty="0">
                <a:solidFill>
                  <a:srgbClr val="E3FBFE"/>
                </a:solidFill>
                <a:effectLst/>
                <a:latin typeface="Arial Black" panose="020B0A04020102020204" pitchFamily="34" charset="0"/>
                <a:cs typeface="Arial" panose="020B0604020202020204" pitchFamily="34" charset="0"/>
              </a:rPr>
              <a:t> </a:t>
            </a:r>
            <a:r>
              <a:rPr lang="en-US" sz="2400" b="1" i="0" spc="0" dirty="0">
                <a:solidFill>
                  <a:srgbClr val="E3FBFE"/>
                </a:solidFill>
                <a:effectLst/>
                <a:latin typeface="Arial" panose="020B0604020202020204" pitchFamily="34" charset="0"/>
                <a:cs typeface="Arial" panose="020B0604020202020204" pitchFamily="34" charset="0"/>
              </a:rPr>
              <a:t>OS case studies aim to learn from real-world incidents and improve security practices</a:t>
            </a:r>
            <a:endParaRPr lang="en-US" sz="2400" b="1" spc="0" dirty="0">
              <a:solidFill>
                <a:schemeClr val="tx2"/>
              </a:solidFill>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498031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4030-6226-2182-33D2-6417FFEF12B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51857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DED5A-9F6A-50B1-3DCA-9ABEDED13400}"/>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04F693E9-A248-9CB3-B542-13FC3E1F03CF}"/>
              </a:ext>
            </a:extLst>
          </p:cNvPr>
          <p:cNvSpPr>
            <a:spLocks noGrp="1"/>
          </p:cNvSpPr>
          <p:nvPr>
            <p:ph type="title"/>
          </p:nvPr>
        </p:nvSpPr>
        <p:spPr>
          <a:xfrm>
            <a:off x="3" y="2034988"/>
            <a:ext cx="12191998" cy="1933687"/>
          </a:xfrm>
        </p:spPr>
        <p:txBody>
          <a:bodyPr anchor="b"/>
          <a:lstStyle/>
          <a:p>
            <a:br>
              <a:rPr lang="en-US" sz="1800" kern="100" dirty="0">
                <a:effectLst/>
                <a:latin typeface="Aptos" panose="020B0004020202020204" pitchFamily="34" charset="0"/>
                <a:ea typeface="DengXian" panose="02010600030101010101" pitchFamily="2" charset="-122"/>
                <a:cs typeface="Times New Roman" panose="02020603050405020304" pitchFamily="18" charset="0"/>
              </a:rPr>
            </a:br>
            <a:endParaRPr lang="en-US" dirty="0"/>
          </a:p>
        </p:txBody>
      </p:sp>
      <p:graphicFrame>
        <p:nvGraphicFramePr>
          <p:cNvPr id="3" name="Diagram 2">
            <a:extLst>
              <a:ext uri="{FF2B5EF4-FFF2-40B4-BE49-F238E27FC236}">
                <a16:creationId xmlns:a16="http://schemas.microsoft.com/office/drawing/2014/main" id="{808619AE-C6CF-49F5-AAD6-081B76273047}"/>
              </a:ext>
            </a:extLst>
          </p:cNvPr>
          <p:cNvGraphicFramePr/>
          <p:nvPr>
            <p:extLst>
              <p:ext uri="{D42A27DB-BD31-4B8C-83A1-F6EECF244321}">
                <p14:modId xmlns:p14="http://schemas.microsoft.com/office/powerpoint/2010/main" val="4050287768"/>
              </p:ext>
            </p:extLst>
          </p:nvPr>
        </p:nvGraphicFramePr>
        <p:xfrm>
          <a:off x="428190" y="425400"/>
          <a:ext cx="11335619" cy="5997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832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01D7F0-59EE-EF84-15EF-C6CC0D968A61}"/>
              </a:ext>
            </a:extLst>
          </p:cNvPr>
          <p:cNvSpPr>
            <a:spLocks noGrp="1"/>
          </p:cNvSpPr>
          <p:nvPr>
            <p:ph type="subTitle" idx="1"/>
          </p:nvPr>
        </p:nvSpPr>
        <p:spPr>
          <a:xfrm>
            <a:off x="695325" y="1400055"/>
            <a:ext cx="10801350" cy="4336512"/>
          </a:xfrm>
        </p:spPr>
        <p:txBody>
          <a:bodyPr/>
          <a:lstStyle/>
          <a:p>
            <a:r>
              <a:rPr lang="en-US" sz="2800" b="1" spc="0" dirty="0">
                <a:solidFill>
                  <a:srgbClr val="00B0F0"/>
                </a:solidFill>
                <a:effectLst/>
                <a:latin typeface="Aptos" panose="020B0004020202020204" pitchFamily="34" charset="0"/>
                <a:ea typeface="DengXian" panose="02010600030101010101" pitchFamily="2" charset="-122"/>
                <a:cs typeface="Times New Roman" panose="02020603050405020304" pitchFamily="18" charset="0"/>
              </a:rPr>
              <a:t> importance of understanding practical implementations </a:t>
            </a:r>
          </a:p>
          <a:p>
            <a:endParaRPr lang="en-US" sz="2400" b="1" spc="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50000"/>
              </a:lnSpc>
            </a:pPr>
            <a:r>
              <a:rPr lang="en-US" sz="1800" b="1" i="0" cap="none" spc="0" dirty="0">
                <a:solidFill>
                  <a:schemeClr val="bg1"/>
                </a:solidFill>
                <a:effectLst/>
                <a:latin typeface="Arial" panose="020B0604020202020204" pitchFamily="34" charset="0"/>
                <a:cs typeface="Arial" panose="020B0604020202020204" pitchFamily="34" charset="0"/>
              </a:rPr>
              <a:t>Understanding practical implementations in operating systems (OS) is crucial for various reasons, including improving </a:t>
            </a:r>
            <a:r>
              <a:rPr lang="en-US" b="1" u="sng" cap="none" spc="0" dirty="0">
                <a:solidFill>
                  <a:schemeClr val="accent3">
                    <a:lumMod val="75000"/>
                  </a:schemeClr>
                </a:solidFill>
                <a:latin typeface="Arial" panose="020B0604020202020204" pitchFamily="34" charset="0"/>
                <a:cs typeface="Arial" panose="020B0604020202020204" pitchFamily="34" charset="0"/>
              </a:rPr>
              <a:t>application</a:t>
            </a:r>
            <a:r>
              <a:rPr lang="en-US" sz="1800" b="1" i="0" u="sng" cap="none" spc="0" dirty="0">
                <a:solidFill>
                  <a:schemeClr val="accent3">
                    <a:lumMod val="75000"/>
                  </a:schemeClr>
                </a:solidFill>
                <a:effectLst/>
                <a:latin typeface="Arial" panose="020B0604020202020204" pitchFamily="34" charset="0"/>
                <a:cs typeface="Arial" panose="020B0604020202020204" pitchFamily="34" charset="0"/>
              </a:rPr>
              <a:t> development, enhancing system performance, and enabling effective troubleshooting and optimization</a:t>
            </a:r>
            <a:r>
              <a:rPr lang="en-US" sz="1800" b="1" i="0" cap="none" spc="0" dirty="0">
                <a:solidFill>
                  <a:schemeClr val="bg1"/>
                </a:solidFill>
                <a:effectLst/>
                <a:latin typeface="Arial" panose="020B0604020202020204" pitchFamily="34" charset="0"/>
                <a:cs typeface="Arial" panose="020B0604020202020204" pitchFamily="34" charset="0"/>
              </a:rPr>
              <a:t>. It also provides a foundation for understanding more advanced concepts like </a:t>
            </a:r>
            <a:r>
              <a:rPr lang="en-US" sz="1800" b="1" i="0" u="sng" cap="none" spc="0" dirty="0">
                <a:solidFill>
                  <a:schemeClr val="accent3">
                    <a:lumMod val="75000"/>
                  </a:schemeClr>
                </a:solidFill>
                <a:effectLst/>
                <a:latin typeface="Arial" panose="020B0604020202020204" pitchFamily="34" charset="0"/>
                <a:cs typeface="Arial" panose="020B0604020202020204" pitchFamily="34" charset="0"/>
              </a:rPr>
              <a:t>virtualization, cloud computing, and network security.</a:t>
            </a:r>
            <a:r>
              <a:rPr lang="en-US" sz="1800" b="1" i="0" cap="none" spc="0" dirty="0">
                <a:solidFill>
                  <a:schemeClr val="bg1"/>
                </a:solidFill>
                <a:effectLst/>
                <a:latin typeface="Arial" panose="020B0604020202020204" pitchFamily="34" charset="0"/>
                <a:cs typeface="Arial" panose="020B0604020202020204" pitchFamily="34" charset="0"/>
              </a:rPr>
              <a:t> It  allows you to communicate with the computer without knowing how to speak the computer's language. Without an operating system, a computer is useless</a:t>
            </a:r>
            <a:r>
              <a:rPr lang="en-US" sz="1800" i="0" cap="none" spc="0" dirty="0">
                <a:solidFill>
                  <a:schemeClr val="bg1"/>
                </a:solidFill>
                <a:effectLst/>
                <a:latin typeface="Arial" panose="020B0604020202020204" pitchFamily="34" charset="0"/>
                <a:cs typeface="Arial" panose="020B0604020202020204" pitchFamily="34" charset="0"/>
              </a:rPr>
              <a:t>.</a:t>
            </a:r>
          </a:p>
          <a:p>
            <a:pPr>
              <a:lnSpc>
                <a:spcPct val="150000"/>
              </a:lnSpc>
            </a:pPr>
            <a:endParaRPr lang="en-US" sz="1400" spc="0" dirty="0">
              <a:solidFill>
                <a:srgbClr val="CDCDCD"/>
              </a:solidFill>
              <a:latin typeface="Arial" panose="020B0604020202020204" pitchFamily="34" charset="0"/>
              <a:cs typeface="Arial" panose="020B0604020202020204" pitchFamily="34" charset="0"/>
            </a:endParaRPr>
          </a:p>
          <a:p>
            <a:pPr>
              <a:lnSpc>
                <a:spcPct val="150000"/>
              </a:lnSpc>
            </a:pPr>
            <a:r>
              <a:rPr lang="en-US" sz="1800" b="0" i="0" spc="0" dirty="0">
                <a:solidFill>
                  <a:srgbClr val="CDCDCD"/>
                </a:solidFill>
                <a:effectLst/>
                <a:latin typeface="Arial" panose="020B0604020202020204" pitchFamily="34" charset="0"/>
                <a:cs typeface="Arial" panose="020B0604020202020204" pitchFamily="34" charset="0"/>
              </a:rPr>
              <a:t> </a:t>
            </a:r>
          </a:p>
          <a:p>
            <a:pPr>
              <a:lnSpc>
                <a:spcPct val="150000"/>
              </a:lnSpc>
            </a:pPr>
            <a:endParaRPr lang="en-US" sz="1400" b="0" i="0" spc="0" dirty="0">
              <a:solidFill>
                <a:srgbClr val="CDCDCD"/>
              </a:solidFill>
              <a:effectLst/>
              <a:latin typeface="Arial" panose="020B0604020202020204" pitchFamily="34" charset="0"/>
              <a:cs typeface="Arial" panose="020B0604020202020204" pitchFamily="34" charset="0"/>
            </a:endParaRPr>
          </a:p>
          <a:p>
            <a:pPr>
              <a:lnSpc>
                <a:spcPct val="150000"/>
              </a:lnSpc>
            </a:pPr>
            <a:endParaRPr lang="en-US" sz="1400" b="1" spc="0" dirty="0">
              <a:highlight>
                <a:srgbClr val="000000"/>
              </a:highligh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99948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1059611" y="1243726"/>
            <a:ext cx="10072777" cy="1488703"/>
          </a:xfrm>
        </p:spPr>
        <p:txBody>
          <a:bodyPr anchor="b"/>
          <a:lstStyle/>
          <a:p>
            <a:pPr>
              <a:lnSpc>
                <a:spcPct val="150000"/>
              </a:lnSpc>
            </a:pPr>
            <a:r>
              <a:rPr lang="en-US" sz="2000" b="1" spc="0" dirty="0">
                <a:effectLst/>
                <a:latin typeface="Arial" panose="020B0604020202020204" pitchFamily="34" charset="0"/>
                <a:cs typeface="Arial" panose="020B0604020202020204" pitchFamily="34" charset="0"/>
              </a:rPr>
              <a:t>OS case studies make it easier to understand how operating systems work in real life, connecting textbook ideas to actual problems</a:t>
            </a:r>
            <a:r>
              <a:rPr lang="en-US" sz="2000" b="1" spc="0" dirty="0">
                <a:latin typeface="Arial" panose="020B0604020202020204" pitchFamily="34" charset="0"/>
                <a:cs typeface="Arial" panose="020B0604020202020204" pitchFamily="34" charset="0"/>
              </a:rPr>
              <a:t>.</a:t>
            </a:r>
            <a:br>
              <a:rPr lang="en-US" sz="1400" dirty="0">
                <a:effectLst/>
              </a:rPr>
            </a:br>
            <a:endParaRPr lang="en-US" sz="2400" b="1" spc="0" dirty="0"/>
          </a:p>
        </p:txBody>
      </p:sp>
      <p:sp>
        <p:nvSpPr>
          <p:cNvPr id="2" name="Subtitle 1">
            <a:extLst>
              <a:ext uri="{FF2B5EF4-FFF2-40B4-BE49-F238E27FC236}">
                <a16:creationId xmlns:a16="http://schemas.microsoft.com/office/drawing/2014/main" id="{2EBA02C2-99BA-DF45-59BA-355959376A0A}"/>
              </a:ext>
            </a:extLst>
          </p:cNvPr>
          <p:cNvSpPr>
            <a:spLocks noGrp="1" noChangeArrowheads="1"/>
          </p:cNvSpPr>
          <p:nvPr>
            <p:ph type="subTitle" idx="1"/>
          </p:nvPr>
        </p:nvSpPr>
        <p:spPr bwMode="auto">
          <a:xfrm>
            <a:off x="573279" y="2518191"/>
            <a:ext cx="11045442"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spc="0" normalizeH="0" baseline="0" dirty="0">
                <a:ln>
                  <a:noFill/>
                </a:ln>
                <a:effectLst/>
                <a:latin typeface="Arial" panose="020B0604020202020204" pitchFamily="34" charset="0"/>
              </a:rPr>
              <a:t>How different operating systems solve common challenges: For instance, how do Linux, Windows, and macOS manage memory, and what are the pros and cons of each approach?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spc="0" normalizeH="0" baseline="0" dirty="0">
                <a:ln>
                  <a:noFill/>
                </a:ln>
                <a:effectLst/>
                <a:latin typeface="Arial" panose="020B0604020202020204" pitchFamily="34" charset="0"/>
              </a:rPr>
              <a:t>The rationale behind design choices: Why did the developers of a particular OS choose a specific scheduling algorithm or file system structure?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spc="0" normalizeH="0" baseline="0" dirty="0">
                <a:ln>
                  <a:noFill/>
                </a:ln>
                <a:effectLst/>
                <a:latin typeface="Arial" panose="020B0604020202020204" pitchFamily="34" charset="0"/>
              </a:rPr>
              <a:t>The trade-offs between competing goals: How do OS designers balance performance, security, and user-friendliness?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spc="0" normalizeH="0" baseline="0" dirty="0">
                <a:ln>
                  <a:noFill/>
                </a:ln>
                <a:effectLst/>
                <a:latin typeface="Arial" panose="020B0604020202020204" pitchFamily="34" charset="0"/>
              </a:rPr>
              <a:t>The evolution of operating systems: How have operating systems adapted to changing hardware, software, and user needs over time?</a:t>
            </a:r>
          </a:p>
        </p:txBody>
      </p:sp>
    </p:spTree>
    <p:extLst>
      <p:ext uri="{BB962C8B-B14F-4D97-AF65-F5344CB8AC3E}">
        <p14:creationId xmlns:p14="http://schemas.microsoft.com/office/powerpoint/2010/main" val="133073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FD3E3D-4B2F-FDFF-FAA0-BCB6EB02934F}"/>
              </a:ext>
            </a:extLst>
          </p:cNvPr>
          <p:cNvSpPr>
            <a:spLocks noGrp="1"/>
          </p:cNvSpPr>
          <p:nvPr>
            <p:ph type="subTitle" idx="1"/>
          </p:nvPr>
        </p:nvSpPr>
        <p:spPr>
          <a:xfrm>
            <a:off x="359519" y="1465718"/>
            <a:ext cx="11472962" cy="5156953"/>
          </a:xfrm>
        </p:spPr>
        <p:txBody>
          <a:bodyPr/>
          <a:lstStyle/>
          <a:p>
            <a:pPr algn="l"/>
            <a:r>
              <a:rPr lang="en-US" sz="2400" spc="0" dirty="0">
                <a:solidFill>
                  <a:schemeClr val="accent3"/>
                </a:solidFill>
                <a:latin typeface="Arial" panose="020B0604020202020204" pitchFamily="34" charset="0"/>
                <a:cs typeface="Arial" panose="020B0604020202020204" pitchFamily="34" charset="0"/>
              </a:rPr>
              <a:t>Memory</a:t>
            </a:r>
          </a:p>
          <a:p>
            <a:pPr algn="l"/>
            <a:r>
              <a:rPr lang="en-US" spc="0" dirty="0">
                <a:latin typeface="Abadi" panose="020B0604020104020204" pitchFamily="34" charset="0"/>
              </a:rPr>
              <a:t>Definition: Manages allocation and access to system memory for processes.</a:t>
            </a:r>
          </a:p>
          <a:p>
            <a:pPr algn="l"/>
            <a:r>
              <a:rPr lang="en-US" spc="0" dirty="0">
                <a:latin typeface="Abadi" panose="020B0604020104020204" pitchFamily="34" charset="0"/>
              </a:rPr>
              <a:t>Key Aspects: Memory Hierarchy: Registers, Cache, RAM, Virtual Memory, Disk. Memory Management: Paging, Segmentation, Demand Paging. Virtual Memory: Maps logical addresses to physical addresses, enabling larger program sizes. Memory Allocation: First-Fit, Best-Fit, Worst-Fit.</a:t>
            </a:r>
          </a:p>
          <a:p>
            <a:pPr algn="l"/>
            <a:endParaRPr lang="en-US" spc="0" dirty="0"/>
          </a:p>
          <a:p>
            <a:pPr algn="l"/>
            <a:r>
              <a:rPr lang="en-US" sz="2400" spc="0" dirty="0">
                <a:solidFill>
                  <a:schemeClr val="accent3"/>
                </a:solidFill>
                <a:latin typeface="Arial" panose="020B0604020202020204" pitchFamily="34" charset="0"/>
                <a:cs typeface="Arial" panose="020B0604020202020204" pitchFamily="34" charset="0"/>
              </a:rPr>
              <a:t>File</a:t>
            </a:r>
          </a:p>
          <a:p>
            <a:pPr algn="l"/>
            <a:r>
              <a:rPr lang="en-US" sz="2000" cap="none" spc="0" dirty="0">
                <a:latin typeface="Abadi" panose="020B0604020104020204" pitchFamily="34" charset="0"/>
              </a:rPr>
              <a:t>DEFINITION: LOGICAL STORAGE UNIT FOR DATA, ORGANIZED IN A FILE SYSTEM. </a:t>
            </a:r>
          </a:p>
          <a:p>
            <a:pPr algn="l"/>
            <a:r>
              <a:rPr lang="en-US" sz="2000" cap="none" spc="0" dirty="0">
                <a:latin typeface="Abadi" panose="020B0604020104020204" pitchFamily="34" charset="0"/>
              </a:rPr>
              <a:t>KEY ASPECTS: FILE SYSTEMS: NTFS, FAT32, EXT4 FOR ORGANIZING AND ACCESSING FILES. </a:t>
            </a:r>
          </a:p>
          <a:p>
            <a:pPr algn="l"/>
            <a:r>
              <a:rPr lang="en-US" sz="2000" cap="none" spc="0" dirty="0">
                <a:latin typeface="Abadi" panose="020B0604020104020204" pitchFamily="34" charset="0"/>
              </a:rPr>
              <a:t>FILE OPERATIONS: CREATE, READ, WRITE, DELETE, APPEND.</a:t>
            </a:r>
          </a:p>
          <a:p>
            <a:pPr algn="l"/>
            <a:r>
              <a:rPr lang="en-US" sz="2000" cap="none" spc="0" dirty="0">
                <a:latin typeface="Abadi" panose="020B0604020104020204" pitchFamily="34" charset="0"/>
              </a:rPr>
              <a:t>DIRECTORY STRUCTURE: HIERARCHICAL ORGANIZATION (E.G., FOLDERS, SUBFOLDERS).</a:t>
            </a:r>
          </a:p>
          <a:p>
            <a:pPr algn="l"/>
            <a:r>
              <a:rPr lang="en-US" sz="2000" cap="none" spc="0" dirty="0">
                <a:latin typeface="Abadi" panose="020B0604020104020204" pitchFamily="34" charset="0"/>
              </a:rPr>
              <a:t>FILE METADATA: ATTRIBUTES LIKE SIZE, PERMISSIONS, AND TIMESTAMPS. ACCESS METHODS: SEQUENTIAL, DIRECT, INDEXED.</a:t>
            </a:r>
          </a:p>
          <a:p>
            <a:pPr algn="l"/>
            <a:endParaRPr lang="en-US" spc="0" dirty="0"/>
          </a:p>
        </p:txBody>
      </p:sp>
      <p:pic>
        <p:nvPicPr>
          <p:cNvPr id="5" name="Picture 4">
            <a:extLst>
              <a:ext uri="{FF2B5EF4-FFF2-40B4-BE49-F238E27FC236}">
                <a16:creationId xmlns:a16="http://schemas.microsoft.com/office/drawing/2014/main" id="{6FE9D2F2-1589-1E2F-78AC-3EE9FE0A9FE0}"/>
              </a:ext>
            </a:extLst>
          </p:cNvPr>
          <p:cNvPicPr>
            <a:picLocks noChangeAspect="1"/>
          </p:cNvPicPr>
          <p:nvPr/>
        </p:nvPicPr>
        <p:blipFill>
          <a:blip r:embed="rId3"/>
          <a:stretch>
            <a:fillRect/>
          </a:stretch>
        </p:blipFill>
        <p:spPr>
          <a:xfrm>
            <a:off x="2224704" y="133884"/>
            <a:ext cx="7742591" cy="1121761"/>
          </a:xfrm>
          <a:prstGeom prst="rect">
            <a:avLst/>
          </a:prstGeom>
        </p:spPr>
      </p:pic>
    </p:spTree>
    <p:extLst>
      <p:ext uri="{BB962C8B-B14F-4D97-AF65-F5344CB8AC3E}">
        <p14:creationId xmlns:p14="http://schemas.microsoft.com/office/powerpoint/2010/main" val="558627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4F528E-1141-2861-7F48-635572B9B14A}"/>
              </a:ext>
            </a:extLst>
          </p:cNvPr>
          <p:cNvSpPr>
            <a:spLocks noGrp="1"/>
          </p:cNvSpPr>
          <p:nvPr>
            <p:ph type="subTitle" idx="1"/>
          </p:nvPr>
        </p:nvSpPr>
        <p:spPr>
          <a:xfrm>
            <a:off x="431659" y="839675"/>
            <a:ext cx="11335110" cy="5949616"/>
          </a:xfrm>
        </p:spPr>
        <p:txBody>
          <a:bodyPr/>
          <a:lstStyle/>
          <a:p>
            <a:pPr algn="l"/>
            <a:r>
              <a:rPr lang="en-US" sz="2400" spc="0" dirty="0">
                <a:solidFill>
                  <a:schemeClr val="accent3"/>
                </a:solidFill>
                <a:latin typeface="Arial" panose="020B0604020202020204" pitchFamily="34" charset="0"/>
                <a:cs typeface="Arial" panose="020B0604020202020204" pitchFamily="34" charset="0"/>
              </a:rPr>
              <a:t>I/O (Input/Output</a:t>
            </a:r>
            <a:r>
              <a:rPr lang="en-US" sz="2400" spc="0" dirty="0">
                <a:solidFill>
                  <a:schemeClr val="accent3"/>
                </a:solidFill>
              </a:rPr>
              <a:t>)</a:t>
            </a:r>
          </a:p>
          <a:p>
            <a:pPr algn="l">
              <a:lnSpc>
                <a:spcPts val="2143"/>
              </a:lnSpc>
              <a:spcAft>
                <a:spcPts val="1029"/>
              </a:spcAft>
              <a:buNone/>
            </a:pPr>
            <a:r>
              <a:rPr lang="en-US" sz="1600" b="0" i="0" cap="none" spc="0" dirty="0">
                <a:solidFill>
                  <a:srgbClr val="F8FAFF"/>
                </a:solidFill>
                <a:effectLst/>
                <a:latin typeface="Arial" panose="020B0604020202020204" pitchFamily="34" charset="0"/>
                <a:cs typeface="Arial" panose="020B0604020202020204" pitchFamily="34" charset="0"/>
              </a:rPr>
              <a:t>HANDLES OS-DEVICE COMMUNICATION VIA:</a:t>
            </a:r>
          </a:p>
          <a:p>
            <a:pPr algn="l">
              <a:lnSpc>
                <a:spcPts val="2143"/>
              </a:lnSpc>
              <a:spcBef>
                <a:spcPts val="1029"/>
              </a:spcBef>
              <a:spcAft>
                <a:spcPts val="1029"/>
              </a:spcAft>
              <a:buFont typeface="Arial" panose="020B0604020202020204" pitchFamily="34" charset="0"/>
              <a:buChar char="•"/>
            </a:pPr>
            <a:r>
              <a:rPr lang="en-US" sz="1600" b="1" i="0" cap="none" spc="0" dirty="0">
                <a:solidFill>
                  <a:srgbClr val="F8FAFF"/>
                </a:solidFill>
                <a:effectLst/>
                <a:latin typeface="Arial" panose="020B0604020202020204" pitchFamily="34" charset="0"/>
                <a:cs typeface="Arial" panose="020B0604020202020204" pitchFamily="34" charset="0"/>
              </a:rPr>
              <a:t>DEVICE TYPES</a:t>
            </a:r>
            <a:r>
              <a:rPr lang="en-US" sz="1600" b="0" i="0" cap="none" spc="0" dirty="0">
                <a:solidFill>
                  <a:srgbClr val="F8FAFF"/>
                </a:solidFill>
                <a:effectLst/>
                <a:latin typeface="Arial" panose="020B0604020202020204" pitchFamily="34" charset="0"/>
                <a:cs typeface="Arial" panose="020B0604020202020204" pitchFamily="34" charset="0"/>
              </a:rPr>
              <a:t>: BLOCK (DISKS), CHARACTER (KEYBOARDS)</a:t>
            </a:r>
          </a:p>
          <a:p>
            <a:pPr algn="l">
              <a:lnSpc>
                <a:spcPts val="2143"/>
              </a:lnSpc>
              <a:spcBef>
                <a:spcPts val="300"/>
              </a:spcBef>
              <a:spcAft>
                <a:spcPts val="1029"/>
              </a:spcAft>
              <a:buFont typeface="Arial" panose="020B0604020202020204" pitchFamily="34" charset="0"/>
              <a:buChar char="•"/>
            </a:pPr>
            <a:r>
              <a:rPr lang="en-US" sz="1600" b="1" i="0" cap="none" spc="0" dirty="0">
                <a:solidFill>
                  <a:srgbClr val="F8FAFF"/>
                </a:solidFill>
                <a:effectLst/>
                <a:latin typeface="Arial" panose="020B0604020202020204" pitchFamily="34" charset="0"/>
                <a:cs typeface="Arial" panose="020B0604020202020204" pitchFamily="34" charset="0"/>
              </a:rPr>
              <a:t>METHODS</a:t>
            </a:r>
            <a:r>
              <a:rPr lang="en-US" sz="1600" b="0" i="0" cap="none" spc="0" dirty="0">
                <a:solidFill>
                  <a:srgbClr val="F8FAFF"/>
                </a:solidFill>
                <a:effectLst/>
                <a:latin typeface="Arial" panose="020B0604020202020204" pitchFamily="34" charset="0"/>
                <a:cs typeface="Arial" panose="020B0604020202020204" pitchFamily="34" charset="0"/>
              </a:rPr>
              <a:t>: PROGRAMMED I/O, INTERRUPT-DRIVEN, DMA</a:t>
            </a:r>
          </a:p>
          <a:p>
            <a:pPr algn="l">
              <a:lnSpc>
                <a:spcPts val="2143"/>
              </a:lnSpc>
              <a:spcBef>
                <a:spcPts val="300"/>
              </a:spcBef>
              <a:spcAft>
                <a:spcPts val="1029"/>
              </a:spcAft>
              <a:buFont typeface="Arial" panose="020B0604020202020204" pitchFamily="34" charset="0"/>
              <a:buChar char="•"/>
            </a:pPr>
            <a:r>
              <a:rPr lang="en-US" sz="1600" b="1" i="0" cap="none" spc="0" dirty="0">
                <a:solidFill>
                  <a:srgbClr val="F8FAFF"/>
                </a:solidFill>
                <a:effectLst/>
                <a:latin typeface="Arial" panose="020B0604020202020204" pitchFamily="34" charset="0"/>
                <a:cs typeface="Arial" panose="020B0604020202020204" pitchFamily="34" charset="0"/>
              </a:rPr>
              <a:t>TECHNIQUES</a:t>
            </a:r>
            <a:r>
              <a:rPr lang="en-US" sz="1600" b="0" i="0" cap="none" spc="0" dirty="0">
                <a:solidFill>
                  <a:srgbClr val="F8FAFF"/>
                </a:solidFill>
                <a:effectLst/>
                <a:latin typeface="Arial" panose="020B0604020202020204" pitchFamily="34" charset="0"/>
                <a:cs typeface="Arial" panose="020B0604020202020204" pitchFamily="34" charset="0"/>
              </a:rPr>
              <a:t>: BUFFERING, SPOOLING</a:t>
            </a:r>
          </a:p>
          <a:p>
            <a:pPr algn="l">
              <a:lnSpc>
                <a:spcPts val="2143"/>
              </a:lnSpc>
              <a:spcBef>
                <a:spcPts val="300"/>
              </a:spcBef>
              <a:spcAft>
                <a:spcPts val="1029"/>
              </a:spcAft>
              <a:buFont typeface="Arial" panose="020B0604020202020204" pitchFamily="34" charset="0"/>
              <a:buChar char="•"/>
            </a:pPr>
            <a:r>
              <a:rPr lang="en-US" sz="1600" b="1" i="0" cap="none" spc="0" dirty="0">
                <a:solidFill>
                  <a:srgbClr val="F8FAFF"/>
                </a:solidFill>
                <a:effectLst/>
                <a:latin typeface="Arial" panose="020B0604020202020204" pitchFamily="34" charset="0"/>
                <a:cs typeface="Arial" panose="020B0604020202020204" pitchFamily="34" charset="0"/>
              </a:rPr>
              <a:t>DRIVERS</a:t>
            </a:r>
            <a:r>
              <a:rPr lang="en-US" sz="1600" b="0" i="0" cap="none" spc="0" dirty="0">
                <a:solidFill>
                  <a:srgbClr val="F8FAFF"/>
                </a:solidFill>
                <a:effectLst/>
                <a:latin typeface="Arial" panose="020B0604020202020204" pitchFamily="34" charset="0"/>
                <a:cs typeface="Arial" panose="020B0604020202020204" pitchFamily="34" charset="0"/>
              </a:rPr>
              <a:t>: HARDWARE-OS INTERFACE</a:t>
            </a:r>
          </a:p>
          <a:p>
            <a:pPr algn="l"/>
            <a:endParaRPr lang="en-US" sz="1600" dirty="0"/>
          </a:p>
          <a:p>
            <a:pPr algn="l"/>
            <a:r>
              <a:rPr lang="en-US" sz="2400" spc="0" dirty="0">
                <a:solidFill>
                  <a:schemeClr val="accent3"/>
                </a:solidFill>
                <a:latin typeface="Arial" panose="020B0604020202020204" pitchFamily="34" charset="0"/>
                <a:cs typeface="Arial" panose="020B0604020202020204" pitchFamily="34" charset="0"/>
              </a:rPr>
              <a:t>Security</a:t>
            </a:r>
          </a:p>
          <a:p>
            <a:pPr algn="l"/>
            <a:r>
              <a:rPr lang="en-US" spc="0" dirty="0">
                <a:latin typeface="Abadi" panose="020B0604020104020204" pitchFamily="34" charset="0"/>
              </a:rPr>
              <a:t>Definition: Protects system resources and data from unauthorized access.</a:t>
            </a:r>
          </a:p>
          <a:p>
            <a:pPr algn="l"/>
            <a:r>
              <a:rPr lang="en-US" spc="0" dirty="0">
                <a:latin typeface="Abadi" panose="020B0604020104020204" pitchFamily="34" charset="0"/>
              </a:rPr>
              <a:t>Authentication: Verifies user identity ( </a:t>
            </a:r>
            <a:r>
              <a:rPr lang="en-US" u="sng" spc="0" dirty="0">
                <a:solidFill>
                  <a:srgbClr val="00B0F0"/>
                </a:solidFill>
                <a:latin typeface="Abadi" panose="020B0604020104020204" pitchFamily="34" charset="0"/>
              </a:rPr>
              <a:t>passwords, biometrics </a:t>
            </a:r>
            <a:r>
              <a:rPr lang="en-US" spc="0" dirty="0">
                <a:latin typeface="Abadi" panose="020B0604020104020204" pitchFamily="34" charset="0"/>
              </a:rPr>
              <a:t>).Authorization: Defines access permissions (e.g., read, write, execute).</a:t>
            </a:r>
          </a:p>
          <a:p>
            <a:pPr algn="l"/>
            <a:r>
              <a:rPr lang="en-US" spc="0" dirty="0">
                <a:latin typeface="Abadi" panose="020B0604020104020204" pitchFamily="34" charset="0"/>
              </a:rPr>
              <a:t>Cryptography: Encrypts data for confidentiality and integrity. Access Control: Models like DAC (Discretionary), MAC (Mandatory), RBAC (Role-Based).</a:t>
            </a:r>
          </a:p>
          <a:p>
            <a:pPr algn="l"/>
            <a:r>
              <a:rPr lang="en-US" spc="0" dirty="0">
                <a:latin typeface="Abadi" panose="020B0604020104020204" pitchFamily="34" charset="0"/>
              </a:rPr>
              <a:t>Threats &amp; Countermeasures: Malware, phishing, firewalls, intrusion detection systems</a:t>
            </a:r>
            <a:r>
              <a:rPr lang="en-US" dirty="0">
                <a:latin typeface="Abadi" panose="020B0604020104020204" pitchFamily="34" charset="0"/>
              </a:rPr>
              <a:t>.</a:t>
            </a:r>
          </a:p>
        </p:txBody>
      </p:sp>
    </p:spTree>
    <p:extLst>
      <p:ext uri="{BB962C8B-B14F-4D97-AF65-F5344CB8AC3E}">
        <p14:creationId xmlns:p14="http://schemas.microsoft.com/office/powerpoint/2010/main" val="1725164164"/>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documentManagement/types"/>
    <ds:schemaRef ds:uri="230e9df3-be65-4c73-a93b-d1236ebd677e"/>
    <ds:schemaRef ds:uri="http://schemas.openxmlformats.org/package/2006/metadata/core-properties"/>
    <ds:schemaRef ds:uri="http://purl.org/dc/elements/1.1/"/>
    <ds:schemaRef ds:uri="71af3243-3dd4-4a8d-8c0d-dd76da1f02a5"/>
    <ds:schemaRef ds:uri="http://purl.org/dc/dcmitype/"/>
    <ds:schemaRef ds:uri="http://purl.org/dc/terms/"/>
    <ds:schemaRef ds:uri="16c05727-aa75-4e4a-9b5f-8a80a1165891"/>
    <ds:schemaRef ds:uri="http://schemas.microsoft.com/office/infopath/2007/PartnerControls"/>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3713</TotalTime>
  <Words>3371</Words>
  <Application>Microsoft Office PowerPoint</Application>
  <PresentationFormat>Widescreen</PresentationFormat>
  <Paragraphs>283</Paragraphs>
  <Slides>40</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Abadi</vt:lpstr>
      <vt:lpstr>Aptos</vt:lpstr>
      <vt:lpstr>Arial</vt:lpstr>
      <vt:lpstr>Arial Black</vt:lpstr>
      <vt:lpstr>Arial Nova</vt:lpstr>
      <vt:lpstr>Biome</vt:lpstr>
      <vt:lpstr>Calibri</vt:lpstr>
      <vt:lpstr>Castellar</vt:lpstr>
      <vt:lpstr>Courier New</vt:lpstr>
      <vt:lpstr>DeepSeek-CJK-patch</vt:lpstr>
      <vt:lpstr>Google Sans</vt:lpstr>
      <vt:lpstr>Wingdings</vt:lpstr>
      <vt:lpstr>Custom</vt:lpstr>
      <vt:lpstr>CASE STUDIES  IN</vt:lpstr>
      <vt:lpstr>GROUP MEMBERS</vt:lpstr>
      <vt:lpstr>INTRODUCTION TO CASE STUDIES</vt:lpstr>
      <vt:lpstr> </vt:lpstr>
      <vt:lpstr> </vt:lpstr>
      <vt:lpstr>PowerPoint Presentation</vt:lpstr>
      <vt:lpstr>OS case studies make it easier to understand how operating systems work in real life, connecting textbook ideas to actual problems. </vt:lpstr>
      <vt:lpstr>PowerPoint Presentation</vt:lpstr>
      <vt:lpstr>PowerPoint Presentation</vt:lpstr>
      <vt:lpstr> UNIX/Linux</vt:lpstr>
      <vt:lpstr>Case Study: UNIX/Linux</vt:lpstr>
      <vt:lpstr>PowerPoint Presentation</vt:lpstr>
      <vt:lpstr>PowerPoint Presentation</vt:lpstr>
      <vt:lpstr>PowerPoint Presentation</vt:lpstr>
      <vt:lpstr>PowerPoint Presentation</vt:lpstr>
      <vt:lpstr>PowerPoint Presentation</vt:lpstr>
      <vt:lpstr> Microsoft Windows </vt:lpstr>
      <vt:lpstr>PowerPoint Presentation</vt:lpstr>
      <vt:lpstr>Windows Architecture </vt:lpstr>
      <vt:lpstr>PowerPoint Presentation</vt:lpstr>
      <vt:lpstr>PowerPoint Presentation</vt:lpstr>
      <vt:lpstr>PowerPoint Presentation</vt:lpstr>
      <vt:lpstr>PowerPoint Presentation</vt:lpstr>
      <vt:lpstr>PowerPoint Presentation</vt:lpstr>
      <vt:lpstr> Android OS</vt:lpstr>
      <vt:lpstr>PowerPoint Presentation</vt:lpstr>
      <vt:lpstr>PowerPoint Presentation</vt:lpstr>
      <vt:lpstr>PowerPoint Presentation</vt:lpstr>
      <vt:lpstr>PowerPoint Presentation</vt:lpstr>
      <vt:lpstr>PowerPoint Presentation</vt:lpstr>
      <vt:lpstr>Comparative Analysis of Case Studies</vt:lpstr>
      <vt:lpstr>PowerPoint Presentation</vt:lpstr>
      <vt:lpstr>PowerPoint Presentation</vt:lpstr>
      <vt:lpstr>PowerPoint Presentation</vt:lpstr>
      <vt:lpstr>PowerPoint Presentation</vt:lpstr>
      <vt:lpstr>Conclusion and Real-World Relevance of Microsoft Windows and Android OS Comparative Analysis</vt:lpstr>
      <vt:lpstr>Conclusion and Real-World Relevance of Microsoft Windows and Android OS Comparative Analysis</vt:lpstr>
      <vt:lpstr>Practical Impact of OS Design Choices</vt:lpstr>
      <vt:lpstr>The Importance of Case Studies for Students and Developers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SHAHARIAR ARAFAT</dc:creator>
  <cp:lastModifiedBy>SHAHARIAR ARAFAT</cp:lastModifiedBy>
  <cp:revision>13</cp:revision>
  <dcterms:created xsi:type="dcterms:W3CDTF">2025-05-07T15:34:32Z</dcterms:created>
  <dcterms:modified xsi:type="dcterms:W3CDTF">2025-05-12T02:36:00Z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