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368" r:id="rId3"/>
    <p:sldId id="371" r:id="rId4"/>
    <p:sldId id="402" r:id="rId5"/>
    <p:sldId id="348" r:id="rId6"/>
    <p:sldId id="349" r:id="rId7"/>
    <p:sldId id="351" r:id="rId8"/>
    <p:sldId id="383" r:id="rId9"/>
    <p:sldId id="356" r:id="rId10"/>
    <p:sldId id="382" r:id="rId11"/>
    <p:sldId id="363" r:id="rId12"/>
    <p:sldId id="367" r:id="rId13"/>
    <p:sldId id="365" r:id="rId14"/>
    <p:sldId id="364" r:id="rId15"/>
    <p:sldId id="366" r:id="rId16"/>
    <p:sldId id="406" r:id="rId17"/>
    <p:sldId id="370" r:id="rId18"/>
    <p:sldId id="369" r:id="rId19"/>
    <p:sldId id="405" r:id="rId20"/>
    <p:sldId id="404" r:id="rId21"/>
    <p:sldId id="372" r:id="rId22"/>
    <p:sldId id="407" r:id="rId23"/>
    <p:sldId id="408" r:id="rId24"/>
    <p:sldId id="384" r:id="rId25"/>
    <p:sldId id="385" r:id="rId26"/>
    <p:sldId id="386" r:id="rId27"/>
    <p:sldId id="374" r:id="rId28"/>
    <p:sldId id="373" r:id="rId29"/>
    <p:sldId id="375" r:id="rId30"/>
    <p:sldId id="376" r:id="rId31"/>
    <p:sldId id="377" r:id="rId32"/>
    <p:sldId id="378" r:id="rId33"/>
    <p:sldId id="379" r:id="rId34"/>
    <p:sldId id="380" r:id="rId35"/>
    <p:sldId id="381" r:id="rId36"/>
    <p:sldId id="403" r:id="rId37"/>
    <p:sldId id="397" r:id="rId38"/>
    <p:sldId id="398" r:id="rId39"/>
    <p:sldId id="399" r:id="rId40"/>
    <p:sldId id="411" r:id="rId41"/>
    <p:sldId id="412" r:id="rId42"/>
    <p:sldId id="400" r:id="rId43"/>
    <p:sldId id="409" r:id="rId44"/>
    <p:sldId id="410" r:id="rId45"/>
    <p:sldId id="357" r:id="rId46"/>
    <p:sldId id="358" r:id="rId47"/>
    <p:sldId id="359" r:id="rId48"/>
    <p:sldId id="360" r:id="rId49"/>
    <p:sldId id="361"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56" d="100"/>
          <a:sy n="56" d="100"/>
        </p:scale>
        <p:origin x="537"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632D0A-B58D-4853-9499-AC1F2E8A4A33}" type="datetimeFigureOut">
              <a:rPr lang="zh-CN" altLang="en-US" smtClean="0"/>
              <a:t>2025/4/26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3A663-4BA9-453B-97A0-F91425B7A61E}" type="slidenum">
              <a:rPr lang="zh-CN" altLang="en-US" smtClean="0"/>
              <a:t>‹#›</a:t>
            </a:fld>
            <a:endParaRPr lang="zh-CN" altLang="en-US"/>
          </a:p>
        </p:txBody>
      </p:sp>
    </p:spTree>
    <p:extLst>
      <p:ext uri="{BB962C8B-B14F-4D97-AF65-F5344CB8AC3E}">
        <p14:creationId xmlns:p14="http://schemas.microsoft.com/office/powerpoint/2010/main" val="266023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37BFEF39-3461-42C6-B2A0-53C3D7F9BA22}" type="slidenum">
              <a:rPr lang="zh-CN" altLang="en-US" smtClean="0"/>
              <a:t>3</a:t>
            </a:fld>
            <a:endParaRPr lang="zh-CN" altLang="en-US"/>
          </a:p>
        </p:txBody>
      </p:sp>
    </p:spTree>
    <p:extLst>
      <p:ext uri="{BB962C8B-B14F-4D97-AF65-F5344CB8AC3E}">
        <p14:creationId xmlns:p14="http://schemas.microsoft.com/office/powerpoint/2010/main" val="951836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C34E-F940-5935-5DD6-AE6B542C8E7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7319101-81B4-E24A-73A4-5FB38F194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3EC42F66-397C-FAA8-A42C-3D34A4EA1F74}"/>
              </a:ext>
            </a:extLst>
          </p:cNvPr>
          <p:cNvSpPr>
            <a:spLocks noGrp="1"/>
          </p:cNvSpPr>
          <p:nvPr>
            <p:ph type="dt" sz="half" idx="10"/>
          </p:nvPr>
        </p:nvSpPr>
        <p:spPr/>
        <p:txBody>
          <a:bodyPr/>
          <a:lstStyle/>
          <a:p>
            <a:fld id="{6EF9233F-0AF3-4890-9469-35A3ADC86D8A}" type="datetimeFigureOut">
              <a:rPr lang="zh-CN" altLang="en-US" smtClean="0"/>
              <a:t>2025/4/26</a:t>
            </a:fld>
            <a:endParaRPr lang="zh-CN" altLang="en-US"/>
          </a:p>
        </p:txBody>
      </p:sp>
      <p:sp>
        <p:nvSpPr>
          <p:cNvPr id="5" name="Footer Placeholder 4">
            <a:extLst>
              <a:ext uri="{FF2B5EF4-FFF2-40B4-BE49-F238E27FC236}">
                <a16:creationId xmlns:a16="http://schemas.microsoft.com/office/drawing/2014/main" id="{113867F2-68DB-7BFB-17D3-14C6389C058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803B480-2FFF-4D5D-71D5-4CAEF365C654}"/>
              </a:ext>
            </a:extLst>
          </p:cNvPr>
          <p:cNvSpPr>
            <a:spLocks noGrp="1"/>
          </p:cNvSpPr>
          <p:nvPr>
            <p:ph type="sldNum" sz="quarter" idx="12"/>
          </p:nvPr>
        </p:nvSpPr>
        <p:spPr/>
        <p:txBody>
          <a:bodyPr/>
          <a:lstStyle/>
          <a:p>
            <a:fld id="{B8C0A816-0C85-4FB4-9F11-667473441531}" type="slidenum">
              <a:rPr lang="zh-CN" altLang="en-US" smtClean="0"/>
              <a:t>‹#›</a:t>
            </a:fld>
            <a:endParaRPr lang="zh-CN" altLang="en-US"/>
          </a:p>
        </p:txBody>
      </p:sp>
    </p:spTree>
    <p:extLst>
      <p:ext uri="{BB962C8B-B14F-4D97-AF65-F5344CB8AC3E}">
        <p14:creationId xmlns:p14="http://schemas.microsoft.com/office/powerpoint/2010/main" val="377885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29502-FCAA-C6E6-C7AF-C80447979F33}"/>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3FFD961B-54C3-4BD1-6FB3-C6EB5A08A87D}"/>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2E3A6C9-7C10-1437-9265-DF85E10E2A8B}"/>
              </a:ext>
            </a:extLst>
          </p:cNvPr>
          <p:cNvSpPr>
            <a:spLocks noGrp="1"/>
          </p:cNvSpPr>
          <p:nvPr>
            <p:ph type="dt" sz="half" idx="10"/>
          </p:nvPr>
        </p:nvSpPr>
        <p:spPr/>
        <p:txBody>
          <a:bodyPr/>
          <a:lstStyle/>
          <a:p>
            <a:fld id="{6EF9233F-0AF3-4890-9469-35A3ADC86D8A}" type="datetimeFigureOut">
              <a:rPr lang="zh-CN" altLang="en-US" smtClean="0"/>
              <a:t>2025/4/26</a:t>
            </a:fld>
            <a:endParaRPr lang="zh-CN" altLang="en-US"/>
          </a:p>
        </p:txBody>
      </p:sp>
      <p:sp>
        <p:nvSpPr>
          <p:cNvPr id="5" name="Footer Placeholder 4">
            <a:extLst>
              <a:ext uri="{FF2B5EF4-FFF2-40B4-BE49-F238E27FC236}">
                <a16:creationId xmlns:a16="http://schemas.microsoft.com/office/drawing/2014/main" id="{1AAF4AA5-0140-69D6-2AC2-D89BD59C743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277ED30-56A8-1CDD-44F9-A080E419BE0E}"/>
              </a:ext>
            </a:extLst>
          </p:cNvPr>
          <p:cNvSpPr>
            <a:spLocks noGrp="1"/>
          </p:cNvSpPr>
          <p:nvPr>
            <p:ph type="sldNum" sz="quarter" idx="12"/>
          </p:nvPr>
        </p:nvSpPr>
        <p:spPr/>
        <p:txBody>
          <a:bodyPr/>
          <a:lstStyle/>
          <a:p>
            <a:fld id="{B8C0A816-0C85-4FB4-9F11-667473441531}" type="slidenum">
              <a:rPr lang="zh-CN" altLang="en-US" smtClean="0"/>
              <a:t>‹#›</a:t>
            </a:fld>
            <a:endParaRPr lang="zh-CN" altLang="en-US"/>
          </a:p>
        </p:txBody>
      </p:sp>
    </p:spTree>
    <p:extLst>
      <p:ext uri="{BB962C8B-B14F-4D97-AF65-F5344CB8AC3E}">
        <p14:creationId xmlns:p14="http://schemas.microsoft.com/office/powerpoint/2010/main" val="234667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F8E500-3130-9C48-C08B-30179A319B30}"/>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98C3100-7470-9992-7841-9FC3A61993A6}"/>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8A1E3CF-4D22-F84C-4347-BE71761068E5}"/>
              </a:ext>
            </a:extLst>
          </p:cNvPr>
          <p:cNvSpPr>
            <a:spLocks noGrp="1"/>
          </p:cNvSpPr>
          <p:nvPr>
            <p:ph type="dt" sz="half" idx="10"/>
          </p:nvPr>
        </p:nvSpPr>
        <p:spPr/>
        <p:txBody>
          <a:bodyPr/>
          <a:lstStyle/>
          <a:p>
            <a:fld id="{6EF9233F-0AF3-4890-9469-35A3ADC86D8A}" type="datetimeFigureOut">
              <a:rPr lang="zh-CN" altLang="en-US" smtClean="0"/>
              <a:t>2025/4/26</a:t>
            </a:fld>
            <a:endParaRPr lang="zh-CN" altLang="en-US"/>
          </a:p>
        </p:txBody>
      </p:sp>
      <p:sp>
        <p:nvSpPr>
          <p:cNvPr id="5" name="Footer Placeholder 4">
            <a:extLst>
              <a:ext uri="{FF2B5EF4-FFF2-40B4-BE49-F238E27FC236}">
                <a16:creationId xmlns:a16="http://schemas.microsoft.com/office/drawing/2014/main" id="{4067036F-E93E-54DD-7D1C-B95CF2AA5A95}"/>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2F2F6CB-5880-50C8-8666-48CEB7E32D32}"/>
              </a:ext>
            </a:extLst>
          </p:cNvPr>
          <p:cNvSpPr>
            <a:spLocks noGrp="1"/>
          </p:cNvSpPr>
          <p:nvPr>
            <p:ph type="sldNum" sz="quarter" idx="12"/>
          </p:nvPr>
        </p:nvSpPr>
        <p:spPr/>
        <p:txBody>
          <a:bodyPr/>
          <a:lstStyle/>
          <a:p>
            <a:fld id="{B8C0A816-0C85-4FB4-9F11-667473441531}" type="slidenum">
              <a:rPr lang="zh-CN" altLang="en-US" smtClean="0"/>
              <a:t>‹#›</a:t>
            </a:fld>
            <a:endParaRPr lang="zh-CN" altLang="en-US"/>
          </a:p>
        </p:txBody>
      </p:sp>
    </p:spTree>
    <p:extLst>
      <p:ext uri="{BB962C8B-B14F-4D97-AF65-F5344CB8AC3E}">
        <p14:creationId xmlns:p14="http://schemas.microsoft.com/office/powerpoint/2010/main" val="4121734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9D71-D798-7349-22B3-D08B9D5CC51D}"/>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10E27EE5-67C2-06A3-2D6E-B78D97618755}"/>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89FA18B-FE06-A970-7AAD-B2F591A5B026}"/>
              </a:ext>
            </a:extLst>
          </p:cNvPr>
          <p:cNvSpPr>
            <a:spLocks noGrp="1"/>
          </p:cNvSpPr>
          <p:nvPr>
            <p:ph type="dt" sz="half" idx="10"/>
          </p:nvPr>
        </p:nvSpPr>
        <p:spPr/>
        <p:txBody>
          <a:bodyPr/>
          <a:lstStyle/>
          <a:p>
            <a:fld id="{6EF9233F-0AF3-4890-9469-35A3ADC86D8A}" type="datetimeFigureOut">
              <a:rPr lang="zh-CN" altLang="en-US" smtClean="0"/>
              <a:t>2025/4/26</a:t>
            </a:fld>
            <a:endParaRPr lang="zh-CN" altLang="en-US"/>
          </a:p>
        </p:txBody>
      </p:sp>
      <p:sp>
        <p:nvSpPr>
          <p:cNvPr id="5" name="Footer Placeholder 4">
            <a:extLst>
              <a:ext uri="{FF2B5EF4-FFF2-40B4-BE49-F238E27FC236}">
                <a16:creationId xmlns:a16="http://schemas.microsoft.com/office/drawing/2014/main" id="{9CC05E51-654A-E1FB-953B-B698019DFAD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36F299B6-3025-C3BB-35FB-95F4736FC920}"/>
              </a:ext>
            </a:extLst>
          </p:cNvPr>
          <p:cNvSpPr>
            <a:spLocks noGrp="1"/>
          </p:cNvSpPr>
          <p:nvPr>
            <p:ph type="sldNum" sz="quarter" idx="12"/>
          </p:nvPr>
        </p:nvSpPr>
        <p:spPr/>
        <p:txBody>
          <a:bodyPr/>
          <a:lstStyle/>
          <a:p>
            <a:fld id="{B8C0A816-0C85-4FB4-9F11-667473441531}" type="slidenum">
              <a:rPr lang="zh-CN" altLang="en-US" smtClean="0"/>
              <a:t>‹#›</a:t>
            </a:fld>
            <a:endParaRPr lang="zh-CN" altLang="en-US"/>
          </a:p>
        </p:txBody>
      </p:sp>
    </p:spTree>
    <p:extLst>
      <p:ext uri="{BB962C8B-B14F-4D97-AF65-F5344CB8AC3E}">
        <p14:creationId xmlns:p14="http://schemas.microsoft.com/office/powerpoint/2010/main" val="3387856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34B05-AE3D-770D-3712-26A45891DA56}"/>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5F62102-E2A5-5CDF-187C-82C1033604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67D34184-4910-A9C7-7022-F5C0D4B4091D}"/>
              </a:ext>
            </a:extLst>
          </p:cNvPr>
          <p:cNvSpPr>
            <a:spLocks noGrp="1"/>
          </p:cNvSpPr>
          <p:nvPr>
            <p:ph type="dt" sz="half" idx="10"/>
          </p:nvPr>
        </p:nvSpPr>
        <p:spPr/>
        <p:txBody>
          <a:bodyPr/>
          <a:lstStyle/>
          <a:p>
            <a:fld id="{6EF9233F-0AF3-4890-9469-35A3ADC86D8A}" type="datetimeFigureOut">
              <a:rPr lang="zh-CN" altLang="en-US" smtClean="0"/>
              <a:t>2025/4/26</a:t>
            </a:fld>
            <a:endParaRPr lang="zh-CN" altLang="en-US"/>
          </a:p>
        </p:txBody>
      </p:sp>
      <p:sp>
        <p:nvSpPr>
          <p:cNvPr id="5" name="Footer Placeholder 4">
            <a:extLst>
              <a:ext uri="{FF2B5EF4-FFF2-40B4-BE49-F238E27FC236}">
                <a16:creationId xmlns:a16="http://schemas.microsoft.com/office/drawing/2014/main" id="{E23B7D83-73B9-2D2E-3782-870DE291338C}"/>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3746E9A-A363-F5DF-764B-9DCE276B4469}"/>
              </a:ext>
            </a:extLst>
          </p:cNvPr>
          <p:cNvSpPr>
            <a:spLocks noGrp="1"/>
          </p:cNvSpPr>
          <p:nvPr>
            <p:ph type="sldNum" sz="quarter" idx="12"/>
          </p:nvPr>
        </p:nvSpPr>
        <p:spPr/>
        <p:txBody>
          <a:bodyPr/>
          <a:lstStyle/>
          <a:p>
            <a:fld id="{B8C0A816-0C85-4FB4-9F11-667473441531}" type="slidenum">
              <a:rPr lang="zh-CN" altLang="en-US" smtClean="0"/>
              <a:t>‹#›</a:t>
            </a:fld>
            <a:endParaRPr lang="zh-CN" altLang="en-US"/>
          </a:p>
        </p:txBody>
      </p:sp>
    </p:spTree>
    <p:extLst>
      <p:ext uri="{BB962C8B-B14F-4D97-AF65-F5344CB8AC3E}">
        <p14:creationId xmlns:p14="http://schemas.microsoft.com/office/powerpoint/2010/main" val="1498885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D464-3432-C3DE-C129-ECF2DFA4513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9706EAE-B198-E623-9EC3-43EB1BA64E9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4628D247-2F50-D42C-3E3C-688063A34ADC}"/>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18334EF8-0ADD-8BC8-3569-35AC894FAF36}"/>
              </a:ext>
            </a:extLst>
          </p:cNvPr>
          <p:cNvSpPr>
            <a:spLocks noGrp="1"/>
          </p:cNvSpPr>
          <p:nvPr>
            <p:ph type="dt" sz="half" idx="10"/>
          </p:nvPr>
        </p:nvSpPr>
        <p:spPr/>
        <p:txBody>
          <a:bodyPr/>
          <a:lstStyle/>
          <a:p>
            <a:fld id="{6EF9233F-0AF3-4890-9469-35A3ADC86D8A}" type="datetimeFigureOut">
              <a:rPr lang="zh-CN" altLang="en-US" smtClean="0"/>
              <a:t>2025/4/26</a:t>
            </a:fld>
            <a:endParaRPr lang="zh-CN" altLang="en-US"/>
          </a:p>
        </p:txBody>
      </p:sp>
      <p:sp>
        <p:nvSpPr>
          <p:cNvPr id="6" name="Footer Placeholder 5">
            <a:extLst>
              <a:ext uri="{FF2B5EF4-FFF2-40B4-BE49-F238E27FC236}">
                <a16:creationId xmlns:a16="http://schemas.microsoft.com/office/drawing/2014/main" id="{3358794B-76F5-2B93-20A6-8CDB1078738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193BFD0-4E38-A9B6-3622-B1BB5ACDF8F2}"/>
              </a:ext>
            </a:extLst>
          </p:cNvPr>
          <p:cNvSpPr>
            <a:spLocks noGrp="1"/>
          </p:cNvSpPr>
          <p:nvPr>
            <p:ph type="sldNum" sz="quarter" idx="12"/>
          </p:nvPr>
        </p:nvSpPr>
        <p:spPr/>
        <p:txBody>
          <a:bodyPr/>
          <a:lstStyle/>
          <a:p>
            <a:fld id="{B8C0A816-0C85-4FB4-9F11-667473441531}" type="slidenum">
              <a:rPr lang="zh-CN" altLang="en-US" smtClean="0"/>
              <a:t>‹#›</a:t>
            </a:fld>
            <a:endParaRPr lang="zh-CN" altLang="en-US"/>
          </a:p>
        </p:txBody>
      </p:sp>
    </p:spTree>
    <p:extLst>
      <p:ext uri="{BB962C8B-B14F-4D97-AF65-F5344CB8AC3E}">
        <p14:creationId xmlns:p14="http://schemas.microsoft.com/office/powerpoint/2010/main" val="35838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A2F5-2C04-E8DE-E230-3E86D2AD401C}"/>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281E43E-634B-022D-C367-BF09A7E172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C41B2EB1-E7CF-2B49-21AE-A0CD1A4CA0A6}"/>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5807D3D9-83A4-C39A-368A-43A1818DA6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2F999FFD-504B-4662-D1DA-428257233643}"/>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EECCB3DA-6AE8-C5BE-BE2A-48EF1D59059A}"/>
              </a:ext>
            </a:extLst>
          </p:cNvPr>
          <p:cNvSpPr>
            <a:spLocks noGrp="1"/>
          </p:cNvSpPr>
          <p:nvPr>
            <p:ph type="dt" sz="half" idx="10"/>
          </p:nvPr>
        </p:nvSpPr>
        <p:spPr/>
        <p:txBody>
          <a:bodyPr/>
          <a:lstStyle/>
          <a:p>
            <a:fld id="{6EF9233F-0AF3-4890-9469-35A3ADC86D8A}" type="datetimeFigureOut">
              <a:rPr lang="zh-CN" altLang="en-US" smtClean="0"/>
              <a:t>2025/4/26</a:t>
            </a:fld>
            <a:endParaRPr lang="zh-CN" altLang="en-US"/>
          </a:p>
        </p:txBody>
      </p:sp>
      <p:sp>
        <p:nvSpPr>
          <p:cNvPr id="8" name="Footer Placeholder 7">
            <a:extLst>
              <a:ext uri="{FF2B5EF4-FFF2-40B4-BE49-F238E27FC236}">
                <a16:creationId xmlns:a16="http://schemas.microsoft.com/office/drawing/2014/main" id="{F2475967-A4B7-E614-1A90-13F9EA9CABDC}"/>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06A190B7-7F5B-319F-9307-E8EF83373F46}"/>
              </a:ext>
            </a:extLst>
          </p:cNvPr>
          <p:cNvSpPr>
            <a:spLocks noGrp="1"/>
          </p:cNvSpPr>
          <p:nvPr>
            <p:ph type="sldNum" sz="quarter" idx="12"/>
          </p:nvPr>
        </p:nvSpPr>
        <p:spPr/>
        <p:txBody>
          <a:bodyPr/>
          <a:lstStyle/>
          <a:p>
            <a:fld id="{B8C0A816-0C85-4FB4-9F11-667473441531}" type="slidenum">
              <a:rPr lang="zh-CN" altLang="en-US" smtClean="0"/>
              <a:t>‹#›</a:t>
            </a:fld>
            <a:endParaRPr lang="zh-CN" altLang="en-US"/>
          </a:p>
        </p:txBody>
      </p:sp>
    </p:spTree>
    <p:extLst>
      <p:ext uri="{BB962C8B-B14F-4D97-AF65-F5344CB8AC3E}">
        <p14:creationId xmlns:p14="http://schemas.microsoft.com/office/powerpoint/2010/main" val="3352573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A8D25-26D4-E40E-7EE8-36493B016E68}"/>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DC7BABF-A1C7-7752-FE16-91A3F84F5157}"/>
              </a:ext>
            </a:extLst>
          </p:cNvPr>
          <p:cNvSpPr>
            <a:spLocks noGrp="1"/>
          </p:cNvSpPr>
          <p:nvPr>
            <p:ph type="dt" sz="half" idx="10"/>
          </p:nvPr>
        </p:nvSpPr>
        <p:spPr/>
        <p:txBody>
          <a:bodyPr/>
          <a:lstStyle/>
          <a:p>
            <a:fld id="{6EF9233F-0AF3-4890-9469-35A3ADC86D8A}" type="datetimeFigureOut">
              <a:rPr lang="zh-CN" altLang="en-US" smtClean="0"/>
              <a:t>2025/4/26</a:t>
            </a:fld>
            <a:endParaRPr lang="zh-CN" altLang="en-US"/>
          </a:p>
        </p:txBody>
      </p:sp>
      <p:sp>
        <p:nvSpPr>
          <p:cNvPr id="4" name="Footer Placeholder 3">
            <a:extLst>
              <a:ext uri="{FF2B5EF4-FFF2-40B4-BE49-F238E27FC236}">
                <a16:creationId xmlns:a16="http://schemas.microsoft.com/office/drawing/2014/main" id="{A45227BE-9B37-650F-C5E0-DD35D95AED1D}"/>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8F0B0D9B-0401-FC26-C939-D2A0E8CF3343}"/>
              </a:ext>
            </a:extLst>
          </p:cNvPr>
          <p:cNvSpPr>
            <a:spLocks noGrp="1"/>
          </p:cNvSpPr>
          <p:nvPr>
            <p:ph type="sldNum" sz="quarter" idx="12"/>
          </p:nvPr>
        </p:nvSpPr>
        <p:spPr/>
        <p:txBody>
          <a:bodyPr/>
          <a:lstStyle/>
          <a:p>
            <a:fld id="{B8C0A816-0C85-4FB4-9F11-667473441531}" type="slidenum">
              <a:rPr lang="zh-CN" altLang="en-US" smtClean="0"/>
              <a:t>‹#›</a:t>
            </a:fld>
            <a:endParaRPr lang="zh-CN" altLang="en-US"/>
          </a:p>
        </p:txBody>
      </p:sp>
    </p:spTree>
    <p:extLst>
      <p:ext uri="{BB962C8B-B14F-4D97-AF65-F5344CB8AC3E}">
        <p14:creationId xmlns:p14="http://schemas.microsoft.com/office/powerpoint/2010/main" val="349873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42DC69-B9F3-E42E-3CDB-F83BEA32D369}"/>
              </a:ext>
            </a:extLst>
          </p:cNvPr>
          <p:cNvSpPr>
            <a:spLocks noGrp="1"/>
          </p:cNvSpPr>
          <p:nvPr>
            <p:ph type="dt" sz="half" idx="10"/>
          </p:nvPr>
        </p:nvSpPr>
        <p:spPr/>
        <p:txBody>
          <a:bodyPr/>
          <a:lstStyle/>
          <a:p>
            <a:fld id="{6EF9233F-0AF3-4890-9469-35A3ADC86D8A}" type="datetimeFigureOut">
              <a:rPr lang="zh-CN" altLang="en-US" smtClean="0"/>
              <a:t>2025/4/26</a:t>
            </a:fld>
            <a:endParaRPr lang="zh-CN" altLang="en-US"/>
          </a:p>
        </p:txBody>
      </p:sp>
      <p:sp>
        <p:nvSpPr>
          <p:cNvPr id="3" name="Footer Placeholder 2">
            <a:extLst>
              <a:ext uri="{FF2B5EF4-FFF2-40B4-BE49-F238E27FC236}">
                <a16:creationId xmlns:a16="http://schemas.microsoft.com/office/drawing/2014/main" id="{727C1B70-852B-518E-7159-7FBA163E4DBF}"/>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1A11565D-20B8-B44C-57F8-D3BE0F8807A2}"/>
              </a:ext>
            </a:extLst>
          </p:cNvPr>
          <p:cNvSpPr>
            <a:spLocks noGrp="1"/>
          </p:cNvSpPr>
          <p:nvPr>
            <p:ph type="sldNum" sz="quarter" idx="12"/>
          </p:nvPr>
        </p:nvSpPr>
        <p:spPr/>
        <p:txBody>
          <a:bodyPr/>
          <a:lstStyle/>
          <a:p>
            <a:fld id="{B8C0A816-0C85-4FB4-9F11-667473441531}" type="slidenum">
              <a:rPr lang="zh-CN" altLang="en-US" smtClean="0"/>
              <a:t>‹#›</a:t>
            </a:fld>
            <a:endParaRPr lang="zh-CN" altLang="en-US"/>
          </a:p>
        </p:txBody>
      </p:sp>
    </p:spTree>
    <p:extLst>
      <p:ext uri="{BB962C8B-B14F-4D97-AF65-F5344CB8AC3E}">
        <p14:creationId xmlns:p14="http://schemas.microsoft.com/office/powerpoint/2010/main" val="2558718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F3FEA-17D2-EC0E-49B5-38E3D0EEB0B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1CDBB84-3BC2-9354-8C9F-9910927C62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7960E2F2-F40B-72C3-42C0-DD4D670BC7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9609DE24-FE9F-2E24-4B87-946AE5FFD18B}"/>
              </a:ext>
            </a:extLst>
          </p:cNvPr>
          <p:cNvSpPr>
            <a:spLocks noGrp="1"/>
          </p:cNvSpPr>
          <p:nvPr>
            <p:ph type="dt" sz="half" idx="10"/>
          </p:nvPr>
        </p:nvSpPr>
        <p:spPr/>
        <p:txBody>
          <a:bodyPr/>
          <a:lstStyle/>
          <a:p>
            <a:fld id="{6EF9233F-0AF3-4890-9469-35A3ADC86D8A}" type="datetimeFigureOut">
              <a:rPr lang="zh-CN" altLang="en-US" smtClean="0"/>
              <a:t>2025/4/26</a:t>
            </a:fld>
            <a:endParaRPr lang="zh-CN" altLang="en-US"/>
          </a:p>
        </p:txBody>
      </p:sp>
      <p:sp>
        <p:nvSpPr>
          <p:cNvPr id="6" name="Footer Placeholder 5">
            <a:extLst>
              <a:ext uri="{FF2B5EF4-FFF2-40B4-BE49-F238E27FC236}">
                <a16:creationId xmlns:a16="http://schemas.microsoft.com/office/drawing/2014/main" id="{B694BDD8-B394-9DB6-5018-83ED7E0D404A}"/>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BC9BA7C-3F95-5691-40B6-8DEBA02AD091}"/>
              </a:ext>
            </a:extLst>
          </p:cNvPr>
          <p:cNvSpPr>
            <a:spLocks noGrp="1"/>
          </p:cNvSpPr>
          <p:nvPr>
            <p:ph type="sldNum" sz="quarter" idx="12"/>
          </p:nvPr>
        </p:nvSpPr>
        <p:spPr/>
        <p:txBody>
          <a:bodyPr/>
          <a:lstStyle/>
          <a:p>
            <a:fld id="{B8C0A816-0C85-4FB4-9F11-667473441531}" type="slidenum">
              <a:rPr lang="zh-CN" altLang="en-US" smtClean="0"/>
              <a:t>‹#›</a:t>
            </a:fld>
            <a:endParaRPr lang="zh-CN" altLang="en-US"/>
          </a:p>
        </p:txBody>
      </p:sp>
    </p:spTree>
    <p:extLst>
      <p:ext uri="{BB962C8B-B14F-4D97-AF65-F5344CB8AC3E}">
        <p14:creationId xmlns:p14="http://schemas.microsoft.com/office/powerpoint/2010/main" val="1220071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03DD-BE2A-A657-5BEA-2995F607D211}"/>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8E004E8D-AA49-2822-3042-610C24D8E2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4C3FE90-0EAF-3109-4B27-942004FD2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853778F-8108-7169-2CA7-81C47E808F83}"/>
              </a:ext>
            </a:extLst>
          </p:cNvPr>
          <p:cNvSpPr>
            <a:spLocks noGrp="1"/>
          </p:cNvSpPr>
          <p:nvPr>
            <p:ph type="dt" sz="half" idx="10"/>
          </p:nvPr>
        </p:nvSpPr>
        <p:spPr/>
        <p:txBody>
          <a:bodyPr/>
          <a:lstStyle/>
          <a:p>
            <a:fld id="{6EF9233F-0AF3-4890-9469-35A3ADC86D8A}" type="datetimeFigureOut">
              <a:rPr lang="zh-CN" altLang="en-US" smtClean="0"/>
              <a:t>2025/4/26</a:t>
            </a:fld>
            <a:endParaRPr lang="zh-CN" altLang="en-US"/>
          </a:p>
        </p:txBody>
      </p:sp>
      <p:sp>
        <p:nvSpPr>
          <p:cNvPr id="6" name="Footer Placeholder 5">
            <a:extLst>
              <a:ext uri="{FF2B5EF4-FFF2-40B4-BE49-F238E27FC236}">
                <a16:creationId xmlns:a16="http://schemas.microsoft.com/office/drawing/2014/main" id="{B30B0127-10FF-AE75-24F5-83BE9ADFFE6D}"/>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18BFF70-4DBB-64FA-99FD-AF0235666A3A}"/>
              </a:ext>
            </a:extLst>
          </p:cNvPr>
          <p:cNvSpPr>
            <a:spLocks noGrp="1"/>
          </p:cNvSpPr>
          <p:nvPr>
            <p:ph type="sldNum" sz="quarter" idx="12"/>
          </p:nvPr>
        </p:nvSpPr>
        <p:spPr/>
        <p:txBody>
          <a:bodyPr/>
          <a:lstStyle/>
          <a:p>
            <a:fld id="{B8C0A816-0C85-4FB4-9F11-667473441531}" type="slidenum">
              <a:rPr lang="zh-CN" altLang="en-US" smtClean="0"/>
              <a:t>‹#›</a:t>
            </a:fld>
            <a:endParaRPr lang="zh-CN" altLang="en-US"/>
          </a:p>
        </p:txBody>
      </p:sp>
    </p:spTree>
    <p:extLst>
      <p:ext uri="{BB962C8B-B14F-4D97-AF65-F5344CB8AC3E}">
        <p14:creationId xmlns:p14="http://schemas.microsoft.com/office/powerpoint/2010/main" val="186196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7D00F4-AADC-7058-102B-4384ED911A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02B49FD7-BD0C-64EB-DDB5-9380389BE3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D8F25E6-A158-65E4-BF3B-C1516D9CFB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F9233F-0AF3-4890-9469-35A3ADC86D8A}" type="datetimeFigureOut">
              <a:rPr lang="zh-CN" altLang="en-US" smtClean="0"/>
              <a:t>2025/4/26</a:t>
            </a:fld>
            <a:endParaRPr lang="zh-CN" altLang="en-US"/>
          </a:p>
        </p:txBody>
      </p:sp>
      <p:sp>
        <p:nvSpPr>
          <p:cNvPr id="5" name="Footer Placeholder 4">
            <a:extLst>
              <a:ext uri="{FF2B5EF4-FFF2-40B4-BE49-F238E27FC236}">
                <a16:creationId xmlns:a16="http://schemas.microsoft.com/office/drawing/2014/main" id="{C6A93F03-190D-EDC9-2DAA-71F81262D0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3B04743E-ED40-1A06-9108-948210F83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C0A816-0C85-4FB4-9F11-667473441531}" type="slidenum">
              <a:rPr lang="zh-CN" altLang="en-US" smtClean="0"/>
              <a:t>‹#›</a:t>
            </a:fld>
            <a:endParaRPr lang="zh-CN" altLang="en-US"/>
          </a:p>
        </p:txBody>
      </p:sp>
    </p:spTree>
    <p:extLst>
      <p:ext uri="{BB962C8B-B14F-4D97-AF65-F5344CB8AC3E}">
        <p14:creationId xmlns:p14="http://schemas.microsoft.com/office/powerpoint/2010/main" val="2362068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bing.com/ck/a?!&amp;&amp;p=693beb403177960e9843b6aea9e552f670a1694d187caad32982b3daa1c5cb2aJmltdHM9MTc0NTE5MzYwMA&amp;ptn=3&amp;ver=2&amp;hsh=4&amp;fclid=3adf1532-81cf-6b39-2fe2-06db80a96a33&amp;psq=what+is+lambda+in+python&amp;u=a1aHR0cHM6Ly93d3cudzNzY2hvb2xzLmNvbS9weXRob24vcHl0aG9uX2xhbWJkYS5hc3A&amp;ntb=1"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bing.com/ck/a?!&amp;&amp;p=693beb403177960e9843b6aea9e552f670a1694d187caad32982b3daa1c5cb2aJmltdHM9MTc0NTE5MzYwMA&amp;ptn=3&amp;ver=2&amp;hsh=4&amp;fclid=3adf1532-81cf-6b39-2fe2-06db80a96a33&amp;psq=what+is+lambda+in+python&amp;u=a1aHR0cHM6Ly93d3cudzNzY2hvb2xzLmNvbS9weXRob24vcHl0aG9uX2xhbWJkYS5hc3A&amp;ntb=1"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bing.com/ck/a?!&amp;&amp;p=693beb403177960e9843b6aea9e552f670a1694d187caad32982b3daa1c5cb2aJmltdHM9MTc0NTE5MzYwMA&amp;ptn=3&amp;ver=2&amp;hsh=4&amp;fclid=3adf1532-81cf-6b39-2fe2-06db80a96a33&amp;psq=what+is+lambda+in+python&amp;u=a1aHR0cHM6Ly93d3cudzNzY2hvb2xzLmNvbS9weXRob24vcHl0aG9uX2xhbWJkYS5hc3A&amp;ntb=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stackoverflow.com/questions/14535730/what-does-hashable-mean-in-python"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498F-BEBE-608A-83C9-1684EB345D53}"/>
              </a:ext>
            </a:extLst>
          </p:cNvPr>
          <p:cNvSpPr>
            <a:spLocks noGrp="1"/>
          </p:cNvSpPr>
          <p:nvPr>
            <p:ph type="ctrTitle"/>
          </p:nvPr>
        </p:nvSpPr>
        <p:spPr/>
        <p:txBody>
          <a:bodyPr/>
          <a:lstStyle/>
          <a:p>
            <a:r>
              <a:rPr lang="en-US" altLang="zh-CN" dirty="0"/>
              <a:t>Python Features</a:t>
            </a:r>
            <a:endParaRPr lang="zh-CN" altLang="en-US" dirty="0"/>
          </a:p>
        </p:txBody>
      </p:sp>
      <p:sp>
        <p:nvSpPr>
          <p:cNvPr id="3" name="Subtitle 2">
            <a:extLst>
              <a:ext uri="{FF2B5EF4-FFF2-40B4-BE49-F238E27FC236}">
                <a16:creationId xmlns:a16="http://schemas.microsoft.com/office/drawing/2014/main" id="{CCAAB2B4-C203-9CAE-DBE5-86DB7A84E3BF}"/>
              </a:ext>
            </a:extLst>
          </p:cNvPr>
          <p:cNvSpPr>
            <a:spLocks noGrp="1"/>
          </p:cNvSpPr>
          <p:nvPr>
            <p:ph type="subTitle" idx="1"/>
          </p:nvPr>
        </p:nvSpPr>
        <p:spPr/>
        <p:txBody>
          <a:bodyPr/>
          <a:lstStyle/>
          <a:p>
            <a:r>
              <a:rPr lang="en-US" altLang="zh-CN" dirty="0"/>
              <a:t>By Dr. Ahmed Awais</a:t>
            </a:r>
            <a:endParaRPr lang="zh-CN" altLang="en-US" dirty="0"/>
          </a:p>
        </p:txBody>
      </p:sp>
    </p:spTree>
    <p:extLst>
      <p:ext uri="{BB962C8B-B14F-4D97-AF65-F5344CB8AC3E}">
        <p14:creationId xmlns:p14="http://schemas.microsoft.com/office/powerpoint/2010/main" val="898213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7315-6058-67F5-0090-B61E4956CCBF}"/>
              </a:ext>
            </a:extLst>
          </p:cNvPr>
          <p:cNvSpPr>
            <a:spLocks noGrp="1"/>
          </p:cNvSpPr>
          <p:nvPr>
            <p:ph type="title"/>
          </p:nvPr>
        </p:nvSpPr>
        <p:spPr/>
        <p:txBody>
          <a:bodyPr/>
          <a:lstStyle/>
          <a:p>
            <a:r>
              <a:rPr lang="en-US" altLang="zh-CN" dirty="0"/>
              <a:t>Some details about == vs is</a:t>
            </a:r>
            <a:endParaRPr lang="zh-CN" altLang="en-US" dirty="0"/>
          </a:p>
        </p:txBody>
      </p:sp>
      <p:sp>
        <p:nvSpPr>
          <p:cNvPr id="3" name="Content Placeholder 2">
            <a:extLst>
              <a:ext uri="{FF2B5EF4-FFF2-40B4-BE49-F238E27FC236}">
                <a16:creationId xmlns:a16="http://schemas.microsoft.com/office/drawing/2014/main" id="{296139FD-0594-8018-DD50-D3D5521F6212}"/>
              </a:ext>
            </a:extLst>
          </p:cNvPr>
          <p:cNvSpPr>
            <a:spLocks noGrp="1"/>
          </p:cNvSpPr>
          <p:nvPr>
            <p:ph idx="1"/>
          </p:nvPr>
        </p:nvSpPr>
        <p:spPr/>
        <p:txBody>
          <a:bodyPr>
            <a:normAutofit lnSpcReduction="10000"/>
          </a:bodyPr>
          <a:lstStyle/>
          <a:p>
            <a:pPr algn="just"/>
            <a:r>
              <a:rPr lang="en-US" altLang="zh-CN" b="1" dirty="0"/>
              <a:t>String Interning</a:t>
            </a:r>
            <a:r>
              <a:rPr lang="en-US" altLang="zh-CN" dirty="0"/>
              <a:t>: Python optimizes memory usage by "interning" certain strings. Interning means that when identical string literals are created, Python reuses the same memory location for those strings instead of creating new objects. This is particularly common for short strings and those that look like identifiers (e.g., variable names).</a:t>
            </a:r>
          </a:p>
          <a:p>
            <a:pPr algn="just"/>
            <a:r>
              <a:rPr lang="en-US" altLang="zh-CN" b="1" dirty="0"/>
              <a:t>Non-Interned Longer Strings: </a:t>
            </a:r>
            <a:r>
              <a:rPr lang="en-US" altLang="zh-CN" dirty="0"/>
              <a:t>For longer strings or strings that are not as common, Python might not intern them. When you do s1 = "awais ahmed" and s2 = "awais ahmed", Python may create two separate string objects in memory, even though their content is identical. This results in s1 is s2 returning False.</a:t>
            </a:r>
          </a:p>
          <a:p>
            <a:pPr algn="just"/>
            <a:endParaRPr lang="en-US" altLang="zh-CN" dirty="0"/>
          </a:p>
          <a:p>
            <a:pPr algn="just"/>
            <a:endParaRPr lang="zh-CN" altLang="en-US" dirty="0"/>
          </a:p>
        </p:txBody>
      </p:sp>
    </p:spTree>
    <p:extLst>
      <p:ext uri="{BB962C8B-B14F-4D97-AF65-F5344CB8AC3E}">
        <p14:creationId xmlns:p14="http://schemas.microsoft.com/office/powerpoint/2010/main" val="2843417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36B4B-A320-D252-CBFF-1B4FEBA0AB32}"/>
              </a:ext>
            </a:extLst>
          </p:cNvPr>
          <p:cNvSpPr>
            <a:spLocks noGrp="1"/>
          </p:cNvSpPr>
          <p:nvPr>
            <p:ph type="title"/>
          </p:nvPr>
        </p:nvSpPr>
        <p:spPr/>
        <p:txBody>
          <a:bodyPr/>
          <a:lstStyle/>
          <a:p>
            <a:r>
              <a:rPr lang="en-US" altLang="zh-CN" dirty="0"/>
              <a:t>Print as statement vs function vs </a:t>
            </a:r>
            <a:r>
              <a:rPr lang="en-US" altLang="zh-CN" dirty="0" err="1"/>
              <a:t>Pprint</a:t>
            </a:r>
            <a:endParaRPr lang="zh-CN" altLang="en-US" dirty="0"/>
          </a:p>
        </p:txBody>
      </p:sp>
      <p:sp>
        <p:nvSpPr>
          <p:cNvPr id="3" name="Content Placeholder 2">
            <a:extLst>
              <a:ext uri="{FF2B5EF4-FFF2-40B4-BE49-F238E27FC236}">
                <a16:creationId xmlns:a16="http://schemas.microsoft.com/office/drawing/2014/main" id="{D36309CF-2D2C-183D-54A2-4425810977E6}"/>
              </a:ext>
            </a:extLst>
          </p:cNvPr>
          <p:cNvSpPr>
            <a:spLocks noGrp="1"/>
          </p:cNvSpPr>
          <p:nvPr>
            <p:ph idx="1"/>
          </p:nvPr>
        </p:nvSpPr>
        <p:spPr>
          <a:xfrm>
            <a:off x="838200" y="1825625"/>
            <a:ext cx="10515600" cy="793750"/>
          </a:xfrm>
        </p:spPr>
        <p:txBody>
          <a:bodyPr>
            <a:normAutofit lnSpcReduction="10000"/>
          </a:bodyPr>
          <a:lstStyle/>
          <a:p>
            <a:pPr marL="0" indent="0">
              <a:buNone/>
            </a:pPr>
            <a:r>
              <a:rPr lang="en-US" altLang="zh-CN" dirty="0"/>
              <a:t>In Python 2 -&gt; print "Hello, world!“ # It was just and statement not the function</a:t>
            </a:r>
          </a:p>
          <a:p>
            <a:endParaRPr lang="en-US" altLang="zh-CN" dirty="0"/>
          </a:p>
          <a:p>
            <a:endParaRPr lang="zh-CN" altLang="en-US" dirty="0"/>
          </a:p>
        </p:txBody>
      </p:sp>
      <p:sp>
        <p:nvSpPr>
          <p:cNvPr id="5" name="Rectangle 2">
            <a:extLst>
              <a:ext uri="{FF2B5EF4-FFF2-40B4-BE49-F238E27FC236}">
                <a16:creationId xmlns:a16="http://schemas.microsoft.com/office/drawing/2014/main" id="{680B0840-9AD2-32E3-6C73-96F476AA9A25}"/>
              </a:ext>
            </a:extLst>
          </p:cNvPr>
          <p:cNvSpPr>
            <a:spLocks noChangeArrowheads="1"/>
          </p:cNvSpPr>
          <p:nvPr/>
        </p:nvSpPr>
        <p:spPr bwMode="auto">
          <a:xfrm>
            <a:off x="838200" y="2834818"/>
            <a:ext cx="9610725"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109503"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111111"/>
                </a:solidFill>
                <a:effectLst/>
                <a:latin typeface="+mj-lt"/>
              </a:rPr>
              <a:t>In Python 3, </a:t>
            </a:r>
            <a:r>
              <a:rPr kumimoji="0" lang="zh-CN" altLang="zh-CN" sz="2800" b="0" i="0" u="none" strike="noStrike" cap="none" normalizeH="0" baseline="0" dirty="0">
                <a:ln>
                  <a:noFill/>
                </a:ln>
                <a:solidFill>
                  <a:srgbClr val="111111"/>
                </a:solidFill>
                <a:effectLst/>
                <a:latin typeface="+mj-lt"/>
                <a:cs typeface="Courier New" panose="02070309020205020404" pitchFamily="49" charset="0"/>
              </a:rPr>
              <a:t>print</a:t>
            </a:r>
            <a:r>
              <a:rPr kumimoji="0" lang="zh-CN" altLang="zh-CN" sz="2800" b="0" i="0" u="none" strike="noStrike" cap="none" normalizeH="0" baseline="0" dirty="0">
                <a:ln>
                  <a:noFill/>
                </a:ln>
                <a:solidFill>
                  <a:srgbClr val="111111"/>
                </a:solidFill>
                <a:effectLst/>
                <a:latin typeface="+mj-lt"/>
              </a:rPr>
              <a:t> is a function, which requires parentheses. This change was made to improve consistency and flexibility. For example:</a:t>
            </a:r>
            <a:endParaRPr kumimoji="0" lang="zh-CN" altLang="zh-CN" sz="2800" b="0" i="0" u="none" strike="noStrike" cap="none" normalizeH="0" baseline="0" dirty="0">
              <a:ln>
                <a:noFill/>
              </a:ln>
              <a:solidFill>
                <a:srgbClr val="6A737D"/>
              </a:solidFill>
              <a:effectLst/>
              <a:latin typeface="+mj-l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6A737D"/>
                </a:solidFill>
                <a:effectLst/>
                <a:latin typeface="+mj-lt"/>
                <a:cs typeface="Courier New" panose="02070309020205020404" pitchFamily="49" charset="0"/>
              </a:rPr>
              <a:t># Python 3</a:t>
            </a:r>
            <a:r>
              <a:rPr kumimoji="0" lang="zh-CN" altLang="zh-CN" sz="2800" b="0" i="0" u="none" strike="noStrike" cap="none" normalizeH="0" baseline="0" dirty="0">
                <a:ln>
                  <a:noFill/>
                </a:ln>
                <a:solidFill>
                  <a:srgbClr val="111111"/>
                </a:solidFill>
                <a:effectLst/>
                <a:latin typeface="+mj-lt"/>
                <a:cs typeface="Courier New" panose="02070309020205020404" pitchFamily="49" charset="0"/>
              </a:rPr>
              <a:t> </a:t>
            </a:r>
            <a:r>
              <a:rPr kumimoji="0" lang="zh-CN" altLang="zh-CN" sz="2800" b="0" i="0" u="none" strike="noStrike" cap="none" normalizeH="0" baseline="0" dirty="0">
                <a:ln>
                  <a:noFill/>
                </a:ln>
                <a:solidFill>
                  <a:srgbClr val="E36209"/>
                </a:solidFill>
                <a:effectLst/>
                <a:latin typeface="+mj-lt"/>
                <a:cs typeface="Courier New" panose="02070309020205020404" pitchFamily="49" charset="0"/>
              </a:rPr>
              <a:t>print</a:t>
            </a:r>
            <a:r>
              <a:rPr kumimoji="0" lang="zh-CN" altLang="zh-CN" sz="2800" b="0" i="0" u="none" strike="noStrike" cap="none" normalizeH="0" baseline="0" dirty="0">
                <a:ln>
                  <a:noFill/>
                </a:ln>
                <a:solidFill>
                  <a:srgbClr val="111111"/>
                </a:solidFill>
                <a:effectLst/>
                <a:latin typeface="+mj-lt"/>
                <a:cs typeface="Courier New" panose="02070309020205020404" pitchFamily="49" charset="0"/>
              </a:rPr>
              <a:t>(</a:t>
            </a:r>
            <a:r>
              <a:rPr kumimoji="0" lang="zh-CN" altLang="zh-CN" sz="2800" b="0" i="0" u="none" strike="noStrike" cap="none" normalizeH="0" baseline="0" dirty="0">
                <a:ln>
                  <a:noFill/>
                </a:ln>
                <a:solidFill>
                  <a:srgbClr val="032F62"/>
                </a:solidFill>
                <a:effectLst/>
                <a:latin typeface="+mj-lt"/>
                <a:cs typeface="Courier New" panose="02070309020205020404" pitchFamily="49" charset="0"/>
              </a:rPr>
              <a:t>"Hello, world!"</a:t>
            </a:r>
            <a:r>
              <a:rPr kumimoji="0" lang="zh-CN" altLang="zh-CN" sz="2800" b="0" i="0" u="none" strike="noStrike" cap="none" normalizeH="0" baseline="0" dirty="0">
                <a:ln>
                  <a:noFill/>
                </a:ln>
                <a:solidFill>
                  <a:srgbClr val="111111"/>
                </a:solidFill>
                <a:effectLst/>
                <a:latin typeface="+mj-lt"/>
                <a:cs typeface="Courier New" panose="02070309020205020404" pitchFamily="49" charset="0"/>
              </a:rPr>
              <a:t>)</a:t>
            </a:r>
            <a:endParaRPr kumimoji="0" lang="en-US" altLang="zh-CN"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dirty="0" err="1">
                <a:latin typeface="+mj-lt"/>
              </a:rPr>
              <a:t>Pprint</a:t>
            </a:r>
            <a:r>
              <a:rPr lang="en-US" altLang="zh-CN" sz="2800" dirty="0">
                <a:latin typeface="+mj-lt"/>
              </a:rPr>
              <a:t> stands for pretty-print</a:t>
            </a:r>
            <a:endParaRPr kumimoji="0" lang="zh-CN" altLang="zh-CN" sz="2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507686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1908A0-D7C3-EEB1-9E69-F6D3280E7822}"/>
              </a:ext>
            </a:extLst>
          </p:cNvPr>
          <p:cNvPicPr>
            <a:picLocks noChangeAspect="1"/>
          </p:cNvPicPr>
          <p:nvPr/>
        </p:nvPicPr>
        <p:blipFill>
          <a:blip r:embed="rId2"/>
          <a:stretch>
            <a:fillRect/>
          </a:stretch>
        </p:blipFill>
        <p:spPr>
          <a:xfrm>
            <a:off x="1975862" y="223390"/>
            <a:ext cx="8240275" cy="6411220"/>
          </a:xfrm>
          <a:prstGeom prst="rect">
            <a:avLst/>
          </a:prstGeom>
        </p:spPr>
      </p:pic>
    </p:spTree>
    <p:extLst>
      <p:ext uri="{BB962C8B-B14F-4D97-AF65-F5344CB8AC3E}">
        <p14:creationId xmlns:p14="http://schemas.microsoft.com/office/powerpoint/2010/main" val="2804579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36B4B-A320-D252-CBFF-1B4FEBA0AB32}"/>
              </a:ext>
            </a:extLst>
          </p:cNvPr>
          <p:cNvSpPr>
            <a:spLocks noGrp="1"/>
          </p:cNvSpPr>
          <p:nvPr>
            <p:ph type="title"/>
          </p:nvPr>
        </p:nvSpPr>
        <p:spPr/>
        <p:txBody>
          <a:bodyPr/>
          <a:lstStyle/>
          <a:p>
            <a:r>
              <a:rPr lang="en-US" altLang="zh-CN" dirty="0"/>
              <a:t>Print as statement vs function vs </a:t>
            </a:r>
            <a:r>
              <a:rPr lang="en-US" altLang="zh-CN" dirty="0" err="1"/>
              <a:t>Pprint</a:t>
            </a:r>
            <a:endParaRPr lang="zh-CN" altLang="en-US" dirty="0"/>
          </a:p>
        </p:txBody>
      </p:sp>
      <p:sp>
        <p:nvSpPr>
          <p:cNvPr id="6" name="Rectangle 2">
            <a:extLst>
              <a:ext uri="{FF2B5EF4-FFF2-40B4-BE49-F238E27FC236}">
                <a16:creationId xmlns:a16="http://schemas.microsoft.com/office/drawing/2014/main" id="{7944AF06-F6CB-3A63-B497-DE0A5FEB9B3E}"/>
              </a:ext>
            </a:extLst>
          </p:cNvPr>
          <p:cNvSpPr>
            <a:spLocks noGrp="1" noChangeArrowheads="1"/>
          </p:cNvSpPr>
          <p:nvPr>
            <p:ph idx="1"/>
          </p:nvPr>
        </p:nvSpPr>
        <p:spPr bwMode="auto">
          <a:xfrm>
            <a:off x="977347" y="1841399"/>
            <a:ext cx="9657522"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600" b="0" i="0" u="none" strike="noStrike" cap="none" normalizeH="0" baseline="0" dirty="0">
                <a:ln>
                  <a:noFill/>
                </a:ln>
                <a:solidFill>
                  <a:srgbClr val="111111"/>
                </a:solidFill>
                <a:effectLst/>
                <a:latin typeface="Roboto" panose="02000000000000000000" pitchFamily="2" charset="0"/>
              </a:rPr>
              <a:t>The </a:t>
            </a:r>
            <a:r>
              <a:rPr kumimoji="0" lang="zh-CN"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pprint</a:t>
            </a:r>
            <a:r>
              <a:rPr kumimoji="0" lang="zh-CN" altLang="zh-CN" sz="3600" b="0" i="0" u="none" strike="noStrike" cap="none" normalizeH="0" baseline="0" dirty="0">
                <a:ln>
                  <a:noFill/>
                </a:ln>
                <a:solidFill>
                  <a:srgbClr val="111111"/>
                </a:solidFill>
                <a:effectLst/>
                <a:latin typeface="Roboto" panose="02000000000000000000" pitchFamily="2" charset="0"/>
              </a:rPr>
              <a:t> function, provided by the </a:t>
            </a:r>
            <a:r>
              <a:rPr kumimoji="0" lang="zh-CN"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pprint</a:t>
            </a:r>
            <a:r>
              <a:rPr kumimoji="0" lang="zh-CN" altLang="zh-CN" sz="3600" b="0" i="0" u="none" strike="noStrike" cap="none" normalizeH="0" baseline="0" dirty="0">
                <a:ln>
                  <a:noFill/>
                </a:ln>
                <a:solidFill>
                  <a:srgbClr val="111111"/>
                </a:solidFill>
                <a:effectLst/>
                <a:latin typeface="Roboto" panose="02000000000000000000" pitchFamily="2" charset="0"/>
              </a:rPr>
              <a:t> module, stands for "pretty-print". </a:t>
            </a:r>
            <a:endParaRPr kumimoji="0" lang="en-US" altLang="zh-CN" sz="3600" b="0" i="0" u="none" strike="noStrike" cap="none" normalizeH="0" baseline="0" dirty="0">
              <a:ln>
                <a:noFill/>
              </a:ln>
              <a:solidFill>
                <a:srgbClr val="11111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3600" b="0" i="0" u="none" strike="noStrike" cap="none" normalizeH="0" baseline="0" dirty="0">
              <a:ln>
                <a:noFill/>
              </a:ln>
              <a:solidFill>
                <a:srgbClr val="11111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3600" b="0" i="0" u="none" strike="noStrike" cap="none" normalizeH="0" baseline="0" dirty="0">
                <a:ln>
                  <a:noFill/>
                </a:ln>
                <a:solidFill>
                  <a:srgbClr val="111111"/>
                </a:solidFill>
                <a:effectLst/>
                <a:latin typeface="Roboto" panose="02000000000000000000" pitchFamily="2" charset="0"/>
              </a:rPr>
              <a:t>It is used to print data structures like dictionaries and lists in a more readable format, especially useful for nested structures.</a:t>
            </a:r>
            <a:r>
              <a:rPr kumimoji="0" lang="zh-CN" altLang="zh-CN" sz="1400" b="0" i="0" u="none" strike="noStrike" cap="none" normalizeH="0" baseline="0" dirty="0">
                <a:ln>
                  <a:noFill/>
                </a:ln>
                <a:solidFill>
                  <a:schemeClr val="tx1"/>
                </a:solidFill>
                <a:effectLst/>
              </a:rPr>
              <a:t> </a:t>
            </a:r>
            <a:endParaRPr kumimoji="0" lang="zh-CN" altLang="zh-CN"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5046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36B4B-A320-D252-CBFF-1B4FEBA0AB32}"/>
              </a:ext>
            </a:extLst>
          </p:cNvPr>
          <p:cNvSpPr>
            <a:spLocks noGrp="1"/>
          </p:cNvSpPr>
          <p:nvPr>
            <p:ph type="title"/>
          </p:nvPr>
        </p:nvSpPr>
        <p:spPr/>
        <p:txBody>
          <a:bodyPr/>
          <a:lstStyle/>
          <a:p>
            <a:r>
              <a:rPr lang="en-US" altLang="zh-CN" dirty="0"/>
              <a:t>Print as statement vs function vs </a:t>
            </a:r>
            <a:r>
              <a:rPr lang="en-US" altLang="zh-CN" dirty="0" err="1"/>
              <a:t>Pprint</a:t>
            </a:r>
            <a:endParaRPr lang="zh-CN" altLang="en-US" dirty="0"/>
          </a:p>
        </p:txBody>
      </p:sp>
      <p:sp>
        <p:nvSpPr>
          <p:cNvPr id="3" name="Content Placeholder 2">
            <a:extLst>
              <a:ext uri="{FF2B5EF4-FFF2-40B4-BE49-F238E27FC236}">
                <a16:creationId xmlns:a16="http://schemas.microsoft.com/office/drawing/2014/main" id="{D36309CF-2D2C-183D-54A2-4425810977E6}"/>
              </a:ext>
            </a:extLst>
          </p:cNvPr>
          <p:cNvSpPr>
            <a:spLocks noGrp="1"/>
          </p:cNvSpPr>
          <p:nvPr>
            <p:ph idx="1"/>
          </p:nvPr>
        </p:nvSpPr>
        <p:spPr>
          <a:xfrm>
            <a:off x="838200" y="1825624"/>
            <a:ext cx="9810750" cy="1708151"/>
          </a:xfrm>
        </p:spPr>
        <p:txBody>
          <a:bodyPr>
            <a:normAutofit/>
          </a:bodyPr>
          <a:lstStyle/>
          <a:p>
            <a:pPr marL="0" indent="0">
              <a:buNone/>
            </a:pPr>
            <a:r>
              <a:rPr lang="en-US" altLang="zh-CN" sz="3200"/>
              <a:t>Try this</a:t>
            </a:r>
          </a:p>
          <a:p>
            <a:pPr marL="0" indent="0">
              <a:buNone/>
            </a:pPr>
            <a:r>
              <a:rPr lang="en-US" altLang="zh-CN" sz="3200"/>
              <a:t>data = {'name': ‘Ahmed', 'age': 30, 'city’: Nanchong'}</a:t>
            </a:r>
          </a:p>
          <a:p>
            <a:pPr marL="0" indent="0">
              <a:buNone/>
            </a:pPr>
            <a:r>
              <a:rPr lang="en-US" altLang="zh-CN" sz="3200"/>
              <a:t>print(data)</a:t>
            </a:r>
            <a:endParaRPr lang="zh-CN" altLang="en-US" sz="3200" dirty="0"/>
          </a:p>
        </p:txBody>
      </p:sp>
      <p:sp>
        <p:nvSpPr>
          <p:cNvPr id="6" name="TextBox 5">
            <a:extLst>
              <a:ext uri="{FF2B5EF4-FFF2-40B4-BE49-F238E27FC236}">
                <a16:creationId xmlns:a16="http://schemas.microsoft.com/office/drawing/2014/main" id="{914B6BA4-3453-2F57-22EC-553768ED36CF}"/>
              </a:ext>
            </a:extLst>
          </p:cNvPr>
          <p:cNvSpPr txBox="1"/>
          <p:nvPr/>
        </p:nvSpPr>
        <p:spPr>
          <a:xfrm>
            <a:off x="971550" y="4004786"/>
            <a:ext cx="10610850" cy="1815882"/>
          </a:xfrm>
          <a:prstGeom prst="rect">
            <a:avLst/>
          </a:prstGeom>
          <a:noFill/>
        </p:spPr>
        <p:txBody>
          <a:bodyPr wrap="square">
            <a:spAutoFit/>
          </a:bodyPr>
          <a:lstStyle/>
          <a:p>
            <a:r>
              <a:rPr lang="zh-CN" altLang="en-US" sz="2800"/>
              <a:t>from pprint import pprint</a:t>
            </a:r>
          </a:p>
          <a:p>
            <a:r>
              <a:rPr lang="zh-CN" altLang="en-US" sz="2800"/>
              <a:t>data = {'name': ‘A</a:t>
            </a:r>
            <a:r>
              <a:rPr lang="en-US" altLang="zh-CN" sz="2800"/>
              <a:t>hmed</a:t>
            </a:r>
            <a:r>
              <a:rPr lang="zh-CN" altLang="en-US" sz="2800"/>
              <a:t>', 'age': 30, 'city’: ‘</a:t>
            </a:r>
            <a:r>
              <a:rPr lang="en-US" altLang="zh-CN" sz="2800"/>
              <a:t>Nanchong</a:t>
            </a:r>
            <a:r>
              <a:rPr lang="zh-CN" altLang="en-US" sz="2800"/>
              <a:t>', 'hobbies': ['reading’, </a:t>
            </a:r>
            <a:r>
              <a:rPr lang="en-US" altLang="zh-CN" sz="2800"/>
              <a:t>‘writing</a:t>
            </a:r>
            <a:r>
              <a:rPr lang="zh-CN" altLang="en-US" sz="2800"/>
              <a:t>', 'coding’</a:t>
            </a:r>
            <a:r>
              <a:rPr lang="en-US" altLang="zh-CN" sz="2800"/>
              <a:t>,’thinking’</a:t>
            </a:r>
            <a:r>
              <a:rPr lang="zh-CN" altLang="en-US" sz="2800"/>
              <a:t>]}</a:t>
            </a:r>
            <a:endParaRPr lang="en-US" altLang="zh-CN" sz="2800"/>
          </a:p>
          <a:p>
            <a:r>
              <a:rPr lang="zh-CN" altLang="en-US" sz="2800"/>
              <a:t>pprint(data)</a:t>
            </a:r>
            <a:endParaRPr lang="zh-CN" altLang="en-US" sz="2800" dirty="0"/>
          </a:p>
        </p:txBody>
      </p:sp>
      <p:sp>
        <p:nvSpPr>
          <p:cNvPr id="8" name="TextBox 7">
            <a:extLst>
              <a:ext uri="{FF2B5EF4-FFF2-40B4-BE49-F238E27FC236}">
                <a16:creationId xmlns:a16="http://schemas.microsoft.com/office/drawing/2014/main" id="{68381228-E4CE-67E6-7C9B-1B08F586B4B8}"/>
              </a:ext>
            </a:extLst>
          </p:cNvPr>
          <p:cNvSpPr txBox="1"/>
          <p:nvPr/>
        </p:nvSpPr>
        <p:spPr>
          <a:xfrm>
            <a:off x="4533900" y="3481566"/>
            <a:ext cx="2171700" cy="523220"/>
          </a:xfrm>
          <a:prstGeom prst="rect">
            <a:avLst/>
          </a:prstGeom>
          <a:noFill/>
        </p:spPr>
        <p:txBody>
          <a:bodyPr wrap="square">
            <a:spAutoFit/>
          </a:bodyPr>
          <a:lstStyle/>
          <a:p>
            <a:pPr marL="0" indent="0">
              <a:buNone/>
            </a:pPr>
            <a:r>
              <a:rPr lang="en-US" altLang="zh-CN" sz="2800" dirty="0"/>
              <a:t>Now Try this</a:t>
            </a:r>
          </a:p>
        </p:txBody>
      </p:sp>
    </p:spTree>
    <p:extLst>
      <p:ext uri="{BB962C8B-B14F-4D97-AF65-F5344CB8AC3E}">
        <p14:creationId xmlns:p14="http://schemas.microsoft.com/office/powerpoint/2010/main" val="1139464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36B4B-A320-D252-CBFF-1B4FEBA0AB32}"/>
              </a:ext>
            </a:extLst>
          </p:cNvPr>
          <p:cNvSpPr>
            <a:spLocks noGrp="1"/>
          </p:cNvSpPr>
          <p:nvPr>
            <p:ph type="title"/>
          </p:nvPr>
        </p:nvSpPr>
        <p:spPr/>
        <p:txBody>
          <a:bodyPr/>
          <a:lstStyle/>
          <a:p>
            <a:r>
              <a:rPr lang="en-US" altLang="zh-CN" dirty="0"/>
              <a:t>Print as statement vs function vs </a:t>
            </a:r>
            <a:r>
              <a:rPr lang="en-US" altLang="zh-CN" dirty="0" err="1"/>
              <a:t>Pprint</a:t>
            </a:r>
            <a:endParaRPr lang="zh-CN" altLang="en-US" dirty="0"/>
          </a:p>
        </p:txBody>
      </p:sp>
      <p:sp>
        <p:nvSpPr>
          <p:cNvPr id="8" name="TextBox 7">
            <a:extLst>
              <a:ext uri="{FF2B5EF4-FFF2-40B4-BE49-F238E27FC236}">
                <a16:creationId xmlns:a16="http://schemas.microsoft.com/office/drawing/2014/main" id="{68381228-E4CE-67E6-7C9B-1B08F586B4B8}"/>
              </a:ext>
            </a:extLst>
          </p:cNvPr>
          <p:cNvSpPr txBox="1"/>
          <p:nvPr/>
        </p:nvSpPr>
        <p:spPr>
          <a:xfrm>
            <a:off x="4476750" y="4312305"/>
            <a:ext cx="2171700" cy="523220"/>
          </a:xfrm>
          <a:prstGeom prst="rect">
            <a:avLst/>
          </a:prstGeom>
          <a:noFill/>
        </p:spPr>
        <p:txBody>
          <a:bodyPr wrap="square">
            <a:spAutoFit/>
          </a:bodyPr>
          <a:lstStyle/>
          <a:p>
            <a:pPr marL="0" indent="0">
              <a:buNone/>
            </a:pPr>
            <a:r>
              <a:rPr lang="en-US" altLang="zh-CN" sz="2800" dirty="0"/>
              <a:t>Now Try this</a:t>
            </a:r>
          </a:p>
        </p:txBody>
      </p:sp>
      <p:sp>
        <p:nvSpPr>
          <p:cNvPr id="5" name="Content Placeholder 4">
            <a:extLst>
              <a:ext uri="{FF2B5EF4-FFF2-40B4-BE49-F238E27FC236}">
                <a16:creationId xmlns:a16="http://schemas.microsoft.com/office/drawing/2014/main" id="{B894E2D2-0D81-B7C4-E10C-BC5A01DA5F8E}"/>
              </a:ext>
            </a:extLst>
          </p:cNvPr>
          <p:cNvSpPr>
            <a:spLocks noGrp="1"/>
          </p:cNvSpPr>
          <p:nvPr>
            <p:ph idx="1"/>
          </p:nvPr>
        </p:nvSpPr>
        <p:spPr>
          <a:xfrm>
            <a:off x="838200" y="4944407"/>
            <a:ext cx="10515600" cy="1222375"/>
          </a:xfrm>
        </p:spPr>
        <p:txBody>
          <a:bodyPr/>
          <a:lstStyle/>
          <a:p>
            <a:r>
              <a:rPr lang="en-US" altLang="zh-CN" dirty="0"/>
              <a:t>pp = </a:t>
            </a:r>
            <a:r>
              <a:rPr lang="en-US" altLang="zh-CN" dirty="0" err="1"/>
              <a:t>PrettyPrinter</a:t>
            </a:r>
            <a:r>
              <a:rPr lang="en-US" altLang="zh-CN" dirty="0"/>
              <a:t>(indent=4, width=40, depth=2, compact=True)</a:t>
            </a:r>
          </a:p>
          <a:p>
            <a:r>
              <a:rPr lang="en-US" altLang="zh-CN" dirty="0" err="1"/>
              <a:t>pp.pprint</a:t>
            </a:r>
            <a:r>
              <a:rPr lang="en-US" altLang="zh-CN" dirty="0"/>
              <a:t>(data)</a:t>
            </a:r>
            <a:endParaRPr lang="zh-CN" altLang="en-US" dirty="0"/>
          </a:p>
        </p:txBody>
      </p:sp>
      <p:sp>
        <p:nvSpPr>
          <p:cNvPr id="9" name="TextBox 8">
            <a:extLst>
              <a:ext uri="{FF2B5EF4-FFF2-40B4-BE49-F238E27FC236}">
                <a16:creationId xmlns:a16="http://schemas.microsoft.com/office/drawing/2014/main" id="{DD94EA25-9820-2AEB-47F1-EBBC5FE84A45}"/>
              </a:ext>
            </a:extLst>
          </p:cNvPr>
          <p:cNvSpPr txBox="1"/>
          <p:nvPr/>
        </p:nvSpPr>
        <p:spPr>
          <a:xfrm>
            <a:off x="1028700" y="1718608"/>
            <a:ext cx="9810750" cy="2677656"/>
          </a:xfrm>
          <a:prstGeom prst="rect">
            <a:avLst/>
          </a:prstGeom>
          <a:noFill/>
        </p:spPr>
        <p:txBody>
          <a:bodyPr wrap="square">
            <a:spAutoFit/>
          </a:bodyPr>
          <a:lstStyle/>
          <a:p>
            <a:r>
              <a:rPr lang="zh-CN" altLang="en-US" sz="2400" dirty="0"/>
              <a:t>You can customize pprint by creating an instance of PrettyPrinter and adjusting its parameters:</a:t>
            </a:r>
          </a:p>
          <a:p>
            <a:endParaRPr lang="zh-CN" altLang="en-US" sz="2400" dirty="0"/>
          </a:p>
          <a:p>
            <a:r>
              <a:rPr lang="zh-CN" altLang="en-US" sz="2400" dirty="0"/>
              <a:t>indent: Specifies the number of spaces to indent.</a:t>
            </a:r>
          </a:p>
          <a:p>
            <a:r>
              <a:rPr lang="zh-CN" altLang="en-US" sz="2400" dirty="0"/>
              <a:t>width: Specifies the maximum width of the output.</a:t>
            </a:r>
          </a:p>
          <a:p>
            <a:r>
              <a:rPr lang="zh-CN" altLang="en-US" sz="2400" dirty="0"/>
              <a:t>depth: Specifies the maximum depth to print nested structures.</a:t>
            </a:r>
          </a:p>
          <a:p>
            <a:r>
              <a:rPr lang="zh-CN" altLang="en-US" sz="2400" dirty="0"/>
              <a:t>compact: If set to True, it will try to fit more data into each line.</a:t>
            </a:r>
          </a:p>
        </p:txBody>
      </p:sp>
    </p:spTree>
    <p:extLst>
      <p:ext uri="{BB962C8B-B14F-4D97-AF65-F5344CB8AC3E}">
        <p14:creationId xmlns:p14="http://schemas.microsoft.com/office/powerpoint/2010/main" val="1583140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671F-E78F-DDF6-468C-F130C63B1935}"/>
              </a:ext>
            </a:extLst>
          </p:cNvPr>
          <p:cNvSpPr>
            <a:spLocks noGrp="1"/>
          </p:cNvSpPr>
          <p:nvPr>
            <p:ph type="title"/>
          </p:nvPr>
        </p:nvSpPr>
        <p:spPr/>
        <p:txBody>
          <a:bodyPr/>
          <a:lstStyle/>
          <a:p>
            <a:r>
              <a:rPr lang="en-US" altLang="zh-CN" dirty="0"/>
              <a:t>Packing and unpacking (Lists or Tuples)</a:t>
            </a:r>
            <a:endParaRPr lang="zh-CN" altLang="en-US" dirty="0"/>
          </a:p>
        </p:txBody>
      </p:sp>
      <p:sp>
        <p:nvSpPr>
          <p:cNvPr id="3" name="Content Placeholder 2">
            <a:extLst>
              <a:ext uri="{FF2B5EF4-FFF2-40B4-BE49-F238E27FC236}">
                <a16:creationId xmlns:a16="http://schemas.microsoft.com/office/drawing/2014/main" id="{1A931390-8092-6F11-8F37-31C60BAEC7BD}"/>
              </a:ext>
            </a:extLst>
          </p:cNvPr>
          <p:cNvSpPr>
            <a:spLocks noGrp="1"/>
          </p:cNvSpPr>
          <p:nvPr>
            <p:ph idx="1"/>
          </p:nvPr>
        </p:nvSpPr>
        <p:spPr>
          <a:xfrm>
            <a:off x="838200" y="1825625"/>
            <a:ext cx="10515600" cy="965200"/>
          </a:xfrm>
        </p:spPr>
        <p:txBody>
          <a:bodyPr/>
          <a:lstStyle/>
          <a:p>
            <a:r>
              <a:rPr lang="en-US" altLang="zh-CN" dirty="0"/>
              <a:t>Packing and unpacking in Python is useful technique for grouping values</a:t>
            </a:r>
            <a:endParaRPr lang="zh-CN" altLang="en-US" dirty="0"/>
          </a:p>
        </p:txBody>
      </p:sp>
      <p:sp>
        <p:nvSpPr>
          <p:cNvPr id="5" name="TextBox 4">
            <a:extLst>
              <a:ext uri="{FF2B5EF4-FFF2-40B4-BE49-F238E27FC236}">
                <a16:creationId xmlns:a16="http://schemas.microsoft.com/office/drawing/2014/main" id="{889C227A-24A2-8D75-C8A6-11A541776443}"/>
              </a:ext>
            </a:extLst>
          </p:cNvPr>
          <p:cNvSpPr txBox="1"/>
          <p:nvPr/>
        </p:nvSpPr>
        <p:spPr>
          <a:xfrm>
            <a:off x="1000125" y="2925762"/>
            <a:ext cx="6096000" cy="2677656"/>
          </a:xfrm>
          <a:prstGeom prst="rect">
            <a:avLst/>
          </a:prstGeom>
          <a:noFill/>
        </p:spPr>
        <p:txBody>
          <a:bodyPr wrap="square">
            <a:spAutoFit/>
          </a:bodyPr>
          <a:lstStyle/>
          <a:p>
            <a:r>
              <a:rPr lang="en-US" altLang="zh-CN" sz="2800" dirty="0">
                <a:highlight>
                  <a:srgbClr val="FFFF00"/>
                </a:highlight>
              </a:rPr>
              <a:t>A = 1,2,3</a:t>
            </a:r>
          </a:p>
          <a:p>
            <a:r>
              <a:rPr lang="en-US" altLang="zh-CN" sz="2800" dirty="0">
                <a:highlight>
                  <a:srgbClr val="FFFF00"/>
                </a:highlight>
              </a:rPr>
              <a:t>A# Guess, what it should print??</a:t>
            </a:r>
          </a:p>
          <a:p>
            <a:r>
              <a:rPr lang="en-US" altLang="zh-CN" sz="2800" dirty="0">
                <a:highlight>
                  <a:srgbClr val="FFFF00"/>
                </a:highlight>
              </a:rPr>
              <a:t>type(A)</a:t>
            </a:r>
          </a:p>
          <a:p>
            <a:r>
              <a:rPr lang="en-US" altLang="zh-CN" sz="2800" dirty="0">
                <a:highlight>
                  <a:srgbClr val="FFFF00"/>
                </a:highlight>
              </a:rPr>
              <a:t>A1 = [A,A]</a:t>
            </a:r>
          </a:p>
          <a:p>
            <a:r>
              <a:rPr lang="en-US" altLang="zh-CN" sz="2800" dirty="0">
                <a:highlight>
                  <a:srgbClr val="FFFF00"/>
                </a:highlight>
              </a:rPr>
              <a:t>A# Guess, what it should print??</a:t>
            </a:r>
          </a:p>
          <a:p>
            <a:r>
              <a:rPr lang="en-US" altLang="zh-CN" sz="2800" dirty="0">
                <a:highlight>
                  <a:srgbClr val="FFFF00"/>
                </a:highlight>
              </a:rPr>
              <a:t>type(A1)</a:t>
            </a:r>
          </a:p>
        </p:txBody>
      </p:sp>
    </p:spTree>
    <p:extLst>
      <p:ext uri="{BB962C8B-B14F-4D97-AF65-F5344CB8AC3E}">
        <p14:creationId xmlns:p14="http://schemas.microsoft.com/office/powerpoint/2010/main" val="1913155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671F-E78F-DDF6-468C-F130C63B1935}"/>
              </a:ext>
            </a:extLst>
          </p:cNvPr>
          <p:cNvSpPr>
            <a:spLocks noGrp="1"/>
          </p:cNvSpPr>
          <p:nvPr>
            <p:ph type="title"/>
          </p:nvPr>
        </p:nvSpPr>
        <p:spPr/>
        <p:txBody>
          <a:bodyPr/>
          <a:lstStyle/>
          <a:p>
            <a:r>
              <a:rPr lang="en-US" altLang="zh-CN" dirty="0"/>
              <a:t>Packing and unpacking (Lists or Tuples)</a:t>
            </a:r>
            <a:endParaRPr lang="zh-CN" altLang="en-US" dirty="0"/>
          </a:p>
        </p:txBody>
      </p:sp>
      <p:sp>
        <p:nvSpPr>
          <p:cNvPr id="3" name="Content Placeholder 2">
            <a:extLst>
              <a:ext uri="{FF2B5EF4-FFF2-40B4-BE49-F238E27FC236}">
                <a16:creationId xmlns:a16="http://schemas.microsoft.com/office/drawing/2014/main" id="{1A931390-8092-6F11-8F37-31C60BAEC7BD}"/>
              </a:ext>
            </a:extLst>
          </p:cNvPr>
          <p:cNvSpPr>
            <a:spLocks noGrp="1"/>
          </p:cNvSpPr>
          <p:nvPr>
            <p:ph idx="1"/>
          </p:nvPr>
        </p:nvSpPr>
        <p:spPr>
          <a:xfrm>
            <a:off x="838200" y="1825625"/>
            <a:ext cx="10515600" cy="965200"/>
          </a:xfrm>
        </p:spPr>
        <p:txBody>
          <a:bodyPr/>
          <a:lstStyle/>
          <a:p>
            <a:r>
              <a:rPr lang="en-US" altLang="zh-CN" dirty="0"/>
              <a:t>Packing and unpacking in Python is useful technique for grouping values</a:t>
            </a:r>
            <a:endParaRPr lang="zh-CN" altLang="en-US" dirty="0"/>
          </a:p>
        </p:txBody>
      </p:sp>
      <p:sp>
        <p:nvSpPr>
          <p:cNvPr id="5" name="TextBox 4">
            <a:extLst>
              <a:ext uri="{FF2B5EF4-FFF2-40B4-BE49-F238E27FC236}">
                <a16:creationId xmlns:a16="http://schemas.microsoft.com/office/drawing/2014/main" id="{889C227A-24A2-8D75-C8A6-11A541776443}"/>
              </a:ext>
            </a:extLst>
          </p:cNvPr>
          <p:cNvSpPr txBox="1"/>
          <p:nvPr/>
        </p:nvSpPr>
        <p:spPr>
          <a:xfrm>
            <a:off x="1000125" y="2925762"/>
            <a:ext cx="6096000" cy="2677656"/>
          </a:xfrm>
          <a:prstGeom prst="rect">
            <a:avLst/>
          </a:prstGeom>
          <a:noFill/>
        </p:spPr>
        <p:txBody>
          <a:bodyPr wrap="square">
            <a:spAutoFit/>
          </a:bodyPr>
          <a:lstStyle/>
          <a:p>
            <a:r>
              <a:rPr lang="zh-CN" altLang="en-US" sz="2800" dirty="0"/>
              <a:t># Packing </a:t>
            </a:r>
            <a:r>
              <a:rPr lang="en-US" altLang="zh-CN" sz="2800" dirty="0"/>
              <a:t>individual </a:t>
            </a:r>
            <a:r>
              <a:rPr lang="zh-CN" altLang="en-US" sz="2800" dirty="0"/>
              <a:t>values into a list</a:t>
            </a:r>
          </a:p>
          <a:p>
            <a:r>
              <a:rPr lang="zh-CN" altLang="en-US" sz="2800" dirty="0"/>
              <a:t>a = 1</a:t>
            </a:r>
          </a:p>
          <a:p>
            <a:r>
              <a:rPr lang="zh-CN" altLang="en-US" sz="2800" dirty="0"/>
              <a:t>b = 2</a:t>
            </a:r>
          </a:p>
          <a:p>
            <a:r>
              <a:rPr lang="zh-CN" altLang="en-US" sz="2800" dirty="0"/>
              <a:t>c = 3</a:t>
            </a:r>
          </a:p>
          <a:p>
            <a:r>
              <a:rPr lang="zh-CN" altLang="en-US" sz="2800" dirty="0"/>
              <a:t>packed_list = [a, b, c]</a:t>
            </a:r>
          </a:p>
          <a:p>
            <a:r>
              <a:rPr lang="zh-CN" altLang="en-US" sz="2800" dirty="0"/>
              <a:t>print(packed_list)  # Output: [</a:t>
            </a:r>
            <a:r>
              <a:rPr lang="en-US" altLang="zh-CN" sz="2800" dirty="0"/>
              <a:t>?,?,?</a:t>
            </a:r>
            <a:r>
              <a:rPr lang="zh-CN" altLang="en-US" sz="2800" dirty="0"/>
              <a:t>]</a:t>
            </a:r>
          </a:p>
        </p:txBody>
      </p:sp>
      <p:sp>
        <p:nvSpPr>
          <p:cNvPr id="7" name="TextBox 6">
            <a:extLst>
              <a:ext uri="{FF2B5EF4-FFF2-40B4-BE49-F238E27FC236}">
                <a16:creationId xmlns:a16="http://schemas.microsoft.com/office/drawing/2014/main" id="{05F6F51C-B042-8C05-7936-1D1DA60665B4}"/>
              </a:ext>
            </a:extLst>
          </p:cNvPr>
          <p:cNvSpPr txBox="1"/>
          <p:nvPr/>
        </p:nvSpPr>
        <p:spPr>
          <a:xfrm>
            <a:off x="7000875" y="2790825"/>
            <a:ext cx="4724400" cy="3108543"/>
          </a:xfrm>
          <a:prstGeom prst="rect">
            <a:avLst/>
          </a:prstGeom>
          <a:noFill/>
        </p:spPr>
        <p:txBody>
          <a:bodyPr wrap="square">
            <a:spAutoFit/>
          </a:bodyPr>
          <a:lstStyle/>
          <a:p>
            <a:r>
              <a:rPr lang="zh-CN" altLang="en-US" sz="2800" dirty="0"/>
              <a:t># Unpacking values from a list</a:t>
            </a:r>
          </a:p>
          <a:p>
            <a:r>
              <a:rPr lang="zh-CN" altLang="en-US" sz="2800" dirty="0"/>
              <a:t>packed_list = [1, 2, 3]</a:t>
            </a:r>
          </a:p>
          <a:p>
            <a:r>
              <a:rPr lang="zh-CN" altLang="en-US" sz="2800" dirty="0"/>
              <a:t>a, b, c = packed_list</a:t>
            </a:r>
          </a:p>
          <a:p>
            <a:endParaRPr lang="zh-CN" altLang="en-US" sz="2800" dirty="0"/>
          </a:p>
          <a:p>
            <a:r>
              <a:rPr lang="zh-CN" altLang="en-US" sz="2800" dirty="0"/>
              <a:t>print(a)  # Output: </a:t>
            </a:r>
            <a:r>
              <a:rPr lang="en-US" altLang="zh-CN" sz="2800" dirty="0"/>
              <a:t>?</a:t>
            </a:r>
            <a:endParaRPr lang="zh-CN" altLang="en-US" sz="2800" dirty="0"/>
          </a:p>
          <a:p>
            <a:r>
              <a:rPr lang="zh-CN" altLang="en-US" sz="2800" dirty="0"/>
              <a:t>print(b)  # Output: </a:t>
            </a:r>
            <a:r>
              <a:rPr lang="en-US" altLang="zh-CN" sz="2800" dirty="0"/>
              <a:t>?</a:t>
            </a:r>
            <a:endParaRPr lang="zh-CN" altLang="en-US" sz="2800" dirty="0"/>
          </a:p>
          <a:p>
            <a:r>
              <a:rPr lang="zh-CN" altLang="en-US" sz="2800" dirty="0"/>
              <a:t>print(c)  # Output: </a:t>
            </a:r>
            <a:r>
              <a:rPr lang="en-US" altLang="zh-CN" sz="2800" dirty="0"/>
              <a:t>?</a:t>
            </a:r>
            <a:endParaRPr lang="zh-CN" altLang="en-US" sz="2800" dirty="0"/>
          </a:p>
        </p:txBody>
      </p:sp>
    </p:spTree>
    <p:extLst>
      <p:ext uri="{BB962C8B-B14F-4D97-AF65-F5344CB8AC3E}">
        <p14:creationId xmlns:p14="http://schemas.microsoft.com/office/powerpoint/2010/main" val="1297708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4C4E53-3BFD-FFD3-381F-4EA4EE6D30D8}"/>
              </a:ext>
            </a:extLst>
          </p:cNvPr>
          <p:cNvPicPr>
            <a:picLocks noChangeAspect="1"/>
          </p:cNvPicPr>
          <p:nvPr/>
        </p:nvPicPr>
        <p:blipFill>
          <a:blip r:embed="rId2"/>
          <a:stretch>
            <a:fillRect/>
          </a:stretch>
        </p:blipFill>
        <p:spPr>
          <a:xfrm>
            <a:off x="285423" y="571177"/>
            <a:ext cx="4686954" cy="4629796"/>
          </a:xfrm>
          <a:prstGeom prst="rect">
            <a:avLst/>
          </a:prstGeom>
        </p:spPr>
      </p:pic>
      <p:sp>
        <p:nvSpPr>
          <p:cNvPr id="7" name="TextBox 6">
            <a:extLst>
              <a:ext uri="{FF2B5EF4-FFF2-40B4-BE49-F238E27FC236}">
                <a16:creationId xmlns:a16="http://schemas.microsoft.com/office/drawing/2014/main" id="{3E500F7F-FD6F-7176-6094-8370F7A5EF78}"/>
              </a:ext>
            </a:extLst>
          </p:cNvPr>
          <p:cNvSpPr txBox="1"/>
          <p:nvPr/>
        </p:nvSpPr>
        <p:spPr>
          <a:xfrm>
            <a:off x="5686425" y="1042511"/>
            <a:ext cx="3667125" cy="2246769"/>
          </a:xfrm>
          <a:prstGeom prst="rect">
            <a:avLst/>
          </a:prstGeom>
          <a:noFill/>
        </p:spPr>
        <p:txBody>
          <a:bodyPr wrap="square">
            <a:spAutoFit/>
          </a:bodyPr>
          <a:lstStyle/>
          <a:p>
            <a:r>
              <a:rPr lang="zh-CN" altLang="en-US" sz="2800" dirty="0"/>
              <a:t># Unpacking a tuple</a:t>
            </a:r>
          </a:p>
          <a:p>
            <a:r>
              <a:rPr lang="zh-CN" altLang="en-US" sz="2800" dirty="0"/>
              <a:t>a, b, c = (1, 2, 3)</a:t>
            </a:r>
          </a:p>
          <a:p>
            <a:r>
              <a:rPr lang="zh-CN" altLang="en-US" sz="2800" dirty="0"/>
              <a:t>print(a)  # Output: 1</a:t>
            </a:r>
          </a:p>
          <a:p>
            <a:r>
              <a:rPr lang="zh-CN" altLang="en-US" sz="2800" dirty="0"/>
              <a:t>print(b)  # Output: 2</a:t>
            </a:r>
          </a:p>
          <a:p>
            <a:r>
              <a:rPr lang="zh-CN" altLang="en-US" sz="2800" dirty="0"/>
              <a:t>print(c)  # Output: 3</a:t>
            </a:r>
          </a:p>
        </p:txBody>
      </p:sp>
    </p:spTree>
    <p:extLst>
      <p:ext uri="{BB962C8B-B14F-4D97-AF65-F5344CB8AC3E}">
        <p14:creationId xmlns:p14="http://schemas.microsoft.com/office/powerpoint/2010/main" val="1905397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C4E5BC-7A51-FB18-E05B-1D3505B19BE6}"/>
              </a:ext>
            </a:extLst>
          </p:cNvPr>
          <p:cNvPicPr>
            <a:picLocks noChangeAspect="1"/>
          </p:cNvPicPr>
          <p:nvPr/>
        </p:nvPicPr>
        <p:blipFill>
          <a:blip r:embed="rId2"/>
          <a:stretch>
            <a:fillRect/>
          </a:stretch>
        </p:blipFill>
        <p:spPr>
          <a:xfrm>
            <a:off x="2428363" y="1199839"/>
            <a:ext cx="7335274" cy="4458322"/>
          </a:xfrm>
          <a:prstGeom prst="rect">
            <a:avLst/>
          </a:prstGeom>
        </p:spPr>
      </p:pic>
    </p:spTree>
    <p:extLst>
      <p:ext uri="{BB962C8B-B14F-4D97-AF65-F5344CB8AC3E}">
        <p14:creationId xmlns:p14="http://schemas.microsoft.com/office/powerpoint/2010/main" val="234337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BBBBF-CB17-3E64-5620-F3419F067D0D}"/>
              </a:ext>
            </a:extLst>
          </p:cNvPr>
          <p:cNvSpPr>
            <a:spLocks noGrp="1"/>
          </p:cNvSpPr>
          <p:nvPr>
            <p:ph type="title"/>
          </p:nvPr>
        </p:nvSpPr>
        <p:spPr/>
        <p:txBody>
          <a:bodyPr/>
          <a:lstStyle/>
          <a:p>
            <a:r>
              <a:rPr lang="en-US" altLang="zh-CN" dirty="0"/>
              <a:t>Quick Questions	 27</a:t>
            </a:r>
            <a:r>
              <a:rPr lang="en-US" altLang="zh-CN" baseline="30000" dirty="0"/>
              <a:t>th</a:t>
            </a:r>
            <a:r>
              <a:rPr lang="en-US" altLang="zh-CN" dirty="0"/>
              <a:t> April 2025</a:t>
            </a:r>
            <a:endParaRPr lang="zh-CN" altLang="en-US" dirty="0"/>
          </a:p>
        </p:txBody>
      </p:sp>
      <p:sp>
        <p:nvSpPr>
          <p:cNvPr id="3" name="Content Placeholder 2">
            <a:extLst>
              <a:ext uri="{FF2B5EF4-FFF2-40B4-BE49-F238E27FC236}">
                <a16:creationId xmlns:a16="http://schemas.microsoft.com/office/drawing/2014/main" id="{F1DC7F95-EFF1-BC34-FCD0-A438B93484DD}"/>
              </a:ext>
            </a:extLst>
          </p:cNvPr>
          <p:cNvSpPr>
            <a:spLocks noGrp="1"/>
          </p:cNvSpPr>
          <p:nvPr>
            <p:ph idx="1"/>
          </p:nvPr>
        </p:nvSpPr>
        <p:spPr>
          <a:xfrm>
            <a:off x="666573" y="1825625"/>
            <a:ext cx="11186444" cy="4464080"/>
          </a:xfrm>
        </p:spPr>
        <p:txBody>
          <a:bodyPr>
            <a:normAutofit fontScale="92500" lnSpcReduction="10000"/>
          </a:bodyPr>
          <a:lstStyle/>
          <a:p>
            <a:r>
              <a:rPr lang="en-US" altLang="zh-CN" sz="2800" b="1" dirty="0"/>
              <a:t>S</a:t>
            </a:r>
            <a:r>
              <a:rPr lang="zh-CN" altLang="en-US" sz="2800" b="1" dirty="0"/>
              <a:t>et </a:t>
            </a:r>
            <a:r>
              <a:rPr lang="en-US" altLang="zh-CN" b="1" dirty="0"/>
              <a:t>Comprehension</a:t>
            </a:r>
            <a:r>
              <a:rPr lang="en-US" altLang="zh-CN" sz="2800" b="1" dirty="0"/>
              <a:t> to prin</a:t>
            </a:r>
            <a:r>
              <a:rPr lang="en-US" altLang="zh-CN" b="1" dirty="0"/>
              <a:t>t </a:t>
            </a:r>
            <a:r>
              <a:rPr lang="zh-CN" altLang="en-US" sz="2800" b="1" dirty="0"/>
              <a:t>squares from 0 to 9</a:t>
            </a:r>
            <a:endParaRPr lang="en-US" altLang="zh-CN" sz="2800" b="1" dirty="0"/>
          </a:p>
          <a:p>
            <a:r>
              <a:rPr lang="zh-CN" altLang="en-US" sz="2800" b="1" dirty="0"/>
              <a:t>Set comprehension to create a set of tuples (x, x^2) for x from 0 to 5</a:t>
            </a:r>
            <a:endParaRPr lang="en-US" altLang="zh-CN" dirty="0"/>
          </a:p>
          <a:p>
            <a:r>
              <a:rPr lang="en-US" altLang="zh-CN" dirty="0" err="1"/>
              <a:t>my_tuple</a:t>
            </a:r>
            <a:r>
              <a:rPr lang="en-US" altLang="zh-CN" dirty="0"/>
              <a:t> = (1, 2, 3, 4, 5)</a:t>
            </a:r>
          </a:p>
          <a:p>
            <a:r>
              <a:rPr lang="en-US" altLang="zh-CN" dirty="0" err="1"/>
              <a:t>first_element</a:t>
            </a:r>
            <a:r>
              <a:rPr lang="en-US" altLang="zh-CN" dirty="0"/>
              <a:t> = </a:t>
            </a:r>
            <a:r>
              <a:rPr lang="en-US" altLang="zh-CN" dirty="0" err="1"/>
              <a:t>my_tuple</a:t>
            </a:r>
            <a:r>
              <a:rPr lang="en-US" altLang="zh-CN" dirty="0"/>
              <a:t>[0]  = ?</a:t>
            </a:r>
          </a:p>
          <a:p>
            <a:r>
              <a:rPr lang="en-US" altLang="zh-CN" dirty="0" err="1"/>
              <a:t>last_element</a:t>
            </a:r>
            <a:r>
              <a:rPr lang="en-US" altLang="zh-CN" dirty="0"/>
              <a:t> = </a:t>
            </a:r>
            <a:r>
              <a:rPr lang="en-US" altLang="zh-CN" dirty="0" err="1"/>
              <a:t>my_tuple</a:t>
            </a:r>
            <a:r>
              <a:rPr lang="en-US" altLang="zh-CN" dirty="0"/>
              <a:t>[-1]  = ?</a:t>
            </a:r>
          </a:p>
          <a:p>
            <a:r>
              <a:rPr lang="en-US" altLang="zh-CN" dirty="0"/>
              <a:t># Concatenation</a:t>
            </a:r>
          </a:p>
          <a:p>
            <a:r>
              <a:rPr lang="en-US" altLang="zh-CN" dirty="0"/>
              <a:t>tuple1 = (1, 2)</a:t>
            </a:r>
          </a:p>
          <a:p>
            <a:r>
              <a:rPr lang="en-US" altLang="zh-CN" dirty="0"/>
              <a:t>tuple2 = (3, 4)</a:t>
            </a:r>
          </a:p>
          <a:p>
            <a:r>
              <a:rPr lang="en-US" altLang="zh-CN" dirty="0" err="1"/>
              <a:t>combined_tuple</a:t>
            </a:r>
            <a:r>
              <a:rPr lang="en-US" altLang="zh-CN" dirty="0"/>
              <a:t> = tuple1 + tuple2  # Output: (?)</a:t>
            </a:r>
          </a:p>
          <a:p>
            <a:r>
              <a:rPr lang="en-US" altLang="zh-CN" dirty="0" err="1"/>
              <a:t>repeated_tuple</a:t>
            </a:r>
            <a:r>
              <a:rPr lang="en-US" altLang="zh-CN" dirty="0"/>
              <a:t> = tuple1 * 3  # Output: (?)</a:t>
            </a:r>
            <a:endParaRPr lang="zh-CN" altLang="en-US" dirty="0"/>
          </a:p>
        </p:txBody>
      </p:sp>
      <p:sp>
        <p:nvSpPr>
          <p:cNvPr id="5" name="TextBox 4">
            <a:extLst>
              <a:ext uri="{FF2B5EF4-FFF2-40B4-BE49-F238E27FC236}">
                <a16:creationId xmlns:a16="http://schemas.microsoft.com/office/drawing/2014/main" id="{4638B588-DAAD-D0C8-644A-181AF2F82A0A}"/>
              </a:ext>
            </a:extLst>
          </p:cNvPr>
          <p:cNvSpPr txBox="1"/>
          <p:nvPr/>
        </p:nvSpPr>
        <p:spPr>
          <a:xfrm>
            <a:off x="6096000" y="3230392"/>
            <a:ext cx="6096000" cy="1569660"/>
          </a:xfrm>
          <a:prstGeom prst="rect">
            <a:avLst/>
          </a:prstGeom>
          <a:noFill/>
        </p:spPr>
        <p:txBody>
          <a:bodyPr wrap="square">
            <a:spAutoFit/>
          </a:bodyPr>
          <a:lstStyle/>
          <a:p>
            <a:r>
              <a:rPr lang="zh-CN" altLang="en-US" sz="2400" dirty="0">
                <a:highlight>
                  <a:srgbClr val="FFFF00"/>
                </a:highlight>
              </a:rPr>
              <a:t>repeated_list = [0] * 5</a:t>
            </a:r>
          </a:p>
          <a:p>
            <a:r>
              <a:rPr lang="zh-CN" altLang="en-US" sz="2400" dirty="0">
                <a:highlight>
                  <a:srgbClr val="FFFF00"/>
                </a:highlight>
              </a:rPr>
              <a:t>print(repeated_list)  # Output: [] </a:t>
            </a:r>
            <a:r>
              <a:rPr lang="en-US" altLang="zh-CN" sz="2400" dirty="0">
                <a:highlight>
                  <a:srgbClr val="FFFF00"/>
                </a:highlight>
              </a:rPr>
              <a:t>?</a:t>
            </a:r>
          </a:p>
          <a:p>
            <a:r>
              <a:rPr lang="en-US" altLang="zh-CN" sz="2400" dirty="0" err="1">
                <a:highlight>
                  <a:srgbClr val="FFFF00"/>
                </a:highlight>
              </a:rPr>
              <a:t>my_list</a:t>
            </a:r>
            <a:r>
              <a:rPr lang="en-US" altLang="zh-CN" sz="2400" dirty="0">
                <a:highlight>
                  <a:srgbClr val="FFFF00"/>
                </a:highlight>
              </a:rPr>
              <a:t> = [0, 1, 2, 3, 4, 5]</a:t>
            </a:r>
          </a:p>
          <a:p>
            <a:r>
              <a:rPr lang="en-US" altLang="zh-CN" sz="2400" dirty="0">
                <a:highlight>
                  <a:srgbClr val="FFFF00"/>
                </a:highlight>
              </a:rPr>
              <a:t>slice3 = </a:t>
            </a:r>
            <a:r>
              <a:rPr lang="en-US" altLang="zh-CN" sz="2400" dirty="0" err="1">
                <a:highlight>
                  <a:srgbClr val="FFFF00"/>
                </a:highlight>
              </a:rPr>
              <a:t>my_list</a:t>
            </a:r>
            <a:r>
              <a:rPr lang="en-US" altLang="zh-CN" sz="2400" dirty="0">
                <a:highlight>
                  <a:srgbClr val="FFFF00"/>
                </a:highlight>
              </a:rPr>
              <a:t>[1:5:2]  # Output: []?</a:t>
            </a:r>
            <a:endParaRPr lang="zh-CN" altLang="en-US" sz="2400" dirty="0">
              <a:highlight>
                <a:srgbClr val="FFFF00"/>
              </a:highlight>
            </a:endParaRPr>
          </a:p>
        </p:txBody>
      </p:sp>
    </p:spTree>
    <p:extLst>
      <p:ext uri="{BB962C8B-B14F-4D97-AF65-F5344CB8AC3E}">
        <p14:creationId xmlns:p14="http://schemas.microsoft.com/office/powerpoint/2010/main" val="2453077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F5DD91-DAA9-FA49-2A4C-6D706F231956}"/>
              </a:ext>
            </a:extLst>
          </p:cNvPr>
          <p:cNvPicPr>
            <a:picLocks noChangeAspect="1"/>
          </p:cNvPicPr>
          <p:nvPr/>
        </p:nvPicPr>
        <p:blipFill>
          <a:blip r:embed="rId2"/>
          <a:stretch>
            <a:fillRect/>
          </a:stretch>
        </p:blipFill>
        <p:spPr>
          <a:xfrm>
            <a:off x="161097" y="758543"/>
            <a:ext cx="11869806" cy="4896533"/>
          </a:xfrm>
          <a:prstGeom prst="rect">
            <a:avLst/>
          </a:prstGeom>
        </p:spPr>
      </p:pic>
    </p:spTree>
    <p:extLst>
      <p:ext uri="{BB962C8B-B14F-4D97-AF65-F5344CB8AC3E}">
        <p14:creationId xmlns:p14="http://schemas.microsoft.com/office/powerpoint/2010/main" val="180342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365F-9803-2119-E9B0-F62D9145883A}"/>
              </a:ext>
            </a:extLst>
          </p:cNvPr>
          <p:cNvSpPr>
            <a:spLocks noGrp="1"/>
          </p:cNvSpPr>
          <p:nvPr>
            <p:ph type="title"/>
          </p:nvPr>
        </p:nvSpPr>
        <p:spPr/>
        <p:txBody>
          <a:bodyPr/>
          <a:lstStyle/>
          <a:p>
            <a:r>
              <a:rPr kumimoji="0" lang="zh-CN" altLang="zh-CN" sz="4400" b="1" i="0" u="none" strike="noStrike" cap="none" normalizeH="0" baseline="0" dirty="0">
                <a:ln>
                  <a:noFill/>
                </a:ln>
                <a:solidFill>
                  <a:srgbClr val="111111"/>
                </a:solidFill>
                <a:effectLst/>
                <a:latin typeface="Roboto" panose="02000000000000000000" pitchFamily="2" charset="0"/>
              </a:rPr>
              <a:t>Using </a:t>
            </a:r>
            <a:r>
              <a:rPr kumimoji="0" lang="zh-CN" altLang="zh-CN" b="1"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a:t>
            </a:r>
            <a:r>
              <a:rPr kumimoji="0" lang="zh-CN" altLang="zh-CN" sz="4400" b="1" i="0" u="none" strike="noStrike" cap="none" normalizeH="0" baseline="0" dirty="0">
                <a:ln>
                  <a:noFill/>
                </a:ln>
                <a:solidFill>
                  <a:srgbClr val="111111"/>
                </a:solidFill>
                <a:effectLst/>
                <a:latin typeface="Roboto" panose="02000000000000000000" pitchFamily="2" charset="0"/>
              </a:rPr>
              <a:t> for Unpacking</a:t>
            </a:r>
            <a:endParaRPr lang="zh-CN" altLang="en-US" dirty="0"/>
          </a:p>
        </p:txBody>
      </p:sp>
      <p:sp>
        <p:nvSpPr>
          <p:cNvPr id="6" name="Rectangle 2">
            <a:extLst>
              <a:ext uri="{FF2B5EF4-FFF2-40B4-BE49-F238E27FC236}">
                <a16:creationId xmlns:a16="http://schemas.microsoft.com/office/drawing/2014/main" id="{8827C85C-9ADD-329C-3812-670D4698D451}"/>
              </a:ext>
            </a:extLst>
          </p:cNvPr>
          <p:cNvSpPr>
            <a:spLocks noChangeArrowheads="1"/>
          </p:cNvSpPr>
          <p:nvPr/>
        </p:nvSpPr>
        <p:spPr bwMode="auto">
          <a:xfrm>
            <a:off x="609600" y="1665060"/>
            <a:ext cx="10744200"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109503"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3600" b="0" i="0" u="none" strike="noStrike" cap="none" normalizeH="0" baseline="0" dirty="0">
                <a:ln>
                  <a:noFill/>
                </a:ln>
                <a:solidFill>
                  <a:srgbClr val="111111"/>
                </a:solidFill>
                <a:effectLst/>
                <a:latin typeface="Roboto" panose="02000000000000000000" pitchFamily="2" charset="0"/>
              </a:rPr>
              <a:t>We</a:t>
            </a:r>
            <a:r>
              <a:rPr kumimoji="0" lang="zh-CN" altLang="zh-CN" sz="3600" b="0" i="0" u="none" strike="noStrike" cap="none" normalizeH="0" baseline="0" dirty="0">
                <a:ln>
                  <a:noFill/>
                </a:ln>
                <a:solidFill>
                  <a:srgbClr val="111111"/>
                </a:solidFill>
                <a:effectLst/>
                <a:latin typeface="Roboto" panose="02000000000000000000" pitchFamily="2" charset="0"/>
              </a:rPr>
              <a:t> can use the </a:t>
            </a:r>
            <a:r>
              <a:rPr kumimoji="0" lang="zh-CN"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a:t>
            </a:r>
            <a:r>
              <a:rPr kumimoji="0" lang="zh-CN" altLang="zh-CN" sz="3600" b="0" i="0" u="none" strike="noStrike" cap="none" normalizeH="0" baseline="0" dirty="0">
                <a:ln>
                  <a:noFill/>
                </a:ln>
                <a:solidFill>
                  <a:srgbClr val="111111"/>
                </a:solidFill>
                <a:effectLst/>
                <a:latin typeface="Roboto" panose="02000000000000000000" pitchFamily="2" charset="0"/>
              </a:rPr>
              <a:t> operator to unpack lists when </a:t>
            </a:r>
            <a:r>
              <a:rPr kumimoji="0" lang="en-US" altLang="zh-CN" sz="3600" b="0" i="0" u="none" strike="noStrike" cap="none" normalizeH="0" baseline="0" dirty="0">
                <a:ln>
                  <a:noFill/>
                </a:ln>
                <a:solidFill>
                  <a:srgbClr val="111111"/>
                </a:solidFill>
                <a:effectLst/>
                <a:latin typeface="Roboto" panose="02000000000000000000" pitchFamily="2" charset="0"/>
              </a:rPr>
              <a:t>we</a:t>
            </a:r>
            <a:r>
              <a:rPr kumimoji="0" lang="zh-CN" altLang="zh-CN" sz="3600" b="0" i="0" u="none" strike="noStrike" cap="none" normalizeH="0" baseline="0" dirty="0">
                <a:ln>
                  <a:noFill/>
                </a:ln>
                <a:solidFill>
                  <a:srgbClr val="111111"/>
                </a:solidFill>
                <a:effectLst/>
                <a:latin typeface="Roboto" panose="02000000000000000000" pitchFamily="2" charset="0"/>
              </a:rPr>
              <a:t> don't know the exact number of elements or want to capture remaining elements.</a:t>
            </a:r>
            <a:endParaRPr kumimoji="0" lang="zh-CN" altLang="zh-CN" sz="2400" b="0" i="0" u="none" strike="noStrike" cap="none" normalizeH="0" baseline="0" dirty="0">
              <a:ln>
                <a:noFill/>
              </a:ln>
              <a:solidFill>
                <a:srgbClr val="6A737D"/>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400" b="0" i="0" u="none" strike="noStrike" cap="none" normalizeH="0" baseline="0" dirty="0">
              <a:ln>
                <a:noFill/>
              </a:ln>
              <a:solidFill>
                <a:srgbClr val="6A737D"/>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6A737D"/>
                </a:solidFill>
                <a:effectLst/>
                <a:latin typeface="Courier New" panose="02070309020205020404" pitchFamily="49" charset="0"/>
                <a:cs typeface="Courier New" panose="02070309020205020404" pitchFamily="49" charset="0"/>
              </a:rPr>
              <a:t># Unpacking with the * operator</a:t>
            </a:r>
            <a:r>
              <a:rPr kumimoji="0" lang="zh-CN"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 </a:t>
            </a:r>
            <a:endParaRPr kumimoji="0" lang="en-US"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packed_list = [</a:t>
            </a:r>
            <a:r>
              <a:rPr kumimoji="0" lang="zh-CN" altLang="zh-CN" sz="2400" b="0" i="0" u="none" strike="noStrike" cap="none" normalizeH="0" baseline="0" dirty="0">
                <a:ln>
                  <a:noFill/>
                </a:ln>
                <a:solidFill>
                  <a:srgbClr val="005CC5"/>
                </a:solidFill>
                <a:effectLst/>
                <a:latin typeface="Courier New" panose="02070309020205020404" pitchFamily="49" charset="0"/>
                <a:cs typeface="Courier New" panose="02070309020205020404" pitchFamily="49" charset="0"/>
              </a:rPr>
              <a:t>1</a:t>
            </a:r>
            <a:r>
              <a:rPr kumimoji="0" lang="zh-CN"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 </a:t>
            </a:r>
            <a:r>
              <a:rPr kumimoji="0" lang="zh-CN" altLang="zh-CN" sz="2400" b="0" i="0" u="none" strike="noStrike" cap="none" normalizeH="0" baseline="0" dirty="0">
                <a:ln>
                  <a:noFill/>
                </a:ln>
                <a:solidFill>
                  <a:srgbClr val="005CC5"/>
                </a:solidFill>
                <a:effectLst/>
                <a:latin typeface="Courier New" panose="02070309020205020404" pitchFamily="49" charset="0"/>
                <a:cs typeface="Courier New" panose="02070309020205020404" pitchFamily="49" charset="0"/>
              </a:rPr>
              <a:t>2</a:t>
            </a:r>
            <a:r>
              <a:rPr kumimoji="0" lang="zh-CN"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 </a:t>
            </a:r>
            <a:r>
              <a:rPr kumimoji="0" lang="zh-CN" altLang="zh-CN" sz="2400" b="0" i="0" u="none" strike="noStrike" cap="none" normalizeH="0" baseline="0" dirty="0">
                <a:ln>
                  <a:noFill/>
                </a:ln>
                <a:solidFill>
                  <a:srgbClr val="005CC5"/>
                </a:solidFill>
                <a:effectLst/>
                <a:latin typeface="Courier New" panose="02070309020205020404" pitchFamily="49" charset="0"/>
                <a:cs typeface="Courier New" panose="02070309020205020404" pitchFamily="49" charset="0"/>
              </a:rPr>
              <a:t>3</a:t>
            </a:r>
            <a:r>
              <a:rPr kumimoji="0" lang="zh-CN"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 </a:t>
            </a:r>
            <a:r>
              <a:rPr kumimoji="0" lang="zh-CN" altLang="zh-CN" sz="2400" b="0" i="0" u="none" strike="noStrike" cap="none" normalizeH="0" baseline="0" dirty="0">
                <a:ln>
                  <a:noFill/>
                </a:ln>
                <a:solidFill>
                  <a:srgbClr val="005CC5"/>
                </a:solidFill>
                <a:effectLst/>
                <a:latin typeface="Courier New" panose="02070309020205020404" pitchFamily="49" charset="0"/>
                <a:cs typeface="Courier New" panose="02070309020205020404" pitchFamily="49" charset="0"/>
              </a:rPr>
              <a:t>4</a:t>
            </a:r>
            <a:r>
              <a:rPr kumimoji="0" lang="zh-CN"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 </a:t>
            </a:r>
            <a:r>
              <a:rPr kumimoji="0" lang="zh-CN" altLang="zh-CN" sz="2400" b="0" i="0" u="none" strike="noStrike" cap="none" normalizeH="0" baseline="0" dirty="0">
                <a:ln>
                  <a:noFill/>
                </a:ln>
                <a:solidFill>
                  <a:srgbClr val="005CC5"/>
                </a:solidFill>
                <a:effectLst/>
                <a:latin typeface="Courier New" panose="02070309020205020404" pitchFamily="49" charset="0"/>
                <a:cs typeface="Courier New" panose="02070309020205020404" pitchFamily="49" charset="0"/>
              </a:rPr>
              <a:t>5</a:t>
            </a:r>
            <a:r>
              <a:rPr kumimoji="0" lang="zh-CN"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 </a:t>
            </a:r>
            <a:endParaRPr kumimoji="0" lang="en-US"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a, *b, c = packed_list </a:t>
            </a:r>
            <a:endParaRPr kumimoji="0" lang="en-US"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E36209"/>
                </a:solidFill>
                <a:effectLst/>
                <a:latin typeface="Courier New" panose="02070309020205020404" pitchFamily="49" charset="0"/>
                <a:cs typeface="Courier New" panose="02070309020205020404" pitchFamily="49" charset="0"/>
              </a:rPr>
              <a:t>print</a:t>
            </a:r>
            <a:r>
              <a:rPr kumimoji="0" lang="zh-CN"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(a) </a:t>
            </a:r>
            <a:r>
              <a:rPr kumimoji="0" lang="zh-CN" altLang="zh-CN" sz="2400" b="0" i="0" u="none" strike="noStrike" cap="none" normalizeH="0" baseline="0" dirty="0">
                <a:ln>
                  <a:noFill/>
                </a:ln>
                <a:solidFill>
                  <a:srgbClr val="6A737D"/>
                </a:solidFill>
                <a:effectLst/>
                <a:latin typeface="Courier New" panose="02070309020205020404" pitchFamily="49" charset="0"/>
                <a:cs typeface="Courier New" panose="02070309020205020404" pitchFamily="49" charset="0"/>
              </a:rPr>
              <a:t># Output: </a:t>
            </a:r>
            <a:r>
              <a:rPr kumimoji="0" lang="en-US" altLang="zh-CN" sz="2400" b="0" i="0" u="none" strike="noStrike" cap="none" normalizeH="0" baseline="0" dirty="0">
                <a:ln>
                  <a:noFill/>
                </a:ln>
                <a:solidFill>
                  <a:srgbClr val="6A737D"/>
                </a:solidFill>
                <a:effectLst/>
                <a:latin typeface="Courier New" panose="02070309020205020404" pitchFamily="49" charset="0"/>
                <a:cs typeface="Courier New" panose="02070309020205020404" pitchFamily="49" charset="0"/>
              </a:rPr>
              <a:t>?</a:t>
            </a:r>
            <a:r>
              <a:rPr kumimoji="0" lang="zh-CN"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 </a:t>
            </a:r>
            <a:endParaRPr kumimoji="0" lang="en-US"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E36209"/>
                </a:solidFill>
                <a:effectLst/>
                <a:latin typeface="Courier New" panose="02070309020205020404" pitchFamily="49" charset="0"/>
                <a:cs typeface="Courier New" panose="02070309020205020404" pitchFamily="49" charset="0"/>
              </a:rPr>
              <a:t>print</a:t>
            </a:r>
            <a:r>
              <a:rPr kumimoji="0" lang="zh-CN"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(b) </a:t>
            </a:r>
            <a:r>
              <a:rPr kumimoji="0" lang="zh-CN" altLang="zh-CN" sz="2400" b="0" i="0" u="none" strike="noStrike" cap="none" normalizeH="0" baseline="0" dirty="0">
                <a:ln>
                  <a:noFill/>
                </a:ln>
                <a:solidFill>
                  <a:srgbClr val="6A737D"/>
                </a:solidFill>
                <a:effectLst/>
                <a:latin typeface="Courier New" panose="02070309020205020404" pitchFamily="49" charset="0"/>
                <a:cs typeface="Courier New" panose="02070309020205020404" pitchFamily="49" charset="0"/>
              </a:rPr>
              <a:t># Output: [</a:t>
            </a:r>
            <a:r>
              <a:rPr kumimoji="0" lang="en-US" altLang="zh-CN" sz="2400" b="0" i="0" u="none" strike="noStrike" cap="none" normalizeH="0" baseline="0" dirty="0">
                <a:ln>
                  <a:noFill/>
                </a:ln>
                <a:solidFill>
                  <a:srgbClr val="6A737D"/>
                </a:solidFill>
                <a:effectLst/>
                <a:latin typeface="Courier New" panose="02070309020205020404" pitchFamily="49" charset="0"/>
                <a:cs typeface="Courier New" panose="02070309020205020404" pitchFamily="49" charset="0"/>
              </a:rPr>
              <a:t>?</a:t>
            </a:r>
            <a:r>
              <a:rPr kumimoji="0" lang="zh-CN" altLang="zh-CN" sz="2400" b="0" i="0" u="none" strike="noStrike" cap="none" normalizeH="0" baseline="0" dirty="0">
                <a:ln>
                  <a:noFill/>
                </a:ln>
                <a:solidFill>
                  <a:srgbClr val="6A737D"/>
                </a:solidFill>
                <a:effectLst/>
                <a:latin typeface="Courier New" panose="02070309020205020404" pitchFamily="49" charset="0"/>
                <a:cs typeface="Courier New" panose="02070309020205020404" pitchFamily="49" charset="0"/>
              </a:rPr>
              <a:t>, </a:t>
            </a:r>
            <a:r>
              <a:rPr kumimoji="0" lang="en-US" altLang="zh-CN" sz="2400" b="0" i="0" u="none" strike="noStrike" cap="none" normalizeH="0" baseline="0" dirty="0">
                <a:ln>
                  <a:noFill/>
                </a:ln>
                <a:solidFill>
                  <a:srgbClr val="6A737D"/>
                </a:solidFill>
                <a:effectLst/>
                <a:latin typeface="Courier New" panose="02070309020205020404" pitchFamily="49" charset="0"/>
                <a:cs typeface="Courier New" panose="02070309020205020404" pitchFamily="49" charset="0"/>
              </a:rPr>
              <a:t>?</a:t>
            </a:r>
            <a:r>
              <a:rPr kumimoji="0" lang="zh-CN" altLang="zh-CN" sz="2400" b="0" i="0" u="none" strike="noStrike" cap="none" normalizeH="0" baseline="0" dirty="0">
                <a:ln>
                  <a:noFill/>
                </a:ln>
                <a:solidFill>
                  <a:srgbClr val="6A737D"/>
                </a:solidFill>
                <a:effectLst/>
                <a:latin typeface="Courier New" panose="02070309020205020404" pitchFamily="49" charset="0"/>
                <a:cs typeface="Courier New" panose="02070309020205020404" pitchFamily="49" charset="0"/>
              </a:rPr>
              <a:t>, </a:t>
            </a:r>
            <a:r>
              <a:rPr kumimoji="0" lang="en-US" altLang="zh-CN" sz="2400" b="0" i="0" u="none" strike="noStrike" cap="none" normalizeH="0" baseline="0" dirty="0">
                <a:ln>
                  <a:noFill/>
                </a:ln>
                <a:solidFill>
                  <a:srgbClr val="6A737D"/>
                </a:solidFill>
                <a:effectLst/>
                <a:latin typeface="Courier New" panose="02070309020205020404" pitchFamily="49" charset="0"/>
                <a:cs typeface="Courier New" panose="02070309020205020404" pitchFamily="49" charset="0"/>
              </a:rPr>
              <a:t>?</a:t>
            </a:r>
            <a:r>
              <a:rPr kumimoji="0" lang="zh-CN" altLang="zh-CN" sz="2400" b="0" i="0" u="none" strike="noStrike" cap="none" normalizeH="0" baseline="0" dirty="0">
                <a:ln>
                  <a:noFill/>
                </a:ln>
                <a:solidFill>
                  <a:srgbClr val="6A737D"/>
                </a:solidFill>
                <a:effectLst/>
                <a:latin typeface="Courier New" panose="02070309020205020404" pitchFamily="49" charset="0"/>
                <a:cs typeface="Courier New" panose="02070309020205020404" pitchFamily="49" charset="0"/>
              </a:rPr>
              <a:t>]</a:t>
            </a:r>
            <a:r>
              <a:rPr kumimoji="0" lang="zh-CN"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 </a:t>
            </a:r>
            <a:endParaRPr kumimoji="0" lang="en-US"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E36209"/>
                </a:solidFill>
                <a:effectLst/>
                <a:latin typeface="Courier New" panose="02070309020205020404" pitchFamily="49" charset="0"/>
                <a:cs typeface="Courier New" panose="02070309020205020404" pitchFamily="49" charset="0"/>
              </a:rPr>
              <a:t>print</a:t>
            </a:r>
            <a:r>
              <a:rPr kumimoji="0" lang="zh-CN"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(c) </a:t>
            </a:r>
            <a:r>
              <a:rPr kumimoji="0" lang="zh-CN" altLang="zh-CN" sz="2400" b="0" i="0" u="none" strike="noStrike" cap="none" normalizeH="0" baseline="0" dirty="0">
                <a:ln>
                  <a:noFill/>
                </a:ln>
                <a:solidFill>
                  <a:srgbClr val="6A737D"/>
                </a:solidFill>
                <a:effectLst/>
                <a:latin typeface="Courier New" panose="02070309020205020404" pitchFamily="49" charset="0"/>
                <a:cs typeface="Courier New" panose="02070309020205020404" pitchFamily="49" charset="0"/>
              </a:rPr>
              <a:t># Output: </a:t>
            </a:r>
            <a:r>
              <a:rPr kumimoji="0" lang="en-US" altLang="zh-CN" sz="2400" b="0" i="0" u="none" strike="noStrike" cap="none" normalizeH="0" baseline="0" dirty="0">
                <a:ln>
                  <a:noFill/>
                </a:ln>
                <a:solidFill>
                  <a:srgbClr val="6A737D"/>
                </a:solidFill>
                <a:effectLst/>
                <a:latin typeface="Courier New" panose="02070309020205020404" pitchFamily="49" charset="0"/>
                <a:cs typeface="Courier New" panose="02070309020205020404" pitchFamily="49" charset="0"/>
              </a:rPr>
              <a:t>?</a:t>
            </a:r>
            <a:r>
              <a:rPr kumimoji="0" lang="zh-CN"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rPr>
              <a:t> </a:t>
            </a:r>
            <a:endParaRPr kumimoji="0" lang="en-US" altLang="zh-CN" sz="2400" b="0" i="0" u="none" strike="noStrike" cap="none" normalizeH="0" baseline="0" dirty="0">
              <a:ln>
                <a:noFill/>
              </a:ln>
              <a:solidFill>
                <a:srgbClr val="111111"/>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1" dirty="0">
                <a:solidFill>
                  <a:srgbClr val="111111"/>
                </a:solidFill>
                <a:highlight>
                  <a:srgbClr val="FFFF00"/>
                </a:highlight>
                <a:latin typeface="Courier New" panose="02070309020205020404" pitchFamily="49" charset="0"/>
                <a:cs typeface="Courier New" panose="02070309020205020404" pitchFamily="49" charset="0"/>
              </a:rPr>
              <a:t>Here a is head, b is middle and c is the tail</a:t>
            </a:r>
            <a:endParaRPr kumimoji="0" lang="zh-CN" altLang="zh-CN" sz="1400" b="1" i="0" u="none" strike="noStrike" cap="none" normalizeH="0" baseline="0" dirty="0">
              <a:ln>
                <a:noFill/>
              </a:ln>
              <a:solidFill>
                <a:schemeClr val="tx1"/>
              </a:solidFill>
              <a:effectLst/>
              <a:highlight>
                <a:srgbClr val="FFFF00"/>
              </a:highlight>
            </a:endParaRPr>
          </a:p>
        </p:txBody>
      </p:sp>
    </p:spTree>
    <p:extLst>
      <p:ext uri="{BB962C8B-B14F-4D97-AF65-F5344CB8AC3E}">
        <p14:creationId xmlns:p14="http://schemas.microsoft.com/office/powerpoint/2010/main" val="2390770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2BC6-E22B-2239-1DA7-D4B4457034FC}"/>
              </a:ext>
            </a:extLst>
          </p:cNvPr>
          <p:cNvSpPr>
            <a:spLocks noGrp="1"/>
          </p:cNvSpPr>
          <p:nvPr>
            <p:ph type="title"/>
          </p:nvPr>
        </p:nvSpPr>
        <p:spPr/>
        <p:txBody>
          <a:bodyPr>
            <a:normAutofit/>
          </a:bodyPr>
          <a:lstStyle/>
          <a:p>
            <a:r>
              <a:rPr lang="en-US" altLang="zh-CN" b="0" dirty="0">
                <a:solidFill>
                  <a:srgbClr val="6A9955"/>
                </a:solidFill>
                <a:effectLst/>
                <a:latin typeface="Consolas" panose="020B0609020204030204" pitchFamily="49" charset="0"/>
              </a:rPr>
              <a:t>Packing arguments in function definition</a:t>
            </a:r>
            <a:endParaRPr lang="zh-CN" altLang="en-US" dirty="0"/>
          </a:p>
        </p:txBody>
      </p:sp>
      <p:sp>
        <p:nvSpPr>
          <p:cNvPr id="3" name="Content Placeholder 2">
            <a:extLst>
              <a:ext uri="{FF2B5EF4-FFF2-40B4-BE49-F238E27FC236}">
                <a16:creationId xmlns:a16="http://schemas.microsoft.com/office/drawing/2014/main" id="{6BF7B2CF-7110-62CD-C839-CF379F4DF507}"/>
              </a:ext>
            </a:extLst>
          </p:cNvPr>
          <p:cNvSpPr>
            <a:spLocks noGrp="1"/>
          </p:cNvSpPr>
          <p:nvPr>
            <p:ph idx="1"/>
          </p:nvPr>
        </p:nvSpPr>
        <p:spPr/>
        <p:txBody>
          <a:bodyPr>
            <a:normAutofit fontScale="92500" lnSpcReduction="20000"/>
          </a:bodyPr>
          <a:lstStyle/>
          <a:p>
            <a:pPr marL="0" indent="0">
              <a:buNone/>
            </a:pPr>
            <a:r>
              <a:rPr lang="en-US" altLang="zh-CN" b="0" dirty="0">
                <a:solidFill>
                  <a:srgbClr val="569CD6"/>
                </a:solidFill>
                <a:effectLst/>
                <a:latin typeface="Consolas" panose="020B0609020204030204" pitchFamily="49" charset="0"/>
              </a:rPr>
              <a:t>def</a:t>
            </a:r>
            <a:r>
              <a:rPr lang="en-US" altLang="zh-CN" b="0" dirty="0">
                <a:solidFill>
                  <a:srgbClr val="CCCCCC"/>
                </a:solidFill>
                <a:effectLst/>
                <a:latin typeface="Consolas" panose="020B0609020204030204" pitchFamily="49" charset="0"/>
              </a:rPr>
              <a:t> </a:t>
            </a:r>
            <a:r>
              <a:rPr lang="en-US" altLang="zh-CN" b="0" dirty="0" err="1">
                <a:solidFill>
                  <a:srgbClr val="CCCCCC"/>
                </a:solidFill>
                <a:effectLst/>
                <a:latin typeface="Consolas" panose="020B0609020204030204" pitchFamily="49" charset="0"/>
              </a:rPr>
              <a:t>my</a:t>
            </a:r>
            <a:r>
              <a:rPr lang="en-US" altLang="zh-CN" dirty="0" err="1">
                <a:solidFill>
                  <a:srgbClr val="DCDCAA"/>
                </a:solidFill>
                <a:latin typeface="Consolas" panose="020B0609020204030204" pitchFamily="49" charset="0"/>
              </a:rPr>
              <a:t>S</a:t>
            </a:r>
            <a:r>
              <a:rPr lang="en-US" altLang="zh-CN" b="0" dirty="0" err="1">
                <a:solidFill>
                  <a:srgbClr val="DCDCAA"/>
                </a:solidFill>
                <a:effectLst/>
                <a:latin typeface="Consolas" panose="020B0609020204030204" pitchFamily="49" charset="0"/>
              </a:rPr>
              <a:t>um</a:t>
            </a:r>
            <a:r>
              <a:rPr lang="en-US" altLang="zh-CN" b="0" dirty="0">
                <a:solidFill>
                  <a:srgbClr val="CCCCCC"/>
                </a:solidFill>
                <a:effectLst/>
                <a:latin typeface="Consolas" panose="020B0609020204030204" pitchFamily="49" charset="0"/>
              </a:rPr>
              <a:t>(</a:t>
            </a:r>
            <a:r>
              <a:rPr lang="en-US" altLang="zh-CN" b="0" dirty="0">
                <a:solidFill>
                  <a:srgbClr val="D4D4D4"/>
                </a:solidFill>
                <a:effectLst/>
                <a:latin typeface="Consolas" panose="020B0609020204030204" pitchFamily="49" charset="0"/>
              </a:rPr>
              <a:t>*</a:t>
            </a:r>
            <a:r>
              <a:rPr lang="en-US" altLang="zh-CN" b="0" dirty="0" err="1">
                <a:solidFill>
                  <a:srgbClr val="9CDCFE"/>
                </a:solidFill>
                <a:effectLst/>
                <a:latin typeface="Consolas" panose="020B0609020204030204" pitchFamily="49" charset="0"/>
              </a:rPr>
              <a:t>args</a:t>
            </a:r>
            <a:r>
              <a:rPr lang="en-US" altLang="zh-CN" b="0" dirty="0">
                <a:solidFill>
                  <a:srgbClr val="CCCCCC"/>
                </a:solidFill>
                <a:effectLst/>
                <a:latin typeface="Consolas" panose="020B0609020204030204" pitchFamily="49" charset="0"/>
              </a:rPr>
              <a:t>):</a:t>
            </a:r>
          </a:p>
          <a:p>
            <a:pPr marL="0" indent="0">
              <a:buNone/>
            </a:pPr>
            <a:r>
              <a:rPr lang="en-US" altLang="zh-CN" b="0" dirty="0">
                <a:solidFill>
                  <a:srgbClr val="CCCCCC"/>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return</a:t>
            </a:r>
            <a:r>
              <a:rPr lang="en-US" altLang="zh-CN" b="0" dirty="0">
                <a:solidFill>
                  <a:srgbClr val="CCCCCC"/>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sum</a:t>
            </a:r>
            <a:r>
              <a:rPr lang="en-US" altLang="zh-CN" b="0" dirty="0">
                <a:solidFill>
                  <a:srgbClr val="CCCCCC"/>
                </a:solidFill>
                <a:effectLst/>
                <a:latin typeface="Consolas" panose="020B0609020204030204" pitchFamily="49" charset="0"/>
              </a:rPr>
              <a:t>(</a:t>
            </a:r>
            <a:r>
              <a:rPr lang="en-US" altLang="zh-CN" b="0" dirty="0" err="1">
                <a:solidFill>
                  <a:srgbClr val="9CDCFE"/>
                </a:solidFill>
                <a:effectLst/>
                <a:latin typeface="Consolas" panose="020B0609020204030204" pitchFamily="49" charset="0"/>
              </a:rPr>
              <a:t>args</a:t>
            </a:r>
            <a:r>
              <a:rPr lang="en-US" altLang="zh-CN" b="0" dirty="0">
                <a:solidFill>
                  <a:srgbClr val="CCCCCC"/>
                </a:solidFill>
                <a:effectLst/>
                <a:latin typeface="Consolas" panose="020B0609020204030204" pitchFamily="49" charset="0"/>
              </a:rPr>
              <a:t>)</a:t>
            </a:r>
          </a:p>
          <a:p>
            <a:pPr marL="0" indent="0">
              <a:buNone/>
            </a:pPr>
            <a:br>
              <a:rPr lang="en-US" altLang="zh-CN" b="0" dirty="0">
                <a:solidFill>
                  <a:srgbClr val="CCCCCC"/>
                </a:solidFill>
                <a:effectLst/>
                <a:latin typeface="Consolas" panose="020B0609020204030204" pitchFamily="49" charset="0"/>
              </a:rPr>
            </a:br>
            <a:r>
              <a:rPr lang="en-US" altLang="zh-CN" b="0" dirty="0">
                <a:solidFill>
                  <a:srgbClr val="DCDCAA"/>
                </a:solidFill>
                <a:effectLst/>
                <a:latin typeface="Consolas" panose="020B0609020204030204" pitchFamily="49" charset="0"/>
              </a:rPr>
              <a:t>print</a:t>
            </a:r>
            <a:r>
              <a:rPr lang="en-US" altLang="zh-CN" b="0" dirty="0">
                <a:solidFill>
                  <a:srgbClr val="CCCCCC"/>
                </a:solidFill>
                <a:effectLst/>
                <a:latin typeface="Consolas" panose="020B0609020204030204" pitchFamily="49" charset="0"/>
              </a:rPr>
              <a:t>(</a:t>
            </a:r>
            <a:r>
              <a:rPr lang="en-US" altLang="zh-CN" b="0" dirty="0" err="1">
                <a:solidFill>
                  <a:srgbClr val="CCCCCC"/>
                </a:solidFill>
                <a:effectLst/>
                <a:latin typeface="Consolas" panose="020B0609020204030204" pitchFamily="49" charset="0"/>
              </a:rPr>
              <a:t>my</a:t>
            </a:r>
            <a:r>
              <a:rPr lang="en-US" altLang="zh-CN" dirty="0" err="1">
                <a:solidFill>
                  <a:srgbClr val="DCDCAA"/>
                </a:solidFill>
                <a:latin typeface="Consolas" panose="020B0609020204030204" pitchFamily="49" charset="0"/>
              </a:rPr>
              <a:t>S</a:t>
            </a:r>
            <a:r>
              <a:rPr lang="en-US" altLang="zh-CN" b="0" dirty="0" err="1">
                <a:solidFill>
                  <a:srgbClr val="DCDCAA"/>
                </a:solidFill>
                <a:effectLst/>
                <a:latin typeface="Consolas" panose="020B0609020204030204" pitchFamily="49" charset="0"/>
              </a:rPr>
              <a:t>um</a:t>
            </a:r>
            <a:r>
              <a:rPr lang="en-US" altLang="zh-CN" b="0" dirty="0">
                <a:solidFill>
                  <a:srgbClr val="CCCCCC"/>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1</a:t>
            </a:r>
            <a:r>
              <a:rPr lang="en-US" altLang="zh-CN" b="0" dirty="0">
                <a:solidFill>
                  <a:srgbClr val="CCCCCC"/>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2</a:t>
            </a:r>
            <a:r>
              <a:rPr lang="en-US" altLang="zh-CN" b="0" dirty="0">
                <a:solidFill>
                  <a:srgbClr val="CCCCCC"/>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3</a:t>
            </a:r>
            <a:r>
              <a:rPr lang="en-US" altLang="zh-CN" b="0" dirty="0">
                <a:solidFill>
                  <a:srgbClr val="CCCCCC"/>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4</a:t>
            </a:r>
            <a:r>
              <a:rPr lang="en-US" altLang="zh-CN" b="0" dirty="0">
                <a:solidFill>
                  <a:srgbClr val="CCCCCC"/>
                </a:solidFill>
                <a:effectLst/>
                <a:latin typeface="Consolas" panose="020B0609020204030204" pitchFamily="49" charset="0"/>
              </a:rPr>
              <a:t>))  </a:t>
            </a:r>
            <a:r>
              <a:rPr lang="en-US" altLang="zh-CN" b="0" dirty="0">
                <a:solidFill>
                  <a:srgbClr val="6A9955"/>
                </a:solidFill>
                <a:effectLst/>
                <a:latin typeface="Consolas" panose="020B0609020204030204" pitchFamily="49" charset="0"/>
              </a:rPr>
              <a:t># Output: 10</a:t>
            </a:r>
            <a:endParaRPr lang="en-US" altLang="zh-CN" b="0" dirty="0">
              <a:solidFill>
                <a:srgbClr val="CCCCCC"/>
              </a:solidFill>
              <a:effectLst/>
              <a:latin typeface="Consolas" panose="020B0609020204030204" pitchFamily="49" charset="0"/>
            </a:endParaRPr>
          </a:p>
          <a:p>
            <a:pPr marL="0" indent="0">
              <a:buNone/>
            </a:pPr>
            <a:br>
              <a:rPr lang="en-US" altLang="zh-CN" b="0" dirty="0">
                <a:solidFill>
                  <a:srgbClr val="CCCCCC"/>
                </a:solidFill>
                <a:effectLst/>
                <a:latin typeface="Consolas" panose="020B0609020204030204" pitchFamily="49" charset="0"/>
              </a:rPr>
            </a:br>
            <a:r>
              <a:rPr lang="en-US" altLang="zh-CN" b="0" dirty="0">
                <a:solidFill>
                  <a:srgbClr val="6A9955"/>
                </a:solidFill>
                <a:effectLst/>
                <a:latin typeface="Consolas" panose="020B0609020204030204" pitchFamily="49" charset="0"/>
              </a:rPr>
              <a:t># Unpacking arguments in function call</a:t>
            </a:r>
            <a:endParaRPr lang="en-US" altLang="zh-CN" b="0" dirty="0">
              <a:solidFill>
                <a:srgbClr val="CCCCCC"/>
              </a:solidFill>
              <a:effectLst/>
              <a:latin typeface="Consolas" panose="020B0609020204030204" pitchFamily="49" charset="0"/>
            </a:endParaRPr>
          </a:p>
          <a:p>
            <a:pPr marL="0" indent="0">
              <a:buNone/>
            </a:pPr>
            <a:r>
              <a:rPr lang="en-US" altLang="zh-CN" b="0" dirty="0">
                <a:solidFill>
                  <a:srgbClr val="569CD6"/>
                </a:solidFill>
                <a:effectLst/>
                <a:latin typeface="Consolas" panose="020B0609020204030204" pitchFamily="49" charset="0"/>
              </a:rPr>
              <a:t>def</a:t>
            </a:r>
            <a:r>
              <a:rPr lang="en-US" altLang="zh-CN" b="0" dirty="0">
                <a:solidFill>
                  <a:srgbClr val="CCCCCC"/>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myMul</a:t>
            </a:r>
            <a:r>
              <a:rPr lang="en-US" altLang="zh-CN" b="0" dirty="0">
                <a:solidFill>
                  <a:srgbClr val="CCCCCC"/>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a</a:t>
            </a:r>
            <a:r>
              <a:rPr lang="en-US" altLang="zh-CN" b="0" dirty="0">
                <a:solidFill>
                  <a:srgbClr val="CCCCCC"/>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b</a:t>
            </a:r>
            <a:r>
              <a:rPr lang="en-US" altLang="zh-CN" b="0" dirty="0">
                <a:solidFill>
                  <a:srgbClr val="CCCCCC"/>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c</a:t>
            </a:r>
            <a:r>
              <a:rPr lang="en-US" altLang="zh-CN" b="0" dirty="0">
                <a:solidFill>
                  <a:srgbClr val="CCCCCC"/>
                </a:solidFill>
                <a:effectLst/>
                <a:latin typeface="Consolas" panose="020B0609020204030204" pitchFamily="49" charset="0"/>
              </a:rPr>
              <a:t>):</a:t>
            </a:r>
          </a:p>
          <a:p>
            <a:pPr marL="0" indent="0">
              <a:buNone/>
            </a:pPr>
            <a:r>
              <a:rPr lang="en-US" altLang="zh-CN" b="0" dirty="0">
                <a:solidFill>
                  <a:srgbClr val="CCCCCC"/>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return</a:t>
            </a:r>
            <a:r>
              <a:rPr lang="en-US" altLang="zh-CN" b="0" dirty="0">
                <a:solidFill>
                  <a:srgbClr val="CCCCCC"/>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a</a:t>
            </a:r>
            <a:r>
              <a:rPr lang="en-US" altLang="zh-CN" b="0" dirty="0">
                <a:solidFill>
                  <a:srgbClr val="CCCCCC"/>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a:t>
            </a:r>
            <a:r>
              <a:rPr lang="en-US" altLang="zh-CN" b="0" dirty="0">
                <a:solidFill>
                  <a:srgbClr val="CCCCCC"/>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b</a:t>
            </a:r>
            <a:r>
              <a:rPr lang="en-US" altLang="zh-CN" b="0" dirty="0">
                <a:solidFill>
                  <a:srgbClr val="CCCCCC"/>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a:t>
            </a:r>
            <a:r>
              <a:rPr lang="en-US" altLang="zh-CN" b="0" dirty="0">
                <a:solidFill>
                  <a:srgbClr val="CCCCCC"/>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c</a:t>
            </a:r>
            <a:endParaRPr lang="en-US" altLang="zh-CN" b="0" dirty="0">
              <a:solidFill>
                <a:srgbClr val="CCCCCC"/>
              </a:solidFill>
              <a:effectLst/>
              <a:latin typeface="Consolas" panose="020B0609020204030204" pitchFamily="49" charset="0"/>
            </a:endParaRPr>
          </a:p>
          <a:p>
            <a:pPr marL="0" indent="0">
              <a:buNone/>
            </a:pPr>
            <a:br>
              <a:rPr lang="en-US" altLang="zh-CN" b="0" dirty="0">
                <a:solidFill>
                  <a:srgbClr val="CCCCCC"/>
                </a:solidFill>
                <a:effectLst/>
                <a:latin typeface="Consolas" panose="020B0609020204030204" pitchFamily="49" charset="0"/>
              </a:rPr>
            </a:br>
            <a:r>
              <a:rPr lang="en-US" altLang="zh-CN" b="0" dirty="0">
                <a:solidFill>
                  <a:srgbClr val="9CDCFE"/>
                </a:solidFill>
                <a:effectLst/>
                <a:latin typeface="Consolas" panose="020B0609020204030204" pitchFamily="49" charset="0"/>
              </a:rPr>
              <a:t>numbers</a:t>
            </a:r>
            <a:r>
              <a:rPr lang="en-US" altLang="zh-CN" b="0" dirty="0">
                <a:solidFill>
                  <a:srgbClr val="CCCCCC"/>
                </a:solidFill>
                <a:effectLst/>
                <a:latin typeface="Consolas" panose="020B0609020204030204" pitchFamily="49" charset="0"/>
              </a:rPr>
              <a:t> </a:t>
            </a:r>
            <a:r>
              <a:rPr lang="en-US" altLang="zh-CN" b="0" dirty="0">
                <a:solidFill>
                  <a:srgbClr val="D4D4D4"/>
                </a:solidFill>
                <a:effectLst/>
                <a:latin typeface="Consolas" panose="020B0609020204030204" pitchFamily="49" charset="0"/>
              </a:rPr>
              <a:t>=</a:t>
            </a:r>
            <a:r>
              <a:rPr lang="en-US" altLang="zh-CN" b="0" dirty="0">
                <a:solidFill>
                  <a:srgbClr val="CCCCCC"/>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2</a:t>
            </a:r>
            <a:r>
              <a:rPr lang="en-US" altLang="zh-CN" b="0" dirty="0">
                <a:solidFill>
                  <a:srgbClr val="CCCCCC"/>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3</a:t>
            </a:r>
            <a:r>
              <a:rPr lang="en-US" altLang="zh-CN" b="0" dirty="0">
                <a:solidFill>
                  <a:srgbClr val="CCCCCC"/>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4</a:t>
            </a:r>
            <a:r>
              <a:rPr lang="en-US" altLang="zh-CN" b="0" dirty="0">
                <a:solidFill>
                  <a:srgbClr val="CCCCCC"/>
                </a:solidFill>
                <a:effectLst/>
                <a:latin typeface="Consolas" panose="020B0609020204030204" pitchFamily="49" charset="0"/>
              </a:rPr>
              <a:t>)</a:t>
            </a:r>
          </a:p>
          <a:p>
            <a:pPr marL="0" indent="0">
              <a:buNone/>
            </a:pPr>
            <a:r>
              <a:rPr lang="en-US" altLang="zh-CN" b="0" dirty="0">
                <a:solidFill>
                  <a:srgbClr val="DCDCAA"/>
                </a:solidFill>
                <a:effectLst/>
                <a:latin typeface="Consolas" panose="020B0609020204030204" pitchFamily="49" charset="0"/>
              </a:rPr>
              <a:t>print</a:t>
            </a:r>
            <a:r>
              <a:rPr lang="en-US" altLang="zh-CN" b="0" dirty="0">
                <a:solidFill>
                  <a:srgbClr val="CCCCCC"/>
                </a:solidFill>
                <a:effectLst/>
                <a:latin typeface="Consolas" panose="020B0609020204030204" pitchFamily="49" charset="0"/>
              </a:rPr>
              <a:t>(</a:t>
            </a:r>
            <a:r>
              <a:rPr lang="en-US" altLang="zh-CN" b="0" dirty="0" err="1">
                <a:solidFill>
                  <a:srgbClr val="DCDCAA"/>
                </a:solidFill>
                <a:effectLst/>
                <a:latin typeface="Consolas" panose="020B0609020204030204" pitchFamily="49" charset="0"/>
              </a:rPr>
              <a:t>myMul</a:t>
            </a:r>
            <a:r>
              <a:rPr lang="en-US" altLang="zh-CN" b="0" dirty="0">
                <a:solidFill>
                  <a:srgbClr val="CCCCCC"/>
                </a:solidFill>
                <a:effectLst/>
                <a:latin typeface="Consolas" panose="020B0609020204030204" pitchFamily="49" charset="0"/>
              </a:rPr>
              <a:t>(</a:t>
            </a:r>
            <a:r>
              <a:rPr lang="en-US" altLang="zh-CN" b="0" dirty="0">
                <a:solidFill>
                  <a:srgbClr val="D4D4D4"/>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numbers</a:t>
            </a:r>
            <a:r>
              <a:rPr lang="en-US" altLang="zh-CN" b="0" dirty="0">
                <a:solidFill>
                  <a:srgbClr val="CCCCCC"/>
                </a:solidFill>
                <a:effectLst/>
                <a:latin typeface="Consolas" panose="020B0609020204030204" pitchFamily="49" charset="0"/>
              </a:rPr>
              <a:t>))  </a:t>
            </a:r>
            <a:r>
              <a:rPr lang="en-US" altLang="zh-CN" b="0" dirty="0">
                <a:solidFill>
                  <a:srgbClr val="6A9955"/>
                </a:solidFill>
                <a:effectLst/>
                <a:latin typeface="Consolas" panose="020B0609020204030204" pitchFamily="49" charset="0"/>
              </a:rPr>
              <a:t># Output: 24</a:t>
            </a:r>
            <a:endParaRPr lang="en-US" altLang="zh-CN" b="0" dirty="0">
              <a:solidFill>
                <a:srgbClr val="CCCCCC"/>
              </a:solidFill>
              <a:effectLst/>
              <a:latin typeface="Consolas" panose="020B0609020204030204" pitchFamily="49" charset="0"/>
            </a:endParaRPr>
          </a:p>
          <a:p>
            <a:endParaRPr lang="zh-CN" altLang="en-US" dirty="0"/>
          </a:p>
        </p:txBody>
      </p:sp>
    </p:spTree>
    <p:extLst>
      <p:ext uri="{BB962C8B-B14F-4D97-AF65-F5344CB8AC3E}">
        <p14:creationId xmlns:p14="http://schemas.microsoft.com/office/powerpoint/2010/main" val="2873617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2BC6-E22B-2239-1DA7-D4B4457034FC}"/>
              </a:ext>
            </a:extLst>
          </p:cNvPr>
          <p:cNvSpPr>
            <a:spLocks noGrp="1"/>
          </p:cNvSpPr>
          <p:nvPr>
            <p:ph type="title"/>
          </p:nvPr>
        </p:nvSpPr>
        <p:spPr/>
        <p:txBody>
          <a:bodyPr>
            <a:normAutofit/>
          </a:bodyPr>
          <a:lstStyle/>
          <a:p>
            <a:r>
              <a:rPr lang="en-US" altLang="zh-CN" b="0" dirty="0">
                <a:solidFill>
                  <a:srgbClr val="6A9955"/>
                </a:solidFill>
                <a:effectLst/>
                <a:latin typeface="Consolas" panose="020B0609020204030204" pitchFamily="49" charset="0"/>
              </a:rPr>
              <a:t>Packing arguments in function definition</a:t>
            </a:r>
            <a:endParaRPr lang="zh-CN" altLang="en-US" dirty="0"/>
          </a:p>
        </p:txBody>
      </p:sp>
      <p:sp>
        <p:nvSpPr>
          <p:cNvPr id="3" name="Content Placeholder 2">
            <a:extLst>
              <a:ext uri="{FF2B5EF4-FFF2-40B4-BE49-F238E27FC236}">
                <a16:creationId xmlns:a16="http://schemas.microsoft.com/office/drawing/2014/main" id="{6BF7B2CF-7110-62CD-C839-CF379F4DF507}"/>
              </a:ext>
            </a:extLst>
          </p:cNvPr>
          <p:cNvSpPr>
            <a:spLocks noGrp="1"/>
          </p:cNvSpPr>
          <p:nvPr>
            <p:ph idx="1"/>
          </p:nvPr>
        </p:nvSpPr>
        <p:spPr/>
        <p:txBody>
          <a:bodyPr>
            <a:normAutofit/>
          </a:bodyPr>
          <a:lstStyle/>
          <a:p>
            <a:pPr marL="0" indent="0">
              <a:buNone/>
            </a:pPr>
            <a:r>
              <a:rPr lang="en-US" altLang="zh-CN" b="0" dirty="0">
                <a:solidFill>
                  <a:srgbClr val="569CD6"/>
                </a:solidFill>
                <a:effectLst/>
                <a:latin typeface="Consolas" panose="020B0609020204030204" pitchFamily="49" charset="0"/>
              </a:rPr>
              <a:t>import math</a:t>
            </a:r>
          </a:p>
          <a:p>
            <a:pPr marL="0" indent="0">
              <a:buNone/>
            </a:pPr>
            <a:r>
              <a:rPr lang="en-US" altLang="zh-CN" b="0" dirty="0">
                <a:solidFill>
                  <a:srgbClr val="569CD6"/>
                </a:solidFill>
                <a:effectLst/>
                <a:latin typeface="Consolas" panose="020B0609020204030204" pitchFamily="49" charset="0"/>
              </a:rPr>
              <a:t>def </a:t>
            </a:r>
            <a:r>
              <a:rPr lang="en-US" altLang="zh-CN" b="0" dirty="0" err="1">
                <a:solidFill>
                  <a:srgbClr val="569CD6"/>
                </a:solidFill>
                <a:effectLst/>
                <a:latin typeface="Consolas" panose="020B0609020204030204" pitchFamily="49" charset="0"/>
              </a:rPr>
              <a:t>myMul</a:t>
            </a:r>
            <a:r>
              <a:rPr lang="en-US" altLang="zh-CN" b="0" dirty="0">
                <a:solidFill>
                  <a:srgbClr val="569CD6"/>
                </a:solidFill>
                <a:effectLst/>
                <a:latin typeface="Consolas" panose="020B0609020204030204" pitchFamily="49" charset="0"/>
              </a:rPr>
              <a:t>(*</a:t>
            </a:r>
            <a:r>
              <a:rPr lang="en-US" altLang="zh-CN" b="0" dirty="0" err="1">
                <a:solidFill>
                  <a:srgbClr val="569CD6"/>
                </a:solidFill>
                <a:effectLst/>
                <a:latin typeface="Consolas" panose="020B0609020204030204" pitchFamily="49" charset="0"/>
              </a:rPr>
              <a:t>args</a:t>
            </a:r>
            <a:r>
              <a:rPr lang="en-US" altLang="zh-CN" b="0" dirty="0">
                <a:solidFill>
                  <a:srgbClr val="569CD6"/>
                </a:solidFill>
                <a:effectLst/>
                <a:latin typeface="Consolas" panose="020B0609020204030204" pitchFamily="49" charset="0"/>
              </a:rPr>
              <a:t>):</a:t>
            </a:r>
          </a:p>
          <a:p>
            <a:pPr marL="0" indent="0">
              <a:buNone/>
            </a:pPr>
            <a:r>
              <a:rPr lang="en-US" altLang="zh-CN" b="0" dirty="0">
                <a:solidFill>
                  <a:srgbClr val="569CD6"/>
                </a:solidFill>
                <a:effectLst/>
                <a:latin typeface="Consolas" panose="020B0609020204030204" pitchFamily="49" charset="0"/>
              </a:rPr>
              <a:t>    return </a:t>
            </a:r>
            <a:r>
              <a:rPr lang="en-US" altLang="zh-CN" b="0" dirty="0" err="1">
                <a:solidFill>
                  <a:srgbClr val="569CD6"/>
                </a:solidFill>
                <a:effectLst/>
                <a:latin typeface="Consolas" panose="020B0609020204030204" pitchFamily="49" charset="0"/>
              </a:rPr>
              <a:t>math.prod</a:t>
            </a:r>
            <a:r>
              <a:rPr lang="en-US" altLang="zh-CN" b="0" dirty="0">
                <a:solidFill>
                  <a:srgbClr val="569CD6"/>
                </a:solidFill>
                <a:effectLst/>
                <a:latin typeface="Consolas" panose="020B0609020204030204" pitchFamily="49" charset="0"/>
              </a:rPr>
              <a:t>(</a:t>
            </a:r>
            <a:r>
              <a:rPr lang="en-US" altLang="zh-CN" b="0" dirty="0" err="1">
                <a:solidFill>
                  <a:srgbClr val="569CD6"/>
                </a:solidFill>
                <a:effectLst/>
                <a:latin typeface="Consolas" panose="020B0609020204030204" pitchFamily="49" charset="0"/>
              </a:rPr>
              <a:t>args</a:t>
            </a:r>
            <a:r>
              <a:rPr lang="en-US" altLang="zh-CN" b="0" dirty="0">
                <a:solidFill>
                  <a:srgbClr val="569CD6"/>
                </a:solidFill>
                <a:effectLst/>
                <a:latin typeface="Consolas" panose="020B0609020204030204" pitchFamily="49" charset="0"/>
              </a:rPr>
              <a:t>)</a:t>
            </a:r>
          </a:p>
          <a:p>
            <a:pPr marL="0" indent="0">
              <a:buNone/>
            </a:pPr>
            <a:r>
              <a:rPr lang="en-US" altLang="zh-CN" b="0" dirty="0">
                <a:solidFill>
                  <a:srgbClr val="569CD6"/>
                </a:solidFill>
                <a:effectLst/>
                <a:latin typeface="Consolas" panose="020B0609020204030204" pitchFamily="49" charset="0"/>
              </a:rPr>
              <a:t>x = </a:t>
            </a:r>
            <a:r>
              <a:rPr lang="en-US" altLang="zh-CN" b="0" dirty="0" err="1">
                <a:solidFill>
                  <a:srgbClr val="569CD6"/>
                </a:solidFill>
                <a:effectLst/>
                <a:latin typeface="Consolas" panose="020B0609020204030204" pitchFamily="49" charset="0"/>
              </a:rPr>
              <a:t>myMul</a:t>
            </a:r>
            <a:r>
              <a:rPr lang="en-US" altLang="zh-CN" b="0" dirty="0">
                <a:solidFill>
                  <a:srgbClr val="569CD6"/>
                </a:solidFill>
                <a:effectLst/>
                <a:latin typeface="Consolas" panose="020B0609020204030204" pitchFamily="49" charset="0"/>
              </a:rPr>
              <a:t>(1, 2, 3)</a:t>
            </a:r>
          </a:p>
          <a:p>
            <a:pPr marL="0" indent="0">
              <a:buNone/>
            </a:pPr>
            <a:r>
              <a:rPr lang="en-US" altLang="zh-CN" b="0" dirty="0">
                <a:solidFill>
                  <a:srgbClr val="569CD6"/>
                </a:solidFill>
                <a:effectLst/>
                <a:latin typeface="Consolas" panose="020B0609020204030204" pitchFamily="49" charset="0"/>
              </a:rPr>
              <a:t>print(x)</a:t>
            </a:r>
            <a:endParaRPr lang="zh-CN" altLang="en-US" dirty="0"/>
          </a:p>
        </p:txBody>
      </p:sp>
    </p:spTree>
    <p:extLst>
      <p:ext uri="{BB962C8B-B14F-4D97-AF65-F5344CB8AC3E}">
        <p14:creationId xmlns:p14="http://schemas.microsoft.com/office/powerpoint/2010/main" val="229474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365F-9803-2119-E9B0-F62D9145883A}"/>
              </a:ext>
            </a:extLst>
          </p:cNvPr>
          <p:cNvSpPr>
            <a:spLocks noGrp="1"/>
          </p:cNvSpPr>
          <p:nvPr>
            <p:ph type="title"/>
          </p:nvPr>
        </p:nvSpPr>
        <p:spPr/>
        <p:txBody>
          <a:bodyPr/>
          <a:lstStyle/>
          <a:p>
            <a:r>
              <a:rPr kumimoji="0" lang="en-US" altLang="zh-CN" sz="4400" b="1" i="0" u="none" strike="noStrike" cap="none" normalizeH="0" baseline="0" dirty="0">
                <a:ln>
                  <a:noFill/>
                </a:ln>
                <a:solidFill>
                  <a:srgbClr val="111111"/>
                </a:solidFill>
                <a:effectLst/>
                <a:latin typeface="Roboto" panose="02000000000000000000" pitchFamily="2" charset="0"/>
              </a:rPr>
              <a:t>Function </a:t>
            </a:r>
            <a:r>
              <a:rPr kumimoji="0" lang="en-US" altLang="zh-CN" sz="4400" b="1" i="0" u="none" strike="noStrike" cap="none" normalizeH="0" baseline="0" dirty="0" err="1">
                <a:ln>
                  <a:noFill/>
                </a:ln>
                <a:solidFill>
                  <a:srgbClr val="111111"/>
                </a:solidFill>
                <a:effectLst/>
                <a:latin typeface="Roboto" panose="02000000000000000000" pitchFamily="2" charset="0"/>
              </a:rPr>
              <a:t>args</a:t>
            </a:r>
            <a:r>
              <a:rPr kumimoji="0" lang="en-US" altLang="zh-CN" sz="4400" b="1" i="0" u="none" strike="noStrike" cap="none" normalizeH="0" baseline="0" dirty="0">
                <a:ln>
                  <a:noFill/>
                </a:ln>
                <a:solidFill>
                  <a:srgbClr val="111111"/>
                </a:solidFill>
                <a:effectLst/>
                <a:latin typeface="Roboto" panose="02000000000000000000" pitchFamily="2" charset="0"/>
              </a:rPr>
              <a:t> or loop iterator packing and unpacking</a:t>
            </a:r>
            <a:endParaRPr lang="zh-CN" altLang="en-US" dirty="0"/>
          </a:p>
        </p:txBody>
      </p:sp>
      <p:sp>
        <p:nvSpPr>
          <p:cNvPr id="6" name="Rectangle 2">
            <a:extLst>
              <a:ext uri="{FF2B5EF4-FFF2-40B4-BE49-F238E27FC236}">
                <a16:creationId xmlns:a16="http://schemas.microsoft.com/office/drawing/2014/main" id="{8827C85C-9ADD-329C-3812-670D4698D451}"/>
              </a:ext>
            </a:extLst>
          </p:cNvPr>
          <p:cNvSpPr>
            <a:spLocks noChangeArrowheads="1"/>
          </p:cNvSpPr>
          <p:nvPr/>
        </p:nvSpPr>
        <p:spPr bwMode="auto">
          <a:xfrm>
            <a:off x="838200" y="2262308"/>
            <a:ext cx="502920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109503"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highlight>
                  <a:srgbClr val="FFFF00"/>
                </a:highlight>
              </a:rPr>
              <a:t># Example of packing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highlight>
                  <a:srgbClr val="FFFF00"/>
                </a:highlight>
              </a:rPr>
              <a:t>def example(*</a:t>
            </a:r>
            <a:r>
              <a:rPr kumimoji="0" lang="en-US" altLang="zh-CN" sz="2000" b="1" i="0" u="none" strike="noStrike" cap="none" normalizeH="0" baseline="0" dirty="0" err="1">
                <a:ln>
                  <a:noFill/>
                </a:ln>
                <a:solidFill>
                  <a:schemeClr val="tx1"/>
                </a:solidFill>
                <a:effectLst/>
                <a:highlight>
                  <a:srgbClr val="FFFF00"/>
                </a:highlight>
              </a:rPr>
              <a:t>args</a:t>
            </a:r>
            <a:r>
              <a:rPr kumimoji="0" lang="en-US" altLang="zh-CN" sz="2000" b="1" i="0" u="none" strike="noStrike" cap="none" normalizeH="0" baseline="0" dirty="0">
                <a:ln>
                  <a:noFill/>
                </a:ln>
                <a:solidFill>
                  <a:schemeClr val="tx1"/>
                </a:solidFill>
                <a:effectLst/>
                <a:highlight>
                  <a:srgbClr val="FFFF00"/>
                </a:highligh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highlight>
                  <a:srgbClr val="FFFF00"/>
                </a:highlight>
              </a:rPr>
              <a:t>    return </a:t>
            </a:r>
            <a:r>
              <a:rPr kumimoji="0" lang="en-US" altLang="zh-CN" sz="2000" b="1" i="0" u="none" strike="noStrike" cap="none" normalizeH="0" baseline="0" dirty="0" err="1">
                <a:ln>
                  <a:noFill/>
                </a:ln>
                <a:solidFill>
                  <a:schemeClr val="tx1"/>
                </a:solidFill>
                <a:effectLst/>
                <a:highlight>
                  <a:srgbClr val="FFFF00"/>
                </a:highlight>
              </a:rPr>
              <a:t>args</a:t>
            </a:r>
            <a:endParaRPr kumimoji="0" lang="en-US" altLang="zh-CN" sz="2000" b="1"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1"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highlight>
                  <a:srgbClr val="FFFF00"/>
                </a:highlight>
              </a:rPr>
              <a:t>packed = example(1, 2, 3, 4, 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highlight>
                  <a:srgbClr val="FFFF00"/>
                </a:highlight>
              </a:rPr>
              <a:t>print(packed)</a:t>
            </a:r>
          </a:p>
        </p:txBody>
      </p:sp>
      <p:sp>
        <p:nvSpPr>
          <p:cNvPr id="4" name="TextBox 3">
            <a:extLst>
              <a:ext uri="{FF2B5EF4-FFF2-40B4-BE49-F238E27FC236}">
                <a16:creationId xmlns:a16="http://schemas.microsoft.com/office/drawing/2014/main" id="{9BBC3A5D-65CF-D678-99D2-F0336D641475}"/>
              </a:ext>
            </a:extLst>
          </p:cNvPr>
          <p:cNvSpPr txBox="1"/>
          <p:nvPr/>
        </p:nvSpPr>
        <p:spPr>
          <a:xfrm>
            <a:off x="5867400" y="1892976"/>
            <a:ext cx="6096000" cy="2677656"/>
          </a:xfrm>
          <a:prstGeom prst="rect">
            <a:avLst/>
          </a:prstGeom>
          <a:noFill/>
        </p:spPr>
        <p:txBody>
          <a:bodyPr wrap="square">
            <a:spAutoFit/>
          </a:bodyPr>
          <a:lstStyle/>
          <a:p>
            <a:r>
              <a:rPr lang="zh-CN" altLang="en-US" sz="2400" b="1" dirty="0">
                <a:highlight>
                  <a:srgbClr val="00FF00"/>
                </a:highlight>
              </a:rPr>
              <a:t># Example of unpacking</a:t>
            </a:r>
          </a:p>
          <a:p>
            <a:r>
              <a:rPr lang="zh-CN" altLang="en-US" sz="2400" b="1" dirty="0">
                <a:highlight>
                  <a:srgbClr val="00FF00"/>
                </a:highlight>
              </a:rPr>
              <a:t>def unpack_</a:t>
            </a:r>
            <a:r>
              <a:rPr lang="en-US" altLang="zh-CN" sz="2400" b="1" dirty="0">
                <a:highlight>
                  <a:srgbClr val="00FF00"/>
                </a:highlight>
              </a:rPr>
              <a:t>example</a:t>
            </a:r>
            <a:r>
              <a:rPr lang="zh-CN" altLang="en-US" sz="2400" b="1" dirty="0">
                <a:highlight>
                  <a:srgbClr val="00FF00"/>
                </a:highlight>
              </a:rPr>
              <a:t>(packed):</a:t>
            </a:r>
          </a:p>
          <a:p>
            <a:r>
              <a:rPr lang="zh-CN" altLang="en-US" sz="2400" b="1" dirty="0">
                <a:highlight>
                  <a:srgbClr val="00FF00"/>
                </a:highlight>
              </a:rPr>
              <a:t>    a, b, c, d, e = packed</a:t>
            </a:r>
          </a:p>
          <a:p>
            <a:r>
              <a:rPr lang="zh-CN" altLang="en-US" sz="2400" b="1" dirty="0">
                <a:highlight>
                  <a:srgbClr val="00FF00"/>
                </a:highlight>
              </a:rPr>
              <a:t>    return a, b, c, d, e</a:t>
            </a:r>
          </a:p>
          <a:p>
            <a:r>
              <a:rPr lang="zh-CN" altLang="en-US" sz="2400" b="1" dirty="0">
                <a:highlight>
                  <a:srgbClr val="00FF00"/>
                </a:highlight>
              </a:rPr>
              <a:t>packed = (1, 2, 3, 4, 5)</a:t>
            </a:r>
          </a:p>
          <a:p>
            <a:r>
              <a:rPr lang="zh-CN" altLang="en-US" sz="2400" b="1" dirty="0">
                <a:highlight>
                  <a:srgbClr val="00FF00"/>
                </a:highlight>
              </a:rPr>
              <a:t>a, b, c, d, e = unpack_</a:t>
            </a:r>
            <a:r>
              <a:rPr lang="en-US" altLang="zh-CN" sz="2400" b="1" dirty="0">
                <a:highlight>
                  <a:srgbClr val="00FF00"/>
                </a:highlight>
              </a:rPr>
              <a:t>example</a:t>
            </a:r>
            <a:r>
              <a:rPr lang="zh-CN" altLang="en-US" sz="2400" b="1" dirty="0">
                <a:highlight>
                  <a:srgbClr val="00FF00"/>
                </a:highlight>
              </a:rPr>
              <a:t>(packed)</a:t>
            </a:r>
          </a:p>
          <a:p>
            <a:r>
              <a:rPr lang="zh-CN" altLang="en-US" sz="2400" b="1" dirty="0">
                <a:highlight>
                  <a:srgbClr val="00FF00"/>
                </a:highlight>
              </a:rPr>
              <a:t>print(a, b, c, d, e)  # Output: 1 2 3 4 5</a:t>
            </a:r>
          </a:p>
        </p:txBody>
      </p:sp>
    </p:spTree>
    <p:extLst>
      <p:ext uri="{BB962C8B-B14F-4D97-AF65-F5344CB8AC3E}">
        <p14:creationId xmlns:p14="http://schemas.microsoft.com/office/powerpoint/2010/main" val="24227048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365F-9803-2119-E9B0-F62D9145883A}"/>
              </a:ext>
            </a:extLst>
          </p:cNvPr>
          <p:cNvSpPr>
            <a:spLocks noGrp="1"/>
          </p:cNvSpPr>
          <p:nvPr>
            <p:ph type="title"/>
          </p:nvPr>
        </p:nvSpPr>
        <p:spPr/>
        <p:txBody>
          <a:bodyPr/>
          <a:lstStyle/>
          <a:p>
            <a:r>
              <a:rPr kumimoji="0" lang="en-US" altLang="zh-CN" sz="4400" b="1" i="0" u="none" strike="noStrike" cap="none" normalizeH="0" baseline="0" dirty="0">
                <a:ln>
                  <a:noFill/>
                </a:ln>
                <a:solidFill>
                  <a:srgbClr val="111111"/>
                </a:solidFill>
                <a:effectLst/>
                <a:latin typeface="Roboto" panose="02000000000000000000" pitchFamily="2" charset="0"/>
              </a:rPr>
              <a:t>Function </a:t>
            </a:r>
            <a:r>
              <a:rPr kumimoji="0" lang="en-US" altLang="zh-CN" sz="4400" b="1" i="0" u="none" strike="noStrike" cap="none" normalizeH="0" baseline="0" dirty="0" err="1">
                <a:ln>
                  <a:noFill/>
                </a:ln>
                <a:solidFill>
                  <a:srgbClr val="111111"/>
                </a:solidFill>
                <a:effectLst/>
                <a:latin typeface="Roboto" panose="02000000000000000000" pitchFamily="2" charset="0"/>
              </a:rPr>
              <a:t>args</a:t>
            </a:r>
            <a:r>
              <a:rPr kumimoji="0" lang="en-US" altLang="zh-CN" sz="4400" b="1" i="0" u="none" strike="noStrike" cap="none" normalizeH="0" baseline="0" dirty="0">
                <a:ln>
                  <a:noFill/>
                </a:ln>
                <a:solidFill>
                  <a:srgbClr val="111111"/>
                </a:solidFill>
                <a:effectLst/>
                <a:latin typeface="Roboto" panose="02000000000000000000" pitchFamily="2" charset="0"/>
              </a:rPr>
              <a:t> or loop iterator packing and unpacking</a:t>
            </a:r>
            <a:endParaRPr lang="zh-CN" altLang="en-US" dirty="0"/>
          </a:p>
        </p:txBody>
      </p:sp>
      <p:sp>
        <p:nvSpPr>
          <p:cNvPr id="5" name="TextBox 4">
            <a:extLst>
              <a:ext uri="{FF2B5EF4-FFF2-40B4-BE49-F238E27FC236}">
                <a16:creationId xmlns:a16="http://schemas.microsoft.com/office/drawing/2014/main" id="{D8E803BA-E5DE-29FA-42E3-6B928E9BF588}"/>
              </a:ext>
            </a:extLst>
          </p:cNvPr>
          <p:cNvSpPr txBox="1"/>
          <p:nvPr/>
        </p:nvSpPr>
        <p:spPr>
          <a:xfrm>
            <a:off x="704849" y="1839893"/>
            <a:ext cx="11020425" cy="1569660"/>
          </a:xfrm>
          <a:prstGeom prst="rect">
            <a:avLst/>
          </a:prstGeom>
          <a:noFill/>
        </p:spPr>
        <p:txBody>
          <a:bodyPr wrap="square">
            <a:spAutoFit/>
          </a:bodyPr>
          <a:lstStyle/>
          <a:p>
            <a:r>
              <a:rPr lang="en-US" altLang="zh-CN" sz="3200" dirty="0"/>
              <a:t>pairs = [(</a:t>
            </a:r>
            <a:r>
              <a:rPr lang="en-US" altLang="zh-CN" sz="3200" dirty="0">
                <a:solidFill>
                  <a:srgbClr val="F5AB35"/>
                </a:solidFill>
                <a:effectLst/>
              </a:rPr>
              <a:t>1</a:t>
            </a:r>
            <a:r>
              <a:rPr lang="en-US" altLang="zh-CN" sz="3200" dirty="0"/>
              <a:t>, </a:t>
            </a:r>
            <a:r>
              <a:rPr lang="en-US" altLang="zh-CN" sz="3200" dirty="0">
                <a:solidFill>
                  <a:srgbClr val="ABE338"/>
                </a:solidFill>
                <a:effectLst/>
              </a:rPr>
              <a:t>'one'</a:t>
            </a:r>
            <a:r>
              <a:rPr lang="en-US" altLang="zh-CN" sz="3200" dirty="0"/>
              <a:t>), (</a:t>
            </a:r>
            <a:r>
              <a:rPr lang="en-US" altLang="zh-CN" sz="3200" dirty="0">
                <a:solidFill>
                  <a:srgbClr val="F5AB35"/>
                </a:solidFill>
                <a:effectLst/>
              </a:rPr>
              <a:t>2</a:t>
            </a:r>
            <a:r>
              <a:rPr lang="en-US" altLang="zh-CN" sz="3200" dirty="0"/>
              <a:t>, </a:t>
            </a:r>
            <a:r>
              <a:rPr lang="en-US" altLang="zh-CN" sz="3200" dirty="0">
                <a:solidFill>
                  <a:srgbClr val="ABE338"/>
                </a:solidFill>
                <a:effectLst/>
              </a:rPr>
              <a:t>'two'</a:t>
            </a:r>
            <a:r>
              <a:rPr lang="en-US" altLang="zh-CN" sz="3200" dirty="0"/>
              <a:t>), (</a:t>
            </a:r>
            <a:r>
              <a:rPr lang="en-US" altLang="zh-CN" sz="3200" dirty="0">
                <a:solidFill>
                  <a:srgbClr val="F5AB35"/>
                </a:solidFill>
                <a:effectLst/>
              </a:rPr>
              <a:t>3</a:t>
            </a:r>
            <a:r>
              <a:rPr lang="en-US" altLang="zh-CN" sz="3200" dirty="0"/>
              <a:t>, </a:t>
            </a:r>
            <a:r>
              <a:rPr lang="en-US" altLang="zh-CN" sz="3200" dirty="0">
                <a:solidFill>
                  <a:srgbClr val="ABE338"/>
                </a:solidFill>
                <a:effectLst/>
              </a:rPr>
              <a:t>'three'</a:t>
            </a:r>
            <a:r>
              <a:rPr lang="en-US" altLang="zh-CN" sz="3200" dirty="0"/>
              <a:t>)]</a:t>
            </a:r>
          </a:p>
          <a:p>
            <a:r>
              <a:rPr lang="en-US" altLang="zh-CN" sz="3200" dirty="0">
                <a:solidFill>
                  <a:srgbClr val="DCC6E0"/>
                </a:solidFill>
                <a:effectLst/>
              </a:rPr>
              <a:t>for</a:t>
            </a:r>
            <a:r>
              <a:rPr lang="en-US" altLang="zh-CN" sz="3200" dirty="0"/>
              <a:t> number, word </a:t>
            </a:r>
            <a:r>
              <a:rPr lang="en-US" altLang="zh-CN" sz="3200" dirty="0">
                <a:solidFill>
                  <a:srgbClr val="DCC6E0"/>
                </a:solidFill>
                <a:effectLst/>
              </a:rPr>
              <a:t>in</a:t>
            </a:r>
            <a:r>
              <a:rPr lang="en-US" altLang="zh-CN" sz="3200" dirty="0"/>
              <a:t> pairs: </a:t>
            </a:r>
          </a:p>
          <a:p>
            <a:r>
              <a:rPr lang="en-US" altLang="zh-CN" sz="3200" dirty="0">
                <a:solidFill>
                  <a:srgbClr val="F5AB35"/>
                </a:solidFill>
                <a:effectLst/>
              </a:rPr>
              <a:t>	print</a:t>
            </a:r>
            <a:r>
              <a:rPr lang="en-US" altLang="zh-CN" sz="3200" dirty="0"/>
              <a:t>(</a:t>
            </a:r>
            <a:r>
              <a:rPr lang="en-US" altLang="zh-CN" sz="3200" dirty="0" err="1">
                <a:solidFill>
                  <a:srgbClr val="ABE338"/>
                </a:solidFill>
                <a:effectLst/>
              </a:rPr>
              <a:t>f"Number</a:t>
            </a:r>
            <a:r>
              <a:rPr lang="en-US" altLang="zh-CN" sz="3200" dirty="0">
                <a:solidFill>
                  <a:srgbClr val="ABE338"/>
                </a:solidFill>
                <a:effectLst/>
              </a:rPr>
              <a:t>: {number}, Word: {word}"</a:t>
            </a:r>
            <a:r>
              <a:rPr lang="en-US" altLang="zh-CN" sz="3200" dirty="0"/>
              <a:t>)</a:t>
            </a:r>
            <a:endParaRPr lang="zh-CN" altLang="en-US" sz="3200" b="1" dirty="0"/>
          </a:p>
        </p:txBody>
      </p:sp>
      <p:sp>
        <p:nvSpPr>
          <p:cNvPr id="10" name="TextBox 9">
            <a:extLst>
              <a:ext uri="{FF2B5EF4-FFF2-40B4-BE49-F238E27FC236}">
                <a16:creationId xmlns:a16="http://schemas.microsoft.com/office/drawing/2014/main" id="{278EF2C9-915C-E8DB-63FD-D2BD4A68578C}"/>
              </a:ext>
            </a:extLst>
          </p:cNvPr>
          <p:cNvSpPr txBox="1"/>
          <p:nvPr/>
        </p:nvSpPr>
        <p:spPr>
          <a:xfrm>
            <a:off x="838200" y="3982135"/>
            <a:ext cx="10391775" cy="461665"/>
          </a:xfrm>
          <a:prstGeom prst="rect">
            <a:avLst/>
          </a:prstGeom>
          <a:noFill/>
        </p:spPr>
        <p:txBody>
          <a:bodyPr wrap="square">
            <a:spAutoFit/>
          </a:bodyPr>
          <a:lstStyle/>
          <a:p>
            <a:r>
              <a:rPr lang="zh-CN" altLang="en-US" sz="2400" dirty="0"/>
              <a:t>StudentData = [("Awais Ahmed","30","PhD"),("Ali",22,"BS in Progress")]</a:t>
            </a:r>
          </a:p>
        </p:txBody>
      </p:sp>
    </p:spTree>
    <p:extLst>
      <p:ext uri="{BB962C8B-B14F-4D97-AF65-F5344CB8AC3E}">
        <p14:creationId xmlns:p14="http://schemas.microsoft.com/office/powerpoint/2010/main" val="180481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6365F-9803-2119-E9B0-F62D9145883A}"/>
              </a:ext>
            </a:extLst>
          </p:cNvPr>
          <p:cNvSpPr>
            <a:spLocks noGrp="1"/>
          </p:cNvSpPr>
          <p:nvPr>
            <p:ph type="title"/>
          </p:nvPr>
        </p:nvSpPr>
        <p:spPr/>
        <p:txBody>
          <a:bodyPr/>
          <a:lstStyle/>
          <a:p>
            <a:r>
              <a:rPr kumimoji="0" lang="en-US" altLang="zh-CN" sz="4400" b="1" i="0" u="none" strike="noStrike" cap="none" normalizeH="0" baseline="0" dirty="0">
                <a:ln>
                  <a:noFill/>
                </a:ln>
                <a:solidFill>
                  <a:srgbClr val="111111"/>
                </a:solidFill>
                <a:effectLst/>
                <a:latin typeface="Roboto" panose="02000000000000000000" pitchFamily="2" charset="0"/>
              </a:rPr>
              <a:t>Function </a:t>
            </a:r>
            <a:r>
              <a:rPr kumimoji="0" lang="en-US" altLang="zh-CN" sz="4400" b="1" i="0" u="none" strike="noStrike" cap="none" normalizeH="0" baseline="0" dirty="0" err="1">
                <a:ln>
                  <a:noFill/>
                </a:ln>
                <a:solidFill>
                  <a:srgbClr val="111111"/>
                </a:solidFill>
                <a:effectLst/>
                <a:latin typeface="Roboto" panose="02000000000000000000" pitchFamily="2" charset="0"/>
              </a:rPr>
              <a:t>args</a:t>
            </a:r>
            <a:r>
              <a:rPr kumimoji="0" lang="en-US" altLang="zh-CN" sz="4400" b="1" i="0" u="none" strike="noStrike" cap="none" normalizeH="0" baseline="0" dirty="0">
                <a:ln>
                  <a:noFill/>
                </a:ln>
                <a:solidFill>
                  <a:srgbClr val="111111"/>
                </a:solidFill>
                <a:effectLst/>
                <a:latin typeface="Roboto" panose="02000000000000000000" pitchFamily="2" charset="0"/>
              </a:rPr>
              <a:t> or loop iterator packing and unpacking</a:t>
            </a:r>
            <a:endParaRPr lang="zh-CN" altLang="en-US" dirty="0"/>
          </a:p>
        </p:txBody>
      </p:sp>
      <p:sp>
        <p:nvSpPr>
          <p:cNvPr id="5" name="TextBox 4">
            <a:extLst>
              <a:ext uri="{FF2B5EF4-FFF2-40B4-BE49-F238E27FC236}">
                <a16:creationId xmlns:a16="http://schemas.microsoft.com/office/drawing/2014/main" id="{D8E803BA-E5DE-29FA-42E3-6B928E9BF588}"/>
              </a:ext>
            </a:extLst>
          </p:cNvPr>
          <p:cNvSpPr txBox="1"/>
          <p:nvPr/>
        </p:nvSpPr>
        <p:spPr>
          <a:xfrm>
            <a:off x="838200" y="1630006"/>
            <a:ext cx="9277350" cy="2554545"/>
          </a:xfrm>
          <a:prstGeom prst="rect">
            <a:avLst/>
          </a:prstGeom>
          <a:noFill/>
        </p:spPr>
        <p:txBody>
          <a:bodyPr wrap="square">
            <a:spAutoFit/>
          </a:bodyPr>
          <a:lstStyle/>
          <a:p>
            <a:r>
              <a:rPr lang="zh-CN" altLang="en-US" sz="3200" b="1" dirty="0"/>
              <a:t># Packing values in a loop</a:t>
            </a:r>
          </a:p>
          <a:p>
            <a:r>
              <a:rPr lang="zh-CN" altLang="en-US" sz="3200" b="1" dirty="0"/>
              <a:t>data = []</a:t>
            </a:r>
          </a:p>
          <a:p>
            <a:r>
              <a:rPr lang="zh-CN" altLang="en-US" sz="3200" b="1" dirty="0"/>
              <a:t>for i in range(5):</a:t>
            </a:r>
          </a:p>
          <a:p>
            <a:r>
              <a:rPr lang="zh-CN" altLang="en-US" sz="3200" b="1" dirty="0"/>
              <a:t>    data.append((i, i**2, i**3))</a:t>
            </a:r>
          </a:p>
          <a:p>
            <a:r>
              <a:rPr lang="zh-CN" altLang="en-US" sz="3200" b="1" dirty="0"/>
              <a:t>print(data)  # Output: </a:t>
            </a:r>
            <a:r>
              <a:rPr lang="en-US" altLang="zh-CN" sz="3200" b="1" dirty="0"/>
              <a:t>?</a:t>
            </a:r>
            <a:endParaRPr lang="zh-CN" altLang="en-US" sz="3200" b="1" dirty="0"/>
          </a:p>
        </p:txBody>
      </p:sp>
      <p:sp>
        <p:nvSpPr>
          <p:cNvPr id="8" name="TextBox 7">
            <a:extLst>
              <a:ext uri="{FF2B5EF4-FFF2-40B4-BE49-F238E27FC236}">
                <a16:creationId xmlns:a16="http://schemas.microsoft.com/office/drawing/2014/main" id="{40632BA3-F0DF-E363-D06D-80805AB58066}"/>
              </a:ext>
            </a:extLst>
          </p:cNvPr>
          <p:cNvSpPr txBox="1"/>
          <p:nvPr/>
        </p:nvSpPr>
        <p:spPr>
          <a:xfrm>
            <a:off x="3886201" y="4184551"/>
            <a:ext cx="7134224" cy="2308324"/>
          </a:xfrm>
          <a:prstGeom prst="rect">
            <a:avLst/>
          </a:prstGeom>
          <a:noFill/>
        </p:spPr>
        <p:txBody>
          <a:bodyPr wrap="square">
            <a:spAutoFit/>
          </a:bodyPr>
          <a:lstStyle/>
          <a:p>
            <a:r>
              <a:rPr lang="zh-CN" altLang="en-US" sz="2400" b="1" dirty="0">
                <a:highlight>
                  <a:srgbClr val="00FF00"/>
                </a:highlight>
              </a:rPr>
              <a:t># Unpacking values in a loop</a:t>
            </a:r>
          </a:p>
          <a:p>
            <a:r>
              <a:rPr lang="zh-CN" altLang="en-US" sz="2400" b="1" dirty="0">
                <a:highlight>
                  <a:srgbClr val="00FF00"/>
                </a:highlight>
              </a:rPr>
              <a:t>data = [(0, 0, 0), (1, 1, 1), (2, 4, 8), (3, 9, 27), (4, 16, 64)]</a:t>
            </a:r>
          </a:p>
          <a:p>
            <a:endParaRPr lang="zh-CN" altLang="en-US" sz="2400" b="1" dirty="0">
              <a:highlight>
                <a:srgbClr val="00FF00"/>
              </a:highlight>
            </a:endParaRPr>
          </a:p>
          <a:p>
            <a:r>
              <a:rPr lang="zh-CN" altLang="en-US" sz="2400" b="1" dirty="0">
                <a:highlight>
                  <a:srgbClr val="00FF00"/>
                </a:highlight>
              </a:rPr>
              <a:t>for x, y, z in data:</a:t>
            </a:r>
          </a:p>
          <a:p>
            <a:r>
              <a:rPr lang="zh-CN" altLang="en-US" sz="2400" b="1" dirty="0">
                <a:highlight>
                  <a:srgbClr val="00FF00"/>
                </a:highlight>
              </a:rPr>
              <a:t>    print(f"x: {x}, y: {y}, z: {z}")</a:t>
            </a:r>
          </a:p>
          <a:p>
            <a:r>
              <a:rPr lang="zh-CN" altLang="en-US" sz="2400" b="1" dirty="0">
                <a:highlight>
                  <a:srgbClr val="00FF00"/>
                </a:highlight>
              </a:rPr>
              <a:t># Output:</a:t>
            </a:r>
            <a:r>
              <a:rPr lang="en-US" altLang="zh-CN" sz="2400" b="1" dirty="0">
                <a:highlight>
                  <a:srgbClr val="00FF00"/>
                </a:highlight>
              </a:rPr>
              <a:t>??</a:t>
            </a:r>
            <a:endParaRPr lang="zh-CN" altLang="en-US" sz="2400" b="1" dirty="0">
              <a:highlight>
                <a:srgbClr val="00FF00"/>
              </a:highlight>
            </a:endParaRPr>
          </a:p>
        </p:txBody>
      </p:sp>
    </p:spTree>
    <p:extLst>
      <p:ext uri="{BB962C8B-B14F-4D97-AF65-F5344CB8AC3E}">
        <p14:creationId xmlns:p14="http://schemas.microsoft.com/office/powerpoint/2010/main" val="2976874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E74F-CFD9-AEF3-709D-8C56D01FB672}"/>
              </a:ext>
            </a:extLst>
          </p:cNvPr>
          <p:cNvSpPr>
            <a:spLocks noGrp="1"/>
          </p:cNvSpPr>
          <p:nvPr>
            <p:ph type="title"/>
          </p:nvPr>
        </p:nvSpPr>
        <p:spPr>
          <a:xfrm>
            <a:off x="838199" y="365125"/>
            <a:ext cx="11210925" cy="1325563"/>
          </a:xfrm>
        </p:spPr>
        <p:txBody>
          <a:bodyPr/>
          <a:lstStyle/>
          <a:p>
            <a:r>
              <a:rPr lang="en-US" altLang="zh-CN" dirty="0"/>
              <a:t>The tuple(), list(), str() as Function/Constructor</a:t>
            </a:r>
            <a:endParaRPr lang="zh-CN" altLang="en-US" dirty="0"/>
          </a:p>
        </p:txBody>
      </p:sp>
      <p:sp>
        <p:nvSpPr>
          <p:cNvPr id="3" name="Content Placeholder 2">
            <a:extLst>
              <a:ext uri="{FF2B5EF4-FFF2-40B4-BE49-F238E27FC236}">
                <a16:creationId xmlns:a16="http://schemas.microsoft.com/office/drawing/2014/main" id="{7F527D64-3F81-929A-E80B-4C996E613CCB}"/>
              </a:ext>
            </a:extLst>
          </p:cNvPr>
          <p:cNvSpPr>
            <a:spLocks noGrp="1"/>
          </p:cNvSpPr>
          <p:nvPr>
            <p:ph idx="1"/>
          </p:nvPr>
        </p:nvSpPr>
        <p:spPr>
          <a:xfrm>
            <a:off x="838200" y="1844675"/>
            <a:ext cx="10515600" cy="4351338"/>
          </a:xfrm>
        </p:spPr>
        <p:txBody>
          <a:bodyPr/>
          <a:lstStyle/>
          <a:p>
            <a:r>
              <a:rPr lang="en-US" altLang="zh-CN" dirty="0"/>
              <a:t>Tuple() or List() or Str() can be utilized as function(), which accepts (</a:t>
            </a:r>
            <a:r>
              <a:rPr lang="en-US" altLang="zh-CN" dirty="0" err="1"/>
              <a:t>args</a:t>
            </a:r>
            <a:r>
              <a:rPr lang="en-US" altLang="zh-CN" dirty="0"/>
              <a:t>*)</a:t>
            </a:r>
            <a:endParaRPr lang="zh-CN" altLang="en-US" dirty="0"/>
          </a:p>
        </p:txBody>
      </p:sp>
      <p:sp>
        <p:nvSpPr>
          <p:cNvPr id="5" name="TextBox 4">
            <a:extLst>
              <a:ext uri="{FF2B5EF4-FFF2-40B4-BE49-F238E27FC236}">
                <a16:creationId xmlns:a16="http://schemas.microsoft.com/office/drawing/2014/main" id="{715FF305-8F15-D78D-8E32-1139394B5988}"/>
              </a:ext>
            </a:extLst>
          </p:cNvPr>
          <p:cNvSpPr txBox="1"/>
          <p:nvPr/>
        </p:nvSpPr>
        <p:spPr>
          <a:xfrm>
            <a:off x="457200" y="4624685"/>
            <a:ext cx="6096000" cy="1384995"/>
          </a:xfrm>
          <a:prstGeom prst="rect">
            <a:avLst/>
          </a:prstGeom>
          <a:noFill/>
        </p:spPr>
        <p:txBody>
          <a:bodyPr wrap="square">
            <a:spAutoFit/>
          </a:bodyPr>
          <a:lstStyle/>
          <a:p>
            <a:r>
              <a:rPr lang="zh-CN" altLang="en-US" sz="2800" dirty="0">
                <a:highlight>
                  <a:srgbClr val="FFFF00"/>
                </a:highlight>
              </a:rPr>
              <a:t>number = 123</a:t>
            </a:r>
          </a:p>
          <a:p>
            <a:r>
              <a:rPr lang="zh-CN" altLang="en-US" sz="2800" dirty="0">
                <a:highlight>
                  <a:srgbClr val="FFFF00"/>
                </a:highlight>
              </a:rPr>
              <a:t>string_number = str(number)</a:t>
            </a:r>
          </a:p>
          <a:p>
            <a:r>
              <a:rPr lang="zh-CN" altLang="en-US" sz="2800" dirty="0">
                <a:highlight>
                  <a:srgbClr val="FFFF00"/>
                </a:highlight>
              </a:rPr>
              <a:t>print(string_number)  # Output: '123'</a:t>
            </a:r>
          </a:p>
        </p:txBody>
      </p:sp>
      <p:sp>
        <p:nvSpPr>
          <p:cNvPr id="7" name="TextBox 6">
            <a:extLst>
              <a:ext uri="{FF2B5EF4-FFF2-40B4-BE49-F238E27FC236}">
                <a16:creationId xmlns:a16="http://schemas.microsoft.com/office/drawing/2014/main" id="{DE3F7882-33C4-5B93-366E-F469AFC93BA5}"/>
              </a:ext>
            </a:extLst>
          </p:cNvPr>
          <p:cNvSpPr txBox="1"/>
          <p:nvPr/>
        </p:nvSpPr>
        <p:spPr>
          <a:xfrm>
            <a:off x="6210300" y="4624684"/>
            <a:ext cx="6096000" cy="1384995"/>
          </a:xfrm>
          <a:prstGeom prst="rect">
            <a:avLst/>
          </a:prstGeom>
          <a:noFill/>
        </p:spPr>
        <p:txBody>
          <a:bodyPr wrap="square">
            <a:spAutoFit/>
          </a:bodyPr>
          <a:lstStyle/>
          <a:p>
            <a:r>
              <a:rPr lang="zh-CN" altLang="en-US" sz="2800" dirty="0">
                <a:highlight>
                  <a:srgbClr val="FFFF00"/>
                </a:highlight>
              </a:rPr>
              <a:t>my_list = [1, 2, 3]</a:t>
            </a:r>
          </a:p>
          <a:p>
            <a:r>
              <a:rPr lang="zh-CN" altLang="en-US" sz="2800" dirty="0">
                <a:highlight>
                  <a:srgbClr val="FFFF00"/>
                </a:highlight>
              </a:rPr>
              <a:t>string_list = str(my_list)</a:t>
            </a:r>
          </a:p>
          <a:p>
            <a:r>
              <a:rPr lang="zh-CN" altLang="en-US" sz="2800" dirty="0">
                <a:highlight>
                  <a:srgbClr val="FFFF00"/>
                </a:highlight>
              </a:rPr>
              <a:t>print(string_list)  # Output: '[1, 2, 3]'</a:t>
            </a:r>
          </a:p>
        </p:txBody>
      </p:sp>
      <p:sp>
        <p:nvSpPr>
          <p:cNvPr id="9" name="TextBox 8">
            <a:extLst>
              <a:ext uri="{FF2B5EF4-FFF2-40B4-BE49-F238E27FC236}">
                <a16:creationId xmlns:a16="http://schemas.microsoft.com/office/drawing/2014/main" id="{D92EF9FC-6447-B0CF-14E4-B0040EFE7B6E}"/>
              </a:ext>
            </a:extLst>
          </p:cNvPr>
          <p:cNvSpPr txBox="1"/>
          <p:nvPr/>
        </p:nvSpPr>
        <p:spPr>
          <a:xfrm>
            <a:off x="428625" y="2736502"/>
            <a:ext cx="6153150" cy="1815882"/>
          </a:xfrm>
          <a:prstGeom prst="rect">
            <a:avLst/>
          </a:prstGeom>
          <a:noFill/>
        </p:spPr>
        <p:txBody>
          <a:bodyPr wrap="square">
            <a:spAutoFit/>
          </a:bodyPr>
          <a:lstStyle/>
          <a:p>
            <a:r>
              <a:rPr lang="zh-CN" altLang="en-US" sz="2800" dirty="0">
                <a:highlight>
                  <a:srgbClr val="FFFF00"/>
                </a:highlight>
              </a:rPr>
              <a:t>boolean_value = True</a:t>
            </a:r>
          </a:p>
          <a:p>
            <a:r>
              <a:rPr lang="zh-CN" altLang="en-US" sz="2800" dirty="0">
                <a:highlight>
                  <a:srgbClr val="FFFF00"/>
                </a:highlight>
              </a:rPr>
              <a:t>str_boolean = str(boolean_value)</a:t>
            </a:r>
            <a:endParaRPr lang="en-US" altLang="zh-CN" sz="2800" dirty="0">
              <a:highlight>
                <a:srgbClr val="FFFF00"/>
              </a:highlight>
            </a:endParaRPr>
          </a:p>
          <a:p>
            <a:r>
              <a:rPr lang="zh-CN" altLang="en-US" sz="2800" dirty="0">
                <a:highlight>
                  <a:srgbClr val="FFFF00"/>
                </a:highlight>
              </a:rPr>
              <a:t>str_boolean </a:t>
            </a:r>
            <a:r>
              <a:rPr lang="en-US" altLang="zh-CN" sz="2800" dirty="0">
                <a:highlight>
                  <a:srgbClr val="FFFF00"/>
                </a:highlight>
              </a:rPr>
              <a:t># </a:t>
            </a:r>
            <a:r>
              <a:rPr lang="zh-CN" altLang="en-US" sz="2800" dirty="0">
                <a:highlight>
                  <a:srgbClr val="FFFF00"/>
                </a:highlight>
              </a:rPr>
              <a:t>‘</a:t>
            </a:r>
            <a:r>
              <a:rPr lang="en-US" altLang="zh-CN" sz="2800" dirty="0">
                <a:highlight>
                  <a:srgbClr val="FFFF00"/>
                </a:highlight>
              </a:rPr>
              <a:t>True’</a:t>
            </a:r>
            <a:endParaRPr lang="zh-CN" altLang="en-US" sz="2800" dirty="0">
              <a:highlight>
                <a:srgbClr val="FFFF00"/>
              </a:highlight>
            </a:endParaRPr>
          </a:p>
          <a:p>
            <a:r>
              <a:rPr lang="zh-CN" altLang="en-US" sz="2800" dirty="0">
                <a:highlight>
                  <a:srgbClr val="FFFF00"/>
                </a:highlight>
              </a:rPr>
              <a:t>print(str_boolean)  # Output: True</a:t>
            </a:r>
          </a:p>
        </p:txBody>
      </p:sp>
      <p:sp>
        <p:nvSpPr>
          <p:cNvPr id="11" name="TextBox 10">
            <a:extLst>
              <a:ext uri="{FF2B5EF4-FFF2-40B4-BE49-F238E27FC236}">
                <a16:creationId xmlns:a16="http://schemas.microsoft.com/office/drawing/2014/main" id="{DA72C259-00D9-7CD0-107C-2F323665FCB7}"/>
              </a:ext>
            </a:extLst>
          </p:cNvPr>
          <p:cNvSpPr txBox="1"/>
          <p:nvPr/>
        </p:nvSpPr>
        <p:spPr>
          <a:xfrm>
            <a:off x="6553200" y="2311350"/>
            <a:ext cx="5495925" cy="1384995"/>
          </a:xfrm>
          <a:prstGeom prst="rect">
            <a:avLst/>
          </a:prstGeom>
          <a:noFill/>
        </p:spPr>
        <p:txBody>
          <a:bodyPr wrap="square">
            <a:spAutoFit/>
          </a:bodyPr>
          <a:lstStyle/>
          <a:p>
            <a:r>
              <a:rPr lang="zh-CN" altLang="en-US" sz="2800" dirty="0">
                <a:highlight>
                  <a:srgbClr val="FFFF00"/>
                </a:highlight>
              </a:rPr>
              <a:t>pi = 3.14159</a:t>
            </a:r>
          </a:p>
          <a:p>
            <a:r>
              <a:rPr lang="zh-CN" altLang="en-US" sz="2800" dirty="0">
                <a:highlight>
                  <a:srgbClr val="FFFF00"/>
                </a:highlight>
              </a:rPr>
              <a:t>string_pi = str(pi)</a:t>
            </a:r>
          </a:p>
          <a:p>
            <a:r>
              <a:rPr lang="zh-CN" altLang="en-US" sz="2800" dirty="0">
                <a:highlight>
                  <a:srgbClr val="FFFF00"/>
                </a:highlight>
              </a:rPr>
              <a:t>print(string_pi)  # Output: '3.14159'</a:t>
            </a:r>
          </a:p>
        </p:txBody>
      </p:sp>
    </p:spTree>
    <p:extLst>
      <p:ext uri="{BB962C8B-B14F-4D97-AF65-F5344CB8AC3E}">
        <p14:creationId xmlns:p14="http://schemas.microsoft.com/office/powerpoint/2010/main" val="3846636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353BF4-51A1-11F9-B972-6F86ED80E8D2}"/>
              </a:ext>
            </a:extLst>
          </p:cNvPr>
          <p:cNvSpPr txBox="1"/>
          <p:nvPr/>
        </p:nvSpPr>
        <p:spPr>
          <a:xfrm>
            <a:off x="247650" y="284113"/>
            <a:ext cx="7715250" cy="2677656"/>
          </a:xfrm>
          <a:prstGeom prst="rect">
            <a:avLst/>
          </a:prstGeom>
          <a:noFill/>
        </p:spPr>
        <p:txBody>
          <a:bodyPr wrap="square">
            <a:spAutoFit/>
          </a:bodyPr>
          <a:lstStyle/>
          <a:p>
            <a:r>
              <a:rPr lang="zh-CN" altLang="en-US" sz="2800" dirty="0">
                <a:highlight>
                  <a:srgbClr val="FFFF00"/>
                </a:highlight>
              </a:rPr>
              <a:t>string_list = list("hello")</a:t>
            </a:r>
          </a:p>
          <a:p>
            <a:r>
              <a:rPr lang="zh-CN" altLang="en-US" sz="2800" dirty="0">
                <a:highlight>
                  <a:srgbClr val="FFFF00"/>
                </a:highlight>
              </a:rPr>
              <a:t>print(string_list)  # Output: ['h', 'e', 'l', 'l', 'o']</a:t>
            </a:r>
          </a:p>
          <a:p>
            <a:r>
              <a:rPr lang="zh-CN" altLang="en-US" sz="2800" dirty="0">
                <a:highlight>
                  <a:srgbClr val="FFFF00"/>
                </a:highlight>
              </a:rPr>
              <a:t>tuple_list = list((1, 2, 3))</a:t>
            </a:r>
          </a:p>
          <a:p>
            <a:r>
              <a:rPr lang="zh-CN" altLang="en-US" sz="2800" dirty="0">
                <a:highlight>
                  <a:srgbClr val="FFFF00"/>
                </a:highlight>
              </a:rPr>
              <a:t>print(tuple_list)  # Output: [1, 2, 3]</a:t>
            </a:r>
          </a:p>
          <a:p>
            <a:r>
              <a:rPr lang="zh-CN" altLang="en-US" sz="2800" dirty="0">
                <a:highlight>
                  <a:srgbClr val="FFFF00"/>
                </a:highlight>
              </a:rPr>
              <a:t>another_list = list([4, 5, 6])</a:t>
            </a:r>
          </a:p>
          <a:p>
            <a:r>
              <a:rPr lang="zh-CN" altLang="en-US" sz="2800" dirty="0">
                <a:highlight>
                  <a:srgbClr val="FFFF00"/>
                </a:highlight>
              </a:rPr>
              <a:t>print(another_list)  # Output: [4, 5, 6]</a:t>
            </a:r>
          </a:p>
        </p:txBody>
      </p:sp>
      <p:sp>
        <p:nvSpPr>
          <p:cNvPr id="9" name="TextBox 8">
            <a:extLst>
              <a:ext uri="{FF2B5EF4-FFF2-40B4-BE49-F238E27FC236}">
                <a16:creationId xmlns:a16="http://schemas.microsoft.com/office/drawing/2014/main" id="{C248CF00-C01E-F003-386C-08B77E9416C0}"/>
              </a:ext>
            </a:extLst>
          </p:cNvPr>
          <p:cNvSpPr txBox="1"/>
          <p:nvPr/>
        </p:nvSpPr>
        <p:spPr>
          <a:xfrm>
            <a:off x="6286500" y="2345592"/>
            <a:ext cx="5419725" cy="3539430"/>
          </a:xfrm>
          <a:prstGeom prst="rect">
            <a:avLst/>
          </a:prstGeom>
          <a:noFill/>
        </p:spPr>
        <p:txBody>
          <a:bodyPr wrap="square">
            <a:spAutoFit/>
          </a:bodyPr>
          <a:lstStyle/>
          <a:p>
            <a:r>
              <a:rPr lang="zh-CN" altLang="en-US" sz="2800" dirty="0">
                <a:highlight>
                  <a:srgbClr val="00FF00"/>
                </a:highlight>
              </a:rPr>
              <a:t># From a list</a:t>
            </a:r>
          </a:p>
          <a:p>
            <a:r>
              <a:rPr lang="zh-CN" altLang="en-US" sz="2800" dirty="0">
                <a:highlight>
                  <a:srgbClr val="00FF00"/>
                </a:highlight>
              </a:rPr>
              <a:t>my_tuple = tuple([1, 2, 3])</a:t>
            </a:r>
          </a:p>
          <a:p>
            <a:endParaRPr lang="zh-CN" altLang="en-US" sz="2800" dirty="0">
              <a:highlight>
                <a:srgbClr val="00FF00"/>
              </a:highlight>
            </a:endParaRPr>
          </a:p>
          <a:p>
            <a:r>
              <a:rPr lang="zh-CN" altLang="en-US" sz="2800" dirty="0">
                <a:highlight>
                  <a:srgbClr val="00FF00"/>
                </a:highlight>
              </a:rPr>
              <a:t># From a string</a:t>
            </a:r>
          </a:p>
          <a:p>
            <a:r>
              <a:rPr lang="zh-CN" altLang="en-US" sz="2800" dirty="0">
                <a:highlight>
                  <a:srgbClr val="00FF00"/>
                </a:highlight>
              </a:rPr>
              <a:t>my_tuple = tuple('abc')</a:t>
            </a:r>
          </a:p>
          <a:p>
            <a:endParaRPr lang="zh-CN" altLang="en-US" sz="2800" dirty="0">
              <a:highlight>
                <a:srgbClr val="00FF00"/>
              </a:highlight>
            </a:endParaRPr>
          </a:p>
          <a:p>
            <a:r>
              <a:rPr lang="zh-CN" altLang="en-US" sz="2800" dirty="0">
                <a:highlight>
                  <a:srgbClr val="00FF00"/>
                </a:highlight>
              </a:rPr>
              <a:t># From another tuple</a:t>
            </a:r>
          </a:p>
          <a:p>
            <a:r>
              <a:rPr lang="zh-CN" altLang="en-US" sz="2800" dirty="0">
                <a:highlight>
                  <a:srgbClr val="00FF00"/>
                </a:highlight>
              </a:rPr>
              <a:t>my_tuple = tuple((4, 5, 6))</a:t>
            </a:r>
          </a:p>
        </p:txBody>
      </p:sp>
    </p:spTree>
    <p:extLst>
      <p:ext uri="{BB962C8B-B14F-4D97-AF65-F5344CB8AC3E}">
        <p14:creationId xmlns:p14="http://schemas.microsoft.com/office/powerpoint/2010/main" val="1470564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E74F-CFD9-AEF3-709D-8C56D01FB672}"/>
              </a:ext>
            </a:extLst>
          </p:cNvPr>
          <p:cNvSpPr>
            <a:spLocks noGrp="1"/>
          </p:cNvSpPr>
          <p:nvPr>
            <p:ph type="title"/>
          </p:nvPr>
        </p:nvSpPr>
        <p:spPr>
          <a:xfrm>
            <a:off x="266701" y="365125"/>
            <a:ext cx="11782424" cy="1325563"/>
          </a:xfrm>
        </p:spPr>
        <p:txBody>
          <a:bodyPr>
            <a:normAutofit/>
          </a:bodyPr>
          <a:lstStyle/>
          <a:p>
            <a:pPr algn="ctr"/>
            <a:r>
              <a:rPr lang="en-US" altLang="zh-CN" sz="3600" b="1" dirty="0"/>
              <a:t>Pass-by-value vs pass-by-reference vs pass-by-value-result</a:t>
            </a:r>
            <a:endParaRPr lang="zh-CN" altLang="en-US" sz="3600" b="1" dirty="0"/>
          </a:p>
        </p:txBody>
      </p:sp>
      <p:sp>
        <p:nvSpPr>
          <p:cNvPr id="6" name="TextBox 5">
            <a:extLst>
              <a:ext uri="{FF2B5EF4-FFF2-40B4-BE49-F238E27FC236}">
                <a16:creationId xmlns:a16="http://schemas.microsoft.com/office/drawing/2014/main" id="{295AA1DE-B23B-DD1E-9093-D2C88C8BA165}"/>
              </a:ext>
            </a:extLst>
          </p:cNvPr>
          <p:cNvSpPr txBox="1"/>
          <p:nvPr/>
        </p:nvSpPr>
        <p:spPr>
          <a:xfrm>
            <a:off x="895349" y="1690688"/>
            <a:ext cx="10144125" cy="1446550"/>
          </a:xfrm>
          <a:prstGeom prst="rect">
            <a:avLst/>
          </a:prstGeom>
          <a:noFill/>
        </p:spPr>
        <p:txBody>
          <a:bodyPr wrap="square">
            <a:spAutoFit/>
          </a:bodyPr>
          <a:lstStyle/>
          <a:p>
            <a:pPr algn="just"/>
            <a:r>
              <a:rPr lang="en-US" altLang="zh-CN" sz="2000" b="1" dirty="0">
                <a:solidFill>
                  <a:srgbClr val="111111"/>
                </a:solidFill>
                <a:effectLst/>
                <a:latin typeface="Roboto" panose="02000000000000000000" pitchFamily="2" charset="0"/>
              </a:rPr>
              <a:t>Pass by Value</a:t>
            </a:r>
          </a:p>
          <a:p>
            <a:pPr algn="just"/>
            <a:r>
              <a:rPr lang="en-US" altLang="zh-CN" sz="2000" b="0" i="0" dirty="0">
                <a:solidFill>
                  <a:srgbClr val="111111"/>
                </a:solidFill>
                <a:effectLst/>
                <a:latin typeface="Roboto" panose="02000000000000000000" pitchFamily="2" charset="0"/>
              </a:rPr>
              <a:t>In </a:t>
            </a:r>
            <a:r>
              <a:rPr lang="en-US" altLang="zh-CN" sz="2000" b="1" i="0" dirty="0">
                <a:solidFill>
                  <a:srgbClr val="111111"/>
                </a:solidFill>
                <a:effectLst/>
                <a:latin typeface="Roboto" panose="02000000000000000000" pitchFamily="2" charset="0"/>
              </a:rPr>
              <a:t>pass by value</a:t>
            </a:r>
            <a:r>
              <a:rPr lang="en-US" altLang="zh-CN" sz="2000" b="0" i="0" dirty="0">
                <a:solidFill>
                  <a:srgbClr val="111111"/>
                </a:solidFill>
                <a:effectLst/>
                <a:latin typeface="Roboto" panose="02000000000000000000" pitchFamily="2" charset="0"/>
              </a:rPr>
              <a:t>, a copy of the actual parameter's value is passed to the function. Changes made to the parameter inside the function do not affect the original value. </a:t>
            </a:r>
            <a:r>
              <a:rPr lang="en-US" altLang="zh-CN" sz="2800" b="1" i="0" dirty="0">
                <a:solidFill>
                  <a:srgbClr val="111111"/>
                </a:solidFill>
                <a:effectLst/>
                <a:highlight>
                  <a:srgbClr val="00FF00"/>
                </a:highlight>
                <a:latin typeface="Roboto" panose="02000000000000000000" pitchFamily="2" charset="0"/>
              </a:rPr>
              <a:t>However, Python does not use pass by value for its variables.</a:t>
            </a:r>
            <a:endParaRPr lang="en-US" altLang="zh-CN" sz="2000" b="1" i="0" dirty="0">
              <a:solidFill>
                <a:srgbClr val="111111"/>
              </a:solidFill>
              <a:effectLst/>
              <a:highlight>
                <a:srgbClr val="00FF00"/>
              </a:highlight>
              <a:latin typeface="Roboto" panose="02000000000000000000" pitchFamily="2" charset="0"/>
            </a:endParaRPr>
          </a:p>
        </p:txBody>
      </p:sp>
      <p:sp>
        <p:nvSpPr>
          <p:cNvPr id="10" name="TextBox 9">
            <a:extLst>
              <a:ext uri="{FF2B5EF4-FFF2-40B4-BE49-F238E27FC236}">
                <a16:creationId xmlns:a16="http://schemas.microsoft.com/office/drawing/2014/main" id="{723F1A6D-FA5A-C7C6-9A8A-990ABBC85326}"/>
              </a:ext>
            </a:extLst>
          </p:cNvPr>
          <p:cNvSpPr txBox="1"/>
          <p:nvPr/>
        </p:nvSpPr>
        <p:spPr>
          <a:xfrm>
            <a:off x="895349" y="3647212"/>
            <a:ext cx="10601326" cy="2246769"/>
          </a:xfrm>
          <a:prstGeom prst="rect">
            <a:avLst/>
          </a:prstGeom>
          <a:noFill/>
        </p:spPr>
        <p:txBody>
          <a:bodyPr wrap="square">
            <a:spAutoFit/>
          </a:bodyPr>
          <a:lstStyle/>
          <a:p>
            <a:r>
              <a:rPr lang="zh-CN" altLang="en-US" sz="2800" b="1" dirty="0"/>
              <a:t>Pass by Reference</a:t>
            </a:r>
          </a:p>
          <a:p>
            <a:r>
              <a:rPr lang="zh-CN" altLang="en-US" sz="2800" dirty="0"/>
              <a:t>In </a:t>
            </a:r>
            <a:r>
              <a:rPr lang="zh-CN" altLang="en-US" sz="2800" b="1" dirty="0"/>
              <a:t>pass by reference</a:t>
            </a:r>
            <a:r>
              <a:rPr lang="zh-CN" altLang="en-US" sz="2800" dirty="0"/>
              <a:t>, a reference to the actual parameter is passed to the function. Changes made to the parameter inside the function affect the original value. In Python, mutable objects (like lists, dictionaries, and sets) are passed by reference.</a:t>
            </a:r>
          </a:p>
        </p:txBody>
      </p:sp>
    </p:spTree>
    <p:extLst>
      <p:ext uri="{BB962C8B-B14F-4D97-AF65-F5344CB8AC3E}">
        <p14:creationId xmlns:p14="http://schemas.microsoft.com/office/powerpoint/2010/main" val="3663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BBBBF-CB17-3E64-5620-F3419F067D0D}"/>
              </a:ext>
            </a:extLst>
          </p:cNvPr>
          <p:cNvSpPr>
            <a:spLocks noGrp="1"/>
          </p:cNvSpPr>
          <p:nvPr>
            <p:ph type="title"/>
          </p:nvPr>
        </p:nvSpPr>
        <p:spPr/>
        <p:txBody>
          <a:bodyPr/>
          <a:lstStyle/>
          <a:p>
            <a:r>
              <a:rPr lang="en-US" altLang="zh-CN" dirty="0"/>
              <a:t>Quick Questions	</a:t>
            </a:r>
            <a:endParaRPr lang="zh-CN" altLang="en-US" dirty="0"/>
          </a:p>
        </p:txBody>
      </p:sp>
      <p:sp>
        <p:nvSpPr>
          <p:cNvPr id="3" name="Content Placeholder 2">
            <a:extLst>
              <a:ext uri="{FF2B5EF4-FFF2-40B4-BE49-F238E27FC236}">
                <a16:creationId xmlns:a16="http://schemas.microsoft.com/office/drawing/2014/main" id="{F1DC7F95-EFF1-BC34-FCD0-A438B93484DD}"/>
              </a:ext>
            </a:extLst>
          </p:cNvPr>
          <p:cNvSpPr>
            <a:spLocks noGrp="1"/>
          </p:cNvSpPr>
          <p:nvPr>
            <p:ph idx="1"/>
          </p:nvPr>
        </p:nvSpPr>
        <p:spPr>
          <a:xfrm>
            <a:off x="838200" y="1441449"/>
            <a:ext cx="10515600" cy="4351338"/>
          </a:xfrm>
        </p:spPr>
        <p:txBody>
          <a:bodyPr>
            <a:normAutofit/>
          </a:bodyPr>
          <a:lstStyle/>
          <a:p>
            <a:pPr marL="0" indent="0">
              <a:buNone/>
            </a:pPr>
            <a:r>
              <a:rPr lang="en-US" altLang="zh-CN" dirty="0" err="1"/>
              <a:t>my_tuple.count</a:t>
            </a:r>
            <a:r>
              <a:rPr lang="en-US" altLang="zh-CN" dirty="0"/>
              <a:t>(3)  # Output: ?</a:t>
            </a:r>
          </a:p>
          <a:p>
            <a:pPr marL="0" indent="0">
              <a:buNone/>
            </a:pPr>
            <a:r>
              <a:rPr lang="en-US" altLang="zh-CN" dirty="0" err="1"/>
              <a:t>my_tuple.index</a:t>
            </a:r>
            <a:r>
              <a:rPr lang="en-US" altLang="zh-CN" dirty="0"/>
              <a:t>(4)  # Output: ?</a:t>
            </a:r>
            <a:endParaRPr lang="zh-CN" altLang="en-US" dirty="0"/>
          </a:p>
        </p:txBody>
      </p:sp>
      <p:sp>
        <p:nvSpPr>
          <p:cNvPr id="5" name="TextBox 4">
            <a:extLst>
              <a:ext uri="{FF2B5EF4-FFF2-40B4-BE49-F238E27FC236}">
                <a16:creationId xmlns:a16="http://schemas.microsoft.com/office/drawing/2014/main" id="{2A4D1B6C-FE8D-F6C0-7AD8-921C40D7FCFA}"/>
              </a:ext>
            </a:extLst>
          </p:cNvPr>
          <p:cNvSpPr txBox="1"/>
          <p:nvPr/>
        </p:nvSpPr>
        <p:spPr>
          <a:xfrm>
            <a:off x="2357437" y="2549258"/>
            <a:ext cx="7477125" cy="1077218"/>
          </a:xfrm>
          <a:prstGeom prst="rect">
            <a:avLst/>
          </a:prstGeom>
          <a:noFill/>
        </p:spPr>
        <p:txBody>
          <a:bodyPr wrap="square">
            <a:spAutoFit/>
          </a:bodyPr>
          <a:lstStyle/>
          <a:p>
            <a:r>
              <a:rPr lang="zh-CN" altLang="en-US" sz="3200" dirty="0"/>
              <a:t>nested_tuple = ((1, 2), (3, 4), (5, 6))</a:t>
            </a:r>
          </a:p>
          <a:p>
            <a:r>
              <a:rPr lang="zh-CN" altLang="en-US" sz="3200" dirty="0"/>
              <a:t>print(nested_tuple[1])  # Output: </a:t>
            </a:r>
            <a:r>
              <a:rPr lang="en-US" altLang="zh-CN" sz="3200" dirty="0"/>
              <a:t>?</a:t>
            </a:r>
            <a:endParaRPr lang="zh-CN" altLang="en-US" sz="3200" dirty="0"/>
          </a:p>
        </p:txBody>
      </p:sp>
      <p:sp>
        <p:nvSpPr>
          <p:cNvPr id="7" name="TextBox 6">
            <a:extLst>
              <a:ext uri="{FF2B5EF4-FFF2-40B4-BE49-F238E27FC236}">
                <a16:creationId xmlns:a16="http://schemas.microsoft.com/office/drawing/2014/main" id="{9E0815DE-204B-A8DB-993B-F7A5125CB297}"/>
              </a:ext>
            </a:extLst>
          </p:cNvPr>
          <p:cNvSpPr txBox="1"/>
          <p:nvPr/>
        </p:nvSpPr>
        <p:spPr>
          <a:xfrm>
            <a:off x="914400" y="3770133"/>
            <a:ext cx="8839200" cy="584775"/>
          </a:xfrm>
          <a:prstGeom prst="rect">
            <a:avLst/>
          </a:prstGeom>
          <a:noFill/>
        </p:spPr>
        <p:txBody>
          <a:bodyPr wrap="square">
            <a:spAutoFit/>
          </a:bodyPr>
          <a:lstStyle/>
          <a:p>
            <a:r>
              <a:rPr lang="zh-CN" altLang="en-US" sz="3200" dirty="0">
                <a:highlight>
                  <a:srgbClr val="FFFF00"/>
                </a:highlight>
              </a:rPr>
              <a:t>my_tuple[0] = 10  # </a:t>
            </a:r>
            <a:r>
              <a:rPr lang="en-US" altLang="zh-CN" sz="3200" dirty="0">
                <a:highlight>
                  <a:srgbClr val="FFFF00"/>
                </a:highlight>
              </a:rPr>
              <a:t>Output??</a:t>
            </a:r>
            <a:endParaRPr lang="zh-CN" altLang="en-US" sz="3200" dirty="0">
              <a:highlight>
                <a:srgbClr val="FFFF00"/>
              </a:highlight>
            </a:endParaRPr>
          </a:p>
        </p:txBody>
      </p:sp>
      <p:pic>
        <p:nvPicPr>
          <p:cNvPr id="8" name="Picture 7">
            <a:extLst>
              <a:ext uri="{FF2B5EF4-FFF2-40B4-BE49-F238E27FC236}">
                <a16:creationId xmlns:a16="http://schemas.microsoft.com/office/drawing/2014/main" id="{985C4177-1E3F-1469-CB13-7FD6E83AB686}"/>
              </a:ext>
            </a:extLst>
          </p:cNvPr>
          <p:cNvPicPr>
            <a:picLocks noChangeAspect="1"/>
          </p:cNvPicPr>
          <p:nvPr/>
        </p:nvPicPr>
        <p:blipFill>
          <a:blip r:embed="rId3"/>
          <a:srcRect t="10233" b="6256"/>
          <a:stretch/>
        </p:blipFill>
        <p:spPr>
          <a:xfrm>
            <a:off x="3142104" y="4525892"/>
            <a:ext cx="8211696" cy="1400175"/>
          </a:xfrm>
          <a:prstGeom prst="rect">
            <a:avLst/>
          </a:prstGeom>
        </p:spPr>
      </p:pic>
      <p:pic>
        <p:nvPicPr>
          <p:cNvPr id="10" name="Picture 9">
            <a:extLst>
              <a:ext uri="{FF2B5EF4-FFF2-40B4-BE49-F238E27FC236}">
                <a16:creationId xmlns:a16="http://schemas.microsoft.com/office/drawing/2014/main" id="{5489A769-D1D6-FE2D-4D02-D08D77EC34BF}"/>
              </a:ext>
            </a:extLst>
          </p:cNvPr>
          <p:cNvPicPr>
            <a:picLocks noChangeAspect="1"/>
          </p:cNvPicPr>
          <p:nvPr/>
        </p:nvPicPr>
        <p:blipFill>
          <a:blip r:embed="rId4"/>
          <a:stretch>
            <a:fillRect/>
          </a:stretch>
        </p:blipFill>
        <p:spPr>
          <a:xfrm>
            <a:off x="70619" y="6106878"/>
            <a:ext cx="11726912" cy="790685"/>
          </a:xfrm>
          <a:prstGeom prst="rect">
            <a:avLst/>
          </a:prstGeom>
        </p:spPr>
      </p:pic>
    </p:spTree>
    <p:extLst>
      <p:ext uri="{BB962C8B-B14F-4D97-AF65-F5344CB8AC3E}">
        <p14:creationId xmlns:p14="http://schemas.microsoft.com/office/powerpoint/2010/main" val="3440813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E74F-CFD9-AEF3-709D-8C56D01FB672}"/>
              </a:ext>
            </a:extLst>
          </p:cNvPr>
          <p:cNvSpPr>
            <a:spLocks noGrp="1"/>
          </p:cNvSpPr>
          <p:nvPr>
            <p:ph type="title"/>
          </p:nvPr>
        </p:nvSpPr>
        <p:spPr>
          <a:xfrm>
            <a:off x="266701" y="365125"/>
            <a:ext cx="11782424" cy="1325563"/>
          </a:xfrm>
        </p:spPr>
        <p:txBody>
          <a:bodyPr>
            <a:normAutofit/>
          </a:bodyPr>
          <a:lstStyle/>
          <a:p>
            <a:pPr algn="ctr"/>
            <a:r>
              <a:rPr lang="en-US" altLang="zh-CN" sz="3600" b="1" dirty="0"/>
              <a:t>Pass-by-value vs pass-by-reference vs pass-by-value-result</a:t>
            </a:r>
            <a:endParaRPr lang="zh-CN" altLang="en-US" sz="3600" b="1" dirty="0"/>
          </a:p>
        </p:txBody>
      </p:sp>
      <p:sp>
        <p:nvSpPr>
          <p:cNvPr id="10" name="TextBox 9">
            <a:extLst>
              <a:ext uri="{FF2B5EF4-FFF2-40B4-BE49-F238E27FC236}">
                <a16:creationId xmlns:a16="http://schemas.microsoft.com/office/drawing/2014/main" id="{723F1A6D-FA5A-C7C6-9A8A-990ABBC85326}"/>
              </a:ext>
            </a:extLst>
          </p:cNvPr>
          <p:cNvSpPr txBox="1"/>
          <p:nvPr/>
        </p:nvSpPr>
        <p:spPr>
          <a:xfrm>
            <a:off x="971549" y="1690688"/>
            <a:ext cx="10601326" cy="1323439"/>
          </a:xfrm>
          <a:prstGeom prst="rect">
            <a:avLst/>
          </a:prstGeom>
          <a:noFill/>
        </p:spPr>
        <p:txBody>
          <a:bodyPr wrap="square">
            <a:spAutoFit/>
          </a:bodyPr>
          <a:lstStyle/>
          <a:p>
            <a:r>
              <a:rPr lang="zh-CN" altLang="en-US" sz="2000" b="1" dirty="0"/>
              <a:t>Pass by Reference</a:t>
            </a:r>
          </a:p>
          <a:p>
            <a:r>
              <a:rPr lang="zh-CN" altLang="en-US" sz="2000" dirty="0"/>
              <a:t>In </a:t>
            </a:r>
            <a:r>
              <a:rPr lang="zh-CN" altLang="en-US" sz="2000" b="1" dirty="0"/>
              <a:t>pass by reference</a:t>
            </a:r>
            <a:r>
              <a:rPr lang="zh-CN" altLang="en-US" sz="2000" dirty="0"/>
              <a:t>, a reference to the actual parameter is passed to the function. Changes made to the parameter inside the function affect the original value. In Python, mutable objects (like lists, dictionaries, and sets) are passed by reference.</a:t>
            </a:r>
          </a:p>
        </p:txBody>
      </p:sp>
      <p:sp>
        <p:nvSpPr>
          <p:cNvPr id="13" name="TextBox 12">
            <a:extLst>
              <a:ext uri="{FF2B5EF4-FFF2-40B4-BE49-F238E27FC236}">
                <a16:creationId xmlns:a16="http://schemas.microsoft.com/office/drawing/2014/main" id="{39AC78D0-F4B3-8DF6-FBE2-B1B850831D5E}"/>
              </a:ext>
            </a:extLst>
          </p:cNvPr>
          <p:cNvSpPr txBox="1"/>
          <p:nvPr/>
        </p:nvSpPr>
        <p:spPr>
          <a:xfrm>
            <a:off x="971549" y="3228320"/>
            <a:ext cx="3924301" cy="1938992"/>
          </a:xfrm>
          <a:prstGeom prst="rect">
            <a:avLst/>
          </a:prstGeom>
          <a:noFill/>
        </p:spPr>
        <p:txBody>
          <a:bodyPr wrap="square">
            <a:spAutoFit/>
          </a:bodyPr>
          <a:lstStyle/>
          <a:p>
            <a:r>
              <a:rPr lang="zh-CN" altLang="en-US" sz="2400" dirty="0">
                <a:highlight>
                  <a:srgbClr val="FFFF00"/>
                </a:highlight>
              </a:rPr>
              <a:t>def modify_list(lst):</a:t>
            </a:r>
          </a:p>
          <a:p>
            <a:r>
              <a:rPr lang="zh-CN" altLang="en-US" sz="2400" dirty="0">
                <a:highlight>
                  <a:srgbClr val="FFFF00"/>
                </a:highlight>
              </a:rPr>
              <a:t>    lst.append(4)</a:t>
            </a:r>
          </a:p>
          <a:p>
            <a:r>
              <a:rPr lang="zh-CN" altLang="en-US" sz="2400" dirty="0">
                <a:highlight>
                  <a:srgbClr val="FFFF00"/>
                </a:highlight>
              </a:rPr>
              <a:t>my_list = [1, 2, 3]</a:t>
            </a:r>
          </a:p>
          <a:p>
            <a:r>
              <a:rPr lang="zh-CN" altLang="en-US" sz="2400" dirty="0">
                <a:highlight>
                  <a:srgbClr val="FFFF00"/>
                </a:highlight>
              </a:rPr>
              <a:t>modify_list(my_list)</a:t>
            </a:r>
          </a:p>
          <a:p>
            <a:r>
              <a:rPr lang="zh-CN" altLang="en-US" sz="2400" dirty="0">
                <a:highlight>
                  <a:srgbClr val="FFFF00"/>
                </a:highlight>
              </a:rPr>
              <a:t>print(my_list)  </a:t>
            </a:r>
            <a:r>
              <a:rPr lang="en-US" altLang="zh-CN" sz="2400" dirty="0">
                <a:highlight>
                  <a:srgbClr val="FFFF00"/>
                </a:highlight>
              </a:rPr>
              <a:t>#</a:t>
            </a:r>
            <a:r>
              <a:rPr lang="zh-CN" altLang="en-US" sz="2400" dirty="0">
                <a:highlight>
                  <a:srgbClr val="FFFF00"/>
                </a:highlight>
              </a:rPr>
              <a:t> </a:t>
            </a:r>
            <a:r>
              <a:rPr lang="en-US" altLang="zh-CN" sz="2400" dirty="0">
                <a:highlight>
                  <a:srgbClr val="FFFF00"/>
                </a:highlight>
              </a:rPr>
              <a:t>?</a:t>
            </a:r>
            <a:endParaRPr lang="zh-CN" altLang="en-US" sz="2400" dirty="0">
              <a:highlight>
                <a:srgbClr val="FFFF00"/>
              </a:highlight>
            </a:endParaRPr>
          </a:p>
        </p:txBody>
      </p:sp>
      <p:sp>
        <p:nvSpPr>
          <p:cNvPr id="7" name="TextBox 6">
            <a:extLst>
              <a:ext uri="{FF2B5EF4-FFF2-40B4-BE49-F238E27FC236}">
                <a16:creationId xmlns:a16="http://schemas.microsoft.com/office/drawing/2014/main" id="{36644147-DC9E-485B-6A03-410282B5202F}"/>
              </a:ext>
            </a:extLst>
          </p:cNvPr>
          <p:cNvSpPr txBox="1"/>
          <p:nvPr/>
        </p:nvSpPr>
        <p:spPr>
          <a:xfrm>
            <a:off x="3990975" y="3228320"/>
            <a:ext cx="3848100" cy="1938992"/>
          </a:xfrm>
          <a:prstGeom prst="rect">
            <a:avLst/>
          </a:prstGeom>
          <a:noFill/>
        </p:spPr>
        <p:txBody>
          <a:bodyPr wrap="square">
            <a:spAutoFit/>
          </a:bodyPr>
          <a:lstStyle/>
          <a:p>
            <a:r>
              <a:rPr lang="zh-CN" altLang="en-US" sz="2400" dirty="0">
                <a:highlight>
                  <a:srgbClr val="FFFF00"/>
                </a:highlight>
              </a:rPr>
              <a:t>def modify_list(lst):</a:t>
            </a:r>
          </a:p>
          <a:p>
            <a:r>
              <a:rPr lang="zh-CN" altLang="en-US" sz="2400" dirty="0">
                <a:highlight>
                  <a:srgbClr val="FFFF00"/>
                </a:highlight>
              </a:rPr>
              <a:t>    lst.append(4)</a:t>
            </a:r>
          </a:p>
          <a:p>
            <a:r>
              <a:rPr lang="zh-CN" altLang="en-US" sz="2400" dirty="0">
                <a:highlight>
                  <a:srgbClr val="FFFF00"/>
                </a:highlight>
              </a:rPr>
              <a:t>my_list = [1, 2, 3]</a:t>
            </a:r>
          </a:p>
          <a:p>
            <a:r>
              <a:rPr lang="zh-CN" altLang="en-US" sz="2400" dirty="0">
                <a:highlight>
                  <a:srgbClr val="FFFF00"/>
                </a:highlight>
              </a:rPr>
              <a:t>modify_list(my_list)</a:t>
            </a:r>
          </a:p>
          <a:p>
            <a:r>
              <a:rPr lang="zh-CN" altLang="en-US" sz="2400" dirty="0">
                <a:highlight>
                  <a:srgbClr val="FFFF00"/>
                </a:highlight>
              </a:rPr>
              <a:t>print(modify_list(my_list)) </a:t>
            </a:r>
            <a:r>
              <a:rPr lang="en-US" altLang="zh-CN" sz="2400" dirty="0">
                <a:highlight>
                  <a:srgbClr val="FFFF00"/>
                </a:highlight>
              </a:rPr>
              <a:t># ?</a:t>
            </a:r>
            <a:endParaRPr lang="zh-CN" altLang="en-US" sz="2400" dirty="0">
              <a:highlight>
                <a:srgbClr val="FFFF00"/>
              </a:highlight>
            </a:endParaRPr>
          </a:p>
        </p:txBody>
      </p:sp>
      <p:sp>
        <p:nvSpPr>
          <p:cNvPr id="9" name="TextBox 8">
            <a:extLst>
              <a:ext uri="{FF2B5EF4-FFF2-40B4-BE49-F238E27FC236}">
                <a16:creationId xmlns:a16="http://schemas.microsoft.com/office/drawing/2014/main" id="{F98C8FC3-FA67-912D-B709-07DA9BFC7BEF}"/>
              </a:ext>
            </a:extLst>
          </p:cNvPr>
          <p:cNvSpPr txBox="1"/>
          <p:nvPr/>
        </p:nvSpPr>
        <p:spPr>
          <a:xfrm>
            <a:off x="8159009" y="3228320"/>
            <a:ext cx="3762374" cy="2308324"/>
          </a:xfrm>
          <a:prstGeom prst="rect">
            <a:avLst/>
          </a:prstGeom>
          <a:noFill/>
        </p:spPr>
        <p:txBody>
          <a:bodyPr wrap="square">
            <a:spAutoFit/>
          </a:bodyPr>
          <a:lstStyle/>
          <a:p>
            <a:r>
              <a:rPr lang="zh-CN" altLang="en-US" sz="2400" dirty="0">
                <a:highlight>
                  <a:srgbClr val="FFFF00"/>
                </a:highlight>
              </a:rPr>
              <a:t>def modify_list(lst):</a:t>
            </a:r>
          </a:p>
          <a:p>
            <a:r>
              <a:rPr lang="zh-CN" altLang="en-US" sz="2400" dirty="0">
                <a:highlight>
                  <a:srgbClr val="FFFF00"/>
                </a:highlight>
              </a:rPr>
              <a:t>    lst.append(4)</a:t>
            </a:r>
            <a:endParaRPr lang="en-US" altLang="zh-CN" sz="2400" dirty="0">
              <a:highlight>
                <a:srgbClr val="FFFF00"/>
              </a:highlight>
            </a:endParaRPr>
          </a:p>
          <a:p>
            <a:r>
              <a:rPr lang="en-US" altLang="zh-CN" sz="2400" dirty="0">
                <a:highlight>
                  <a:srgbClr val="FFFF00"/>
                </a:highlight>
              </a:rPr>
              <a:t>    return </a:t>
            </a:r>
            <a:r>
              <a:rPr lang="en-US" altLang="zh-CN" sz="2400" dirty="0" err="1">
                <a:highlight>
                  <a:srgbClr val="FFFF00"/>
                </a:highlight>
              </a:rPr>
              <a:t>lst</a:t>
            </a:r>
            <a:endParaRPr lang="zh-CN" altLang="en-US" sz="2400" dirty="0">
              <a:highlight>
                <a:srgbClr val="FFFF00"/>
              </a:highlight>
            </a:endParaRPr>
          </a:p>
          <a:p>
            <a:r>
              <a:rPr lang="zh-CN" altLang="en-US" sz="2400" dirty="0">
                <a:highlight>
                  <a:srgbClr val="FFFF00"/>
                </a:highlight>
              </a:rPr>
              <a:t>my_list = [1, 2, 3]</a:t>
            </a:r>
          </a:p>
          <a:p>
            <a:r>
              <a:rPr lang="zh-CN" altLang="en-US" sz="2400" dirty="0">
                <a:highlight>
                  <a:srgbClr val="FFFF00"/>
                </a:highlight>
              </a:rPr>
              <a:t>modify_list(my_list)</a:t>
            </a:r>
          </a:p>
          <a:p>
            <a:r>
              <a:rPr lang="zh-CN" altLang="en-US" sz="2400" dirty="0">
                <a:highlight>
                  <a:srgbClr val="FFFF00"/>
                </a:highlight>
              </a:rPr>
              <a:t>print(modify_list(my_list)) </a:t>
            </a:r>
            <a:r>
              <a:rPr lang="en-US" altLang="zh-CN" sz="2400" dirty="0">
                <a:highlight>
                  <a:srgbClr val="FFFF00"/>
                </a:highlight>
              </a:rPr>
              <a:t># ?</a:t>
            </a:r>
            <a:endParaRPr lang="zh-CN" altLang="en-US" sz="2400" dirty="0">
              <a:highlight>
                <a:srgbClr val="FFFF00"/>
              </a:highlight>
            </a:endParaRPr>
          </a:p>
        </p:txBody>
      </p:sp>
    </p:spTree>
    <p:extLst>
      <p:ext uri="{BB962C8B-B14F-4D97-AF65-F5344CB8AC3E}">
        <p14:creationId xmlns:p14="http://schemas.microsoft.com/office/powerpoint/2010/main" val="3095285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E74F-CFD9-AEF3-709D-8C56D01FB672}"/>
              </a:ext>
            </a:extLst>
          </p:cNvPr>
          <p:cNvSpPr>
            <a:spLocks noGrp="1"/>
          </p:cNvSpPr>
          <p:nvPr>
            <p:ph type="title"/>
          </p:nvPr>
        </p:nvSpPr>
        <p:spPr>
          <a:xfrm>
            <a:off x="266701" y="365125"/>
            <a:ext cx="11782424" cy="1325563"/>
          </a:xfrm>
        </p:spPr>
        <p:txBody>
          <a:bodyPr>
            <a:normAutofit/>
          </a:bodyPr>
          <a:lstStyle/>
          <a:p>
            <a:pPr algn="ctr"/>
            <a:r>
              <a:rPr lang="en-US" altLang="zh-CN" sz="3600" b="1" dirty="0"/>
              <a:t>Pass-by-value vs pass-by-reference vs pass-by-value-result</a:t>
            </a:r>
            <a:endParaRPr lang="zh-CN" altLang="en-US" sz="3600" b="1" dirty="0"/>
          </a:p>
        </p:txBody>
      </p:sp>
      <p:sp>
        <p:nvSpPr>
          <p:cNvPr id="4" name="TextBox 3">
            <a:extLst>
              <a:ext uri="{FF2B5EF4-FFF2-40B4-BE49-F238E27FC236}">
                <a16:creationId xmlns:a16="http://schemas.microsoft.com/office/drawing/2014/main" id="{6FE725E6-F19D-3BE0-162D-55DAC5D7DD24}"/>
              </a:ext>
            </a:extLst>
          </p:cNvPr>
          <p:cNvSpPr txBox="1"/>
          <p:nvPr/>
        </p:nvSpPr>
        <p:spPr>
          <a:xfrm>
            <a:off x="581025" y="1390561"/>
            <a:ext cx="11344274" cy="4832092"/>
          </a:xfrm>
          <a:prstGeom prst="rect">
            <a:avLst/>
          </a:prstGeom>
          <a:noFill/>
        </p:spPr>
        <p:txBody>
          <a:bodyPr wrap="square">
            <a:spAutoFit/>
          </a:bodyPr>
          <a:lstStyle/>
          <a:p>
            <a:pPr marL="457200" indent="-457200" algn="just">
              <a:buFont typeface="Arial" panose="020B0604020202020204" pitchFamily="34" charset="0"/>
              <a:buChar char="•"/>
            </a:pPr>
            <a:r>
              <a:rPr lang="en-US" altLang="zh-CN" sz="2800" dirty="0"/>
              <a:t>Pass by value-result is a hybrid approach where a copy of the actual parameter's value is passed to the function, and then the result is copied back to the original variable after the function execution. </a:t>
            </a:r>
          </a:p>
          <a:p>
            <a:pPr marL="457200" indent="-457200" algn="just">
              <a:buFont typeface="Arial" panose="020B0604020202020204" pitchFamily="34" charset="0"/>
              <a:buChar char="•"/>
            </a:pPr>
            <a:r>
              <a:rPr lang="en-US" altLang="zh-CN" sz="2800" dirty="0"/>
              <a:t>Python does not directly support pass by value-result, but we can mimic this behavior using a combination of copying and assignment.</a:t>
            </a:r>
          </a:p>
          <a:p>
            <a:r>
              <a:rPr lang="en-US" altLang="zh-CN" sz="2800" dirty="0"/>
              <a:t>def </a:t>
            </a:r>
            <a:r>
              <a:rPr lang="en-US" altLang="zh-CN" sz="2800" dirty="0" err="1"/>
              <a:t>modify_value</a:t>
            </a:r>
            <a:r>
              <a:rPr lang="en-US" altLang="zh-CN" sz="2800" dirty="0"/>
              <a:t>(</a:t>
            </a:r>
            <a:r>
              <a:rPr lang="en-US" altLang="zh-CN" sz="2800" dirty="0" err="1"/>
              <a:t>val</a:t>
            </a:r>
            <a:r>
              <a:rPr lang="en-US" altLang="zh-CN" sz="2800" dirty="0"/>
              <a:t>):</a:t>
            </a:r>
          </a:p>
          <a:p>
            <a:r>
              <a:rPr lang="en-US" altLang="zh-CN" sz="2800" dirty="0"/>
              <a:t>    </a:t>
            </a:r>
            <a:r>
              <a:rPr lang="en-US" altLang="zh-CN" sz="2800" dirty="0" err="1"/>
              <a:t>val</a:t>
            </a:r>
            <a:r>
              <a:rPr lang="en-US" altLang="zh-CN" sz="2800" dirty="0"/>
              <a:t> = </a:t>
            </a:r>
            <a:r>
              <a:rPr lang="en-US" altLang="zh-CN" sz="2800" dirty="0" err="1"/>
              <a:t>val</a:t>
            </a:r>
            <a:r>
              <a:rPr lang="en-US" altLang="zh-CN" sz="2800" dirty="0"/>
              <a:t> + 1</a:t>
            </a:r>
          </a:p>
          <a:p>
            <a:r>
              <a:rPr lang="en-US" altLang="zh-CN" sz="2800" dirty="0"/>
              <a:t>    return </a:t>
            </a:r>
            <a:r>
              <a:rPr lang="en-US" altLang="zh-CN" sz="2800" dirty="0" err="1"/>
              <a:t>val</a:t>
            </a:r>
            <a:endParaRPr lang="en-US" altLang="zh-CN" sz="2800" dirty="0"/>
          </a:p>
          <a:p>
            <a:r>
              <a:rPr lang="en-US" altLang="zh-CN" sz="2800" dirty="0" err="1"/>
              <a:t>my_val</a:t>
            </a:r>
            <a:r>
              <a:rPr lang="en-US" altLang="zh-CN" sz="2800" dirty="0"/>
              <a:t> = 10</a:t>
            </a:r>
          </a:p>
          <a:p>
            <a:r>
              <a:rPr lang="en-US" altLang="zh-CN" sz="2800" dirty="0" err="1"/>
              <a:t>my_val</a:t>
            </a:r>
            <a:r>
              <a:rPr lang="en-US" altLang="zh-CN" sz="2800" dirty="0"/>
              <a:t> = </a:t>
            </a:r>
            <a:r>
              <a:rPr lang="en-US" altLang="zh-CN" sz="2800" dirty="0" err="1"/>
              <a:t>modify_value</a:t>
            </a:r>
            <a:r>
              <a:rPr lang="en-US" altLang="zh-CN" sz="2800" dirty="0"/>
              <a:t>(</a:t>
            </a:r>
            <a:r>
              <a:rPr lang="en-US" altLang="zh-CN" sz="2800" dirty="0" err="1"/>
              <a:t>my_val</a:t>
            </a:r>
            <a:r>
              <a:rPr lang="en-US" altLang="zh-CN" sz="2800" dirty="0"/>
              <a:t>)</a:t>
            </a:r>
          </a:p>
          <a:p>
            <a:r>
              <a:rPr lang="en-US" altLang="zh-CN" sz="2800" dirty="0"/>
              <a:t>print(</a:t>
            </a:r>
            <a:r>
              <a:rPr lang="en-US" altLang="zh-CN" sz="2800" dirty="0" err="1"/>
              <a:t>my_val</a:t>
            </a:r>
            <a:r>
              <a:rPr lang="en-US" altLang="zh-CN" sz="2800" dirty="0"/>
              <a:t>)  # Output: 11</a:t>
            </a:r>
            <a:endParaRPr lang="zh-CN" altLang="en-US" sz="2800" dirty="0"/>
          </a:p>
        </p:txBody>
      </p:sp>
    </p:spTree>
    <p:extLst>
      <p:ext uri="{BB962C8B-B14F-4D97-AF65-F5344CB8AC3E}">
        <p14:creationId xmlns:p14="http://schemas.microsoft.com/office/powerpoint/2010/main" val="2541034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E74F-CFD9-AEF3-709D-8C56D01FB672}"/>
              </a:ext>
            </a:extLst>
          </p:cNvPr>
          <p:cNvSpPr>
            <a:spLocks noGrp="1"/>
          </p:cNvSpPr>
          <p:nvPr>
            <p:ph type="title"/>
          </p:nvPr>
        </p:nvSpPr>
        <p:spPr>
          <a:xfrm>
            <a:off x="266701" y="365125"/>
            <a:ext cx="11782424" cy="1325563"/>
          </a:xfrm>
        </p:spPr>
        <p:txBody>
          <a:bodyPr>
            <a:normAutofit/>
          </a:bodyPr>
          <a:lstStyle/>
          <a:p>
            <a:pPr algn="ctr"/>
            <a:r>
              <a:rPr lang="en-US" altLang="zh-CN" sz="3600" b="1" dirty="0"/>
              <a:t>Pass-by-value vs pass-by-reference vs pass-by-value-result</a:t>
            </a:r>
            <a:endParaRPr lang="zh-CN" altLang="en-US" sz="3600" b="1" dirty="0"/>
          </a:p>
        </p:txBody>
      </p:sp>
      <p:sp>
        <p:nvSpPr>
          <p:cNvPr id="4" name="TextBox 3">
            <a:extLst>
              <a:ext uri="{FF2B5EF4-FFF2-40B4-BE49-F238E27FC236}">
                <a16:creationId xmlns:a16="http://schemas.microsoft.com/office/drawing/2014/main" id="{6FE725E6-F19D-3BE0-162D-55DAC5D7DD24}"/>
              </a:ext>
            </a:extLst>
          </p:cNvPr>
          <p:cNvSpPr txBox="1"/>
          <p:nvPr/>
        </p:nvSpPr>
        <p:spPr>
          <a:xfrm>
            <a:off x="495301" y="1857286"/>
            <a:ext cx="11344274" cy="2308324"/>
          </a:xfrm>
          <a:prstGeom prst="rect">
            <a:avLst/>
          </a:prstGeom>
          <a:noFill/>
        </p:spPr>
        <p:txBody>
          <a:bodyPr wrap="square">
            <a:spAutoFit/>
          </a:bodyPr>
          <a:lstStyle/>
          <a:p>
            <a:r>
              <a:rPr lang="zh-CN" altLang="en-US" sz="3600" dirty="0"/>
              <a:t>Pass by Value: Not directly used in Python.</a:t>
            </a:r>
          </a:p>
          <a:p>
            <a:r>
              <a:rPr lang="zh-CN" altLang="en-US" sz="3600" dirty="0"/>
              <a:t>Pass by Reference: Used for mutable objects.</a:t>
            </a:r>
          </a:p>
          <a:p>
            <a:r>
              <a:rPr lang="zh-CN" altLang="en-US" sz="3600" dirty="0"/>
              <a:t>Pass by Value-Result: Can be mimicked using copying and assignment.</a:t>
            </a:r>
          </a:p>
        </p:txBody>
      </p:sp>
    </p:spTree>
    <p:extLst>
      <p:ext uri="{BB962C8B-B14F-4D97-AF65-F5344CB8AC3E}">
        <p14:creationId xmlns:p14="http://schemas.microsoft.com/office/powerpoint/2010/main" val="3042587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C29CEAD-6405-AC45-6291-311AAF7F6EF5}"/>
              </a:ext>
            </a:extLst>
          </p:cNvPr>
          <p:cNvPicPr>
            <a:picLocks noChangeAspect="1"/>
          </p:cNvPicPr>
          <p:nvPr/>
        </p:nvPicPr>
        <p:blipFill>
          <a:blip r:embed="rId2"/>
          <a:stretch>
            <a:fillRect/>
          </a:stretch>
        </p:blipFill>
        <p:spPr>
          <a:xfrm>
            <a:off x="357028" y="0"/>
            <a:ext cx="5477194" cy="6858000"/>
          </a:xfrm>
          <a:prstGeom prst="rect">
            <a:avLst/>
          </a:prstGeom>
        </p:spPr>
      </p:pic>
    </p:spTree>
    <p:extLst>
      <p:ext uri="{BB962C8B-B14F-4D97-AF65-F5344CB8AC3E}">
        <p14:creationId xmlns:p14="http://schemas.microsoft.com/office/powerpoint/2010/main" val="18748709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C29CEAD-6405-AC45-6291-311AAF7F6EF5}"/>
              </a:ext>
            </a:extLst>
          </p:cNvPr>
          <p:cNvPicPr>
            <a:picLocks noChangeAspect="1"/>
          </p:cNvPicPr>
          <p:nvPr/>
        </p:nvPicPr>
        <p:blipFill>
          <a:blip r:embed="rId2"/>
          <a:stretch>
            <a:fillRect/>
          </a:stretch>
        </p:blipFill>
        <p:spPr>
          <a:xfrm>
            <a:off x="357028" y="0"/>
            <a:ext cx="5477194" cy="6858000"/>
          </a:xfrm>
          <a:prstGeom prst="rect">
            <a:avLst/>
          </a:prstGeom>
        </p:spPr>
      </p:pic>
      <p:sp>
        <p:nvSpPr>
          <p:cNvPr id="3" name="TextBox 2">
            <a:extLst>
              <a:ext uri="{FF2B5EF4-FFF2-40B4-BE49-F238E27FC236}">
                <a16:creationId xmlns:a16="http://schemas.microsoft.com/office/drawing/2014/main" id="{A067F22E-7375-95B9-01B0-6EBDCF0DC16B}"/>
              </a:ext>
            </a:extLst>
          </p:cNvPr>
          <p:cNvSpPr txBox="1"/>
          <p:nvPr/>
        </p:nvSpPr>
        <p:spPr>
          <a:xfrm>
            <a:off x="6096000" y="2352586"/>
            <a:ext cx="6096000" cy="1815882"/>
          </a:xfrm>
          <a:prstGeom prst="rect">
            <a:avLst/>
          </a:prstGeom>
          <a:noFill/>
        </p:spPr>
        <p:txBody>
          <a:bodyPr wrap="square">
            <a:spAutoFit/>
          </a:bodyPr>
          <a:lstStyle/>
          <a:p>
            <a:r>
              <a:rPr lang="zh-CN" altLang="en-US" sz="2800" dirty="0"/>
              <a:t>a (before): 5</a:t>
            </a:r>
          </a:p>
          <a:p>
            <a:r>
              <a:rPr lang="zh-CN" altLang="en-US" sz="2800" dirty="0"/>
              <a:t>new_a (after): 15</a:t>
            </a:r>
          </a:p>
          <a:p>
            <a:r>
              <a:rPr lang="zh-CN" altLang="en-US" sz="2800" dirty="0"/>
              <a:t>b (after modify_list): [1, 2, 3, 10]</a:t>
            </a:r>
          </a:p>
          <a:p>
            <a:r>
              <a:rPr lang="zh-CN" altLang="en-US" sz="2800" dirty="0"/>
              <a:t>c (after modify_list_return): [1, 2, 3, 10]</a:t>
            </a:r>
          </a:p>
        </p:txBody>
      </p:sp>
    </p:spTree>
    <p:extLst>
      <p:ext uri="{BB962C8B-B14F-4D97-AF65-F5344CB8AC3E}">
        <p14:creationId xmlns:p14="http://schemas.microsoft.com/office/powerpoint/2010/main" val="3239551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C9C5B-AD6B-A677-1D8D-9B890F82D333}"/>
              </a:ext>
            </a:extLst>
          </p:cNvPr>
          <p:cNvSpPr>
            <a:spLocks noGrp="1"/>
          </p:cNvSpPr>
          <p:nvPr>
            <p:ph type="title"/>
          </p:nvPr>
        </p:nvSpPr>
        <p:spPr/>
        <p:txBody>
          <a:bodyPr/>
          <a:lstStyle/>
          <a:p>
            <a:r>
              <a:rPr lang="en-US" altLang="zh-CN" dirty="0"/>
              <a:t>Zip Function</a:t>
            </a:r>
            <a:endParaRPr lang="zh-CN" altLang="en-US" dirty="0"/>
          </a:p>
        </p:txBody>
      </p:sp>
      <p:sp>
        <p:nvSpPr>
          <p:cNvPr id="3" name="Content Placeholder 2">
            <a:extLst>
              <a:ext uri="{FF2B5EF4-FFF2-40B4-BE49-F238E27FC236}">
                <a16:creationId xmlns:a16="http://schemas.microsoft.com/office/drawing/2014/main" id="{54446255-7095-84E1-779C-C1F45A51363E}"/>
              </a:ext>
            </a:extLst>
          </p:cNvPr>
          <p:cNvSpPr>
            <a:spLocks noGrp="1"/>
          </p:cNvSpPr>
          <p:nvPr>
            <p:ph idx="1"/>
          </p:nvPr>
        </p:nvSpPr>
        <p:spPr/>
        <p:txBody>
          <a:bodyPr/>
          <a:lstStyle/>
          <a:p>
            <a:r>
              <a:rPr lang="en-US" altLang="zh-CN" dirty="0"/>
              <a:t>The zip function in Python</a:t>
            </a:r>
          </a:p>
        </p:txBody>
      </p:sp>
    </p:spTree>
    <p:extLst>
      <p:ext uri="{BB962C8B-B14F-4D97-AF65-F5344CB8AC3E}">
        <p14:creationId xmlns:p14="http://schemas.microsoft.com/office/powerpoint/2010/main" val="28236671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C9C5B-AD6B-A677-1D8D-9B890F82D333}"/>
              </a:ext>
            </a:extLst>
          </p:cNvPr>
          <p:cNvSpPr>
            <a:spLocks noGrp="1"/>
          </p:cNvSpPr>
          <p:nvPr>
            <p:ph type="title"/>
          </p:nvPr>
        </p:nvSpPr>
        <p:spPr/>
        <p:txBody>
          <a:bodyPr/>
          <a:lstStyle/>
          <a:p>
            <a:r>
              <a:rPr lang="en-US" altLang="zh-CN" b="0" i="0" dirty="0">
                <a:solidFill>
                  <a:srgbClr val="111111"/>
                </a:solidFill>
                <a:effectLst/>
                <a:latin typeface="Roboto" panose="02000000000000000000" pitchFamily="2" charset="0"/>
              </a:rPr>
              <a:t>Serializing and de-serializing a Python object structure (Pickle)</a:t>
            </a:r>
            <a:endParaRPr lang="zh-CN" altLang="en-US" dirty="0"/>
          </a:p>
        </p:txBody>
      </p:sp>
      <p:sp>
        <p:nvSpPr>
          <p:cNvPr id="3" name="Content Placeholder 2">
            <a:extLst>
              <a:ext uri="{FF2B5EF4-FFF2-40B4-BE49-F238E27FC236}">
                <a16:creationId xmlns:a16="http://schemas.microsoft.com/office/drawing/2014/main" id="{54446255-7095-84E1-779C-C1F45A51363E}"/>
              </a:ext>
            </a:extLst>
          </p:cNvPr>
          <p:cNvSpPr>
            <a:spLocks noGrp="1"/>
          </p:cNvSpPr>
          <p:nvPr>
            <p:ph idx="1"/>
          </p:nvPr>
        </p:nvSpPr>
        <p:spPr/>
        <p:txBody>
          <a:bodyPr/>
          <a:lstStyle/>
          <a:p>
            <a:r>
              <a:rPr lang="en-US" altLang="zh-CN" dirty="0"/>
              <a:t>The </a:t>
            </a:r>
            <a:r>
              <a:rPr lang="en-US" altLang="zh-CN" b="0" i="0" dirty="0">
                <a:solidFill>
                  <a:srgbClr val="111111"/>
                </a:solidFill>
                <a:effectLst/>
                <a:latin typeface="Roboto" panose="02000000000000000000" pitchFamily="2" charset="0"/>
              </a:rPr>
              <a:t>Pickle</a:t>
            </a:r>
            <a:r>
              <a:rPr lang="en-US" altLang="zh-CN" dirty="0"/>
              <a:t> function in Python</a:t>
            </a:r>
          </a:p>
        </p:txBody>
      </p:sp>
    </p:spTree>
    <p:extLst>
      <p:ext uri="{BB962C8B-B14F-4D97-AF65-F5344CB8AC3E}">
        <p14:creationId xmlns:p14="http://schemas.microsoft.com/office/powerpoint/2010/main" val="28588540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1413-D727-AC0F-EE99-586BD8D3730C}"/>
              </a:ext>
            </a:extLst>
          </p:cNvPr>
          <p:cNvSpPr>
            <a:spLocks noGrp="1"/>
          </p:cNvSpPr>
          <p:nvPr>
            <p:ph type="title"/>
          </p:nvPr>
        </p:nvSpPr>
        <p:spPr/>
        <p:txBody>
          <a:bodyPr/>
          <a:lstStyle/>
          <a:p>
            <a:r>
              <a:rPr lang="en-US" altLang="zh-CN" b="1" i="0" u="none" strike="noStrike" dirty="0">
                <a:solidFill>
                  <a:srgbClr val="4007A2"/>
                </a:solidFill>
                <a:effectLst/>
                <a:latin typeface="Roboto" panose="02000000000000000000" pitchFamily="2" charset="0"/>
                <a:hlinkClick r:id="rId2"/>
              </a:rPr>
              <a:t>Lambda Functions in Python</a:t>
            </a:r>
            <a:endParaRPr lang="zh-CN" altLang="en-US" dirty="0"/>
          </a:p>
        </p:txBody>
      </p:sp>
      <p:sp>
        <p:nvSpPr>
          <p:cNvPr id="3" name="Content Placeholder 2">
            <a:extLst>
              <a:ext uri="{FF2B5EF4-FFF2-40B4-BE49-F238E27FC236}">
                <a16:creationId xmlns:a16="http://schemas.microsoft.com/office/drawing/2014/main" id="{EDDA1772-6639-07B5-74CC-5FF9E57C0A5D}"/>
              </a:ext>
            </a:extLst>
          </p:cNvPr>
          <p:cNvSpPr>
            <a:spLocks noGrp="1"/>
          </p:cNvSpPr>
          <p:nvPr>
            <p:ph idx="1"/>
          </p:nvPr>
        </p:nvSpPr>
        <p:spPr/>
        <p:txBody>
          <a:bodyPr>
            <a:normAutofit fontScale="85000" lnSpcReduction="20000"/>
          </a:bodyPr>
          <a:lstStyle/>
          <a:p>
            <a:r>
              <a:rPr lang="en-US" altLang="zh-CN" b="0" i="0" dirty="0">
                <a:solidFill>
                  <a:srgbClr val="111111"/>
                </a:solidFill>
                <a:effectLst/>
                <a:latin typeface="Roboto" panose="02000000000000000000" pitchFamily="2" charset="0"/>
              </a:rPr>
              <a:t>A </a:t>
            </a:r>
            <a:r>
              <a:rPr lang="en-US" altLang="zh-CN" b="1" i="0" dirty="0">
                <a:solidFill>
                  <a:srgbClr val="111111"/>
                </a:solidFill>
                <a:effectLst/>
                <a:latin typeface="Roboto" panose="02000000000000000000" pitchFamily="2" charset="0"/>
              </a:rPr>
              <a:t>lambda function</a:t>
            </a:r>
            <a:r>
              <a:rPr lang="en-US" altLang="zh-CN" b="0" i="0" dirty="0">
                <a:solidFill>
                  <a:srgbClr val="111111"/>
                </a:solidFill>
                <a:effectLst/>
                <a:latin typeface="Roboto" panose="02000000000000000000" pitchFamily="2" charset="0"/>
              </a:rPr>
              <a:t> in Python is a small, anonymous function defined using the </a:t>
            </a:r>
            <a:r>
              <a:rPr lang="en-US" altLang="zh-CN" b="0" i="0" dirty="0">
                <a:solidFill>
                  <a:srgbClr val="444444"/>
                </a:solidFill>
                <a:effectLst/>
                <a:latin typeface="Consolas" panose="020B0609020204030204" pitchFamily="49" charset="0"/>
              </a:rPr>
              <a:t>lambda</a:t>
            </a:r>
            <a:r>
              <a:rPr lang="en-US" altLang="zh-CN" b="0" i="0" dirty="0">
                <a:solidFill>
                  <a:srgbClr val="111111"/>
                </a:solidFill>
                <a:effectLst/>
                <a:latin typeface="Roboto" panose="02000000000000000000" pitchFamily="2" charset="0"/>
              </a:rPr>
              <a:t> keyword. Unlike regular functions defined with </a:t>
            </a:r>
            <a:r>
              <a:rPr lang="en-US" altLang="zh-CN" b="0" i="0" dirty="0">
                <a:solidFill>
                  <a:srgbClr val="444444"/>
                </a:solidFill>
                <a:effectLst/>
                <a:latin typeface="Consolas" panose="020B0609020204030204" pitchFamily="49" charset="0"/>
              </a:rPr>
              <a:t>def</a:t>
            </a:r>
            <a:r>
              <a:rPr lang="en-US" altLang="zh-CN" b="0" i="0" dirty="0">
                <a:solidFill>
                  <a:srgbClr val="111111"/>
                </a:solidFill>
                <a:effectLst/>
                <a:latin typeface="Roboto" panose="02000000000000000000" pitchFamily="2" charset="0"/>
              </a:rPr>
              <a:t>, lambda functions can have any number of arguments but only one expression. The expression is evaluated and returned.</a:t>
            </a:r>
          </a:p>
          <a:p>
            <a:pPr algn="l"/>
            <a:endParaRPr lang="en-US" altLang="zh-CN" b="0" i="0" dirty="0">
              <a:solidFill>
                <a:srgbClr val="111111"/>
              </a:solidFill>
              <a:effectLst/>
              <a:latin typeface="Roboto" panose="02000000000000000000" pitchFamily="2" charset="0"/>
            </a:endParaRPr>
          </a:p>
          <a:p>
            <a:pPr algn="l"/>
            <a:r>
              <a:rPr lang="en-US" altLang="zh-CN" b="0" i="0" dirty="0">
                <a:solidFill>
                  <a:srgbClr val="111111"/>
                </a:solidFill>
                <a:effectLst/>
                <a:latin typeface="Roboto" panose="02000000000000000000" pitchFamily="2" charset="0"/>
              </a:rPr>
              <a:t>The basic syntax of a lambda function is:</a:t>
            </a:r>
          </a:p>
          <a:p>
            <a:pPr algn="l"/>
            <a:r>
              <a:rPr lang="en-US" altLang="zh-CN" b="0" i="0" dirty="0">
                <a:solidFill>
                  <a:srgbClr val="106EBE"/>
                </a:solidFill>
                <a:effectLst/>
                <a:latin typeface="Consolas" panose="020B0609020204030204" pitchFamily="49" charset="0"/>
              </a:rPr>
              <a:t>lambda</a:t>
            </a:r>
            <a:r>
              <a:rPr lang="en-US" altLang="zh-CN" b="0" i="0" dirty="0">
                <a:solidFill>
                  <a:srgbClr val="444444"/>
                </a:solidFill>
                <a:effectLst/>
                <a:latin typeface="Consolas" panose="020B0609020204030204" pitchFamily="49" charset="0"/>
              </a:rPr>
              <a:t> arguments: expression</a:t>
            </a:r>
          </a:p>
          <a:p>
            <a:pPr marL="0" indent="0" algn="l">
              <a:buNone/>
            </a:pPr>
            <a:r>
              <a:rPr lang="pt-BR" altLang="zh-CN" b="0" i="0" dirty="0">
                <a:solidFill>
                  <a:srgbClr val="444444"/>
                </a:solidFill>
                <a:effectLst/>
                <a:highlight>
                  <a:srgbClr val="FFFF00"/>
                </a:highlight>
                <a:latin typeface="Consolas" panose="020B0609020204030204" pitchFamily="49" charset="0"/>
              </a:rPr>
              <a:t>x = lambda a: a + 10 </a:t>
            </a:r>
          </a:p>
          <a:p>
            <a:pPr marL="0" indent="0" algn="l">
              <a:buNone/>
            </a:pPr>
            <a:r>
              <a:rPr lang="pt-BR" altLang="zh-CN" b="0" i="0" dirty="0">
                <a:solidFill>
                  <a:srgbClr val="444444"/>
                </a:solidFill>
                <a:effectLst/>
                <a:highlight>
                  <a:srgbClr val="FFFF00"/>
                </a:highlight>
                <a:latin typeface="Consolas" panose="020B0609020204030204" pitchFamily="49" charset="0"/>
              </a:rPr>
              <a:t>print(x(5))</a:t>
            </a:r>
            <a:endParaRPr lang="en-US" altLang="zh-CN" dirty="0">
              <a:solidFill>
                <a:srgbClr val="444444"/>
              </a:solidFill>
              <a:highlight>
                <a:srgbClr val="FFFF00"/>
              </a:highlight>
              <a:latin typeface="Consolas" panose="020B0609020204030204" pitchFamily="49" charset="0"/>
            </a:endParaRPr>
          </a:p>
          <a:p>
            <a:pPr marL="0" indent="0" algn="l">
              <a:buNone/>
            </a:pPr>
            <a:r>
              <a:rPr lang="en-US" altLang="zh-CN" b="0" i="0" dirty="0">
                <a:solidFill>
                  <a:srgbClr val="444444"/>
                </a:solidFill>
                <a:effectLst/>
                <a:latin typeface="Consolas" panose="020B0609020204030204" pitchFamily="49" charset="0"/>
              </a:rPr>
              <a:t>def </a:t>
            </a:r>
            <a:r>
              <a:rPr lang="en-US" altLang="zh-CN" b="0" i="0" dirty="0" err="1">
                <a:solidFill>
                  <a:srgbClr val="444444"/>
                </a:solidFill>
                <a:effectLst/>
                <a:latin typeface="Consolas" panose="020B0609020204030204" pitchFamily="49" charset="0"/>
              </a:rPr>
              <a:t>add_ten</a:t>
            </a:r>
            <a:r>
              <a:rPr lang="en-US" altLang="zh-CN" b="0" i="0" dirty="0">
                <a:solidFill>
                  <a:srgbClr val="444444"/>
                </a:solidFill>
                <a:effectLst/>
                <a:latin typeface="Consolas" panose="020B0609020204030204" pitchFamily="49" charset="0"/>
              </a:rPr>
              <a:t>(a):</a:t>
            </a:r>
          </a:p>
          <a:p>
            <a:pPr marL="0" indent="0" algn="l">
              <a:buNone/>
            </a:pPr>
            <a:r>
              <a:rPr lang="en-US" altLang="zh-CN" b="0" i="0" dirty="0">
                <a:solidFill>
                  <a:srgbClr val="444444"/>
                </a:solidFill>
                <a:effectLst/>
                <a:latin typeface="Consolas" panose="020B0609020204030204" pitchFamily="49" charset="0"/>
              </a:rPr>
              <a:t>    return a + 10</a:t>
            </a:r>
          </a:p>
          <a:p>
            <a:pPr marL="0" indent="0" algn="l">
              <a:buNone/>
            </a:pPr>
            <a:r>
              <a:rPr lang="en-US" altLang="zh-CN" b="0" i="0" dirty="0">
                <a:solidFill>
                  <a:srgbClr val="444444"/>
                </a:solidFill>
                <a:effectLst/>
                <a:latin typeface="Consolas" panose="020B0609020204030204" pitchFamily="49" charset="0"/>
              </a:rPr>
              <a:t>print(</a:t>
            </a:r>
            <a:r>
              <a:rPr lang="en-US" altLang="zh-CN" b="0" i="0" dirty="0" err="1">
                <a:solidFill>
                  <a:srgbClr val="444444"/>
                </a:solidFill>
                <a:effectLst/>
                <a:latin typeface="Consolas" panose="020B0609020204030204" pitchFamily="49" charset="0"/>
              </a:rPr>
              <a:t>add_ten</a:t>
            </a:r>
            <a:r>
              <a:rPr lang="en-US" altLang="zh-CN" b="0" i="0" dirty="0">
                <a:solidFill>
                  <a:srgbClr val="444444"/>
                </a:solidFill>
                <a:effectLst/>
                <a:latin typeface="Consolas" panose="020B0609020204030204" pitchFamily="49" charset="0"/>
              </a:rPr>
              <a:t>(5))  # Output: 15</a:t>
            </a:r>
          </a:p>
          <a:p>
            <a:endParaRPr lang="zh-CN" altLang="en-US" dirty="0"/>
          </a:p>
        </p:txBody>
      </p:sp>
    </p:spTree>
    <p:extLst>
      <p:ext uri="{BB962C8B-B14F-4D97-AF65-F5344CB8AC3E}">
        <p14:creationId xmlns:p14="http://schemas.microsoft.com/office/powerpoint/2010/main" val="2226113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1413-D727-AC0F-EE99-586BD8D3730C}"/>
              </a:ext>
            </a:extLst>
          </p:cNvPr>
          <p:cNvSpPr>
            <a:spLocks noGrp="1"/>
          </p:cNvSpPr>
          <p:nvPr>
            <p:ph type="title"/>
          </p:nvPr>
        </p:nvSpPr>
        <p:spPr/>
        <p:txBody>
          <a:bodyPr/>
          <a:lstStyle/>
          <a:p>
            <a:r>
              <a:rPr lang="en-US" altLang="zh-CN" b="1" i="0" u="none" strike="noStrike" dirty="0">
                <a:solidFill>
                  <a:srgbClr val="4007A2"/>
                </a:solidFill>
                <a:effectLst/>
                <a:latin typeface="Roboto" panose="02000000000000000000" pitchFamily="2" charset="0"/>
                <a:hlinkClick r:id="rId2"/>
              </a:rPr>
              <a:t>Lambda Functions in Python</a:t>
            </a:r>
            <a:endParaRPr lang="zh-CN" altLang="en-US" dirty="0"/>
          </a:p>
        </p:txBody>
      </p:sp>
      <p:sp>
        <p:nvSpPr>
          <p:cNvPr id="3" name="Content Placeholder 2">
            <a:extLst>
              <a:ext uri="{FF2B5EF4-FFF2-40B4-BE49-F238E27FC236}">
                <a16:creationId xmlns:a16="http://schemas.microsoft.com/office/drawing/2014/main" id="{EDDA1772-6639-07B5-74CC-5FF9E57C0A5D}"/>
              </a:ext>
            </a:extLst>
          </p:cNvPr>
          <p:cNvSpPr>
            <a:spLocks noGrp="1"/>
          </p:cNvSpPr>
          <p:nvPr>
            <p:ph idx="1"/>
          </p:nvPr>
        </p:nvSpPr>
        <p:spPr/>
        <p:txBody>
          <a:bodyPr>
            <a:normAutofit/>
          </a:bodyPr>
          <a:lstStyle/>
          <a:p>
            <a:pPr marL="0" indent="0" algn="l">
              <a:buNone/>
            </a:pPr>
            <a:r>
              <a:rPr lang="en-US" altLang="zh-CN" b="0" i="0" dirty="0">
                <a:solidFill>
                  <a:srgbClr val="111111"/>
                </a:solidFill>
                <a:effectLst/>
                <a:latin typeface="Roboto" panose="02000000000000000000" pitchFamily="2" charset="0"/>
              </a:rPr>
              <a:t>def multiply(a, b):</a:t>
            </a:r>
          </a:p>
          <a:p>
            <a:pPr marL="0" indent="0" algn="l">
              <a:buNone/>
            </a:pPr>
            <a:r>
              <a:rPr lang="en-US" altLang="zh-CN" b="0" i="0" dirty="0">
                <a:solidFill>
                  <a:srgbClr val="111111"/>
                </a:solidFill>
                <a:effectLst/>
                <a:latin typeface="Roboto" panose="02000000000000000000" pitchFamily="2" charset="0"/>
              </a:rPr>
              <a:t>    return a * b</a:t>
            </a:r>
          </a:p>
          <a:p>
            <a:pPr marL="0" indent="0" algn="l">
              <a:buNone/>
            </a:pPr>
            <a:r>
              <a:rPr lang="en-US" altLang="zh-CN" b="0" i="0" dirty="0">
                <a:solidFill>
                  <a:srgbClr val="111111"/>
                </a:solidFill>
                <a:effectLst/>
                <a:latin typeface="Roboto" panose="02000000000000000000" pitchFamily="2" charset="0"/>
              </a:rPr>
              <a:t>print(multiply(5, 6))  # Output: 30</a:t>
            </a:r>
          </a:p>
          <a:p>
            <a:pPr marL="0" indent="0" algn="l">
              <a:buNone/>
            </a:pPr>
            <a:r>
              <a:rPr lang="pt-BR" altLang="zh-CN" b="0" i="0" dirty="0">
                <a:solidFill>
                  <a:srgbClr val="444444"/>
                </a:solidFill>
                <a:effectLst/>
                <a:latin typeface="Consolas" panose="020B0609020204030204" pitchFamily="49" charset="0"/>
              </a:rPr>
              <a:t>x = lambda a, b: a * b </a:t>
            </a:r>
          </a:p>
          <a:p>
            <a:pPr marL="0" indent="0" algn="l">
              <a:buNone/>
            </a:pPr>
            <a:r>
              <a:rPr lang="pt-BR" altLang="zh-CN" b="0" i="0" dirty="0">
                <a:solidFill>
                  <a:srgbClr val="444444"/>
                </a:solidFill>
                <a:effectLst/>
                <a:latin typeface="Consolas" panose="020B0609020204030204" pitchFamily="49" charset="0"/>
              </a:rPr>
              <a:t>print(x(5, 6))</a:t>
            </a:r>
            <a:endParaRPr lang="zh-CN" altLang="en-US" dirty="0"/>
          </a:p>
        </p:txBody>
      </p:sp>
    </p:spTree>
    <p:extLst>
      <p:ext uri="{BB962C8B-B14F-4D97-AF65-F5344CB8AC3E}">
        <p14:creationId xmlns:p14="http://schemas.microsoft.com/office/powerpoint/2010/main" val="3041175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1413-D727-AC0F-EE99-586BD8D3730C}"/>
              </a:ext>
            </a:extLst>
          </p:cNvPr>
          <p:cNvSpPr>
            <a:spLocks noGrp="1"/>
          </p:cNvSpPr>
          <p:nvPr>
            <p:ph type="title"/>
          </p:nvPr>
        </p:nvSpPr>
        <p:spPr/>
        <p:txBody>
          <a:bodyPr/>
          <a:lstStyle/>
          <a:p>
            <a:r>
              <a:rPr lang="en-US" altLang="zh-CN" b="1" i="0" u="none" strike="noStrike" dirty="0">
                <a:solidFill>
                  <a:srgbClr val="4007A2"/>
                </a:solidFill>
                <a:effectLst/>
                <a:latin typeface="Roboto" panose="02000000000000000000" pitchFamily="2" charset="0"/>
                <a:hlinkClick r:id="rId2"/>
              </a:rPr>
              <a:t>Lambda Functions in Python</a:t>
            </a:r>
            <a:endParaRPr lang="zh-CN" altLang="en-US" dirty="0"/>
          </a:p>
        </p:txBody>
      </p:sp>
      <p:sp>
        <p:nvSpPr>
          <p:cNvPr id="3" name="Content Placeholder 2">
            <a:extLst>
              <a:ext uri="{FF2B5EF4-FFF2-40B4-BE49-F238E27FC236}">
                <a16:creationId xmlns:a16="http://schemas.microsoft.com/office/drawing/2014/main" id="{EDDA1772-6639-07B5-74CC-5FF9E57C0A5D}"/>
              </a:ext>
            </a:extLst>
          </p:cNvPr>
          <p:cNvSpPr>
            <a:spLocks noGrp="1"/>
          </p:cNvSpPr>
          <p:nvPr>
            <p:ph idx="1"/>
          </p:nvPr>
        </p:nvSpPr>
        <p:spPr>
          <a:xfrm>
            <a:off x="838200" y="1825625"/>
            <a:ext cx="10515600" cy="997088"/>
          </a:xfrm>
        </p:spPr>
        <p:txBody>
          <a:bodyPr>
            <a:normAutofit/>
          </a:bodyPr>
          <a:lstStyle/>
          <a:p>
            <a:pPr marL="0" indent="0" algn="l">
              <a:buNone/>
            </a:pPr>
            <a:r>
              <a:rPr lang="pt-BR" altLang="zh-CN" b="0" i="0" dirty="0">
                <a:solidFill>
                  <a:srgbClr val="106EBE"/>
                </a:solidFill>
                <a:effectLst/>
                <a:latin typeface="Consolas" panose="020B0609020204030204" pitchFamily="49" charset="0"/>
              </a:rPr>
              <a:t>def</a:t>
            </a:r>
            <a:r>
              <a:rPr lang="pt-BR" altLang="zh-CN" b="0" i="0" dirty="0">
                <a:solidFill>
                  <a:srgbClr val="444444"/>
                </a:solidFill>
                <a:effectLst/>
                <a:latin typeface="Consolas" panose="020B0609020204030204" pitchFamily="49" charset="0"/>
              </a:rPr>
              <a:t> myfunc(n):</a:t>
            </a:r>
          </a:p>
          <a:p>
            <a:pPr marL="457200" lvl="1" indent="0">
              <a:buNone/>
            </a:pPr>
            <a:r>
              <a:rPr lang="pt-BR" altLang="zh-CN" b="0" i="0" dirty="0">
                <a:solidFill>
                  <a:srgbClr val="106EBE"/>
                </a:solidFill>
                <a:effectLst/>
                <a:latin typeface="Consolas" panose="020B0609020204030204" pitchFamily="49" charset="0"/>
              </a:rPr>
              <a:t>return lambda</a:t>
            </a:r>
            <a:r>
              <a:rPr lang="pt-BR" altLang="zh-CN" b="0" i="0" dirty="0">
                <a:solidFill>
                  <a:srgbClr val="444444"/>
                </a:solidFill>
                <a:effectLst/>
                <a:latin typeface="Consolas" panose="020B0609020204030204" pitchFamily="49" charset="0"/>
              </a:rPr>
              <a:t> a: a * n</a:t>
            </a:r>
            <a:endParaRPr lang="pt-BR" altLang="zh-CN" dirty="0">
              <a:solidFill>
                <a:srgbClr val="444444"/>
              </a:solidFill>
              <a:latin typeface="Consolas" panose="020B0609020204030204" pitchFamily="49" charset="0"/>
            </a:endParaRPr>
          </a:p>
          <a:p>
            <a:pPr marL="457200" lvl="1" indent="0">
              <a:buNone/>
            </a:pPr>
            <a:endParaRPr lang="pt-BR" altLang="zh-CN" b="0" i="0" dirty="0">
              <a:solidFill>
                <a:srgbClr val="444444"/>
              </a:solidFill>
              <a:effectLst/>
              <a:latin typeface="Consolas" panose="020B0609020204030204" pitchFamily="49" charset="0"/>
            </a:endParaRPr>
          </a:p>
        </p:txBody>
      </p:sp>
    </p:spTree>
    <p:extLst>
      <p:ext uri="{BB962C8B-B14F-4D97-AF65-F5344CB8AC3E}">
        <p14:creationId xmlns:p14="http://schemas.microsoft.com/office/powerpoint/2010/main" val="346080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FDED-8EBB-B39F-06FB-BE30AB7FFA8E}"/>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9700E0CB-9279-B390-36BE-D4948DF5578D}"/>
              </a:ext>
            </a:extLst>
          </p:cNvPr>
          <p:cNvSpPr>
            <a:spLocks noGrp="1"/>
          </p:cNvSpPr>
          <p:nvPr>
            <p:ph idx="1"/>
          </p:nvPr>
        </p:nvSpPr>
        <p:spPr/>
        <p:txBody>
          <a:bodyPr/>
          <a:lstStyle/>
          <a:p>
            <a:r>
              <a:rPr lang="zh-CN" altLang="en-US" sz="2800" b="1" dirty="0"/>
              <a:t>squares = {x**2 for x in range(10)}</a:t>
            </a:r>
            <a:endParaRPr lang="en-US" altLang="zh-CN" sz="2800" b="1" dirty="0"/>
          </a:p>
          <a:p>
            <a:r>
              <a:rPr lang="zh-CN" altLang="en-US" sz="2800" b="1" dirty="0"/>
              <a:t>tuples_set = {(x, x**2) for x in range(6)}</a:t>
            </a:r>
            <a:endParaRPr lang="zh-CN" altLang="en-US" dirty="0"/>
          </a:p>
        </p:txBody>
      </p:sp>
    </p:spTree>
    <p:extLst>
      <p:ext uri="{BB962C8B-B14F-4D97-AF65-F5344CB8AC3E}">
        <p14:creationId xmlns:p14="http://schemas.microsoft.com/office/powerpoint/2010/main" val="40894948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86C7-E213-AFF1-98C3-EC975916E4D9}"/>
              </a:ext>
            </a:extLst>
          </p:cNvPr>
          <p:cNvSpPr>
            <a:spLocks noGrp="1"/>
          </p:cNvSpPr>
          <p:nvPr>
            <p:ph type="title"/>
          </p:nvPr>
        </p:nvSpPr>
        <p:spPr/>
        <p:txBody>
          <a:bodyPr/>
          <a:lstStyle/>
          <a:p>
            <a:r>
              <a:rPr lang="en-US" altLang="zh-CN" dirty="0"/>
              <a:t>Json vs Dictionary</a:t>
            </a:r>
            <a:endParaRPr lang="zh-CN" altLang="en-US" dirty="0"/>
          </a:p>
        </p:txBody>
      </p:sp>
      <p:sp>
        <p:nvSpPr>
          <p:cNvPr id="3" name="Content Placeholder 2">
            <a:extLst>
              <a:ext uri="{FF2B5EF4-FFF2-40B4-BE49-F238E27FC236}">
                <a16:creationId xmlns:a16="http://schemas.microsoft.com/office/drawing/2014/main" id="{72A73088-919D-09C4-D4C7-CBAB32237743}"/>
              </a:ext>
            </a:extLst>
          </p:cNvPr>
          <p:cNvSpPr>
            <a:spLocks noGrp="1"/>
          </p:cNvSpPr>
          <p:nvPr>
            <p:ph idx="1"/>
          </p:nvPr>
        </p:nvSpPr>
        <p:spPr/>
        <p:txBody>
          <a:bodyPr/>
          <a:lstStyle/>
          <a:p>
            <a:r>
              <a:rPr lang="en-US" altLang="zh-CN" dirty="0"/>
              <a:t>Before moving further for </a:t>
            </a:r>
            <a:r>
              <a:rPr lang="en-US" altLang="zh-CN" dirty="0" err="1"/>
              <a:t>comparsion</a:t>
            </a:r>
            <a:r>
              <a:rPr lang="en-US" altLang="zh-CN" dirty="0"/>
              <a:t> – let’s understand what is Json? </a:t>
            </a:r>
            <a:endParaRPr lang="zh-CN" altLang="en-US" dirty="0"/>
          </a:p>
        </p:txBody>
      </p:sp>
    </p:spTree>
    <p:extLst>
      <p:ext uri="{BB962C8B-B14F-4D97-AF65-F5344CB8AC3E}">
        <p14:creationId xmlns:p14="http://schemas.microsoft.com/office/powerpoint/2010/main" val="25005416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AD9A7C-A1F6-2003-6651-88BB484DE2F9}"/>
              </a:ext>
            </a:extLst>
          </p:cNvPr>
          <p:cNvGraphicFramePr>
            <a:graphicFrameLocks noGrp="1"/>
          </p:cNvGraphicFramePr>
          <p:nvPr>
            <p:ph idx="1"/>
            <p:extLst>
              <p:ext uri="{D42A27DB-BD31-4B8C-83A1-F6EECF244321}">
                <p14:modId xmlns:p14="http://schemas.microsoft.com/office/powerpoint/2010/main" val="1320409451"/>
              </p:ext>
            </p:extLst>
          </p:nvPr>
        </p:nvGraphicFramePr>
        <p:xfrm>
          <a:off x="581114" y="581115"/>
          <a:ext cx="11160808" cy="5272755"/>
        </p:xfrm>
        <a:graphic>
          <a:graphicData uri="http://schemas.openxmlformats.org/drawingml/2006/table">
            <a:tbl>
              <a:tblPr/>
              <a:tblGrid>
                <a:gridCol w="5580404">
                  <a:extLst>
                    <a:ext uri="{9D8B030D-6E8A-4147-A177-3AD203B41FA5}">
                      <a16:colId xmlns:a16="http://schemas.microsoft.com/office/drawing/2014/main" val="3810170303"/>
                    </a:ext>
                  </a:extLst>
                </a:gridCol>
                <a:gridCol w="5580404">
                  <a:extLst>
                    <a:ext uri="{9D8B030D-6E8A-4147-A177-3AD203B41FA5}">
                      <a16:colId xmlns:a16="http://schemas.microsoft.com/office/drawing/2014/main" val="498524187"/>
                    </a:ext>
                  </a:extLst>
                </a:gridCol>
              </a:tblGrid>
              <a:tr h="460918">
                <a:tc>
                  <a:txBody>
                    <a:bodyPr/>
                    <a:lstStyle/>
                    <a:p>
                      <a:pPr algn="ctr" fontAlgn="base"/>
                      <a:r>
                        <a:rPr lang="en-US" sz="2400" b="1">
                          <a:effectLst/>
                        </a:rPr>
                        <a:t>Json</a:t>
                      </a:r>
                    </a:p>
                  </a:txBody>
                  <a:tcPr marL="28237" marR="28237" marT="35296" marB="35296"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US" sz="2400" b="1">
                          <a:effectLst/>
                        </a:rPr>
                        <a:t>Dictionary</a:t>
                      </a:r>
                    </a:p>
                  </a:txBody>
                  <a:tcPr marL="35296" marR="35296" marT="35296" marB="35296"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890417249"/>
                  </a:ext>
                </a:extLst>
              </a:tr>
              <a:tr h="426353">
                <a:tc>
                  <a:txBody>
                    <a:bodyPr/>
                    <a:lstStyle/>
                    <a:p>
                      <a:pPr algn="ctr" rtl="0" fontAlgn="base"/>
                      <a:r>
                        <a:rPr lang="en-US" sz="2000" b="0">
                          <a:effectLst/>
                        </a:rPr>
                        <a:t>JSON keys can only be strings.</a:t>
                      </a:r>
                    </a:p>
                  </a:txBody>
                  <a:tcPr marL="35296" marR="35296" marT="49415" marB="4941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2000" b="0" dirty="0">
                          <a:effectLst/>
                        </a:rPr>
                        <a:t>The dictionary's keys can be any </a:t>
                      </a:r>
                      <a:r>
                        <a:rPr lang="en-US" sz="2000" b="0" dirty="0" err="1">
                          <a:effectLst/>
                        </a:rPr>
                        <a:t>hashable</a:t>
                      </a:r>
                      <a:r>
                        <a:rPr lang="en-US" sz="2000" b="0" dirty="0">
                          <a:effectLst/>
                        </a:rPr>
                        <a:t> object.</a:t>
                      </a:r>
                    </a:p>
                  </a:txBody>
                  <a:tcPr marL="35296" marR="35296" marT="49415" marB="4941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71824721"/>
                  </a:ext>
                </a:extLst>
              </a:tr>
              <a:tr h="748313">
                <a:tc>
                  <a:txBody>
                    <a:bodyPr/>
                    <a:lstStyle/>
                    <a:p>
                      <a:pPr algn="ctr" rtl="0" fontAlgn="base"/>
                      <a:r>
                        <a:rPr lang="en-US" sz="2000" b="0">
                          <a:effectLst/>
                        </a:rPr>
                        <a:t>The keys in JSON are ordered sequentially and can be repeated.</a:t>
                      </a:r>
                    </a:p>
                  </a:txBody>
                  <a:tcPr marL="35296" marR="35296" marT="49415" marB="4941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2000" b="0" dirty="0">
                          <a:effectLst/>
                        </a:rPr>
                        <a:t>The keys in the dictionary cannot be repeated and must be distinct.</a:t>
                      </a:r>
                    </a:p>
                  </a:txBody>
                  <a:tcPr marL="35296" marR="35296" marT="49415" marB="4941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86410621"/>
                  </a:ext>
                </a:extLst>
              </a:tr>
              <a:tr h="748313">
                <a:tc>
                  <a:txBody>
                    <a:bodyPr/>
                    <a:lstStyle/>
                    <a:p>
                      <a:pPr algn="ctr" rtl="0" fontAlgn="base"/>
                      <a:r>
                        <a:rPr lang="en-US" sz="2000" b="0">
                          <a:effectLst/>
                        </a:rPr>
                        <a:t>The keys in JSON have a default value of undefined.</a:t>
                      </a:r>
                    </a:p>
                  </a:txBody>
                  <a:tcPr marL="35296" marR="35296" marT="49415" marB="4941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2000" b="0" dirty="0">
                          <a:effectLst/>
                        </a:rPr>
                        <a:t>There is no default value in dictionaries.</a:t>
                      </a:r>
                    </a:p>
                  </a:txBody>
                  <a:tcPr marL="35296" marR="35296" marT="49415" marB="4941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96204225"/>
                  </a:ext>
                </a:extLst>
              </a:tr>
              <a:tr h="1392232">
                <a:tc>
                  <a:txBody>
                    <a:bodyPr/>
                    <a:lstStyle/>
                    <a:p>
                      <a:pPr algn="ctr" rtl="0" fontAlgn="base"/>
                      <a:r>
                        <a:rPr lang="en-US" sz="2000" b="0" dirty="0">
                          <a:effectLst/>
                        </a:rPr>
                        <a:t>The values in a JSON file are accessed by using the "." (dot) or "[]" operator.</a:t>
                      </a:r>
                    </a:p>
                  </a:txBody>
                  <a:tcPr marL="35296" marR="35296" marT="49415" marB="4941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2000" b="0">
                          <a:effectLst/>
                        </a:rPr>
                        <a:t>The subscript operator is used to access the values in the dictionary. For example, if 'dict' = 'A':'123R','B':'678S', we can retrieve data related by simply calling dict['A'].</a:t>
                      </a:r>
                    </a:p>
                  </a:txBody>
                  <a:tcPr marL="35296" marR="35296" marT="49415" marB="4941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79116104"/>
                  </a:ext>
                </a:extLst>
              </a:tr>
              <a:tr h="748313">
                <a:tc>
                  <a:txBody>
                    <a:bodyPr/>
                    <a:lstStyle/>
                    <a:p>
                      <a:pPr algn="ctr" rtl="0" fontAlgn="base"/>
                      <a:r>
                        <a:rPr lang="en-US" sz="2000" b="0">
                          <a:effectLst/>
                        </a:rPr>
                        <a:t>For the string object, we must use double quotation marks.</a:t>
                      </a:r>
                    </a:p>
                  </a:txBody>
                  <a:tcPr marL="35296" marR="35296" marT="49415" marB="4941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2000" b="0">
                          <a:effectLst/>
                        </a:rPr>
                        <a:t>For string objects, we can use either a single or double quotation.</a:t>
                      </a:r>
                    </a:p>
                  </a:txBody>
                  <a:tcPr marL="35296" marR="35296" marT="49415" marB="4941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76911958"/>
                  </a:ext>
                </a:extLst>
              </a:tr>
              <a:tr h="748313">
                <a:tc>
                  <a:txBody>
                    <a:bodyPr/>
                    <a:lstStyle/>
                    <a:p>
                      <a:pPr algn="ctr" rtl="0" fontAlgn="base"/>
                      <a:r>
                        <a:rPr lang="en-US" sz="2000" b="0">
                          <a:effectLst/>
                        </a:rPr>
                        <a:t>In JSON, the return object type is a'string' object type.</a:t>
                      </a:r>
                    </a:p>
                  </a:txBody>
                  <a:tcPr marL="35296" marR="35296" marT="49415" marB="4941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2000" b="0" dirty="0">
                          <a:effectLst/>
                        </a:rPr>
                        <a:t>The '</a:t>
                      </a:r>
                      <a:r>
                        <a:rPr lang="en-US" sz="2000" b="0" dirty="0" err="1">
                          <a:effectLst/>
                        </a:rPr>
                        <a:t>dict</a:t>
                      </a:r>
                      <a:r>
                        <a:rPr lang="en-US" sz="2000" b="0" dirty="0">
                          <a:effectLst/>
                        </a:rPr>
                        <a:t>' object type is the return object type in a dictionary.</a:t>
                      </a:r>
                    </a:p>
                  </a:txBody>
                  <a:tcPr marL="35296" marR="35296" marT="49415" marB="49415" anchor="ctr">
                    <a:lnL w="1429" cap="flat" cmpd="sng" algn="ctr">
                      <a:solidFill>
                        <a:srgbClr val="DFDFDF"/>
                      </a:solidFill>
                      <a:prstDash val="solid"/>
                      <a:round/>
                      <a:headEnd type="none" w="med" len="med"/>
                      <a:tailEnd type="none" w="med" len="med"/>
                    </a:lnL>
                    <a:lnR w="1429" cap="flat" cmpd="sng" algn="ctr">
                      <a:solidFill>
                        <a:srgbClr val="DFDFDF"/>
                      </a:solidFill>
                      <a:prstDash val="solid"/>
                      <a:round/>
                      <a:headEnd type="none" w="med" len="med"/>
                      <a:tailEnd type="none" w="med" len="med"/>
                    </a:lnR>
                    <a:lnT w="1429" cap="flat" cmpd="sng" algn="ctr">
                      <a:solidFill>
                        <a:srgbClr val="DFDFDF"/>
                      </a:solidFill>
                      <a:prstDash val="solid"/>
                      <a:round/>
                      <a:headEnd type="none" w="med" len="med"/>
                      <a:tailEnd type="none" w="med" len="med"/>
                    </a:lnT>
                    <a:lnB w="1429"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12969574"/>
                  </a:ext>
                </a:extLst>
              </a:tr>
            </a:tbl>
          </a:graphicData>
        </a:graphic>
      </p:graphicFrame>
    </p:spTree>
    <p:extLst>
      <p:ext uri="{BB962C8B-B14F-4D97-AF65-F5344CB8AC3E}">
        <p14:creationId xmlns:p14="http://schemas.microsoft.com/office/powerpoint/2010/main" val="1330458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1413-D727-AC0F-EE99-586BD8D3730C}"/>
              </a:ext>
            </a:extLst>
          </p:cNvPr>
          <p:cNvSpPr>
            <a:spLocks noGrp="1"/>
          </p:cNvSpPr>
          <p:nvPr>
            <p:ph type="title"/>
          </p:nvPr>
        </p:nvSpPr>
        <p:spPr/>
        <p:txBody>
          <a:bodyPr/>
          <a:lstStyle/>
          <a:p>
            <a:r>
              <a:rPr lang="en-US" altLang="zh-CN" b="1" i="0" u="none" strike="noStrike" dirty="0">
                <a:solidFill>
                  <a:srgbClr val="4007A2"/>
                </a:solidFill>
                <a:effectLst/>
                <a:latin typeface="Roboto" panose="02000000000000000000" pitchFamily="2" charset="0"/>
              </a:rPr>
              <a:t>Reading assignment </a:t>
            </a:r>
            <a:endParaRPr lang="zh-CN" altLang="en-US" dirty="0"/>
          </a:p>
        </p:txBody>
      </p:sp>
      <p:sp>
        <p:nvSpPr>
          <p:cNvPr id="3" name="Content Placeholder 2">
            <a:extLst>
              <a:ext uri="{FF2B5EF4-FFF2-40B4-BE49-F238E27FC236}">
                <a16:creationId xmlns:a16="http://schemas.microsoft.com/office/drawing/2014/main" id="{EDDA1772-6639-07B5-74CC-5FF9E57C0A5D}"/>
              </a:ext>
            </a:extLst>
          </p:cNvPr>
          <p:cNvSpPr>
            <a:spLocks noGrp="1"/>
          </p:cNvSpPr>
          <p:nvPr>
            <p:ph idx="1"/>
          </p:nvPr>
        </p:nvSpPr>
        <p:spPr>
          <a:xfrm>
            <a:off x="838200" y="1825625"/>
            <a:ext cx="10515600" cy="997088"/>
          </a:xfrm>
        </p:spPr>
        <p:txBody>
          <a:bodyPr>
            <a:normAutofit/>
          </a:bodyPr>
          <a:lstStyle/>
          <a:p>
            <a:pPr marL="0" indent="0" algn="l">
              <a:buNone/>
            </a:pPr>
            <a:r>
              <a:rPr lang="en-US" altLang="zh-CN" b="0" i="0" dirty="0">
                <a:solidFill>
                  <a:srgbClr val="444444"/>
                </a:solidFill>
                <a:effectLst/>
                <a:latin typeface="Consolas" panose="020B0609020204030204" pitchFamily="49" charset="0"/>
              </a:rPr>
              <a:t>Learn about usage of map()</a:t>
            </a:r>
            <a:r>
              <a:rPr lang="en-US" altLang="zh-CN" b="0" i="0" dirty="0">
                <a:solidFill>
                  <a:srgbClr val="111111"/>
                </a:solidFill>
                <a:effectLst/>
                <a:latin typeface="Roboto" panose="02000000000000000000" pitchFamily="2" charset="0"/>
              </a:rPr>
              <a:t>, </a:t>
            </a:r>
            <a:r>
              <a:rPr lang="en-US" altLang="zh-CN" b="0" i="0" dirty="0">
                <a:solidFill>
                  <a:srgbClr val="444444"/>
                </a:solidFill>
                <a:effectLst/>
                <a:latin typeface="Consolas" panose="020B0609020204030204" pitchFamily="49" charset="0"/>
              </a:rPr>
              <a:t>filter()</a:t>
            </a:r>
            <a:r>
              <a:rPr lang="en-US" altLang="zh-CN" b="0" i="0" dirty="0">
                <a:solidFill>
                  <a:srgbClr val="111111"/>
                </a:solidFill>
                <a:effectLst/>
                <a:latin typeface="Roboto" panose="02000000000000000000" pitchFamily="2" charset="0"/>
              </a:rPr>
              <a:t>, and </a:t>
            </a:r>
            <a:r>
              <a:rPr lang="en-US" altLang="zh-CN" b="0" i="0" dirty="0">
                <a:solidFill>
                  <a:srgbClr val="444444"/>
                </a:solidFill>
                <a:effectLst/>
                <a:latin typeface="Consolas" panose="020B0609020204030204" pitchFamily="49" charset="0"/>
              </a:rPr>
              <a:t>sorted() with Lambda</a:t>
            </a:r>
            <a:endParaRPr lang="pt-BR" altLang="zh-CN" b="0" i="0" dirty="0">
              <a:solidFill>
                <a:srgbClr val="444444"/>
              </a:solidFill>
              <a:effectLst/>
              <a:latin typeface="Consolas" panose="020B0609020204030204" pitchFamily="49" charset="0"/>
            </a:endParaRPr>
          </a:p>
        </p:txBody>
      </p:sp>
    </p:spTree>
    <p:extLst>
      <p:ext uri="{BB962C8B-B14F-4D97-AF65-F5344CB8AC3E}">
        <p14:creationId xmlns:p14="http://schemas.microsoft.com/office/powerpoint/2010/main" val="36621748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1413-D727-AC0F-EE99-586BD8D3730C}"/>
              </a:ext>
            </a:extLst>
          </p:cNvPr>
          <p:cNvSpPr>
            <a:spLocks noGrp="1"/>
          </p:cNvSpPr>
          <p:nvPr>
            <p:ph type="title"/>
          </p:nvPr>
        </p:nvSpPr>
        <p:spPr/>
        <p:txBody>
          <a:bodyPr/>
          <a:lstStyle/>
          <a:p>
            <a:r>
              <a:rPr lang="en-US" altLang="zh-CN" b="1" i="0" u="none" strike="noStrike" dirty="0">
                <a:solidFill>
                  <a:srgbClr val="4007A2"/>
                </a:solidFill>
                <a:effectLst/>
                <a:latin typeface="Roboto" panose="02000000000000000000" pitchFamily="2" charset="0"/>
              </a:rPr>
              <a:t>Reading assignment </a:t>
            </a:r>
            <a:endParaRPr lang="zh-CN" altLang="en-US" dirty="0"/>
          </a:p>
        </p:txBody>
      </p:sp>
      <p:sp>
        <p:nvSpPr>
          <p:cNvPr id="3" name="Content Placeholder 2">
            <a:extLst>
              <a:ext uri="{FF2B5EF4-FFF2-40B4-BE49-F238E27FC236}">
                <a16:creationId xmlns:a16="http://schemas.microsoft.com/office/drawing/2014/main" id="{EDDA1772-6639-07B5-74CC-5FF9E57C0A5D}"/>
              </a:ext>
            </a:extLst>
          </p:cNvPr>
          <p:cNvSpPr>
            <a:spLocks noGrp="1"/>
          </p:cNvSpPr>
          <p:nvPr>
            <p:ph idx="1"/>
          </p:nvPr>
        </p:nvSpPr>
        <p:spPr>
          <a:xfrm>
            <a:off x="838200" y="1825625"/>
            <a:ext cx="10515600" cy="1883250"/>
          </a:xfrm>
        </p:spPr>
        <p:txBody>
          <a:bodyPr>
            <a:normAutofit/>
          </a:bodyPr>
          <a:lstStyle/>
          <a:p>
            <a:pPr algn="l" fontAlgn="base"/>
            <a:r>
              <a:rPr lang="en-US" altLang="zh-CN" sz="2400" b="1" i="0" dirty="0">
                <a:solidFill>
                  <a:srgbClr val="FF0000"/>
                </a:solidFill>
                <a:effectLst/>
                <a:latin typeface="Nunito" pitchFamily="2" charset="0"/>
              </a:rPr>
              <a:t>Python __</a:t>
            </a:r>
            <a:r>
              <a:rPr lang="en-US" altLang="zh-CN" sz="2400" b="1" i="0" dirty="0" err="1">
                <a:solidFill>
                  <a:srgbClr val="FF0000"/>
                </a:solidFill>
                <a:effectLst/>
                <a:latin typeface="Nunito" pitchFamily="2" charset="0"/>
              </a:rPr>
              <a:t>repr</a:t>
            </a:r>
            <a:r>
              <a:rPr lang="en-US" altLang="zh-CN" sz="2400" b="1" i="0" dirty="0">
                <a:solidFill>
                  <a:srgbClr val="FF0000"/>
                </a:solidFill>
                <a:effectLst/>
                <a:latin typeface="Nunito" pitchFamily="2" charset="0"/>
              </a:rPr>
              <a:t>__()</a:t>
            </a:r>
          </a:p>
          <a:p>
            <a:pPr algn="l" fontAlgn="base"/>
            <a:r>
              <a:rPr lang="en-US" altLang="zh-CN" sz="2400" b="1" i="0" dirty="0">
                <a:solidFill>
                  <a:srgbClr val="FF0000"/>
                </a:solidFill>
                <a:effectLst/>
                <a:latin typeface="Nunito" pitchFamily="2" charset="0"/>
              </a:rPr>
              <a:t>Python __str__()</a:t>
            </a:r>
          </a:p>
          <a:p>
            <a:pPr algn="l" fontAlgn="base"/>
            <a:r>
              <a:rPr lang="en-US" altLang="zh-CN" sz="2400" b="1" i="0" dirty="0">
                <a:solidFill>
                  <a:srgbClr val="FF0000"/>
                </a:solidFill>
                <a:effectLst/>
                <a:latin typeface="Nunito" pitchFamily="2" charset="0"/>
              </a:rPr>
              <a:t>Python __</a:t>
            </a:r>
            <a:r>
              <a:rPr lang="en-US" altLang="zh-CN" sz="2400" b="1" i="0" dirty="0" err="1">
                <a:solidFill>
                  <a:srgbClr val="FF0000"/>
                </a:solidFill>
                <a:effectLst/>
                <a:latin typeface="Nunito" pitchFamily="2" charset="0"/>
              </a:rPr>
              <a:t>init</a:t>
            </a:r>
            <a:r>
              <a:rPr lang="en-US" altLang="zh-CN" sz="2400" b="1" i="0" dirty="0">
                <a:solidFill>
                  <a:srgbClr val="FF0000"/>
                </a:solidFill>
                <a:effectLst/>
                <a:latin typeface="Nunito" pitchFamily="2" charset="0"/>
              </a:rPr>
              <a:t>__()</a:t>
            </a:r>
          </a:p>
          <a:p>
            <a:pPr fontAlgn="base"/>
            <a:r>
              <a:rPr lang="en-US" altLang="zh-CN" sz="2400" b="1" i="0" dirty="0">
                <a:solidFill>
                  <a:srgbClr val="FF0000"/>
                </a:solidFill>
                <a:effectLst/>
                <a:latin typeface="Nunito" pitchFamily="2" charset="0"/>
              </a:rPr>
              <a:t>Python __hash__(), Python __eq__(), Python __</a:t>
            </a:r>
            <a:r>
              <a:rPr lang="en-US" altLang="zh-CN" sz="2400" b="1" i="0" dirty="0" err="1">
                <a:solidFill>
                  <a:srgbClr val="FF0000"/>
                </a:solidFill>
                <a:effectLst/>
                <a:latin typeface="Nunito" pitchFamily="2" charset="0"/>
              </a:rPr>
              <a:t>cmp</a:t>
            </a:r>
            <a:r>
              <a:rPr lang="en-US" altLang="zh-CN" sz="2400" b="1" i="0" dirty="0">
                <a:solidFill>
                  <a:srgbClr val="FF0000"/>
                </a:solidFill>
                <a:effectLst/>
                <a:latin typeface="Nunito" pitchFamily="2" charset="0"/>
              </a:rPr>
              <a:t>__(), </a:t>
            </a:r>
          </a:p>
          <a:p>
            <a:pPr fontAlgn="base"/>
            <a:endParaRPr lang="en-US" altLang="zh-CN" sz="2400" b="1" i="0" dirty="0">
              <a:solidFill>
                <a:srgbClr val="FF0000"/>
              </a:solidFill>
              <a:effectLst/>
              <a:latin typeface="Nunito" pitchFamily="2" charset="0"/>
            </a:endParaRPr>
          </a:p>
          <a:p>
            <a:pPr algn="l" fontAlgn="base"/>
            <a:endParaRPr lang="en-US" altLang="zh-CN" sz="2400" b="1" i="0" dirty="0">
              <a:solidFill>
                <a:srgbClr val="FF0000"/>
              </a:solidFill>
              <a:effectLst/>
              <a:latin typeface="Nunito" pitchFamily="2" charset="0"/>
            </a:endParaRPr>
          </a:p>
        </p:txBody>
      </p:sp>
    </p:spTree>
    <p:extLst>
      <p:ext uri="{BB962C8B-B14F-4D97-AF65-F5344CB8AC3E}">
        <p14:creationId xmlns:p14="http://schemas.microsoft.com/office/powerpoint/2010/main" val="18403971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B3B8-5D96-7F14-18E1-42058F0C4030}"/>
              </a:ext>
            </a:extLst>
          </p:cNvPr>
          <p:cNvSpPr>
            <a:spLocks noGrp="1"/>
          </p:cNvSpPr>
          <p:nvPr>
            <p:ph type="title"/>
          </p:nvPr>
        </p:nvSpPr>
        <p:spPr>
          <a:xfrm>
            <a:off x="838199" y="365125"/>
            <a:ext cx="10852447" cy="1325563"/>
          </a:xfrm>
        </p:spPr>
        <p:txBody>
          <a:bodyPr/>
          <a:lstStyle/>
          <a:p>
            <a:r>
              <a:rPr lang="en-US" altLang="zh-CN" b="0" i="0" u="none" strike="noStrike" dirty="0">
                <a:solidFill>
                  <a:srgbClr val="3B4045"/>
                </a:solidFill>
                <a:effectLst/>
                <a:latin typeface="-apple-system"/>
                <a:hlinkClick r:id="rId2"/>
              </a:rPr>
              <a:t>What does "</a:t>
            </a:r>
            <a:r>
              <a:rPr lang="en-US" altLang="zh-CN" b="0" i="0" u="none" strike="noStrike" dirty="0" err="1">
                <a:solidFill>
                  <a:srgbClr val="3B4045"/>
                </a:solidFill>
                <a:effectLst/>
                <a:latin typeface="-apple-system"/>
                <a:hlinkClick r:id="rId2"/>
              </a:rPr>
              <a:t>hashable</a:t>
            </a:r>
            <a:r>
              <a:rPr lang="en-US" altLang="zh-CN" b="0" i="0" u="none" strike="noStrike" dirty="0">
                <a:solidFill>
                  <a:srgbClr val="3B4045"/>
                </a:solidFill>
                <a:effectLst/>
                <a:latin typeface="-apple-system"/>
                <a:hlinkClick r:id="rId2"/>
              </a:rPr>
              <a:t>“ object mean in Python?</a:t>
            </a:r>
            <a:endParaRPr lang="zh-CN" altLang="en-US" dirty="0"/>
          </a:p>
        </p:txBody>
      </p:sp>
    </p:spTree>
    <p:extLst>
      <p:ext uri="{BB962C8B-B14F-4D97-AF65-F5344CB8AC3E}">
        <p14:creationId xmlns:p14="http://schemas.microsoft.com/office/powerpoint/2010/main" val="18673111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0FE51-EC9D-9D53-75D9-6688D9CEAF46}"/>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B1D29D83-9576-DAC0-1AC5-E2B25FB27D6F}"/>
              </a:ext>
            </a:extLst>
          </p:cNvPr>
          <p:cNvSpPr>
            <a:spLocks noGrp="1"/>
          </p:cNvSpPr>
          <p:nvPr>
            <p:ph idx="1"/>
          </p:nvPr>
        </p:nvSpPr>
        <p:spPr/>
        <p:txBody>
          <a:bodyPr/>
          <a:lstStyle/>
          <a:p>
            <a:endParaRPr lang="zh-CN" altLang="en-US"/>
          </a:p>
        </p:txBody>
      </p:sp>
      <p:pic>
        <p:nvPicPr>
          <p:cNvPr id="7" name="Picture 6">
            <a:extLst>
              <a:ext uri="{FF2B5EF4-FFF2-40B4-BE49-F238E27FC236}">
                <a16:creationId xmlns:a16="http://schemas.microsoft.com/office/drawing/2014/main" id="{177A8702-2A15-D05A-EC44-80D596CC1E8E}"/>
              </a:ext>
            </a:extLst>
          </p:cNvPr>
          <p:cNvPicPr>
            <a:picLocks noChangeAspect="1"/>
          </p:cNvPicPr>
          <p:nvPr/>
        </p:nvPicPr>
        <p:blipFill>
          <a:blip r:embed="rId2"/>
          <a:stretch>
            <a:fillRect/>
          </a:stretch>
        </p:blipFill>
        <p:spPr>
          <a:xfrm>
            <a:off x="726201" y="0"/>
            <a:ext cx="10739597" cy="6858000"/>
          </a:xfrm>
          <a:prstGeom prst="rect">
            <a:avLst/>
          </a:prstGeom>
        </p:spPr>
      </p:pic>
    </p:spTree>
    <p:extLst>
      <p:ext uri="{BB962C8B-B14F-4D97-AF65-F5344CB8AC3E}">
        <p14:creationId xmlns:p14="http://schemas.microsoft.com/office/powerpoint/2010/main" val="835428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D1A21E-0F69-13FF-B5B9-34E1A4ACA52D}"/>
              </a:ext>
            </a:extLst>
          </p:cNvPr>
          <p:cNvPicPr>
            <a:picLocks noChangeAspect="1"/>
          </p:cNvPicPr>
          <p:nvPr/>
        </p:nvPicPr>
        <p:blipFill>
          <a:blip r:embed="rId2"/>
          <a:stretch>
            <a:fillRect/>
          </a:stretch>
        </p:blipFill>
        <p:spPr>
          <a:xfrm>
            <a:off x="1749334" y="0"/>
            <a:ext cx="8693331" cy="6858000"/>
          </a:xfrm>
          <a:prstGeom prst="rect">
            <a:avLst/>
          </a:prstGeom>
        </p:spPr>
      </p:pic>
    </p:spTree>
    <p:extLst>
      <p:ext uri="{BB962C8B-B14F-4D97-AF65-F5344CB8AC3E}">
        <p14:creationId xmlns:p14="http://schemas.microsoft.com/office/powerpoint/2010/main" val="6387036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44A001-8C73-EA73-8279-A773692CAAC5}"/>
              </a:ext>
            </a:extLst>
          </p:cNvPr>
          <p:cNvPicPr>
            <a:picLocks noChangeAspect="1"/>
          </p:cNvPicPr>
          <p:nvPr/>
        </p:nvPicPr>
        <p:blipFill>
          <a:blip r:embed="rId2"/>
          <a:stretch>
            <a:fillRect/>
          </a:stretch>
        </p:blipFill>
        <p:spPr>
          <a:xfrm>
            <a:off x="0" y="685999"/>
            <a:ext cx="12192000" cy="5486001"/>
          </a:xfrm>
          <a:prstGeom prst="rect">
            <a:avLst/>
          </a:prstGeom>
        </p:spPr>
      </p:pic>
    </p:spTree>
    <p:extLst>
      <p:ext uri="{BB962C8B-B14F-4D97-AF65-F5344CB8AC3E}">
        <p14:creationId xmlns:p14="http://schemas.microsoft.com/office/powerpoint/2010/main" val="2096973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C1E71F-EF2B-FBEA-333F-AB8180AB9B63}"/>
              </a:ext>
            </a:extLst>
          </p:cNvPr>
          <p:cNvPicPr>
            <a:picLocks noChangeAspect="1"/>
          </p:cNvPicPr>
          <p:nvPr/>
        </p:nvPicPr>
        <p:blipFill>
          <a:blip r:embed="rId2"/>
          <a:stretch>
            <a:fillRect/>
          </a:stretch>
        </p:blipFill>
        <p:spPr>
          <a:xfrm>
            <a:off x="206188" y="0"/>
            <a:ext cx="11779624" cy="6858000"/>
          </a:xfrm>
          <a:prstGeom prst="rect">
            <a:avLst/>
          </a:prstGeom>
        </p:spPr>
      </p:pic>
    </p:spTree>
    <p:extLst>
      <p:ext uri="{BB962C8B-B14F-4D97-AF65-F5344CB8AC3E}">
        <p14:creationId xmlns:p14="http://schemas.microsoft.com/office/powerpoint/2010/main" val="689852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13FC4F-4E9C-D6E2-6248-BA272B2CA133}"/>
              </a:ext>
            </a:extLst>
          </p:cNvPr>
          <p:cNvPicPr>
            <a:picLocks noChangeAspect="1"/>
          </p:cNvPicPr>
          <p:nvPr/>
        </p:nvPicPr>
        <p:blipFill>
          <a:blip r:embed="rId2"/>
          <a:stretch>
            <a:fillRect/>
          </a:stretch>
        </p:blipFill>
        <p:spPr>
          <a:xfrm>
            <a:off x="0" y="595647"/>
            <a:ext cx="12192000" cy="5666705"/>
          </a:xfrm>
          <a:prstGeom prst="rect">
            <a:avLst/>
          </a:prstGeom>
        </p:spPr>
      </p:pic>
    </p:spTree>
    <p:extLst>
      <p:ext uri="{BB962C8B-B14F-4D97-AF65-F5344CB8AC3E}">
        <p14:creationId xmlns:p14="http://schemas.microsoft.com/office/powerpoint/2010/main" val="332239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6596-2428-2077-C640-F333A9E7BF8F}"/>
              </a:ext>
            </a:extLst>
          </p:cNvPr>
          <p:cNvSpPr>
            <a:spLocks noGrp="1"/>
          </p:cNvSpPr>
          <p:nvPr>
            <p:ph type="title"/>
          </p:nvPr>
        </p:nvSpPr>
        <p:spPr/>
        <p:txBody>
          <a:bodyPr/>
          <a:lstStyle/>
          <a:p>
            <a:r>
              <a:rPr lang="en-US" altLang="zh-CN" dirty="0"/>
              <a:t>Object Identity and Equality (== vs is)</a:t>
            </a:r>
            <a:endParaRPr lang="zh-CN" altLang="en-US" dirty="0"/>
          </a:p>
        </p:txBody>
      </p:sp>
      <p:sp>
        <p:nvSpPr>
          <p:cNvPr id="3" name="Content Placeholder 2">
            <a:extLst>
              <a:ext uri="{FF2B5EF4-FFF2-40B4-BE49-F238E27FC236}">
                <a16:creationId xmlns:a16="http://schemas.microsoft.com/office/drawing/2014/main" id="{178FC913-C593-79AC-07E1-EA5C49C98A14}"/>
              </a:ext>
            </a:extLst>
          </p:cNvPr>
          <p:cNvSpPr>
            <a:spLocks noGrp="1"/>
          </p:cNvSpPr>
          <p:nvPr>
            <p:ph idx="1"/>
          </p:nvPr>
        </p:nvSpPr>
        <p:spPr/>
        <p:txBody>
          <a:bodyPr>
            <a:normAutofit fontScale="92500" lnSpcReduction="20000"/>
          </a:bodyPr>
          <a:lstStyle/>
          <a:p>
            <a:r>
              <a:rPr lang="en-US" altLang="zh-CN" dirty="0"/>
              <a:t># Example of Object Identity</a:t>
            </a:r>
          </a:p>
          <a:p>
            <a:r>
              <a:rPr lang="en-US" altLang="zh-CN" dirty="0"/>
              <a:t>a = [1, 2, 3]  # Creating a list</a:t>
            </a:r>
          </a:p>
          <a:p>
            <a:r>
              <a:rPr lang="en-US" altLang="zh-CN" dirty="0"/>
              <a:t>b = a          # b references the same list object as a</a:t>
            </a:r>
          </a:p>
          <a:p>
            <a:endParaRPr lang="en-US" altLang="zh-CN" dirty="0"/>
          </a:p>
          <a:p>
            <a:r>
              <a:rPr lang="en-US" altLang="zh-CN" dirty="0"/>
              <a:t>print(a is b)  # True, because both a and b point to the same object</a:t>
            </a:r>
          </a:p>
          <a:p>
            <a:r>
              <a:rPr lang="en-US" altLang="zh-CN" dirty="0"/>
              <a:t>print(id(a) == id(b))  # True, both have the same memory address</a:t>
            </a:r>
          </a:p>
          <a:p>
            <a:endParaRPr lang="en-US" altLang="zh-CN" dirty="0"/>
          </a:p>
          <a:p>
            <a:r>
              <a:rPr lang="en-US" altLang="zh-CN" dirty="0"/>
              <a:t>c = a[:]      # c is a new list that is a copy of a</a:t>
            </a:r>
          </a:p>
          <a:p>
            <a:endParaRPr lang="en-US" altLang="zh-CN" dirty="0"/>
          </a:p>
          <a:p>
            <a:r>
              <a:rPr lang="en-US" altLang="zh-CN" dirty="0"/>
              <a:t>print(a is c)  # False, c is a different object (different memory address)</a:t>
            </a:r>
            <a:endParaRPr lang="zh-CN" altLang="en-US" dirty="0"/>
          </a:p>
        </p:txBody>
      </p:sp>
    </p:spTree>
    <p:extLst>
      <p:ext uri="{BB962C8B-B14F-4D97-AF65-F5344CB8AC3E}">
        <p14:creationId xmlns:p14="http://schemas.microsoft.com/office/powerpoint/2010/main" val="1180128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6596-2428-2077-C640-F333A9E7BF8F}"/>
              </a:ext>
            </a:extLst>
          </p:cNvPr>
          <p:cNvSpPr>
            <a:spLocks noGrp="1"/>
          </p:cNvSpPr>
          <p:nvPr>
            <p:ph type="title"/>
          </p:nvPr>
        </p:nvSpPr>
        <p:spPr/>
        <p:txBody>
          <a:bodyPr/>
          <a:lstStyle/>
          <a:p>
            <a:r>
              <a:rPr lang="en-US" altLang="zh-CN" dirty="0"/>
              <a:t>Object Identity and Value Equality (== vs is)</a:t>
            </a:r>
            <a:endParaRPr lang="zh-CN" altLang="en-US" dirty="0"/>
          </a:p>
        </p:txBody>
      </p:sp>
      <p:sp>
        <p:nvSpPr>
          <p:cNvPr id="3" name="Content Placeholder 2">
            <a:extLst>
              <a:ext uri="{FF2B5EF4-FFF2-40B4-BE49-F238E27FC236}">
                <a16:creationId xmlns:a16="http://schemas.microsoft.com/office/drawing/2014/main" id="{178FC913-C593-79AC-07E1-EA5C49C98A14}"/>
              </a:ext>
            </a:extLst>
          </p:cNvPr>
          <p:cNvSpPr>
            <a:spLocks noGrp="1"/>
          </p:cNvSpPr>
          <p:nvPr>
            <p:ph idx="1"/>
          </p:nvPr>
        </p:nvSpPr>
        <p:spPr/>
        <p:txBody>
          <a:bodyPr>
            <a:normAutofit fontScale="85000" lnSpcReduction="20000"/>
          </a:bodyPr>
          <a:lstStyle/>
          <a:p>
            <a:r>
              <a:rPr lang="en-US" altLang="zh-CN" dirty="0"/>
              <a:t># Example of Value Equality</a:t>
            </a:r>
          </a:p>
          <a:p>
            <a:r>
              <a:rPr lang="en-US" altLang="zh-CN" dirty="0"/>
              <a:t>x = [1, 2, 3]  # Creating a list</a:t>
            </a:r>
          </a:p>
          <a:p>
            <a:r>
              <a:rPr lang="en-US" altLang="zh-CN" dirty="0"/>
              <a:t>y = [1, 2, 3]  # Creating a different list with the same contents</a:t>
            </a:r>
          </a:p>
          <a:p>
            <a:endParaRPr lang="en-US" altLang="zh-CN" dirty="0"/>
          </a:p>
          <a:p>
            <a:r>
              <a:rPr lang="en-US" altLang="zh-CN" dirty="0"/>
              <a:t>print(x == y)  # True, because the contents of x and y are equal</a:t>
            </a:r>
          </a:p>
          <a:p>
            <a:r>
              <a:rPr lang="en-US" altLang="zh-CN" dirty="0"/>
              <a:t>print(x is y)  # False, because they are different objects in memory</a:t>
            </a:r>
          </a:p>
          <a:p>
            <a:endParaRPr lang="en-US" altLang="zh-CN" dirty="0"/>
          </a:p>
          <a:p>
            <a:r>
              <a:rPr lang="en-US" altLang="zh-CN" dirty="0"/>
              <a:t>z = x          # z references the same object as x</a:t>
            </a:r>
          </a:p>
          <a:p>
            <a:endParaRPr lang="en-US" altLang="zh-CN" dirty="0"/>
          </a:p>
          <a:p>
            <a:r>
              <a:rPr lang="en-US" altLang="zh-CN" dirty="0"/>
              <a:t>print(x == z)  # True, because they are the same object</a:t>
            </a:r>
          </a:p>
          <a:p>
            <a:r>
              <a:rPr lang="en-US" altLang="zh-CN" dirty="0"/>
              <a:t>print(x is z)  # True, because they reference the same object</a:t>
            </a:r>
            <a:endParaRPr lang="zh-CN" altLang="en-US" dirty="0"/>
          </a:p>
        </p:txBody>
      </p:sp>
    </p:spTree>
    <p:extLst>
      <p:ext uri="{BB962C8B-B14F-4D97-AF65-F5344CB8AC3E}">
        <p14:creationId xmlns:p14="http://schemas.microsoft.com/office/powerpoint/2010/main" val="87893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6596-2428-2077-C640-F333A9E7BF8F}"/>
              </a:ext>
            </a:extLst>
          </p:cNvPr>
          <p:cNvSpPr>
            <a:spLocks noGrp="1"/>
          </p:cNvSpPr>
          <p:nvPr>
            <p:ph type="title"/>
          </p:nvPr>
        </p:nvSpPr>
        <p:spPr/>
        <p:txBody>
          <a:bodyPr/>
          <a:lstStyle/>
          <a:p>
            <a:r>
              <a:rPr lang="en-US" altLang="zh-CN" dirty="0"/>
              <a:t>Object Identity and Equality (== vs is)</a:t>
            </a:r>
            <a:endParaRPr lang="zh-CN" altLang="en-US" dirty="0"/>
          </a:p>
        </p:txBody>
      </p:sp>
      <p:sp>
        <p:nvSpPr>
          <p:cNvPr id="3" name="Content Placeholder 2">
            <a:extLst>
              <a:ext uri="{FF2B5EF4-FFF2-40B4-BE49-F238E27FC236}">
                <a16:creationId xmlns:a16="http://schemas.microsoft.com/office/drawing/2014/main" id="{178FC913-C593-79AC-07E1-EA5C49C98A14}"/>
              </a:ext>
            </a:extLst>
          </p:cNvPr>
          <p:cNvSpPr>
            <a:spLocks noGrp="1"/>
          </p:cNvSpPr>
          <p:nvPr>
            <p:ph idx="1"/>
          </p:nvPr>
        </p:nvSpPr>
        <p:spPr>
          <a:xfrm>
            <a:off x="923658" y="2765661"/>
            <a:ext cx="10515600" cy="1199587"/>
          </a:xfrm>
        </p:spPr>
        <p:txBody>
          <a:bodyPr>
            <a:normAutofit/>
          </a:bodyPr>
          <a:lstStyle/>
          <a:p>
            <a:r>
              <a:rPr lang="en-US" altLang="zh-CN" dirty="0"/>
              <a:t>is checks if two variables point to the same object (identity).</a:t>
            </a:r>
          </a:p>
          <a:p>
            <a:r>
              <a:rPr lang="en-US" altLang="zh-CN" dirty="0"/>
              <a:t>== checks if two variables have the same value (equality).</a:t>
            </a:r>
            <a:endParaRPr lang="zh-CN" altLang="en-US" dirty="0"/>
          </a:p>
        </p:txBody>
      </p:sp>
    </p:spTree>
    <p:extLst>
      <p:ext uri="{BB962C8B-B14F-4D97-AF65-F5344CB8AC3E}">
        <p14:creationId xmlns:p14="http://schemas.microsoft.com/office/powerpoint/2010/main" val="3950687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3DDB13-EE04-D1AD-04E5-7F5C49F66A1B}"/>
              </a:ext>
            </a:extLst>
          </p:cNvPr>
          <p:cNvPicPr>
            <a:picLocks noChangeAspect="1"/>
          </p:cNvPicPr>
          <p:nvPr/>
        </p:nvPicPr>
        <p:blipFill>
          <a:blip r:embed="rId2"/>
          <a:stretch>
            <a:fillRect/>
          </a:stretch>
        </p:blipFill>
        <p:spPr>
          <a:xfrm>
            <a:off x="689361" y="9525"/>
            <a:ext cx="5231628" cy="6858000"/>
          </a:xfrm>
          <a:prstGeom prst="rect">
            <a:avLst/>
          </a:prstGeom>
        </p:spPr>
      </p:pic>
    </p:spTree>
    <p:extLst>
      <p:ext uri="{BB962C8B-B14F-4D97-AF65-F5344CB8AC3E}">
        <p14:creationId xmlns:p14="http://schemas.microsoft.com/office/powerpoint/2010/main" val="2298941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053D24-1F09-282B-1D15-CC33A7FCEB01}"/>
              </a:ext>
            </a:extLst>
          </p:cNvPr>
          <p:cNvSpPr txBox="1"/>
          <p:nvPr/>
        </p:nvSpPr>
        <p:spPr>
          <a:xfrm>
            <a:off x="3048712" y="930195"/>
            <a:ext cx="6097424" cy="5001882"/>
          </a:xfrm>
          <a:prstGeom prst="rect">
            <a:avLst/>
          </a:prstGeom>
          <a:noFill/>
        </p:spPr>
        <p:txBody>
          <a:bodyPr wrap="square">
            <a:spAutoFit/>
          </a:bodyPr>
          <a:lstStyle/>
          <a:p>
            <a:pPr>
              <a:lnSpc>
                <a:spcPct val="115000"/>
              </a:lnSpc>
              <a:spcAft>
                <a:spcPts val="800"/>
              </a:spcAft>
            </a:pP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num1 = 5</a:t>
            </a:r>
            <a:endParaRPr lang="zh-CN" alt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15000"/>
              </a:lnSpc>
              <a:spcAft>
                <a:spcPts val="800"/>
              </a:spcAft>
            </a:pP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num2 = 5</a:t>
            </a:r>
            <a:endParaRPr lang="zh-CN" alt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15000"/>
              </a:lnSpc>
              <a:spcAft>
                <a:spcPts val="800"/>
              </a:spcAft>
            </a:pP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lst1 = [1, 2, 3]</a:t>
            </a:r>
            <a:endParaRPr lang="zh-CN" alt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15000"/>
              </a:lnSpc>
              <a:spcAft>
                <a:spcPts val="800"/>
              </a:spcAft>
            </a:pP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lst2 = [1, 2, 3]</a:t>
            </a:r>
            <a:endParaRPr lang="zh-CN" alt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15000"/>
              </a:lnSpc>
              <a:spcAft>
                <a:spcPts val="800"/>
              </a:spcAft>
            </a:pP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lst3 = lst1</a:t>
            </a:r>
            <a:endParaRPr lang="zh-CN" alt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15000"/>
              </a:lnSpc>
              <a:spcAft>
                <a:spcPts val="800"/>
              </a:spcAft>
            </a:pP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str1 = "hello world"</a:t>
            </a:r>
            <a:endParaRPr lang="zh-CN" alt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15000"/>
              </a:lnSpc>
              <a:spcAft>
                <a:spcPts val="800"/>
              </a:spcAft>
            </a:pP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str2 = "hello world"</a:t>
            </a:r>
            <a:endParaRPr lang="zh-CN" alt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15000"/>
              </a:lnSpc>
              <a:spcAft>
                <a:spcPts val="800"/>
              </a:spcAft>
            </a:pP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 using 'is' identity operator on different datatypes</a:t>
            </a:r>
            <a:endParaRPr lang="zh-CN" alt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15000"/>
              </a:lnSpc>
              <a:spcAft>
                <a:spcPts val="800"/>
              </a:spcAft>
            </a:pP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print(num1 is num2)</a:t>
            </a:r>
            <a:endParaRPr lang="zh-CN" alt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15000"/>
              </a:lnSpc>
              <a:spcAft>
                <a:spcPts val="800"/>
              </a:spcAft>
            </a:pP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print(lst1 is lst2) </a:t>
            </a:r>
            <a:endParaRPr lang="zh-CN" alt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p>
            <a:pPr>
              <a:lnSpc>
                <a:spcPct val="115000"/>
              </a:lnSpc>
              <a:spcAft>
                <a:spcPts val="800"/>
              </a:spcAft>
            </a:pP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print(lst1 is lst3) </a:t>
            </a:r>
            <a:endParaRPr lang="zh-CN" altLang="zh-CN" sz="2000" kern="100" dirty="0">
              <a:effectLst/>
              <a:latin typeface="DengXian" panose="02010600030101010101" pitchFamily="2" charset="-122"/>
              <a:ea typeface="DengXian" panose="02010600030101010101" pitchFamily="2" charset="-122"/>
              <a:cs typeface="Times New Roman" panose="02020603050405020304" pitchFamily="18" charset="0"/>
            </a:endParaRPr>
          </a:p>
          <a:p>
            <a:r>
              <a:rPr lang="en-US" altLang="zh-CN" sz="1800" b="1" dirty="0">
                <a:effectLst/>
                <a:latin typeface="DengXian" panose="02010600030101010101" pitchFamily="2" charset="-122"/>
                <a:cs typeface="Times New Roman" panose="02020603050405020304" pitchFamily="18" charset="0"/>
              </a:rPr>
              <a:t>print(str1 is str2)</a:t>
            </a:r>
            <a:endParaRPr lang="zh-CN" altLang="en-US" dirty="0"/>
          </a:p>
        </p:txBody>
      </p:sp>
    </p:spTree>
    <p:extLst>
      <p:ext uri="{BB962C8B-B14F-4D97-AF65-F5344CB8AC3E}">
        <p14:creationId xmlns:p14="http://schemas.microsoft.com/office/powerpoint/2010/main" val="3877303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TotalTime>
  <Words>5105</Words>
  <Application>Microsoft Office PowerPoint</Application>
  <PresentationFormat>Widescreen</PresentationFormat>
  <Paragraphs>296</Paragraphs>
  <Slides>49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-apple-system</vt:lpstr>
      <vt:lpstr>DengXian</vt:lpstr>
      <vt:lpstr>DengXian</vt:lpstr>
      <vt:lpstr>等线 Light</vt:lpstr>
      <vt:lpstr>Arial</vt:lpstr>
      <vt:lpstr>Consolas</vt:lpstr>
      <vt:lpstr>Courier New</vt:lpstr>
      <vt:lpstr>Nunito</vt:lpstr>
      <vt:lpstr>Roboto</vt:lpstr>
      <vt:lpstr>Office Theme</vt:lpstr>
      <vt:lpstr>Python Features</vt:lpstr>
      <vt:lpstr>Quick Questions  27th April 2025</vt:lpstr>
      <vt:lpstr>Quick Questions </vt:lpstr>
      <vt:lpstr>Solution</vt:lpstr>
      <vt:lpstr>Object Identity and Equality (== vs is)</vt:lpstr>
      <vt:lpstr>Object Identity and Value Equality (== vs is)</vt:lpstr>
      <vt:lpstr>Object Identity and Equality (== vs is)</vt:lpstr>
      <vt:lpstr>PowerPoint Presentation</vt:lpstr>
      <vt:lpstr>PowerPoint Presentation</vt:lpstr>
      <vt:lpstr>Some details about == vs is</vt:lpstr>
      <vt:lpstr>Print as statement vs function vs Pprint</vt:lpstr>
      <vt:lpstr>PowerPoint Presentation</vt:lpstr>
      <vt:lpstr>Print as statement vs function vs Pprint</vt:lpstr>
      <vt:lpstr>Print as statement vs function vs Pprint</vt:lpstr>
      <vt:lpstr>Print as statement vs function vs Pprint</vt:lpstr>
      <vt:lpstr>Packing and unpacking (Lists or Tuples)</vt:lpstr>
      <vt:lpstr>Packing and unpacking (Lists or Tuples)</vt:lpstr>
      <vt:lpstr>PowerPoint Presentation</vt:lpstr>
      <vt:lpstr>PowerPoint Presentation</vt:lpstr>
      <vt:lpstr>PowerPoint Presentation</vt:lpstr>
      <vt:lpstr>Using * for Unpacking</vt:lpstr>
      <vt:lpstr>Packing arguments in function definition</vt:lpstr>
      <vt:lpstr>Packing arguments in function definition</vt:lpstr>
      <vt:lpstr>Function args or loop iterator packing and unpacking</vt:lpstr>
      <vt:lpstr>Function args or loop iterator packing and unpacking</vt:lpstr>
      <vt:lpstr>Function args or loop iterator packing and unpacking</vt:lpstr>
      <vt:lpstr>The tuple(), list(), str() as Function/Constructor</vt:lpstr>
      <vt:lpstr>PowerPoint Presentation</vt:lpstr>
      <vt:lpstr>Pass-by-value vs pass-by-reference vs pass-by-value-result</vt:lpstr>
      <vt:lpstr>Pass-by-value vs pass-by-reference vs pass-by-value-result</vt:lpstr>
      <vt:lpstr>Pass-by-value vs pass-by-reference vs pass-by-value-result</vt:lpstr>
      <vt:lpstr>Pass-by-value vs pass-by-reference vs pass-by-value-result</vt:lpstr>
      <vt:lpstr>PowerPoint Presentation</vt:lpstr>
      <vt:lpstr>PowerPoint Presentation</vt:lpstr>
      <vt:lpstr>Zip Function</vt:lpstr>
      <vt:lpstr>Serializing and de-serializing a Python object structure (Pickle)</vt:lpstr>
      <vt:lpstr>Lambda Functions in Python</vt:lpstr>
      <vt:lpstr>Lambda Functions in Python</vt:lpstr>
      <vt:lpstr>Lambda Functions in Python</vt:lpstr>
      <vt:lpstr>Json vs Dictionary</vt:lpstr>
      <vt:lpstr>PowerPoint Presentation</vt:lpstr>
      <vt:lpstr>Reading assignment </vt:lpstr>
      <vt:lpstr>Reading assignment </vt:lpstr>
      <vt:lpstr>What does "hashable“ object mean in Python?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awais ahmed</dc:creator>
  <cp:lastModifiedBy>awais ahmed</cp:lastModifiedBy>
  <cp:revision>50</cp:revision>
  <dcterms:created xsi:type="dcterms:W3CDTF">2025-04-25T01:01:19Z</dcterms:created>
  <dcterms:modified xsi:type="dcterms:W3CDTF">2025-04-26T06:24:09Z</dcterms:modified>
</cp:coreProperties>
</file>