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394" r:id="rId3"/>
    <p:sldId id="325" r:id="rId5"/>
    <p:sldId id="368" r:id="rId6"/>
    <p:sldId id="326" r:id="rId7"/>
    <p:sldId id="395" r:id="rId8"/>
    <p:sldId id="331" r:id="rId9"/>
    <p:sldId id="361" r:id="rId10"/>
    <p:sldId id="332" r:id="rId11"/>
    <p:sldId id="362" r:id="rId12"/>
    <p:sldId id="378" r:id="rId13"/>
    <p:sldId id="379" r:id="rId14"/>
    <p:sldId id="396" r:id="rId15"/>
    <p:sldId id="397" r:id="rId16"/>
    <p:sldId id="333" r:id="rId17"/>
    <p:sldId id="334" r:id="rId18"/>
    <p:sldId id="391" r:id="rId19"/>
    <p:sldId id="335" r:id="rId20"/>
    <p:sldId id="336" r:id="rId21"/>
    <p:sldId id="337" r:id="rId22"/>
    <p:sldId id="363" r:id="rId23"/>
    <p:sldId id="364" r:id="rId24"/>
    <p:sldId id="389" r:id="rId25"/>
    <p:sldId id="345" r:id="rId26"/>
    <p:sldId id="380" r:id="rId27"/>
    <p:sldId id="346" r:id="rId28"/>
    <p:sldId id="381" r:id="rId29"/>
    <p:sldId id="348" r:id="rId30"/>
    <p:sldId id="349" r:id="rId31"/>
    <p:sldId id="351" r:id="rId32"/>
    <p:sldId id="352" r:id="rId33"/>
    <p:sldId id="382" r:id="rId34"/>
    <p:sldId id="390" r:id="rId35"/>
    <p:sldId id="369" r:id="rId36"/>
    <p:sldId id="371" r:id="rId37"/>
    <p:sldId id="387" r:id="rId38"/>
    <p:sldId id="386" r:id="rId39"/>
    <p:sldId id="372" r:id="rId40"/>
    <p:sldId id="385" r:id="rId41"/>
    <p:sldId id="384" r:id="rId42"/>
    <p:sldId id="373" r:id="rId43"/>
    <p:sldId id="374" r:id="rId44"/>
  </p:sldIdLst>
  <p:sldSz cx="9144000" cy="6858000" type="letter"/>
  <p:notesSz cx="6858000" cy="9144000"/>
  <p:defaultTextStyle>
    <a:defPPr>
      <a:defRPr lang="en-CA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52" d="100"/>
          <a:sy n="52" d="100"/>
        </p:scale>
        <p:origin x="1173" y="21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ahoma" panose="020B0604030504040204" pitchFamily="34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ahoma" panose="020B0604030504040204" pitchFamily="34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Click to edit Master text styles</a:t>
            </a: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CA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en-US" altLang="en-US" dirty="0"/>
          </a:p>
        </p:txBody>
      </p:sp>
      <p:sp>
        <p:nvSpPr>
          <p:cNvPr id="61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28675" name="Rectangle 102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33795" name="Rectangle 102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37891" name="Rectangle 102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5529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en-US" dirty="0"/>
              <a:t>cwnu24db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6246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0243" name="Rectangle 102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244" name="Rectangle 1027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7475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7885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6387" name="Rectangle 102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6388" name="Rectangle 1027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20483" name="Rectangle 102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0484" name="Rectangle 1027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</p:spPr>
        <p:txBody>
          <a:bodyPr wrap="none" anchor="ctr"/>
          <a:p>
            <a:pPr lvl="0" eaLnBrk="1" hangingPunct="1"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Rectangle 47"/>
          <p:cNvSpPr>
            <a:spLocks noChangeArrowheads="1"/>
          </p:cNvSpPr>
          <p:nvPr/>
        </p:nvSpPr>
        <p:spPr bwMode="auto">
          <a:xfrm rot="16200000">
            <a:off x="3500438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p>
            <a:pPr lvl="0" eaLnBrk="1" hangingPunct="1"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p>
            <a:pPr lvl="0" eaLnBrk="1" hangingPunct="1"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2053" name="Picture 46" descr="elmasri_thumb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9975" y="2514600"/>
            <a:ext cx="1724025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45"/>
          <p:cNvGrpSpPr/>
          <p:nvPr userDrawn="1"/>
        </p:nvGrpSpPr>
        <p:grpSpPr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wrap="none" anchor="ctr"/>
            <a:p>
              <a:pPr lvl="0" algn="ctr" eaLnBrk="1" hangingPunct="1">
                <a:buNone/>
              </a:pPr>
              <a:endParaRPr lang="en-US" altLang="en-US" sz="3200" dirty="0">
                <a:latin typeface="Tahoma" panose="020B0604030504040204" pitchFamily="34" charset="0"/>
              </a:endParaRPr>
            </a:p>
          </p:txBody>
        </p:sp>
        <p:grpSp>
          <p:nvGrpSpPr>
            <p:cNvPr id="2" name="Group 44"/>
            <p:cNvGrpSpPr/>
            <p:nvPr userDrawn="1"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3" name="Rectangle 43"/>
              <p:cNvSpPr/>
              <p:nvPr userDrawn="1"/>
            </p:nvSpPr>
            <p:spPr>
              <a:xfrm rot="-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rot="10800000" wrap="none" anchor="ctr" anchorCtr="0"/>
              <a:p>
                <a:pPr lvl="0" algn="ctr" eaLnBrk="1" hangingPunct="1">
                  <a:buNone/>
                </a:pPr>
                <a:endParaRPr lang="en-US" altLang="en-US" sz="32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034" name="Rectangle 32"/>
              <p:cNvSpPr/>
              <p:nvPr userDrawn="1"/>
            </p:nvSpPr>
            <p:spPr>
              <a:xfrm rot="-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</a:ln>
            </p:spPr>
            <p:txBody>
              <a:bodyPr rot="10800000" wrap="none" anchor="ctr" anchorCtr="0"/>
              <a:p>
                <a:pPr lvl="0" algn="ctr" eaLnBrk="1" hangingPunct="1">
                  <a:buNone/>
                </a:pPr>
                <a:endParaRPr lang="en-US" altLang="en-US" sz="3200" dirty="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</p:spPr>
        <p:txBody>
          <a:bodyPr vert="eaVert" wrap="none" anchor="ctr"/>
          <a:p>
            <a:pPr lvl="0" algn="ctr" eaLnBrk="1" hangingPunct="1">
              <a:buNone/>
            </a:pPr>
            <a:endParaRPr lang="en-US" altLang="en-US" sz="3200" dirty="0"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Rectangle 21"/>
          <p:cNvSpPr>
            <a:spLocks noGrp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 w="9525">
            <a:noFill/>
          </a:ln>
        </p:spPr>
        <p:txBody>
          <a:bodyPr rIns="0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 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294688" cy="4572000"/>
          </a:xfrm>
        </p:spPr>
        <p:txBody>
          <a:bodyPr vert="horz" wrap="square" lIns="91440" tIns="45720" rIns="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2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charset="0"/>
              <a:buNone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Database System Concepts </a:t>
            </a:r>
            <a:b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</a:b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and Architecture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512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Example of a Database Schema</a:t>
            </a:r>
            <a:endParaRPr lang="en-US" altLang="en-US" dirty="0"/>
          </a:p>
        </p:txBody>
      </p:sp>
      <p:pic>
        <p:nvPicPr>
          <p:cNvPr id="23556" name="Picture 6" descr="fig02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905000"/>
            <a:ext cx="7772400" cy="4203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223838" y="304800"/>
            <a:ext cx="3406775" cy="22891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Example of a database state</a:t>
            </a:r>
            <a:endParaRPr lang="en-US" altLang="en-US" dirty="0"/>
          </a:p>
        </p:txBody>
      </p:sp>
      <p:pic>
        <p:nvPicPr>
          <p:cNvPr id="24580" name="Picture 4" descr="fig01_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1388" y="76200"/>
            <a:ext cx="5586412" cy="6429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/>
              <a:t>Student’s Exercise</a:t>
            </a:r>
            <a:endParaRPr lang="zh-CN" alt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294687" cy="838200"/>
          </a:xfrm>
          <a:ln/>
        </p:spPr>
        <p:txBody>
          <a:bodyPr vert="horz" wrap="square" lIns="91440" tIns="45720" rIns="0" bIns="45720" anchor="t" anchorCtr="0"/>
          <a:p>
            <a:r>
              <a:rPr lang="en-US" altLang="zh-CN" dirty="0"/>
              <a:t>Design/Think for Schemas</a:t>
            </a:r>
            <a:endParaRPr lang="zh-CN" altLang="en-US" dirty="0"/>
          </a:p>
        </p:txBody>
      </p:sp>
      <p:sp>
        <p:nvSpPr>
          <p:cNvPr id="2560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/>
              <a:t>Student’s Exercise</a:t>
            </a:r>
            <a:endParaRPr lang="zh-CN" altLang="en-US" dirty="0"/>
          </a:p>
        </p:txBody>
      </p:sp>
      <p:sp>
        <p:nvSpPr>
          <p:cNvPr id="26627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26628" name="TextBox 5"/>
          <p:cNvSpPr txBox="1"/>
          <p:nvPr/>
        </p:nvSpPr>
        <p:spPr>
          <a:xfrm>
            <a:off x="5867400" y="1600200"/>
            <a:ext cx="2381250" cy="4708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CUSTOMER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- CustomerID (Primary Key)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- FirstName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- LastName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- Email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- Phone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PRODUCT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- ProductID (Primary Key)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- ProductName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- Description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- Price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- StockQuantity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ORDER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- OrderID (Primary Key)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- CustomerID (Foreign Key)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- OrderDate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- TotalAmount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ORDER_ITEM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- OrderItemID (Primary Key)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- OrderID (Foreign Key)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- ProductID (Foreign Key)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</a:rPr>
              <a:t>- Quantity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629" name="TextBox 7"/>
          <p:cNvSpPr txBox="1"/>
          <p:nvPr/>
        </p:nvSpPr>
        <p:spPr>
          <a:xfrm>
            <a:off x="2895600" y="1590675"/>
            <a:ext cx="2971800" cy="4770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STUDENT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- StudentID (Primary Key)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- FirstName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- LastName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- DateOfBirth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- EnrollmentDate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COURSE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- CourseID (Primary Key)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- CourseName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- Credits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- Department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ENROLLMENT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- EnrollmentID (Primary Key)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- StudentID (Foreign Key)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- CourseID (Foreign Key)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- EnrollmentDate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- Grade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630" name="TextBox 9"/>
          <p:cNvSpPr txBox="1"/>
          <p:nvPr/>
        </p:nvSpPr>
        <p:spPr>
          <a:xfrm>
            <a:off x="323850" y="1416050"/>
            <a:ext cx="2190750" cy="5078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BOOK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- BookID (Primary Key)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- Title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- AuthorID (Foreign Key)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- Genre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- PublishedYear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- ISBN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AUTHOR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- AuthorID (Primary Key)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- FirstName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- LastName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- DateOfBirth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MEMBER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- MemberID (Primary Key)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- FirstName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- LastName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- Email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- JoinDate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LOAN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- LoanID (Primary Key)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- BookID (Foreign Key)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- MemberID (Foreign Key)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- LoanDate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- ReturnDate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27651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Three-Schema Architecture</a:t>
            </a:r>
            <a:endParaRPr lang="en-US" altLang="en-US" dirty="0"/>
          </a:p>
        </p:txBody>
      </p:sp>
      <p:sp>
        <p:nvSpPr>
          <p:cNvPr id="27652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Proposed to support DBMS characteristics of:</a:t>
            </a:r>
            <a:endParaRPr lang="en-US" altLang="en-US" dirty="0"/>
          </a:p>
          <a:p>
            <a:pPr lvl="1" eaLnBrk="1" hangingPunct="1"/>
            <a:r>
              <a:rPr lang="en-US" altLang="en-US" b="1" dirty="0"/>
              <a:t>Program-data independence.</a:t>
            </a:r>
            <a:endParaRPr lang="en-US" altLang="en-US" b="1" dirty="0"/>
          </a:p>
          <a:p>
            <a:pPr lvl="1" eaLnBrk="1" hangingPunct="1"/>
            <a:r>
              <a:rPr lang="en-US" altLang="en-US" dirty="0"/>
              <a:t>Support of </a:t>
            </a:r>
            <a:r>
              <a:rPr lang="en-US" altLang="en-US" b="1" dirty="0"/>
              <a:t>multiple views</a:t>
            </a:r>
            <a:r>
              <a:rPr lang="en-US" altLang="en-US" dirty="0"/>
              <a:t> of the data.</a:t>
            </a:r>
            <a:endParaRPr lang="en-US" altLang="en-US" dirty="0"/>
          </a:p>
          <a:p>
            <a:pPr eaLnBrk="1" hangingPunct="1"/>
            <a:r>
              <a:rPr lang="en-US" altLang="en-US" dirty="0"/>
              <a:t>Not explicitly used in commercial DBMS products, but has been useful in explaining database system organization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29699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Three-Schema Architecture</a:t>
            </a:r>
            <a:endParaRPr lang="en-US" altLang="en-US" dirty="0"/>
          </a:p>
        </p:txBody>
      </p:sp>
      <p:sp>
        <p:nvSpPr>
          <p:cNvPr id="29700" name="Rectangle 5"/>
          <p:cNvSpPr>
            <a:spLocks noGrp="1"/>
          </p:cNvSpPr>
          <p:nvPr>
            <p:ph idx="1"/>
          </p:nvPr>
        </p:nvSpPr>
        <p:spPr>
          <a:xfrm>
            <a:off x="304483" y="1600200"/>
            <a:ext cx="8294687" cy="4572000"/>
          </a:xfrm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sz="2400" dirty="0"/>
              <a:t>Defines DBMS schemas at </a:t>
            </a:r>
            <a:r>
              <a:rPr lang="en-US" altLang="en-US" sz="2400" b="1" i="1" dirty="0"/>
              <a:t>three</a:t>
            </a:r>
            <a:r>
              <a:rPr lang="en-US" altLang="en-US" sz="2400" dirty="0"/>
              <a:t> levels:</a:t>
            </a:r>
            <a:endParaRPr lang="en-US" altLang="en-US" sz="2400" dirty="0"/>
          </a:p>
          <a:p>
            <a:pPr lvl="1" eaLnBrk="1" hangingPunct="1"/>
            <a:r>
              <a:rPr lang="en-US" altLang="en-US" sz="2200" b="1" dirty="0"/>
              <a:t>Internal schema</a:t>
            </a:r>
            <a:r>
              <a:rPr lang="en-US" altLang="en-US" sz="2200" dirty="0"/>
              <a:t> at the internal level to describe physical storage structures and access paths (e.g indexes). </a:t>
            </a:r>
            <a:endParaRPr lang="en-US" altLang="en-US" sz="2200" dirty="0"/>
          </a:p>
          <a:p>
            <a:pPr lvl="2" eaLnBrk="1" hangingPunct="1"/>
            <a:r>
              <a:rPr lang="en-US" altLang="en-US" sz="2000" dirty="0"/>
              <a:t>Typically uses a </a:t>
            </a:r>
            <a:r>
              <a:rPr lang="en-US" altLang="en-US" sz="2000" b="1" dirty="0"/>
              <a:t>physical</a:t>
            </a:r>
            <a:r>
              <a:rPr lang="en-US" altLang="en-US" sz="2000" dirty="0"/>
              <a:t> data model.</a:t>
            </a:r>
            <a:endParaRPr lang="en-US" altLang="en-US" sz="2000" dirty="0"/>
          </a:p>
          <a:p>
            <a:pPr lvl="1" eaLnBrk="1" hangingPunct="1"/>
            <a:r>
              <a:rPr lang="en-US" altLang="en-US" sz="2200" b="1" dirty="0"/>
              <a:t>Conceptual schema</a:t>
            </a:r>
            <a:r>
              <a:rPr lang="en-US" altLang="en-US" sz="2200" dirty="0"/>
              <a:t> at the conceptual level to describe the structure and constraints for the whole database for a community of users. </a:t>
            </a:r>
            <a:endParaRPr lang="en-US" altLang="en-US" sz="2200" dirty="0"/>
          </a:p>
          <a:p>
            <a:pPr lvl="2" eaLnBrk="1" hangingPunct="1"/>
            <a:r>
              <a:rPr lang="en-US" altLang="en-US" sz="2000" dirty="0"/>
              <a:t>Uses a </a:t>
            </a:r>
            <a:r>
              <a:rPr lang="en-US" altLang="en-US" sz="2000" b="1" dirty="0"/>
              <a:t>conceptual</a:t>
            </a:r>
            <a:r>
              <a:rPr lang="en-US" altLang="en-US" sz="2000" dirty="0"/>
              <a:t> or an </a:t>
            </a:r>
            <a:r>
              <a:rPr lang="en-US" altLang="en-US" sz="2000" b="1" dirty="0"/>
              <a:t>implementation</a:t>
            </a:r>
            <a:r>
              <a:rPr lang="en-US" altLang="en-US" sz="2000" dirty="0"/>
              <a:t> data model.</a:t>
            </a:r>
            <a:endParaRPr lang="en-US" altLang="en-US" sz="2000" dirty="0"/>
          </a:p>
          <a:p>
            <a:pPr lvl="1" eaLnBrk="1" hangingPunct="1"/>
            <a:r>
              <a:rPr lang="en-US" altLang="en-US" sz="2200" b="1" dirty="0"/>
              <a:t>External schemas</a:t>
            </a:r>
            <a:r>
              <a:rPr lang="en-US" altLang="en-US" sz="2200" dirty="0"/>
              <a:t> at the external level to describe the various user views. </a:t>
            </a:r>
            <a:endParaRPr lang="en-US" altLang="en-US" sz="2200" dirty="0"/>
          </a:p>
          <a:p>
            <a:pPr lvl="2" eaLnBrk="1" hangingPunct="1"/>
            <a:r>
              <a:rPr lang="en-US" altLang="en-US" sz="2000" dirty="0"/>
              <a:t>Usually uses the same data model as the conceptual schema.</a:t>
            </a:r>
            <a:endParaRPr lang="en-US" altLang="en-US" sz="2000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The three-schema architecture</a:t>
            </a:r>
            <a:endParaRPr lang="en-US" altLang="en-US" dirty="0"/>
          </a:p>
        </p:txBody>
      </p:sp>
      <p:pic>
        <p:nvPicPr>
          <p:cNvPr id="31748" name="Picture 4" descr="fig02_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413" y="1762125"/>
            <a:ext cx="7010400" cy="4486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2771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Three-Schema Architecture</a:t>
            </a:r>
            <a:endParaRPr lang="en-US" altLang="en-US" dirty="0"/>
          </a:p>
        </p:txBody>
      </p:sp>
      <p:sp>
        <p:nvSpPr>
          <p:cNvPr id="32772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Mappings among schema levels are needed to transform requests and data. 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Programs refer to an external schema, and are mapped by the DBMS to the internal schema for execution.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Data extracted from the internal DBMS level is reformatted to match the user’s external view (e.g. formatting the results of an SQL query for display in a Web page)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4819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Data Independence</a:t>
            </a:r>
            <a:endParaRPr lang="en-US" altLang="en-US" dirty="0"/>
          </a:p>
        </p:txBody>
      </p:sp>
      <p:sp>
        <p:nvSpPr>
          <p:cNvPr id="34820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Logical Data Independence: </a:t>
            </a:r>
            <a:endParaRPr lang="en-US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capacity to change the conceptual schema without having to change the external schemas and their associated application programs.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Physical Data Independence:</a:t>
            </a:r>
            <a:endParaRPr lang="en-US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capacity to change the internal schema without having to change the conceptual schema.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For example, the internal schema may be changed when certain file structures are reorganized or new indexes are created to improve database performance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6867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Data Independence (continued)</a:t>
            </a:r>
            <a:endParaRPr lang="en-US" altLang="en-US" dirty="0"/>
          </a:p>
        </p:txBody>
      </p:sp>
      <p:sp>
        <p:nvSpPr>
          <p:cNvPr id="36868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When a schema at a lower level is changed, only the </a:t>
            </a:r>
            <a:r>
              <a:rPr lang="en-US" altLang="en-US" b="1" dirty="0"/>
              <a:t>mappings</a:t>
            </a:r>
            <a:r>
              <a:rPr lang="en-US" altLang="en-US" dirty="0"/>
              <a:t> between this schema and higher-level schemas need to be changed in a DBMS that fully supports data independence.</a:t>
            </a:r>
            <a:endParaRPr lang="en-US" altLang="en-US" dirty="0"/>
          </a:p>
          <a:p>
            <a:pPr eaLnBrk="1" hangingPunct="1"/>
            <a:r>
              <a:rPr lang="en-US" altLang="en-US" dirty="0"/>
              <a:t>The higher-level schemas themselves are </a:t>
            </a:r>
            <a:r>
              <a:rPr lang="en-US" altLang="en-US" b="1" dirty="0"/>
              <a:t>unchanged</a:t>
            </a:r>
            <a:r>
              <a:rPr lang="en-US" altLang="en-US" dirty="0"/>
              <a:t>.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Hence, the application programs need not be changed since they refer to the external schemas.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7171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Data Models</a:t>
            </a:r>
            <a:endParaRPr lang="en-US" altLang="en-US" dirty="0"/>
          </a:p>
        </p:txBody>
      </p:sp>
      <p:sp>
        <p:nvSpPr>
          <p:cNvPr id="7172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sz="2400" b="1" dirty="0"/>
              <a:t>Data Model:</a:t>
            </a:r>
            <a:endParaRPr lang="en-US" altLang="en-US" sz="2400" b="1" dirty="0"/>
          </a:p>
          <a:p>
            <a:pPr lvl="1" eaLnBrk="1" hangingPunct="1"/>
            <a:r>
              <a:rPr lang="en-US" altLang="en-US" sz="2200" dirty="0"/>
              <a:t>A set of concepts to describe the </a:t>
            </a:r>
            <a:r>
              <a:rPr lang="en-US" altLang="en-US" sz="2200" b="1" i="1" dirty="0"/>
              <a:t>structure</a:t>
            </a:r>
            <a:r>
              <a:rPr lang="en-US" altLang="en-US" sz="2200" dirty="0"/>
              <a:t> of a database, the </a:t>
            </a:r>
            <a:r>
              <a:rPr lang="en-US" altLang="en-US" sz="2200" b="1" i="1" dirty="0"/>
              <a:t>operations </a:t>
            </a:r>
            <a:r>
              <a:rPr lang="en-US" altLang="en-US" sz="2200" dirty="0"/>
              <a:t>for manipulating these structures, and certain </a:t>
            </a:r>
            <a:r>
              <a:rPr lang="en-US" altLang="en-US" sz="2200" b="1" i="1" dirty="0"/>
              <a:t>constraints</a:t>
            </a:r>
            <a:r>
              <a:rPr lang="en-US" altLang="en-US" sz="2200" dirty="0"/>
              <a:t> that the database should obey.</a:t>
            </a:r>
            <a:endParaRPr lang="en-US" altLang="en-US" sz="2200" dirty="0"/>
          </a:p>
          <a:p>
            <a:pPr eaLnBrk="1" hangingPunct="1"/>
            <a:r>
              <a:rPr lang="en-US" altLang="en-US" sz="2400" b="1" dirty="0"/>
              <a:t>Data Model Structure and Constraints:</a:t>
            </a:r>
            <a:endParaRPr lang="en-US" altLang="en-US" sz="2400" b="1" dirty="0"/>
          </a:p>
          <a:p>
            <a:pPr lvl="1" eaLnBrk="1" hangingPunct="1"/>
            <a:r>
              <a:rPr lang="en-US" altLang="en-US" sz="2200" dirty="0"/>
              <a:t>Constructs are used to define the database structure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Constructs typically include </a:t>
            </a:r>
            <a:r>
              <a:rPr lang="en-US" altLang="en-US" sz="2200" b="1" i="1" dirty="0"/>
              <a:t>elements </a:t>
            </a:r>
            <a:r>
              <a:rPr lang="en-US" altLang="en-US" sz="2200" dirty="0"/>
              <a:t>(and their </a:t>
            </a:r>
            <a:r>
              <a:rPr lang="en-US" altLang="en-US" sz="2200" b="1" i="1" dirty="0"/>
              <a:t>data types</a:t>
            </a:r>
            <a:r>
              <a:rPr lang="en-US" altLang="en-US" sz="2200" dirty="0"/>
              <a:t>) as well as groups of elements (e.g. </a:t>
            </a:r>
            <a:r>
              <a:rPr lang="en-US" altLang="en-US" sz="2200" b="1" i="1" dirty="0"/>
              <a:t>entity, record, table</a:t>
            </a:r>
            <a:r>
              <a:rPr lang="en-US" altLang="en-US" sz="2200" dirty="0"/>
              <a:t>), and </a:t>
            </a:r>
            <a:r>
              <a:rPr lang="en-US" altLang="en-US" sz="2200" b="1" i="1" dirty="0"/>
              <a:t>relationships</a:t>
            </a:r>
            <a:r>
              <a:rPr lang="en-US" altLang="en-US" sz="2200" dirty="0"/>
              <a:t> among such groups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Constraints specify some restrictions on valid data; these constraints must be enforced at all times</a:t>
            </a:r>
            <a:endParaRPr lang="en-US" altLang="en-US" sz="22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DBMS Languages</a:t>
            </a:r>
            <a:endParaRPr lang="en-US" altLang="en-US" dirty="0"/>
          </a:p>
        </p:txBody>
      </p:sp>
      <p:sp>
        <p:nvSpPr>
          <p:cNvPr id="38915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Data Definition Language (DDL)</a:t>
            </a:r>
            <a:endParaRPr lang="en-US" altLang="en-US" dirty="0"/>
          </a:p>
          <a:p>
            <a:pPr eaLnBrk="1" hangingPunct="1"/>
            <a:r>
              <a:rPr lang="en-US" altLang="en-US" dirty="0"/>
              <a:t>Data Manipulation Language (DML)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High-Level or Non-procedural Languages: These include the relational language SQL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May be used in a standalone way or may be embedded in a programming language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Low Level or Procedural Languages: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These must be embedded in a programming language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3891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40963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DBMS Programming Language Interfaces</a:t>
            </a:r>
            <a:endParaRPr lang="en-US" altLang="en-US" sz="3200" dirty="0"/>
          </a:p>
        </p:txBody>
      </p:sp>
      <p:sp>
        <p:nvSpPr>
          <p:cNvPr id="40964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Programmer interfaces for embedding DML in a programming languages:</a:t>
            </a:r>
            <a:endParaRPr lang="en-US" altLang="en-US" dirty="0"/>
          </a:p>
          <a:p>
            <a:pPr lvl="1" eaLnBrk="1" hangingPunct="1"/>
            <a:r>
              <a:rPr lang="en-US" altLang="en-US" sz="2000" b="1" dirty="0"/>
              <a:t>Embedded Approach</a:t>
            </a:r>
            <a:r>
              <a:rPr lang="en-US" altLang="en-US" sz="2000" dirty="0"/>
              <a:t>: e.g embedded SQL (for C, C++, etc.), SQLJ (for Java)</a:t>
            </a:r>
            <a:endParaRPr lang="en-US" altLang="en-US" sz="2000" dirty="0"/>
          </a:p>
          <a:p>
            <a:pPr lvl="1" eaLnBrk="1" hangingPunct="1"/>
            <a:r>
              <a:rPr lang="en-US" altLang="en-US" sz="2000" b="1" dirty="0"/>
              <a:t>Procedure Call Approach</a:t>
            </a:r>
            <a:r>
              <a:rPr lang="en-US" altLang="en-US" sz="2000" dirty="0"/>
              <a:t>: e.g. JDBC for Java, ODBC (Open Databse Connectivity) for other programming languages as API’s (application programming interfaces)</a:t>
            </a:r>
            <a:endParaRPr lang="en-US" altLang="en-US" sz="2000" dirty="0"/>
          </a:p>
          <a:p>
            <a:pPr lvl="1" eaLnBrk="1" hangingPunct="1"/>
            <a:r>
              <a:rPr lang="en-US" altLang="en-US" sz="2000" b="1" dirty="0"/>
              <a:t>Database Programming Language Approach</a:t>
            </a:r>
            <a:r>
              <a:rPr lang="en-US" altLang="en-US" sz="2000" dirty="0"/>
              <a:t>: e.g. ORACLE has PL/SQL (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Procedural Language</a:t>
            </a:r>
            <a:r>
              <a:rPr lang="en-US" altLang="en-US" sz="2000" dirty="0"/>
              <a:t>), a programming language based on SQL; language incorporates SQL and its data types as integral components</a:t>
            </a:r>
            <a:endParaRPr lang="en-US" altLang="en-US" sz="2000" dirty="0"/>
          </a:p>
          <a:p>
            <a:pPr lvl="1" eaLnBrk="1" hangingPunct="1"/>
            <a:r>
              <a:rPr lang="en-US" altLang="en-US" sz="2000" b="1" dirty="0"/>
              <a:t>Scripting Languages: </a:t>
            </a:r>
            <a:r>
              <a:rPr lang="en-US" altLang="en-US" sz="2000" dirty="0"/>
              <a:t>PHP (client-side scripting) and Python (server-side scripting) are used to write database programs.</a:t>
            </a:r>
            <a:endParaRPr lang="en-US" altLang="en-US" sz="2000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76200" y="303213"/>
            <a:ext cx="2743200" cy="419258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Typical DBMS Component Modules</a:t>
            </a:r>
            <a:endParaRPr lang="en-US" altLang="en-US" sz="3200" dirty="0"/>
          </a:p>
        </p:txBody>
      </p:sp>
      <p:pic>
        <p:nvPicPr>
          <p:cNvPr id="43012" name="Picture 4" descr="fig02_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57150"/>
            <a:ext cx="6400800" cy="6411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44035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Centralized and </a:t>
            </a:r>
            <a:br>
              <a:rPr lang="en-US" altLang="en-US" dirty="0"/>
            </a:br>
            <a:r>
              <a:rPr lang="en-US" altLang="en-US" dirty="0"/>
              <a:t>Client-Server DBMS Architectures </a:t>
            </a:r>
            <a:endParaRPr lang="en-US" altLang="en-US" dirty="0"/>
          </a:p>
        </p:txBody>
      </p:sp>
      <p:sp>
        <p:nvSpPr>
          <p:cNvPr id="44036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Centralized DBMS: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Combines everything into single system including- DBMS software, hardware, application programs, and user interface processing software.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User can still connect through a remote terminal – however, all processing is done at centralized site.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A Physical Centralized Architecture</a:t>
            </a:r>
            <a:endParaRPr lang="en-US" altLang="en-US" dirty="0"/>
          </a:p>
        </p:txBody>
      </p:sp>
      <p:pic>
        <p:nvPicPr>
          <p:cNvPr id="46084" name="Picture 4" descr="fig02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697038"/>
            <a:ext cx="6477000" cy="4475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47107" name="Rectangle 102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Basic 2-tier Client-Server Architectures</a:t>
            </a:r>
            <a:endParaRPr lang="en-US" altLang="en-US" sz="3200" dirty="0"/>
          </a:p>
        </p:txBody>
      </p:sp>
      <p:sp>
        <p:nvSpPr>
          <p:cNvPr id="47108" name="Rectangle 1029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Specialized Servers with Specialized functions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Print server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File server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DBMS server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Web server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Email server</a:t>
            </a:r>
            <a:endParaRPr lang="en-US" altLang="en-US" dirty="0"/>
          </a:p>
          <a:p>
            <a:pPr eaLnBrk="1" hangingPunct="1"/>
            <a:r>
              <a:rPr lang="en-US" altLang="en-US" dirty="0"/>
              <a:t>Clients can access the specialized servers as needed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Logical two-tier client server architecture</a:t>
            </a:r>
            <a:endParaRPr lang="en-US" altLang="en-US" sz="3200" dirty="0"/>
          </a:p>
        </p:txBody>
      </p:sp>
      <p:pic>
        <p:nvPicPr>
          <p:cNvPr id="49156" name="Picture 4" descr="fig02_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563813"/>
            <a:ext cx="7810500" cy="1730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50179" name="Rectangle 102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Clients</a:t>
            </a:r>
            <a:endParaRPr lang="en-US" altLang="en-US" dirty="0"/>
          </a:p>
        </p:txBody>
      </p:sp>
      <p:sp>
        <p:nvSpPr>
          <p:cNvPr id="50180" name="Rectangle 1029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Provide appropriate interfaces through a client software module to access and utilize the various server resources. </a:t>
            </a:r>
            <a:endParaRPr lang="en-US" altLang="en-US" dirty="0"/>
          </a:p>
          <a:p>
            <a:pPr eaLnBrk="1" hangingPunct="1"/>
            <a:r>
              <a:rPr lang="en-US" altLang="en-US" dirty="0"/>
              <a:t>Clients may be diskless machines or PCs or Workstations with disks with only the client software installed.</a:t>
            </a:r>
            <a:endParaRPr lang="en-US" altLang="en-US" dirty="0"/>
          </a:p>
          <a:p>
            <a:pPr eaLnBrk="1" hangingPunct="1"/>
            <a:r>
              <a:rPr lang="en-US" altLang="en-US" dirty="0"/>
              <a:t>Connected to the servers via some form of a network.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(LAN: local area network, wireless network, etc.)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52227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DBMS Server</a:t>
            </a:r>
            <a:endParaRPr lang="en-US" altLang="en-US" dirty="0"/>
          </a:p>
        </p:txBody>
      </p:sp>
      <p:sp>
        <p:nvSpPr>
          <p:cNvPr id="52228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Provides database query and transaction services to the clients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Relational DBMS servers are often called SQL servers, query servers, or transaction servers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Applications running on clients utilize an Application Program Interface (</a:t>
            </a:r>
            <a:r>
              <a:rPr lang="en-US" altLang="en-US" sz="2400" b="1" dirty="0"/>
              <a:t>API</a:t>
            </a:r>
            <a:r>
              <a:rPr lang="en-US" altLang="en-US" sz="2400" dirty="0"/>
              <a:t>) to access server databases via standard interface such as: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ODBC: Open Database Connectivity standard</a:t>
            </a:r>
            <a:endParaRPr lang="en-US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JDBC: for Java programming access</a:t>
            </a:r>
            <a:endParaRPr lang="en-US" altLang="en-US" sz="2200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54275" name="Rectangle 102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Two Tier Client-Server Architecture</a:t>
            </a:r>
            <a:endParaRPr lang="en-US" altLang="en-US" dirty="0"/>
          </a:p>
        </p:txBody>
      </p:sp>
      <p:sp>
        <p:nvSpPr>
          <p:cNvPr id="54276" name="Rectangle 1029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dirty="0"/>
              <a:t>Client and server must install appropriate client module and server module software for ODBC or JDBC</a:t>
            </a:r>
            <a:endParaRPr lang="en-US" altLang="en-US" dirty="0"/>
          </a:p>
          <a:p>
            <a:pPr eaLnBrk="1" hangingPunct="1"/>
            <a:r>
              <a:rPr lang="en-US" altLang="en-US" dirty="0"/>
              <a:t>A client program may connect to several DBMSs, sometimes called the data sources.</a:t>
            </a:r>
            <a:endParaRPr lang="en-US" altLang="en-US" dirty="0"/>
          </a:p>
          <a:p>
            <a:pPr eaLnBrk="1" hangingPunct="1"/>
            <a:r>
              <a:rPr lang="en-US" altLang="en-US" dirty="0"/>
              <a:t>In general, data sources can be files or other non-DBMS software that manages data.</a:t>
            </a:r>
            <a:endParaRPr lang="en-US" altLang="en-US" dirty="0"/>
          </a:p>
          <a:p>
            <a:pPr eaLnBrk="1" hangingPunct="1"/>
            <a:r>
              <a:rPr lang="en-US" altLang="en-US" dirty="0"/>
              <a:t>See Chapter 10 for details on Database Programming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Data Models (continued)</a:t>
            </a:r>
            <a:endParaRPr lang="en-US" altLang="en-US" dirty="0"/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b="1" dirty="0"/>
              <a:t>Data Model Operations:</a:t>
            </a:r>
            <a:endParaRPr lang="en-US" altLang="en-US" b="1" dirty="0"/>
          </a:p>
          <a:p>
            <a:pPr lvl="1" eaLnBrk="1" hangingPunct="1"/>
            <a:r>
              <a:rPr lang="en-US" altLang="en-US" dirty="0"/>
              <a:t>These operations are used for specifying database </a:t>
            </a:r>
            <a:r>
              <a:rPr lang="en-US" altLang="en-US" i="1" dirty="0"/>
              <a:t>retrievals</a:t>
            </a:r>
            <a:r>
              <a:rPr lang="en-US" altLang="en-US" dirty="0"/>
              <a:t> and </a:t>
            </a:r>
            <a:r>
              <a:rPr lang="en-US" altLang="en-US" i="1" dirty="0"/>
              <a:t>updates</a:t>
            </a:r>
            <a:r>
              <a:rPr lang="en-US" altLang="en-US" dirty="0"/>
              <a:t> by referring to the constructs of the data model.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Operations on the data model may include </a:t>
            </a:r>
            <a:r>
              <a:rPr lang="en-US" altLang="en-US" b="1" i="1" dirty="0"/>
              <a:t>basic model operations </a:t>
            </a:r>
            <a:r>
              <a:rPr lang="en-US" altLang="en-US" dirty="0"/>
              <a:t>(e.g. generic insert, delete, update) and</a:t>
            </a:r>
            <a:r>
              <a:rPr lang="en-US" altLang="en-US" b="1" i="1" dirty="0"/>
              <a:t> user-defined operations </a:t>
            </a:r>
            <a:r>
              <a:rPr lang="en-US" altLang="en-US" dirty="0"/>
              <a:t>(e.g. compute_student_gpa, update_inventory)</a:t>
            </a:r>
            <a:endParaRPr lang="en-US" altLang="en-US" b="1" i="1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56323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Three Tier Client-Server Architecture</a:t>
            </a:r>
            <a:endParaRPr lang="en-US" altLang="en-US" dirty="0"/>
          </a:p>
        </p:txBody>
      </p:sp>
      <p:sp>
        <p:nvSpPr>
          <p:cNvPr id="56324" name="Rectangle 5"/>
          <p:cNvSpPr>
            <a:spLocks noGrp="1"/>
          </p:cNvSpPr>
          <p:nvPr>
            <p:ph idx="1"/>
          </p:nvPr>
        </p:nvSpPr>
        <p:spPr>
          <a:xfrm>
            <a:off x="239713" y="1295400"/>
            <a:ext cx="8294687" cy="4876800"/>
          </a:xfrm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sz="2400" dirty="0"/>
              <a:t>Common for Web applications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Intermediate Layer called Application Server or Web Server: </a:t>
            </a:r>
            <a:endParaRPr lang="en-US" altLang="en-US" sz="2400" dirty="0"/>
          </a:p>
          <a:p>
            <a:pPr lvl="1" eaLnBrk="1" hangingPunct="1"/>
            <a:r>
              <a:rPr lang="en-US" altLang="en-US" sz="2200" dirty="0"/>
              <a:t>Stores the web connectivity software and the business logic part of the application used to access the corresponding data from the database server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Acts like a conduit for sending partially processed data between the database server and the client.</a:t>
            </a:r>
            <a:endParaRPr lang="en-US" altLang="en-US" sz="2200" dirty="0"/>
          </a:p>
          <a:p>
            <a:pPr eaLnBrk="1" hangingPunct="1"/>
            <a:r>
              <a:rPr lang="en-US" altLang="en-US" sz="2400" dirty="0"/>
              <a:t>Three-tier Architecture Can Enhance Security: </a:t>
            </a:r>
            <a:endParaRPr lang="en-US" altLang="en-US" sz="2400" dirty="0"/>
          </a:p>
          <a:p>
            <a:pPr lvl="1" eaLnBrk="1" hangingPunct="1"/>
            <a:r>
              <a:rPr lang="en-US" altLang="en-US" sz="2200" dirty="0"/>
              <a:t>Database server only accessible via middle tier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Clients cannot directly access database server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Clients contain user interfaces and Web browsers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The client is typically a PC or a mobile device connected to the Web</a:t>
            </a:r>
            <a:endParaRPr lang="en-US" altLang="en-US" sz="2200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Three-tier client-server architecture</a:t>
            </a:r>
            <a:endParaRPr lang="en-US" altLang="en-US" dirty="0"/>
          </a:p>
        </p:txBody>
      </p:sp>
      <p:pic>
        <p:nvPicPr>
          <p:cNvPr id="58372" name="Picture 4" descr="fig02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725" y="1847850"/>
            <a:ext cx="8194675" cy="4400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Variations of Distributed DBMSs (DDBMSs)</a:t>
            </a:r>
            <a:endParaRPr lang="en-US" altLang="en-US" dirty="0"/>
          </a:p>
        </p:txBody>
      </p:sp>
      <p:sp>
        <p:nvSpPr>
          <p:cNvPr id="5939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Homogeneous DDBMS</a:t>
            </a:r>
            <a:endParaRPr lang="en-US" altLang="en-US" dirty="0"/>
          </a:p>
          <a:p>
            <a:pPr eaLnBrk="1" hangingPunct="1"/>
            <a:r>
              <a:rPr lang="en-US" altLang="en-US" dirty="0"/>
              <a:t>Heterogeneous DDBMS</a:t>
            </a:r>
            <a:endParaRPr lang="en-US" altLang="en-US" dirty="0"/>
          </a:p>
          <a:p>
            <a:pPr eaLnBrk="1" hangingPunct="1"/>
            <a:r>
              <a:rPr lang="en-US" altLang="en-US" dirty="0"/>
              <a:t>Federated or Multidatabase Systems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Participating Databases are loosely coupled with high degree of autonomy.</a:t>
            </a:r>
            <a:endParaRPr lang="en-US" altLang="en-US" dirty="0"/>
          </a:p>
          <a:p>
            <a:pPr eaLnBrk="1" hangingPunct="1"/>
            <a:r>
              <a:rPr lang="en-US" altLang="en-US" dirty="0"/>
              <a:t>Distributed Database Systems have now come to be known as client-server based database systems because: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They do not support a totally distributed environment, but rather a set of database servers supporting a set of clients.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>
          <a:xfrm>
            <a:off x="228600" y="268288"/>
            <a:ext cx="7796213" cy="99218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History of Data Models (Additional Material)</a:t>
            </a:r>
            <a:endParaRPr lang="en-US" altLang="en-US" dirty="0"/>
          </a:p>
        </p:txBody>
      </p:sp>
      <p:sp>
        <p:nvSpPr>
          <p:cNvPr id="6144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Network Model</a:t>
            </a:r>
            <a:endParaRPr lang="en-US" altLang="en-US" dirty="0"/>
          </a:p>
          <a:p>
            <a:pPr eaLnBrk="1" hangingPunct="1"/>
            <a:r>
              <a:rPr lang="en-US" altLang="en-US" dirty="0"/>
              <a:t>Hierarchical Model</a:t>
            </a:r>
            <a:endParaRPr lang="en-US" altLang="en-US" dirty="0"/>
          </a:p>
          <a:p>
            <a:pPr eaLnBrk="1" hangingPunct="1"/>
            <a:r>
              <a:rPr lang="en-US" altLang="en-US" dirty="0"/>
              <a:t>Relational Model</a:t>
            </a:r>
            <a:endParaRPr lang="en-US" altLang="en-US" dirty="0"/>
          </a:p>
          <a:p>
            <a:pPr eaLnBrk="1" hangingPunct="1"/>
            <a:r>
              <a:rPr lang="en-US" altLang="en-US" dirty="0"/>
              <a:t>Object-oriented Data Models</a:t>
            </a:r>
            <a:endParaRPr lang="en-US" altLang="en-US" dirty="0"/>
          </a:p>
          <a:p>
            <a:pPr eaLnBrk="1" hangingPunct="1"/>
            <a:r>
              <a:rPr lang="en-US" altLang="en-US" dirty="0"/>
              <a:t>Object-Relational Models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63491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History of Data Models </a:t>
            </a:r>
            <a:endParaRPr lang="en-US" altLang="en-US" dirty="0"/>
          </a:p>
        </p:txBody>
      </p:sp>
      <p:sp>
        <p:nvSpPr>
          <p:cNvPr id="63492" name="Rectangle 1027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Network Model:</a:t>
            </a:r>
            <a:endParaRPr lang="en-US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first network DBMS was implemented by Honeywell in 1964-65 (IDS System).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Adopted heavily due to the support by CODASYL (Conference on Data Systems Languages) (CODASYL - DBTG report of 1971).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Later implemented in a large variety of systems - IDMS (Cullinet - now Computer Associates), DMS 1100 (Unisys), IMAGE (H.P. (Hewlett-Packard)), VAX -DBMS (Digital Equipment Corp., next COMPAQ, now H.P.).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Network Model</a:t>
            </a:r>
            <a:endParaRPr lang="en-US" altLang="en-US" dirty="0"/>
          </a:p>
        </p:txBody>
      </p:sp>
      <p:sp>
        <p:nvSpPr>
          <p:cNvPr id="6554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dirty="0"/>
              <a:t>Advantages: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Network Model is able to model complex relationships and represents semantics of add/delete on the relationships.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Can handle most situations for modeling using record types and relationship types.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Language is navigational; uses constructs like FIND, FIND member, FIND owner, FIND NEXT within set, GET, etc. 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Programmers can do optimal navigation through the database.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67587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Network Model</a:t>
            </a:r>
            <a:endParaRPr lang="en-US" altLang="en-US" dirty="0"/>
          </a:p>
        </p:txBody>
      </p:sp>
      <p:sp>
        <p:nvSpPr>
          <p:cNvPr id="67588" name="Rectangle 1027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Disadvantages: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Navigational and procedural nature of processing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Database contains a complex array of pointers that thread through a set of records.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Little scope for automated “query optimization”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History of Data Models </a:t>
            </a:r>
            <a:endParaRPr lang="en-US" altLang="en-US" dirty="0"/>
          </a:p>
        </p:txBody>
      </p:sp>
      <p:sp>
        <p:nvSpPr>
          <p:cNvPr id="6963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b="1" dirty="0"/>
              <a:t>Hierarchical Data Model:</a:t>
            </a:r>
            <a:endParaRPr lang="en-US" altLang="en-US" b="1" dirty="0"/>
          </a:p>
          <a:p>
            <a:pPr lvl="1" eaLnBrk="1" hangingPunct="1"/>
            <a:r>
              <a:rPr lang="en-US" altLang="en-US" dirty="0"/>
              <a:t>Initially implemented in a joint effort by IBM and North American Rockwell around 1965. Resulted in the IMS family of systems.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IBM’s IMS product had (and still has) a very large customer base worldwide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Hierarchical model was formalized based on the IMS system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Other systems based on this model: System 2k (SAS inc.)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71683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Hierarchical Model</a:t>
            </a:r>
            <a:endParaRPr lang="en-US" altLang="en-US" dirty="0"/>
          </a:p>
        </p:txBody>
      </p:sp>
      <p:sp>
        <p:nvSpPr>
          <p:cNvPr id="71684" name="Rectangle 1027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sz="2400" dirty="0"/>
              <a:t>Advantages:</a:t>
            </a:r>
            <a:endParaRPr lang="en-US" altLang="en-US" sz="2400" dirty="0"/>
          </a:p>
          <a:p>
            <a:pPr lvl="1" eaLnBrk="1" hangingPunct="1"/>
            <a:r>
              <a:rPr lang="en-US" altLang="en-US" sz="2200" dirty="0"/>
              <a:t>Simple to construct and operate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Corresponds to a number of natural hierarchically organized domains, e.g., organization (“org”) chart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Language is simple: </a:t>
            </a:r>
            <a:endParaRPr lang="en-US" altLang="en-US" sz="2200" dirty="0"/>
          </a:p>
          <a:p>
            <a:pPr lvl="2" eaLnBrk="1" hangingPunct="1"/>
            <a:r>
              <a:rPr lang="en-US" altLang="en-US" sz="2000" dirty="0"/>
              <a:t>Uses constructs like GET, GET UNIQUE, GET NEXT, GET NEXT WITHIN PARENT, etc.</a:t>
            </a:r>
            <a:endParaRPr lang="en-US" altLang="en-US" sz="2000" dirty="0"/>
          </a:p>
          <a:p>
            <a:pPr eaLnBrk="1" hangingPunct="1"/>
            <a:r>
              <a:rPr lang="en-US" altLang="en-US" sz="2400" dirty="0"/>
              <a:t>Disadvantages:</a:t>
            </a:r>
            <a:endParaRPr lang="en-US" altLang="en-US" sz="2400" dirty="0"/>
          </a:p>
          <a:p>
            <a:pPr lvl="1" eaLnBrk="1" hangingPunct="1"/>
            <a:r>
              <a:rPr lang="en-US" altLang="en-US" sz="2200" dirty="0"/>
              <a:t>Navigational and procedural nature of processing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Database is visualized as a linear arrangement of records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Little scope for "query optimization"</a:t>
            </a:r>
            <a:endParaRPr lang="en-US" altLang="en-US" sz="2200" dirty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History of Data Models </a:t>
            </a:r>
            <a:endParaRPr lang="en-US" altLang="en-US" dirty="0"/>
          </a:p>
        </p:txBody>
      </p:sp>
      <p:sp>
        <p:nvSpPr>
          <p:cNvPr id="7373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sz="2400" b="1" dirty="0"/>
              <a:t>Relational Model: </a:t>
            </a:r>
            <a:endParaRPr lang="en-US" altLang="en-US" sz="2400" b="1" dirty="0"/>
          </a:p>
          <a:p>
            <a:pPr lvl="1" eaLnBrk="1" hangingPunct="1"/>
            <a:r>
              <a:rPr lang="en-US" altLang="en-US" sz="2200" dirty="0"/>
              <a:t>Proposed in 1970 by E.F. Codd (IBM), first commercial system in 1981-82.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Now in several commercial products (e.g. DB2, ORACLE, MS SQL Server, SYBASE, INFORMIX).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Several free open source implementations, e.g. MySQL, PostgreSQL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Currently most dominant for developing database applications.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SQL relational standards: SQL-89 (SQL1), SQL-92 (SQL2), SQL-99, SQL3, …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Chapters 5 through 11 describe this model in detail</a:t>
            </a:r>
            <a:endParaRPr lang="en-US" altLang="en-US" sz="22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11267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Categories of Data Models</a:t>
            </a:r>
            <a:endParaRPr lang="en-US" altLang="en-US" dirty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idx="1"/>
          </p:nvPr>
        </p:nvSpPr>
        <p:spPr>
          <a:xfrm>
            <a:off x="239713" y="1752600"/>
            <a:ext cx="8294688" cy="4419600"/>
          </a:xfrm>
        </p:spPr>
        <p:txBody>
          <a:bodyPr vert="horz" wrap="square" lIns="91440" tIns="45720" rIns="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Conceptual (high-level, semantic) data models: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Provide concepts that are close to the way many users perceive data. 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(Also called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entity-based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or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object-based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data models.)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Physical (low-level, internal) data models: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Provide concepts that describe details of how data is stored in the computer. These are usually specified in an ad-hoc manner through DBMS design and administration manuals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75779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History of Data Models</a:t>
            </a:r>
            <a:endParaRPr lang="en-US" altLang="en-US" dirty="0"/>
          </a:p>
        </p:txBody>
      </p:sp>
      <p:sp>
        <p:nvSpPr>
          <p:cNvPr id="75780" name="Rectangle 1027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sz="2400" b="1" dirty="0"/>
              <a:t>Object-oriented Data Models:</a:t>
            </a:r>
            <a:endParaRPr lang="en-US" altLang="en-US" sz="2400" b="1" dirty="0"/>
          </a:p>
          <a:p>
            <a:pPr lvl="1" eaLnBrk="1" hangingPunct="1"/>
            <a:r>
              <a:rPr lang="en-US" altLang="en-US" sz="2200" dirty="0"/>
              <a:t>Several models have been proposed for implementing in a database system. 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One set comprises models of persistent O-O Programming Languages such as C++ (e.g., in OBJECTSTORE or VERSANT), and Smalltalk (e.g., in GEMSTONE).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Additionally, systems like O2, ORION (at MCC - then ITASCA), IRIS (at H.P.- used in Open OODB).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Object Database Standard: ODMG-93, ODMG-version 2.0, ODMG-version 3.0.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Chapter 12 describes this model.</a:t>
            </a:r>
            <a:endParaRPr lang="en-US" altLang="en-US" sz="2200"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History of Data Models</a:t>
            </a:r>
            <a:endParaRPr lang="en-US" altLang="en-US" dirty="0"/>
          </a:p>
        </p:txBody>
      </p:sp>
      <p:sp>
        <p:nvSpPr>
          <p:cNvPr id="7782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b="1" dirty="0"/>
              <a:t>Object-Relational Models: </a:t>
            </a:r>
            <a:endParaRPr lang="en-US" altLang="en-US" b="1" dirty="0"/>
          </a:p>
          <a:p>
            <a:pPr lvl="1" eaLnBrk="1" hangingPunct="1"/>
            <a:r>
              <a:rPr lang="en-US" altLang="en-US" dirty="0"/>
              <a:t>The trend to mix object models with relational was started with Informix Universal Server.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Relational systems incorporated concepts from object databases leading to object-relational.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Exemplified in the versions of Oracle, DB2, and SQL Server and other DBMSs.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Current trend by Relational DBMS vendors is to extend relational DBMSs with capability to process XML, Text and other data types.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The term “Object-relational” is receding in the marketplace.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13315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Categories of Data Models</a:t>
            </a:r>
            <a:endParaRPr lang="en-US" altLang="en-US" dirty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idx="1"/>
          </p:nvPr>
        </p:nvSpPr>
        <p:spPr>
          <a:xfrm>
            <a:off x="239713" y="1676400"/>
            <a:ext cx="8294688" cy="4495800"/>
          </a:xfrm>
        </p:spPr>
        <p:txBody>
          <a:bodyPr vert="horz" wrap="square" lIns="91440" tIns="45720" rIns="0" bIns="45720" numCol="1" anchor="t" anchorCtr="0" compatLnSpc="1"/>
          <a:p>
            <a:pPr eaLnBrk="1" hangingPunct="1">
              <a:lnSpc>
                <a:spcPct val="90000"/>
              </a:lnSpc>
            </a:pPr>
            <a:endParaRPr lang="en-US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Implementation (representational) data models:</a:t>
            </a:r>
            <a:endParaRPr lang="en-US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Provide concepts that fall between the above two, used by many commercial DBMS implementations (e.g. relational data models used in many commercial systems).</a:t>
            </a: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Self-Describing Data Models:</a:t>
            </a:r>
            <a:endParaRPr lang="en-US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Combine the description of data with the data values. Examples include XML, key-value stores and some NOSQL systems.</a:t>
            </a:r>
            <a:endParaRPr lang="en-US" altLang="en-US" sz="22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15363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Schemas versus Instances</a:t>
            </a:r>
            <a:endParaRPr lang="en-US" altLang="en-US" dirty="0"/>
          </a:p>
        </p:txBody>
      </p:sp>
      <p:sp>
        <p:nvSpPr>
          <p:cNvPr id="15364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dirty="0"/>
              <a:t>Database Schema: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i="1" dirty="0"/>
              <a:t>description</a:t>
            </a:r>
            <a:r>
              <a:rPr lang="en-US" altLang="en-US" dirty="0"/>
              <a:t> of a database.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Includes descriptions of the database structure, data types, and the constraints on the database.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Schema Diagram: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An </a:t>
            </a:r>
            <a:r>
              <a:rPr lang="en-US" altLang="en-US" b="1" i="1" dirty="0"/>
              <a:t>illustrative</a:t>
            </a:r>
            <a:r>
              <a:rPr lang="en-US" altLang="en-US" dirty="0"/>
              <a:t> display of (most aspects of) a database schema.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Schema Construct: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i="1" dirty="0"/>
              <a:t>component</a:t>
            </a:r>
            <a:r>
              <a:rPr lang="en-US" altLang="en-US" dirty="0"/>
              <a:t> of the schema or an object within the schema, e.g., STUDENT, COURSE.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17411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Schemas versus Instances</a:t>
            </a:r>
            <a:endParaRPr lang="en-US" altLang="en-US" dirty="0"/>
          </a:p>
        </p:txBody>
      </p:sp>
      <p:sp>
        <p:nvSpPr>
          <p:cNvPr id="17412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Database State: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The actual data stored in a database at a </a:t>
            </a:r>
            <a:r>
              <a:rPr lang="en-US" altLang="en-US" b="1" i="1" dirty="0"/>
              <a:t>particular moment in time</a:t>
            </a:r>
            <a:r>
              <a:rPr lang="en-US" altLang="en-US" dirty="0"/>
              <a:t>. This includes the collection of all the data in the database.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Also called database instance (or occurrence or snapshot).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The term </a:t>
            </a:r>
            <a:r>
              <a:rPr lang="en-US" altLang="en-US" i="1" dirty="0"/>
              <a:t>instance </a:t>
            </a:r>
            <a:r>
              <a:rPr lang="en-US" altLang="en-US" dirty="0"/>
              <a:t> is also applied to individual database components, e.g. </a:t>
            </a:r>
            <a:r>
              <a:rPr lang="en-US" altLang="en-US" i="1" dirty="0"/>
              <a:t>record instance, table instance, entity instance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19459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Database Schema </a:t>
            </a:r>
            <a:br>
              <a:rPr lang="en-US" altLang="en-US" dirty="0"/>
            </a:br>
            <a:r>
              <a:rPr lang="en-US" altLang="en-US" dirty="0"/>
              <a:t>vs. Database State</a:t>
            </a:r>
            <a:endParaRPr lang="en-US" altLang="en-US" dirty="0"/>
          </a:p>
        </p:txBody>
      </p:sp>
      <p:sp>
        <p:nvSpPr>
          <p:cNvPr id="19460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Database State: 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Refers to the </a:t>
            </a:r>
            <a:r>
              <a:rPr lang="en-US" altLang="en-US" b="1" i="1" dirty="0"/>
              <a:t>content</a:t>
            </a:r>
            <a:r>
              <a:rPr lang="en-US" altLang="en-US" dirty="0"/>
              <a:t> of a database at a moment in time.</a:t>
            </a:r>
            <a:endParaRPr lang="en-US" altLang="en-US" dirty="0"/>
          </a:p>
          <a:p>
            <a:pPr eaLnBrk="1" hangingPunct="1"/>
            <a:r>
              <a:rPr lang="en-US" altLang="en-US" dirty="0"/>
              <a:t>Initial Database State: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Refers to the database state when it is initially loaded into the system.</a:t>
            </a:r>
            <a:endParaRPr lang="en-US" altLang="en-US" dirty="0"/>
          </a:p>
          <a:p>
            <a:pPr eaLnBrk="1" hangingPunct="1"/>
            <a:r>
              <a:rPr lang="en-US" altLang="en-US" dirty="0"/>
              <a:t>Valid State: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 state that satisfies the structure and constraints of the database.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2-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21507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Database Schema </a:t>
            </a:r>
            <a:br>
              <a:rPr lang="en-US" altLang="en-US" dirty="0"/>
            </a:br>
            <a:r>
              <a:rPr lang="en-US" altLang="en-US" dirty="0"/>
              <a:t>vs. Database State (continued)</a:t>
            </a:r>
            <a:endParaRPr lang="en-US" altLang="en-US" dirty="0"/>
          </a:p>
        </p:txBody>
      </p:sp>
      <p:sp>
        <p:nvSpPr>
          <p:cNvPr id="21508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Distinction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The </a:t>
            </a:r>
            <a:r>
              <a:rPr lang="en-US" altLang="en-US" b="1" i="1" dirty="0"/>
              <a:t>database schema</a:t>
            </a:r>
            <a:r>
              <a:rPr lang="en-US" altLang="en-US" dirty="0"/>
              <a:t> changes very infrequently. 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The </a:t>
            </a:r>
            <a:r>
              <a:rPr lang="en-US" altLang="en-US" b="1" i="1" dirty="0"/>
              <a:t>database state</a:t>
            </a:r>
            <a:r>
              <a:rPr lang="en-US" altLang="en-US" dirty="0"/>
              <a:t> changes every time the database is updated. 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Schema</a:t>
            </a:r>
            <a:r>
              <a:rPr lang="en-US" altLang="en-US" dirty="0"/>
              <a:t> is also called </a:t>
            </a:r>
            <a:r>
              <a:rPr lang="en-US" altLang="en-US" b="1" dirty="0"/>
              <a:t>intension</a:t>
            </a:r>
            <a:r>
              <a:rPr lang="en-US" altLang="en-US" dirty="0"/>
              <a:t>.</a:t>
            </a:r>
            <a:endParaRPr lang="en-US" altLang="en-US" dirty="0"/>
          </a:p>
          <a:p>
            <a:pPr eaLnBrk="1" hangingPunct="1"/>
            <a:r>
              <a:rPr lang="en-US" altLang="en-US" b="1" dirty="0"/>
              <a:t>State</a:t>
            </a:r>
            <a:r>
              <a:rPr lang="en-US" altLang="en-US" dirty="0"/>
              <a:t> is also called </a:t>
            </a:r>
            <a:r>
              <a:rPr lang="en-US" altLang="en-US" b="1" dirty="0"/>
              <a:t>extension</a:t>
            </a:r>
            <a:r>
              <a:rPr lang="en-US" altLang="en-US" dirty="0"/>
              <a:t>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13311</Words>
  <Application>WPS 演示</Application>
  <PresentationFormat/>
  <Paragraphs>444</Paragraphs>
  <Slides>41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</vt:lpstr>
      <vt:lpstr>SimSun</vt:lpstr>
      <vt:lpstr>Wingdings</vt:lpstr>
      <vt:lpstr>MS PGothic</vt:lpstr>
      <vt:lpstr>Tahoma</vt:lpstr>
      <vt:lpstr>Verdana</vt:lpstr>
      <vt:lpstr>Wingdings</vt:lpstr>
      <vt:lpstr>Microsoft YaHei</vt:lpstr>
      <vt:lpstr>Arial Unicode MS</vt:lpstr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WPS_1671077781</cp:lastModifiedBy>
  <cp:revision>2</cp:revision>
  <cp:lastPrinted>2001-11-04T00:51:13Z</cp:lastPrinted>
  <dcterms:created xsi:type="dcterms:W3CDTF">2005-02-25T19:46:41Z</dcterms:created>
  <dcterms:modified xsi:type="dcterms:W3CDTF">2025-09-19T04:51:19Z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F3D4E47AE80E4D649C18A1B4B66A0553_12</vt:lpwstr>
  </property>
  <property fmtid="{D5CDD505-2E9C-101B-9397-08002B2CF9AE}" pid="3" name="KSOProductBuildVer">
    <vt:lpwstr>2052-12.1.0.21915</vt:lpwstr>
  </property>
</Properties>
</file>