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79"/>
  </p:notesMasterIdLst>
  <p:sldIdLst>
    <p:sldId id="355" r:id="rId2"/>
    <p:sldId id="256" r:id="rId3"/>
    <p:sldId id="257" r:id="rId4"/>
    <p:sldId id="335" r:id="rId5"/>
    <p:sldId id="351" r:id="rId6"/>
    <p:sldId id="258" r:id="rId7"/>
    <p:sldId id="349" r:id="rId8"/>
    <p:sldId id="314" r:id="rId9"/>
    <p:sldId id="315" r:id="rId10"/>
    <p:sldId id="330" r:id="rId11"/>
    <p:sldId id="328" r:id="rId12"/>
    <p:sldId id="259" r:id="rId13"/>
    <p:sldId id="323" r:id="rId14"/>
    <p:sldId id="316" r:id="rId15"/>
    <p:sldId id="325" r:id="rId16"/>
    <p:sldId id="260" r:id="rId17"/>
    <p:sldId id="336" r:id="rId18"/>
    <p:sldId id="264" r:id="rId19"/>
    <p:sldId id="329" r:id="rId20"/>
    <p:sldId id="307" r:id="rId21"/>
    <p:sldId id="262" r:id="rId22"/>
    <p:sldId id="326" r:id="rId23"/>
    <p:sldId id="263" r:id="rId24"/>
    <p:sldId id="327" r:id="rId25"/>
    <p:sldId id="317" r:id="rId26"/>
    <p:sldId id="318" r:id="rId27"/>
    <p:sldId id="268" r:id="rId28"/>
    <p:sldId id="261" r:id="rId29"/>
    <p:sldId id="319" r:id="rId30"/>
    <p:sldId id="320" r:id="rId31"/>
    <p:sldId id="265" r:id="rId32"/>
    <p:sldId id="267" r:id="rId33"/>
    <p:sldId id="321" r:id="rId34"/>
    <p:sldId id="322" r:id="rId35"/>
    <p:sldId id="331" r:id="rId36"/>
    <p:sldId id="337" r:id="rId37"/>
    <p:sldId id="338" r:id="rId38"/>
    <p:sldId id="339" r:id="rId39"/>
    <p:sldId id="340" r:id="rId40"/>
    <p:sldId id="312" r:id="rId41"/>
    <p:sldId id="313" r:id="rId42"/>
    <p:sldId id="270" r:id="rId43"/>
    <p:sldId id="346" r:id="rId44"/>
    <p:sldId id="310" r:id="rId45"/>
    <p:sldId id="350" r:id="rId46"/>
    <p:sldId id="311" r:id="rId47"/>
    <p:sldId id="273" r:id="rId48"/>
    <p:sldId id="308" r:id="rId49"/>
    <p:sldId id="341" r:id="rId50"/>
    <p:sldId id="274" r:id="rId51"/>
    <p:sldId id="342" r:id="rId52"/>
    <p:sldId id="343" r:id="rId53"/>
    <p:sldId id="344" r:id="rId54"/>
    <p:sldId id="347" r:id="rId55"/>
    <p:sldId id="348" r:id="rId56"/>
    <p:sldId id="352" r:id="rId57"/>
    <p:sldId id="353" r:id="rId58"/>
    <p:sldId id="275" r:id="rId59"/>
    <p:sldId id="309" r:id="rId60"/>
    <p:sldId id="354" r:id="rId61"/>
    <p:sldId id="360" r:id="rId62"/>
    <p:sldId id="361" r:id="rId63"/>
    <p:sldId id="362" r:id="rId64"/>
    <p:sldId id="363" r:id="rId65"/>
    <p:sldId id="364" r:id="rId66"/>
    <p:sldId id="365" r:id="rId67"/>
    <p:sldId id="358" r:id="rId68"/>
    <p:sldId id="359" r:id="rId69"/>
    <p:sldId id="366" r:id="rId70"/>
    <p:sldId id="367" r:id="rId71"/>
    <p:sldId id="368" r:id="rId72"/>
    <p:sldId id="369" r:id="rId73"/>
    <p:sldId id="370" r:id="rId74"/>
    <p:sldId id="371" r:id="rId75"/>
    <p:sldId id="356" r:id="rId76"/>
    <p:sldId id="357" r:id="rId77"/>
    <p:sldId id="286" r:id="rId78"/>
  </p:sldIdLst>
  <p:sldSz cx="9144000" cy="5143500" type="screen16x9"/>
  <p:notesSz cx="6858000" cy="9144000"/>
  <p:embeddedFontLst>
    <p:embeddedFont>
      <p:font typeface="Helvetica" panose="020B0604020202020204" pitchFamily="34" charset="0"/>
      <p:regular r:id="rId80"/>
      <p:bold r:id="rId81"/>
      <p:italic r:id="rId82"/>
      <p:boldItalic r:id="rId83"/>
    </p:embeddedFont>
    <p:embeddedFont>
      <p:font typeface="Arial Black" panose="020B0A04020102020204" pitchFamily="34" charset="0"/>
      <p:bold r:id="rId84"/>
    </p:embeddedFont>
    <p:embeddedFont>
      <p:font typeface="Poppins" panose="020B0604020202020204" charset="0"/>
      <p:regular r:id="rId85"/>
      <p:bold r:id="rId86"/>
      <p:italic r:id="rId87"/>
      <p:boldItalic r:id="rId88"/>
    </p:embeddedFont>
    <p:embeddedFont>
      <p:font typeface="Gadugi" panose="020B0502040204020203" pitchFamily="34" charset="0"/>
      <p:regular r:id="rId89"/>
      <p:bold r:id="rId90"/>
    </p:embeddedFont>
    <p:embeddedFont>
      <p:font typeface="Broadway" panose="04040905080B02020502" pitchFamily="82" charset="0"/>
      <p:regular r:id="rId91"/>
    </p:embeddedFont>
    <p:embeddedFont>
      <p:font typeface="Baskerville Old Face" panose="02020602080505020303" pitchFamily="18" charset="0"/>
      <p:regular r:id="rId92"/>
    </p:embeddedFont>
    <p:embeddedFont>
      <p:font typeface="SimSun" panose="02010600030101010101" pitchFamily="2" charset="-122"/>
      <p:regular r:id="rId93"/>
    </p:embeddedFont>
    <p:embeddedFont>
      <p:font typeface="IBM Plex Mono" panose="020B0604020202020204" charset="0"/>
      <p:regular r:id="rId94"/>
      <p:bold r:id="rId95"/>
      <p:italic r:id="rId96"/>
      <p:boldItalic r:id="rId97"/>
    </p:embeddedFont>
    <p:embeddedFont>
      <p:font typeface="Nirmala UI Semilight" panose="020B0402040204020203" pitchFamily="34" charset="0"/>
      <p:regular r:id="rId98"/>
    </p:embeddedFont>
    <p:embeddedFont>
      <p:font typeface="Arial Rounded MT Bold" panose="020F0704030504030204" pitchFamily="34" charset="0"/>
      <p:regular r:id="rId99"/>
    </p:embeddedFont>
    <p:embeddedFont>
      <p:font typeface="PT Sans" panose="020B0604020202020204" charset="0"/>
      <p:regular r:id="rId100"/>
      <p:bold r:id="rId101"/>
      <p:italic r:id="rId102"/>
      <p:boldItalic r:id="rId103"/>
    </p:embeddedFont>
    <p:embeddedFont>
      <p:font typeface="Nirmala Text" panose="020B0502040204020203" pitchFamily="34" charset="0"/>
      <p:regular r:id="rId104"/>
      <p:bold r:id="rId105"/>
    </p:embeddedFont>
    <p:embeddedFont>
      <p:font typeface="Cambria Math" panose="02040503050406030204" pitchFamily="18" charset="0"/>
      <p:regular r:id="rId106"/>
    </p:embeddedFont>
    <p:embeddedFont>
      <p:font typeface="Bodoni MT Black" panose="02070A03080606020203" pitchFamily="18" charset="0"/>
      <p:bold r:id="rId107"/>
      <p:boldItalic r:id="rId108"/>
    </p:embeddedFont>
    <p:embeddedFont>
      <p:font typeface="Source Code Pro" panose="020B0604020202020204" charset="0"/>
      <p:regular r:id="rId109"/>
      <p:bold r:id="rId110"/>
      <p:italic r:id="rId111"/>
      <p:boldItalic r:id="rId112"/>
    </p:embeddedFont>
    <p:embeddedFont>
      <p:font typeface="Calibri" panose="020F0502020204030204" pitchFamily="34" charset="0"/>
      <p:regular r:id="rId113"/>
      <p:bold r:id="rId114"/>
      <p:italic r:id="rId115"/>
      <p:boldItalic r:id="rId116"/>
    </p:embeddedFont>
  </p:embeddedFontLst>
  <p:custShowLst>
    <p:custShow name="Custom Show 1" id="0">
      <p:sldLst>
        <p:sld r:id="rId4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620B302-6C75-46EC-A327-9A635FEF9AAB}">
          <p14:sldIdLst>
            <p14:sldId id="355"/>
            <p14:sldId id="256"/>
            <p14:sldId id="257"/>
          </p14:sldIdLst>
        </p14:section>
        <p14:section name="Untitled Section" id="{39903E02-29F7-49E1-AF0E-2EE88E59B349}">
          <p14:sldIdLst>
            <p14:sldId id="335"/>
            <p14:sldId id="351"/>
            <p14:sldId id="258"/>
            <p14:sldId id="349"/>
            <p14:sldId id="314"/>
            <p14:sldId id="315"/>
            <p14:sldId id="330"/>
            <p14:sldId id="328"/>
            <p14:sldId id="259"/>
            <p14:sldId id="323"/>
            <p14:sldId id="316"/>
            <p14:sldId id="325"/>
            <p14:sldId id="260"/>
            <p14:sldId id="336"/>
            <p14:sldId id="264"/>
            <p14:sldId id="329"/>
            <p14:sldId id="307"/>
            <p14:sldId id="262"/>
            <p14:sldId id="326"/>
            <p14:sldId id="263"/>
            <p14:sldId id="327"/>
            <p14:sldId id="317"/>
            <p14:sldId id="318"/>
            <p14:sldId id="268"/>
            <p14:sldId id="261"/>
            <p14:sldId id="319"/>
            <p14:sldId id="320"/>
            <p14:sldId id="265"/>
            <p14:sldId id="267"/>
            <p14:sldId id="321"/>
            <p14:sldId id="322"/>
            <p14:sldId id="331"/>
            <p14:sldId id="337"/>
            <p14:sldId id="338"/>
            <p14:sldId id="339"/>
            <p14:sldId id="340"/>
            <p14:sldId id="312"/>
            <p14:sldId id="313"/>
            <p14:sldId id="270"/>
            <p14:sldId id="346"/>
            <p14:sldId id="310"/>
            <p14:sldId id="350"/>
            <p14:sldId id="311"/>
            <p14:sldId id="273"/>
            <p14:sldId id="308"/>
            <p14:sldId id="341"/>
            <p14:sldId id="274"/>
            <p14:sldId id="342"/>
            <p14:sldId id="343"/>
            <p14:sldId id="344"/>
            <p14:sldId id="347"/>
            <p14:sldId id="348"/>
            <p14:sldId id="352"/>
            <p14:sldId id="353"/>
            <p14:sldId id="275"/>
            <p14:sldId id="309"/>
            <p14:sldId id="354"/>
            <p14:sldId id="360"/>
            <p14:sldId id="361"/>
            <p14:sldId id="362"/>
            <p14:sldId id="363"/>
            <p14:sldId id="364"/>
            <p14:sldId id="365"/>
            <p14:sldId id="358"/>
            <p14:sldId id="359"/>
            <p14:sldId id="366"/>
            <p14:sldId id="367"/>
            <p14:sldId id="368"/>
            <p14:sldId id="369"/>
            <p14:sldId id="370"/>
            <p14:sldId id="371"/>
            <p14:sldId id="356"/>
            <p14:sldId id="357"/>
            <p14:sldId id="28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D53016-C617-4504-9B69-4949CE9F9CAA}">
  <a:tblStyle styleId="{78D53016-C617-4504-9B69-4949CE9F9C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38" autoAdjust="0"/>
    <p:restoredTop sz="94660"/>
  </p:normalViewPr>
  <p:slideViewPr>
    <p:cSldViewPr snapToGrid="0" showGuides="1">
      <p:cViewPr varScale="1">
        <p:scale>
          <a:sx n="104" d="100"/>
          <a:sy n="104" d="100"/>
        </p:scale>
        <p:origin x="204" y="68"/>
      </p:cViewPr>
      <p:guideLst>
        <p:guide pos="2880"/>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5.fntdata"/><Relationship Id="rId89" Type="http://schemas.openxmlformats.org/officeDocument/2006/relationships/font" Target="fonts/font10.fntdata"/><Relationship Id="rId112" Type="http://schemas.openxmlformats.org/officeDocument/2006/relationships/font" Target="fonts/font33.fntdata"/><Relationship Id="rId16" Type="http://schemas.openxmlformats.org/officeDocument/2006/relationships/slide" Target="slides/slide15.xml"/><Relationship Id="rId107" Type="http://schemas.openxmlformats.org/officeDocument/2006/relationships/font" Target="fonts/font28.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102" Type="http://schemas.openxmlformats.org/officeDocument/2006/relationships/font" Target="fonts/font23.fntdata"/><Relationship Id="rId5" Type="http://schemas.openxmlformats.org/officeDocument/2006/relationships/slide" Target="slides/slide4.xml"/><Relationship Id="rId90" Type="http://schemas.openxmlformats.org/officeDocument/2006/relationships/font" Target="fonts/font11.fntdata"/><Relationship Id="rId95" Type="http://schemas.openxmlformats.org/officeDocument/2006/relationships/font" Target="fonts/font16.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34.fntdata"/><Relationship Id="rId118" Type="http://schemas.openxmlformats.org/officeDocument/2006/relationships/viewProps" Target="viewProps.xml"/><Relationship Id="rId80" Type="http://schemas.openxmlformats.org/officeDocument/2006/relationships/font" Target="fonts/font1.fntdata"/><Relationship Id="rId85" Type="http://schemas.openxmlformats.org/officeDocument/2006/relationships/font" Target="fonts/font6.fntdata"/><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24.fntdata"/><Relationship Id="rId108" Type="http://schemas.openxmlformats.org/officeDocument/2006/relationships/font" Target="fonts/font29.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font" Target="fonts/font12.fntdata"/><Relationship Id="rId96"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35.fntdata"/><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2.fntdata"/><Relationship Id="rId86" Type="http://schemas.openxmlformats.org/officeDocument/2006/relationships/font" Target="fonts/font7.fntdata"/><Relationship Id="rId94" Type="http://schemas.openxmlformats.org/officeDocument/2006/relationships/font" Target="fonts/font15.fntdata"/><Relationship Id="rId99" Type="http://schemas.openxmlformats.org/officeDocument/2006/relationships/font" Target="fonts/font20.fntdata"/><Relationship Id="rId101"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30.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8.fntdata"/><Relationship Id="rId104" Type="http://schemas.openxmlformats.org/officeDocument/2006/relationships/font" Target="fonts/font25.fntdata"/><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8.fntdata"/><Relationship Id="rId110" Type="http://schemas.openxmlformats.org/officeDocument/2006/relationships/font" Target="fonts/font31.fntdata"/><Relationship Id="rId115" Type="http://schemas.openxmlformats.org/officeDocument/2006/relationships/font" Target="fonts/font36.fntdata"/><Relationship Id="rId61" Type="http://schemas.openxmlformats.org/officeDocument/2006/relationships/slide" Target="slides/slide60.xml"/><Relationship Id="rId82"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21.fntdata"/><Relationship Id="rId105" Type="http://schemas.openxmlformats.org/officeDocument/2006/relationships/font" Target="fonts/font2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4.fntdata"/><Relationship Id="rId98" Type="http://schemas.openxmlformats.org/officeDocument/2006/relationships/font" Target="fonts/font19.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37.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font" Target="fonts/font4.fntdata"/><Relationship Id="rId88" Type="http://schemas.openxmlformats.org/officeDocument/2006/relationships/font" Target="fonts/font9.fntdata"/><Relationship Id="rId111" Type="http://schemas.openxmlformats.org/officeDocument/2006/relationships/font" Target="fonts/font32.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font" Target="fonts/font2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2204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3305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7831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9534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432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153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Google Shape;1527;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Google Shape;1527;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1554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8"/>
        <p:cNvGrpSpPr/>
        <p:nvPr/>
      </p:nvGrpSpPr>
      <p:grpSpPr>
        <a:xfrm>
          <a:off x="0" y="0"/>
          <a:ext cx="0" cy="0"/>
          <a:chOff x="0" y="0"/>
          <a:chExt cx="0" cy="0"/>
        </a:xfrm>
      </p:grpSpPr>
      <p:sp>
        <p:nvSpPr>
          <p:cNvPr id="1729" name="Google Shape;1729;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0" name="Google Shape;1730;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8"/>
        <p:cNvGrpSpPr/>
        <p:nvPr/>
      </p:nvGrpSpPr>
      <p:grpSpPr>
        <a:xfrm>
          <a:off x="0" y="0"/>
          <a:ext cx="0" cy="0"/>
          <a:chOff x="0" y="0"/>
          <a:chExt cx="0" cy="0"/>
        </a:xfrm>
      </p:grpSpPr>
      <p:sp>
        <p:nvSpPr>
          <p:cNvPr id="1729" name="Google Shape;1729;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0" name="Google Shape;1730;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9898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0"/>
        <p:cNvGrpSpPr/>
        <p:nvPr/>
      </p:nvGrpSpPr>
      <p:grpSpPr>
        <a:xfrm>
          <a:off x="0" y="0"/>
          <a:ext cx="0" cy="0"/>
          <a:chOff x="0" y="0"/>
          <a:chExt cx="0" cy="0"/>
        </a:xfrm>
      </p:grpSpPr>
      <p:sp>
        <p:nvSpPr>
          <p:cNvPr id="1631" name="Google Shape;1631;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2" name="Google Shape;1632;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0"/>
        <p:cNvGrpSpPr/>
        <p:nvPr/>
      </p:nvGrpSpPr>
      <p:grpSpPr>
        <a:xfrm>
          <a:off x="0" y="0"/>
          <a:ext cx="0" cy="0"/>
          <a:chOff x="0" y="0"/>
          <a:chExt cx="0" cy="0"/>
        </a:xfrm>
      </p:grpSpPr>
      <p:sp>
        <p:nvSpPr>
          <p:cNvPr id="1631" name="Google Shape;1631;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2" name="Google Shape;1632;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2221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4" name="Google Shape;1664;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0"/>
        <p:cNvGrpSpPr/>
        <p:nvPr/>
      </p:nvGrpSpPr>
      <p:grpSpPr>
        <a:xfrm>
          <a:off x="0" y="0"/>
          <a:ext cx="0" cy="0"/>
          <a:chOff x="0" y="0"/>
          <a:chExt cx="0" cy="0"/>
        </a:xfrm>
      </p:grpSpPr>
      <p:sp>
        <p:nvSpPr>
          <p:cNvPr id="1631" name="Google Shape;1631;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2" name="Google Shape;1632;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62295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0"/>
        <p:cNvGrpSpPr/>
        <p:nvPr/>
      </p:nvGrpSpPr>
      <p:grpSpPr>
        <a:xfrm>
          <a:off x="0" y="0"/>
          <a:ext cx="0" cy="0"/>
          <a:chOff x="0" y="0"/>
          <a:chExt cx="0" cy="0"/>
        </a:xfrm>
      </p:grpSpPr>
      <p:sp>
        <p:nvSpPr>
          <p:cNvPr id="1631" name="Google Shape;1631;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2" name="Google Shape;1632;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76678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0"/>
        <p:cNvGrpSpPr/>
        <p:nvPr/>
      </p:nvGrpSpPr>
      <p:grpSpPr>
        <a:xfrm>
          <a:off x="0" y="0"/>
          <a:ext cx="0" cy="0"/>
          <a:chOff x="0" y="0"/>
          <a:chExt cx="0" cy="0"/>
        </a:xfrm>
      </p:grpSpPr>
      <p:sp>
        <p:nvSpPr>
          <p:cNvPr id="1631" name="Google Shape;1631;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2" name="Google Shape;1632;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397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2"/>
        <p:cNvGrpSpPr/>
        <p:nvPr/>
      </p:nvGrpSpPr>
      <p:grpSpPr>
        <a:xfrm>
          <a:off x="0" y="0"/>
          <a:ext cx="0" cy="0"/>
          <a:chOff x="0" y="0"/>
          <a:chExt cx="0" cy="0"/>
        </a:xfrm>
      </p:grpSpPr>
      <p:sp>
        <p:nvSpPr>
          <p:cNvPr id="1853" name="Google Shape;1853;g24ed99bf1a4_0_1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4" name="Google Shape;1854;g24ed99bf1a4_0_1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1"/>
        <p:cNvGrpSpPr/>
        <p:nvPr/>
      </p:nvGrpSpPr>
      <p:grpSpPr>
        <a:xfrm>
          <a:off x="0" y="0"/>
          <a:ext cx="0" cy="0"/>
          <a:chOff x="0" y="0"/>
          <a:chExt cx="0" cy="0"/>
        </a:xfrm>
      </p:grpSpPr>
      <p:sp>
        <p:nvSpPr>
          <p:cNvPr id="1542" name="Google Shape;1542;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3" name="Google Shape;1543;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1"/>
        <p:cNvGrpSpPr/>
        <p:nvPr/>
      </p:nvGrpSpPr>
      <p:grpSpPr>
        <a:xfrm>
          <a:off x="0" y="0"/>
          <a:ext cx="0" cy="0"/>
          <a:chOff x="0" y="0"/>
          <a:chExt cx="0" cy="0"/>
        </a:xfrm>
      </p:grpSpPr>
      <p:sp>
        <p:nvSpPr>
          <p:cNvPr id="1542" name="Google Shape;1542;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3" name="Google Shape;1543;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74289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1"/>
        <p:cNvGrpSpPr/>
        <p:nvPr/>
      </p:nvGrpSpPr>
      <p:grpSpPr>
        <a:xfrm>
          <a:off x="0" y="0"/>
          <a:ext cx="0" cy="0"/>
          <a:chOff x="0" y="0"/>
          <a:chExt cx="0" cy="0"/>
        </a:xfrm>
      </p:grpSpPr>
      <p:sp>
        <p:nvSpPr>
          <p:cNvPr id="1542" name="Google Shape;1542;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3" name="Google Shape;1543;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0996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24ed99bf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24ed99bf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1"/>
        <p:cNvGrpSpPr/>
        <p:nvPr/>
      </p:nvGrpSpPr>
      <p:grpSpPr>
        <a:xfrm>
          <a:off x="0" y="0"/>
          <a:ext cx="0" cy="0"/>
          <a:chOff x="0" y="0"/>
          <a:chExt cx="0" cy="0"/>
        </a:xfrm>
      </p:grpSpPr>
      <p:sp>
        <p:nvSpPr>
          <p:cNvPr id="1742" name="Google Shape;1742;g24ed99bf1a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3" name="Google Shape;1743;g24ed99bf1a4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7734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66403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9260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2567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38526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12556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33320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2"/>
        <p:cNvGrpSpPr/>
        <p:nvPr/>
      </p:nvGrpSpPr>
      <p:grpSpPr>
        <a:xfrm>
          <a:off x="0" y="0"/>
          <a:ext cx="0" cy="0"/>
          <a:chOff x="0" y="0"/>
          <a:chExt cx="0" cy="0"/>
        </a:xfrm>
      </p:grpSpPr>
      <p:sp>
        <p:nvSpPr>
          <p:cNvPr id="1913" name="Google Shape;1913;g24ed99bf1a4_0_1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4" name="Google Shape;1914;g24ed99bf1a4_0_1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9057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2"/>
        <p:cNvGrpSpPr/>
        <p:nvPr/>
      </p:nvGrpSpPr>
      <p:grpSpPr>
        <a:xfrm>
          <a:off x="0" y="0"/>
          <a:ext cx="0" cy="0"/>
          <a:chOff x="0" y="0"/>
          <a:chExt cx="0" cy="0"/>
        </a:xfrm>
      </p:grpSpPr>
      <p:sp>
        <p:nvSpPr>
          <p:cNvPr id="1463" name="Google Shape;1463;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4" name="Google Shape;1464;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0682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2"/>
        <p:cNvGrpSpPr/>
        <p:nvPr/>
      </p:nvGrpSpPr>
      <p:grpSpPr>
        <a:xfrm>
          <a:off x="0" y="0"/>
          <a:ext cx="0" cy="0"/>
          <a:chOff x="0" y="0"/>
          <a:chExt cx="0" cy="0"/>
        </a:xfrm>
      </p:grpSpPr>
      <p:sp>
        <p:nvSpPr>
          <p:cNvPr id="1913" name="Google Shape;1913;g24ed99bf1a4_0_1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4" name="Google Shape;1914;g24ed99bf1a4_0_1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77540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5"/>
        <p:cNvGrpSpPr/>
        <p:nvPr/>
      </p:nvGrpSpPr>
      <p:grpSpPr>
        <a:xfrm>
          <a:off x="0" y="0"/>
          <a:ext cx="0" cy="0"/>
          <a:chOff x="0" y="0"/>
          <a:chExt cx="0" cy="0"/>
        </a:xfrm>
      </p:grpSpPr>
      <p:sp>
        <p:nvSpPr>
          <p:cNvPr id="1946" name="Google Shape;1946;g24ed99bf1a4_0_1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7" name="Google Shape;1947;g24ed99bf1a4_0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2157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p:cNvGrpSpPr/>
        <p:nvPr/>
      </p:nvGrpSpPr>
      <p:grpSpPr>
        <a:xfrm>
          <a:off x="0" y="0"/>
          <a:ext cx="0" cy="0"/>
          <a:chOff x="0" y="0"/>
          <a:chExt cx="0" cy="0"/>
        </a:xfrm>
      </p:grpSpPr>
      <p:sp>
        <p:nvSpPr>
          <p:cNvPr id="2070" name="Google Shape;2070;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93976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p:cNvGrpSpPr/>
        <p:nvPr/>
      </p:nvGrpSpPr>
      <p:grpSpPr>
        <a:xfrm>
          <a:off x="0" y="0"/>
          <a:ext cx="0" cy="0"/>
          <a:chOff x="0" y="0"/>
          <a:chExt cx="0" cy="0"/>
        </a:xfrm>
      </p:grpSpPr>
      <p:sp>
        <p:nvSpPr>
          <p:cNvPr id="2070" name="Google Shape;2070;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298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p:cNvGrpSpPr/>
        <p:nvPr/>
      </p:nvGrpSpPr>
      <p:grpSpPr>
        <a:xfrm>
          <a:off x="0" y="0"/>
          <a:ext cx="0" cy="0"/>
          <a:chOff x="0" y="0"/>
          <a:chExt cx="0" cy="0"/>
        </a:xfrm>
      </p:grpSpPr>
      <p:sp>
        <p:nvSpPr>
          <p:cNvPr id="2070" name="Google Shape;2070;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57345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5"/>
        <p:cNvGrpSpPr/>
        <p:nvPr/>
      </p:nvGrpSpPr>
      <p:grpSpPr>
        <a:xfrm>
          <a:off x="0" y="0"/>
          <a:ext cx="0" cy="0"/>
          <a:chOff x="0" y="0"/>
          <a:chExt cx="0" cy="0"/>
        </a:xfrm>
      </p:grpSpPr>
      <p:sp>
        <p:nvSpPr>
          <p:cNvPr id="2076" name="Google Shape;2076;g24e6b4d5c31_0_1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7" name="Google Shape;2077;g24e6b4d5c31_0_1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5"/>
        <p:cNvGrpSpPr/>
        <p:nvPr/>
      </p:nvGrpSpPr>
      <p:grpSpPr>
        <a:xfrm>
          <a:off x="0" y="0"/>
          <a:ext cx="0" cy="0"/>
          <a:chOff x="0" y="0"/>
          <a:chExt cx="0" cy="0"/>
        </a:xfrm>
      </p:grpSpPr>
      <p:sp>
        <p:nvSpPr>
          <p:cNvPr id="2076" name="Google Shape;2076;g24e6b4d5c31_0_1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7" name="Google Shape;2077;g24e6b4d5c31_0_1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03402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1"/>
        <p:cNvGrpSpPr/>
        <p:nvPr/>
      </p:nvGrpSpPr>
      <p:grpSpPr>
        <a:xfrm>
          <a:off x="0" y="0"/>
          <a:ext cx="0" cy="0"/>
          <a:chOff x="0" y="0"/>
          <a:chExt cx="0" cy="0"/>
        </a:xfrm>
      </p:grpSpPr>
      <p:sp>
        <p:nvSpPr>
          <p:cNvPr id="1742" name="Google Shape;1742;g24ed99bf1a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3" name="Google Shape;1743;g24ed99bf1a4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1376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7"/>
        <p:cNvGrpSpPr/>
        <p:nvPr/>
      </p:nvGrpSpPr>
      <p:grpSpPr>
        <a:xfrm>
          <a:off x="0" y="0"/>
          <a:ext cx="0" cy="0"/>
          <a:chOff x="0" y="0"/>
          <a:chExt cx="0" cy="0"/>
        </a:xfrm>
      </p:grpSpPr>
      <p:sp>
        <p:nvSpPr>
          <p:cNvPr id="2098" name="Google Shape;2098;g24ef22aa1ac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9" name="Google Shape;2099;g24ef22aa1ac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2"/>
        <p:cNvGrpSpPr/>
        <p:nvPr/>
      </p:nvGrpSpPr>
      <p:grpSpPr>
        <a:xfrm>
          <a:off x="0" y="0"/>
          <a:ext cx="0" cy="0"/>
          <a:chOff x="0" y="0"/>
          <a:chExt cx="0" cy="0"/>
        </a:xfrm>
      </p:grpSpPr>
      <p:sp>
        <p:nvSpPr>
          <p:cNvPr id="1463" name="Google Shape;1463;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4" name="Google Shape;1464;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07620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29140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72738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59552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7"/>
        <p:cNvGrpSpPr/>
        <p:nvPr/>
      </p:nvGrpSpPr>
      <p:grpSpPr>
        <a:xfrm>
          <a:off x="0" y="0"/>
          <a:ext cx="0" cy="0"/>
          <a:chOff x="0" y="0"/>
          <a:chExt cx="0" cy="0"/>
        </a:xfrm>
      </p:grpSpPr>
      <p:sp>
        <p:nvSpPr>
          <p:cNvPr id="2098" name="Google Shape;2098;g24ef22aa1ac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9" name="Google Shape;2099;g24ef22aa1ac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313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02344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53200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79025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8"/>
        <p:cNvGrpSpPr/>
        <p:nvPr/>
      </p:nvGrpSpPr>
      <p:grpSpPr>
        <a:xfrm>
          <a:off x="0" y="0"/>
          <a:ext cx="0" cy="0"/>
          <a:chOff x="0" y="0"/>
          <a:chExt cx="0" cy="0"/>
        </a:xfrm>
      </p:grpSpPr>
      <p:sp>
        <p:nvSpPr>
          <p:cNvPr id="2119" name="Google Shape;2119;g24ef22aa1ac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0" name="Google Shape;2120;g24ef22aa1ac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8"/>
        <p:cNvGrpSpPr/>
        <p:nvPr/>
      </p:nvGrpSpPr>
      <p:grpSpPr>
        <a:xfrm>
          <a:off x="0" y="0"/>
          <a:ext cx="0" cy="0"/>
          <a:chOff x="0" y="0"/>
          <a:chExt cx="0" cy="0"/>
        </a:xfrm>
      </p:grpSpPr>
      <p:sp>
        <p:nvSpPr>
          <p:cNvPr id="2119" name="Google Shape;2119;g24ef22aa1ac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0" name="Google Shape;2120;g24ef22aa1ac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0965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1"/>
        <p:cNvGrpSpPr/>
        <p:nvPr/>
      </p:nvGrpSpPr>
      <p:grpSpPr>
        <a:xfrm>
          <a:off x="0" y="0"/>
          <a:ext cx="0" cy="0"/>
          <a:chOff x="0" y="0"/>
          <a:chExt cx="0" cy="0"/>
        </a:xfrm>
      </p:grpSpPr>
      <p:sp>
        <p:nvSpPr>
          <p:cNvPr id="1742" name="Google Shape;1742;g24ed99bf1a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3" name="Google Shape;1743;g24ed99bf1a4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1411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2"/>
        <p:cNvGrpSpPr/>
        <p:nvPr/>
      </p:nvGrpSpPr>
      <p:grpSpPr>
        <a:xfrm>
          <a:off x="0" y="0"/>
          <a:ext cx="0" cy="0"/>
          <a:chOff x="0" y="0"/>
          <a:chExt cx="0" cy="0"/>
        </a:xfrm>
      </p:grpSpPr>
      <p:sp>
        <p:nvSpPr>
          <p:cNvPr id="1463" name="Google Shape;1463;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4" name="Google Shape;1464;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1"/>
        <p:cNvGrpSpPr/>
        <p:nvPr/>
      </p:nvGrpSpPr>
      <p:grpSpPr>
        <a:xfrm>
          <a:off x="0" y="0"/>
          <a:ext cx="0" cy="0"/>
          <a:chOff x="0" y="0"/>
          <a:chExt cx="0" cy="0"/>
        </a:xfrm>
      </p:grpSpPr>
      <p:sp>
        <p:nvSpPr>
          <p:cNvPr id="1742" name="Google Shape;1742;g24ed99bf1a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3" name="Google Shape;1743;g24ed99bf1a4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372443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1"/>
        <p:cNvGrpSpPr/>
        <p:nvPr/>
      </p:nvGrpSpPr>
      <p:grpSpPr>
        <a:xfrm>
          <a:off x="0" y="0"/>
          <a:ext cx="0" cy="0"/>
          <a:chOff x="0" y="0"/>
          <a:chExt cx="0" cy="0"/>
        </a:xfrm>
      </p:grpSpPr>
      <p:sp>
        <p:nvSpPr>
          <p:cNvPr id="1742" name="Google Shape;1742;g24ed99bf1a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3" name="Google Shape;1743;g24ed99bf1a4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21802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1"/>
        <p:cNvGrpSpPr/>
        <p:nvPr/>
      </p:nvGrpSpPr>
      <p:grpSpPr>
        <a:xfrm>
          <a:off x="0" y="0"/>
          <a:ext cx="0" cy="0"/>
          <a:chOff x="0" y="0"/>
          <a:chExt cx="0" cy="0"/>
        </a:xfrm>
      </p:grpSpPr>
      <p:sp>
        <p:nvSpPr>
          <p:cNvPr id="1742" name="Google Shape;1742;g24ed99bf1a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3" name="Google Shape;1743;g24ed99bf1a4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93039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22674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30118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97166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8"/>
        <p:cNvGrpSpPr/>
        <p:nvPr/>
      </p:nvGrpSpPr>
      <p:grpSpPr>
        <a:xfrm>
          <a:off x="0" y="0"/>
          <a:ext cx="0" cy="0"/>
          <a:chOff x="0" y="0"/>
          <a:chExt cx="0" cy="0"/>
        </a:xfrm>
      </p:grpSpPr>
      <p:sp>
        <p:nvSpPr>
          <p:cNvPr id="2119" name="Google Shape;2119;g24ef22aa1ac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0" name="Google Shape;2120;g24ef22aa1ac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018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8"/>
        <p:cNvGrpSpPr/>
        <p:nvPr/>
      </p:nvGrpSpPr>
      <p:grpSpPr>
        <a:xfrm>
          <a:off x="0" y="0"/>
          <a:ext cx="0" cy="0"/>
          <a:chOff x="0" y="0"/>
          <a:chExt cx="0" cy="0"/>
        </a:xfrm>
      </p:grpSpPr>
      <p:sp>
        <p:nvSpPr>
          <p:cNvPr id="2119" name="Google Shape;2119;g24ef22aa1ac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0" name="Google Shape;2120;g24ef22aa1ac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60446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1"/>
        <p:cNvGrpSpPr/>
        <p:nvPr/>
      </p:nvGrpSpPr>
      <p:grpSpPr>
        <a:xfrm>
          <a:off x="0" y="0"/>
          <a:ext cx="0" cy="0"/>
          <a:chOff x="0" y="0"/>
          <a:chExt cx="0" cy="0"/>
        </a:xfrm>
      </p:grpSpPr>
      <p:sp>
        <p:nvSpPr>
          <p:cNvPr id="1742" name="Google Shape;1742;g24ed99bf1a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3" name="Google Shape;1743;g24ed99bf1a4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647752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2835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2"/>
        <p:cNvGrpSpPr/>
        <p:nvPr/>
      </p:nvGrpSpPr>
      <p:grpSpPr>
        <a:xfrm>
          <a:off x="0" y="0"/>
          <a:ext cx="0" cy="0"/>
          <a:chOff x="0" y="0"/>
          <a:chExt cx="0" cy="0"/>
        </a:xfrm>
      </p:grpSpPr>
      <p:sp>
        <p:nvSpPr>
          <p:cNvPr id="1463" name="Google Shape;1463;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4" name="Google Shape;1464;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107031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318428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37938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8"/>
        <p:cNvGrpSpPr/>
        <p:nvPr/>
      </p:nvGrpSpPr>
      <p:grpSpPr>
        <a:xfrm>
          <a:off x="0" y="0"/>
          <a:ext cx="0" cy="0"/>
          <a:chOff x="0" y="0"/>
          <a:chExt cx="0" cy="0"/>
        </a:xfrm>
      </p:grpSpPr>
      <p:sp>
        <p:nvSpPr>
          <p:cNvPr id="2119" name="Google Shape;2119;g24ef22aa1ac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0" name="Google Shape;2120;g24ef22aa1ac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618614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8"/>
        <p:cNvGrpSpPr/>
        <p:nvPr/>
      </p:nvGrpSpPr>
      <p:grpSpPr>
        <a:xfrm>
          <a:off x="0" y="0"/>
          <a:ext cx="0" cy="0"/>
          <a:chOff x="0" y="0"/>
          <a:chExt cx="0" cy="0"/>
        </a:xfrm>
      </p:grpSpPr>
      <p:sp>
        <p:nvSpPr>
          <p:cNvPr id="2119" name="Google Shape;2119;g24ef22aa1ac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0" name="Google Shape;2120;g24ef22aa1ac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08947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1"/>
        <p:cNvGrpSpPr/>
        <p:nvPr/>
      </p:nvGrpSpPr>
      <p:grpSpPr>
        <a:xfrm>
          <a:off x="0" y="0"/>
          <a:ext cx="0" cy="0"/>
          <a:chOff x="0" y="0"/>
          <a:chExt cx="0" cy="0"/>
        </a:xfrm>
      </p:grpSpPr>
      <p:sp>
        <p:nvSpPr>
          <p:cNvPr id="1742" name="Google Shape;1742;g24ed99bf1a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3" name="Google Shape;1743;g24ed99bf1a4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265468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1"/>
        <p:cNvGrpSpPr/>
        <p:nvPr/>
      </p:nvGrpSpPr>
      <p:grpSpPr>
        <a:xfrm>
          <a:off x="0" y="0"/>
          <a:ext cx="0" cy="0"/>
          <a:chOff x="0" y="0"/>
          <a:chExt cx="0" cy="0"/>
        </a:xfrm>
      </p:grpSpPr>
      <p:sp>
        <p:nvSpPr>
          <p:cNvPr id="1742" name="Google Shape;1742;g24ed99bf1a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3" name="Google Shape;1743;g24ed99bf1a4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64183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7"/>
        <p:cNvGrpSpPr/>
        <p:nvPr/>
      </p:nvGrpSpPr>
      <p:grpSpPr>
        <a:xfrm>
          <a:off x="0" y="0"/>
          <a:ext cx="0" cy="0"/>
          <a:chOff x="0" y="0"/>
          <a:chExt cx="0" cy="0"/>
        </a:xfrm>
      </p:grpSpPr>
      <p:sp>
        <p:nvSpPr>
          <p:cNvPr id="2468" name="Google Shape;2468;g24e404678f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9" name="Google Shape;2469;g24e404678f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2"/>
        <p:cNvGrpSpPr/>
        <p:nvPr/>
      </p:nvGrpSpPr>
      <p:grpSpPr>
        <a:xfrm>
          <a:off x="0" y="0"/>
          <a:ext cx="0" cy="0"/>
          <a:chOff x="0" y="0"/>
          <a:chExt cx="0" cy="0"/>
        </a:xfrm>
      </p:grpSpPr>
      <p:sp>
        <p:nvSpPr>
          <p:cNvPr id="1463" name="Google Shape;1463;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4" name="Google Shape;1464;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289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9527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44"/>
        <p:cNvGrpSpPr/>
        <p:nvPr/>
      </p:nvGrpSpPr>
      <p:grpSpPr>
        <a:xfrm>
          <a:off x="0" y="0"/>
          <a:ext cx="0" cy="0"/>
          <a:chOff x="0" y="0"/>
          <a:chExt cx="0" cy="0"/>
        </a:xfrm>
      </p:grpSpPr>
      <p:sp>
        <p:nvSpPr>
          <p:cNvPr id="545" name="Google Shape;545;p14"/>
          <p:cNvSpPr txBox="1">
            <a:spLocks noGrp="1"/>
          </p:cNvSpPr>
          <p:nvPr>
            <p:ph type="title"/>
          </p:nvPr>
        </p:nvSpPr>
        <p:spPr>
          <a:xfrm>
            <a:off x="713225" y="3349250"/>
            <a:ext cx="6691200" cy="53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46" name="Google Shape;546;p14"/>
          <p:cNvSpPr txBox="1">
            <a:spLocks noGrp="1"/>
          </p:cNvSpPr>
          <p:nvPr>
            <p:ph type="subTitle" idx="1"/>
          </p:nvPr>
        </p:nvSpPr>
        <p:spPr>
          <a:xfrm>
            <a:off x="713225" y="1511313"/>
            <a:ext cx="6691200" cy="1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547"/>
        <p:cNvGrpSpPr/>
        <p:nvPr/>
      </p:nvGrpSpPr>
      <p:grpSpPr>
        <a:xfrm>
          <a:off x="0" y="0"/>
          <a:ext cx="0" cy="0"/>
          <a:chOff x="0" y="0"/>
          <a:chExt cx="0" cy="0"/>
        </a:xfrm>
      </p:grpSpPr>
      <p:sp>
        <p:nvSpPr>
          <p:cNvPr id="548" name="Google Shape;54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549" name="Google Shape;549;p15"/>
          <p:cNvGrpSpPr/>
          <p:nvPr/>
        </p:nvGrpSpPr>
        <p:grpSpPr>
          <a:xfrm>
            <a:off x="4967675" y="4931713"/>
            <a:ext cx="439200" cy="439100"/>
            <a:chOff x="1101075" y="2142375"/>
            <a:chExt cx="439200" cy="439100"/>
          </a:xfrm>
        </p:grpSpPr>
        <p:sp>
          <p:nvSpPr>
            <p:cNvPr id="550" name="Google Shape;550;p1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5"/>
          <p:cNvGrpSpPr/>
          <p:nvPr/>
        </p:nvGrpSpPr>
        <p:grpSpPr>
          <a:xfrm>
            <a:off x="2176605" y="-3695660"/>
            <a:ext cx="7317722" cy="6983297"/>
            <a:chOff x="2100405" y="-3619460"/>
            <a:chExt cx="7317722" cy="6983297"/>
          </a:xfrm>
        </p:grpSpPr>
        <p:sp>
          <p:nvSpPr>
            <p:cNvPr id="553" name="Google Shape;553;p15"/>
            <p:cNvSpPr/>
            <p:nvPr/>
          </p:nvSpPr>
          <p:spPr>
            <a:xfrm rot="8100000" flipH="1">
              <a:off x="3778999" y="-2106462"/>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15"/>
            <p:cNvGrpSpPr/>
            <p:nvPr/>
          </p:nvGrpSpPr>
          <p:grpSpPr>
            <a:xfrm rot="2700000">
              <a:off x="7787417" y="120497"/>
              <a:ext cx="582044" cy="582419"/>
              <a:chOff x="959750" y="3039275"/>
              <a:chExt cx="582050" cy="582425"/>
            </a:xfrm>
          </p:grpSpPr>
          <p:sp>
            <p:nvSpPr>
              <p:cNvPr id="555" name="Google Shape;555;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5"/>
            <p:cNvGrpSpPr/>
            <p:nvPr/>
          </p:nvGrpSpPr>
          <p:grpSpPr>
            <a:xfrm rot="2700000">
              <a:off x="8310742" y="-75303"/>
              <a:ext cx="582044" cy="582419"/>
              <a:chOff x="959750" y="3039275"/>
              <a:chExt cx="582050" cy="582425"/>
            </a:xfrm>
          </p:grpSpPr>
          <p:sp>
            <p:nvSpPr>
              <p:cNvPr id="563" name="Google Shape;563;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15"/>
            <p:cNvSpPr/>
            <p:nvPr/>
          </p:nvSpPr>
          <p:spPr>
            <a:xfrm rot="5400000">
              <a:off x="8142048" y="-57566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rot="10800000">
              <a:off x="8365398" y="-290023"/>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rot="10800000">
              <a:off x="8490148" y="2"/>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rot="-2700000" flipH="1">
              <a:off x="3192849" y="-2898537"/>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15"/>
          <p:cNvGrpSpPr/>
          <p:nvPr/>
        </p:nvGrpSpPr>
        <p:grpSpPr>
          <a:xfrm>
            <a:off x="-2424242" y="2074146"/>
            <a:ext cx="6274943" cy="6257753"/>
            <a:chOff x="-2447692" y="2022396"/>
            <a:chExt cx="6274943" cy="6257753"/>
          </a:xfrm>
        </p:grpSpPr>
        <p:grpSp>
          <p:nvGrpSpPr>
            <p:cNvPr id="575" name="Google Shape;575;p15"/>
            <p:cNvGrpSpPr/>
            <p:nvPr/>
          </p:nvGrpSpPr>
          <p:grpSpPr>
            <a:xfrm rot="10800000" flipH="1">
              <a:off x="-25334" y="4406387"/>
              <a:ext cx="1538562" cy="971589"/>
              <a:chOff x="-191059" y="95963"/>
              <a:chExt cx="1538562" cy="971589"/>
            </a:xfrm>
          </p:grpSpPr>
          <p:grpSp>
            <p:nvGrpSpPr>
              <p:cNvPr id="576" name="Google Shape;576;p15"/>
              <p:cNvGrpSpPr/>
              <p:nvPr/>
            </p:nvGrpSpPr>
            <p:grpSpPr>
              <a:xfrm>
                <a:off x="-191059" y="201619"/>
                <a:ext cx="904284" cy="865933"/>
                <a:chOff x="2038491" y="-937756"/>
                <a:chExt cx="904284" cy="865933"/>
              </a:xfrm>
            </p:grpSpPr>
            <p:grpSp>
              <p:nvGrpSpPr>
                <p:cNvPr id="577" name="Google Shape;577;p15"/>
                <p:cNvGrpSpPr/>
                <p:nvPr/>
              </p:nvGrpSpPr>
              <p:grpSpPr>
                <a:xfrm>
                  <a:off x="2096570" y="-863491"/>
                  <a:ext cx="717621" cy="717392"/>
                  <a:chOff x="1483457" y="3953671"/>
                  <a:chExt cx="717621" cy="717392"/>
                </a:xfrm>
              </p:grpSpPr>
              <p:sp>
                <p:nvSpPr>
                  <p:cNvPr id="578" name="Google Shape;578;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15"/>
              <p:cNvGrpSpPr/>
              <p:nvPr/>
            </p:nvGrpSpPr>
            <p:grpSpPr>
              <a:xfrm>
                <a:off x="584533" y="95963"/>
                <a:ext cx="473483" cy="453403"/>
                <a:chOff x="2038491" y="-937756"/>
                <a:chExt cx="904284" cy="865933"/>
              </a:xfrm>
            </p:grpSpPr>
            <p:grpSp>
              <p:nvGrpSpPr>
                <p:cNvPr id="585" name="Google Shape;585;p15"/>
                <p:cNvGrpSpPr/>
                <p:nvPr/>
              </p:nvGrpSpPr>
              <p:grpSpPr>
                <a:xfrm>
                  <a:off x="2096570" y="-863491"/>
                  <a:ext cx="717621" cy="717392"/>
                  <a:chOff x="1483457" y="3953671"/>
                  <a:chExt cx="717621" cy="717392"/>
                </a:xfrm>
              </p:grpSpPr>
              <p:sp>
                <p:nvSpPr>
                  <p:cNvPr id="586" name="Google Shape;586;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15"/>
              <p:cNvGrpSpPr/>
              <p:nvPr/>
            </p:nvGrpSpPr>
            <p:grpSpPr>
              <a:xfrm>
                <a:off x="530445" y="481913"/>
                <a:ext cx="473483" cy="453403"/>
                <a:chOff x="2038491" y="-937756"/>
                <a:chExt cx="904284" cy="865933"/>
              </a:xfrm>
            </p:grpSpPr>
            <p:grpSp>
              <p:nvGrpSpPr>
                <p:cNvPr id="593" name="Google Shape;593;p15"/>
                <p:cNvGrpSpPr/>
                <p:nvPr/>
              </p:nvGrpSpPr>
              <p:grpSpPr>
                <a:xfrm>
                  <a:off x="2096570" y="-863491"/>
                  <a:ext cx="717621" cy="717392"/>
                  <a:chOff x="1483457" y="3953671"/>
                  <a:chExt cx="717621" cy="717392"/>
                </a:xfrm>
              </p:grpSpPr>
              <p:sp>
                <p:nvSpPr>
                  <p:cNvPr id="594" name="Google Shape;594;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15"/>
              <p:cNvGrpSpPr/>
              <p:nvPr/>
            </p:nvGrpSpPr>
            <p:grpSpPr>
              <a:xfrm>
                <a:off x="874020" y="312788"/>
                <a:ext cx="473483" cy="453403"/>
                <a:chOff x="2038491" y="-937756"/>
                <a:chExt cx="904284" cy="865933"/>
              </a:xfrm>
            </p:grpSpPr>
            <p:grpSp>
              <p:nvGrpSpPr>
                <p:cNvPr id="601" name="Google Shape;601;p15"/>
                <p:cNvGrpSpPr/>
                <p:nvPr/>
              </p:nvGrpSpPr>
              <p:grpSpPr>
                <a:xfrm>
                  <a:off x="2096570" y="-863491"/>
                  <a:ext cx="717621" cy="717392"/>
                  <a:chOff x="1483457" y="3953671"/>
                  <a:chExt cx="717621" cy="717392"/>
                </a:xfrm>
              </p:grpSpPr>
              <p:sp>
                <p:nvSpPr>
                  <p:cNvPr id="602" name="Google Shape;602;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8" name="Google Shape;608;p15"/>
            <p:cNvGrpSpPr/>
            <p:nvPr/>
          </p:nvGrpSpPr>
          <p:grpSpPr>
            <a:xfrm rot="-3320950" flipH="1">
              <a:off x="-1885521" y="3185658"/>
              <a:ext cx="4889863" cy="3931229"/>
              <a:chOff x="7103825" y="-713112"/>
              <a:chExt cx="3785226" cy="3043150"/>
            </a:xfrm>
          </p:grpSpPr>
          <p:sp>
            <p:nvSpPr>
              <p:cNvPr id="609" name="Google Shape;609;p15"/>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0" name="Google Shape;610;p15"/>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611" name="Google Shape;611;p15"/>
            <p:cNvSpPr/>
            <p:nvPr/>
          </p:nvSpPr>
          <p:spPr>
            <a:xfrm rot="-2700000" flipH="1">
              <a:off x="249333" y="3270782"/>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15"/>
            <p:cNvGrpSpPr/>
            <p:nvPr/>
          </p:nvGrpSpPr>
          <p:grpSpPr>
            <a:xfrm rot="5400000">
              <a:off x="1987130" y="4230949"/>
              <a:ext cx="88142" cy="1137387"/>
              <a:chOff x="3054755" y="4367024"/>
              <a:chExt cx="88142" cy="1137387"/>
            </a:xfrm>
          </p:grpSpPr>
          <p:sp>
            <p:nvSpPr>
              <p:cNvPr id="613" name="Google Shape;613;p15"/>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5"/>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615"/>
        <p:cNvGrpSpPr/>
        <p:nvPr/>
      </p:nvGrpSpPr>
      <p:grpSpPr>
        <a:xfrm>
          <a:off x="0" y="0"/>
          <a:ext cx="0" cy="0"/>
          <a:chOff x="0" y="0"/>
          <a:chExt cx="0" cy="0"/>
        </a:xfrm>
      </p:grpSpPr>
      <p:sp>
        <p:nvSpPr>
          <p:cNvPr id="616" name="Google Shape;61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617" name="Google Shape;617;p16"/>
          <p:cNvGrpSpPr/>
          <p:nvPr/>
        </p:nvGrpSpPr>
        <p:grpSpPr>
          <a:xfrm>
            <a:off x="7810267" y="-622132"/>
            <a:ext cx="2587792" cy="2725916"/>
            <a:chOff x="7810267" y="-622132"/>
            <a:chExt cx="2587792" cy="2725916"/>
          </a:xfrm>
        </p:grpSpPr>
        <p:grpSp>
          <p:nvGrpSpPr>
            <p:cNvPr id="618" name="Google Shape;618;p16"/>
            <p:cNvGrpSpPr/>
            <p:nvPr/>
          </p:nvGrpSpPr>
          <p:grpSpPr>
            <a:xfrm>
              <a:off x="8520988" y="-90875"/>
              <a:ext cx="904666" cy="726121"/>
              <a:chOff x="7945225" y="4302000"/>
              <a:chExt cx="904666" cy="726121"/>
            </a:xfrm>
          </p:grpSpPr>
          <p:sp>
            <p:nvSpPr>
              <p:cNvPr id="619" name="Google Shape;619;p16"/>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16"/>
            <p:cNvGrpSpPr/>
            <p:nvPr/>
          </p:nvGrpSpPr>
          <p:grpSpPr>
            <a:xfrm>
              <a:off x="8869019" y="-622132"/>
              <a:ext cx="325154" cy="1788670"/>
              <a:chOff x="8869019" y="-622132"/>
              <a:chExt cx="325154" cy="1788670"/>
            </a:xfrm>
          </p:grpSpPr>
          <p:sp>
            <p:nvSpPr>
              <p:cNvPr id="623" name="Google Shape;623;p16"/>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chemeClr val="dk2">
                      <a:alpha val="31360"/>
                    </a:schemeClr>
                  </a:gs>
                  <a:gs pos="100000">
                    <a:srgbClr val="FFFFFF">
                      <a:alpha val="0"/>
                      <a:alpha val="313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16"/>
              <p:cNvGrpSpPr/>
              <p:nvPr/>
            </p:nvGrpSpPr>
            <p:grpSpPr>
              <a:xfrm rot="1800062">
                <a:off x="9035610" y="1007995"/>
                <a:ext cx="134040" cy="134009"/>
                <a:chOff x="1101075" y="2142375"/>
                <a:chExt cx="439200" cy="439100"/>
              </a:xfrm>
            </p:grpSpPr>
            <p:sp>
              <p:nvSpPr>
                <p:cNvPr id="625" name="Google Shape;625;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7" name="Google Shape;627;p16"/>
            <p:cNvSpPr/>
            <p:nvPr/>
          </p:nvSpPr>
          <p:spPr>
            <a:xfrm rot="2700000">
              <a:off x="8482428" y="-42254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rot="2700000">
              <a:off x="8744103" y="-21319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16"/>
          <p:cNvGrpSpPr/>
          <p:nvPr/>
        </p:nvGrpSpPr>
        <p:grpSpPr>
          <a:xfrm>
            <a:off x="8332551" y="-7"/>
            <a:ext cx="2386151" cy="3293873"/>
            <a:chOff x="8256351" y="-7"/>
            <a:chExt cx="2386151" cy="3293873"/>
          </a:xfrm>
        </p:grpSpPr>
        <p:pic>
          <p:nvPicPr>
            <p:cNvPr id="630" name="Google Shape;630;p16"/>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631" name="Google Shape;631;p16"/>
            <p:cNvGrpSpPr/>
            <p:nvPr/>
          </p:nvGrpSpPr>
          <p:grpSpPr>
            <a:xfrm rot="10800000">
              <a:off x="8452444" y="-7"/>
              <a:ext cx="325154" cy="1788670"/>
              <a:chOff x="8869019" y="-622132"/>
              <a:chExt cx="325154" cy="1788670"/>
            </a:xfrm>
          </p:grpSpPr>
          <p:sp>
            <p:nvSpPr>
              <p:cNvPr id="632" name="Google Shape;632;p16"/>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chemeClr val="lt2">
                      <a:alpha val="31360"/>
                    </a:schemeClr>
                  </a:gs>
                  <a:gs pos="40000">
                    <a:srgbClr val="FF9900">
                      <a:alpha val="40784"/>
                      <a:alpha val="31360"/>
                    </a:srgbClr>
                  </a:gs>
                  <a:gs pos="100000">
                    <a:srgbClr val="FFFFFF">
                      <a:alpha val="0"/>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16"/>
              <p:cNvGrpSpPr/>
              <p:nvPr/>
            </p:nvGrpSpPr>
            <p:grpSpPr>
              <a:xfrm rot="1800062">
                <a:off x="9035610" y="1007995"/>
                <a:ext cx="134040" cy="134009"/>
                <a:chOff x="1101075" y="2142375"/>
                <a:chExt cx="439200" cy="439100"/>
              </a:xfrm>
            </p:grpSpPr>
            <p:sp>
              <p:nvSpPr>
                <p:cNvPr id="634" name="Google Shape;634;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36" name="Google Shape;636;p16"/>
          <p:cNvGrpSpPr/>
          <p:nvPr/>
        </p:nvGrpSpPr>
        <p:grpSpPr>
          <a:xfrm>
            <a:off x="-213525" y="171225"/>
            <a:ext cx="439200" cy="439100"/>
            <a:chOff x="1101075" y="2142375"/>
            <a:chExt cx="439200" cy="439100"/>
          </a:xfrm>
        </p:grpSpPr>
        <p:sp>
          <p:nvSpPr>
            <p:cNvPr id="637" name="Google Shape;637;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16"/>
          <p:cNvGrpSpPr/>
          <p:nvPr/>
        </p:nvGrpSpPr>
        <p:grpSpPr>
          <a:xfrm>
            <a:off x="-1262974" y="3161328"/>
            <a:ext cx="4822591" cy="2934500"/>
            <a:chOff x="-1186774" y="3161328"/>
            <a:chExt cx="4822591" cy="2934500"/>
          </a:xfrm>
        </p:grpSpPr>
        <p:pic>
          <p:nvPicPr>
            <p:cNvPr id="640" name="Google Shape;640;p16"/>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641" name="Google Shape;641;p16"/>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642;p16"/>
            <p:cNvGrpSpPr/>
            <p:nvPr/>
          </p:nvGrpSpPr>
          <p:grpSpPr>
            <a:xfrm>
              <a:off x="58899" y="4608583"/>
              <a:ext cx="604346" cy="657081"/>
              <a:chOff x="58899" y="4608583"/>
              <a:chExt cx="604346" cy="657081"/>
            </a:xfrm>
          </p:grpSpPr>
          <p:grpSp>
            <p:nvGrpSpPr>
              <p:cNvPr id="643" name="Google Shape;643;p16"/>
              <p:cNvGrpSpPr/>
              <p:nvPr/>
            </p:nvGrpSpPr>
            <p:grpSpPr>
              <a:xfrm rot="10800000">
                <a:off x="58899" y="4608583"/>
                <a:ext cx="328346" cy="328531"/>
                <a:chOff x="3678700" y="407275"/>
                <a:chExt cx="708100" cy="708500"/>
              </a:xfrm>
            </p:grpSpPr>
            <p:sp>
              <p:nvSpPr>
                <p:cNvPr id="644" name="Google Shape;644;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16"/>
              <p:cNvGrpSpPr/>
              <p:nvPr/>
            </p:nvGrpSpPr>
            <p:grpSpPr>
              <a:xfrm rot="10800000">
                <a:off x="334899" y="4608583"/>
                <a:ext cx="328346" cy="328531"/>
                <a:chOff x="3678700" y="407275"/>
                <a:chExt cx="708100" cy="708500"/>
              </a:xfrm>
            </p:grpSpPr>
            <p:sp>
              <p:nvSpPr>
                <p:cNvPr id="652" name="Google Shape;652;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16"/>
              <p:cNvGrpSpPr/>
              <p:nvPr/>
            </p:nvGrpSpPr>
            <p:grpSpPr>
              <a:xfrm rot="10800000">
                <a:off x="282574" y="4937133"/>
                <a:ext cx="328346" cy="328531"/>
                <a:chOff x="3678700" y="407275"/>
                <a:chExt cx="708100" cy="708500"/>
              </a:xfrm>
            </p:grpSpPr>
            <p:sp>
              <p:nvSpPr>
                <p:cNvPr id="660" name="Google Shape;660;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7" name="Google Shape;667;p16"/>
            <p:cNvGrpSpPr/>
            <p:nvPr/>
          </p:nvGrpSpPr>
          <p:grpSpPr>
            <a:xfrm>
              <a:off x="-923150" y="4796551"/>
              <a:ext cx="4558967" cy="134100"/>
              <a:chOff x="796100" y="3019701"/>
              <a:chExt cx="4558967" cy="134100"/>
            </a:xfrm>
          </p:grpSpPr>
          <p:sp>
            <p:nvSpPr>
              <p:cNvPr id="668" name="Google Shape;668;p16"/>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9" name="Google Shape;669;p16"/>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670" name="Google Shape;670;p16"/>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1" name="Shape 671"/>
        <p:cNvGrpSpPr/>
        <p:nvPr/>
      </p:nvGrpSpPr>
      <p:grpSpPr>
        <a:xfrm>
          <a:off x="0" y="0"/>
          <a:ext cx="0" cy="0"/>
          <a:chOff x="0" y="0"/>
          <a:chExt cx="0" cy="0"/>
        </a:xfrm>
      </p:grpSpPr>
      <p:sp>
        <p:nvSpPr>
          <p:cNvPr id="672" name="Google Shape;67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673" name="Google Shape;673;p17"/>
          <p:cNvGrpSpPr/>
          <p:nvPr/>
        </p:nvGrpSpPr>
        <p:grpSpPr>
          <a:xfrm>
            <a:off x="-2176650" y="-112745"/>
            <a:ext cx="4680670" cy="5935195"/>
            <a:chOff x="-2176650" y="-112745"/>
            <a:chExt cx="4680670" cy="5935195"/>
          </a:xfrm>
        </p:grpSpPr>
        <p:grpSp>
          <p:nvGrpSpPr>
            <p:cNvPr id="674" name="Google Shape;674;p17"/>
            <p:cNvGrpSpPr/>
            <p:nvPr/>
          </p:nvGrpSpPr>
          <p:grpSpPr>
            <a:xfrm>
              <a:off x="-2176650" y="-112745"/>
              <a:ext cx="4680670" cy="5935195"/>
              <a:chOff x="-2176650" y="-112745"/>
              <a:chExt cx="4680670" cy="5935195"/>
            </a:xfrm>
          </p:grpSpPr>
          <p:sp>
            <p:nvSpPr>
              <p:cNvPr id="675" name="Google Shape;675;p17"/>
              <p:cNvSpPr/>
              <p:nvPr/>
            </p:nvSpPr>
            <p:spPr>
              <a:xfrm rot="-2700000">
                <a:off x="-1523974" y="2178291"/>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17"/>
              <p:cNvGrpSpPr/>
              <p:nvPr/>
            </p:nvGrpSpPr>
            <p:grpSpPr>
              <a:xfrm rot="-2700000">
                <a:off x="10491" y="4440580"/>
                <a:ext cx="582044" cy="582419"/>
                <a:chOff x="959750" y="3039275"/>
                <a:chExt cx="582050" cy="582425"/>
              </a:xfrm>
            </p:grpSpPr>
            <p:sp>
              <p:nvSpPr>
                <p:cNvPr id="677" name="Google Shape;677;p1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17"/>
              <p:cNvGrpSpPr/>
              <p:nvPr/>
            </p:nvGrpSpPr>
            <p:grpSpPr>
              <a:xfrm rot="-2700000">
                <a:off x="-183259" y="2704590"/>
                <a:ext cx="582044" cy="582419"/>
                <a:chOff x="959750" y="3039275"/>
                <a:chExt cx="582050" cy="582425"/>
              </a:xfrm>
            </p:grpSpPr>
            <p:sp>
              <p:nvSpPr>
                <p:cNvPr id="685" name="Google Shape;685;p1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2" name="Google Shape;692;p17"/>
              <p:cNvSpPr/>
              <p:nvPr/>
            </p:nvSpPr>
            <p:spPr>
              <a:xfrm rot="2700000" flipH="1">
                <a:off x="-1073899" y="473691"/>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17"/>
            <p:cNvGrpSpPr/>
            <p:nvPr/>
          </p:nvGrpSpPr>
          <p:grpSpPr>
            <a:xfrm>
              <a:off x="-234425" y="3727550"/>
              <a:ext cx="439200" cy="439100"/>
              <a:chOff x="1101075" y="2142375"/>
              <a:chExt cx="439200" cy="439100"/>
            </a:xfrm>
          </p:grpSpPr>
          <p:sp>
            <p:nvSpPr>
              <p:cNvPr id="694" name="Google Shape;694;p1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17"/>
            <p:cNvGrpSpPr/>
            <p:nvPr/>
          </p:nvGrpSpPr>
          <p:grpSpPr>
            <a:xfrm rot="10800000">
              <a:off x="713225" y="4931225"/>
              <a:ext cx="439200" cy="439100"/>
              <a:chOff x="1101075" y="2142375"/>
              <a:chExt cx="439200" cy="439100"/>
            </a:xfrm>
          </p:grpSpPr>
          <p:sp>
            <p:nvSpPr>
              <p:cNvPr id="697" name="Google Shape;697;p1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9" name="Google Shape;699;p17"/>
          <p:cNvGrpSpPr/>
          <p:nvPr/>
        </p:nvGrpSpPr>
        <p:grpSpPr>
          <a:xfrm>
            <a:off x="6642300" y="-415701"/>
            <a:ext cx="4558967" cy="1887075"/>
            <a:chOff x="6566100" y="-415701"/>
            <a:chExt cx="4558967" cy="1887075"/>
          </a:xfrm>
        </p:grpSpPr>
        <p:pic>
          <p:nvPicPr>
            <p:cNvPr id="700" name="Google Shape;700;p17"/>
            <p:cNvPicPr preferRelativeResize="0"/>
            <p:nvPr/>
          </p:nvPicPr>
          <p:blipFill rotWithShape="1">
            <a:blip r:embed="rId2">
              <a:alphaModFix/>
            </a:blip>
            <a:srcRect l="16960" t="24718" r="7121" b="26177"/>
            <a:stretch/>
          </p:blipFill>
          <p:spPr>
            <a:xfrm>
              <a:off x="8278550" y="-392375"/>
              <a:ext cx="2441950" cy="1863749"/>
            </a:xfrm>
            <a:prstGeom prst="rect">
              <a:avLst/>
            </a:prstGeom>
            <a:noFill/>
            <a:ln>
              <a:noFill/>
            </a:ln>
          </p:spPr>
        </p:pic>
        <p:grpSp>
          <p:nvGrpSpPr>
            <p:cNvPr id="701" name="Google Shape;701;p17"/>
            <p:cNvGrpSpPr/>
            <p:nvPr/>
          </p:nvGrpSpPr>
          <p:grpSpPr>
            <a:xfrm rot="5400000">
              <a:off x="7714062" y="-991384"/>
              <a:ext cx="1433417" cy="2584783"/>
              <a:chOff x="-363163" y="-645596"/>
              <a:chExt cx="1433417" cy="2584783"/>
            </a:xfrm>
          </p:grpSpPr>
          <p:grpSp>
            <p:nvGrpSpPr>
              <p:cNvPr id="702" name="Google Shape;702;p17"/>
              <p:cNvGrpSpPr/>
              <p:nvPr/>
            </p:nvGrpSpPr>
            <p:grpSpPr>
              <a:xfrm rot="10800000">
                <a:off x="-64595" y="-645596"/>
                <a:ext cx="1134849" cy="2370191"/>
                <a:chOff x="-575575" y="3685599"/>
                <a:chExt cx="1421048" cy="2967932"/>
              </a:xfrm>
            </p:grpSpPr>
            <p:sp>
              <p:nvSpPr>
                <p:cNvPr id="703" name="Google Shape;703;p17"/>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7"/>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17"/>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7"/>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7" name="Google Shape;707;p17"/>
              <p:cNvGrpSpPr/>
              <p:nvPr/>
            </p:nvGrpSpPr>
            <p:grpSpPr>
              <a:xfrm rot="-2700000" flipH="1">
                <a:off x="-216370" y="1084101"/>
                <a:ext cx="708093" cy="708493"/>
                <a:chOff x="3678700" y="407275"/>
                <a:chExt cx="708100" cy="708500"/>
              </a:xfrm>
            </p:grpSpPr>
            <p:sp>
              <p:nvSpPr>
                <p:cNvPr id="708" name="Google Shape;708;p1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5" name="Google Shape;715;p17"/>
            <p:cNvGrpSpPr/>
            <p:nvPr/>
          </p:nvGrpSpPr>
          <p:grpSpPr>
            <a:xfrm rot="10800000">
              <a:off x="6566100" y="233963"/>
              <a:ext cx="4558967" cy="134100"/>
              <a:chOff x="796100" y="3019701"/>
              <a:chExt cx="4558967" cy="134100"/>
            </a:xfrm>
          </p:grpSpPr>
          <p:sp>
            <p:nvSpPr>
              <p:cNvPr id="716" name="Google Shape;716;p1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7" name="Google Shape;717;p1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718" name="Google Shape;718;p1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3" name="Google Shape;1053;p24"/>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6" name="Google Shape;1056;p24"/>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57" name="Google Shape;1057;p2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8" name="Google Shape;1058;p24"/>
          <p:cNvSpPr txBox="1">
            <a:spLocks noGrp="1"/>
          </p:cNvSpPr>
          <p:nvPr>
            <p:ph type="subTitle" idx="1"/>
          </p:nvPr>
        </p:nvSpPr>
        <p:spPr>
          <a:xfrm>
            <a:off x="720000"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9" name="Google Shape;1059;p24"/>
          <p:cNvSpPr txBox="1">
            <a:spLocks noGrp="1"/>
          </p:cNvSpPr>
          <p:nvPr>
            <p:ph type="subTitle" idx="2"/>
          </p:nvPr>
        </p:nvSpPr>
        <p:spPr>
          <a:xfrm>
            <a:off x="3584484"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0" name="Google Shape;1060;p24"/>
          <p:cNvSpPr txBox="1">
            <a:spLocks noGrp="1"/>
          </p:cNvSpPr>
          <p:nvPr>
            <p:ph type="subTitle" idx="3"/>
          </p:nvPr>
        </p:nvSpPr>
        <p:spPr>
          <a:xfrm>
            <a:off x="6448975"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1" name="Google Shape;1061;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2" name="Google Shape;1062;p24"/>
          <p:cNvSpPr txBox="1">
            <a:spLocks noGrp="1"/>
          </p:cNvSpPr>
          <p:nvPr>
            <p:ph type="subTitle" idx="4"/>
          </p:nvPr>
        </p:nvSpPr>
        <p:spPr>
          <a:xfrm>
            <a:off x="720000"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3" name="Google Shape;1063;p24"/>
          <p:cNvSpPr txBox="1">
            <a:spLocks noGrp="1"/>
          </p:cNvSpPr>
          <p:nvPr>
            <p:ph type="subTitle" idx="5"/>
          </p:nvPr>
        </p:nvSpPr>
        <p:spPr>
          <a:xfrm>
            <a:off x="3584483"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4" name="Google Shape;1064;p24"/>
          <p:cNvSpPr txBox="1">
            <a:spLocks noGrp="1"/>
          </p:cNvSpPr>
          <p:nvPr>
            <p:ph type="subTitle" idx="6"/>
          </p:nvPr>
        </p:nvSpPr>
        <p:spPr>
          <a:xfrm>
            <a:off x="6448972"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4"/>
            <p:cNvSpPr/>
            <p:nvPr/>
          </p:nvSpPr>
          <p:spPr>
            <a:xfrm>
              <a:off x="6873793" y="23394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l="16960" t="24718" r="7121" b="26177"/>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4"/>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4"/>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4"/>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4"/>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4"/>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1" name="Google Shape;1101;p24"/>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4"/>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3" name="Google Shape;1103;p24"/>
            <p:cNvGrpSpPr/>
            <p:nvPr/>
          </p:nvGrpSpPr>
          <p:grpSpPr>
            <a:xfrm rot="-2700000" flipH="1">
              <a:off x="-216370" y="1084101"/>
              <a:ext cx="708093" cy="708493"/>
              <a:chOff x="3678700" y="407275"/>
              <a:chExt cx="708100" cy="708500"/>
            </a:xfrm>
          </p:grpSpPr>
          <p:sp>
            <p:nvSpPr>
              <p:cNvPr id="1104" name="Google Shape;1104;p24"/>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4"/>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4"/>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4"/>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4"/>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4"/>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4"/>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111"/>
        <p:cNvGrpSpPr/>
        <p:nvPr/>
      </p:nvGrpSpPr>
      <p:grpSpPr>
        <a:xfrm>
          <a:off x="0" y="0"/>
          <a:ext cx="0" cy="0"/>
          <a:chOff x="0" y="0"/>
          <a:chExt cx="0" cy="0"/>
        </a:xfrm>
      </p:grpSpPr>
      <p:sp>
        <p:nvSpPr>
          <p:cNvPr id="1112" name="Google Shape;1112;p25"/>
          <p:cNvSpPr txBox="1">
            <a:spLocks noGrp="1"/>
          </p:cNvSpPr>
          <p:nvPr>
            <p:ph type="subTitle" idx="1"/>
          </p:nvPr>
        </p:nvSpPr>
        <p:spPr>
          <a:xfrm>
            <a:off x="720000"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3" name="Google Shape;1113;p25"/>
          <p:cNvSpPr txBox="1">
            <a:spLocks noGrp="1"/>
          </p:cNvSpPr>
          <p:nvPr>
            <p:ph type="subTitle" idx="2"/>
          </p:nvPr>
        </p:nvSpPr>
        <p:spPr>
          <a:xfrm>
            <a:off x="3584484"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4" name="Google Shape;1114;p25"/>
          <p:cNvSpPr txBox="1">
            <a:spLocks noGrp="1"/>
          </p:cNvSpPr>
          <p:nvPr>
            <p:ph type="subTitle" idx="3"/>
          </p:nvPr>
        </p:nvSpPr>
        <p:spPr>
          <a:xfrm>
            <a:off x="6448975"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5" name="Google Shape;1115;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16" name="Google Shape;1116;p25"/>
          <p:cNvSpPr txBox="1">
            <a:spLocks noGrp="1"/>
          </p:cNvSpPr>
          <p:nvPr>
            <p:ph type="subTitle" idx="4"/>
          </p:nvPr>
        </p:nvSpPr>
        <p:spPr>
          <a:xfrm>
            <a:off x="720000"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7" name="Google Shape;1117;p25"/>
          <p:cNvSpPr txBox="1">
            <a:spLocks noGrp="1"/>
          </p:cNvSpPr>
          <p:nvPr>
            <p:ph type="subTitle" idx="5"/>
          </p:nvPr>
        </p:nvSpPr>
        <p:spPr>
          <a:xfrm>
            <a:off x="3584483"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8" name="Google Shape;1118;p25"/>
          <p:cNvSpPr txBox="1">
            <a:spLocks noGrp="1"/>
          </p:cNvSpPr>
          <p:nvPr>
            <p:ph type="subTitle" idx="6"/>
          </p:nvPr>
        </p:nvSpPr>
        <p:spPr>
          <a:xfrm>
            <a:off x="6448972"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9" name="Google Shape;1119;p25"/>
          <p:cNvSpPr>
            <a:spLocks noGrp="1"/>
          </p:cNvSpPr>
          <p:nvPr>
            <p:ph type="pic" idx="7"/>
          </p:nvPr>
        </p:nvSpPr>
        <p:spPr>
          <a:xfrm>
            <a:off x="720000" y="1236800"/>
            <a:ext cx="1981800" cy="1662300"/>
          </a:xfrm>
          <a:prstGeom prst="snip1Rect">
            <a:avLst>
              <a:gd name="adj" fmla="val 16667"/>
            </a:avLst>
          </a:prstGeom>
          <a:noFill/>
          <a:ln>
            <a:noFill/>
          </a:ln>
        </p:spPr>
      </p:sp>
      <p:sp>
        <p:nvSpPr>
          <p:cNvPr id="1120" name="Google Shape;1120;p25"/>
          <p:cNvSpPr>
            <a:spLocks noGrp="1"/>
          </p:cNvSpPr>
          <p:nvPr>
            <p:ph type="pic" idx="8"/>
          </p:nvPr>
        </p:nvSpPr>
        <p:spPr>
          <a:xfrm>
            <a:off x="3584475" y="1236800"/>
            <a:ext cx="1981800" cy="1662300"/>
          </a:xfrm>
          <a:prstGeom prst="snip1Rect">
            <a:avLst>
              <a:gd name="adj" fmla="val 16667"/>
            </a:avLst>
          </a:prstGeom>
          <a:noFill/>
          <a:ln>
            <a:noFill/>
          </a:ln>
        </p:spPr>
      </p:sp>
      <p:sp>
        <p:nvSpPr>
          <p:cNvPr id="1121" name="Google Shape;1121;p25"/>
          <p:cNvSpPr>
            <a:spLocks noGrp="1"/>
          </p:cNvSpPr>
          <p:nvPr>
            <p:ph type="pic" idx="9"/>
          </p:nvPr>
        </p:nvSpPr>
        <p:spPr>
          <a:xfrm>
            <a:off x="6448950" y="1236800"/>
            <a:ext cx="1981800" cy="1662300"/>
          </a:xfrm>
          <a:prstGeom prst="snip1Rect">
            <a:avLst>
              <a:gd name="adj" fmla="val 16667"/>
            </a:avLst>
          </a:prstGeom>
          <a:noFill/>
          <a:ln>
            <a:noFill/>
          </a:ln>
        </p:spPr>
      </p:sp>
      <p:grpSp>
        <p:nvGrpSpPr>
          <p:cNvPr id="1122" name="Google Shape;1122;p25"/>
          <p:cNvGrpSpPr/>
          <p:nvPr/>
        </p:nvGrpSpPr>
        <p:grpSpPr>
          <a:xfrm>
            <a:off x="-928041" y="3925887"/>
            <a:ext cx="2833357" cy="1517787"/>
            <a:chOff x="-623241" y="3849687"/>
            <a:chExt cx="2833357" cy="1517787"/>
          </a:xfrm>
        </p:grpSpPr>
        <p:grpSp>
          <p:nvGrpSpPr>
            <p:cNvPr id="1123" name="Google Shape;1123;p25"/>
            <p:cNvGrpSpPr/>
            <p:nvPr/>
          </p:nvGrpSpPr>
          <p:grpSpPr>
            <a:xfrm rot="5400000">
              <a:off x="-879113" y="4155104"/>
              <a:ext cx="1517787" cy="906953"/>
              <a:chOff x="-55500" y="4835979"/>
              <a:chExt cx="1517787" cy="906953"/>
            </a:xfrm>
          </p:grpSpPr>
          <p:sp>
            <p:nvSpPr>
              <p:cNvPr id="1124" name="Google Shape;1124;p25"/>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5"/>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5"/>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5"/>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25"/>
            <p:cNvGrpSpPr/>
            <p:nvPr/>
          </p:nvGrpSpPr>
          <p:grpSpPr>
            <a:xfrm>
              <a:off x="-623241" y="3946426"/>
              <a:ext cx="2833357" cy="1421047"/>
              <a:chOff x="-677366" y="4067276"/>
              <a:chExt cx="2833357" cy="1421047"/>
            </a:xfrm>
          </p:grpSpPr>
          <p:sp>
            <p:nvSpPr>
              <p:cNvPr id="1129" name="Google Shape;1129;p25"/>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0" name="Google Shape;1130;p25"/>
              <p:cNvGrpSpPr/>
              <p:nvPr/>
            </p:nvGrpSpPr>
            <p:grpSpPr>
              <a:xfrm>
                <a:off x="317735" y="4614472"/>
                <a:ext cx="161977" cy="161940"/>
                <a:chOff x="1101075" y="2142375"/>
                <a:chExt cx="439200" cy="439100"/>
              </a:xfrm>
            </p:grpSpPr>
            <p:sp>
              <p:nvSpPr>
                <p:cNvPr id="1131" name="Google Shape;1131;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25"/>
              <p:cNvGrpSpPr/>
              <p:nvPr/>
            </p:nvGrpSpPr>
            <p:grpSpPr>
              <a:xfrm rot="10800000">
                <a:off x="1700151" y="5032693"/>
                <a:ext cx="161977" cy="161940"/>
                <a:chOff x="1101075" y="2142375"/>
                <a:chExt cx="439200" cy="439100"/>
              </a:xfrm>
            </p:grpSpPr>
            <p:sp>
              <p:nvSpPr>
                <p:cNvPr id="1134" name="Google Shape;1134;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36" name="Google Shape;1136;p25"/>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25"/>
          <p:cNvGrpSpPr/>
          <p:nvPr/>
        </p:nvGrpSpPr>
        <p:grpSpPr>
          <a:xfrm>
            <a:off x="6400125" y="-1754449"/>
            <a:ext cx="4189199" cy="3065874"/>
            <a:chOff x="6171525" y="-1678249"/>
            <a:chExt cx="4189199" cy="3065874"/>
          </a:xfrm>
        </p:grpSpPr>
        <p:sp>
          <p:nvSpPr>
            <p:cNvPr id="1138" name="Google Shape;1138;p25"/>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39" name="Google Shape;1139;p25"/>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140" name="Google Shape;1140;p25"/>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1" name="Google Shape;1141;p25"/>
            <p:cNvGrpSpPr/>
            <p:nvPr/>
          </p:nvGrpSpPr>
          <p:grpSpPr>
            <a:xfrm rot="-2700000">
              <a:off x="8302147" y="61289"/>
              <a:ext cx="582044" cy="582419"/>
              <a:chOff x="959750" y="3039275"/>
              <a:chExt cx="582050" cy="582425"/>
            </a:xfrm>
          </p:grpSpPr>
          <p:sp>
            <p:nvSpPr>
              <p:cNvPr id="1142" name="Google Shape;1142;p2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5"/>
            <p:cNvGrpSpPr/>
            <p:nvPr/>
          </p:nvGrpSpPr>
          <p:grpSpPr>
            <a:xfrm rot="-2700000">
              <a:off x="8551447" y="61289"/>
              <a:ext cx="582044" cy="582419"/>
              <a:chOff x="959750" y="3039275"/>
              <a:chExt cx="582050" cy="582425"/>
            </a:xfrm>
          </p:grpSpPr>
          <p:sp>
            <p:nvSpPr>
              <p:cNvPr id="1150" name="Google Shape;1150;p2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7" name="Google Shape;1157;p25"/>
          <p:cNvGrpSpPr/>
          <p:nvPr/>
        </p:nvGrpSpPr>
        <p:grpSpPr>
          <a:xfrm rot="2700000">
            <a:off x="8945322" y="2352177"/>
            <a:ext cx="439196" cy="439096"/>
            <a:chOff x="1101075" y="2142375"/>
            <a:chExt cx="439200" cy="439100"/>
          </a:xfrm>
        </p:grpSpPr>
        <p:sp>
          <p:nvSpPr>
            <p:cNvPr id="1158" name="Google Shape;1158;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25"/>
          <p:cNvGrpSpPr/>
          <p:nvPr/>
        </p:nvGrpSpPr>
        <p:grpSpPr>
          <a:xfrm rot="10800000">
            <a:off x="4995775" y="180626"/>
            <a:ext cx="4558967" cy="134100"/>
            <a:chOff x="796100" y="3019701"/>
            <a:chExt cx="4558967" cy="134100"/>
          </a:xfrm>
        </p:grpSpPr>
        <p:sp>
          <p:nvSpPr>
            <p:cNvPr id="1161" name="Google Shape;1161;p2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2" name="Google Shape;1162;p2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163" name="Google Shape;1163;p2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164"/>
        <p:cNvGrpSpPr/>
        <p:nvPr/>
      </p:nvGrpSpPr>
      <p:grpSpPr>
        <a:xfrm>
          <a:off x="0" y="0"/>
          <a:ext cx="0" cy="0"/>
          <a:chOff x="0" y="0"/>
          <a:chExt cx="0" cy="0"/>
        </a:xfrm>
      </p:grpSpPr>
      <p:sp>
        <p:nvSpPr>
          <p:cNvPr id="1165" name="Google Shape;116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6" name="Google Shape;1166;p26"/>
          <p:cNvSpPr txBox="1">
            <a:spLocks noGrp="1"/>
          </p:cNvSpPr>
          <p:nvPr>
            <p:ph type="subTitle" idx="1"/>
          </p:nvPr>
        </p:nvSpPr>
        <p:spPr>
          <a:xfrm>
            <a:off x="1804750"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7" name="Google Shape;1167;p26"/>
          <p:cNvSpPr txBox="1">
            <a:spLocks noGrp="1"/>
          </p:cNvSpPr>
          <p:nvPr>
            <p:ph type="subTitle" idx="2"/>
          </p:nvPr>
        </p:nvSpPr>
        <p:spPr>
          <a:xfrm>
            <a:off x="5237152"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8" name="Google Shape;1168;p26"/>
          <p:cNvSpPr txBox="1">
            <a:spLocks noGrp="1"/>
          </p:cNvSpPr>
          <p:nvPr>
            <p:ph type="subTitle" idx="3"/>
          </p:nvPr>
        </p:nvSpPr>
        <p:spPr>
          <a:xfrm>
            <a:off x="1804750"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9" name="Google Shape;1169;p26"/>
          <p:cNvSpPr txBox="1">
            <a:spLocks noGrp="1"/>
          </p:cNvSpPr>
          <p:nvPr>
            <p:ph type="subTitle" idx="4"/>
          </p:nvPr>
        </p:nvSpPr>
        <p:spPr>
          <a:xfrm>
            <a:off x="5237152"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0" name="Google Shape;1170;p26"/>
          <p:cNvSpPr txBox="1">
            <a:spLocks noGrp="1"/>
          </p:cNvSpPr>
          <p:nvPr>
            <p:ph type="subTitle" idx="5"/>
          </p:nvPr>
        </p:nvSpPr>
        <p:spPr>
          <a:xfrm>
            <a:off x="18047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1" name="Google Shape;1171;p26"/>
          <p:cNvSpPr txBox="1">
            <a:spLocks noGrp="1"/>
          </p:cNvSpPr>
          <p:nvPr>
            <p:ph type="subTitle" idx="6"/>
          </p:nvPr>
        </p:nvSpPr>
        <p:spPr>
          <a:xfrm>
            <a:off x="52371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2" name="Google Shape;1172;p26"/>
          <p:cNvSpPr txBox="1">
            <a:spLocks noGrp="1"/>
          </p:cNvSpPr>
          <p:nvPr>
            <p:ph type="subTitle" idx="7"/>
          </p:nvPr>
        </p:nvSpPr>
        <p:spPr>
          <a:xfrm>
            <a:off x="18047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3" name="Google Shape;1173;p26"/>
          <p:cNvSpPr txBox="1">
            <a:spLocks noGrp="1"/>
          </p:cNvSpPr>
          <p:nvPr>
            <p:ph type="subTitle" idx="8"/>
          </p:nvPr>
        </p:nvSpPr>
        <p:spPr>
          <a:xfrm>
            <a:off x="52371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rot="-8100000" flipH="1">
                  <a:off x="6536116" y="31506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rot="-8100000" flipH="1">
                  <a:off x="7076657" y="1499343"/>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8301511" y="-3353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8554000" y="270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207" name="Google Shape;1207;p26"/>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265"/>
        <p:cNvGrpSpPr/>
        <p:nvPr/>
      </p:nvGrpSpPr>
      <p:grpSpPr>
        <a:xfrm>
          <a:off x="0" y="0"/>
          <a:ext cx="0" cy="0"/>
          <a:chOff x="0" y="0"/>
          <a:chExt cx="0" cy="0"/>
        </a:xfrm>
      </p:grpSpPr>
      <p:sp>
        <p:nvSpPr>
          <p:cNvPr id="1266" name="Google Shape;1266;p28"/>
          <p:cNvSpPr txBox="1">
            <a:spLocks noGrp="1"/>
          </p:cNvSpPr>
          <p:nvPr>
            <p:ph type="title" hasCustomPrompt="1"/>
          </p:nvPr>
        </p:nvSpPr>
        <p:spPr>
          <a:xfrm>
            <a:off x="2358450" y="664988"/>
            <a:ext cx="4696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67" name="Google Shape;1267;p28"/>
          <p:cNvSpPr txBox="1">
            <a:spLocks noGrp="1"/>
          </p:cNvSpPr>
          <p:nvPr>
            <p:ph type="subTitle" idx="1"/>
          </p:nvPr>
        </p:nvSpPr>
        <p:spPr>
          <a:xfrm>
            <a:off x="2358450" y="1282313"/>
            <a:ext cx="4696800" cy="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68" name="Google Shape;1268;p28"/>
          <p:cNvSpPr txBox="1">
            <a:spLocks noGrp="1"/>
          </p:cNvSpPr>
          <p:nvPr>
            <p:ph type="title" idx="2" hasCustomPrompt="1"/>
          </p:nvPr>
        </p:nvSpPr>
        <p:spPr>
          <a:xfrm>
            <a:off x="2358450" y="2027244"/>
            <a:ext cx="4696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69" name="Google Shape;1269;p28"/>
          <p:cNvSpPr txBox="1">
            <a:spLocks noGrp="1"/>
          </p:cNvSpPr>
          <p:nvPr>
            <p:ph type="subTitle" idx="3"/>
          </p:nvPr>
        </p:nvSpPr>
        <p:spPr>
          <a:xfrm>
            <a:off x="2358450" y="2645558"/>
            <a:ext cx="4696800" cy="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70" name="Google Shape;1270;p28"/>
          <p:cNvSpPr txBox="1">
            <a:spLocks noGrp="1"/>
          </p:cNvSpPr>
          <p:nvPr>
            <p:ph type="title" idx="4" hasCustomPrompt="1"/>
          </p:nvPr>
        </p:nvSpPr>
        <p:spPr>
          <a:xfrm>
            <a:off x="2358450" y="3390475"/>
            <a:ext cx="4696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71" name="Google Shape;1271;p28"/>
          <p:cNvSpPr txBox="1">
            <a:spLocks noGrp="1"/>
          </p:cNvSpPr>
          <p:nvPr>
            <p:ph type="subTitle" idx="5"/>
          </p:nvPr>
        </p:nvSpPr>
        <p:spPr>
          <a:xfrm>
            <a:off x="2358450" y="4009779"/>
            <a:ext cx="4696800" cy="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72" name="Google Shape;1272;p28"/>
          <p:cNvSpPr/>
          <p:nvPr/>
        </p:nvSpPr>
        <p:spPr>
          <a:xfrm>
            <a:off x="6751200" y="2645550"/>
            <a:ext cx="2925000" cy="2945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3" name="Google Shape;1273;p28"/>
          <p:cNvGrpSpPr/>
          <p:nvPr/>
        </p:nvGrpSpPr>
        <p:grpSpPr>
          <a:xfrm rot="5400000">
            <a:off x="8359950" y="-226050"/>
            <a:ext cx="439200" cy="439100"/>
            <a:chOff x="1101075" y="2142375"/>
            <a:chExt cx="439200" cy="439100"/>
          </a:xfrm>
        </p:grpSpPr>
        <p:sp>
          <p:nvSpPr>
            <p:cNvPr id="1274" name="Google Shape;1274;p2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6" name="Google Shape;1276;p28"/>
          <p:cNvGrpSpPr/>
          <p:nvPr/>
        </p:nvGrpSpPr>
        <p:grpSpPr>
          <a:xfrm>
            <a:off x="-903250" y="4838101"/>
            <a:ext cx="4558967" cy="134100"/>
            <a:chOff x="796100" y="3019701"/>
            <a:chExt cx="4558967" cy="134100"/>
          </a:xfrm>
        </p:grpSpPr>
        <p:sp>
          <p:nvSpPr>
            <p:cNvPr id="1277" name="Google Shape;1277;p2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78" name="Google Shape;1278;p2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279" name="Google Shape;1279;p2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8"/>
        <p:cNvGrpSpPr/>
        <p:nvPr/>
      </p:nvGrpSpPr>
      <p:grpSpPr>
        <a:xfrm>
          <a:off x="0" y="0"/>
          <a:ext cx="0" cy="0"/>
          <a:chOff x="0" y="0"/>
          <a:chExt cx="0" cy="0"/>
        </a:xfrm>
      </p:grpSpPr>
      <p:grpSp>
        <p:nvGrpSpPr>
          <p:cNvPr id="1339" name="Google Shape;1339;p30"/>
          <p:cNvGrpSpPr/>
          <p:nvPr/>
        </p:nvGrpSpPr>
        <p:grpSpPr>
          <a:xfrm>
            <a:off x="-623241" y="3925887"/>
            <a:ext cx="2833357" cy="1517787"/>
            <a:chOff x="-623241" y="3849687"/>
            <a:chExt cx="2833357" cy="1517787"/>
          </a:xfrm>
        </p:grpSpPr>
        <p:grpSp>
          <p:nvGrpSpPr>
            <p:cNvPr id="1340" name="Google Shape;1340;p30"/>
            <p:cNvGrpSpPr/>
            <p:nvPr/>
          </p:nvGrpSpPr>
          <p:grpSpPr>
            <a:xfrm rot="5400000">
              <a:off x="-879113" y="4155104"/>
              <a:ext cx="1517787" cy="906953"/>
              <a:chOff x="-55500" y="4835979"/>
              <a:chExt cx="1517787" cy="906953"/>
            </a:xfrm>
          </p:grpSpPr>
          <p:sp>
            <p:nvSpPr>
              <p:cNvPr id="1341" name="Google Shape;1341;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5" name="Google Shape;1345;p30"/>
            <p:cNvGrpSpPr/>
            <p:nvPr/>
          </p:nvGrpSpPr>
          <p:grpSpPr>
            <a:xfrm>
              <a:off x="-623241" y="3946426"/>
              <a:ext cx="2833357" cy="1421047"/>
              <a:chOff x="-677366" y="4067276"/>
              <a:chExt cx="2833357" cy="1421047"/>
            </a:xfrm>
          </p:grpSpPr>
          <p:sp>
            <p:nvSpPr>
              <p:cNvPr id="1346" name="Google Shape;1346;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30"/>
              <p:cNvGrpSpPr/>
              <p:nvPr/>
            </p:nvGrpSpPr>
            <p:grpSpPr>
              <a:xfrm>
                <a:off x="317735" y="4614472"/>
                <a:ext cx="161977" cy="161940"/>
                <a:chOff x="1101075" y="2142375"/>
                <a:chExt cx="439200" cy="439100"/>
              </a:xfrm>
            </p:grpSpPr>
            <p:sp>
              <p:nvSpPr>
                <p:cNvPr id="1348" name="Google Shape;1348;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0" name="Google Shape;1350;p30"/>
              <p:cNvGrpSpPr/>
              <p:nvPr/>
            </p:nvGrpSpPr>
            <p:grpSpPr>
              <a:xfrm rot="10800000">
                <a:off x="1700151" y="5032693"/>
                <a:ext cx="161977" cy="161940"/>
                <a:chOff x="1101075" y="2142375"/>
                <a:chExt cx="439200" cy="439100"/>
              </a:xfrm>
            </p:grpSpPr>
            <p:sp>
              <p:nvSpPr>
                <p:cNvPr id="1351" name="Google Shape;1351;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3" name="Google Shape;1353;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4" name="Google Shape;1354;p30"/>
          <p:cNvGrpSpPr/>
          <p:nvPr/>
        </p:nvGrpSpPr>
        <p:grpSpPr>
          <a:xfrm>
            <a:off x="6323925" y="-1678249"/>
            <a:ext cx="4189199" cy="3065874"/>
            <a:chOff x="6171525" y="-1678249"/>
            <a:chExt cx="4189199" cy="3065874"/>
          </a:xfrm>
        </p:grpSpPr>
        <p:sp>
          <p:nvSpPr>
            <p:cNvPr id="1355" name="Google Shape;1355;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6" name="Google Shape;1356;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7" name="Google Shape;1357;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8" name="Google Shape;1358;p30"/>
            <p:cNvGrpSpPr/>
            <p:nvPr/>
          </p:nvGrpSpPr>
          <p:grpSpPr>
            <a:xfrm rot="-2700000">
              <a:off x="8302147" y="61289"/>
              <a:ext cx="582044" cy="582419"/>
              <a:chOff x="959750" y="3039275"/>
              <a:chExt cx="582050" cy="582425"/>
            </a:xfrm>
          </p:grpSpPr>
          <p:sp>
            <p:nvSpPr>
              <p:cNvPr id="1359" name="Google Shape;1359;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6" name="Google Shape;1366;p30"/>
            <p:cNvGrpSpPr/>
            <p:nvPr/>
          </p:nvGrpSpPr>
          <p:grpSpPr>
            <a:xfrm rot="-2700000">
              <a:off x="8551447" y="61289"/>
              <a:ext cx="582044" cy="582419"/>
              <a:chOff x="959750" y="3039275"/>
              <a:chExt cx="582050" cy="582425"/>
            </a:xfrm>
          </p:grpSpPr>
          <p:sp>
            <p:nvSpPr>
              <p:cNvPr id="1367" name="Google Shape;1367;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4" name="Google Shape;1374;p30"/>
          <p:cNvGrpSpPr/>
          <p:nvPr/>
        </p:nvGrpSpPr>
        <p:grpSpPr>
          <a:xfrm rot="2700000">
            <a:off x="8945322" y="2352177"/>
            <a:ext cx="439196" cy="439096"/>
            <a:chOff x="1101075" y="2142375"/>
            <a:chExt cx="439200" cy="439100"/>
          </a:xfrm>
        </p:grpSpPr>
        <p:sp>
          <p:nvSpPr>
            <p:cNvPr id="1375" name="Google Shape;1375;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7"/>
        <p:cNvGrpSpPr/>
        <p:nvPr/>
      </p:nvGrpSpPr>
      <p:grpSpPr>
        <a:xfrm>
          <a:off x="0" y="0"/>
          <a:ext cx="0" cy="0"/>
          <a:chOff x="0" y="0"/>
          <a:chExt cx="0" cy="0"/>
        </a:xfrm>
      </p:grpSpPr>
      <p:grpSp>
        <p:nvGrpSpPr>
          <p:cNvPr id="1378" name="Google Shape;1378;p31"/>
          <p:cNvGrpSpPr/>
          <p:nvPr/>
        </p:nvGrpSpPr>
        <p:grpSpPr>
          <a:xfrm>
            <a:off x="8332551" y="-7"/>
            <a:ext cx="2386151" cy="3293873"/>
            <a:chOff x="8256351" y="-7"/>
            <a:chExt cx="2386151" cy="3293873"/>
          </a:xfrm>
        </p:grpSpPr>
        <p:pic>
          <p:nvPicPr>
            <p:cNvPr id="1379" name="Google Shape;1379;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0" name="Google Shape;1380;p31"/>
            <p:cNvGrpSpPr/>
            <p:nvPr/>
          </p:nvGrpSpPr>
          <p:grpSpPr>
            <a:xfrm rot="10800000">
              <a:off x="8452444" y="-7"/>
              <a:ext cx="325154" cy="1788670"/>
              <a:chOff x="8869019" y="-622132"/>
              <a:chExt cx="325154" cy="1788670"/>
            </a:xfrm>
          </p:grpSpPr>
          <p:sp>
            <p:nvSpPr>
              <p:cNvPr id="1381" name="Google Shape;1381;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2" name="Google Shape;1382;p31"/>
              <p:cNvGrpSpPr/>
              <p:nvPr/>
            </p:nvGrpSpPr>
            <p:grpSpPr>
              <a:xfrm rot="1800062">
                <a:off x="9035610" y="1007995"/>
                <a:ext cx="134040" cy="134009"/>
                <a:chOff x="1101075" y="2142375"/>
                <a:chExt cx="439200" cy="439100"/>
              </a:xfrm>
            </p:grpSpPr>
            <p:sp>
              <p:nvSpPr>
                <p:cNvPr id="1383" name="Google Shape;1383;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5" name="Google Shape;1385;p31"/>
          <p:cNvGrpSpPr/>
          <p:nvPr/>
        </p:nvGrpSpPr>
        <p:grpSpPr>
          <a:xfrm>
            <a:off x="-213525" y="171225"/>
            <a:ext cx="439200" cy="439100"/>
            <a:chOff x="1101075" y="2142375"/>
            <a:chExt cx="439200" cy="439100"/>
          </a:xfrm>
        </p:grpSpPr>
        <p:sp>
          <p:nvSpPr>
            <p:cNvPr id="1386" name="Google Shape;1386;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8" name="Google Shape;1388;p31"/>
          <p:cNvGrpSpPr/>
          <p:nvPr/>
        </p:nvGrpSpPr>
        <p:grpSpPr>
          <a:xfrm>
            <a:off x="-1262974" y="3161328"/>
            <a:ext cx="4822591" cy="2934500"/>
            <a:chOff x="-1186774" y="3161328"/>
            <a:chExt cx="4822591" cy="2934500"/>
          </a:xfrm>
        </p:grpSpPr>
        <p:pic>
          <p:nvPicPr>
            <p:cNvPr id="1389" name="Google Shape;1389;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0" name="Google Shape;1390;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1" name="Google Shape;1391;p31"/>
            <p:cNvGrpSpPr/>
            <p:nvPr/>
          </p:nvGrpSpPr>
          <p:grpSpPr>
            <a:xfrm>
              <a:off x="58899" y="4608583"/>
              <a:ext cx="604346" cy="657081"/>
              <a:chOff x="58899" y="4608583"/>
              <a:chExt cx="604346" cy="657081"/>
            </a:xfrm>
          </p:grpSpPr>
          <p:grpSp>
            <p:nvGrpSpPr>
              <p:cNvPr id="1392" name="Google Shape;1392;p31"/>
              <p:cNvGrpSpPr/>
              <p:nvPr/>
            </p:nvGrpSpPr>
            <p:grpSpPr>
              <a:xfrm rot="10800000">
                <a:off x="58899" y="4608583"/>
                <a:ext cx="328346" cy="328531"/>
                <a:chOff x="3678700" y="407275"/>
                <a:chExt cx="708100" cy="708500"/>
              </a:xfrm>
            </p:grpSpPr>
            <p:sp>
              <p:nvSpPr>
                <p:cNvPr id="1393" name="Google Shape;1393;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0" name="Google Shape;1400;p31"/>
              <p:cNvGrpSpPr/>
              <p:nvPr/>
            </p:nvGrpSpPr>
            <p:grpSpPr>
              <a:xfrm rot="10800000">
                <a:off x="334899" y="4608583"/>
                <a:ext cx="328346" cy="328531"/>
                <a:chOff x="3678700" y="407275"/>
                <a:chExt cx="708100" cy="708500"/>
              </a:xfrm>
            </p:grpSpPr>
            <p:sp>
              <p:nvSpPr>
                <p:cNvPr id="1401" name="Google Shape;1401;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8" name="Google Shape;1408;p31"/>
              <p:cNvGrpSpPr/>
              <p:nvPr/>
            </p:nvGrpSpPr>
            <p:grpSpPr>
              <a:xfrm rot="10800000">
                <a:off x="282574" y="4937133"/>
                <a:ext cx="328346" cy="328531"/>
                <a:chOff x="3678700" y="407275"/>
                <a:chExt cx="708100" cy="708500"/>
              </a:xfrm>
            </p:grpSpPr>
            <p:sp>
              <p:nvSpPr>
                <p:cNvPr id="1409" name="Google Shape;1409;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6" name="Google Shape;1416;p31"/>
            <p:cNvGrpSpPr/>
            <p:nvPr/>
          </p:nvGrpSpPr>
          <p:grpSpPr>
            <a:xfrm>
              <a:off x="-923150" y="4796551"/>
              <a:ext cx="4558967" cy="134100"/>
              <a:chOff x="796100" y="3019701"/>
              <a:chExt cx="4558967" cy="134100"/>
            </a:xfrm>
          </p:grpSpPr>
          <p:sp>
            <p:nvSpPr>
              <p:cNvPr id="1417" name="Google Shape;1417;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8" name="Google Shape;1418;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19" name="Google Shape;1419;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0"/>
        <p:cNvGrpSpPr/>
        <p:nvPr/>
      </p:nvGrpSpPr>
      <p:grpSpPr>
        <a:xfrm>
          <a:off x="0" y="0"/>
          <a:ext cx="0" cy="0"/>
          <a:chOff x="0" y="0"/>
          <a:chExt cx="0" cy="0"/>
        </a:xfrm>
      </p:grpSpPr>
      <p:sp>
        <p:nvSpPr>
          <p:cNvPr id="141" name="Google Shape;1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4"/>
          <p:cNvSpPr txBox="1">
            <a:spLocks noGrp="1"/>
          </p:cNvSpPr>
          <p:nvPr>
            <p:ph type="body" idx="1"/>
          </p:nvPr>
        </p:nvSpPr>
        <p:spPr>
          <a:xfrm>
            <a:off x="720000" y="1139551"/>
            <a:ext cx="7704000" cy="411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AutoNum type="arabicPeriod"/>
              <a:defRPr>
                <a:solidFill>
                  <a:srgbClr val="191919"/>
                </a:solidFill>
              </a:defRPr>
            </a:lvl1pPr>
            <a:lvl2pPr marL="914400" lvl="1"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marL="1371600" lvl="2"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marL="1828800" lvl="3"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marL="2286000" lvl="4"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marL="2743200" lvl="5"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marL="3200400" lvl="6"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marL="3657600" lvl="7"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marL="4114800" lvl="8"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a:endParaRPr/>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l="16960" t="24718" r="7121" b="26177"/>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10800000">
                <a:off x="7785196" y="3421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4"/>
            <p:cNvSpPr/>
            <p:nvPr/>
          </p:nvSpPr>
          <p:spPr>
            <a:xfrm rot="5400000">
              <a:off x="8098189" y="-87718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a:off x="-132364"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4"/>
            <p:cNvSpPr/>
            <p:nvPr/>
          </p:nvSpPr>
          <p:spPr>
            <a:xfrm>
              <a:off x="152767" y="-5725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6579" y="-57316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5"/>
          <p:cNvSpPr txBox="1">
            <a:spLocks noGrp="1"/>
          </p:cNvSpPr>
          <p:nvPr>
            <p:ph type="subTitle" idx="1"/>
          </p:nvPr>
        </p:nvSpPr>
        <p:spPr>
          <a:xfrm>
            <a:off x="4999903"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 name="Google Shape;177;p5"/>
          <p:cNvSpPr txBox="1">
            <a:spLocks noGrp="1"/>
          </p:cNvSpPr>
          <p:nvPr>
            <p:ph type="subTitle" idx="2"/>
          </p:nvPr>
        </p:nvSpPr>
        <p:spPr>
          <a:xfrm>
            <a:off x="1803800"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5"/>
          <p:cNvSpPr txBox="1">
            <a:spLocks noGrp="1"/>
          </p:cNvSpPr>
          <p:nvPr>
            <p:ph type="subTitle" idx="3"/>
          </p:nvPr>
        </p:nvSpPr>
        <p:spPr>
          <a:xfrm>
            <a:off x="4999908"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79" name="Google Shape;179;p5"/>
          <p:cNvSpPr txBox="1">
            <a:spLocks noGrp="1"/>
          </p:cNvSpPr>
          <p:nvPr>
            <p:ph type="subTitle" idx="4"/>
          </p:nvPr>
        </p:nvSpPr>
        <p:spPr>
          <a:xfrm>
            <a:off x="1803800"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l="16960" t="24718" r="7121" b="26177"/>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 name="Google Shape;205;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0" name="Google Shape;23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5"/>
            <p:cNvSpPr/>
            <p:nvPr/>
          </p:nvSpPr>
          <p:spPr>
            <a:xfrm rot="-5400000">
              <a:off x="1755111"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1" name="Google Shape;241;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42" name="Google Shape;242;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1"/>
        <p:cNvGrpSpPr/>
        <p:nvPr/>
      </p:nvGrpSpPr>
      <p:grpSpPr>
        <a:xfrm>
          <a:off x="0" y="0"/>
          <a:ext cx="0" cy="0"/>
          <a:chOff x="0" y="0"/>
          <a:chExt cx="0" cy="0"/>
        </a:xfrm>
      </p:grpSpPr>
      <p:grpSp>
        <p:nvGrpSpPr>
          <p:cNvPr id="252" name="Google Shape;252;p6"/>
          <p:cNvGrpSpPr/>
          <p:nvPr/>
        </p:nvGrpSpPr>
        <p:grpSpPr>
          <a:xfrm rot="-8100000">
            <a:off x="-1629951" y="-1138306"/>
            <a:ext cx="3785189" cy="3043121"/>
            <a:chOff x="7103825" y="-713112"/>
            <a:chExt cx="3785226" cy="3043150"/>
          </a:xfrm>
        </p:grpSpPr>
        <p:sp>
          <p:nvSpPr>
            <p:cNvPr id="253" name="Google Shape;253;p6"/>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4" name="Google Shape;254;p6"/>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255" name="Google Shape;25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56" name="Google Shape;256;p6"/>
          <p:cNvGrpSpPr/>
          <p:nvPr/>
        </p:nvGrpSpPr>
        <p:grpSpPr>
          <a:xfrm>
            <a:off x="8106279" y="-844413"/>
            <a:ext cx="1791132" cy="2767833"/>
            <a:chOff x="8030079" y="-844413"/>
            <a:chExt cx="1791132" cy="2767833"/>
          </a:xfrm>
        </p:grpSpPr>
        <p:grpSp>
          <p:nvGrpSpPr>
            <p:cNvPr id="257" name="Google Shape;257;p6"/>
            <p:cNvGrpSpPr/>
            <p:nvPr/>
          </p:nvGrpSpPr>
          <p:grpSpPr>
            <a:xfrm rot="10800000">
              <a:off x="8566799" y="-844413"/>
              <a:ext cx="1213764" cy="2455355"/>
              <a:chOff x="-293545" y="3454371"/>
              <a:chExt cx="981772" cy="1986051"/>
            </a:xfrm>
          </p:grpSpPr>
          <p:sp>
            <p:nvSpPr>
              <p:cNvPr id="258" name="Google Shape;258;p6"/>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6"/>
            <p:cNvGrpSpPr/>
            <p:nvPr/>
          </p:nvGrpSpPr>
          <p:grpSpPr>
            <a:xfrm rot="10800000">
              <a:off x="8123728" y="-262212"/>
              <a:ext cx="865288" cy="591661"/>
              <a:chOff x="39722" y="4349021"/>
              <a:chExt cx="1061964" cy="726143"/>
            </a:xfrm>
          </p:grpSpPr>
          <p:grpSp>
            <p:nvGrpSpPr>
              <p:cNvPr id="261" name="Google Shape;261;p6"/>
              <p:cNvGrpSpPr/>
              <p:nvPr/>
            </p:nvGrpSpPr>
            <p:grpSpPr>
              <a:xfrm rot="2700000">
                <a:off x="140502" y="4460924"/>
                <a:ext cx="524584" cy="502337"/>
                <a:chOff x="1189791" y="-1767331"/>
                <a:chExt cx="904284" cy="865933"/>
              </a:xfrm>
            </p:grpSpPr>
            <p:sp>
              <p:nvSpPr>
                <p:cNvPr id="262" name="Google Shape;262;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6"/>
                <p:cNvGrpSpPr/>
                <p:nvPr/>
              </p:nvGrpSpPr>
              <p:grpSpPr>
                <a:xfrm>
                  <a:off x="1232795" y="-1740829"/>
                  <a:ext cx="717621" cy="717392"/>
                  <a:chOff x="1483457" y="3953671"/>
                  <a:chExt cx="717621" cy="717392"/>
                </a:xfrm>
              </p:grpSpPr>
              <p:sp>
                <p:nvSpPr>
                  <p:cNvPr id="264" name="Google Shape;264;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9" name="Google Shape;269;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6"/>
            <p:cNvGrpSpPr/>
            <p:nvPr/>
          </p:nvGrpSpPr>
          <p:grpSpPr>
            <a:xfrm rot="5400000">
              <a:off x="8338264" y="440474"/>
              <a:ext cx="1670849" cy="1295044"/>
              <a:chOff x="-2460210" y="2758493"/>
              <a:chExt cx="1351491" cy="1047516"/>
            </a:xfrm>
          </p:grpSpPr>
          <p:sp>
            <p:nvSpPr>
              <p:cNvPr id="271" name="Google Shape;271;p6"/>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6"/>
            <p:cNvGrpSpPr/>
            <p:nvPr/>
          </p:nvGrpSpPr>
          <p:grpSpPr>
            <a:xfrm rot="10800000">
              <a:off x="8030079" y="157481"/>
              <a:ext cx="865288" cy="591661"/>
              <a:chOff x="39722" y="4349021"/>
              <a:chExt cx="1061964" cy="726143"/>
            </a:xfrm>
          </p:grpSpPr>
          <p:grpSp>
            <p:nvGrpSpPr>
              <p:cNvPr id="276" name="Google Shape;276;p6"/>
              <p:cNvGrpSpPr/>
              <p:nvPr/>
            </p:nvGrpSpPr>
            <p:grpSpPr>
              <a:xfrm rot="2700000">
                <a:off x="140502" y="4460924"/>
                <a:ext cx="524584" cy="502337"/>
                <a:chOff x="1189791" y="-1767331"/>
                <a:chExt cx="904284" cy="865933"/>
              </a:xfrm>
            </p:grpSpPr>
            <p:sp>
              <p:nvSpPr>
                <p:cNvPr id="277" name="Google Shape;277;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6"/>
                <p:cNvGrpSpPr/>
                <p:nvPr/>
              </p:nvGrpSpPr>
              <p:grpSpPr>
                <a:xfrm>
                  <a:off x="1232795" y="-1740829"/>
                  <a:ext cx="717621" cy="717392"/>
                  <a:chOff x="1483457" y="3953671"/>
                  <a:chExt cx="717621" cy="717392"/>
                </a:xfrm>
              </p:grpSpPr>
              <p:sp>
                <p:nvSpPr>
                  <p:cNvPr id="279" name="Google Shape;279;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4" name="Google Shape;284;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rot="10800000">
              <a:off x="8653266" y="87645"/>
              <a:ext cx="865288" cy="591661"/>
              <a:chOff x="39722" y="4349021"/>
              <a:chExt cx="1061964" cy="726143"/>
            </a:xfrm>
          </p:grpSpPr>
          <p:grpSp>
            <p:nvGrpSpPr>
              <p:cNvPr id="286" name="Google Shape;286;p6"/>
              <p:cNvGrpSpPr/>
              <p:nvPr/>
            </p:nvGrpSpPr>
            <p:grpSpPr>
              <a:xfrm rot="2700000">
                <a:off x="140502" y="4460924"/>
                <a:ext cx="524584" cy="502337"/>
                <a:chOff x="1189791" y="-1767331"/>
                <a:chExt cx="904284" cy="865933"/>
              </a:xfrm>
            </p:grpSpPr>
            <p:sp>
              <p:nvSpPr>
                <p:cNvPr id="287" name="Google Shape;287;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6"/>
                <p:cNvGrpSpPr/>
                <p:nvPr/>
              </p:nvGrpSpPr>
              <p:grpSpPr>
                <a:xfrm>
                  <a:off x="1232795" y="-1740829"/>
                  <a:ext cx="717621" cy="717392"/>
                  <a:chOff x="1483457" y="3953671"/>
                  <a:chExt cx="717621" cy="717392"/>
                </a:xfrm>
              </p:grpSpPr>
              <p:sp>
                <p:nvSpPr>
                  <p:cNvPr id="289" name="Google Shape;289;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 name="Google Shape;294;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5" name="Google Shape;295;p6"/>
          <p:cNvGrpSpPr/>
          <p:nvPr/>
        </p:nvGrpSpPr>
        <p:grpSpPr>
          <a:xfrm>
            <a:off x="-1499000" y="3182553"/>
            <a:ext cx="4558967" cy="3356863"/>
            <a:chOff x="-1422800" y="3106353"/>
            <a:chExt cx="4558967" cy="3356863"/>
          </a:xfrm>
        </p:grpSpPr>
        <p:grpSp>
          <p:nvGrpSpPr>
            <p:cNvPr id="296" name="Google Shape;296;p6"/>
            <p:cNvGrpSpPr/>
            <p:nvPr/>
          </p:nvGrpSpPr>
          <p:grpSpPr>
            <a:xfrm>
              <a:off x="-474664" y="3485331"/>
              <a:ext cx="1472068" cy="2977885"/>
              <a:chOff x="-293545" y="3454371"/>
              <a:chExt cx="981772" cy="1986051"/>
            </a:xfrm>
          </p:grpSpPr>
          <p:sp>
            <p:nvSpPr>
              <p:cNvPr id="297" name="Google Shape;297;p6"/>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6"/>
            <p:cNvGrpSpPr/>
            <p:nvPr/>
          </p:nvGrpSpPr>
          <p:grpSpPr>
            <a:xfrm>
              <a:off x="485337" y="5039978"/>
              <a:ext cx="1049539" cy="717647"/>
              <a:chOff x="39722" y="4349021"/>
              <a:chExt cx="1061964" cy="726143"/>
            </a:xfrm>
          </p:grpSpPr>
          <p:grpSp>
            <p:nvGrpSpPr>
              <p:cNvPr id="300" name="Google Shape;300;p6"/>
              <p:cNvGrpSpPr/>
              <p:nvPr/>
            </p:nvGrpSpPr>
            <p:grpSpPr>
              <a:xfrm rot="2700000">
                <a:off x="140502" y="4460924"/>
                <a:ext cx="524584" cy="502337"/>
                <a:chOff x="1189791" y="-1767331"/>
                <a:chExt cx="904284" cy="865933"/>
              </a:xfrm>
            </p:grpSpPr>
            <p:sp>
              <p:nvSpPr>
                <p:cNvPr id="301" name="Google Shape;301;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6"/>
                <p:cNvGrpSpPr/>
                <p:nvPr/>
              </p:nvGrpSpPr>
              <p:grpSpPr>
                <a:xfrm>
                  <a:off x="1232795" y="-1740829"/>
                  <a:ext cx="717621" cy="717392"/>
                  <a:chOff x="1483457" y="3953671"/>
                  <a:chExt cx="717621" cy="717392"/>
                </a:xfrm>
              </p:grpSpPr>
              <p:sp>
                <p:nvSpPr>
                  <p:cNvPr id="303" name="Google Shape;303;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8" name="Google Shape;308;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6"/>
            <p:cNvGrpSpPr/>
            <p:nvPr/>
          </p:nvGrpSpPr>
          <p:grpSpPr>
            <a:xfrm rot="5400000">
              <a:off x="-645364" y="3334243"/>
              <a:ext cx="2026426" cy="1570646"/>
              <a:chOff x="-2460210" y="2758493"/>
              <a:chExt cx="1351491" cy="1047516"/>
            </a:xfrm>
          </p:grpSpPr>
          <p:sp>
            <p:nvSpPr>
              <p:cNvPr id="310" name="Google Shape;310;p6"/>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6"/>
            <p:cNvGrpSpPr/>
            <p:nvPr/>
          </p:nvGrpSpPr>
          <p:grpSpPr>
            <a:xfrm>
              <a:off x="598917" y="4530969"/>
              <a:ext cx="1049539" cy="717647"/>
              <a:chOff x="39722" y="4349021"/>
              <a:chExt cx="1061964" cy="726143"/>
            </a:xfrm>
          </p:grpSpPr>
          <p:grpSp>
            <p:nvGrpSpPr>
              <p:cNvPr id="315" name="Google Shape;315;p6"/>
              <p:cNvGrpSpPr/>
              <p:nvPr/>
            </p:nvGrpSpPr>
            <p:grpSpPr>
              <a:xfrm rot="2700000">
                <a:off x="140502" y="4460924"/>
                <a:ext cx="524584" cy="502337"/>
                <a:chOff x="1189791" y="-1767331"/>
                <a:chExt cx="904284" cy="865933"/>
              </a:xfrm>
            </p:grpSpPr>
            <p:sp>
              <p:nvSpPr>
                <p:cNvPr id="316" name="Google Shape;316;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6"/>
                <p:cNvGrpSpPr/>
                <p:nvPr/>
              </p:nvGrpSpPr>
              <p:grpSpPr>
                <a:xfrm>
                  <a:off x="1232795" y="-1740829"/>
                  <a:ext cx="717621" cy="717392"/>
                  <a:chOff x="1483457" y="3953671"/>
                  <a:chExt cx="717621" cy="717392"/>
                </a:xfrm>
              </p:grpSpPr>
              <p:sp>
                <p:nvSpPr>
                  <p:cNvPr id="318" name="Google Shape;318;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3" name="Google Shape;323;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6"/>
            <p:cNvGrpSpPr/>
            <p:nvPr/>
          </p:nvGrpSpPr>
          <p:grpSpPr>
            <a:xfrm>
              <a:off x="-156893" y="4615667"/>
              <a:ext cx="1049539" cy="717647"/>
              <a:chOff x="39722" y="4349021"/>
              <a:chExt cx="1061964" cy="726143"/>
            </a:xfrm>
          </p:grpSpPr>
          <p:grpSp>
            <p:nvGrpSpPr>
              <p:cNvPr id="325" name="Google Shape;325;p6"/>
              <p:cNvGrpSpPr/>
              <p:nvPr/>
            </p:nvGrpSpPr>
            <p:grpSpPr>
              <a:xfrm rot="2700000">
                <a:off x="140502" y="4460924"/>
                <a:ext cx="524584" cy="502337"/>
                <a:chOff x="1189791" y="-1767331"/>
                <a:chExt cx="904284" cy="865933"/>
              </a:xfrm>
            </p:grpSpPr>
            <p:sp>
              <p:nvSpPr>
                <p:cNvPr id="326" name="Google Shape;326;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6"/>
                <p:cNvGrpSpPr/>
                <p:nvPr/>
              </p:nvGrpSpPr>
              <p:grpSpPr>
                <a:xfrm>
                  <a:off x="1232795" y="-1740829"/>
                  <a:ext cx="717621" cy="717392"/>
                  <a:chOff x="1483457" y="3953671"/>
                  <a:chExt cx="717621" cy="717392"/>
                </a:xfrm>
              </p:grpSpPr>
              <p:sp>
                <p:nvSpPr>
                  <p:cNvPr id="328" name="Google Shape;328;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3" name="Google Shape;333;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6"/>
            <p:cNvGrpSpPr/>
            <p:nvPr/>
          </p:nvGrpSpPr>
          <p:grpSpPr>
            <a:xfrm>
              <a:off x="-1422800" y="4822751"/>
              <a:ext cx="4558967" cy="134100"/>
              <a:chOff x="796100" y="3019701"/>
              <a:chExt cx="4558967" cy="134100"/>
            </a:xfrm>
          </p:grpSpPr>
          <p:sp>
            <p:nvSpPr>
              <p:cNvPr id="335" name="Google Shape;335;p6"/>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6" name="Google Shape;336;p6"/>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37" name="Google Shape;337;p6"/>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8"/>
        <p:cNvGrpSpPr/>
        <p:nvPr/>
      </p:nvGrpSpPr>
      <p:grpSpPr>
        <a:xfrm>
          <a:off x="0" y="0"/>
          <a:ext cx="0" cy="0"/>
          <a:chOff x="0" y="0"/>
          <a:chExt cx="0" cy="0"/>
        </a:xfrm>
      </p:grpSpPr>
      <p:sp>
        <p:nvSpPr>
          <p:cNvPr id="339" name="Google Shape;339;p7"/>
          <p:cNvSpPr txBox="1">
            <a:spLocks noGrp="1"/>
          </p:cNvSpPr>
          <p:nvPr>
            <p:ph type="subTitle" idx="1"/>
          </p:nvPr>
        </p:nvSpPr>
        <p:spPr>
          <a:xfrm>
            <a:off x="713225" y="1160775"/>
            <a:ext cx="7710900" cy="345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a:endParaRPr/>
          </a:p>
        </p:txBody>
      </p:sp>
      <p:sp>
        <p:nvSpPr>
          <p:cNvPr id="340" name="Google Shape;34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41" name="Google Shape;341;p7"/>
          <p:cNvGrpSpPr/>
          <p:nvPr/>
        </p:nvGrpSpPr>
        <p:grpSpPr>
          <a:xfrm>
            <a:off x="8934675" y="3943438"/>
            <a:ext cx="439200" cy="439100"/>
            <a:chOff x="1101075" y="2142375"/>
            <a:chExt cx="439200" cy="439100"/>
          </a:xfrm>
        </p:grpSpPr>
        <p:sp>
          <p:nvSpPr>
            <p:cNvPr id="342" name="Google Shape;34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7"/>
          <p:cNvGrpSpPr/>
          <p:nvPr/>
        </p:nvGrpSpPr>
        <p:grpSpPr>
          <a:xfrm>
            <a:off x="5481594" y="-3117615"/>
            <a:ext cx="5954334" cy="6142759"/>
            <a:chOff x="5329194" y="-2965215"/>
            <a:chExt cx="5954334" cy="6142759"/>
          </a:xfrm>
        </p:grpSpPr>
        <p:sp>
          <p:nvSpPr>
            <p:cNvPr id="345" name="Google Shape;345;p7"/>
            <p:cNvSpPr/>
            <p:nvPr/>
          </p:nvSpPr>
          <p:spPr>
            <a:xfrm rot="-2700000">
              <a:off x="6677338" y="-23069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rot="-2700000">
              <a:off x="6782013" y="-26000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7"/>
            <p:cNvGrpSpPr/>
            <p:nvPr/>
          </p:nvGrpSpPr>
          <p:grpSpPr>
            <a:xfrm rot="10800000">
              <a:off x="5710125" y="185651"/>
              <a:ext cx="4558967" cy="134100"/>
              <a:chOff x="796100" y="3019701"/>
              <a:chExt cx="4558967" cy="134100"/>
            </a:xfrm>
          </p:grpSpPr>
          <p:sp>
            <p:nvSpPr>
              <p:cNvPr id="348" name="Google Shape;348;p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9" name="Google Shape;349;p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50" name="Google Shape;350;p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1" name="Google Shape;351;p7"/>
          <p:cNvGrpSpPr/>
          <p:nvPr/>
        </p:nvGrpSpPr>
        <p:grpSpPr>
          <a:xfrm flipH="1">
            <a:off x="-503516" y="3986929"/>
            <a:ext cx="5249359" cy="2992224"/>
            <a:chOff x="-258616" y="3430829"/>
            <a:chExt cx="5249359" cy="2992224"/>
          </a:xfrm>
        </p:grpSpPr>
        <p:pic>
          <p:nvPicPr>
            <p:cNvPr id="352" name="Google Shape;352;p7"/>
            <p:cNvPicPr preferRelativeResize="0"/>
            <p:nvPr/>
          </p:nvPicPr>
          <p:blipFill rotWithShape="1">
            <a:blip r:embed="rId2">
              <a:alphaModFix/>
            </a:blip>
            <a:srcRect l="16960" t="24718" r="7121" b="26177"/>
            <a:stretch/>
          </p:blipFill>
          <p:spPr>
            <a:xfrm>
              <a:off x="1070243" y="3430829"/>
              <a:ext cx="3920501" cy="2992224"/>
            </a:xfrm>
            <a:prstGeom prst="rect">
              <a:avLst/>
            </a:prstGeom>
            <a:noFill/>
            <a:ln>
              <a:noFill/>
            </a:ln>
          </p:spPr>
        </p:pic>
        <p:sp>
          <p:nvSpPr>
            <p:cNvPr id="353" name="Google Shape;353;p7"/>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7"/>
            <p:cNvGrpSpPr/>
            <p:nvPr/>
          </p:nvGrpSpPr>
          <p:grpSpPr>
            <a:xfrm>
              <a:off x="736485" y="4387072"/>
              <a:ext cx="161977" cy="161940"/>
              <a:chOff x="1101075" y="2142375"/>
              <a:chExt cx="439200" cy="439100"/>
            </a:xfrm>
          </p:grpSpPr>
          <p:sp>
            <p:nvSpPr>
              <p:cNvPr id="359" name="Google Shape;359;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7"/>
            <p:cNvGrpSpPr/>
            <p:nvPr/>
          </p:nvGrpSpPr>
          <p:grpSpPr>
            <a:xfrm rot="10800000">
              <a:off x="2118901" y="4805293"/>
              <a:ext cx="161977" cy="161940"/>
              <a:chOff x="1101075" y="2142375"/>
              <a:chExt cx="439200" cy="439100"/>
            </a:xfrm>
          </p:grpSpPr>
          <p:sp>
            <p:nvSpPr>
              <p:cNvPr id="362" name="Google Shape;36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4"/>
        <p:cNvGrpSpPr/>
        <p:nvPr/>
      </p:nvGrpSpPr>
      <p:grpSpPr>
        <a:xfrm>
          <a:off x="0" y="0"/>
          <a:ext cx="0" cy="0"/>
          <a:chOff x="0" y="0"/>
          <a:chExt cx="0" cy="0"/>
        </a:xfrm>
      </p:grpSpPr>
      <p:sp>
        <p:nvSpPr>
          <p:cNvPr id="365" name="Google Shape;365;p8"/>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66" name="Google Shape;366;p8"/>
          <p:cNvGrpSpPr/>
          <p:nvPr/>
        </p:nvGrpSpPr>
        <p:grpSpPr>
          <a:xfrm>
            <a:off x="6475811" y="-1541623"/>
            <a:ext cx="2583360" cy="2409685"/>
            <a:chOff x="6475811" y="-1541623"/>
            <a:chExt cx="2583360" cy="2409685"/>
          </a:xfrm>
        </p:grpSpPr>
        <p:grpSp>
          <p:nvGrpSpPr>
            <p:cNvPr id="367" name="Google Shape;367;p8"/>
            <p:cNvGrpSpPr/>
            <p:nvPr/>
          </p:nvGrpSpPr>
          <p:grpSpPr>
            <a:xfrm rot="-5400000">
              <a:off x="5879041" y="-944853"/>
              <a:ext cx="2133442" cy="939904"/>
              <a:chOff x="-149984" y="3754784"/>
              <a:chExt cx="2133442" cy="939904"/>
            </a:xfrm>
          </p:grpSpPr>
          <p:sp>
            <p:nvSpPr>
              <p:cNvPr id="368" name="Google Shape;368;p8"/>
              <p:cNvSpPr/>
              <p:nvPr/>
            </p:nvSpPr>
            <p:spPr>
              <a:xfrm rot="5400000">
                <a:off x="707379" y="3056155"/>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rot="5400000">
                <a:off x="391825" y="3465468"/>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p:nvPr/>
          </p:nvSpPr>
          <p:spPr>
            <a:xfrm rot="5400000">
              <a:off x="7783092" y="-77047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rot="5400000">
              <a:off x="7617537" y="-361157"/>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8"/>
            <p:cNvGrpSpPr/>
            <p:nvPr/>
          </p:nvGrpSpPr>
          <p:grpSpPr>
            <a:xfrm>
              <a:off x="7741638" y="-258450"/>
              <a:ext cx="439200" cy="439100"/>
              <a:chOff x="1101075" y="2142375"/>
              <a:chExt cx="439200" cy="439100"/>
            </a:xfrm>
          </p:grpSpPr>
          <p:sp>
            <p:nvSpPr>
              <p:cNvPr id="373" name="Google Shape;373;p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5"/>
        <p:cNvGrpSpPr/>
        <p:nvPr/>
      </p:nvGrpSpPr>
      <p:grpSpPr>
        <a:xfrm>
          <a:off x="0" y="0"/>
          <a:ext cx="0" cy="0"/>
          <a:chOff x="0" y="0"/>
          <a:chExt cx="0" cy="0"/>
        </a:xfrm>
      </p:grpSpPr>
      <p:sp>
        <p:nvSpPr>
          <p:cNvPr id="376" name="Google Shape;376;p9"/>
          <p:cNvSpPr txBox="1">
            <a:spLocks noGrp="1"/>
          </p:cNvSpPr>
          <p:nvPr>
            <p:ph type="title"/>
          </p:nvPr>
        </p:nvSpPr>
        <p:spPr>
          <a:xfrm>
            <a:off x="720000" y="479750"/>
            <a:ext cx="3145200" cy="1843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7" name="Google Shape;377;p9"/>
          <p:cNvSpPr txBox="1">
            <a:spLocks noGrp="1"/>
          </p:cNvSpPr>
          <p:nvPr>
            <p:ph type="subTitle" idx="1"/>
          </p:nvPr>
        </p:nvSpPr>
        <p:spPr>
          <a:xfrm>
            <a:off x="720000" y="2359400"/>
            <a:ext cx="3145200" cy="2249400"/>
          </a:xfrm>
          <a:prstGeom prst="rect">
            <a:avLst/>
          </a:prstGeom>
        </p:spPr>
        <p:txBody>
          <a:bodyPr spcFirstLastPara="1" wrap="square" lIns="91425" tIns="91425" rIns="91425" bIns="91425" anchor="t" anchorCtr="0">
            <a:noAutofit/>
          </a:bodyPr>
          <a:lstStyle>
            <a:lvl1pPr lvl="0" rtl="0">
              <a:spcBef>
                <a:spcPts val="0"/>
              </a:spcBef>
              <a:spcAft>
                <a:spcPts val="0"/>
              </a:spcAft>
              <a:buSzPts val="800"/>
              <a:buFont typeface="Open Sans"/>
              <a:buChar char="●"/>
              <a:defRPr/>
            </a:lvl1pPr>
            <a:lvl2pPr lvl="1" algn="ctr" rtl="0">
              <a:lnSpc>
                <a:spcPct val="100000"/>
              </a:lnSpc>
              <a:spcBef>
                <a:spcPts val="0"/>
              </a:spcBef>
              <a:spcAft>
                <a:spcPts val="0"/>
              </a:spcAft>
              <a:buSzPts val="800"/>
              <a:buFont typeface="Open Sans"/>
              <a:buChar char="○"/>
              <a:defRPr/>
            </a:lvl2pPr>
            <a:lvl3pPr lvl="2" algn="ctr" rtl="0">
              <a:lnSpc>
                <a:spcPct val="100000"/>
              </a:lnSpc>
              <a:spcBef>
                <a:spcPts val="0"/>
              </a:spcBef>
              <a:spcAft>
                <a:spcPts val="0"/>
              </a:spcAft>
              <a:buSzPts val="800"/>
              <a:buFont typeface="Open Sans"/>
              <a:buChar char="■"/>
              <a:defRPr/>
            </a:lvl3pPr>
            <a:lvl4pPr lvl="3" algn="ctr" rtl="0">
              <a:lnSpc>
                <a:spcPct val="100000"/>
              </a:lnSpc>
              <a:spcBef>
                <a:spcPts val="0"/>
              </a:spcBef>
              <a:spcAft>
                <a:spcPts val="0"/>
              </a:spcAft>
              <a:buSzPts val="800"/>
              <a:buFont typeface="Open Sans"/>
              <a:buChar char="●"/>
              <a:defRPr/>
            </a:lvl4pPr>
            <a:lvl5pPr lvl="4" algn="ctr" rtl="0">
              <a:lnSpc>
                <a:spcPct val="100000"/>
              </a:lnSpc>
              <a:spcBef>
                <a:spcPts val="0"/>
              </a:spcBef>
              <a:spcAft>
                <a:spcPts val="0"/>
              </a:spcAft>
              <a:buSzPts val="1200"/>
              <a:buFont typeface="Open Sans"/>
              <a:buChar char="○"/>
              <a:defRPr/>
            </a:lvl5pPr>
            <a:lvl6pPr lvl="5" algn="ctr" rtl="0">
              <a:lnSpc>
                <a:spcPct val="100000"/>
              </a:lnSpc>
              <a:spcBef>
                <a:spcPts val="0"/>
              </a:spcBef>
              <a:spcAft>
                <a:spcPts val="0"/>
              </a:spcAft>
              <a:buSzPts val="1200"/>
              <a:buFont typeface="Open Sans"/>
              <a:buChar char="■"/>
              <a:defRPr/>
            </a:lvl6pPr>
            <a:lvl7pPr lvl="6" algn="ctr" rtl="0">
              <a:lnSpc>
                <a:spcPct val="100000"/>
              </a:lnSpc>
              <a:spcBef>
                <a:spcPts val="0"/>
              </a:spcBef>
              <a:spcAft>
                <a:spcPts val="0"/>
              </a:spcAft>
              <a:buSzPts val="700"/>
              <a:buFont typeface="Open Sans"/>
              <a:buChar char="●"/>
              <a:defRPr/>
            </a:lvl7pPr>
            <a:lvl8pPr lvl="7" algn="ctr" rtl="0">
              <a:lnSpc>
                <a:spcPct val="100000"/>
              </a:lnSpc>
              <a:spcBef>
                <a:spcPts val="0"/>
              </a:spcBef>
              <a:spcAft>
                <a:spcPts val="0"/>
              </a:spcAft>
              <a:buSzPts val="700"/>
              <a:buFont typeface="Open Sans"/>
              <a:buChar char="○"/>
              <a:defRPr/>
            </a:lvl8pPr>
            <a:lvl9pPr lvl="8" algn="ctr" rtl="0">
              <a:lnSpc>
                <a:spcPct val="100000"/>
              </a:lnSpc>
              <a:spcBef>
                <a:spcPts val="0"/>
              </a:spcBef>
              <a:spcAft>
                <a:spcPts val="0"/>
              </a:spcAft>
              <a:buSzPts val="600"/>
              <a:buFont typeface="Open Sans"/>
              <a:buChar char="■"/>
              <a:defRPr/>
            </a:lvl9pPr>
          </a:lstStyle>
          <a:p>
            <a:endParaRPr/>
          </a:p>
        </p:txBody>
      </p:sp>
      <p:sp>
        <p:nvSpPr>
          <p:cNvPr id="378" name="Google Shape;378;p9"/>
          <p:cNvSpPr>
            <a:spLocks noGrp="1"/>
          </p:cNvSpPr>
          <p:nvPr>
            <p:ph type="pic" idx="2"/>
          </p:nvPr>
        </p:nvSpPr>
        <p:spPr>
          <a:xfrm>
            <a:off x="4135800" y="539500"/>
            <a:ext cx="4295100" cy="4069200"/>
          </a:xfrm>
          <a:prstGeom prst="snip1Rect">
            <a:avLst>
              <a:gd name="adj" fmla="val 16667"/>
            </a:avLst>
          </a:prstGeom>
          <a:noFill/>
          <a:ln>
            <a:noFill/>
          </a:ln>
        </p:spPr>
      </p:sp>
      <p:grpSp>
        <p:nvGrpSpPr>
          <p:cNvPr id="379" name="Google Shape;379;p9"/>
          <p:cNvGrpSpPr/>
          <p:nvPr/>
        </p:nvGrpSpPr>
        <p:grpSpPr>
          <a:xfrm>
            <a:off x="-2393465" y="-1635538"/>
            <a:ext cx="4710415" cy="5344655"/>
            <a:chOff x="-2317265" y="-1559338"/>
            <a:chExt cx="4710415" cy="5344655"/>
          </a:xfrm>
        </p:grpSpPr>
        <p:pic>
          <p:nvPicPr>
            <p:cNvPr id="380" name="Google Shape;380;p9"/>
            <p:cNvPicPr preferRelativeResize="0"/>
            <p:nvPr/>
          </p:nvPicPr>
          <p:blipFill rotWithShape="1">
            <a:blip r:embed="rId2">
              <a:alphaModFix/>
            </a:blip>
            <a:srcRect l="16960" t="24718" r="7121" b="26177"/>
            <a:stretch/>
          </p:blipFill>
          <p:spPr>
            <a:xfrm>
              <a:off x="-2317265" y="-1559338"/>
              <a:ext cx="3920501" cy="2992224"/>
            </a:xfrm>
            <a:prstGeom prst="rect">
              <a:avLst/>
            </a:prstGeom>
            <a:noFill/>
            <a:ln>
              <a:noFill/>
            </a:ln>
          </p:spPr>
        </p:pic>
        <p:grpSp>
          <p:nvGrpSpPr>
            <p:cNvPr id="381" name="Google Shape;381;p9"/>
            <p:cNvGrpSpPr/>
            <p:nvPr/>
          </p:nvGrpSpPr>
          <p:grpSpPr>
            <a:xfrm>
              <a:off x="-1322674" y="-1333888"/>
              <a:ext cx="3153315" cy="5119205"/>
              <a:chOff x="6643701" y="816087"/>
              <a:chExt cx="3153315" cy="5119205"/>
            </a:xfrm>
          </p:grpSpPr>
          <p:sp>
            <p:nvSpPr>
              <p:cNvPr id="382" name="Google Shape;382;p9"/>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9"/>
              <p:cNvGrpSpPr/>
              <p:nvPr/>
            </p:nvGrpSpPr>
            <p:grpSpPr>
              <a:xfrm>
                <a:off x="8671986" y="2443197"/>
                <a:ext cx="134004" cy="134004"/>
                <a:chOff x="8356813" y="1074288"/>
                <a:chExt cx="351900" cy="351900"/>
              </a:xfrm>
            </p:grpSpPr>
            <p:sp>
              <p:nvSpPr>
                <p:cNvPr id="384" name="Google Shape;384;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9"/>
              <p:cNvGrpSpPr/>
              <p:nvPr/>
            </p:nvGrpSpPr>
            <p:grpSpPr>
              <a:xfrm>
                <a:off x="7678536" y="3129397"/>
                <a:ext cx="134004" cy="134004"/>
                <a:chOff x="8356813" y="1074288"/>
                <a:chExt cx="351900" cy="351900"/>
              </a:xfrm>
            </p:grpSpPr>
            <p:sp>
              <p:nvSpPr>
                <p:cNvPr id="387" name="Google Shape;387;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9"/>
              <p:cNvGrpSpPr/>
              <p:nvPr/>
            </p:nvGrpSpPr>
            <p:grpSpPr>
              <a:xfrm>
                <a:off x="8062611" y="3503222"/>
                <a:ext cx="134004" cy="134004"/>
                <a:chOff x="8356813" y="1074288"/>
                <a:chExt cx="351900" cy="351900"/>
              </a:xfrm>
            </p:grpSpPr>
            <p:sp>
              <p:nvSpPr>
                <p:cNvPr id="390" name="Google Shape;390;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2" name="Google Shape;392;p9"/>
            <p:cNvGrpSpPr/>
            <p:nvPr/>
          </p:nvGrpSpPr>
          <p:grpSpPr>
            <a:xfrm>
              <a:off x="121568" y="-846844"/>
              <a:ext cx="88151" cy="2151709"/>
              <a:chOff x="3054755" y="4367024"/>
              <a:chExt cx="88142" cy="1137387"/>
            </a:xfrm>
          </p:grpSpPr>
          <p:sp>
            <p:nvSpPr>
              <p:cNvPr id="393" name="Google Shape;393;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9"/>
            <p:cNvGrpSpPr/>
            <p:nvPr/>
          </p:nvGrpSpPr>
          <p:grpSpPr>
            <a:xfrm>
              <a:off x="361243" y="-718832"/>
              <a:ext cx="88151" cy="2151709"/>
              <a:chOff x="3054755" y="4367024"/>
              <a:chExt cx="88142" cy="1137387"/>
            </a:xfrm>
          </p:grpSpPr>
          <p:sp>
            <p:nvSpPr>
              <p:cNvPr id="396" name="Google Shape;396;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9"/>
            <p:cNvSpPr/>
            <p:nvPr/>
          </p:nvSpPr>
          <p:spPr>
            <a:xfrm rot="5400000">
              <a:off x="501466" y="-1277128"/>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9"/>
            <p:cNvGrpSpPr/>
            <p:nvPr/>
          </p:nvGrpSpPr>
          <p:grpSpPr>
            <a:xfrm>
              <a:off x="-175967" y="337269"/>
              <a:ext cx="480890" cy="481200"/>
              <a:chOff x="959750" y="3039275"/>
              <a:chExt cx="582050" cy="582425"/>
            </a:xfrm>
          </p:grpSpPr>
          <p:sp>
            <p:nvSpPr>
              <p:cNvPr id="400" name="Google Shape;400;p9"/>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7" name="Google Shape;407;p9"/>
          <p:cNvGrpSpPr/>
          <p:nvPr/>
        </p:nvGrpSpPr>
        <p:grpSpPr>
          <a:xfrm>
            <a:off x="6719910" y="2898312"/>
            <a:ext cx="3920501" cy="3213899"/>
            <a:chOff x="6643710" y="2822113"/>
            <a:chExt cx="3920501" cy="3213899"/>
          </a:xfrm>
        </p:grpSpPr>
        <p:sp>
          <p:nvSpPr>
            <p:cNvPr id="408" name="Google Shape;408;p9"/>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9" name="Google Shape;409;p9"/>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grpSp>
          <p:nvGrpSpPr>
            <p:cNvPr id="410" name="Google Shape;410;p9"/>
            <p:cNvGrpSpPr/>
            <p:nvPr/>
          </p:nvGrpSpPr>
          <p:grpSpPr>
            <a:xfrm>
              <a:off x="8671987" y="3471620"/>
              <a:ext cx="699928" cy="1651024"/>
              <a:chOff x="8337812" y="3492483"/>
              <a:chExt cx="699928" cy="1651024"/>
            </a:xfrm>
          </p:grpSpPr>
          <p:sp>
            <p:nvSpPr>
              <p:cNvPr id="411" name="Google Shape;411;p9"/>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9"/>
            <p:cNvGrpSpPr/>
            <p:nvPr/>
          </p:nvGrpSpPr>
          <p:grpSpPr>
            <a:xfrm>
              <a:off x="8279400" y="4281138"/>
              <a:ext cx="904666" cy="726121"/>
              <a:chOff x="7945225" y="4302000"/>
              <a:chExt cx="904666" cy="726121"/>
            </a:xfrm>
          </p:grpSpPr>
          <p:sp>
            <p:nvSpPr>
              <p:cNvPr id="415" name="Google Shape;415;p9"/>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9"/>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9"/>
          <p:cNvGrpSpPr/>
          <p:nvPr/>
        </p:nvGrpSpPr>
        <p:grpSpPr>
          <a:xfrm>
            <a:off x="-1953175" y="4816451"/>
            <a:ext cx="4558967" cy="134100"/>
            <a:chOff x="796100" y="3019701"/>
            <a:chExt cx="4558967" cy="134100"/>
          </a:xfrm>
        </p:grpSpPr>
        <p:sp>
          <p:nvSpPr>
            <p:cNvPr id="421" name="Google Shape;421;p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2" name="Google Shape;422;p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423" name="Google Shape;423;p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7"/>
        <p:cNvGrpSpPr/>
        <p:nvPr/>
      </p:nvGrpSpPr>
      <p:grpSpPr>
        <a:xfrm>
          <a:off x="0" y="0"/>
          <a:ext cx="0" cy="0"/>
          <a:chOff x="0" y="0"/>
          <a:chExt cx="0" cy="0"/>
        </a:xfrm>
      </p:grpSpPr>
      <p:sp>
        <p:nvSpPr>
          <p:cNvPr id="428" name="Google Shape;428;p11"/>
          <p:cNvSpPr txBox="1">
            <a:spLocks noGrp="1"/>
          </p:cNvSpPr>
          <p:nvPr>
            <p:ph type="title" hasCustomPrompt="1"/>
          </p:nvPr>
        </p:nvSpPr>
        <p:spPr>
          <a:xfrm>
            <a:off x="713225" y="1766475"/>
            <a:ext cx="6576000" cy="1036200"/>
          </a:xfrm>
          <a:prstGeom prst="rect">
            <a:avLst/>
          </a:prstGeom>
        </p:spPr>
        <p:txBody>
          <a:bodyPr spcFirstLastPara="1" wrap="square" lIns="91425" tIns="91425" rIns="91425" bIns="91425" anchor="b" anchorCtr="0">
            <a:noAutofit/>
          </a:bodyPr>
          <a:lstStyle>
            <a:lvl1pPr lvl="0">
              <a:spcBef>
                <a:spcPts val="0"/>
              </a:spcBef>
              <a:spcAft>
                <a:spcPts val="0"/>
              </a:spcAft>
              <a:buSzPts val="9600"/>
              <a:buFont typeface="Poppins"/>
              <a:buNone/>
              <a:defRPr sz="6000">
                <a:latin typeface="Poppins"/>
                <a:ea typeface="Poppins"/>
                <a:cs typeface="Poppins"/>
                <a:sym typeface="Poppins"/>
              </a:defRPr>
            </a:lvl1pPr>
            <a:lvl2pPr lvl="1" algn="ctr">
              <a:spcBef>
                <a:spcPts val="0"/>
              </a:spcBef>
              <a:spcAft>
                <a:spcPts val="0"/>
              </a:spcAft>
              <a:buSzPts val="9600"/>
              <a:buFont typeface="Poppins"/>
              <a:buNone/>
              <a:defRPr sz="9600">
                <a:latin typeface="Poppins"/>
                <a:ea typeface="Poppins"/>
                <a:cs typeface="Poppins"/>
                <a:sym typeface="Poppins"/>
              </a:defRPr>
            </a:lvl2pPr>
            <a:lvl3pPr lvl="2" algn="ctr">
              <a:spcBef>
                <a:spcPts val="0"/>
              </a:spcBef>
              <a:spcAft>
                <a:spcPts val="0"/>
              </a:spcAft>
              <a:buSzPts val="9600"/>
              <a:buFont typeface="Poppins"/>
              <a:buNone/>
              <a:defRPr sz="9600">
                <a:latin typeface="Poppins"/>
                <a:ea typeface="Poppins"/>
                <a:cs typeface="Poppins"/>
                <a:sym typeface="Poppins"/>
              </a:defRPr>
            </a:lvl3pPr>
            <a:lvl4pPr lvl="3" algn="ctr">
              <a:spcBef>
                <a:spcPts val="0"/>
              </a:spcBef>
              <a:spcAft>
                <a:spcPts val="0"/>
              </a:spcAft>
              <a:buSzPts val="9600"/>
              <a:buFont typeface="Poppins"/>
              <a:buNone/>
              <a:defRPr sz="9600">
                <a:latin typeface="Poppins"/>
                <a:ea typeface="Poppins"/>
                <a:cs typeface="Poppins"/>
                <a:sym typeface="Poppins"/>
              </a:defRPr>
            </a:lvl4pPr>
            <a:lvl5pPr lvl="4" algn="ctr">
              <a:spcBef>
                <a:spcPts val="0"/>
              </a:spcBef>
              <a:spcAft>
                <a:spcPts val="0"/>
              </a:spcAft>
              <a:buSzPts val="9600"/>
              <a:buFont typeface="Poppins"/>
              <a:buNone/>
              <a:defRPr sz="9600">
                <a:latin typeface="Poppins"/>
                <a:ea typeface="Poppins"/>
                <a:cs typeface="Poppins"/>
                <a:sym typeface="Poppins"/>
              </a:defRPr>
            </a:lvl5pPr>
            <a:lvl6pPr lvl="5" algn="ctr">
              <a:spcBef>
                <a:spcPts val="0"/>
              </a:spcBef>
              <a:spcAft>
                <a:spcPts val="0"/>
              </a:spcAft>
              <a:buSzPts val="9600"/>
              <a:buFont typeface="Poppins"/>
              <a:buNone/>
              <a:defRPr sz="9600">
                <a:latin typeface="Poppins"/>
                <a:ea typeface="Poppins"/>
                <a:cs typeface="Poppins"/>
                <a:sym typeface="Poppins"/>
              </a:defRPr>
            </a:lvl6pPr>
            <a:lvl7pPr lvl="6" algn="ctr">
              <a:spcBef>
                <a:spcPts val="0"/>
              </a:spcBef>
              <a:spcAft>
                <a:spcPts val="0"/>
              </a:spcAft>
              <a:buSzPts val="9600"/>
              <a:buFont typeface="Poppins"/>
              <a:buNone/>
              <a:defRPr sz="9600">
                <a:latin typeface="Poppins"/>
                <a:ea typeface="Poppins"/>
                <a:cs typeface="Poppins"/>
                <a:sym typeface="Poppins"/>
              </a:defRPr>
            </a:lvl7pPr>
            <a:lvl8pPr lvl="7" algn="ctr">
              <a:spcBef>
                <a:spcPts val="0"/>
              </a:spcBef>
              <a:spcAft>
                <a:spcPts val="0"/>
              </a:spcAft>
              <a:buSzPts val="9600"/>
              <a:buFont typeface="Poppins"/>
              <a:buNone/>
              <a:defRPr sz="9600">
                <a:latin typeface="Poppins"/>
                <a:ea typeface="Poppins"/>
                <a:cs typeface="Poppins"/>
                <a:sym typeface="Poppins"/>
              </a:defRPr>
            </a:lvl8pPr>
            <a:lvl9pPr lvl="8" algn="ctr">
              <a:spcBef>
                <a:spcPts val="0"/>
              </a:spcBef>
              <a:spcAft>
                <a:spcPts val="0"/>
              </a:spcAft>
              <a:buSzPts val="9600"/>
              <a:buFont typeface="Poppins"/>
              <a:buNone/>
              <a:defRPr sz="9600">
                <a:latin typeface="Poppins"/>
                <a:ea typeface="Poppins"/>
                <a:cs typeface="Poppins"/>
                <a:sym typeface="Poppins"/>
              </a:defRPr>
            </a:lvl9pPr>
          </a:lstStyle>
          <a:p>
            <a:r>
              <a:t>xx%</a:t>
            </a:r>
          </a:p>
        </p:txBody>
      </p:sp>
      <p:sp>
        <p:nvSpPr>
          <p:cNvPr id="429" name="Google Shape;429;p11"/>
          <p:cNvSpPr txBox="1">
            <a:spLocks noGrp="1"/>
          </p:cNvSpPr>
          <p:nvPr>
            <p:ph type="subTitle" idx="1"/>
          </p:nvPr>
        </p:nvSpPr>
        <p:spPr>
          <a:xfrm>
            <a:off x="713225" y="3118375"/>
            <a:ext cx="65760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430" name="Google Shape;430;p11"/>
          <p:cNvGrpSpPr/>
          <p:nvPr/>
        </p:nvGrpSpPr>
        <p:grpSpPr>
          <a:xfrm>
            <a:off x="-889904" y="4083136"/>
            <a:ext cx="4477057" cy="2336436"/>
            <a:chOff x="-889904" y="4006936"/>
            <a:chExt cx="4477057" cy="2336436"/>
          </a:xfrm>
        </p:grpSpPr>
        <p:grpSp>
          <p:nvGrpSpPr>
            <p:cNvPr id="431" name="Google Shape;431;p11"/>
            <p:cNvGrpSpPr/>
            <p:nvPr/>
          </p:nvGrpSpPr>
          <p:grpSpPr>
            <a:xfrm>
              <a:off x="-889904" y="4006936"/>
              <a:ext cx="4477057" cy="2336436"/>
              <a:chOff x="-900729" y="3974486"/>
              <a:chExt cx="4477057" cy="2336436"/>
            </a:xfrm>
          </p:grpSpPr>
          <p:sp>
            <p:nvSpPr>
              <p:cNvPr id="432" name="Google Shape;432;p11"/>
              <p:cNvSpPr/>
              <p:nvPr/>
            </p:nvSpPr>
            <p:spPr>
              <a:xfrm rot="-3600048">
                <a:off x="-675925" y="4363903"/>
                <a:ext cx="1798609" cy="1557602"/>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rot="-5400000">
                <a:off x="891329" y="3148090"/>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11"/>
              <p:cNvGrpSpPr/>
              <p:nvPr/>
            </p:nvGrpSpPr>
            <p:grpSpPr>
              <a:xfrm>
                <a:off x="63440" y="4608566"/>
                <a:ext cx="496803" cy="497084"/>
                <a:chOff x="3678700" y="407275"/>
                <a:chExt cx="708100" cy="708500"/>
              </a:xfrm>
            </p:grpSpPr>
            <p:sp>
              <p:nvSpPr>
                <p:cNvPr id="435" name="Google Shape;435;p1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11"/>
              <p:cNvGrpSpPr/>
              <p:nvPr/>
            </p:nvGrpSpPr>
            <p:grpSpPr>
              <a:xfrm>
                <a:off x="464815" y="4608566"/>
                <a:ext cx="496803" cy="497084"/>
                <a:chOff x="3678700" y="407275"/>
                <a:chExt cx="708100" cy="708500"/>
              </a:xfrm>
            </p:grpSpPr>
            <p:sp>
              <p:nvSpPr>
                <p:cNvPr id="443" name="Google Shape;443;p1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0" name="Google Shape;450;p11"/>
            <p:cNvGrpSpPr/>
            <p:nvPr/>
          </p:nvGrpSpPr>
          <p:grpSpPr>
            <a:xfrm rot="5400000">
              <a:off x="1017275" y="4934200"/>
              <a:ext cx="439200" cy="439100"/>
              <a:chOff x="1101075" y="2142375"/>
              <a:chExt cx="439200" cy="439100"/>
            </a:xfrm>
          </p:grpSpPr>
          <p:sp>
            <p:nvSpPr>
              <p:cNvPr id="451" name="Google Shape;451;p1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3" name="Google Shape;453;p11"/>
          <p:cNvGrpSpPr/>
          <p:nvPr/>
        </p:nvGrpSpPr>
        <p:grpSpPr>
          <a:xfrm>
            <a:off x="-2613417" y="-2882410"/>
            <a:ext cx="8164418" cy="6343459"/>
            <a:chOff x="-2613417" y="-2806210"/>
            <a:chExt cx="8164418" cy="6343459"/>
          </a:xfrm>
        </p:grpSpPr>
        <p:grpSp>
          <p:nvGrpSpPr>
            <p:cNvPr id="454" name="Google Shape;454;p11"/>
            <p:cNvGrpSpPr/>
            <p:nvPr/>
          </p:nvGrpSpPr>
          <p:grpSpPr>
            <a:xfrm>
              <a:off x="-191059" y="95963"/>
              <a:ext cx="1538562" cy="971589"/>
              <a:chOff x="-191059" y="95963"/>
              <a:chExt cx="1538562" cy="971589"/>
            </a:xfrm>
          </p:grpSpPr>
          <p:grpSp>
            <p:nvGrpSpPr>
              <p:cNvPr id="455" name="Google Shape;455;p11"/>
              <p:cNvGrpSpPr/>
              <p:nvPr/>
            </p:nvGrpSpPr>
            <p:grpSpPr>
              <a:xfrm>
                <a:off x="-191059" y="201619"/>
                <a:ext cx="904284" cy="865933"/>
                <a:chOff x="2038491" y="-937756"/>
                <a:chExt cx="904284" cy="865933"/>
              </a:xfrm>
            </p:grpSpPr>
            <p:grpSp>
              <p:nvGrpSpPr>
                <p:cNvPr id="456" name="Google Shape;456;p11"/>
                <p:cNvGrpSpPr/>
                <p:nvPr/>
              </p:nvGrpSpPr>
              <p:grpSpPr>
                <a:xfrm>
                  <a:off x="2096570" y="-863491"/>
                  <a:ext cx="717621" cy="717392"/>
                  <a:chOff x="1483457" y="3953671"/>
                  <a:chExt cx="717621" cy="717392"/>
                </a:xfrm>
              </p:grpSpPr>
              <p:sp>
                <p:nvSpPr>
                  <p:cNvPr id="457" name="Google Shape;457;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11"/>
              <p:cNvGrpSpPr/>
              <p:nvPr/>
            </p:nvGrpSpPr>
            <p:grpSpPr>
              <a:xfrm>
                <a:off x="584533" y="95963"/>
                <a:ext cx="473483" cy="453403"/>
                <a:chOff x="2038491" y="-937756"/>
                <a:chExt cx="904284" cy="865933"/>
              </a:xfrm>
            </p:grpSpPr>
            <p:grpSp>
              <p:nvGrpSpPr>
                <p:cNvPr id="464" name="Google Shape;464;p11"/>
                <p:cNvGrpSpPr/>
                <p:nvPr/>
              </p:nvGrpSpPr>
              <p:grpSpPr>
                <a:xfrm>
                  <a:off x="2096570" y="-863491"/>
                  <a:ext cx="717621" cy="717392"/>
                  <a:chOff x="1483457" y="3953671"/>
                  <a:chExt cx="717621" cy="717392"/>
                </a:xfrm>
              </p:grpSpPr>
              <p:sp>
                <p:nvSpPr>
                  <p:cNvPr id="465" name="Google Shape;465;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1"/>
              <p:cNvGrpSpPr/>
              <p:nvPr/>
            </p:nvGrpSpPr>
            <p:grpSpPr>
              <a:xfrm>
                <a:off x="530445" y="481913"/>
                <a:ext cx="473483" cy="453403"/>
                <a:chOff x="2038491" y="-937756"/>
                <a:chExt cx="904284" cy="865933"/>
              </a:xfrm>
            </p:grpSpPr>
            <p:grpSp>
              <p:nvGrpSpPr>
                <p:cNvPr id="472" name="Google Shape;472;p11"/>
                <p:cNvGrpSpPr/>
                <p:nvPr/>
              </p:nvGrpSpPr>
              <p:grpSpPr>
                <a:xfrm>
                  <a:off x="2096570" y="-863491"/>
                  <a:ext cx="717621" cy="717392"/>
                  <a:chOff x="1483457" y="3953671"/>
                  <a:chExt cx="717621" cy="717392"/>
                </a:xfrm>
              </p:grpSpPr>
              <p:sp>
                <p:nvSpPr>
                  <p:cNvPr id="473" name="Google Shape;473;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1"/>
              <p:cNvGrpSpPr/>
              <p:nvPr/>
            </p:nvGrpSpPr>
            <p:grpSpPr>
              <a:xfrm>
                <a:off x="874020" y="312788"/>
                <a:ext cx="473483" cy="453403"/>
                <a:chOff x="2038491" y="-937756"/>
                <a:chExt cx="904284" cy="865933"/>
              </a:xfrm>
            </p:grpSpPr>
            <p:grpSp>
              <p:nvGrpSpPr>
                <p:cNvPr id="480" name="Google Shape;480;p11"/>
                <p:cNvGrpSpPr/>
                <p:nvPr/>
              </p:nvGrpSpPr>
              <p:grpSpPr>
                <a:xfrm>
                  <a:off x="2096570" y="-863491"/>
                  <a:ext cx="717621" cy="717392"/>
                  <a:chOff x="1483457" y="3953671"/>
                  <a:chExt cx="717621" cy="717392"/>
                </a:xfrm>
              </p:grpSpPr>
              <p:sp>
                <p:nvSpPr>
                  <p:cNvPr id="481" name="Google Shape;481;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7" name="Google Shape;487;p11"/>
            <p:cNvGrpSpPr/>
            <p:nvPr/>
          </p:nvGrpSpPr>
          <p:grpSpPr>
            <a:xfrm rot="-7479050">
              <a:off x="-2051246" y="-1642948"/>
              <a:ext cx="4889863" cy="3931229"/>
              <a:chOff x="7103825" y="-713112"/>
              <a:chExt cx="3785226" cy="3043150"/>
            </a:xfrm>
          </p:grpSpPr>
          <p:sp>
            <p:nvSpPr>
              <p:cNvPr id="488" name="Google Shape;488;p11"/>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9" name="Google Shape;489;p11"/>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490" name="Google Shape;490;p11"/>
            <p:cNvGrpSpPr/>
            <p:nvPr/>
          </p:nvGrpSpPr>
          <p:grpSpPr>
            <a:xfrm>
              <a:off x="-640220" y="-2653973"/>
              <a:ext cx="6191222" cy="6191222"/>
              <a:chOff x="-640220" y="-2502423"/>
              <a:chExt cx="6191222" cy="6191222"/>
            </a:xfrm>
          </p:grpSpPr>
          <p:sp>
            <p:nvSpPr>
              <p:cNvPr id="491" name="Google Shape;491;p11"/>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1"/>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 id="2147483660" r:id="rId12"/>
    <p:sldLayoutId id="2147483661" r:id="rId13"/>
    <p:sldLayoutId id="2147483662" r:id="rId14"/>
    <p:sldLayoutId id="2147483663" r:id="rId15"/>
    <p:sldLayoutId id="2147483665" r:id="rId16"/>
    <p:sldLayoutId id="2147483670" r:id="rId17"/>
    <p:sldLayoutId id="2147483671" r:id="rId18"/>
    <p:sldLayoutId id="2147483672" r:id="rId19"/>
    <p:sldLayoutId id="2147483674" r:id="rId20"/>
    <p:sldLayoutId id="2147483676" r:id="rId21"/>
    <p:sldLayoutId id="2147483677" r:id="rId22"/>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8.xml"/><Relationship Id="rId1" Type="http://schemas.openxmlformats.org/officeDocument/2006/relationships/slideLayout" Target="../slideLayouts/slideLayout8.xml"/><Relationship Id="rId5" Type="http://schemas.openxmlformats.org/officeDocument/2006/relationships/image" Target="../media/image80.png"/><Relationship Id="rId4" Type="http://schemas.openxmlformats.org/officeDocument/2006/relationships/image" Target="../media/image7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0.xml"/><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2.xml"/><Relationship Id="rId1" Type="http://schemas.openxmlformats.org/officeDocument/2006/relationships/slideLayout" Target="../slideLayouts/slideLayout8.xml"/><Relationship Id="rId5" Type="http://schemas.openxmlformats.org/officeDocument/2006/relationships/image" Target="../media/image120.png"/><Relationship Id="rId4" Type="http://schemas.openxmlformats.org/officeDocument/2006/relationships/image" Target="../media/image1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6.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5.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1.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9"/>
        <p:cNvGrpSpPr/>
        <p:nvPr/>
      </p:nvGrpSpPr>
      <p:grpSpPr>
        <a:xfrm>
          <a:off x="0" y="0"/>
          <a:ext cx="0" cy="0"/>
          <a:chOff x="0" y="0"/>
          <a:chExt cx="0" cy="0"/>
        </a:xfrm>
      </p:grpSpPr>
      <p:sp>
        <p:nvSpPr>
          <p:cNvPr id="1430" name="Google Shape;1430;p35"/>
          <p:cNvSpPr txBox="1">
            <a:spLocks noGrp="1"/>
          </p:cNvSpPr>
          <p:nvPr>
            <p:ph type="subTitle" idx="1"/>
          </p:nvPr>
        </p:nvSpPr>
        <p:spPr>
          <a:xfrm>
            <a:off x="1952453" y="2007157"/>
            <a:ext cx="5794903" cy="12937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smtClean="0"/>
              <a:t>1.MILON MIAH.(ID-318)</a:t>
            </a:r>
          </a:p>
          <a:p>
            <a:pPr marL="0" lvl="0" indent="0" algn="l" rtl="0">
              <a:spcBef>
                <a:spcPts val="0"/>
              </a:spcBef>
              <a:spcAft>
                <a:spcPts val="0"/>
              </a:spcAft>
              <a:buNone/>
            </a:pPr>
            <a:r>
              <a:rPr lang="en" sz="2000" dirty="0" smtClean="0"/>
              <a:t>2.MD AL MAMUN .(ID-345)</a:t>
            </a:r>
          </a:p>
          <a:p>
            <a:pPr marL="0" lvl="0" indent="0" algn="l" rtl="0">
              <a:spcBef>
                <a:spcPts val="0"/>
              </a:spcBef>
              <a:spcAft>
                <a:spcPts val="0"/>
              </a:spcAft>
              <a:buNone/>
            </a:pPr>
            <a:r>
              <a:rPr lang="en" sz="2000" dirty="0" smtClean="0"/>
              <a:t>3.RIDONE HOSSAIN MOON.(350)</a:t>
            </a:r>
          </a:p>
          <a:p>
            <a:pPr marL="0" lvl="0" indent="0" algn="l" rtl="0">
              <a:spcBef>
                <a:spcPts val="0"/>
              </a:spcBef>
              <a:spcAft>
                <a:spcPts val="0"/>
              </a:spcAft>
              <a:buNone/>
            </a:pPr>
            <a:endParaRPr dirty="0"/>
          </a:p>
        </p:txBody>
      </p:sp>
      <p:sp>
        <p:nvSpPr>
          <p:cNvPr id="1431" name="Google Shape;1431;p35"/>
          <p:cNvSpPr txBox="1">
            <a:spLocks noGrp="1"/>
          </p:cNvSpPr>
          <p:nvPr>
            <p:ph type="ctrTitle"/>
          </p:nvPr>
        </p:nvSpPr>
        <p:spPr>
          <a:xfrm>
            <a:off x="1005764" y="-17960"/>
            <a:ext cx="6974700" cy="2326500"/>
          </a:xfrm>
          <a:prstGeom prst="rect">
            <a:avLst/>
          </a:prstGeom>
        </p:spPr>
        <p:txBody>
          <a:bodyPr spcFirstLastPara="1" wrap="square" lIns="91425" tIns="91425" rIns="91425" bIns="91425" anchor="b" anchorCtr="0">
            <a:noAutofit/>
          </a:bodyPr>
          <a:lstStyle/>
          <a:p>
            <a:r>
              <a:rPr lang="en-US" altLang="en-US" dirty="0" smtClean="0">
                <a:solidFill>
                  <a:srgbClr val="00B050"/>
                </a:solidFill>
                <a:latin typeface="Broadway" panose="04040905080B02020502" pitchFamily="82" charset="0"/>
              </a:rPr>
              <a:t>    </a:t>
            </a:r>
            <a:r>
              <a:rPr lang="en" dirty="0"/>
              <a:t>Group </a:t>
            </a:r>
            <a:r>
              <a:rPr lang="en" dirty="0" smtClean="0"/>
              <a:t>Description</a:t>
            </a:r>
            <a:r>
              <a:rPr lang="en" dirty="0"/>
              <a:t/>
            </a:r>
            <a:br>
              <a:rPr lang="en" dirty="0"/>
            </a:br>
            <a:endParaRPr dirty="0">
              <a:solidFill>
                <a:schemeClr val="dk1"/>
              </a:solidFill>
            </a:endParaRPr>
          </a:p>
        </p:txBody>
      </p:sp>
      <p:grpSp>
        <p:nvGrpSpPr>
          <p:cNvPr id="1432" name="Google Shape;1432;p35"/>
          <p:cNvGrpSpPr/>
          <p:nvPr/>
        </p:nvGrpSpPr>
        <p:grpSpPr>
          <a:xfrm>
            <a:off x="1126933" y="1777599"/>
            <a:ext cx="6920582" cy="213439"/>
            <a:chOff x="1096850" y="3242811"/>
            <a:chExt cx="3936683" cy="134070"/>
          </a:xfrm>
        </p:grpSpPr>
        <p:cxnSp>
          <p:nvCxnSpPr>
            <p:cNvPr id="1433" name="Google Shape;1433;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4" name="Google Shape;1434;p35"/>
            <p:cNvGrpSpPr/>
            <p:nvPr/>
          </p:nvGrpSpPr>
          <p:grpSpPr>
            <a:xfrm>
              <a:off x="4899464" y="3242811"/>
              <a:ext cx="134070" cy="134070"/>
              <a:chOff x="8382514" y="1084976"/>
              <a:chExt cx="265800" cy="265800"/>
            </a:xfrm>
          </p:grpSpPr>
          <p:sp>
            <p:nvSpPr>
              <p:cNvPr id="1435" name="Google Shape;1435;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7" name="Google Shape;1437;p35"/>
          <p:cNvGrpSpPr/>
          <p:nvPr/>
        </p:nvGrpSpPr>
        <p:grpSpPr>
          <a:xfrm>
            <a:off x="8017432" y="-313900"/>
            <a:ext cx="134070" cy="1891362"/>
            <a:chOff x="8017432" y="-313900"/>
            <a:chExt cx="134070" cy="1891362"/>
          </a:xfrm>
        </p:grpSpPr>
        <p:sp>
          <p:nvSpPr>
            <p:cNvPr id="1438" name="Google Shape;1438;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39" name="Google Shape;1439;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0" name="Google Shape;1440;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1" name="Google Shape;1441;p35"/>
          <p:cNvGrpSpPr/>
          <p:nvPr/>
        </p:nvGrpSpPr>
        <p:grpSpPr>
          <a:xfrm>
            <a:off x="6309526" y="957475"/>
            <a:ext cx="3504715" cy="5119205"/>
            <a:chOff x="6309526" y="836950"/>
            <a:chExt cx="3504715" cy="5119205"/>
          </a:xfrm>
        </p:grpSpPr>
        <p:sp>
          <p:nvSpPr>
            <p:cNvPr id="1442" name="Google Shape;1442;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3" name="Google Shape;1443;p35"/>
            <p:cNvGrpSpPr/>
            <p:nvPr/>
          </p:nvGrpSpPr>
          <p:grpSpPr>
            <a:xfrm>
              <a:off x="7728436" y="3524084"/>
              <a:ext cx="134004" cy="134004"/>
              <a:chOff x="8356813" y="1074288"/>
              <a:chExt cx="351900" cy="351900"/>
            </a:xfrm>
          </p:grpSpPr>
          <p:sp>
            <p:nvSpPr>
              <p:cNvPr id="1444" name="Google Shape;1444;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35"/>
            <p:cNvGrpSpPr/>
            <p:nvPr/>
          </p:nvGrpSpPr>
          <p:grpSpPr>
            <a:xfrm>
              <a:off x="7344361" y="3150259"/>
              <a:ext cx="134004" cy="134004"/>
              <a:chOff x="8356813" y="1074288"/>
              <a:chExt cx="351900" cy="351900"/>
            </a:xfrm>
          </p:grpSpPr>
          <p:sp>
            <p:nvSpPr>
              <p:cNvPr id="1447" name="Google Shape;1447;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 name="Google Shape;1449;p35"/>
            <p:cNvGrpSpPr/>
            <p:nvPr/>
          </p:nvGrpSpPr>
          <p:grpSpPr>
            <a:xfrm>
              <a:off x="8337811" y="2464059"/>
              <a:ext cx="134004" cy="134004"/>
              <a:chOff x="8356813" y="1074288"/>
              <a:chExt cx="351900" cy="351900"/>
            </a:xfrm>
          </p:grpSpPr>
          <p:sp>
            <p:nvSpPr>
              <p:cNvPr id="1450" name="Google Shape;1450;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2" name="Google Shape;1452;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71007959"/>
      </p:ext>
    </p:extLst>
  </p:cSld>
  <p:clrMapOvr>
    <a:masterClrMapping/>
  </p:clrMapOvr>
  <mc:AlternateContent xmlns:mc="http://schemas.openxmlformats.org/markup-compatibility/2006" xmlns:p15="http://schemas.microsoft.com/office/powerpoint/2012/main">
    <mc:Choice Requires="p15">
      <p:transition spd="slow">
        <p15:prstTrans prst="fractur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grpSp>
        <p:nvGrpSpPr>
          <p:cNvPr id="1485" name="Google Shape;1485;p38"/>
          <p:cNvGrpSpPr/>
          <p:nvPr/>
        </p:nvGrpSpPr>
        <p:grpSpPr>
          <a:xfrm>
            <a:off x="-374387" y="3354325"/>
            <a:ext cx="3922590" cy="2969900"/>
            <a:chOff x="-374387" y="3354325"/>
            <a:chExt cx="3922590" cy="2969900"/>
          </a:xfrm>
        </p:grpSpPr>
        <p:pic>
          <p:nvPicPr>
            <p:cNvPr id="1486" name="Google Shape;1486;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7" name="Google Shape;1487;p38"/>
            <p:cNvGrpSpPr/>
            <p:nvPr/>
          </p:nvGrpSpPr>
          <p:grpSpPr>
            <a:xfrm>
              <a:off x="1853583" y="4445557"/>
              <a:ext cx="1694620" cy="1360169"/>
              <a:chOff x="7945225" y="4302000"/>
              <a:chExt cx="904666" cy="726121"/>
            </a:xfrm>
          </p:grpSpPr>
          <p:sp>
            <p:nvSpPr>
              <p:cNvPr id="1488" name="Google Shape;1488;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1" name="Google Shape;1491;p38"/>
          <p:cNvSpPr txBox="1">
            <a:spLocks noGrp="1"/>
          </p:cNvSpPr>
          <p:nvPr>
            <p:ph type="title"/>
          </p:nvPr>
        </p:nvSpPr>
        <p:spPr>
          <a:xfrm>
            <a:off x="869726" y="76236"/>
            <a:ext cx="755626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 	</a:t>
            </a:r>
            <a:r>
              <a:rPr lang="en" dirty="0" smtClean="0">
                <a:solidFill>
                  <a:srgbClr val="FF0000"/>
                </a:solidFill>
                <a:latin typeface="Broadway" panose="04040905080B02020502" pitchFamily="82" charset="0"/>
              </a:rPr>
              <a:t>CPU Scheduler</a:t>
            </a:r>
            <a:endParaRPr dirty="0">
              <a:solidFill>
                <a:srgbClr val="FF0000"/>
              </a:solidFill>
              <a:latin typeface="Broadway" panose="04040905080B02020502" pitchFamily="82" charset="0"/>
            </a:endParaRPr>
          </a:p>
        </p:txBody>
      </p:sp>
      <p:grpSp>
        <p:nvGrpSpPr>
          <p:cNvPr id="1492" name="Google Shape;1492;p38"/>
          <p:cNvGrpSpPr/>
          <p:nvPr/>
        </p:nvGrpSpPr>
        <p:grpSpPr>
          <a:xfrm>
            <a:off x="6655537" y="-136889"/>
            <a:ext cx="2443731" cy="4972523"/>
            <a:chOff x="6368175" y="-2124002"/>
            <a:chExt cx="4028179" cy="7488857"/>
          </a:xfrm>
        </p:grpSpPr>
        <p:sp>
          <p:nvSpPr>
            <p:cNvPr id="1493" name="Google Shape;1493;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8" name="Google Shape;1498;p38"/>
            <p:cNvPicPr preferRelativeResize="0"/>
            <p:nvPr/>
          </p:nvPicPr>
          <p:blipFill rotWithShape="1">
            <a:blip r:embed="rId3">
              <a:alphaModFix/>
            </a:blip>
            <a:srcRect l="16960" t="24718" r="7121" b="26177"/>
            <a:stretch/>
          </p:blipFill>
          <p:spPr>
            <a:xfrm>
              <a:off x="7644226" y="-2124002"/>
              <a:ext cx="2511580" cy="2377205"/>
            </a:xfrm>
            <a:prstGeom prst="rect">
              <a:avLst/>
            </a:prstGeom>
            <a:noFill/>
            <a:ln>
              <a:noFill/>
            </a:ln>
          </p:spPr>
        </p:pic>
        <p:grpSp>
          <p:nvGrpSpPr>
            <p:cNvPr id="1499" name="Google Shape;1499;p38"/>
            <p:cNvGrpSpPr/>
            <p:nvPr/>
          </p:nvGrpSpPr>
          <p:grpSpPr>
            <a:xfrm rot="5400000">
              <a:off x="7873341" y="4254316"/>
              <a:ext cx="708100" cy="708500"/>
              <a:chOff x="3678700" y="407275"/>
              <a:chExt cx="708100" cy="708500"/>
            </a:xfrm>
          </p:grpSpPr>
          <p:sp>
            <p:nvSpPr>
              <p:cNvPr id="1500" name="Google Shape;1500;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38"/>
            <p:cNvGrpSpPr/>
            <p:nvPr/>
          </p:nvGrpSpPr>
          <p:grpSpPr>
            <a:xfrm rot="5400000">
              <a:off x="8639847" y="3354200"/>
              <a:ext cx="457787" cy="458045"/>
              <a:chOff x="3678700" y="407275"/>
              <a:chExt cx="708100" cy="708500"/>
            </a:xfrm>
          </p:grpSpPr>
          <p:sp>
            <p:nvSpPr>
              <p:cNvPr id="1508" name="Google Shape;1508;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38"/>
            <p:cNvGrpSpPr/>
            <p:nvPr/>
          </p:nvGrpSpPr>
          <p:grpSpPr>
            <a:xfrm>
              <a:off x="7787267" y="539497"/>
              <a:ext cx="208184" cy="208184"/>
              <a:chOff x="8356813" y="1074288"/>
              <a:chExt cx="351900" cy="351900"/>
            </a:xfrm>
          </p:grpSpPr>
          <p:sp>
            <p:nvSpPr>
              <p:cNvPr id="1516" name="Google Shape;1516;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8" name="Google Shape;1518;p38"/>
            <p:cNvGrpSpPr/>
            <p:nvPr/>
          </p:nvGrpSpPr>
          <p:grpSpPr>
            <a:xfrm>
              <a:off x="7194842" y="2467660"/>
              <a:ext cx="208184" cy="208184"/>
              <a:chOff x="8356813" y="1074288"/>
              <a:chExt cx="351900" cy="351900"/>
            </a:xfrm>
          </p:grpSpPr>
          <p:sp>
            <p:nvSpPr>
              <p:cNvPr id="1519" name="Google Shape;1519;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1" name="Google Shape;1521;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8"/>
          <p:cNvGrpSpPr/>
          <p:nvPr/>
        </p:nvGrpSpPr>
        <p:grpSpPr>
          <a:xfrm>
            <a:off x="1195474" y="1127414"/>
            <a:ext cx="7086107" cy="187753"/>
            <a:chOff x="796100" y="3019701"/>
            <a:chExt cx="4558967" cy="134100"/>
          </a:xfrm>
        </p:grpSpPr>
        <p:sp>
          <p:nvSpPr>
            <p:cNvPr id="1523" name="Google Shape;1523;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4" name="Google Shape;1524;p38"/>
            <p:cNvCxnSpPr/>
            <p:nvPr/>
          </p:nvCxnSpPr>
          <p:spPr>
            <a:xfrm>
              <a:off x="796100" y="3086750"/>
              <a:ext cx="4462800" cy="0"/>
            </a:xfrm>
            <a:prstGeom prst="straightConnector1">
              <a:avLst/>
            </a:prstGeom>
            <a:noFill/>
            <a:ln w="9525" cap="flat" cmpd="sng">
              <a:solidFill>
                <a:srgbClr val="FF0000"/>
              </a:solidFill>
              <a:prstDash val="solid"/>
              <a:round/>
              <a:headEnd type="none" w="med" len="med"/>
              <a:tailEnd type="none" w="med" len="med"/>
            </a:ln>
          </p:spPr>
        </p:cxnSp>
        <p:sp>
          <p:nvSpPr>
            <p:cNvPr id="1525" name="Google Shape;1525;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Rectangle 42"/>
          <p:cNvSpPr/>
          <p:nvPr/>
        </p:nvSpPr>
        <p:spPr>
          <a:xfrm>
            <a:off x="1096505" y="1464681"/>
            <a:ext cx="7214962" cy="523220"/>
          </a:xfrm>
          <a:prstGeom prst="rect">
            <a:avLst/>
          </a:prstGeom>
        </p:spPr>
        <p:txBody>
          <a:bodyPr wrap="square">
            <a:spAutoFit/>
          </a:bodyPr>
          <a:lstStyle/>
          <a:p>
            <a:r>
              <a:rPr lang="en-US" sz="2800" b="1" dirty="0" smtClean="0">
                <a:solidFill>
                  <a:srgbClr val="00B050"/>
                </a:solidFill>
              </a:rPr>
              <a:t>Q: </a:t>
            </a:r>
            <a:r>
              <a:rPr lang="en-US" sz="2800" b="1" dirty="0" smtClean="0">
                <a:solidFill>
                  <a:srgbClr val="00B050"/>
                </a:solidFill>
              </a:rPr>
              <a:t>What’s </a:t>
            </a:r>
            <a:r>
              <a:rPr lang="en-US" sz="2800" b="1" dirty="0" smtClean="0">
                <a:solidFill>
                  <a:srgbClr val="00B050"/>
                </a:solidFill>
              </a:rPr>
              <a:t>CPU Scheduler</a:t>
            </a:r>
            <a:endParaRPr lang="en-GB" sz="2800" b="1" dirty="0">
              <a:solidFill>
                <a:srgbClr val="00B050"/>
              </a:solidFill>
            </a:endParaRPr>
          </a:p>
        </p:txBody>
      </p:sp>
      <p:sp>
        <p:nvSpPr>
          <p:cNvPr id="2" name="Rectangle 1"/>
          <p:cNvSpPr/>
          <p:nvPr/>
        </p:nvSpPr>
        <p:spPr>
          <a:xfrm>
            <a:off x="1183947" y="1976550"/>
            <a:ext cx="6245718" cy="1938992"/>
          </a:xfrm>
          <a:prstGeom prst="rect">
            <a:avLst/>
          </a:prstGeom>
        </p:spPr>
        <p:txBody>
          <a:bodyPr wrap="square">
            <a:spAutoFit/>
          </a:bodyPr>
          <a:lstStyle/>
          <a:p>
            <a:r>
              <a:rPr lang="en-GB" sz="4000" dirty="0"/>
              <a:t>Schedulers decide which process should run and when.</a:t>
            </a:r>
          </a:p>
        </p:txBody>
      </p:sp>
    </p:spTree>
    <p:extLst>
      <p:ext uri="{BB962C8B-B14F-4D97-AF65-F5344CB8AC3E}">
        <p14:creationId xmlns:p14="http://schemas.microsoft.com/office/powerpoint/2010/main" val="2002996197"/>
      </p:ext>
    </p:extLst>
  </p:cSld>
  <p:clrMapOvr>
    <a:masterClrMapping/>
  </p:clrMapOvr>
  <mc:AlternateContent xmlns:mc="http://schemas.openxmlformats.org/markup-compatibility/2006" xmlns:p15="http://schemas.microsoft.com/office/powerpoint/2012/main">
    <mc:Choice Requires="p15">
      <p:transition spd="slow">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grpSp>
        <p:nvGrpSpPr>
          <p:cNvPr id="1485" name="Google Shape;1485;p38"/>
          <p:cNvGrpSpPr/>
          <p:nvPr/>
        </p:nvGrpSpPr>
        <p:grpSpPr>
          <a:xfrm>
            <a:off x="-374387" y="3354325"/>
            <a:ext cx="3922590" cy="2969900"/>
            <a:chOff x="-374387" y="3354325"/>
            <a:chExt cx="3922590" cy="2969900"/>
          </a:xfrm>
        </p:grpSpPr>
        <p:pic>
          <p:nvPicPr>
            <p:cNvPr id="1486" name="Google Shape;1486;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7" name="Google Shape;1487;p38"/>
            <p:cNvGrpSpPr/>
            <p:nvPr/>
          </p:nvGrpSpPr>
          <p:grpSpPr>
            <a:xfrm>
              <a:off x="1853583" y="4445557"/>
              <a:ext cx="1694620" cy="1360169"/>
              <a:chOff x="7945225" y="4302000"/>
              <a:chExt cx="904666" cy="726121"/>
            </a:xfrm>
          </p:grpSpPr>
          <p:sp>
            <p:nvSpPr>
              <p:cNvPr id="1488" name="Google Shape;1488;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1" name="Google Shape;1491;p38"/>
          <p:cNvSpPr txBox="1">
            <a:spLocks noGrp="1"/>
          </p:cNvSpPr>
          <p:nvPr>
            <p:ph type="title"/>
          </p:nvPr>
        </p:nvSpPr>
        <p:spPr>
          <a:xfrm>
            <a:off x="627318" y="803939"/>
            <a:ext cx="755626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 	</a:t>
            </a:r>
            <a:r>
              <a:rPr lang="en" dirty="0" smtClean="0">
                <a:solidFill>
                  <a:srgbClr val="FF0000"/>
                </a:solidFill>
                <a:latin typeface="Broadway" panose="04040905080B02020502" pitchFamily="82" charset="0"/>
              </a:rPr>
              <a:t>CPU Scheduler</a:t>
            </a:r>
            <a:endParaRPr dirty="0">
              <a:solidFill>
                <a:srgbClr val="FF0000"/>
              </a:solidFill>
              <a:latin typeface="Broadway" panose="04040905080B02020502" pitchFamily="82" charset="0"/>
            </a:endParaRPr>
          </a:p>
        </p:txBody>
      </p:sp>
      <p:grpSp>
        <p:nvGrpSpPr>
          <p:cNvPr id="1492" name="Google Shape;1492;p38"/>
          <p:cNvGrpSpPr/>
          <p:nvPr/>
        </p:nvGrpSpPr>
        <p:grpSpPr>
          <a:xfrm>
            <a:off x="6655537" y="-136889"/>
            <a:ext cx="2443731" cy="4972523"/>
            <a:chOff x="6368175" y="-2124002"/>
            <a:chExt cx="4028179" cy="7488857"/>
          </a:xfrm>
        </p:grpSpPr>
        <p:sp>
          <p:nvSpPr>
            <p:cNvPr id="1493" name="Google Shape;1493;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8" name="Google Shape;1498;p38"/>
            <p:cNvPicPr preferRelativeResize="0"/>
            <p:nvPr/>
          </p:nvPicPr>
          <p:blipFill rotWithShape="1">
            <a:blip r:embed="rId3">
              <a:alphaModFix/>
            </a:blip>
            <a:srcRect l="16960" t="24718" r="7121" b="26177"/>
            <a:stretch/>
          </p:blipFill>
          <p:spPr>
            <a:xfrm>
              <a:off x="7644226" y="-2124002"/>
              <a:ext cx="2511580" cy="2377205"/>
            </a:xfrm>
            <a:prstGeom prst="rect">
              <a:avLst/>
            </a:prstGeom>
            <a:noFill/>
            <a:ln>
              <a:noFill/>
            </a:ln>
          </p:spPr>
        </p:pic>
        <p:grpSp>
          <p:nvGrpSpPr>
            <p:cNvPr id="1499" name="Google Shape;1499;p38"/>
            <p:cNvGrpSpPr/>
            <p:nvPr/>
          </p:nvGrpSpPr>
          <p:grpSpPr>
            <a:xfrm rot="5400000">
              <a:off x="7873341" y="4254316"/>
              <a:ext cx="708100" cy="708500"/>
              <a:chOff x="3678700" y="407275"/>
              <a:chExt cx="708100" cy="708500"/>
            </a:xfrm>
          </p:grpSpPr>
          <p:sp>
            <p:nvSpPr>
              <p:cNvPr id="1500" name="Google Shape;1500;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38"/>
            <p:cNvGrpSpPr/>
            <p:nvPr/>
          </p:nvGrpSpPr>
          <p:grpSpPr>
            <a:xfrm rot="5400000">
              <a:off x="8639847" y="3354200"/>
              <a:ext cx="457787" cy="458045"/>
              <a:chOff x="3678700" y="407275"/>
              <a:chExt cx="708100" cy="708500"/>
            </a:xfrm>
          </p:grpSpPr>
          <p:sp>
            <p:nvSpPr>
              <p:cNvPr id="1508" name="Google Shape;1508;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38"/>
            <p:cNvGrpSpPr/>
            <p:nvPr/>
          </p:nvGrpSpPr>
          <p:grpSpPr>
            <a:xfrm>
              <a:off x="7787267" y="539497"/>
              <a:ext cx="208184" cy="208184"/>
              <a:chOff x="8356813" y="1074288"/>
              <a:chExt cx="351900" cy="351900"/>
            </a:xfrm>
          </p:grpSpPr>
          <p:sp>
            <p:nvSpPr>
              <p:cNvPr id="1516" name="Google Shape;1516;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8" name="Google Shape;1518;p38"/>
            <p:cNvGrpSpPr/>
            <p:nvPr/>
          </p:nvGrpSpPr>
          <p:grpSpPr>
            <a:xfrm>
              <a:off x="7194842" y="2467660"/>
              <a:ext cx="208184" cy="208184"/>
              <a:chOff x="8356813" y="1074288"/>
              <a:chExt cx="351900" cy="351900"/>
            </a:xfrm>
          </p:grpSpPr>
          <p:sp>
            <p:nvSpPr>
              <p:cNvPr id="1519" name="Google Shape;1519;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1" name="Google Shape;1521;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8"/>
          <p:cNvGrpSpPr/>
          <p:nvPr/>
        </p:nvGrpSpPr>
        <p:grpSpPr>
          <a:xfrm>
            <a:off x="1165451" y="1497822"/>
            <a:ext cx="7086107" cy="187753"/>
            <a:chOff x="796100" y="3019701"/>
            <a:chExt cx="4558967" cy="134100"/>
          </a:xfrm>
        </p:grpSpPr>
        <p:sp>
          <p:nvSpPr>
            <p:cNvPr id="1523" name="Google Shape;1523;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4" name="Google Shape;1524;p38"/>
            <p:cNvCxnSpPr/>
            <p:nvPr/>
          </p:nvCxnSpPr>
          <p:spPr>
            <a:xfrm>
              <a:off x="796100" y="3086750"/>
              <a:ext cx="4462800" cy="0"/>
            </a:xfrm>
            <a:prstGeom prst="straightConnector1">
              <a:avLst/>
            </a:prstGeom>
            <a:noFill/>
            <a:ln w="9525" cap="flat" cmpd="sng">
              <a:solidFill>
                <a:srgbClr val="FF0000"/>
              </a:solidFill>
              <a:prstDash val="solid"/>
              <a:round/>
              <a:headEnd type="none" w="med" len="med"/>
              <a:tailEnd type="none" w="med" len="med"/>
            </a:ln>
          </p:spPr>
        </p:cxnSp>
        <p:sp>
          <p:nvSpPr>
            <p:cNvPr id="1525" name="Google Shape;1525;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Subtitle 13"/>
          <p:cNvSpPr>
            <a:spLocks noGrp="1"/>
          </p:cNvSpPr>
          <p:nvPr>
            <p:ph type="subTitle" idx="2"/>
          </p:nvPr>
        </p:nvSpPr>
        <p:spPr>
          <a:xfrm>
            <a:off x="784654" y="1395706"/>
            <a:ext cx="8090405" cy="3201008"/>
          </a:xfrm>
        </p:spPr>
        <p:txBody>
          <a:bodyPr/>
          <a:lstStyle/>
          <a:p>
            <a:pPr marL="139700" indent="0"/>
            <a:r>
              <a:rPr lang="en-US" sz="2400" dirty="0" smtClean="0">
                <a:solidFill>
                  <a:srgbClr val="FF0000"/>
                </a:solidFill>
              </a:rPr>
              <a:t>	</a:t>
            </a:r>
            <a:endParaRPr lang="en-US" sz="2000" dirty="0">
              <a:solidFill>
                <a:srgbClr val="0915B7"/>
              </a:solidFill>
            </a:endParaRPr>
          </a:p>
        </p:txBody>
      </p:sp>
      <p:sp>
        <p:nvSpPr>
          <p:cNvPr id="45" name="Rectangle 44"/>
          <p:cNvSpPr/>
          <p:nvPr/>
        </p:nvSpPr>
        <p:spPr>
          <a:xfrm>
            <a:off x="1165451" y="1750389"/>
            <a:ext cx="7214962" cy="523220"/>
          </a:xfrm>
          <a:prstGeom prst="rect">
            <a:avLst/>
          </a:prstGeom>
        </p:spPr>
        <p:txBody>
          <a:bodyPr wrap="square">
            <a:spAutoFit/>
          </a:bodyPr>
          <a:lstStyle/>
          <a:p>
            <a:r>
              <a:rPr lang="en-US" sz="2800" b="1" dirty="0" smtClean="0">
                <a:solidFill>
                  <a:srgbClr val="00B050"/>
                </a:solidFill>
              </a:rPr>
              <a:t>There are two type of CPU scheduler</a:t>
            </a:r>
          </a:p>
        </p:txBody>
      </p:sp>
      <p:sp>
        <p:nvSpPr>
          <p:cNvPr id="46" name="Rectangle 45"/>
          <p:cNvSpPr/>
          <p:nvPr/>
        </p:nvSpPr>
        <p:spPr>
          <a:xfrm>
            <a:off x="2604681" y="3083436"/>
            <a:ext cx="7214962" cy="523220"/>
          </a:xfrm>
          <a:prstGeom prst="rect">
            <a:avLst/>
          </a:prstGeom>
        </p:spPr>
        <p:txBody>
          <a:bodyPr wrap="square">
            <a:spAutoFit/>
          </a:bodyPr>
          <a:lstStyle/>
          <a:p>
            <a:r>
              <a:rPr lang="en-US" sz="2800" b="1" dirty="0" smtClean="0">
                <a:solidFill>
                  <a:schemeClr val="tx1"/>
                </a:solidFill>
              </a:rPr>
              <a:t>2.</a:t>
            </a:r>
            <a:r>
              <a:rPr lang="en-US" sz="2800" b="1" dirty="0" smtClean="0">
                <a:solidFill>
                  <a:srgbClr val="00B050"/>
                </a:solidFill>
              </a:rPr>
              <a:t>Preemptive</a:t>
            </a:r>
          </a:p>
        </p:txBody>
      </p:sp>
      <p:sp>
        <p:nvSpPr>
          <p:cNvPr id="47" name="Subtitle 46"/>
          <p:cNvSpPr>
            <a:spLocks noGrp="1"/>
          </p:cNvSpPr>
          <p:nvPr>
            <p:ph type="subTitle" idx="2"/>
          </p:nvPr>
        </p:nvSpPr>
        <p:spPr>
          <a:xfrm>
            <a:off x="1571251" y="2392573"/>
            <a:ext cx="8089900" cy="615523"/>
          </a:xfrm>
          <a:prstGeom prst="rect">
            <a:avLst/>
          </a:prstGeom>
        </p:spPr>
        <p:txBody>
          <a:bodyPr wrap="square">
            <a:spAutoFit/>
          </a:bodyPr>
          <a:lstStyle/>
          <a:p>
            <a:r>
              <a:rPr lang="en-US" sz="2800" dirty="0">
                <a:solidFill>
                  <a:schemeClr val="tx1"/>
                </a:solidFill>
              </a:rPr>
              <a:t>1</a:t>
            </a:r>
            <a:r>
              <a:rPr lang="en-US" sz="2800" b="1" dirty="0" smtClean="0">
                <a:solidFill>
                  <a:schemeClr val="tx1"/>
                </a:solidFill>
              </a:rPr>
              <a:t>.</a:t>
            </a:r>
            <a:r>
              <a:rPr lang="en-US" sz="2800" b="1" dirty="0" smtClean="0">
                <a:solidFill>
                  <a:srgbClr val="00B050"/>
                </a:solidFill>
              </a:rPr>
              <a:t>Non-Preemptive</a:t>
            </a:r>
          </a:p>
        </p:txBody>
      </p:sp>
    </p:spTree>
    <p:extLst>
      <p:ext uri="{BB962C8B-B14F-4D97-AF65-F5344CB8AC3E}">
        <p14:creationId xmlns:p14="http://schemas.microsoft.com/office/powerpoint/2010/main" val="3893788833"/>
      </p:ext>
    </p:extLst>
  </p:cSld>
  <p:clrMapOvr>
    <a:masterClrMapping/>
  </p:clrMapOvr>
  <mc:AlternateContent xmlns:mc="http://schemas.openxmlformats.org/markup-compatibility/2006" xmlns:p15="http://schemas.microsoft.com/office/powerpoint/2012/main">
    <mc:Choice Requires="p15">
      <p:transition spd="slow">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xEl>
                                              <p:pRg st="0" end="0"/>
                                            </p:txEl>
                                          </p:spTgt>
                                        </p:tgtEl>
                                        <p:attrNameLst>
                                          <p:attrName>style.visibility</p:attrName>
                                        </p:attrNameLst>
                                      </p:cBhvr>
                                      <p:to>
                                        <p:strVal val="visible"/>
                                      </p:to>
                                    </p:set>
                                    <p:animEffect transition="in" filter="fade">
                                      <p:cBhvr>
                                        <p:cTn id="12" dur="500"/>
                                        <p:tgtEl>
                                          <p:spTgt spid="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4" name="Google Shape;1484;p38"/>
          <p:cNvSpPr txBox="1">
            <a:spLocks noGrp="1"/>
          </p:cNvSpPr>
          <p:nvPr>
            <p:ph type="subTitle" idx="1"/>
          </p:nvPr>
        </p:nvSpPr>
        <p:spPr>
          <a:xfrm>
            <a:off x="535740" y="1629888"/>
            <a:ext cx="4038273" cy="368680"/>
          </a:xfrm>
          <a:prstGeom prst="rect">
            <a:avLst/>
          </a:prstGeom>
        </p:spPr>
        <p:txBody>
          <a:bodyPr spcFirstLastPara="1" wrap="square" lIns="91425" tIns="91425" rIns="91425" bIns="91425" anchor="t" anchorCtr="0">
            <a:noAutofit/>
          </a:bodyPr>
          <a:lstStyle/>
          <a:p>
            <a:pPr>
              <a:buFont typeface="Wingdings" panose="05000000000000000000" pitchFamily="2" charset="2"/>
              <a:buChar char="q"/>
            </a:pPr>
            <a:r>
              <a:rPr lang="en-GB" dirty="0" smtClean="0">
                <a:solidFill>
                  <a:srgbClr val="FF0000"/>
                </a:solidFill>
              </a:rPr>
              <a:t> </a:t>
            </a:r>
            <a:r>
              <a:rPr lang="en-GB" sz="1600" b="1" dirty="0">
                <a:solidFill>
                  <a:srgbClr val="FF0000"/>
                </a:solidFill>
              </a:rPr>
              <a:t>Non-</a:t>
            </a:r>
            <a:r>
              <a:rPr lang="en-GB" sz="1600" b="1" dirty="0" err="1">
                <a:solidFill>
                  <a:srgbClr val="FF0000"/>
                </a:solidFill>
              </a:rPr>
              <a:t>Preemptive</a:t>
            </a:r>
            <a:r>
              <a:rPr lang="en-GB" sz="1600" b="1" dirty="0">
                <a:solidFill>
                  <a:srgbClr val="FF0000"/>
                </a:solidFill>
              </a:rPr>
              <a:t> Scheduling</a:t>
            </a:r>
            <a:r>
              <a:rPr lang="en-GB" sz="1600" dirty="0">
                <a:solidFill>
                  <a:srgbClr val="FF0000"/>
                </a:solidFill>
              </a:rPr>
              <a:t> </a:t>
            </a:r>
            <a:r>
              <a:rPr lang="en-GB" sz="1600" dirty="0" smtClean="0">
                <a:solidFill>
                  <a:srgbClr val="FF0000"/>
                </a:solidFill>
              </a:rPr>
              <a:t>↓</a:t>
            </a:r>
            <a:endParaRPr dirty="0"/>
          </a:p>
        </p:txBody>
      </p:sp>
      <p:grpSp>
        <p:nvGrpSpPr>
          <p:cNvPr id="1485" name="Google Shape;1485;p38"/>
          <p:cNvGrpSpPr/>
          <p:nvPr/>
        </p:nvGrpSpPr>
        <p:grpSpPr>
          <a:xfrm>
            <a:off x="-450331" y="3350684"/>
            <a:ext cx="3998534" cy="2969900"/>
            <a:chOff x="-450331" y="3350684"/>
            <a:chExt cx="3998534" cy="2969900"/>
          </a:xfrm>
        </p:grpSpPr>
        <p:pic>
          <p:nvPicPr>
            <p:cNvPr id="1486" name="Google Shape;1486;p38"/>
            <p:cNvPicPr preferRelativeResize="0"/>
            <p:nvPr/>
          </p:nvPicPr>
          <p:blipFill rotWithShape="1">
            <a:blip r:embed="rId3">
              <a:alphaModFix/>
            </a:blip>
            <a:srcRect l="16960" t="24718" r="7121" b="26177"/>
            <a:stretch/>
          </p:blipFill>
          <p:spPr>
            <a:xfrm>
              <a:off x="-450331" y="3350684"/>
              <a:ext cx="3891276" cy="2969900"/>
            </a:xfrm>
            <a:prstGeom prst="rect">
              <a:avLst/>
            </a:prstGeom>
            <a:noFill/>
            <a:ln>
              <a:noFill/>
            </a:ln>
          </p:spPr>
        </p:pic>
        <p:grpSp>
          <p:nvGrpSpPr>
            <p:cNvPr id="1487" name="Google Shape;1487;p38"/>
            <p:cNvGrpSpPr/>
            <p:nvPr/>
          </p:nvGrpSpPr>
          <p:grpSpPr>
            <a:xfrm>
              <a:off x="1853583" y="4445557"/>
              <a:ext cx="1694620" cy="1360169"/>
              <a:chOff x="7945225" y="4302000"/>
              <a:chExt cx="904666" cy="726121"/>
            </a:xfrm>
          </p:grpSpPr>
          <p:sp>
            <p:nvSpPr>
              <p:cNvPr id="1488" name="Google Shape;1488;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1" name="Google Shape;1491;p38"/>
          <p:cNvSpPr txBox="1">
            <a:spLocks noGrp="1"/>
          </p:cNvSpPr>
          <p:nvPr>
            <p:ph type="title"/>
          </p:nvPr>
        </p:nvSpPr>
        <p:spPr>
          <a:xfrm>
            <a:off x="1163137" y="608323"/>
            <a:ext cx="7556260" cy="841800"/>
          </a:xfrm>
          <a:prstGeom prst="rect">
            <a:avLst/>
          </a:prstGeom>
        </p:spPr>
        <p:txBody>
          <a:bodyPr spcFirstLastPara="1" wrap="square" lIns="91425" tIns="91425" rIns="91425" bIns="91425" anchor="ctr" anchorCtr="0">
            <a:noAutofit/>
          </a:bodyPr>
          <a:lstStyle/>
          <a:p>
            <a:pPr lvl="0"/>
            <a:r>
              <a:rPr lang="en" dirty="0" smtClean="0"/>
              <a:t> 	</a:t>
            </a:r>
            <a:r>
              <a:rPr lang="en" dirty="0">
                <a:solidFill>
                  <a:srgbClr val="FF0000"/>
                </a:solidFill>
                <a:latin typeface="Broadway" panose="04040905080B02020502" pitchFamily="82" charset="0"/>
              </a:rPr>
              <a:t>CPU Scheduler</a:t>
            </a:r>
            <a:endParaRPr dirty="0">
              <a:solidFill>
                <a:srgbClr val="FF0000"/>
              </a:solidFill>
              <a:latin typeface="Broadway" panose="04040905080B02020502" pitchFamily="82" charset="0"/>
            </a:endParaRPr>
          </a:p>
        </p:txBody>
      </p:sp>
      <p:grpSp>
        <p:nvGrpSpPr>
          <p:cNvPr id="1492" name="Google Shape;1492;p38"/>
          <p:cNvGrpSpPr/>
          <p:nvPr/>
        </p:nvGrpSpPr>
        <p:grpSpPr>
          <a:xfrm>
            <a:off x="6655537" y="-136889"/>
            <a:ext cx="2443731" cy="4972523"/>
            <a:chOff x="6368175" y="-2124002"/>
            <a:chExt cx="4028179" cy="7488857"/>
          </a:xfrm>
        </p:grpSpPr>
        <p:sp>
          <p:nvSpPr>
            <p:cNvPr id="1493" name="Google Shape;1493;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8" name="Google Shape;1498;p38"/>
            <p:cNvPicPr preferRelativeResize="0"/>
            <p:nvPr/>
          </p:nvPicPr>
          <p:blipFill rotWithShape="1">
            <a:blip r:embed="rId3">
              <a:alphaModFix/>
            </a:blip>
            <a:srcRect l="16960" t="24718" r="7121" b="26177"/>
            <a:stretch/>
          </p:blipFill>
          <p:spPr>
            <a:xfrm>
              <a:off x="7644226" y="-2124002"/>
              <a:ext cx="2511580" cy="2377205"/>
            </a:xfrm>
            <a:prstGeom prst="rect">
              <a:avLst/>
            </a:prstGeom>
            <a:noFill/>
            <a:ln>
              <a:noFill/>
            </a:ln>
          </p:spPr>
        </p:pic>
        <p:grpSp>
          <p:nvGrpSpPr>
            <p:cNvPr id="1499" name="Google Shape;1499;p38"/>
            <p:cNvGrpSpPr/>
            <p:nvPr/>
          </p:nvGrpSpPr>
          <p:grpSpPr>
            <a:xfrm rot="5400000">
              <a:off x="7873341" y="4254316"/>
              <a:ext cx="708100" cy="708500"/>
              <a:chOff x="3678700" y="407275"/>
              <a:chExt cx="708100" cy="708500"/>
            </a:xfrm>
          </p:grpSpPr>
          <p:sp>
            <p:nvSpPr>
              <p:cNvPr id="1500" name="Google Shape;1500;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38"/>
            <p:cNvGrpSpPr/>
            <p:nvPr/>
          </p:nvGrpSpPr>
          <p:grpSpPr>
            <a:xfrm rot="5400000">
              <a:off x="8639847" y="3354200"/>
              <a:ext cx="457787" cy="458045"/>
              <a:chOff x="3678700" y="407275"/>
              <a:chExt cx="708100" cy="708500"/>
            </a:xfrm>
          </p:grpSpPr>
          <p:sp>
            <p:nvSpPr>
              <p:cNvPr id="1508" name="Google Shape;1508;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38"/>
            <p:cNvGrpSpPr/>
            <p:nvPr/>
          </p:nvGrpSpPr>
          <p:grpSpPr>
            <a:xfrm>
              <a:off x="7787267" y="539497"/>
              <a:ext cx="208184" cy="208184"/>
              <a:chOff x="8356813" y="1074288"/>
              <a:chExt cx="351900" cy="351900"/>
            </a:xfrm>
          </p:grpSpPr>
          <p:sp>
            <p:nvSpPr>
              <p:cNvPr id="1516" name="Google Shape;1516;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8" name="Google Shape;1518;p38"/>
            <p:cNvGrpSpPr/>
            <p:nvPr/>
          </p:nvGrpSpPr>
          <p:grpSpPr>
            <a:xfrm>
              <a:off x="7194842" y="2467660"/>
              <a:ext cx="208184" cy="208184"/>
              <a:chOff x="8356813" y="1074288"/>
              <a:chExt cx="351900" cy="351900"/>
            </a:xfrm>
          </p:grpSpPr>
          <p:sp>
            <p:nvSpPr>
              <p:cNvPr id="1519" name="Google Shape;1519;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1" name="Google Shape;1521;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8"/>
          <p:cNvGrpSpPr/>
          <p:nvPr/>
        </p:nvGrpSpPr>
        <p:grpSpPr>
          <a:xfrm>
            <a:off x="1268719" y="1336032"/>
            <a:ext cx="7086107" cy="187753"/>
            <a:chOff x="796100" y="3019701"/>
            <a:chExt cx="4558967" cy="134100"/>
          </a:xfrm>
        </p:grpSpPr>
        <p:sp>
          <p:nvSpPr>
            <p:cNvPr id="1523" name="Google Shape;1523;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4" name="Google Shape;1524;p38"/>
            <p:cNvCxnSpPr/>
            <p:nvPr/>
          </p:nvCxnSpPr>
          <p:spPr>
            <a:xfrm>
              <a:off x="796100" y="3086750"/>
              <a:ext cx="4462800" cy="0"/>
            </a:xfrm>
            <a:prstGeom prst="straightConnector1">
              <a:avLst/>
            </a:prstGeom>
            <a:noFill/>
            <a:ln w="9525" cap="flat" cmpd="sng">
              <a:solidFill>
                <a:srgbClr val="FF0000"/>
              </a:solidFill>
              <a:prstDash val="solid"/>
              <a:round/>
              <a:headEnd type="none" w="med" len="med"/>
              <a:tailEnd type="none" w="med" len="med"/>
            </a:ln>
          </p:spPr>
        </p:cxnSp>
        <p:sp>
          <p:nvSpPr>
            <p:cNvPr id="1525" name="Google Shape;1525;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1247940" y="2065012"/>
            <a:ext cx="5451169" cy="1077218"/>
          </a:xfrm>
          <a:prstGeom prst="rect">
            <a:avLst/>
          </a:prstGeom>
        </p:spPr>
        <p:txBody>
          <a:bodyPr wrap="square">
            <a:spAutoFit/>
          </a:bodyPr>
          <a:lstStyle/>
          <a:p>
            <a:pPr>
              <a:buFont typeface="Wingdings" panose="05000000000000000000" pitchFamily="2" charset="2"/>
              <a:buChar char="q"/>
            </a:pPr>
            <a:r>
              <a:rPr lang="en-GB" sz="1600" b="1" dirty="0">
                <a:solidFill>
                  <a:srgbClr val="00B050"/>
                </a:solidFill>
              </a:rPr>
              <a:t>In non-</a:t>
            </a:r>
            <a:r>
              <a:rPr lang="en-GB" sz="1600" b="1" dirty="0" err="1">
                <a:solidFill>
                  <a:srgbClr val="00B050"/>
                </a:solidFill>
              </a:rPr>
              <a:t>preemptive</a:t>
            </a:r>
            <a:r>
              <a:rPr lang="en-GB" sz="1600" b="1" dirty="0">
                <a:solidFill>
                  <a:srgbClr val="00B050"/>
                </a:solidFill>
              </a:rPr>
              <a:t> scheduling, once a process is assigned to the CPU, it runs to completion (or until it voluntarily releases the CPU, e.g., by waiting for I/O) before another process can take over.</a:t>
            </a:r>
            <a:endParaRPr lang="en-GB" sz="1600" dirty="0">
              <a:solidFill>
                <a:srgbClr val="00B050"/>
              </a:solidFill>
            </a:endParaRPr>
          </a:p>
        </p:txBody>
      </p:sp>
    </p:spTree>
  </p:cSld>
  <p:clrMapOvr>
    <a:masterClrMapping/>
  </p:clrMapOvr>
  <mc:AlternateContent xmlns:mc="http://schemas.openxmlformats.org/markup-compatibility/2006" xmlns:p15="http://schemas.microsoft.com/office/powerpoint/2012/main">
    <mc:Choice Requires="p15">
      <p:transition spd="slow">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84">
                                            <p:txEl>
                                              <p:pRg st="0" end="0"/>
                                            </p:txEl>
                                          </p:spTgt>
                                        </p:tgtEl>
                                        <p:attrNameLst>
                                          <p:attrName>style.visibility</p:attrName>
                                        </p:attrNameLst>
                                      </p:cBhvr>
                                      <p:to>
                                        <p:strVal val="visible"/>
                                      </p:to>
                                    </p:set>
                                    <p:animEffect transition="in" filter="fade">
                                      <p:cBhvr>
                                        <p:cTn id="7" dur="500"/>
                                        <p:tgtEl>
                                          <p:spTgt spid="14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 grpId="0" build="p"/>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4" name="Google Shape;1484;p38"/>
          <p:cNvSpPr txBox="1">
            <a:spLocks noGrp="1"/>
          </p:cNvSpPr>
          <p:nvPr>
            <p:ph type="subTitle" idx="1"/>
          </p:nvPr>
        </p:nvSpPr>
        <p:spPr>
          <a:xfrm>
            <a:off x="504039" y="1490958"/>
            <a:ext cx="6090101" cy="527848"/>
          </a:xfrm>
          <a:prstGeom prst="rect">
            <a:avLst/>
          </a:prstGeom>
        </p:spPr>
        <p:txBody>
          <a:bodyPr spcFirstLastPara="1" wrap="square" lIns="91425" tIns="91425" rIns="91425" bIns="91425" anchor="t" anchorCtr="0">
            <a:noAutofit/>
          </a:bodyPr>
          <a:lstStyle/>
          <a:p>
            <a:pPr>
              <a:buFont typeface="Wingdings" panose="05000000000000000000" pitchFamily="2" charset="2"/>
              <a:buChar char="q"/>
            </a:pPr>
            <a:r>
              <a:rPr lang="en-GB" sz="1800" dirty="0" smtClean="0">
                <a:solidFill>
                  <a:srgbClr val="FF0000"/>
                </a:solidFill>
              </a:rPr>
              <a:t> </a:t>
            </a:r>
            <a:r>
              <a:rPr lang="en-GB" sz="1800" b="1" dirty="0">
                <a:solidFill>
                  <a:srgbClr val="FF0000"/>
                </a:solidFill>
              </a:rPr>
              <a:t>Non-</a:t>
            </a:r>
            <a:r>
              <a:rPr lang="en-GB" sz="1800" b="1" dirty="0" err="1">
                <a:solidFill>
                  <a:srgbClr val="FF0000"/>
                </a:solidFill>
              </a:rPr>
              <a:t>Preemptive</a:t>
            </a:r>
            <a:r>
              <a:rPr lang="en-GB" sz="1800" b="1" dirty="0">
                <a:solidFill>
                  <a:srgbClr val="FF0000"/>
                </a:solidFill>
              </a:rPr>
              <a:t> Scheduling</a:t>
            </a:r>
            <a:r>
              <a:rPr lang="en-GB" sz="1800" dirty="0">
                <a:solidFill>
                  <a:srgbClr val="FF0000"/>
                </a:solidFill>
              </a:rPr>
              <a:t> </a:t>
            </a:r>
            <a:r>
              <a:rPr lang="en-GB" sz="1800" dirty="0" smtClean="0">
                <a:solidFill>
                  <a:srgbClr val="FF0000"/>
                </a:solidFill>
              </a:rPr>
              <a:t>→How </a:t>
            </a:r>
            <a:r>
              <a:rPr lang="en-GB" sz="1800" dirty="0">
                <a:solidFill>
                  <a:srgbClr val="FF0000"/>
                </a:solidFill>
              </a:rPr>
              <a:t>its work ↓</a:t>
            </a:r>
            <a:endParaRPr sz="1800" dirty="0">
              <a:solidFill>
                <a:srgbClr val="FF0000"/>
              </a:solidFill>
            </a:endParaRPr>
          </a:p>
        </p:txBody>
      </p:sp>
      <p:grpSp>
        <p:nvGrpSpPr>
          <p:cNvPr id="1485" name="Google Shape;1485;p38"/>
          <p:cNvGrpSpPr/>
          <p:nvPr/>
        </p:nvGrpSpPr>
        <p:grpSpPr>
          <a:xfrm>
            <a:off x="-450331" y="3350684"/>
            <a:ext cx="3998534" cy="2969900"/>
            <a:chOff x="-450331" y="3350684"/>
            <a:chExt cx="3998534" cy="2969900"/>
          </a:xfrm>
        </p:grpSpPr>
        <p:pic>
          <p:nvPicPr>
            <p:cNvPr id="1486" name="Google Shape;1486;p38"/>
            <p:cNvPicPr preferRelativeResize="0"/>
            <p:nvPr/>
          </p:nvPicPr>
          <p:blipFill rotWithShape="1">
            <a:blip r:embed="rId3">
              <a:alphaModFix/>
            </a:blip>
            <a:srcRect l="16960" t="24718" r="7121" b="26177"/>
            <a:stretch/>
          </p:blipFill>
          <p:spPr>
            <a:xfrm>
              <a:off x="-450331" y="3350684"/>
              <a:ext cx="3891276" cy="2969900"/>
            </a:xfrm>
            <a:prstGeom prst="rect">
              <a:avLst/>
            </a:prstGeom>
            <a:noFill/>
            <a:ln>
              <a:noFill/>
            </a:ln>
          </p:spPr>
        </p:pic>
        <p:grpSp>
          <p:nvGrpSpPr>
            <p:cNvPr id="1487" name="Google Shape;1487;p38"/>
            <p:cNvGrpSpPr/>
            <p:nvPr/>
          </p:nvGrpSpPr>
          <p:grpSpPr>
            <a:xfrm>
              <a:off x="1853583" y="4445557"/>
              <a:ext cx="1694620" cy="1360169"/>
              <a:chOff x="7945225" y="4302000"/>
              <a:chExt cx="904666" cy="726121"/>
            </a:xfrm>
          </p:grpSpPr>
          <p:sp>
            <p:nvSpPr>
              <p:cNvPr id="1488" name="Google Shape;1488;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1" name="Google Shape;1491;p38"/>
          <p:cNvSpPr txBox="1">
            <a:spLocks noGrp="1"/>
          </p:cNvSpPr>
          <p:nvPr>
            <p:ph type="title"/>
          </p:nvPr>
        </p:nvSpPr>
        <p:spPr>
          <a:xfrm>
            <a:off x="1163137" y="608323"/>
            <a:ext cx="7556260" cy="841800"/>
          </a:xfrm>
          <a:prstGeom prst="rect">
            <a:avLst/>
          </a:prstGeom>
        </p:spPr>
        <p:txBody>
          <a:bodyPr spcFirstLastPara="1" wrap="square" lIns="91425" tIns="91425" rIns="91425" bIns="91425" anchor="ctr" anchorCtr="0">
            <a:noAutofit/>
          </a:bodyPr>
          <a:lstStyle/>
          <a:p>
            <a:pPr lvl="0"/>
            <a:r>
              <a:rPr lang="en" dirty="0" smtClean="0"/>
              <a:t> 	</a:t>
            </a:r>
            <a:r>
              <a:rPr lang="en" dirty="0">
                <a:solidFill>
                  <a:srgbClr val="FF0000"/>
                </a:solidFill>
                <a:latin typeface="Broadway" panose="04040905080B02020502" pitchFamily="82" charset="0"/>
              </a:rPr>
              <a:t>CPU Scheduler</a:t>
            </a:r>
            <a:endParaRPr dirty="0">
              <a:solidFill>
                <a:srgbClr val="FF0000"/>
              </a:solidFill>
              <a:latin typeface="Broadway" panose="04040905080B02020502" pitchFamily="82" charset="0"/>
            </a:endParaRPr>
          </a:p>
        </p:txBody>
      </p:sp>
      <p:grpSp>
        <p:nvGrpSpPr>
          <p:cNvPr id="1492" name="Google Shape;1492;p38"/>
          <p:cNvGrpSpPr/>
          <p:nvPr/>
        </p:nvGrpSpPr>
        <p:grpSpPr>
          <a:xfrm>
            <a:off x="6655537" y="-136889"/>
            <a:ext cx="2443731" cy="4972523"/>
            <a:chOff x="6368175" y="-2124002"/>
            <a:chExt cx="4028179" cy="7488857"/>
          </a:xfrm>
        </p:grpSpPr>
        <p:sp>
          <p:nvSpPr>
            <p:cNvPr id="1493" name="Google Shape;1493;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8" name="Google Shape;1498;p38"/>
            <p:cNvPicPr preferRelativeResize="0"/>
            <p:nvPr/>
          </p:nvPicPr>
          <p:blipFill rotWithShape="1">
            <a:blip r:embed="rId3">
              <a:alphaModFix/>
            </a:blip>
            <a:srcRect l="16960" t="24718" r="7121" b="26177"/>
            <a:stretch/>
          </p:blipFill>
          <p:spPr>
            <a:xfrm>
              <a:off x="7644226" y="-2124002"/>
              <a:ext cx="2511580" cy="2377205"/>
            </a:xfrm>
            <a:prstGeom prst="rect">
              <a:avLst/>
            </a:prstGeom>
            <a:noFill/>
            <a:ln>
              <a:noFill/>
            </a:ln>
          </p:spPr>
        </p:pic>
        <p:grpSp>
          <p:nvGrpSpPr>
            <p:cNvPr id="1499" name="Google Shape;1499;p38"/>
            <p:cNvGrpSpPr/>
            <p:nvPr/>
          </p:nvGrpSpPr>
          <p:grpSpPr>
            <a:xfrm rot="5400000">
              <a:off x="7873341" y="4254316"/>
              <a:ext cx="708100" cy="708500"/>
              <a:chOff x="3678700" y="407275"/>
              <a:chExt cx="708100" cy="708500"/>
            </a:xfrm>
          </p:grpSpPr>
          <p:sp>
            <p:nvSpPr>
              <p:cNvPr id="1500" name="Google Shape;1500;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38"/>
            <p:cNvGrpSpPr/>
            <p:nvPr/>
          </p:nvGrpSpPr>
          <p:grpSpPr>
            <a:xfrm rot="5400000">
              <a:off x="8639847" y="3354200"/>
              <a:ext cx="457787" cy="458045"/>
              <a:chOff x="3678700" y="407275"/>
              <a:chExt cx="708100" cy="708500"/>
            </a:xfrm>
          </p:grpSpPr>
          <p:sp>
            <p:nvSpPr>
              <p:cNvPr id="1508" name="Google Shape;1508;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38"/>
            <p:cNvGrpSpPr/>
            <p:nvPr/>
          </p:nvGrpSpPr>
          <p:grpSpPr>
            <a:xfrm>
              <a:off x="7787267" y="539497"/>
              <a:ext cx="208184" cy="208184"/>
              <a:chOff x="8356813" y="1074288"/>
              <a:chExt cx="351900" cy="351900"/>
            </a:xfrm>
          </p:grpSpPr>
          <p:sp>
            <p:nvSpPr>
              <p:cNvPr id="1516" name="Google Shape;1516;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8" name="Google Shape;1518;p38"/>
            <p:cNvGrpSpPr/>
            <p:nvPr/>
          </p:nvGrpSpPr>
          <p:grpSpPr>
            <a:xfrm>
              <a:off x="7194842" y="2467660"/>
              <a:ext cx="208184" cy="208184"/>
              <a:chOff x="8356813" y="1074288"/>
              <a:chExt cx="351900" cy="351900"/>
            </a:xfrm>
          </p:grpSpPr>
          <p:sp>
            <p:nvSpPr>
              <p:cNvPr id="1519" name="Google Shape;1519;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1" name="Google Shape;1521;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8"/>
          <p:cNvGrpSpPr/>
          <p:nvPr/>
        </p:nvGrpSpPr>
        <p:grpSpPr>
          <a:xfrm>
            <a:off x="1268719" y="1336032"/>
            <a:ext cx="7086107" cy="187753"/>
            <a:chOff x="796100" y="3019701"/>
            <a:chExt cx="4558967" cy="134100"/>
          </a:xfrm>
        </p:grpSpPr>
        <p:sp>
          <p:nvSpPr>
            <p:cNvPr id="1523" name="Google Shape;1523;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4" name="Google Shape;1524;p38"/>
            <p:cNvCxnSpPr/>
            <p:nvPr/>
          </p:nvCxnSpPr>
          <p:spPr>
            <a:xfrm>
              <a:off x="796100" y="3086750"/>
              <a:ext cx="4462800" cy="0"/>
            </a:xfrm>
            <a:prstGeom prst="straightConnector1">
              <a:avLst/>
            </a:prstGeom>
            <a:noFill/>
            <a:ln w="9525" cap="flat" cmpd="sng">
              <a:solidFill>
                <a:srgbClr val="FF0000"/>
              </a:solidFill>
              <a:prstDash val="solid"/>
              <a:round/>
              <a:headEnd type="none" w="med" len="med"/>
              <a:tailEnd type="none" w="med" len="med"/>
            </a:ln>
          </p:spPr>
        </p:cxnSp>
        <p:sp>
          <p:nvSpPr>
            <p:cNvPr id="1525" name="Google Shape;1525;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1547877" y="1906903"/>
            <a:ext cx="5075501" cy="830997"/>
          </a:xfrm>
          <a:prstGeom prst="rect">
            <a:avLst/>
          </a:prstGeom>
        </p:spPr>
        <p:txBody>
          <a:bodyPr wrap="square">
            <a:spAutoFit/>
          </a:bodyPr>
          <a:lstStyle/>
          <a:p>
            <a:pPr>
              <a:buFont typeface="Wingdings" panose="05000000000000000000" pitchFamily="2" charset="2"/>
              <a:buChar char="q"/>
            </a:pPr>
            <a:r>
              <a:rPr lang="en-GB" sz="1600" b="1" dirty="0">
                <a:solidFill>
                  <a:srgbClr val="00B050"/>
                </a:solidFill>
              </a:rPr>
              <a:t>The operating system assigns the CPU to a process and does not interrupt it until the process finishes its task or enters a waiting state.</a:t>
            </a:r>
            <a:endParaRPr lang="en-GB" sz="1600" dirty="0">
              <a:solidFill>
                <a:srgbClr val="00B050"/>
              </a:solidFill>
            </a:endParaRPr>
          </a:p>
        </p:txBody>
      </p:sp>
    </p:spTree>
    <p:extLst>
      <p:ext uri="{BB962C8B-B14F-4D97-AF65-F5344CB8AC3E}">
        <p14:creationId xmlns:p14="http://schemas.microsoft.com/office/powerpoint/2010/main" val="819498550"/>
      </p:ext>
    </p:extLst>
  </p:cSld>
  <p:clrMapOvr>
    <a:masterClrMapping/>
  </p:clrMapOvr>
  <mc:AlternateContent xmlns:mc="http://schemas.openxmlformats.org/markup-compatibility/2006" xmlns:p15="http://schemas.microsoft.com/office/powerpoint/2012/main">
    <mc:Choice Requires="p15">
      <p:transition spd="slow">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84">
                                            <p:txEl>
                                              <p:pRg st="0" end="0"/>
                                            </p:txEl>
                                          </p:spTgt>
                                        </p:tgtEl>
                                        <p:attrNameLst>
                                          <p:attrName>style.visibility</p:attrName>
                                        </p:attrNameLst>
                                      </p:cBhvr>
                                      <p:to>
                                        <p:strVal val="visible"/>
                                      </p:to>
                                    </p:set>
                                    <p:animEffect transition="in" filter="fade">
                                      <p:cBhvr>
                                        <p:cTn id="7" dur="500"/>
                                        <p:tgtEl>
                                          <p:spTgt spid="14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 grpId="0" build="p"/>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4" name="Google Shape;1484;p38"/>
          <p:cNvSpPr txBox="1">
            <a:spLocks noGrp="1"/>
          </p:cNvSpPr>
          <p:nvPr>
            <p:ph type="subTitle" idx="1"/>
          </p:nvPr>
        </p:nvSpPr>
        <p:spPr>
          <a:xfrm>
            <a:off x="520515" y="1489429"/>
            <a:ext cx="6636527" cy="1736009"/>
          </a:xfrm>
          <a:prstGeom prst="rect">
            <a:avLst/>
          </a:prstGeom>
        </p:spPr>
        <p:txBody>
          <a:bodyPr spcFirstLastPara="1" wrap="square" lIns="91425" tIns="91425" rIns="91425" bIns="91425" anchor="t" anchorCtr="0">
            <a:noAutofit/>
          </a:bodyPr>
          <a:lstStyle/>
          <a:p>
            <a:pPr>
              <a:buFont typeface="Wingdings" panose="05000000000000000000" pitchFamily="2" charset="2"/>
              <a:buChar char="q"/>
            </a:pPr>
            <a:r>
              <a:rPr lang="en-GB" dirty="0" smtClean="0"/>
              <a:t> </a:t>
            </a:r>
            <a:r>
              <a:rPr lang="en-GB" sz="1600" b="1" dirty="0" err="1">
                <a:solidFill>
                  <a:srgbClr val="FF0000"/>
                </a:solidFill>
              </a:rPr>
              <a:t>Preemptive</a:t>
            </a:r>
            <a:r>
              <a:rPr lang="en-GB" sz="1600" b="1" dirty="0">
                <a:solidFill>
                  <a:srgbClr val="FF0000"/>
                </a:solidFill>
              </a:rPr>
              <a:t> Scheduling</a:t>
            </a:r>
            <a:r>
              <a:rPr lang="en-GB" sz="1600" dirty="0">
                <a:solidFill>
                  <a:srgbClr val="FF0000"/>
                </a:solidFill>
              </a:rPr>
              <a:t> → </a:t>
            </a:r>
            <a:r>
              <a:rPr lang="en-GB" sz="1600" b="1" dirty="0"/>
              <a:t>In </a:t>
            </a:r>
            <a:r>
              <a:rPr lang="en-GB" sz="1600" b="1" dirty="0" err="1"/>
              <a:t>preemptive</a:t>
            </a:r>
            <a:r>
              <a:rPr lang="en-GB" sz="1600" b="1" dirty="0"/>
              <a:t> scheduling, the operating system can interrupt a running process and allocate the CPU to another process based on certain criteria (e.g., priority or time quantum expiration).</a:t>
            </a:r>
            <a:endParaRPr lang="en-GB" sz="1600" dirty="0"/>
          </a:p>
          <a:p>
            <a:pPr>
              <a:buFont typeface="Wingdings" panose="05000000000000000000" pitchFamily="2" charset="2"/>
              <a:buChar char="q"/>
            </a:pPr>
            <a:endParaRPr lang="en-GB" dirty="0" smtClean="0">
              <a:solidFill>
                <a:srgbClr val="FF0000"/>
              </a:solidFill>
            </a:endParaRPr>
          </a:p>
          <a:p>
            <a:pPr marL="0" lvl="0" indent="0" algn="l" rtl="0">
              <a:spcBef>
                <a:spcPts val="0"/>
              </a:spcBef>
              <a:spcAft>
                <a:spcPts val="0"/>
              </a:spcAft>
              <a:buNone/>
            </a:pPr>
            <a:endParaRPr dirty="0"/>
          </a:p>
        </p:txBody>
      </p:sp>
      <p:grpSp>
        <p:nvGrpSpPr>
          <p:cNvPr id="1485" name="Google Shape;1485;p38"/>
          <p:cNvGrpSpPr/>
          <p:nvPr/>
        </p:nvGrpSpPr>
        <p:grpSpPr>
          <a:xfrm>
            <a:off x="-374387" y="3357669"/>
            <a:ext cx="3922590" cy="2969900"/>
            <a:chOff x="-374387" y="3354325"/>
            <a:chExt cx="3922590" cy="2969900"/>
          </a:xfrm>
        </p:grpSpPr>
        <p:pic>
          <p:nvPicPr>
            <p:cNvPr id="1486" name="Google Shape;1486;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7" name="Google Shape;1487;p38"/>
            <p:cNvGrpSpPr/>
            <p:nvPr/>
          </p:nvGrpSpPr>
          <p:grpSpPr>
            <a:xfrm>
              <a:off x="1853583" y="4445557"/>
              <a:ext cx="1694620" cy="1360169"/>
              <a:chOff x="7945225" y="4302000"/>
              <a:chExt cx="904666" cy="726121"/>
            </a:xfrm>
          </p:grpSpPr>
          <p:sp>
            <p:nvSpPr>
              <p:cNvPr id="1488" name="Google Shape;1488;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1" name="Google Shape;1491;p38"/>
          <p:cNvSpPr txBox="1">
            <a:spLocks noGrp="1"/>
          </p:cNvSpPr>
          <p:nvPr>
            <p:ph type="title"/>
          </p:nvPr>
        </p:nvSpPr>
        <p:spPr>
          <a:xfrm>
            <a:off x="1163137" y="608323"/>
            <a:ext cx="7556260" cy="841800"/>
          </a:xfrm>
          <a:prstGeom prst="rect">
            <a:avLst/>
          </a:prstGeom>
        </p:spPr>
        <p:txBody>
          <a:bodyPr spcFirstLastPara="1" wrap="square" lIns="91425" tIns="91425" rIns="91425" bIns="91425" anchor="ctr" anchorCtr="0">
            <a:noAutofit/>
          </a:bodyPr>
          <a:lstStyle/>
          <a:p>
            <a:pPr lvl="0"/>
            <a:r>
              <a:rPr lang="en" sz="3600" dirty="0" smtClean="0">
                <a:solidFill>
                  <a:srgbClr val="FF0000"/>
                </a:solidFill>
                <a:latin typeface="Broadway" panose="04040905080B02020502" pitchFamily="82" charset="0"/>
              </a:rPr>
              <a:t>	CPU </a:t>
            </a:r>
            <a:r>
              <a:rPr lang="en" sz="3600" dirty="0">
                <a:solidFill>
                  <a:srgbClr val="FF0000"/>
                </a:solidFill>
                <a:latin typeface="Broadway" panose="04040905080B02020502" pitchFamily="82" charset="0"/>
              </a:rPr>
              <a:t>Scheduler</a:t>
            </a:r>
            <a:endParaRPr sz="3600" dirty="0">
              <a:solidFill>
                <a:srgbClr val="FF0000"/>
              </a:solidFill>
              <a:latin typeface="Broadway" panose="04040905080B02020502" pitchFamily="82" charset="0"/>
            </a:endParaRPr>
          </a:p>
        </p:txBody>
      </p:sp>
      <p:grpSp>
        <p:nvGrpSpPr>
          <p:cNvPr id="1492" name="Google Shape;1492;p38"/>
          <p:cNvGrpSpPr/>
          <p:nvPr/>
        </p:nvGrpSpPr>
        <p:grpSpPr>
          <a:xfrm>
            <a:off x="6655537" y="-136889"/>
            <a:ext cx="2443731" cy="4972523"/>
            <a:chOff x="6368175" y="-2124002"/>
            <a:chExt cx="4028179" cy="7488857"/>
          </a:xfrm>
        </p:grpSpPr>
        <p:sp>
          <p:nvSpPr>
            <p:cNvPr id="1493" name="Google Shape;1493;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8" name="Google Shape;1498;p38"/>
            <p:cNvPicPr preferRelativeResize="0"/>
            <p:nvPr/>
          </p:nvPicPr>
          <p:blipFill rotWithShape="1">
            <a:blip r:embed="rId3">
              <a:alphaModFix/>
            </a:blip>
            <a:srcRect l="16960" t="24718" r="7121" b="26177"/>
            <a:stretch/>
          </p:blipFill>
          <p:spPr>
            <a:xfrm>
              <a:off x="7644226" y="-2124002"/>
              <a:ext cx="2511580" cy="2377205"/>
            </a:xfrm>
            <a:prstGeom prst="rect">
              <a:avLst/>
            </a:prstGeom>
            <a:noFill/>
            <a:ln>
              <a:noFill/>
            </a:ln>
          </p:spPr>
        </p:pic>
        <p:grpSp>
          <p:nvGrpSpPr>
            <p:cNvPr id="1499" name="Google Shape;1499;p38"/>
            <p:cNvGrpSpPr/>
            <p:nvPr/>
          </p:nvGrpSpPr>
          <p:grpSpPr>
            <a:xfrm rot="5400000">
              <a:off x="7873341" y="4254316"/>
              <a:ext cx="708100" cy="708500"/>
              <a:chOff x="3678700" y="407275"/>
              <a:chExt cx="708100" cy="708500"/>
            </a:xfrm>
          </p:grpSpPr>
          <p:sp>
            <p:nvSpPr>
              <p:cNvPr id="1500" name="Google Shape;1500;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38"/>
            <p:cNvGrpSpPr/>
            <p:nvPr/>
          </p:nvGrpSpPr>
          <p:grpSpPr>
            <a:xfrm rot="5400000">
              <a:off x="8639847" y="3354200"/>
              <a:ext cx="457787" cy="458045"/>
              <a:chOff x="3678700" y="407275"/>
              <a:chExt cx="708100" cy="708500"/>
            </a:xfrm>
          </p:grpSpPr>
          <p:sp>
            <p:nvSpPr>
              <p:cNvPr id="1508" name="Google Shape;1508;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38"/>
            <p:cNvGrpSpPr/>
            <p:nvPr/>
          </p:nvGrpSpPr>
          <p:grpSpPr>
            <a:xfrm>
              <a:off x="7787267" y="539497"/>
              <a:ext cx="208184" cy="208184"/>
              <a:chOff x="8356813" y="1074288"/>
              <a:chExt cx="351900" cy="351900"/>
            </a:xfrm>
          </p:grpSpPr>
          <p:sp>
            <p:nvSpPr>
              <p:cNvPr id="1516" name="Google Shape;1516;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8" name="Google Shape;1518;p38"/>
            <p:cNvGrpSpPr/>
            <p:nvPr/>
          </p:nvGrpSpPr>
          <p:grpSpPr>
            <a:xfrm>
              <a:off x="7194842" y="2467660"/>
              <a:ext cx="208184" cy="208184"/>
              <a:chOff x="8356813" y="1074288"/>
              <a:chExt cx="351900" cy="351900"/>
            </a:xfrm>
          </p:grpSpPr>
          <p:sp>
            <p:nvSpPr>
              <p:cNvPr id="1519" name="Google Shape;1519;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1" name="Google Shape;1521;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8"/>
          <p:cNvGrpSpPr/>
          <p:nvPr/>
        </p:nvGrpSpPr>
        <p:grpSpPr>
          <a:xfrm>
            <a:off x="1268719" y="1336032"/>
            <a:ext cx="7086107" cy="187753"/>
            <a:chOff x="796100" y="3019701"/>
            <a:chExt cx="4558967" cy="134100"/>
          </a:xfrm>
        </p:grpSpPr>
        <p:sp>
          <p:nvSpPr>
            <p:cNvPr id="1523" name="Google Shape;1523;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4" name="Google Shape;1524;p38"/>
            <p:cNvCxnSpPr/>
            <p:nvPr/>
          </p:nvCxnSpPr>
          <p:spPr>
            <a:xfrm>
              <a:off x="796100" y="3086750"/>
              <a:ext cx="4462800" cy="0"/>
            </a:xfrm>
            <a:prstGeom prst="straightConnector1">
              <a:avLst/>
            </a:prstGeom>
            <a:noFill/>
            <a:ln w="9525" cap="flat" cmpd="sng">
              <a:solidFill>
                <a:srgbClr val="FF0000"/>
              </a:solidFill>
              <a:prstDash val="solid"/>
              <a:round/>
              <a:headEnd type="none" w="med" len="med"/>
              <a:tailEnd type="none" w="med" len="med"/>
            </a:ln>
          </p:spPr>
        </p:cxnSp>
        <p:sp>
          <p:nvSpPr>
            <p:cNvPr id="1525" name="Google Shape;1525;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49571114"/>
      </p:ext>
    </p:extLst>
  </p:cSld>
  <p:clrMapOvr>
    <a:masterClrMapping/>
  </p:clrMapOvr>
  <mc:AlternateContent xmlns:mc="http://schemas.openxmlformats.org/markup-compatibility/2006" xmlns:p15="http://schemas.microsoft.com/office/powerpoint/2012/main">
    <mc:Choice Requires="p15">
      <p:transition spd="slow">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84">
                                            <p:txEl>
                                              <p:pRg st="0" end="0"/>
                                            </p:txEl>
                                          </p:spTgt>
                                        </p:tgtEl>
                                        <p:attrNameLst>
                                          <p:attrName>style.visibility</p:attrName>
                                        </p:attrNameLst>
                                      </p:cBhvr>
                                      <p:to>
                                        <p:strVal val="visible"/>
                                      </p:to>
                                    </p:set>
                                    <p:animEffect transition="in" filter="fade">
                                      <p:cBhvr>
                                        <p:cTn id="7" dur="500"/>
                                        <p:tgtEl>
                                          <p:spTgt spid="148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grpSp>
        <p:nvGrpSpPr>
          <p:cNvPr id="1485" name="Google Shape;1485;p38"/>
          <p:cNvGrpSpPr/>
          <p:nvPr/>
        </p:nvGrpSpPr>
        <p:grpSpPr>
          <a:xfrm>
            <a:off x="-374387" y="3357669"/>
            <a:ext cx="3922590" cy="2969900"/>
            <a:chOff x="-374387" y="3354325"/>
            <a:chExt cx="3922590" cy="2969900"/>
          </a:xfrm>
        </p:grpSpPr>
        <p:pic>
          <p:nvPicPr>
            <p:cNvPr id="1486" name="Google Shape;1486;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7" name="Google Shape;1487;p38"/>
            <p:cNvGrpSpPr/>
            <p:nvPr/>
          </p:nvGrpSpPr>
          <p:grpSpPr>
            <a:xfrm>
              <a:off x="1853583" y="4445557"/>
              <a:ext cx="1694620" cy="1360169"/>
              <a:chOff x="7945225" y="4302000"/>
              <a:chExt cx="904666" cy="726121"/>
            </a:xfrm>
          </p:grpSpPr>
          <p:sp>
            <p:nvSpPr>
              <p:cNvPr id="1488" name="Google Shape;1488;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4" name="Google Shape;1484;p38"/>
          <p:cNvSpPr txBox="1">
            <a:spLocks noGrp="1"/>
          </p:cNvSpPr>
          <p:nvPr>
            <p:ph type="subTitle" idx="1"/>
          </p:nvPr>
        </p:nvSpPr>
        <p:spPr>
          <a:xfrm>
            <a:off x="511972" y="975724"/>
            <a:ext cx="6990782" cy="710190"/>
          </a:xfrm>
          <a:prstGeom prst="rect">
            <a:avLst/>
          </a:prstGeom>
        </p:spPr>
        <p:txBody>
          <a:bodyPr spcFirstLastPara="1" wrap="square" lIns="91425" tIns="91425" rIns="91425" bIns="91425" anchor="t" anchorCtr="0">
            <a:noAutofit/>
          </a:bodyPr>
          <a:lstStyle/>
          <a:p>
            <a:pPr>
              <a:buFont typeface="Wingdings" panose="05000000000000000000" pitchFamily="2" charset="2"/>
              <a:buChar char="q"/>
            </a:pPr>
            <a:r>
              <a:rPr lang="en-GB" dirty="0" smtClean="0"/>
              <a:t> </a:t>
            </a:r>
            <a:r>
              <a:rPr lang="en-GB" sz="2000" b="1" dirty="0" err="1">
                <a:solidFill>
                  <a:srgbClr val="FF0000"/>
                </a:solidFill>
              </a:rPr>
              <a:t>Preemptive</a:t>
            </a:r>
            <a:r>
              <a:rPr lang="en-GB" sz="2000" b="1" dirty="0">
                <a:solidFill>
                  <a:srgbClr val="FF0000"/>
                </a:solidFill>
              </a:rPr>
              <a:t> Scheduling</a:t>
            </a:r>
            <a:r>
              <a:rPr lang="en-GB" sz="2000" dirty="0">
                <a:solidFill>
                  <a:srgbClr val="FF0000"/>
                </a:solidFill>
              </a:rPr>
              <a:t> </a:t>
            </a:r>
            <a:r>
              <a:rPr lang="en-GB" sz="2000" dirty="0" smtClean="0">
                <a:solidFill>
                  <a:srgbClr val="FF0000"/>
                </a:solidFill>
              </a:rPr>
              <a:t>→How </a:t>
            </a:r>
            <a:r>
              <a:rPr lang="en-GB" sz="2000" dirty="0">
                <a:solidFill>
                  <a:srgbClr val="FF0000"/>
                </a:solidFill>
              </a:rPr>
              <a:t>it’s work </a:t>
            </a:r>
            <a:r>
              <a:rPr lang="en-GB" sz="3600" dirty="0">
                <a:solidFill>
                  <a:srgbClr val="FF0000"/>
                </a:solidFill>
              </a:rPr>
              <a:t>↓</a:t>
            </a:r>
            <a:endParaRPr lang="en-GB" sz="2400" dirty="0">
              <a:solidFill>
                <a:srgbClr val="00B050"/>
              </a:solidFill>
            </a:endParaRPr>
          </a:p>
          <a:p>
            <a:pPr marL="0" lvl="0" indent="0" algn="l" rtl="0">
              <a:spcBef>
                <a:spcPts val="0"/>
              </a:spcBef>
              <a:spcAft>
                <a:spcPts val="0"/>
              </a:spcAft>
              <a:buNone/>
            </a:pPr>
            <a:endParaRPr dirty="0"/>
          </a:p>
        </p:txBody>
      </p:sp>
      <p:sp>
        <p:nvSpPr>
          <p:cNvPr id="1491" name="Google Shape;1491;p38"/>
          <p:cNvSpPr txBox="1">
            <a:spLocks noGrp="1"/>
          </p:cNvSpPr>
          <p:nvPr>
            <p:ph type="title"/>
          </p:nvPr>
        </p:nvSpPr>
        <p:spPr>
          <a:xfrm>
            <a:off x="1154259" y="112026"/>
            <a:ext cx="7556260" cy="841800"/>
          </a:xfrm>
          <a:prstGeom prst="rect">
            <a:avLst/>
          </a:prstGeom>
        </p:spPr>
        <p:txBody>
          <a:bodyPr spcFirstLastPara="1" wrap="square" lIns="91425" tIns="91425" rIns="91425" bIns="91425" anchor="ctr" anchorCtr="0">
            <a:noAutofit/>
          </a:bodyPr>
          <a:lstStyle/>
          <a:p>
            <a:pPr lvl="0"/>
            <a:r>
              <a:rPr lang="en" sz="3600" dirty="0" smtClean="0">
                <a:solidFill>
                  <a:srgbClr val="FF0000"/>
                </a:solidFill>
                <a:latin typeface="Broadway" panose="04040905080B02020502" pitchFamily="82" charset="0"/>
              </a:rPr>
              <a:t>	CPU </a:t>
            </a:r>
            <a:r>
              <a:rPr lang="en" sz="3600" dirty="0">
                <a:solidFill>
                  <a:srgbClr val="FF0000"/>
                </a:solidFill>
                <a:latin typeface="Broadway" panose="04040905080B02020502" pitchFamily="82" charset="0"/>
              </a:rPr>
              <a:t>Scheduler</a:t>
            </a:r>
            <a:endParaRPr sz="3600" dirty="0">
              <a:solidFill>
                <a:srgbClr val="FF0000"/>
              </a:solidFill>
              <a:latin typeface="Broadway" panose="04040905080B02020502" pitchFamily="82" charset="0"/>
            </a:endParaRPr>
          </a:p>
        </p:txBody>
      </p:sp>
      <p:grpSp>
        <p:nvGrpSpPr>
          <p:cNvPr id="1492" name="Google Shape;1492;p38"/>
          <p:cNvGrpSpPr/>
          <p:nvPr/>
        </p:nvGrpSpPr>
        <p:grpSpPr>
          <a:xfrm>
            <a:off x="6655537" y="-136889"/>
            <a:ext cx="2443731" cy="4972523"/>
            <a:chOff x="6368175" y="-2124002"/>
            <a:chExt cx="4028179" cy="7488857"/>
          </a:xfrm>
        </p:grpSpPr>
        <p:sp>
          <p:nvSpPr>
            <p:cNvPr id="1493" name="Google Shape;1493;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8" name="Google Shape;1498;p38"/>
            <p:cNvPicPr preferRelativeResize="0"/>
            <p:nvPr/>
          </p:nvPicPr>
          <p:blipFill rotWithShape="1">
            <a:blip r:embed="rId3">
              <a:alphaModFix/>
            </a:blip>
            <a:srcRect l="16960" t="24718" r="7121" b="26177"/>
            <a:stretch/>
          </p:blipFill>
          <p:spPr>
            <a:xfrm>
              <a:off x="7644226" y="-2124002"/>
              <a:ext cx="2511580" cy="2377205"/>
            </a:xfrm>
            <a:prstGeom prst="rect">
              <a:avLst/>
            </a:prstGeom>
            <a:noFill/>
            <a:ln>
              <a:noFill/>
            </a:ln>
          </p:spPr>
        </p:pic>
        <p:grpSp>
          <p:nvGrpSpPr>
            <p:cNvPr id="1499" name="Google Shape;1499;p38"/>
            <p:cNvGrpSpPr/>
            <p:nvPr/>
          </p:nvGrpSpPr>
          <p:grpSpPr>
            <a:xfrm rot="5400000">
              <a:off x="7873341" y="4254316"/>
              <a:ext cx="708100" cy="708500"/>
              <a:chOff x="3678700" y="407275"/>
              <a:chExt cx="708100" cy="708500"/>
            </a:xfrm>
          </p:grpSpPr>
          <p:sp>
            <p:nvSpPr>
              <p:cNvPr id="1500" name="Google Shape;1500;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38"/>
            <p:cNvGrpSpPr/>
            <p:nvPr/>
          </p:nvGrpSpPr>
          <p:grpSpPr>
            <a:xfrm rot="5400000">
              <a:off x="8639847" y="3354200"/>
              <a:ext cx="457787" cy="458045"/>
              <a:chOff x="3678700" y="407275"/>
              <a:chExt cx="708100" cy="708500"/>
            </a:xfrm>
          </p:grpSpPr>
          <p:sp>
            <p:nvSpPr>
              <p:cNvPr id="1508" name="Google Shape;1508;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38"/>
            <p:cNvGrpSpPr/>
            <p:nvPr/>
          </p:nvGrpSpPr>
          <p:grpSpPr>
            <a:xfrm>
              <a:off x="7787267" y="539497"/>
              <a:ext cx="208184" cy="208184"/>
              <a:chOff x="8356813" y="1074288"/>
              <a:chExt cx="351900" cy="351900"/>
            </a:xfrm>
          </p:grpSpPr>
          <p:sp>
            <p:nvSpPr>
              <p:cNvPr id="1516" name="Google Shape;1516;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8" name="Google Shape;1518;p38"/>
            <p:cNvGrpSpPr/>
            <p:nvPr/>
          </p:nvGrpSpPr>
          <p:grpSpPr>
            <a:xfrm>
              <a:off x="7194842" y="2467660"/>
              <a:ext cx="208184" cy="208184"/>
              <a:chOff x="8356813" y="1074288"/>
              <a:chExt cx="351900" cy="351900"/>
            </a:xfrm>
          </p:grpSpPr>
          <p:sp>
            <p:nvSpPr>
              <p:cNvPr id="1519" name="Google Shape;1519;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1" name="Google Shape;1521;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8"/>
          <p:cNvGrpSpPr/>
          <p:nvPr/>
        </p:nvGrpSpPr>
        <p:grpSpPr>
          <a:xfrm>
            <a:off x="1195736" y="883560"/>
            <a:ext cx="7086107" cy="187753"/>
            <a:chOff x="796100" y="3019701"/>
            <a:chExt cx="4558967" cy="134100"/>
          </a:xfrm>
        </p:grpSpPr>
        <p:sp>
          <p:nvSpPr>
            <p:cNvPr id="1523" name="Google Shape;1523;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4" name="Google Shape;1524;p38"/>
            <p:cNvCxnSpPr/>
            <p:nvPr/>
          </p:nvCxnSpPr>
          <p:spPr>
            <a:xfrm>
              <a:off x="796100" y="3086750"/>
              <a:ext cx="4462800" cy="0"/>
            </a:xfrm>
            <a:prstGeom prst="straightConnector1">
              <a:avLst/>
            </a:prstGeom>
            <a:noFill/>
            <a:ln w="9525" cap="flat" cmpd="sng">
              <a:solidFill>
                <a:srgbClr val="FF0000"/>
              </a:solidFill>
              <a:prstDash val="solid"/>
              <a:round/>
              <a:headEnd type="none" w="med" len="med"/>
              <a:tailEnd type="none" w="med" len="med"/>
            </a:ln>
          </p:spPr>
        </p:cxnSp>
        <p:sp>
          <p:nvSpPr>
            <p:cNvPr id="1525" name="Google Shape;1525;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1484;p38"/>
          <p:cNvSpPr txBox="1">
            <a:spLocks/>
          </p:cNvSpPr>
          <p:nvPr/>
        </p:nvSpPr>
        <p:spPr>
          <a:xfrm>
            <a:off x="885552" y="1904643"/>
            <a:ext cx="6990782" cy="23384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139700" indent="0"/>
            <a:r>
              <a:rPr lang="en-GB" sz="2000" b="1" dirty="0" smtClean="0"/>
              <a:t>The OS monitors processes and can forcibly switch the CPU from one process to another, saving the state of the interrupted process (context switching).</a:t>
            </a:r>
            <a:endParaRPr lang="en-GB" sz="2000" dirty="0" smtClean="0"/>
          </a:p>
          <a:p>
            <a:pPr>
              <a:buFont typeface="Wingdings" panose="05000000000000000000" pitchFamily="2" charset="2"/>
              <a:buChar char="q"/>
            </a:pPr>
            <a:endParaRPr lang="en-GB" dirty="0" smtClean="0">
              <a:solidFill>
                <a:srgbClr val="FF0000"/>
              </a:solidFill>
            </a:endParaRPr>
          </a:p>
          <a:p>
            <a:pPr>
              <a:buFont typeface="Wingdings" panose="05000000000000000000" pitchFamily="2" charset="2"/>
              <a:buChar char="q"/>
            </a:pPr>
            <a:endParaRPr lang="en-GB" dirty="0" smtClean="0">
              <a:solidFill>
                <a:srgbClr val="00B050"/>
              </a:solidFill>
            </a:endParaRPr>
          </a:p>
          <a:p>
            <a:pPr marL="0" indent="0"/>
            <a:endParaRPr lang="en-GB" dirty="0"/>
          </a:p>
        </p:txBody>
      </p:sp>
    </p:spTree>
    <p:extLst>
      <p:ext uri="{BB962C8B-B14F-4D97-AF65-F5344CB8AC3E}">
        <p14:creationId xmlns:p14="http://schemas.microsoft.com/office/powerpoint/2010/main" val="4263736857"/>
      </p:ext>
    </p:extLst>
  </p:cSld>
  <p:clrMapOvr>
    <a:masterClrMapping/>
  </p:clrMapOvr>
  <mc:AlternateContent xmlns:mc="http://schemas.openxmlformats.org/markup-compatibility/2006" xmlns:p15="http://schemas.microsoft.com/office/powerpoint/2012/main">
    <mc:Choice Requires="p15">
      <p:transition spd="slow">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84">
                                            <p:txEl>
                                              <p:pRg st="0" end="0"/>
                                            </p:txEl>
                                          </p:spTgt>
                                        </p:tgtEl>
                                        <p:attrNameLst>
                                          <p:attrName>style.visibility</p:attrName>
                                        </p:attrNameLst>
                                      </p:cBhvr>
                                      <p:to>
                                        <p:strVal val="visible"/>
                                      </p:to>
                                    </p:set>
                                    <p:animEffect transition="in" filter="fade">
                                      <p:cBhvr>
                                        <p:cTn id="7" dur="500"/>
                                        <p:tgtEl>
                                          <p:spTgt spid="14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 grpId="0" build="p"/>
      <p:bldP spid="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30" name="Google Shape;1530;p39"/>
          <p:cNvSpPr txBox="1">
            <a:spLocks noGrp="1"/>
          </p:cNvSpPr>
          <p:nvPr>
            <p:ph type="title"/>
          </p:nvPr>
        </p:nvSpPr>
        <p:spPr>
          <a:xfrm>
            <a:off x="157815" y="117238"/>
            <a:ext cx="8776213" cy="572700"/>
          </a:xfrm>
          <a:prstGeom prst="rect">
            <a:avLst/>
          </a:prstGeom>
        </p:spPr>
        <p:txBody>
          <a:bodyPr spcFirstLastPara="1" wrap="square" lIns="91425" tIns="91425" rIns="91425" bIns="91425" anchor="t" anchorCtr="0">
            <a:noAutofit/>
          </a:bodyPr>
          <a:lstStyle/>
          <a:p>
            <a:pPr lvl="0" algn="l"/>
            <a:r>
              <a:rPr lang="en-GB" sz="1600" dirty="0">
                <a:solidFill>
                  <a:srgbClr val="FF0000"/>
                </a:solidFill>
                <a:latin typeface="Broadway" panose="04040905080B02020502" pitchFamily="82" charset="0"/>
              </a:rPr>
              <a:t>Key Differences Between </a:t>
            </a:r>
            <a:r>
              <a:rPr lang="en-GB" sz="1600" dirty="0">
                <a:solidFill>
                  <a:srgbClr val="00B050"/>
                </a:solidFill>
                <a:latin typeface="Broadway" panose="04040905080B02020502" pitchFamily="82" charset="0"/>
              </a:rPr>
              <a:t>Non-</a:t>
            </a:r>
            <a:r>
              <a:rPr lang="en-GB" sz="1600" dirty="0" err="1">
                <a:solidFill>
                  <a:srgbClr val="00B050"/>
                </a:solidFill>
                <a:latin typeface="Broadway" panose="04040905080B02020502" pitchFamily="82" charset="0"/>
              </a:rPr>
              <a:t>Preemptive</a:t>
            </a:r>
            <a:r>
              <a:rPr lang="en-GB" sz="1600" dirty="0">
                <a:solidFill>
                  <a:srgbClr val="FF0000"/>
                </a:solidFill>
                <a:latin typeface="Broadway" panose="04040905080B02020502" pitchFamily="82" charset="0"/>
              </a:rPr>
              <a:t>  </a:t>
            </a:r>
            <a:r>
              <a:rPr lang="en-GB" sz="2800" dirty="0" smtClean="0">
                <a:solidFill>
                  <a:srgbClr val="FF0000"/>
                </a:solidFill>
                <a:latin typeface="Broadway" panose="04040905080B02020502" pitchFamily="82" charset="0"/>
              </a:rPr>
              <a:t>VS</a:t>
            </a:r>
            <a:r>
              <a:rPr lang="en-GB" sz="1600" dirty="0" smtClean="0">
                <a:solidFill>
                  <a:srgbClr val="FF0000"/>
                </a:solidFill>
                <a:latin typeface="Broadway" panose="04040905080B02020502" pitchFamily="82" charset="0"/>
              </a:rPr>
              <a:t> </a:t>
            </a:r>
            <a:r>
              <a:rPr lang="en-GB" sz="1600" dirty="0" err="1">
                <a:solidFill>
                  <a:srgbClr val="00B050"/>
                </a:solidFill>
                <a:latin typeface="Broadway" panose="04040905080B02020502" pitchFamily="82" charset="0"/>
              </a:rPr>
              <a:t>Preemptive</a:t>
            </a:r>
            <a:r>
              <a:rPr lang="en-GB" sz="1600" dirty="0">
                <a:solidFill>
                  <a:srgbClr val="FF0000"/>
                </a:solidFill>
                <a:latin typeface="Broadway" panose="04040905080B02020502" pitchFamily="82" charset="0"/>
              </a:rPr>
              <a:t> Scheduling</a:t>
            </a:r>
            <a:endParaRPr sz="1600" dirty="0">
              <a:latin typeface="Broadway" panose="04040905080B02020502" pitchFamily="82" charset="0"/>
            </a:endParaRPr>
          </a:p>
        </p:txBody>
      </p:sp>
      <p:grpSp>
        <p:nvGrpSpPr>
          <p:cNvPr id="1533" name="Google Shape;1533;p39"/>
          <p:cNvGrpSpPr/>
          <p:nvPr/>
        </p:nvGrpSpPr>
        <p:grpSpPr>
          <a:xfrm>
            <a:off x="-123925" y="4132283"/>
            <a:ext cx="4558967" cy="1141122"/>
            <a:chOff x="-123925" y="4132283"/>
            <a:chExt cx="4558967" cy="1141122"/>
          </a:xfrm>
        </p:grpSpPr>
        <p:grpSp>
          <p:nvGrpSpPr>
            <p:cNvPr id="1534" name="Google Shape;1534;p39"/>
            <p:cNvGrpSpPr/>
            <p:nvPr/>
          </p:nvGrpSpPr>
          <p:grpSpPr>
            <a:xfrm>
              <a:off x="-2" y="4132283"/>
              <a:ext cx="2308406" cy="1141122"/>
              <a:chOff x="-2" y="4132283"/>
              <a:chExt cx="2308406" cy="1141122"/>
            </a:xfrm>
          </p:grpSpPr>
          <p:sp>
            <p:nvSpPr>
              <p:cNvPr id="1535" name="Google Shape;1535;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39"/>
            <p:cNvGrpSpPr/>
            <p:nvPr/>
          </p:nvGrpSpPr>
          <p:grpSpPr>
            <a:xfrm>
              <a:off x="-123925" y="4386226"/>
              <a:ext cx="4558967" cy="134100"/>
              <a:chOff x="796100" y="3019701"/>
              <a:chExt cx="4558967" cy="134100"/>
            </a:xfrm>
          </p:grpSpPr>
          <p:sp>
            <p:nvSpPr>
              <p:cNvPr id="1538" name="Google Shape;1538;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9" name="Google Shape;1539;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0" name="Google Shape;1540;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aphicFrame>
        <p:nvGraphicFramePr>
          <p:cNvPr id="15" name="Table 14"/>
          <p:cNvGraphicFramePr>
            <a:graphicFrameLocks noGrp="1"/>
          </p:cNvGraphicFramePr>
          <p:nvPr>
            <p:extLst>
              <p:ext uri="{D42A27DB-BD31-4B8C-83A1-F6EECF244321}">
                <p14:modId xmlns:p14="http://schemas.microsoft.com/office/powerpoint/2010/main" val="1648873219"/>
              </p:ext>
            </p:extLst>
          </p:nvPr>
        </p:nvGraphicFramePr>
        <p:xfrm>
          <a:off x="246085" y="770178"/>
          <a:ext cx="8623131" cy="4034780"/>
        </p:xfrm>
        <a:graphic>
          <a:graphicData uri="http://schemas.openxmlformats.org/drawingml/2006/table">
            <a:tbl>
              <a:tblPr firstRow="1" bandRow="1">
                <a:tableStyleId>{5C22544A-7EE6-4342-B048-85BDC9FD1C3A}</a:tableStyleId>
              </a:tblPr>
              <a:tblGrid>
                <a:gridCol w="2874377">
                  <a:extLst>
                    <a:ext uri="{9D8B030D-6E8A-4147-A177-3AD203B41FA5}">
                      <a16:colId xmlns:a16="http://schemas.microsoft.com/office/drawing/2014/main" val="881505320"/>
                    </a:ext>
                  </a:extLst>
                </a:gridCol>
                <a:gridCol w="2874377">
                  <a:extLst>
                    <a:ext uri="{9D8B030D-6E8A-4147-A177-3AD203B41FA5}">
                      <a16:colId xmlns:a16="http://schemas.microsoft.com/office/drawing/2014/main" val="1980935480"/>
                    </a:ext>
                  </a:extLst>
                </a:gridCol>
                <a:gridCol w="2874377">
                  <a:extLst>
                    <a:ext uri="{9D8B030D-6E8A-4147-A177-3AD203B41FA5}">
                      <a16:colId xmlns:a16="http://schemas.microsoft.com/office/drawing/2014/main" val="3579474791"/>
                    </a:ext>
                  </a:extLst>
                </a:gridCol>
              </a:tblGrid>
              <a:tr h="0">
                <a:tc>
                  <a:txBody>
                    <a:bodyPr/>
                    <a:lstStyle/>
                    <a:p>
                      <a:r>
                        <a:rPr lang="en-GB" b="1" dirty="0" smtClean="0"/>
                        <a:t>Aspect</a:t>
                      </a:r>
                      <a:endParaRPr lang="en-GB"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b="1" dirty="0" smtClean="0"/>
                        <a:t>Non-</a:t>
                      </a:r>
                      <a:r>
                        <a:rPr lang="en-GB" b="1" dirty="0" err="1" smtClean="0"/>
                        <a:t>Preemptive</a:t>
                      </a:r>
                      <a:endParaRPr lang="en-GB" dirty="0" smtClean="0"/>
                    </a:p>
                    <a:p>
                      <a:endParaRPr lang="en-GB" dirty="0"/>
                    </a:p>
                  </a:txBody>
                  <a:tcPr/>
                </a:tc>
                <a:tc>
                  <a:txBody>
                    <a:bodyPr/>
                    <a:lstStyle/>
                    <a:p>
                      <a:r>
                        <a:rPr lang="en-GB" b="1" dirty="0" err="1" smtClean="0"/>
                        <a:t>Preemptive</a:t>
                      </a:r>
                      <a:endParaRPr lang="en-GB" dirty="0"/>
                    </a:p>
                  </a:txBody>
                  <a:tcPr/>
                </a:tc>
                <a:extLst>
                  <a:ext uri="{0D108BD9-81ED-4DB2-BD59-A6C34878D82A}">
                    <a16:rowId xmlns:a16="http://schemas.microsoft.com/office/drawing/2014/main" val="3934612099"/>
                  </a:ext>
                </a:extLst>
              </a:tr>
              <a:tr h="764452">
                <a:tc>
                  <a:txBody>
                    <a:bodyPr/>
                    <a:lstStyle/>
                    <a:p>
                      <a:r>
                        <a:rPr lang="en-GB" b="1" dirty="0" smtClean="0"/>
                        <a:t>CPU Control</a:t>
                      </a:r>
                      <a:endParaRPr lang="en-GB" dirty="0"/>
                    </a:p>
                  </a:txBody>
                  <a:tcPr/>
                </a:tc>
                <a:tc>
                  <a:txBody>
                    <a:bodyPr/>
                    <a:lstStyle/>
                    <a:p>
                      <a:r>
                        <a:rPr lang="en-GB" dirty="0" smtClean="0"/>
                        <a:t>Process runs until it finishes or yields</a:t>
                      </a:r>
                      <a:endParaRPr lang="en-GB" dirty="0"/>
                    </a:p>
                  </a:txBody>
                  <a:tcPr/>
                </a:tc>
                <a:tc>
                  <a:txBody>
                    <a:bodyPr/>
                    <a:lstStyle/>
                    <a:p>
                      <a:r>
                        <a:rPr lang="en-GB" dirty="0" smtClean="0"/>
                        <a:t>OS can interrupt and reassign CPU</a:t>
                      </a:r>
                      <a:endParaRPr lang="en-GB" dirty="0"/>
                    </a:p>
                  </a:txBody>
                  <a:tcPr/>
                </a:tc>
                <a:extLst>
                  <a:ext uri="{0D108BD9-81ED-4DB2-BD59-A6C34878D82A}">
                    <a16:rowId xmlns:a16="http://schemas.microsoft.com/office/drawing/2014/main" val="714983724"/>
                  </a:ext>
                </a:extLst>
              </a:tr>
              <a:tr h="993788">
                <a:tc>
                  <a:txBody>
                    <a:bodyPr/>
                    <a:lstStyle/>
                    <a:p>
                      <a:r>
                        <a:rPr lang="en-GB" b="1" dirty="0"/>
                        <a:t>Context Switching</a:t>
                      </a:r>
                      <a:endParaRPr lang="en-GB" dirty="0"/>
                    </a:p>
                  </a:txBody>
                  <a:tcPr anchor="ctr"/>
                </a:tc>
                <a:tc>
                  <a:txBody>
                    <a:bodyPr/>
                    <a:lstStyle/>
                    <a:p>
                      <a:r>
                        <a:rPr lang="en-GB" dirty="0"/>
                        <a:t>Only when the process completes or yields</a:t>
                      </a:r>
                    </a:p>
                  </a:txBody>
                  <a:tcPr anchor="ctr"/>
                </a:tc>
                <a:tc>
                  <a:txBody>
                    <a:bodyPr/>
                    <a:lstStyle/>
                    <a:p>
                      <a:r>
                        <a:rPr lang="en-GB" dirty="0"/>
                        <a:t>Frequent, based on scheduler decisions</a:t>
                      </a:r>
                    </a:p>
                  </a:txBody>
                  <a:tcPr anchor="ctr"/>
                </a:tc>
                <a:extLst>
                  <a:ext uri="{0D108BD9-81ED-4DB2-BD59-A6C34878D82A}">
                    <a16:rowId xmlns:a16="http://schemas.microsoft.com/office/drawing/2014/main" val="2365245054"/>
                  </a:ext>
                </a:extLst>
              </a:tr>
              <a:tr h="764452">
                <a:tc>
                  <a:txBody>
                    <a:bodyPr/>
                    <a:lstStyle/>
                    <a:p>
                      <a:r>
                        <a:rPr lang="en-GB" b="1" dirty="0"/>
                        <a:t>Response Time</a:t>
                      </a:r>
                      <a:endParaRPr lang="en-GB" dirty="0"/>
                    </a:p>
                  </a:txBody>
                  <a:tcPr anchor="ctr"/>
                </a:tc>
                <a:tc>
                  <a:txBody>
                    <a:bodyPr/>
                    <a:lstStyle/>
                    <a:p>
                      <a:r>
                        <a:rPr lang="en-GB" dirty="0"/>
                        <a:t>Can be poor for waiting processes</a:t>
                      </a:r>
                    </a:p>
                  </a:txBody>
                  <a:tcPr anchor="ctr"/>
                </a:tc>
                <a:tc>
                  <a:txBody>
                    <a:bodyPr/>
                    <a:lstStyle/>
                    <a:p>
                      <a:r>
                        <a:rPr lang="en-GB" dirty="0"/>
                        <a:t>Better for interactive systems</a:t>
                      </a:r>
                    </a:p>
                  </a:txBody>
                  <a:tcPr anchor="ctr"/>
                </a:tc>
                <a:extLst>
                  <a:ext uri="{0D108BD9-81ED-4DB2-BD59-A6C34878D82A}">
                    <a16:rowId xmlns:a16="http://schemas.microsoft.com/office/drawing/2014/main" val="496471797"/>
                  </a:ext>
                </a:extLst>
              </a:tr>
              <a:tr h="310028">
                <a:tc>
                  <a:txBody>
                    <a:bodyPr/>
                    <a:lstStyle/>
                    <a:p>
                      <a:r>
                        <a:rPr lang="en-GB" b="1" dirty="0"/>
                        <a:t>Overhead</a:t>
                      </a:r>
                      <a:endParaRPr lang="en-GB" dirty="0"/>
                    </a:p>
                  </a:txBody>
                  <a:tcPr anchor="ctr"/>
                </a:tc>
                <a:tc>
                  <a:txBody>
                    <a:bodyPr/>
                    <a:lstStyle/>
                    <a:p>
                      <a:r>
                        <a:rPr lang="en-GB" dirty="0"/>
                        <a:t>Low</a:t>
                      </a:r>
                    </a:p>
                  </a:txBody>
                  <a:tcPr anchor="ctr"/>
                </a:tc>
                <a:tc>
                  <a:txBody>
                    <a:bodyPr/>
                    <a:lstStyle/>
                    <a:p>
                      <a:r>
                        <a:rPr lang="en-GB" dirty="0"/>
                        <a:t>High</a:t>
                      </a:r>
                    </a:p>
                  </a:txBody>
                  <a:tcPr anchor="ctr"/>
                </a:tc>
                <a:extLst>
                  <a:ext uri="{0D108BD9-81ED-4DB2-BD59-A6C34878D82A}">
                    <a16:rowId xmlns:a16="http://schemas.microsoft.com/office/drawing/2014/main" val="2741489397"/>
                  </a:ext>
                </a:extLst>
              </a:tr>
              <a:tr h="683900">
                <a:tc>
                  <a:txBody>
                    <a:bodyPr/>
                    <a:lstStyle/>
                    <a:p>
                      <a:r>
                        <a:rPr lang="en-GB" b="1" dirty="0"/>
                        <a:t>Use Case</a:t>
                      </a:r>
                      <a:endParaRPr lang="en-GB" dirty="0"/>
                    </a:p>
                  </a:txBody>
                  <a:tcPr anchor="ctr"/>
                </a:tc>
                <a:tc>
                  <a:txBody>
                    <a:bodyPr/>
                    <a:lstStyle/>
                    <a:p>
                      <a:r>
                        <a:rPr lang="en-GB" dirty="0"/>
                        <a:t>Best for batch processing, simple systems</a:t>
                      </a:r>
                    </a:p>
                  </a:txBody>
                  <a:tcPr anchor="ctr"/>
                </a:tc>
                <a:tc>
                  <a:txBody>
                    <a:bodyPr/>
                    <a:lstStyle/>
                    <a:p>
                      <a:r>
                        <a:rPr lang="en-GB" dirty="0"/>
                        <a:t>Ideal for real-time and multitasking systems</a:t>
                      </a:r>
                    </a:p>
                  </a:txBody>
                  <a:tcPr anchor="ctr"/>
                </a:tc>
                <a:extLst>
                  <a:ext uri="{0D108BD9-81ED-4DB2-BD59-A6C34878D82A}">
                    <a16:rowId xmlns:a16="http://schemas.microsoft.com/office/drawing/2014/main" val="1878973391"/>
                  </a:ext>
                </a:extLst>
              </a:tr>
            </a:tbl>
          </a:graphicData>
        </a:graphic>
      </p:graphicFrame>
      <p:grpSp>
        <p:nvGrpSpPr>
          <p:cNvPr id="16" name="Google Shape;1432;p35"/>
          <p:cNvGrpSpPr/>
          <p:nvPr/>
        </p:nvGrpSpPr>
        <p:grpSpPr>
          <a:xfrm>
            <a:off x="246085" y="525281"/>
            <a:ext cx="8687940" cy="291563"/>
            <a:chOff x="1096850" y="3242811"/>
            <a:chExt cx="3936683" cy="134070"/>
          </a:xfrm>
        </p:grpSpPr>
        <p:cxnSp>
          <p:nvCxnSpPr>
            <p:cNvPr id="17" name="Google Shape;1433;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8" name="Google Shape;1434;p35"/>
            <p:cNvGrpSpPr/>
            <p:nvPr/>
          </p:nvGrpSpPr>
          <p:grpSpPr>
            <a:xfrm>
              <a:off x="4899464" y="3242811"/>
              <a:ext cx="134070" cy="134070"/>
              <a:chOff x="8382514" y="1084976"/>
              <a:chExt cx="265800" cy="265800"/>
            </a:xfrm>
          </p:grpSpPr>
          <p:sp>
            <p:nvSpPr>
              <p:cNvPr id="19" name="Google Shape;1435;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36;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30" name="Google Shape;1530;p39"/>
          <p:cNvSpPr txBox="1">
            <a:spLocks noGrp="1"/>
          </p:cNvSpPr>
          <p:nvPr>
            <p:ph type="title"/>
          </p:nvPr>
        </p:nvSpPr>
        <p:spPr>
          <a:xfrm>
            <a:off x="157815" y="91027"/>
            <a:ext cx="8776213" cy="572700"/>
          </a:xfrm>
          <a:prstGeom prst="rect">
            <a:avLst/>
          </a:prstGeom>
        </p:spPr>
        <p:txBody>
          <a:bodyPr spcFirstLastPara="1" wrap="square" lIns="91425" tIns="91425" rIns="91425" bIns="91425" anchor="t" anchorCtr="0">
            <a:noAutofit/>
          </a:bodyPr>
          <a:lstStyle/>
          <a:p>
            <a:pPr lvl="0" algn="l"/>
            <a:r>
              <a:rPr lang="en" sz="3200" dirty="0" smtClean="0">
                <a:solidFill>
                  <a:srgbClr val="FF0000"/>
                </a:solidFill>
                <a:latin typeface="Broadway" panose="04040905080B02020502" pitchFamily="82" charset="0"/>
              </a:rPr>
              <a:t>			CPU </a:t>
            </a:r>
            <a:r>
              <a:rPr lang="en" sz="3200" dirty="0">
                <a:solidFill>
                  <a:srgbClr val="FF0000"/>
                </a:solidFill>
                <a:latin typeface="Broadway" panose="04040905080B02020502" pitchFamily="82" charset="0"/>
              </a:rPr>
              <a:t>Scheduler</a:t>
            </a:r>
            <a:endParaRPr sz="3200" dirty="0">
              <a:latin typeface="Broadway" panose="04040905080B02020502" pitchFamily="82" charset="0"/>
            </a:endParaRPr>
          </a:p>
        </p:txBody>
      </p:sp>
      <p:grpSp>
        <p:nvGrpSpPr>
          <p:cNvPr id="1533" name="Google Shape;1533;p39"/>
          <p:cNvGrpSpPr/>
          <p:nvPr/>
        </p:nvGrpSpPr>
        <p:grpSpPr>
          <a:xfrm>
            <a:off x="-123925" y="4132283"/>
            <a:ext cx="4558967" cy="1141122"/>
            <a:chOff x="-123925" y="4132283"/>
            <a:chExt cx="4558967" cy="1141122"/>
          </a:xfrm>
        </p:grpSpPr>
        <p:grpSp>
          <p:nvGrpSpPr>
            <p:cNvPr id="1534" name="Google Shape;1534;p39"/>
            <p:cNvGrpSpPr/>
            <p:nvPr/>
          </p:nvGrpSpPr>
          <p:grpSpPr>
            <a:xfrm>
              <a:off x="-2" y="4132283"/>
              <a:ext cx="2308406" cy="1141122"/>
              <a:chOff x="-2" y="4132283"/>
              <a:chExt cx="2308406" cy="1141122"/>
            </a:xfrm>
          </p:grpSpPr>
          <p:sp>
            <p:nvSpPr>
              <p:cNvPr id="1535" name="Google Shape;1535;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39"/>
            <p:cNvGrpSpPr/>
            <p:nvPr/>
          </p:nvGrpSpPr>
          <p:grpSpPr>
            <a:xfrm>
              <a:off x="-123925" y="4386226"/>
              <a:ext cx="4558967" cy="134100"/>
              <a:chOff x="796100" y="3019701"/>
              <a:chExt cx="4558967" cy="134100"/>
            </a:xfrm>
          </p:grpSpPr>
          <p:sp>
            <p:nvSpPr>
              <p:cNvPr id="1538" name="Google Shape;1538;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9" name="Google Shape;1539;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0" name="Google Shape;1540;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 name="Google Shape;1432;p35"/>
          <p:cNvGrpSpPr/>
          <p:nvPr/>
        </p:nvGrpSpPr>
        <p:grpSpPr>
          <a:xfrm>
            <a:off x="246085" y="770761"/>
            <a:ext cx="8687940" cy="291563"/>
            <a:chOff x="1096850" y="3242811"/>
            <a:chExt cx="3936683" cy="134070"/>
          </a:xfrm>
        </p:grpSpPr>
        <p:cxnSp>
          <p:nvCxnSpPr>
            <p:cNvPr id="17" name="Google Shape;1433;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8" name="Google Shape;1434;p35"/>
            <p:cNvGrpSpPr/>
            <p:nvPr/>
          </p:nvGrpSpPr>
          <p:grpSpPr>
            <a:xfrm>
              <a:off x="4899464" y="3242811"/>
              <a:ext cx="134070" cy="134070"/>
              <a:chOff x="8382514" y="1084976"/>
              <a:chExt cx="265800" cy="265800"/>
            </a:xfrm>
          </p:grpSpPr>
          <p:sp>
            <p:nvSpPr>
              <p:cNvPr id="19" name="Google Shape;1435;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36;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 name="Rectangle 20"/>
          <p:cNvSpPr/>
          <p:nvPr/>
        </p:nvSpPr>
        <p:spPr>
          <a:xfrm>
            <a:off x="1281995" y="1233793"/>
            <a:ext cx="6245718" cy="646331"/>
          </a:xfrm>
          <a:prstGeom prst="rect">
            <a:avLst/>
          </a:prstGeom>
        </p:spPr>
        <p:txBody>
          <a:bodyPr wrap="square">
            <a:spAutoFit/>
          </a:bodyPr>
          <a:lstStyle/>
          <a:p>
            <a:r>
              <a:rPr lang="en-GB" sz="3600" dirty="0">
                <a:solidFill>
                  <a:srgbClr val="00B050"/>
                </a:solidFill>
              </a:rPr>
              <a:t>Q:What is Context switching</a:t>
            </a:r>
            <a:r>
              <a:rPr lang="en-GB" sz="3600" dirty="0" smtClean="0">
                <a:solidFill>
                  <a:srgbClr val="00B050"/>
                </a:solidFill>
              </a:rPr>
              <a:t>?</a:t>
            </a:r>
            <a:endParaRPr lang="en-GB" sz="3600" dirty="0">
              <a:solidFill>
                <a:srgbClr val="00B050"/>
              </a:solidFill>
            </a:endParaRPr>
          </a:p>
        </p:txBody>
      </p:sp>
      <p:sp>
        <p:nvSpPr>
          <p:cNvPr id="22" name="Rectangle 21"/>
          <p:cNvSpPr/>
          <p:nvPr/>
        </p:nvSpPr>
        <p:spPr>
          <a:xfrm>
            <a:off x="1673987" y="1912710"/>
            <a:ext cx="6245718" cy="646331"/>
          </a:xfrm>
          <a:prstGeom prst="rect">
            <a:avLst/>
          </a:prstGeom>
        </p:spPr>
        <p:txBody>
          <a:bodyPr wrap="square">
            <a:spAutoFit/>
          </a:bodyPr>
          <a:lstStyle/>
          <a:p>
            <a:r>
              <a:rPr lang="en-US" sz="1800" dirty="0" smtClean="0">
                <a:solidFill>
                  <a:schemeClr val="tx1"/>
                </a:solidFill>
              </a:rPr>
              <a:t>Context switching is a mechanism by which an </a:t>
            </a:r>
            <a:r>
              <a:rPr lang="en-US" sz="1800" dirty="0" smtClean="0">
                <a:solidFill>
                  <a:schemeClr val="tx1"/>
                </a:solidFill>
              </a:rPr>
              <a:t>OS</a:t>
            </a:r>
            <a:r>
              <a:rPr lang="en-US" sz="1800" dirty="0" smtClean="0">
                <a:solidFill>
                  <a:schemeClr val="tx1"/>
                </a:solidFill>
              </a:rPr>
              <a:t> </a:t>
            </a:r>
            <a:r>
              <a:rPr lang="en-US" sz="1800" dirty="0" smtClean="0">
                <a:solidFill>
                  <a:schemeClr val="tx1"/>
                </a:solidFill>
              </a:rPr>
              <a:t>switches the CPU from executing one process to another process.</a:t>
            </a:r>
            <a:endParaRPr lang="en-GB" sz="1800" dirty="0">
              <a:solidFill>
                <a:schemeClr val="tx1"/>
              </a:solidFill>
            </a:endParaRPr>
          </a:p>
        </p:txBody>
      </p:sp>
      <p:sp>
        <p:nvSpPr>
          <p:cNvPr id="23" name="Rectangle 22"/>
          <p:cNvSpPr/>
          <p:nvPr/>
        </p:nvSpPr>
        <p:spPr>
          <a:xfrm>
            <a:off x="1995074" y="2711264"/>
            <a:ext cx="6245718" cy="369332"/>
          </a:xfrm>
          <a:prstGeom prst="rect">
            <a:avLst/>
          </a:prstGeom>
        </p:spPr>
        <p:txBody>
          <a:bodyPr wrap="square">
            <a:spAutoFit/>
          </a:bodyPr>
          <a:lstStyle/>
          <a:p>
            <a:pPr marL="285750" indent="-285750">
              <a:buFont typeface="Wingdings" panose="05000000000000000000" pitchFamily="2" charset="2"/>
              <a:buChar char="Ø"/>
            </a:pPr>
            <a:r>
              <a:rPr lang="en-US" sz="1800" dirty="0" smtClean="0">
                <a:solidFill>
                  <a:srgbClr val="FF0000"/>
                </a:solidFill>
              </a:rPr>
              <a:t>Context switching also knows as Process Switching</a:t>
            </a:r>
            <a:r>
              <a:rPr lang="en-US" sz="1800" dirty="0" smtClean="0">
                <a:solidFill>
                  <a:schemeClr val="tx1"/>
                </a:solidFill>
              </a:rPr>
              <a:t>.</a:t>
            </a:r>
            <a:endParaRPr lang="en-GB" sz="1800" dirty="0">
              <a:solidFill>
                <a:schemeClr val="tx1"/>
              </a:solidFill>
            </a:endParaRPr>
          </a:p>
        </p:txBody>
      </p:sp>
    </p:spTree>
    <p:extLst>
      <p:ext uri="{BB962C8B-B14F-4D97-AF65-F5344CB8AC3E}">
        <p14:creationId xmlns:p14="http://schemas.microsoft.com/office/powerpoint/2010/main" val="2601435115"/>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anim calcmode="lin" valueType="num">
                                      <p:cBhvr>
                                        <p:cTn id="8" dur="2000" fill="hold"/>
                                        <p:tgtEl>
                                          <p:spTgt spid="21"/>
                                        </p:tgtEl>
                                        <p:attrNameLst>
                                          <p:attrName>ppt_w</p:attrName>
                                        </p:attrNameLst>
                                      </p:cBhvr>
                                      <p:tavLst>
                                        <p:tav tm="0" fmla="#ppt_w*sin(2.5*pi*$)">
                                          <p:val>
                                            <p:fltVal val="0"/>
                                          </p:val>
                                        </p:tav>
                                        <p:tav tm="100000">
                                          <p:val>
                                            <p:fltVal val="1"/>
                                          </p:val>
                                        </p:tav>
                                      </p:tavLst>
                                    </p:anim>
                                    <p:anim calcmode="lin" valueType="num">
                                      <p:cBhvr>
                                        <p:cTn id="9" dur="2000" fill="hold"/>
                                        <p:tgtEl>
                                          <p:spTgt spid="21"/>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1"/>
        <p:cNvGrpSpPr/>
        <p:nvPr/>
      </p:nvGrpSpPr>
      <p:grpSpPr>
        <a:xfrm>
          <a:off x="0" y="0"/>
          <a:ext cx="0" cy="0"/>
          <a:chOff x="0" y="0"/>
          <a:chExt cx="0" cy="0"/>
        </a:xfrm>
      </p:grpSpPr>
      <p:sp>
        <p:nvSpPr>
          <p:cNvPr id="1734" name="Google Shape;1734;p43"/>
          <p:cNvSpPr txBox="1">
            <a:spLocks noGrp="1"/>
          </p:cNvSpPr>
          <p:nvPr>
            <p:ph type="title"/>
          </p:nvPr>
        </p:nvSpPr>
        <p:spPr>
          <a:xfrm>
            <a:off x="778988" y="1731818"/>
            <a:ext cx="7704000" cy="572700"/>
          </a:xfrm>
          <a:prstGeom prst="rect">
            <a:avLst/>
          </a:prstGeom>
        </p:spPr>
        <p:txBody>
          <a:bodyPr spcFirstLastPara="1" wrap="square" lIns="91425" tIns="91425" rIns="91425" bIns="91425" anchor="t" anchorCtr="0">
            <a:noAutofit/>
          </a:bodyPr>
          <a:lstStyle/>
          <a:p>
            <a:pPr lvl="0" algn="l"/>
            <a:r>
              <a:rPr lang="en-GB" dirty="0" smtClean="0"/>
              <a:t>	</a:t>
            </a:r>
            <a:r>
              <a:rPr lang="en-GB" dirty="0" smtClean="0">
                <a:solidFill>
                  <a:srgbClr val="92D050"/>
                </a:solidFill>
                <a:latin typeface="Broadway" panose="04040905080B02020502" pitchFamily="82" charset="0"/>
              </a:rPr>
              <a:t>	Scheduling </a:t>
            </a:r>
            <a:r>
              <a:rPr lang="en-GB" dirty="0">
                <a:solidFill>
                  <a:srgbClr val="92D050"/>
                </a:solidFill>
                <a:latin typeface="Broadway" panose="04040905080B02020502" pitchFamily="82" charset="0"/>
              </a:rPr>
              <a:t>Criteria</a:t>
            </a:r>
            <a:endParaRPr dirty="0">
              <a:solidFill>
                <a:srgbClr val="92D050"/>
              </a:solidFill>
              <a:latin typeface="Broadway" panose="04040905080B02020502" pitchFamily="82" charset="0"/>
            </a:endParaRPr>
          </a:p>
        </p:txBody>
      </p:sp>
      <p:grpSp>
        <p:nvGrpSpPr>
          <p:cNvPr id="20" name="Google Shape;1432;p35"/>
          <p:cNvGrpSpPr/>
          <p:nvPr/>
        </p:nvGrpSpPr>
        <p:grpSpPr>
          <a:xfrm>
            <a:off x="1161819" y="2285902"/>
            <a:ext cx="6920582" cy="213439"/>
            <a:chOff x="1096850" y="3242811"/>
            <a:chExt cx="3936683" cy="134070"/>
          </a:xfrm>
        </p:grpSpPr>
        <p:cxnSp>
          <p:nvCxnSpPr>
            <p:cNvPr id="21" name="Google Shape;1433;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22" name="Google Shape;1434;p35"/>
            <p:cNvGrpSpPr/>
            <p:nvPr/>
          </p:nvGrpSpPr>
          <p:grpSpPr>
            <a:xfrm>
              <a:off x="4899464" y="3242811"/>
              <a:ext cx="134070" cy="134070"/>
              <a:chOff x="8382514" y="1084976"/>
              <a:chExt cx="265800" cy="265800"/>
            </a:xfrm>
          </p:grpSpPr>
          <p:sp>
            <p:nvSpPr>
              <p:cNvPr id="23" name="Google Shape;1435;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36;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1"/>
        <p:cNvGrpSpPr/>
        <p:nvPr/>
      </p:nvGrpSpPr>
      <p:grpSpPr>
        <a:xfrm>
          <a:off x="0" y="0"/>
          <a:ext cx="0" cy="0"/>
          <a:chOff x="0" y="0"/>
          <a:chExt cx="0" cy="0"/>
        </a:xfrm>
      </p:grpSpPr>
      <p:sp>
        <p:nvSpPr>
          <p:cNvPr id="1734" name="Google Shape;1734;p43"/>
          <p:cNvSpPr txBox="1">
            <a:spLocks noGrp="1"/>
          </p:cNvSpPr>
          <p:nvPr>
            <p:ph type="title"/>
          </p:nvPr>
        </p:nvSpPr>
        <p:spPr>
          <a:xfrm>
            <a:off x="797638" y="0"/>
            <a:ext cx="7704000" cy="572700"/>
          </a:xfrm>
          <a:prstGeom prst="rect">
            <a:avLst/>
          </a:prstGeom>
        </p:spPr>
        <p:txBody>
          <a:bodyPr spcFirstLastPara="1" wrap="square" lIns="91425" tIns="91425" rIns="91425" bIns="91425" anchor="t" anchorCtr="0">
            <a:noAutofit/>
          </a:bodyPr>
          <a:lstStyle/>
          <a:p>
            <a:pPr lvl="0" algn="l"/>
            <a:r>
              <a:rPr lang="en-GB" dirty="0" smtClean="0"/>
              <a:t>	</a:t>
            </a:r>
            <a:r>
              <a:rPr lang="en-GB" dirty="0" smtClean="0">
                <a:solidFill>
                  <a:srgbClr val="92D050"/>
                </a:solidFill>
                <a:latin typeface="Broadway" panose="04040905080B02020502" pitchFamily="82" charset="0"/>
              </a:rPr>
              <a:t>	Scheduling </a:t>
            </a:r>
            <a:r>
              <a:rPr lang="en-GB" dirty="0">
                <a:solidFill>
                  <a:srgbClr val="92D050"/>
                </a:solidFill>
                <a:latin typeface="Broadway" panose="04040905080B02020502" pitchFamily="82" charset="0"/>
              </a:rPr>
              <a:t>Criteria</a:t>
            </a:r>
            <a:endParaRPr dirty="0">
              <a:solidFill>
                <a:srgbClr val="92D050"/>
              </a:solidFill>
              <a:latin typeface="Broadway" panose="04040905080B02020502" pitchFamily="82" charset="0"/>
            </a:endParaRPr>
          </a:p>
        </p:txBody>
      </p:sp>
      <p:sp>
        <p:nvSpPr>
          <p:cNvPr id="10" name="Rectangle 9"/>
          <p:cNvSpPr/>
          <p:nvPr/>
        </p:nvSpPr>
        <p:spPr>
          <a:xfrm>
            <a:off x="638483" y="1038680"/>
            <a:ext cx="8427044" cy="3600986"/>
          </a:xfrm>
          <a:prstGeom prst="rect">
            <a:avLst/>
          </a:prstGeom>
        </p:spPr>
        <p:txBody>
          <a:bodyPr wrap="square">
            <a:spAutoFit/>
          </a:bodyPr>
          <a:lstStyle/>
          <a:p>
            <a:pPr>
              <a:buFont typeface="Helvetica" panose="020B0604020202020204" pitchFamily="34" charset="0"/>
              <a:buChar char="☺"/>
            </a:pPr>
            <a:r>
              <a:rPr lang="en-US" sz="1600" b="1" dirty="0">
                <a:solidFill>
                  <a:srgbClr val="FF0000"/>
                </a:solidFill>
                <a:latin typeface="Baskerville Old Face" panose="02020602080505020303" pitchFamily="18" charset="0"/>
              </a:rPr>
              <a:t>CPU </a:t>
            </a:r>
            <a:r>
              <a:rPr lang="en-US" sz="1600" b="1" dirty="0" smtClean="0">
                <a:solidFill>
                  <a:srgbClr val="FF0000"/>
                </a:solidFill>
                <a:latin typeface="Baskerville Old Face" panose="02020602080505020303" pitchFamily="18" charset="0"/>
              </a:rPr>
              <a:t>Utilization-  </a:t>
            </a:r>
            <a:r>
              <a:rPr lang="en-US" sz="1600" b="1" dirty="0" smtClean="0">
                <a:latin typeface="Baskerville Old Face" panose="02020602080505020303" pitchFamily="18" charset="0"/>
              </a:rPr>
              <a:t>keep </a:t>
            </a:r>
            <a:r>
              <a:rPr lang="en-US" sz="1600" b="1" dirty="0">
                <a:latin typeface="Baskerville Old Face" panose="02020602080505020303" pitchFamily="18" charset="0"/>
              </a:rPr>
              <a:t>the CPU as busy as possible.   </a:t>
            </a:r>
            <a:r>
              <a:rPr lang="en-US" sz="1600" b="1" dirty="0">
                <a:solidFill>
                  <a:srgbClr val="00B050"/>
                </a:solidFill>
                <a:latin typeface="Baskerville Old Face" panose="02020602080505020303" pitchFamily="18" charset="0"/>
              </a:rPr>
              <a:t>-&gt; </a:t>
            </a:r>
            <a:r>
              <a:rPr lang="en-US" sz="1600" b="1" dirty="0" smtClean="0">
                <a:solidFill>
                  <a:srgbClr val="00B050"/>
                </a:solidFill>
                <a:latin typeface="Baskerville Old Face" panose="02020602080505020303" pitchFamily="18" charset="0"/>
              </a:rPr>
              <a:t>Maximize.</a:t>
            </a:r>
          </a:p>
          <a:p>
            <a:endParaRPr lang="en-US" sz="1600" b="1" dirty="0">
              <a:solidFill>
                <a:srgbClr val="00B050"/>
              </a:solidFill>
              <a:latin typeface="Baskerville Old Face" panose="02020602080505020303" pitchFamily="18" charset="0"/>
            </a:endParaRPr>
          </a:p>
          <a:p>
            <a:pPr>
              <a:buFont typeface="Helvetica" panose="020B0604020202020204" pitchFamily="34" charset="0"/>
              <a:buChar char="☺"/>
            </a:pPr>
            <a:r>
              <a:rPr lang="en-US" sz="1600" b="1" dirty="0" smtClean="0">
                <a:solidFill>
                  <a:srgbClr val="FF0000"/>
                </a:solidFill>
                <a:latin typeface="Baskerville Old Face" panose="02020602080505020303" pitchFamily="18" charset="0"/>
              </a:rPr>
              <a:t>Throughput-       </a:t>
            </a:r>
            <a:r>
              <a:rPr lang="en-US" sz="1600" b="1" dirty="0" smtClean="0">
                <a:solidFill>
                  <a:schemeClr val="tx1"/>
                </a:solidFill>
                <a:latin typeface="Baskerville Old Face" panose="02020602080505020303" pitchFamily="18" charset="0"/>
              </a:rPr>
              <a:t>No of process that complete their execution per time unit   </a:t>
            </a:r>
            <a:r>
              <a:rPr lang="en-US" sz="1600" b="1" dirty="0" smtClean="0">
                <a:solidFill>
                  <a:srgbClr val="00B050"/>
                </a:solidFill>
                <a:latin typeface="Baskerville Old Face" panose="02020602080505020303" pitchFamily="18" charset="0"/>
              </a:rPr>
              <a:t>-&gt;Maximize</a:t>
            </a:r>
          </a:p>
          <a:p>
            <a:pPr>
              <a:buFont typeface="Helvetica" panose="020B0604020202020204" pitchFamily="34" charset="0"/>
              <a:buChar char="☺"/>
            </a:pPr>
            <a:endParaRPr lang="en-US" sz="1600" b="1" dirty="0">
              <a:solidFill>
                <a:srgbClr val="FF0000"/>
              </a:solidFill>
              <a:latin typeface="Baskerville Old Face" panose="02020602080505020303" pitchFamily="18" charset="0"/>
            </a:endParaRPr>
          </a:p>
          <a:p>
            <a:pPr>
              <a:buFont typeface="Helvetica" panose="020B0604020202020204" pitchFamily="34" charset="0"/>
              <a:buChar char="☺"/>
            </a:pPr>
            <a:r>
              <a:rPr lang="en-US" sz="1600" b="1" dirty="0" smtClean="0">
                <a:solidFill>
                  <a:srgbClr val="FF0000"/>
                </a:solidFill>
                <a:latin typeface="Baskerville Old Face" panose="02020602080505020303" pitchFamily="18" charset="0"/>
              </a:rPr>
              <a:t>Turnaround Time –</a:t>
            </a:r>
            <a:r>
              <a:rPr lang="en-US" sz="1600" b="1" dirty="0" smtClean="0">
                <a:solidFill>
                  <a:schemeClr val="tx1"/>
                </a:solidFill>
                <a:latin typeface="Baskerville Old Face" panose="02020602080505020303" pitchFamily="18" charset="0"/>
              </a:rPr>
              <a:t>Amount of time of execute a particular process (time from submission to 							    terminal).</a:t>
            </a:r>
            <a:r>
              <a:rPr lang="en-US" sz="1600" b="1" dirty="0" smtClean="0">
                <a:solidFill>
                  <a:srgbClr val="FF0000"/>
                </a:solidFill>
                <a:latin typeface="Baskerville Old Face" panose="02020602080505020303" pitchFamily="18" charset="0"/>
              </a:rPr>
              <a:t> </a:t>
            </a:r>
            <a:r>
              <a:rPr lang="en-US" sz="1600" b="1" dirty="0" smtClean="0">
                <a:solidFill>
                  <a:srgbClr val="00B050"/>
                </a:solidFill>
                <a:latin typeface="Baskerville Old Face" panose="02020602080505020303" pitchFamily="18" charset="0"/>
              </a:rPr>
              <a:t>-&gt;Minimize</a:t>
            </a:r>
            <a:endParaRPr lang="en-GB" sz="1600" b="1" dirty="0">
              <a:solidFill>
                <a:srgbClr val="00B050"/>
              </a:solidFill>
              <a:latin typeface="Baskerville Old Face" panose="02020602080505020303" pitchFamily="18" charset="0"/>
            </a:endParaRPr>
          </a:p>
          <a:p>
            <a:pPr>
              <a:buFont typeface="Helvetica" panose="020B0604020202020204" pitchFamily="34" charset="0"/>
              <a:buChar char="☺"/>
            </a:pPr>
            <a:endParaRPr lang="en-GB" sz="1600" b="1" dirty="0">
              <a:solidFill>
                <a:srgbClr val="FF0000"/>
              </a:solidFill>
              <a:latin typeface="Baskerville Old Face" panose="02020602080505020303" pitchFamily="18" charset="0"/>
            </a:endParaRPr>
          </a:p>
          <a:p>
            <a:pPr>
              <a:buFont typeface="Helvetica" panose="020B0604020202020204" pitchFamily="34" charset="0"/>
              <a:buChar char="☺"/>
            </a:pPr>
            <a:r>
              <a:rPr lang="en-GB" sz="1600" b="1" dirty="0">
                <a:solidFill>
                  <a:srgbClr val="FF0000"/>
                </a:solidFill>
                <a:latin typeface="Baskerville Old Face" panose="02020602080505020303" pitchFamily="18" charset="0"/>
              </a:rPr>
              <a:t>Burst Time (BT)</a:t>
            </a:r>
            <a:r>
              <a:rPr lang="en-GB" sz="1600" dirty="0">
                <a:solidFill>
                  <a:srgbClr val="FF0000"/>
                </a:solidFill>
                <a:latin typeface="Baskerville Old Face" panose="02020602080505020303" pitchFamily="18" charset="0"/>
              </a:rPr>
              <a:t>– </a:t>
            </a:r>
            <a:r>
              <a:rPr lang="en-GB" sz="1600" dirty="0"/>
              <a:t>Time required by a process to complete on CPU.</a:t>
            </a:r>
          </a:p>
          <a:p>
            <a:pPr marL="0" indent="0">
              <a:buNone/>
            </a:pPr>
            <a:endParaRPr lang="en-GB" sz="1600" dirty="0"/>
          </a:p>
          <a:p>
            <a:pPr>
              <a:buClr>
                <a:srgbClr val="00B050"/>
              </a:buClr>
              <a:buFont typeface="Helvetica" panose="020B0604020202020204" pitchFamily="34" charset="0"/>
              <a:buChar char="☺"/>
            </a:pPr>
            <a:endParaRPr lang="en-US" dirty="0">
              <a:solidFill>
                <a:srgbClr val="00B050"/>
              </a:solidFill>
            </a:endParaRPr>
          </a:p>
          <a:p>
            <a:pPr>
              <a:buClr>
                <a:srgbClr val="00B050"/>
              </a:buClr>
              <a:buFont typeface="Helvetica" panose="020B0604020202020204" pitchFamily="34" charset="0"/>
              <a:buChar char="☺"/>
            </a:pPr>
            <a:endParaRPr lang="en-US" dirty="0" smtClean="0">
              <a:solidFill>
                <a:srgbClr val="00B050"/>
              </a:solidFill>
            </a:endParaRPr>
          </a:p>
          <a:p>
            <a:pPr>
              <a:buClr>
                <a:srgbClr val="00B050"/>
              </a:buClr>
              <a:buFont typeface="Helvetica" panose="020B0604020202020204" pitchFamily="34" charset="0"/>
              <a:buChar char="☺"/>
            </a:pPr>
            <a:endParaRPr lang="en-US" dirty="0">
              <a:solidFill>
                <a:srgbClr val="00B050"/>
              </a:solidFill>
            </a:endParaRPr>
          </a:p>
          <a:p>
            <a:pPr>
              <a:buClr>
                <a:srgbClr val="00B050"/>
              </a:buClr>
              <a:buFont typeface="Helvetica" panose="020B0604020202020204" pitchFamily="34" charset="0"/>
              <a:buChar char="☺"/>
            </a:pPr>
            <a:endParaRPr lang="en-US" dirty="0" smtClean="0">
              <a:solidFill>
                <a:srgbClr val="00B050"/>
              </a:solidFill>
            </a:endParaRPr>
          </a:p>
          <a:p>
            <a:pPr>
              <a:buClr>
                <a:srgbClr val="00B050"/>
              </a:buClr>
              <a:buFont typeface="Helvetica" panose="020B0604020202020204" pitchFamily="34" charset="0"/>
              <a:buChar char="☺"/>
            </a:pPr>
            <a:endParaRPr lang="en-US" dirty="0">
              <a:solidFill>
                <a:srgbClr val="00B050"/>
              </a:solidFill>
            </a:endParaRPr>
          </a:p>
          <a:p>
            <a:pPr>
              <a:buClr>
                <a:srgbClr val="00B050"/>
              </a:buClr>
              <a:buFont typeface="Helvetica" panose="020B0604020202020204" pitchFamily="34" charset="0"/>
              <a:buChar char="☺"/>
            </a:pPr>
            <a:endParaRPr lang="en-GB" dirty="0">
              <a:solidFill>
                <a:srgbClr val="00B050"/>
              </a:solidFill>
            </a:endParaRPr>
          </a:p>
        </p:txBody>
      </p:sp>
      <p:grpSp>
        <p:nvGrpSpPr>
          <p:cNvPr id="20" name="Google Shape;1432;p35"/>
          <p:cNvGrpSpPr/>
          <p:nvPr/>
        </p:nvGrpSpPr>
        <p:grpSpPr>
          <a:xfrm>
            <a:off x="1246275" y="465980"/>
            <a:ext cx="6920582" cy="213439"/>
            <a:chOff x="1096850" y="3242811"/>
            <a:chExt cx="3936683" cy="134070"/>
          </a:xfrm>
        </p:grpSpPr>
        <p:cxnSp>
          <p:nvCxnSpPr>
            <p:cNvPr id="21" name="Google Shape;1433;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22" name="Google Shape;1434;p35"/>
            <p:cNvGrpSpPr/>
            <p:nvPr/>
          </p:nvGrpSpPr>
          <p:grpSpPr>
            <a:xfrm>
              <a:off x="4899464" y="3242811"/>
              <a:ext cx="134070" cy="134070"/>
              <a:chOff x="8382514" y="1084976"/>
              <a:chExt cx="265800" cy="265800"/>
            </a:xfrm>
          </p:grpSpPr>
          <p:sp>
            <p:nvSpPr>
              <p:cNvPr id="23" name="Google Shape;1435;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36;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998639567"/>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9"/>
        <p:cNvGrpSpPr/>
        <p:nvPr/>
      </p:nvGrpSpPr>
      <p:grpSpPr>
        <a:xfrm>
          <a:off x="0" y="0"/>
          <a:ext cx="0" cy="0"/>
          <a:chOff x="0" y="0"/>
          <a:chExt cx="0" cy="0"/>
        </a:xfrm>
      </p:grpSpPr>
      <p:sp>
        <p:nvSpPr>
          <p:cNvPr id="1431" name="Google Shape;1431;p35"/>
          <p:cNvSpPr txBox="1">
            <a:spLocks noGrp="1"/>
          </p:cNvSpPr>
          <p:nvPr>
            <p:ph type="ctrTitle"/>
          </p:nvPr>
        </p:nvSpPr>
        <p:spPr>
          <a:xfrm>
            <a:off x="1072815" y="750394"/>
            <a:ext cx="6974700" cy="2326500"/>
          </a:xfrm>
          <a:prstGeom prst="rect">
            <a:avLst/>
          </a:prstGeom>
        </p:spPr>
        <p:txBody>
          <a:bodyPr spcFirstLastPara="1" wrap="square" lIns="91425" tIns="91425" rIns="91425" bIns="91425" anchor="b" anchorCtr="0">
            <a:noAutofit/>
          </a:bodyPr>
          <a:lstStyle/>
          <a:p>
            <a:pPr lvl="0"/>
            <a:r>
              <a:rPr lang="en-US" altLang="en-US" dirty="0" smtClean="0">
                <a:solidFill>
                  <a:srgbClr val="00B050"/>
                </a:solidFill>
                <a:latin typeface="Broadway" panose="04040905080B02020502" pitchFamily="82" charset="0"/>
              </a:rPr>
              <a:t>    </a:t>
            </a:r>
            <a:r>
              <a:rPr lang="en-US" altLang="en-US" dirty="0" smtClean="0">
                <a:solidFill>
                  <a:srgbClr val="FF0000"/>
                </a:solidFill>
                <a:latin typeface="Broadway" panose="04040905080B02020502" pitchFamily="82" charset="0"/>
              </a:rPr>
              <a:t>CPU  </a:t>
            </a:r>
            <a:r>
              <a:rPr lang="en-US" altLang="en-US" dirty="0">
                <a:solidFill>
                  <a:srgbClr val="FF0000"/>
                </a:solidFill>
                <a:latin typeface="Broadway" panose="04040905080B02020502" pitchFamily="82" charset="0"/>
              </a:rPr>
              <a:t>Scheduling</a:t>
            </a:r>
            <a:endParaRPr dirty="0">
              <a:solidFill>
                <a:srgbClr val="FF0000"/>
              </a:solidFill>
            </a:endParaRPr>
          </a:p>
        </p:txBody>
      </p:sp>
      <p:grpSp>
        <p:nvGrpSpPr>
          <p:cNvPr id="1432" name="Google Shape;1432;p35"/>
          <p:cNvGrpSpPr/>
          <p:nvPr/>
        </p:nvGrpSpPr>
        <p:grpSpPr>
          <a:xfrm>
            <a:off x="1201027" y="3130343"/>
            <a:ext cx="6920582" cy="213439"/>
            <a:chOff x="1096850" y="3242811"/>
            <a:chExt cx="3936683" cy="134070"/>
          </a:xfrm>
        </p:grpSpPr>
        <p:cxnSp>
          <p:nvCxnSpPr>
            <p:cNvPr id="1433" name="Google Shape;1433;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4" name="Google Shape;1434;p35"/>
            <p:cNvGrpSpPr/>
            <p:nvPr/>
          </p:nvGrpSpPr>
          <p:grpSpPr>
            <a:xfrm>
              <a:off x="4899464" y="3242811"/>
              <a:ext cx="134070" cy="134070"/>
              <a:chOff x="8382514" y="1084976"/>
              <a:chExt cx="265800" cy="265800"/>
            </a:xfrm>
          </p:grpSpPr>
          <p:sp>
            <p:nvSpPr>
              <p:cNvPr id="1435" name="Google Shape;1435;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7" name="Google Shape;1437;p35"/>
          <p:cNvGrpSpPr/>
          <p:nvPr/>
        </p:nvGrpSpPr>
        <p:grpSpPr>
          <a:xfrm>
            <a:off x="8022110" y="177970"/>
            <a:ext cx="207490" cy="2554228"/>
            <a:chOff x="8017432" y="-313900"/>
            <a:chExt cx="134070" cy="1891362"/>
          </a:xfrm>
        </p:grpSpPr>
        <p:sp>
          <p:nvSpPr>
            <p:cNvPr id="1438" name="Google Shape;1438;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39" name="Google Shape;1439;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0" name="Google Shape;1440;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1" name="Google Shape;1441;p35"/>
          <p:cNvGrpSpPr/>
          <p:nvPr/>
        </p:nvGrpSpPr>
        <p:grpSpPr>
          <a:xfrm>
            <a:off x="6309526" y="957475"/>
            <a:ext cx="3504715" cy="5119205"/>
            <a:chOff x="6309526" y="836950"/>
            <a:chExt cx="3504715" cy="5119205"/>
          </a:xfrm>
        </p:grpSpPr>
        <p:sp>
          <p:nvSpPr>
            <p:cNvPr id="1442" name="Google Shape;1442;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3" name="Google Shape;1443;p35"/>
            <p:cNvGrpSpPr/>
            <p:nvPr/>
          </p:nvGrpSpPr>
          <p:grpSpPr>
            <a:xfrm>
              <a:off x="7728436" y="3524084"/>
              <a:ext cx="134004" cy="134004"/>
              <a:chOff x="8356813" y="1074288"/>
              <a:chExt cx="351900" cy="351900"/>
            </a:xfrm>
          </p:grpSpPr>
          <p:sp>
            <p:nvSpPr>
              <p:cNvPr id="1444" name="Google Shape;1444;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35"/>
            <p:cNvGrpSpPr/>
            <p:nvPr/>
          </p:nvGrpSpPr>
          <p:grpSpPr>
            <a:xfrm>
              <a:off x="7344361" y="3150259"/>
              <a:ext cx="134004" cy="134004"/>
              <a:chOff x="8356813" y="1074288"/>
              <a:chExt cx="351900" cy="351900"/>
            </a:xfrm>
          </p:grpSpPr>
          <p:sp>
            <p:nvSpPr>
              <p:cNvPr id="1447" name="Google Shape;1447;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 name="Google Shape;1449;p35"/>
            <p:cNvGrpSpPr/>
            <p:nvPr/>
          </p:nvGrpSpPr>
          <p:grpSpPr>
            <a:xfrm>
              <a:off x="8337811" y="2464059"/>
              <a:ext cx="134004" cy="134004"/>
              <a:chOff x="8356813" y="1074288"/>
              <a:chExt cx="351900" cy="351900"/>
            </a:xfrm>
          </p:grpSpPr>
          <p:sp>
            <p:nvSpPr>
              <p:cNvPr id="1450" name="Google Shape;1450;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2" name="Google Shape;1452;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spd="slow">
        <p15:prstTrans prst="fractur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31954" y="154348"/>
            <a:ext cx="7037882" cy="584775"/>
          </a:xfrm>
          <a:prstGeom prst="rect">
            <a:avLst/>
          </a:prstGeom>
        </p:spPr>
        <p:txBody>
          <a:bodyPr wrap="square">
            <a:spAutoFit/>
          </a:bodyPr>
          <a:lstStyle/>
          <a:p>
            <a:r>
              <a:rPr lang="en-GB" sz="3200" dirty="0" smtClean="0">
                <a:solidFill>
                  <a:srgbClr val="92D050"/>
                </a:solidFill>
                <a:latin typeface="Broadway" panose="04040905080B02020502" pitchFamily="82" charset="0"/>
              </a:rPr>
              <a:t>	Scheduling </a:t>
            </a:r>
            <a:r>
              <a:rPr lang="en-GB" sz="3200" dirty="0">
                <a:solidFill>
                  <a:srgbClr val="92D050"/>
                </a:solidFill>
                <a:latin typeface="Broadway" panose="04040905080B02020502" pitchFamily="82" charset="0"/>
              </a:rPr>
              <a:t>Criteria</a:t>
            </a:r>
            <a:endParaRPr lang="en-GB" sz="3200" dirty="0"/>
          </a:p>
        </p:txBody>
      </p:sp>
      <p:sp>
        <p:nvSpPr>
          <p:cNvPr id="12" name="Rectangle 11"/>
          <p:cNvSpPr/>
          <p:nvPr/>
        </p:nvSpPr>
        <p:spPr>
          <a:xfrm>
            <a:off x="384261" y="856689"/>
            <a:ext cx="8023309" cy="3693319"/>
          </a:xfrm>
          <a:prstGeom prst="rect">
            <a:avLst/>
          </a:prstGeom>
        </p:spPr>
        <p:txBody>
          <a:bodyPr wrap="square">
            <a:spAutoFit/>
          </a:bodyPr>
          <a:lstStyle/>
          <a:p>
            <a:pPr>
              <a:buClr>
                <a:srgbClr val="FF0000"/>
              </a:buClr>
              <a:buFont typeface="Helvetica" panose="020B0604020202020204" pitchFamily="34" charset="0"/>
              <a:buChar char="☺"/>
            </a:pPr>
            <a:r>
              <a:rPr lang="en-GB" sz="1800" b="1" dirty="0">
                <a:solidFill>
                  <a:srgbClr val="FF0000"/>
                </a:solidFill>
                <a:latin typeface="Baskerville Old Face" panose="02020602080505020303" pitchFamily="18" charset="0"/>
              </a:rPr>
              <a:t>Arrival Time (AT)</a:t>
            </a:r>
            <a:r>
              <a:rPr lang="en-GB" sz="1800" dirty="0">
                <a:solidFill>
                  <a:srgbClr val="FF0000"/>
                </a:solidFill>
                <a:latin typeface="Baskerville Old Face" panose="02020602080505020303" pitchFamily="18" charset="0"/>
              </a:rPr>
              <a:t>– </a:t>
            </a:r>
            <a:r>
              <a:rPr lang="en-GB" sz="1800" dirty="0"/>
              <a:t>The time when a process enters the ready queue.</a:t>
            </a:r>
          </a:p>
          <a:p>
            <a:pPr marL="0" indent="0">
              <a:buClr>
                <a:srgbClr val="FF0000"/>
              </a:buClr>
              <a:buNone/>
            </a:pPr>
            <a:endParaRPr lang="en-GB" sz="1800" dirty="0"/>
          </a:p>
          <a:p>
            <a:pPr>
              <a:buClr>
                <a:srgbClr val="00B050"/>
              </a:buClr>
              <a:buFont typeface="Helvetica" panose="020B0604020202020204" pitchFamily="34" charset="0"/>
              <a:buChar char="☺"/>
            </a:pPr>
            <a:r>
              <a:rPr lang="en-GB" sz="1800" b="1" dirty="0">
                <a:solidFill>
                  <a:srgbClr val="FF0000"/>
                </a:solidFill>
                <a:latin typeface="Baskerville Old Face" panose="02020602080505020303" pitchFamily="18" charset="0"/>
              </a:rPr>
              <a:t>Waiting Time (WT)</a:t>
            </a:r>
            <a:r>
              <a:rPr lang="en-GB" sz="1800" dirty="0">
                <a:solidFill>
                  <a:srgbClr val="FF0000"/>
                </a:solidFill>
                <a:latin typeface="Baskerville Old Face" panose="02020602080505020303" pitchFamily="18" charset="0"/>
              </a:rPr>
              <a:t>– </a:t>
            </a:r>
            <a:r>
              <a:rPr lang="en-GB" sz="1800" dirty="0"/>
              <a:t>Total time a process spends in the ready queue (waiting to get CPU).</a:t>
            </a:r>
            <a:br>
              <a:rPr lang="en-GB" sz="1800" dirty="0"/>
            </a:br>
            <a:r>
              <a:rPr lang="en-GB" sz="1800" dirty="0"/>
              <a:t>		 </a:t>
            </a:r>
            <a:r>
              <a:rPr lang="en-GB" sz="1800" dirty="0">
                <a:solidFill>
                  <a:srgbClr val="00B050"/>
                </a:solidFill>
              </a:rPr>
              <a:t>Formula:-&gt;WT = Turnaround Time - Burst Time</a:t>
            </a:r>
          </a:p>
          <a:p>
            <a:pPr marL="0" indent="0">
              <a:buClr>
                <a:srgbClr val="00B050"/>
              </a:buClr>
              <a:buNone/>
            </a:pPr>
            <a:endParaRPr lang="en-GB" sz="1800" dirty="0"/>
          </a:p>
          <a:p>
            <a:pPr>
              <a:buClr>
                <a:srgbClr val="00B050"/>
              </a:buClr>
              <a:buFont typeface="Helvetica" panose="020B0604020202020204" pitchFamily="34" charset="0"/>
              <a:buChar char="☺"/>
            </a:pPr>
            <a:r>
              <a:rPr lang="en-GB" sz="1800" dirty="0">
                <a:solidFill>
                  <a:srgbClr val="FF0000"/>
                </a:solidFill>
                <a:latin typeface="Baskerville Old Face" panose="02020602080505020303" pitchFamily="18" charset="0"/>
              </a:rPr>
              <a:t>Turnaround Time (TAT)-</a:t>
            </a:r>
            <a:r>
              <a:rPr lang="en-GB" sz="1800" dirty="0"/>
              <a:t>Total time taken from process arrival to completion.</a:t>
            </a:r>
          </a:p>
          <a:p>
            <a:pPr marL="0" indent="0">
              <a:buNone/>
            </a:pPr>
            <a:r>
              <a:rPr lang="en-US" sz="1800" dirty="0"/>
              <a:t>       		</a:t>
            </a:r>
            <a:r>
              <a:rPr lang="en-US" sz="1800" dirty="0">
                <a:solidFill>
                  <a:srgbClr val="00B050"/>
                </a:solidFill>
              </a:rPr>
              <a:t>Formula:-&gt;Completion Time - Arrival Time</a:t>
            </a:r>
            <a:r>
              <a:rPr lang="en-US" sz="1800" dirty="0"/>
              <a:t>.</a:t>
            </a:r>
          </a:p>
          <a:p>
            <a:pPr marL="0" indent="0">
              <a:buNone/>
            </a:pPr>
            <a:endParaRPr lang="en-US" sz="1800" dirty="0"/>
          </a:p>
          <a:p>
            <a:pPr>
              <a:buClr>
                <a:srgbClr val="00B050"/>
              </a:buClr>
              <a:buFont typeface="Helvetica" panose="020B0604020202020204" pitchFamily="34" charset="0"/>
              <a:buChar char="☺"/>
            </a:pPr>
            <a:r>
              <a:rPr lang="en-GB" sz="1800" b="1" dirty="0">
                <a:solidFill>
                  <a:srgbClr val="FF0000"/>
                </a:solidFill>
                <a:latin typeface="Baskerville Old Face" panose="02020602080505020303" pitchFamily="18" charset="0"/>
              </a:rPr>
              <a:t>Completion Time (CT)</a:t>
            </a:r>
            <a:r>
              <a:rPr lang="en-GB" sz="1800" dirty="0">
                <a:solidFill>
                  <a:srgbClr val="FF0000"/>
                </a:solidFill>
                <a:latin typeface="Baskerville Old Face" panose="02020602080505020303" pitchFamily="18" charset="0"/>
              </a:rPr>
              <a:t>– </a:t>
            </a:r>
            <a:r>
              <a:rPr lang="en-GB" sz="1800" dirty="0"/>
              <a:t>Time when a process finishes execution.</a:t>
            </a:r>
          </a:p>
          <a:p>
            <a:pPr>
              <a:buClr>
                <a:srgbClr val="00B050"/>
              </a:buClr>
              <a:buFont typeface="Helvetica" panose="020B0604020202020204" pitchFamily="34" charset="0"/>
              <a:buChar char="☺"/>
            </a:pPr>
            <a:endParaRPr lang="en-GB" sz="1800" dirty="0"/>
          </a:p>
          <a:p>
            <a:pPr>
              <a:buClr>
                <a:srgbClr val="00B050"/>
              </a:buClr>
              <a:buFont typeface="Helvetica" panose="020B0604020202020204" pitchFamily="34" charset="0"/>
              <a:buChar char="☺"/>
            </a:pPr>
            <a:r>
              <a:rPr lang="en-US" sz="1800" dirty="0">
                <a:solidFill>
                  <a:srgbClr val="FF0000"/>
                </a:solidFill>
                <a:latin typeface="Baskerville Old Face" panose="02020602080505020303" pitchFamily="18" charset="0"/>
              </a:rPr>
              <a:t>Response Time(RT) –</a:t>
            </a:r>
            <a:r>
              <a:rPr lang="en-US" sz="1800" dirty="0"/>
              <a:t>Time from arrival to first CPU allocation(especially </a:t>
            </a:r>
            <a:endParaRPr lang="en-US" sz="1800" dirty="0" smtClean="0"/>
          </a:p>
          <a:p>
            <a:pPr>
              <a:buClr>
                <a:srgbClr val="00B050"/>
              </a:buClr>
            </a:pPr>
            <a:r>
              <a:rPr lang="en-US" sz="1800" dirty="0" smtClean="0"/>
              <a:t>relevant </a:t>
            </a:r>
            <a:r>
              <a:rPr lang="en-US" sz="1800" dirty="0"/>
              <a:t>in preemptive scheduling).</a:t>
            </a:r>
          </a:p>
        </p:txBody>
      </p:sp>
      <p:grpSp>
        <p:nvGrpSpPr>
          <p:cNvPr id="13" name="Google Shape;1432;p35"/>
          <p:cNvGrpSpPr/>
          <p:nvPr/>
        </p:nvGrpSpPr>
        <p:grpSpPr>
          <a:xfrm>
            <a:off x="1238780" y="632403"/>
            <a:ext cx="6920582" cy="213439"/>
            <a:chOff x="1096850" y="3242811"/>
            <a:chExt cx="3936683" cy="134070"/>
          </a:xfrm>
        </p:grpSpPr>
        <p:cxnSp>
          <p:nvCxnSpPr>
            <p:cNvPr id="14" name="Google Shape;1433;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5" name="Google Shape;1434;p35"/>
            <p:cNvGrpSpPr/>
            <p:nvPr/>
          </p:nvGrpSpPr>
          <p:grpSpPr>
            <a:xfrm>
              <a:off x="4899464" y="3242811"/>
              <a:ext cx="134070" cy="134070"/>
              <a:chOff x="8382514" y="1084976"/>
              <a:chExt cx="265800" cy="265800"/>
            </a:xfrm>
          </p:grpSpPr>
          <p:sp>
            <p:nvSpPr>
              <p:cNvPr id="16" name="Google Shape;1435;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36;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3383311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33"/>
        <p:cNvGrpSpPr/>
        <p:nvPr/>
      </p:nvGrpSpPr>
      <p:grpSpPr>
        <a:xfrm>
          <a:off x="0" y="0"/>
          <a:ext cx="0" cy="0"/>
          <a:chOff x="0" y="0"/>
          <a:chExt cx="0" cy="0"/>
        </a:xfrm>
      </p:grpSpPr>
      <p:sp>
        <p:nvSpPr>
          <p:cNvPr id="1634" name="Google Shape;1634;p41"/>
          <p:cNvSpPr txBox="1">
            <a:spLocks noGrp="1"/>
          </p:cNvSpPr>
          <p:nvPr>
            <p:ph type="title"/>
          </p:nvPr>
        </p:nvSpPr>
        <p:spPr>
          <a:xfrm>
            <a:off x="752964" y="1810464"/>
            <a:ext cx="7704000" cy="572700"/>
          </a:xfrm>
          <a:prstGeom prst="rect">
            <a:avLst/>
          </a:prstGeom>
        </p:spPr>
        <p:txBody>
          <a:bodyPr spcFirstLastPara="1" wrap="square" lIns="91425" tIns="91425" rIns="91425" bIns="91425" anchor="t" anchorCtr="0">
            <a:noAutofit/>
          </a:bodyPr>
          <a:lstStyle/>
          <a:p>
            <a:pPr lvl="0"/>
            <a:r>
              <a:rPr lang="en-GB" dirty="0" smtClean="0">
                <a:solidFill>
                  <a:srgbClr val="0099FF"/>
                </a:solidFill>
                <a:latin typeface="Broadway" panose="04040905080B02020502" pitchFamily="82" charset="0"/>
              </a:rPr>
              <a:t>	Types </a:t>
            </a:r>
            <a:r>
              <a:rPr lang="en-GB" dirty="0">
                <a:solidFill>
                  <a:srgbClr val="0099FF"/>
                </a:solidFill>
                <a:latin typeface="Broadway" panose="04040905080B02020502" pitchFamily="82" charset="0"/>
              </a:rPr>
              <a:t>of Scheduling in an OS</a:t>
            </a:r>
            <a:endParaRPr dirty="0">
              <a:latin typeface="Broadway" panose="04040905080B02020502" pitchFamily="82" charset="0"/>
            </a:endParaRPr>
          </a:p>
        </p:txBody>
      </p:sp>
      <p:grpSp>
        <p:nvGrpSpPr>
          <p:cNvPr id="34" name="Google Shape;1432;p35"/>
          <p:cNvGrpSpPr/>
          <p:nvPr/>
        </p:nvGrpSpPr>
        <p:grpSpPr>
          <a:xfrm>
            <a:off x="1348116" y="2494846"/>
            <a:ext cx="6920582" cy="213439"/>
            <a:chOff x="1096850" y="3242811"/>
            <a:chExt cx="3936683" cy="134070"/>
          </a:xfrm>
        </p:grpSpPr>
        <p:cxnSp>
          <p:nvCxnSpPr>
            <p:cNvPr id="35" name="Google Shape;1433;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36" name="Google Shape;1434;p35"/>
            <p:cNvGrpSpPr/>
            <p:nvPr/>
          </p:nvGrpSpPr>
          <p:grpSpPr>
            <a:xfrm>
              <a:off x="4899464" y="3242811"/>
              <a:ext cx="134070" cy="134070"/>
              <a:chOff x="8382514" y="1084976"/>
              <a:chExt cx="265800" cy="265800"/>
            </a:xfrm>
          </p:grpSpPr>
          <p:sp>
            <p:nvSpPr>
              <p:cNvPr id="37" name="Google Shape;1435;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36;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circl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33"/>
        <p:cNvGrpSpPr/>
        <p:nvPr/>
      </p:nvGrpSpPr>
      <p:grpSpPr>
        <a:xfrm>
          <a:off x="0" y="0"/>
          <a:ext cx="0" cy="0"/>
          <a:chOff x="0" y="0"/>
          <a:chExt cx="0" cy="0"/>
        </a:xfrm>
      </p:grpSpPr>
      <p:sp>
        <p:nvSpPr>
          <p:cNvPr id="1634" name="Google Shape;1634;p41"/>
          <p:cNvSpPr txBox="1">
            <a:spLocks noGrp="1"/>
          </p:cNvSpPr>
          <p:nvPr>
            <p:ph type="title"/>
          </p:nvPr>
        </p:nvSpPr>
        <p:spPr>
          <a:xfrm>
            <a:off x="606381" y="295771"/>
            <a:ext cx="7704000" cy="572700"/>
          </a:xfrm>
          <a:prstGeom prst="rect">
            <a:avLst/>
          </a:prstGeom>
        </p:spPr>
        <p:txBody>
          <a:bodyPr spcFirstLastPara="1" wrap="square" lIns="91425" tIns="91425" rIns="91425" bIns="91425" anchor="t" anchorCtr="0">
            <a:noAutofit/>
          </a:bodyPr>
          <a:lstStyle/>
          <a:p>
            <a:pPr lvl="0"/>
            <a:r>
              <a:rPr lang="en-GB" dirty="0" smtClean="0">
                <a:solidFill>
                  <a:srgbClr val="0099FF"/>
                </a:solidFill>
                <a:latin typeface="Broadway" panose="04040905080B02020502" pitchFamily="82" charset="0"/>
              </a:rPr>
              <a:t>	Types </a:t>
            </a:r>
            <a:r>
              <a:rPr lang="en-GB" dirty="0">
                <a:solidFill>
                  <a:srgbClr val="0099FF"/>
                </a:solidFill>
                <a:latin typeface="Broadway" panose="04040905080B02020502" pitchFamily="82" charset="0"/>
              </a:rPr>
              <a:t>of Scheduling in an OS</a:t>
            </a:r>
            <a:endParaRPr dirty="0">
              <a:latin typeface="Broadway" panose="04040905080B02020502" pitchFamily="82" charset="0"/>
            </a:endParaRPr>
          </a:p>
        </p:txBody>
      </p:sp>
      <p:grpSp>
        <p:nvGrpSpPr>
          <p:cNvPr id="34" name="Google Shape;1432;p35"/>
          <p:cNvGrpSpPr/>
          <p:nvPr/>
        </p:nvGrpSpPr>
        <p:grpSpPr>
          <a:xfrm>
            <a:off x="1306235" y="868471"/>
            <a:ext cx="6920582" cy="213439"/>
            <a:chOff x="1096850" y="3242811"/>
            <a:chExt cx="3936683" cy="134070"/>
          </a:xfrm>
        </p:grpSpPr>
        <p:cxnSp>
          <p:nvCxnSpPr>
            <p:cNvPr id="35" name="Google Shape;1433;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36" name="Google Shape;1434;p35"/>
            <p:cNvGrpSpPr/>
            <p:nvPr/>
          </p:nvGrpSpPr>
          <p:grpSpPr>
            <a:xfrm>
              <a:off x="4899464" y="3242811"/>
              <a:ext cx="134070" cy="134070"/>
              <a:chOff x="8382514" y="1084976"/>
              <a:chExt cx="265800" cy="265800"/>
            </a:xfrm>
          </p:grpSpPr>
          <p:sp>
            <p:nvSpPr>
              <p:cNvPr id="37" name="Google Shape;1435;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36;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Rectangle 5"/>
          <p:cNvSpPr/>
          <p:nvPr/>
        </p:nvSpPr>
        <p:spPr>
          <a:xfrm>
            <a:off x="1216102" y="1214203"/>
            <a:ext cx="2515138" cy="307777"/>
          </a:xfrm>
          <a:prstGeom prst="rect">
            <a:avLst/>
          </a:prstGeom>
        </p:spPr>
        <p:txBody>
          <a:bodyPr wrap="square">
            <a:spAutoFit/>
          </a:bodyPr>
          <a:lstStyle/>
          <a:p>
            <a:pPr lvl="0">
              <a:buClr>
                <a:srgbClr val="FF0000"/>
              </a:buClr>
              <a:buFont typeface="Wingdings" panose="05000000000000000000" pitchFamily="2" charset="2"/>
              <a:buChar char="Ø"/>
            </a:pPr>
            <a:r>
              <a:rPr lang="en-GB" b="1" dirty="0"/>
              <a:t>Long-Term Scheduling</a:t>
            </a:r>
            <a:r>
              <a:rPr lang="en-GB" dirty="0"/>
              <a:t> </a:t>
            </a:r>
            <a:r>
              <a:rPr lang="en-GB" dirty="0" smtClean="0"/>
              <a:t>→</a:t>
            </a:r>
            <a:endParaRPr lang="en-GB" dirty="0"/>
          </a:p>
        </p:txBody>
      </p:sp>
      <p:sp>
        <p:nvSpPr>
          <p:cNvPr id="9" name="Rectangle 8"/>
          <p:cNvSpPr/>
          <p:nvPr/>
        </p:nvSpPr>
        <p:spPr>
          <a:xfrm>
            <a:off x="1216102" y="1609671"/>
            <a:ext cx="3877532" cy="276999"/>
          </a:xfrm>
          <a:prstGeom prst="rect">
            <a:avLst/>
          </a:prstGeom>
        </p:spPr>
        <p:txBody>
          <a:bodyPr wrap="square">
            <a:spAutoFit/>
          </a:bodyPr>
          <a:lstStyle/>
          <a:p>
            <a:pPr lvl="0">
              <a:buClr>
                <a:srgbClr val="FF0000"/>
              </a:buClr>
              <a:buFont typeface="Wingdings" panose="05000000000000000000" pitchFamily="2" charset="2"/>
              <a:buChar char="Ø"/>
            </a:pPr>
            <a:r>
              <a:rPr lang="en-GB" sz="1200" b="1" dirty="0" smtClean="0"/>
              <a:t>Short-Term Scheduling (CPU Scheduling) </a:t>
            </a:r>
            <a:r>
              <a:rPr lang="en-GB" sz="1200" dirty="0"/>
              <a:t>→ </a:t>
            </a:r>
            <a:endParaRPr lang="en-GB" sz="1200" dirty="0" smtClean="0"/>
          </a:p>
        </p:txBody>
      </p:sp>
      <p:sp>
        <p:nvSpPr>
          <p:cNvPr id="11" name="Rectangle 10"/>
          <p:cNvSpPr/>
          <p:nvPr/>
        </p:nvSpPr>
        <p:spPr>
          <a:xfrm>
            <a:off x="1216102" y="2116664"/>
            <a:ext cx="2803576" cy="307777"/>
          </a:xfrm>
          <a:prstGeom prst="rect">
            <a:avLst/>
          </a:prstGeom>
        </p:spPr>
        <p:txBody>
          <a:bodyPr wrap="square">
            <a:spAutoFit/>
          </a:bodyPr>
          <a:lstStyle/>
          <a:p>
            <a:pPr lvl="0">
              <a:buClr>
                <a:srgbClr val="FF0000"/>
              </a:buClr>
              <a:buFont typeface="Wingdings" panose="05000000000000000000" pitchFamily="2" charset="2"/>
              <a:buChar char="Ø"/>
            </a:pPr>
            <a:r>
              <a:rPr lang="en-GB" b="1" dirty="0" smtClean="0"/>
              <a:t>Medium-Term Scheduling</a:t>
            </a:r>
            <a:r>
              <a:rPr lang="en-GB" dirty="0" smtClean="0"/>
              <a:t> →</a:t>
            </a:r>
            <a:endParaRPr lang="en-GB" dirty="0"/>
          </a:p>
        </p:txBody>
      </p:sp>
      <p:sp>
        <p:nvSpPr>
          <p:cNvPr id="12" name="Rectangle 11"/>
          <p:cNvSpPr/>
          <p:nvPr/>
        </p:nvSpPr>
        <p:spPr>
          <a:xfrm>
            <a:off x="1148599" y="2777152"/>
            <a:ext cx="1821667" cy="307777"/>
          </a:xfrm>
          <a:prstGeom prst="rect">
            <a:avLst/>
          </a:prstGeom>
        </p:spPr>
        <p:txBody>
          <a:bodyPr wrap="square">
            <a:spAutoFit/>
          </a:bodyPr>
          <a:lstStyle/>
          <a:p>
            <a:pPr lvl="0">
              <a:buClr>
                <a:srgbClr val="FF0000"/>
              </a:buClr>
              <a:buFont typeface="Wingdings" panose="05000000000000000000" pitchFamily="2" charset="2"/>
              <a:buChar char="Ø"/>
            </a:pPr>
            <a:r>
              <a:rPr lang="en-GB" b="1" dirty="0" smtClean="0"/>
              <a:t>I/O </a:t>
            </a:r>
            <a:r>
              <a:rPr lang="en-GB" b="1" dirty="0"/>
              <a:t>Scheduling</a:t>
            </a:r>
            <a:r>
              <a:rPr lang="en-GB" dirty="0"/>
              <a:t> </a:t>
            </a:r>
            <a:r>
              <a:rPr lang="en-GB" dirty="0" smtClean="0"/>
              <a:t>→</a:t>
            </a:r>
            <a:endParaRPr lang="en-GB" dirty="0"/>
          </a:p>
        </p:txBody>
      </p:sp>
      <p:sp>
        <p:nvSpPr>
          <p:cNvPr id="2" name="Rectangle 1"/>
          <p:cNvSpPr/>
          <p:nvPr/>
        </p:nvSpPr>
        <p:spPr>
          <a:xfrm>
            <a:off x="3779079" y="1223861"/>
            <a:ext cx="3770584" cy="307777"/>
          </a:xfrm>
          <a:prstGeom prst="rect">
            <a:avLst/>
          </a:prstGeom>
        </p:spPr>
        <p:txBody>
          <a:bodyPr wrap="none">
            <a:spAutoFit/>
          </a:bodyPr>
          <a:lstStyle/>
          <a:p>
            <a:pPr lvl="0">
              <a:buClr>
                <a:srgbClr val="FF0000"/>
              </a:buClr>
              <a:buFont typeface="Wingdings" panose="05000000000000000000" pitchFamily="2" charset="2"/>
              <a:buChar char="Ø"/>
            </a:pPr>
            <a:r>
              <a:rPr lang="en-GB" dirty="0"/>
              <a:t>Decides which processes enter the system.</a:t>
            </a:r>
          </a:p>
        </p:txBody>
      </p:sp>
      <p:sp>
        <p:nvSpPr>
          <p:cNvPr id="3" name="Rectangle 2"/>
          <p:cNvSpPr/>
          <p:nvPr/>
        </p:nvSpPr>
        <p:spPr>
          <a:xfrm>
            <a:off x="4613289" y="1602291"/>
            <a:ext cx="3560590" cy="307777"/>
          </a:xfrm>
          <a:prstGeom prst="rect">
            <a:avLst/>
          </a:prstGeom>
        </p:spPr>
        <p:txBody>
          <a:bodyPr wrap="none">
            <a:spAutoFit/>
          </a:bodyPr>
          <a:lstStyle/>
          <a:p>
            <a:pPr marL="285750" indent="-285750">
              <a:buClr>
                <a:srgbClr val="FF0000"/>
              </a:buClr>
              <a:buFont typeface="Wingdings" panose="05000000000000000000" pitchFamily="2" charset="2"/>
              <a:buChar char="Ø"/>
            </a:pPr>
            <a:r>
              <a:rPr lang="en-GB" dirty="0" smtClean="0"/>
              <a:t>Decides </a:t>
            </a:r>
            <a:r>
              <a:rPr lang="en-GB" dirty="0"/>
              <a:t>which process gets CPU time.</a:t>
            </a:r>
          </a:p>
        </p:txBody>
      </p:sp>
      <p:sp>
        <p:nvSpPr>
          <p:cNvPr id="4" name="Rectangle 3"/>
          <p:cNvSpPr/>
          <p:nvPr/>
        </p:nvSpPr>
        <p:spPr>
          <a:xfrm>
            <a:off x="3826365" y="2112804"/>
            <a:ext cx="4572000" cy="523220"/>
          </a:xfrm>
          <a:prstGeom prst="rect">
            <a:avLst/>
          </a:prstGeom>
        </p:spPr>
        <p:txBody>
          <a:bodyPr>
            <a:spAutoFit/>
          </a:bodyPr>
          <a:lstStyle/>
          <a:p>
            <a:pPr lvl="0">
              <a:buClr>
                <a:srgbClr val="FF0000"/>
              </a:buClr>
              <a:buFont typeface="Wingdings" panose="05000000000000000000" pitchFamily="2" charset="2"/>
              <a:buChar char="Ø"/>
            </a:pPr>
            <a:r>
              <a:rPr lang="en-GB" dirty="0"/>
              <a:t>Temporarily removes processes from memory (swapping).</a:t>
            </a:r>
          </a:p>
        </p:txBody>
      </p:sp>
      <p:sp>
        <p:nvSpPr>
          <p:cNvPr id="5" name="Rectangle 4"/>
          <p:cNvSpPr/>
          <p:nvPr/>
        </p:nvSpPr>
        <p:spPr>
          <a:xfrm>
            <a:off x="2888101" y="2805176"/>
            <a:ext cx="3858749" cy="307777"/>
          </a:xfrm>
          <a:prstGeom prst="rect">
            <a:avLst/>
          </a:prstGeom>
        </p:spPr>
        <p:txBody>
          <a:bodyPr wrap="none">
            <a:spAutoFit/>
          </a:bodyPr>
          <a:lstStyle/>
          <a:p>
            <a:pPr lvl="0">
              <a:buClr>
                <a:srgbClr val="FF0000"/>
              </a:buClr>
              <a:buFont typeface="Wingdings" panose="05000000000000000000" pitchFamily="2" charset="2"/>
              <a:buChar char="Ø"/>
            </a:pPr>
            <a:r>
              <a:rPr lang="en-GB" dirty="0"/>
              <a:t>Manages I/O requests for disks and devices.</a:t>
            </a:r>
          </a:p>
        </p:txBody>
      </p:sp>
    </p:spTree>
    <p:extLst>
      <p:ext uri="{BB962C8B-B14F-4D97-AF65-F5344CB8AC3E}">
        <p14:creationId xmlns:p14="http://schemas.microsoft.com/office/powerpoint/2010/main" val="2090777438"/>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2" grpId="0"/>
      <p:bldP spid="2" grpId="0"/>
      <p:bldP spid="3" grpId="0"/>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42"/>
          <p:cNvSpPr txBox="1">
            <a:spLocks noGrp="1"/>
          </p:cNvSpPr>
          <p:nvPr>
            <p:ph type="title"/>
          </p:nvPr>
        </p:nvSpPr>
        <p:spPr>
          <a:xfrm>
            <a:off x="627749" y="40604"/>
            <a:ext cx="7704000" cy="572700"/>
          </a:xfrm>
          <a:prstGeom prst="rect">
            <a:avLst/>
          </a:prstGeom>
        </p:spPr>
        <p:txBody>
          <a:bodyPr spcFirstLastPara="1" wrap="square" lIns="91425" tIns="91425" rIns="91425" bIns="91425" anchor="t" anchorCtr="0">
            <a:noAutofit/>
          </a:bodyPr>
          <a:lstStyle/>
          <a:p>
            <a:pPr lvl="0"/>
            <a:r>
              <a:rPr lang="en-US" dirty="0" smtClean="0"/>
              <a:t>				</a:t>
            </a:r>
            <a:r>
              <a:rPr lang="en-US" dirty="0" smtClean="0">
                <a:solidFill>
                  <a:srgbClr val="FF0000"/>
                </a:solidFill>
                <a:latin typeface="Broadway" panose="04040905080B02020502" pitchFamily="82" charset="0"/>
              </a:rPr>
              <a:t>Info:</a:t>
            </a:r>
            <a:endParaRPr dirty="0">
              <a:solidFill>
                <a:srgbClr val="FF0000"/>
              </a:solidFill>
              <a:latin typeface="Broadway" panose="04040905080B02020502" pitchFamily="82" charset="0"/>
            </a:endParaRPr>
          </a:p>
        </p:txBody>
      </p:sp>
      <p:graphicFrame>
        <p:nvGraphicFramePr>
          <p:cNvPr id="70" name="Content Placeholder 3"/>
          <p:cNvGraphicFramePr>
            <a:graphicFrameLocks/>
          </p:cNvGraphicFramePr>
          <p:nvPr>
            <p:extLst>
              <p:ext uri="{D42A27DB-BD31-4B8C-83A1-F6EECF244321}">
                <p14:modId xmlns:p14="http://schemas.microsoft.com/office/powerpoint/2010/main" val="2342280529"/>
              </p:ext>
            </p:extLst>
          </p:nvPr>
        </p:nvGraphicFramePr>
        <p:xfrm>
          <a:off x="1356257" y="720031"/>
          <a:ext cx="6922554" cy="3716959"/>
        </p:xfrm>
        <a:graphic>
          <a:graphicData uri="http://schemas.openxmlformats.org/drawingml/2006/table">
            <a:tbl>
              <a:tblPr firstRow="1" firstCol="1" bandRow="1">
                <a:tableStyleId>{5C22544A-7EE6-4342-B048-85BDC9FD1C3A}</a:tableStyleId>
              </a:tblPr>
              <a:tblGrid>
                <a:gridCol w="2307518">
                  <a:extLst>
                    <a:ext uri="{9D8B030D-6E8A-4147-A177-3AD203B41FA5}">
                      <a16:colId xmlns:a16="http://schemas.microsoft.com/office/drawing/2014/main" val="599891580"/>
                    </a:ext>
                  </a:extLst>
                </a:gridCol>
                <a:gridCol w="2307518">
                  <a:extLst>
                    <a:ext uri="{9D8B030D-6E8A-4147-A177-3AD203B41FA5}">
                      <a16:colId xmlns:a16="http://schemas.microsoft.com/office/drawing/2014/main" val="1090144047"/>
                    </a:ext>
                  </a:extLst>
                </a:gridCol>
                <a:gridCol w="2307518">
                  <a:extLst>
                    <a:ext uri="{9D8B030D-6E8A-4147-A177-3AD203B41FA5}">
                      <a16:colId xmlns:a16="http://schemas.microsoft.com/office/drawing/2014/main" val="4230991600"/>
                    </a:ext>
                  </a:extLst>
                </a:gridCol>
              </a:tblGrid>
              <a:tr h="712363">
                <a:tc>
                  <a:txBody>
                    <a:bodyPr/>
                    <a:lstStyle/>
                    <a:p>
                      <a:pPr>
                        <a:lnSpc>
                          <a:spcPct val="115000"/>
                        </a:lnSpc>
                        <a:spcAft>
                          <a:spcPts val="1000"/>
                        </a:spcAft>
                      </a:pPr>
                      <a:r>
                        <a:rPr lang="en-GB" sz="1800" dirty="0">
                          <a:effectLst/>
                        </a:rPr>
                        <a:t>Scheduler</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nSpc>
                          <a:spcPct val="115000"/>
                        </a:lnSpc>
                        <a:spcAft>
                          <a:spcPts val="1000"/>
                        </a:spcAft>
                      </a:pPr>
                      <a:r>
                        <a:rPr lang="en-US" sz="1800" dirty="0" smtClean="0">
                          <a:effectLst/>
                          <a:latin typeface="+mn-lt"/>
                          <a:ea typeface="+mn-ea"/>
                          <a:cs typeface="+mn-cs"/>
                        </a:rPr>
                        <a:t>Work</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nSpc>
                          <a:spcPct val="115000"/>
                        </a:lnSpc>
                        <a:spcAft>
                          <a:spcPts val="1000"/>
                        </a:spcAft>
                      </a:pPr>
                      <a:r>
                        <a:rPr lang="en-GB" sz="1800" dirty="0">
                          <a:effectLst/>
                        </a:rPr>
                        <a:t>Example</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618503119"/>
                  </a:ext>
                </a:extLst>
              </a:tr>
              <a:tr h="673856">
                <a:tc>
                  <a:txBody>
                    <a:bodyPr/>
                    <a:lstStyle/>
                    <a:p>
                      <a:pPr>
                        <a:lnSpc>
                          <a:spcPct val="115000"/>
                        </a:lnSpc>
                        <a:spcAft>
                          <a:spcPts val="1000"/>
                        </a:spcAft>
                      </a:pPr>
                      <a:r>
                        <a:rPr lang="en-GB" sz="1800" dirty="0">
                          <a:effectLst/>
                        </a:rPr>
                        <a:t>Long-Term</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nSpc>
                          <a:spcPct val="115000"/>
                        </a:lnSpc>
                        <a:spcAft>
                          <a:spcPts val="1000"/>
                        </a:spcAft>
                      </a:pPr>
                      <a:r>
                        <a:rPr lang="en-GB" sz="1800" dirty="0">
                          <a:effectLst/>
                        </a:rPr>
                        <a:t>Job select</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nSpc>
                          <a:spcPct val="115000"/>
                        </a:lnSpc>
                        <a:spcAft>
                          <a:spcPts val="1000"/>
                        </a:spcAft>
                      </a:pPr>
                      <a:r>
                        <a:rPr lang="en-GB" sz="1800">
                          <a:effectLst/>
                        </a:rPr>
                        <a:t>FCFS, Priority</a:t>
                      </a:r>
                      <a:endParaRPr lang="en-GB" sz="180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3885523223"/>
                  </a:ext>
                </a:extLst>
              </a:tr>
              <a:tr h="665833">
                <a:tc>
                  <a:txBody>
                    <a:bodyPr/>
                    <a:lstStyle/>
                    <a:p>
                      <a:pPr>
                        <a:lnSpc>
                          <a:spcPct val="115000"/>
                        </a:lnSpc>
                        <a:spcAft>
                          <a:spcPts val="1000"/>
                        </a:spcAft>
                      </a:pPr>
                      <a:r>
                        <a:rPr lang="en-GB" sz="1800">
                          <a:effectLst/>
                        </a:rPr>
                        <a:t>Short-Term</a:t>
                      </a:r>
                      <a:endParaRPr lang="en-GB" sz="180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nSpc>
                          <a:spcPct val="115000"/>
                        </a:lnSpc>
                        <a:spcAft>
                          <a:spcPts val="1000"/>
                        </a:spcAft>
                      </a:pPr>
                      <a:r>
                        <a:rPr lang="en-GB" sz="1800" dirty="0">
                          <a:effectLst/>
                        </a:rPr>
                        <a:t>CPU allocate</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nSpc>
                          <a:spcPct val="115000"/>
                        </a:lnSpc>
                        <a:spcAft>
                          <a:spcPts val="1000"/>
                        </a:spcAft>
                      </a:pPr>
                      <a:r>
                        <a:rPr lang="en-GB" sz="1800">
                          <a:effectLst/>
                        </a:rPr>
                        <a:t>RR, SJF</a:t>
                      </a:r>
                      <a:endParaRPr lang="en-GB" sz="180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735489710"/>
                  </a:ext>
                </a:extLst>
              </a:tr>
              <a:tr h="991051">
                <a:tc>
                  <a:txBody>
                    <a:bodyPr/>
                    <a:lstStyle/>
                    <a:p>
                      <a:pPr>
                        <a:lnSpc>
                          <a:spcPct val="115000"/>
                        </a:lnSpc>
                        <a:spcAft>
                          <a:spcPts val="1000"/>
                        </a:spcAft>
                      </a:pPr>
                      <a:r>
                        <a:rPr lang="en-GB" sz="1800">
                          <a:effectLst/>
                        </a:rPr>
                        <a:t>Medium-Term</a:t>
                      </a:r>
                      <a:endParaRPr lang="en-GB" sz="180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nSpc>
                          <a:spcPct val="115000"/>
                        </a:lnSpc>
                        <a:spcAft>
                          <a:spcPts val="1000"/>
                        </a:spcAft>
                      </a:pPr>
                      <a:r>
                        <a:rPr lang="en-GB" sz="1800" dirty="0">
                          <a:effectLst/>
                        </a:rPr>
                        <a:t>Suspend/resume</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nSpc>
                          <a:spcPct val="115000"/>
                        </a:lnSpc>
                        <a:spcAft>
                          <a:spcPts val="1000"/>
                        </a:spcAft>
                      </a:pPr>
                      <a:r>
                        <a:rPr lang="en-GB" sz="1800" dirty="0">
                          <a:effectLst/>
                        </a:rPr>
                        <a:t>Swapping</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711034624"/>
                  </a:ext>
                </a:extLst>
              </a:tr>
              <a:tr h="673856">
                <a:tc>
                  <a:txBody>
                    <a:bodyPr/>
                    <a:lstStyle/>
                    <a:p>
                      <a:pPr>
                        <a:lnSpc>
                          <a:spcPct val="115000"/>
                        </a:lnSpc>
                        <a:spcAft>
                          <a:spcPts val="1000"/>
                        </a:spcAft>
                      </a:pPr>
                      <a:r>
                        <a:rPr lang="en-GB" sz="1800">
                          <a:effectLst/>
                        </a:rPr>
                        <a:t>I/O Scheduler</a:t>
                      </a:r>
                      <a:endParaRPr lang="en-GB" sz="180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nSpc>
                          <a:spcPct val="115000"/>
                        </a:lnSpc>
                        <a:spcAft>
                          <a:spcPts val="1000"/>
                        </a:spcAft>
                      </a:pPr>
                      <a:r>
                        <a:rPr lang="en-GB" sz="1800" dirty="0">
                          <a:effectLst/>
                        </a:rPr>
                        <a:t>Disk access</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nSpc>
                          <a:spcPct val="115000"/>
                        </a:lnSpc>
                        <a:spcAft>
                          <a:spcPts val="1000"/>
                        </a:spcAft>
                      </a:pPr>
                      <a:r>
                        <a:rPr lang="en-GB" sz="1800" dirty="0">
                          <a:effectLst/>
                        </a:rPr>
                        <a:t>SSTF, LOOK</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4129340959"/>
                  </a:ext>
                </a:extLst>
              </a:tr>
            </a:tbl>
          </a:graphicData>
        </a:graphic>
      </p:graphicFrame>
      <p:grpSp>
        <p:nvGrpSpPr>
          <p:cNvPr id="71" name="Google Shape;1432;p35"/>
          <p:cNvGrpSpPr/>
          <p:nvPr/>
        </p:nvGrpSpPr>
        <p:grpSpPr>
          <a:xfrm>
            <a:off x="1411166" y="453221"/>
            <a:ext cx="6920582" cy="213439"/>
            <a:chOff x="1096850" y="3242811"/>
            <a:chExt cx="3936683" cy="134070"/>
          </a:xfrm>
        </p:grpSpPr>
        <p:cxnSp>
          <p:nvCxnSpPr>
            <p:cNvPr id="72" name="Google Shape;1433;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73" name="Google Shape;1434;p35"/>
            <p:cNvGrpSpPr/>
            <p:nvPr/>
          </p:nvGrpSpPr>
          <p:grpSpPr>
            <a:xfrm>
              <a:off x="4899464" y="3242811"/>
              <a:ext cx="134070" cy="134070"/>
              <a:chOff x="8382514" y="1084976"/>
              <a:chExt cx="265800" cy="265800"/>
            </a:xfrm>
          </p:grpSpPr>
          <p:sp>
            <p:nvSpPr>
              <p:cNvPr id="74" name="Google Shape;1435;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436;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warp dir="in"/>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33"/>
        <p:cNvGrpSpPr/>
        <p:nvPr/>
      </p:nvGrpSpPr>
      <p:grpSpPr>
        <a:xfrm>
          <a:off x="0" y="0"/>
          <a:ext cx="0" cy="0"/>
          <a:chOff x="0" y="0"/>
          <a:chExt cx="0" cy="0"/>
        </a:xfrm>
      </p:grpSpPr>
      <p:sp>
        <p:nvSpPr>
          <p:cNvPr id="1634" name="Google Shape;1634;p41"/>
          <p:cNvSpPr txBox="1">
            <a:spLocks noGrp="1"/>
          </p:cNvSpPr>
          <p:nvPr>
            <p:ph type="title"/>
          </p:nvPr>
        </p:nvSpPr>
        <p:spPr>
          <a:xfrm>
            <a:off x="606381" y="295771"/>
            <a:ext cx="7704000" cy="572700"/>
          </a:xfrm>
          <a:prstGeom prst="rect">
            <a:avLst/>
          </a:prstGeom>
        </p:spPr>
        <p:txBody>
          <a:bodyPr spcFirstLastPara="1" wrap="square" lIns="91425" tIns="91425" rIns="91425" bIns="91425" anchor="t" anchorCtr="0">
            <a:noAutofit/>
          </a:bodyPr>
          <a:lstStyle/>
          <a:p>
            <a:pPr lvl="0"/>
            <a:r>
              <a:rPr lang="en-GB" dirty="0" smtClean="0">
                <a:solidFill>
                  <a:srgbClr val="0099FF"/>
                </a:solidFill>
                <a:latin typeface="Broadway" panose="04040905080B02020502" pitchFamily="82" charset="0"/>
              </a:rPr>
              <a:t>	Types </a:t>
            </a:r>
            <a:r>
              <a:rPr lang="en-GB" dirty="0">
                <a:solidFill>
                  <a:srgbClr val="0099FF"/>
                </a:solidFill>
                <a:latin typeface="Broadway" panose="04040905080B02020502" pitchFamily="82" charset="0"/>
              </a:rPr>
              <a:t>of Scheduling in an OS</a:t>
            </a:r>
            <a:endParaRPr dirty="0">
              <a:latin typeface="Broadway" panose="04040905080B02020502" pitchFamily="82" charset="0"/>
            </a:endParaRPr>
          </a:p>
        </p:txBody>
      </p:sp>
      <p:grpSp>
        <p:nvGrpSpPr>
          <p:cNvPr id="34" name="Google Shape;1432;p35"/>
          <p:cNvGrpSpPr/>
          <p:nvPr/>
        </p:nvGrpSpPr>
        <p:grpSpPr>
          <a:xfrm>
            <a:off x="1306235" y="868471"/>
            <a:ext cx="6920582" cy="213439"/>
            <a:chOff x="1096850" y="3242811"/>
            <a:chExt cx="3936683" cy="134070"/>
          </a:xfrm>
        </p:grpSpPr>
        <p:cxnSp>
          <p:nvCxnSpPr>
            <p:cNvPr id="35" name="Google Shape;1433;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36" name="Google Shape;1434;p35"/>
            <p:cNvGrpSpPr/>
            <p:nvPr/>
          </p:nvGrpSpPr>
          <p:grpSpPr>
            <a:xfrm>
              <a:off x="4899464" y="3242811"/>
              <a:ext cx="134070" cy="134070"/>
              <a:chOff x="8382514" y="1084976"/>
              <a:chExt cx="265800" cy="265800"/>
            </a:xfrm>
          </p:grpSpPr>
          <p:sp>
            <p:nvSpPr>
              <p:cNvPr id="37" name="Google Shape;1435;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36;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Rectangle 5"/>
          <p:cNvSpPr/>
          <p:nvPr/>
        </p:nvSpPr>
        <p:spPr>
          <a:xfrm>
            <a:off x="1437034" y="2245402"/>
            <a:ext cx="6490072" cy="646331"/>
          </a:xfrm>
          <a:prstGeom prst="rect">
            <a:avLst/>
          </a:prstGeom>
        </p:spPr>
        <p:txBody>
          <a:bodyPr wrap="square">
            <a:spAutoFit/>
          </a:bodyPr>
          <a:lstStyle/>
          <a:p>
            <a:pPr lvl="0">
              <a:buClr>
                <a:srgbClr val="FF0000"/>
              </a:buClr>
              <a:buFont typeface="Wingdings" panose="05000000000000000000" pitchFamily="2" charset="2"/>
              <a:buChar char="Ø"/>
            </a:pPr>
            <a:r>
              <a:rPr lang="en-US" sz="2000" dirty="0" smtClean="0"/>
              <a:t>Q: </a:t>
            </a:r>
            <a:r>
              <a:rPr lang="en-US" sz="3600" dirty="0" err="1" smtClean="0">
                <a:solidFill>
                  <a:srgbClr val="FF0000"/>
                </a:solidFill>
              </a:rPr>
              <a:t>Whats</a:t>
            </a:r>
            <a:r>
              <a:rPr lang="en-US" sz="3600" dirty="0" smtClean="0">
                <a:solidFill>
                  <a:srgbClr val="FF0000"/>
                </a:solidFill>
              </a:rPr>
              <a:t> Memory Swapping?</a:t>
            </a:r>
          </a:p>
        </p:txBody>
      </p:sp>
      <p:sp>
        <p:nvSpPr>
          <p:cNvPr id="9" name="Rectangle 8"/>
          <p:cNvSpPr/>
          <p:nvPr/>
        </p:nvSpPr>
        <p:spPr>
          <a:xfrm>
            <a:off x="2131802" y="1677010"/>
            <a:ext cx="6490072" cy="461665"/>
          </a:xfrm>
          <a:prstGeom prst="rect">
            <a:avLst/>
          </a:prstGeom>
        </p:spPr>
        <p:txBody>
          <a:bodyPr wrap="square">
            <a:spAutoFit/>
          </a:bodyPr>
          <a:lstStyle/>
          <a:p>
            <a:pPr lvl="0">
              <a:buClr>
                <a:srgbClr val="FF0000"/>
              </a:buClr>
              <a:buFont typeface="Wingdings" panose="05000000000000000000" pitchFamily="2" charset="2"/>
              <a:buChar char="Ø"/>
            </a:pPr>
            <a:r>
              <a:rPr lang="en-US" dirty="0" smtClean="0">
                <a:solidFill>
                  <a:srgbClr val="00B050"/>
                </a:solidFill>
              </a:rPr>
              <a:t> </a:t>
            </a:r>
            <a:r>
              <a:rPr lang="en-US" sz="2400" dirty="0" smtClean="0">
                <a:solidFill>
                  <a:srgbClr val="00B050"/>
                </a:solidFill>
              </a:rPr>
              <a:t>A question has arisen here.</a:t>
            </a:r>
          </a:p>
        </p:txBody>
      </p:sp>
    </p:spTree>
    <p:extLst>
      <p:ext uri="{BB962C8B-B14F-4D97-AF65-F5344CB8AC3E}">
        <p14:creationId xmlns:p14="http://schemas.microsoft.com/office/powerpoint/2010/main" val="3128284207"/>
      </p:ext>
    </p:extLst>
  </p:cSld>
  <p:clrMapOvr>
    <a:masterClrMapping/>
  </p:clrMapOvr>
  <p:transition spd="slow">
    <p:circl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33"/>
        <p:cNvGrpSpPr/>
        <p:nvPr/>
      </p:nvGrpSpPr>
      <p:grpSpPr>
        <a:xfrm>
          <a:off x="0" y="0"/>
          <a:ext cx="0" cy="0"/>
          <a:chOff x="0" y="0"/>
          <a:chExt cx="0" cy="0"/>
        </a:xfrm>
      </p:grpSpPr>
      <p:sp>
        <p:nvSpPr>
          <p:cNvPr id="1634" name="Google Shape;1634;p41"/>
          <p:cNvSpPr txBox="1">
            <a:spLocks noGrp="1"/>
          </p:cNvSpPr>
          <p:nvPr>
            <p:ph type="title"/>
          </p:nvPr>
        </p:nvSpPr>
        <p:spPr>
          <a:xfrm>
            <a:off x="606381" y="295771"/>
            <a:ext cx="7704000" cy="572700"/>
          </a:xfrm>
          <a:prstGeom prst="rect">
            <a:avLst/>
          </a:prstGeom>
        </p:spPr>
        <p:txBody>
          <a:bodyPr spcFirstLastPara="1" wrap="square" lIns="91425" tIns="91425" rIns="91425" bIns="91425" anchor="t" anchorCtr="0">
            <a:noAutofit/>
          </a:bodyPr>
          <a:lstStyle/>
          <a:p>
            <a:pPr lvl="0"/>
            <a:r>
              <a:rPr lang="en-GB" dirty="0" smtClean="0">
                <a:solidFill>
                  <a:srgbClr val="0099FF"/>
                </a:solidFill>
                <a:latin typeface="Broadway" panose="04040905080B02020502" pitchFamily="82" charset="0"/>
              </a:rPr>
              <a:t>	       MEMORY SWAPPING</a:t>
            </a:r>
            <a:endParaRPr dirty="0">
              <a:latin typeface="Broadway" panose="04040905080B02020502" pitchFamily="82" charset="0"/>
            </a:endParaRPr>
          </a:p>
        </p:txBody>
      </p:sp>
      <p:grpSp>
        <p:nvGrpSpPr>
          <p:cNvPr id="34" name="Google Shape;1432;p35"/>
          <p:cNvGrpSpPr/>
          <p:nvPr/>
        </p:nvGrpSpPr>
        <p:grpSpPr>
          <a:xfrm>
            <a:off x="1306235" y="868471"/>
            <a:ext cx="6920582" cy="213439"/>
            <a:chOff x="1096850" y="3242811"/>
            <a:chExt cx="3936683" cy="134070"/>
          </a:xfrm>
        </p:grpSpPr>
        <p:cxnSp>
          <p:nvCxnSpPr>
            <p:cNvPr id="35" name="Google Shape;1433;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36" name="Google Shape;1434;p35"/>
            <p:cNvGrpSpPr/>
            <p:nvPr/>
          </p:nvGrpSpPr>
          <p:grpSpPr>
            <a:xfrm>
              <a:off x="4899464" y="3242811"/>
              <a:ext cx="134070" cy="134070"/>
              <a:chOff x="8382514" y="1084976"/>
              <a:chExt cx="265800" cy="265800"/>
            </a:xfrm>
          </p:grpSpPr>
          <p:sp>
            <p:nvSpPr>
              <p:cNvPr id="37" name="Google Shape;1435;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36;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ectangle 1"/>
          <p:cNvSpPr/>
          <p:nvPr/>
        </p:nvSpPr>
        <p:spPr>
          <a:xfrm>
            <a:off x="1380672" y="1140650"/>
            <a:ext cx="6610455" cy="2585323"/>
          </a:xfrm>
          <a:prstGeom prst="rect">
            <a:avLst/>
          </a:prstGeom>
        </p:spPr>
        <p:txBody>
          <a:bodyPr wrap="square">
            <a:spAutoFit/>
          </a:bodyPr>
          <a:lstStyle/>
          <a:p>
            <a:pPr marL="285750" indent="-285750" algn="ctr">
              <a:buFont typeface="Wingdings" panose="05000000000000000000" pitchFamily="2" charset="2"/>
              <a:buChar char="Ø"/>
            </a:pPr>
            <a:r>
              <a:rPr lang="en-GB" sz="1800" b="1" dirty="0"/>
              <a:t>Memory Swapping</a:t>
            </a:r>
            <a:r>
              <a:rPr lang="en-GB" sz="1800" dirty="0"/>
              <a:t> means </a:t>
            </a:r>
            <a:r>
              <a:rPr lang="en-GB" sz="1800" b="1" dirty="0"/>
              <a:t>moving a process</a:t>
            </a:r>
            <a:r>
              <a:rPr lang="en-GB" sz="1800" dirty="0"/>
              <a:t> from </a:t>
            </a:r>
            <a:r>
              <a:rPr lang="en-GB" sz="1800" b="1" dirty="0"/>
              <a:t>RAM (main memory)</a:t>
            </a:r>
            <a:r>
              <a:rPr lang="en-GB" sz="1800" dirty="0"/>
              <a:t> to </a:t>
            </a:r>
            <a:r>
              <a:rPr lang="en-GB" sz="1800" b="1" dirty="0"/>
              <a:t>disk (secondary storage)</a:t>
            </a:r>
            <a:r>
              <a:rPr lang="en-GB" sz="1800" dirty="0"/>
              <a:t> and </a:t>
            </a:r>
            <a:r>
              <a:rPr lang="en-GB" sz="1800" b="1" dirty="0"/>
              <a:t>bringing it back</a:t>
            </a:r>
            <a:r>
              <a:rPr lang="en-GB" sz="1800" dirty="0"/>
              <a:t> when needed</a:t>
            </a:r>
            <a:r>
              <a:rPr lang="en-GB" sz="1800" dirty="0" smtClean="0"/>
              <a:t>.</a:t>
            </a:r>
          </a:p>
          <a:p>
            <a:pPr algn="ctr"/>
            <a:endParaRPr lang="en-US" sz="1800" dirty="0"/>
          </a:p>
          <a:p>
            <a:pPr marL="285750" indent="-285750" algn="ctr">
              <a:buFont typeface="Wingdings" panose="05000000000000000000" pitchFamily="2" charset="2"/>
              <a:buChar char="Ø"/>
            </a:pPr>
            <a:r>
              <a:rPr lang="en-GB" sz="1800" dirty="0" smtClean="0"/>
              <a:t> </a:t>
            </a:r>
            <a:r>
              <a:rPr lang="en-GB" sz="1800" dirty="0"/>
              <a:t>When too many processes are running and </a:t>
            </a:r>
            <a:r>
              <a:rPr lang="en-GB" sz="1800" b="1" dirty="0"/>
              <a:t>RAM gets full</a:t>
            </a:r>
            <a:r>
              <a:rPr lang="en-GB" sz="1800" dirty="0"/>
              <a:t>, the operating system </a:t>
            </a:r>
            <a:r>
              <a:rPr lang="en-GB" sz="1800" b="1" dirty="0"/>
              <a:t>"swaps out"</a:t>
            </a:r>
            <a:r>
              <a:rPr lang="en-GB" sz="1800" dirty="0"/>
              <a:t> some processes (pauses them and saves them to disk).</a:t>
            </a:r>
            <a:br>
              <a:rPr lang="en-GB" sz="1800" dirty="0"/>
            </a:br>
            <a:r>
              <a:rPr lang="en-GB" sz="1800" dirty="0" smtClean="0"/>
              <a:t> </a:t>
            </a:r>
            <a:r>
              <a:rPr lang="en-GB" sz="1800" dirty="0"/>
              <a:t>Later, when there is free space again, it </a:t>
            </a:r>
            <a:r>
              <a:rPr lang="en-GB" sz="1800" b="1" dirty="0"/>
              <a:t>"swaps in"</a:t>
            </a:r>
            <a:r>
              <a:rPr lang="en-GB" sz="1800" dirty="0"/>
              <a:t> the process (brings it back into RAM) to continue execution.</a:t>
            </a:r>
          </a:p>
        </p:txBody>
      </p:sp>
    </p:spTree>
    <p:extLst>
      <p:ext uri="{BB962C8B-B14F-4D97-AF65-F5344CB8AC3E}">
        <p14:creationId xmlns:p14="http://schemas.microsoft.com/office/powerpoint/2010/main" val="202318805"/>
      </p:ext>
    </p:extLst>
  </p:cSld>
  <p:clrMapOvr>
    <a:masterClrMapping/>
  </p:clrMapOvr>
  <p:transition spd="slow">
    <p:circl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33"/>
        <p:cNvGrpSpPr/>
        <p:nvPr/>
      </p:nvGrpSpPr>
      <p:grpSpPr>
        <a:xfrm>
          <a:off x="0" y="0"/>
          <a:ext cx="0" cy="0"/>
          <a:chOff x="0" y="0"/>
          <a:chExt cx="0" cy="0"/>
        </a:xfrm>
      </p:grpSpPr>
      <p:sp>
        <p:nvSpPr>
          <p:cNvPr id="1634" name="Google Shape;1634;p41"/>
          <p:cNvSpPr txBox="1">
            <a:spLocks noGrp="1"/>
          </p:cNvSpPr>
          <p:nvPr>
            <p:ph type="title"/>
          </p:nvPr>
        </p:nvSpPr>
        <p:spPr>
          <a:xfrm>
            <a:off x="606381" y="295771"/>
            <a:ext cx="7704000" cy="572700"/>
          </a:xfrm>
          <a:prstGeom prst="rect">
            <a:avLst/>
          </a:prstGeom>
        </p:spPr>
        <p:txBody>
          <a:bodyPr spcFirstLastPara="1" wrap="square" lIns="91425" tIns="91425" rIns="91425" bIns="91425" anchor="t" anchorCtr="0">
            <a:noAutofit/>
          </a:bodyPr>
          <a:lstStyle/>
          <a:p>
            <a:pPr lvl="0"/>
            <a:r>
              <a:rPr lang="en-GB" dirty="0" smtClean="0">
                <a:solidFill>
                  <a:srgbClr val="0099FF"/>
                </a:solidFill>
                <a:latin typeface="Broadway" panose="04040905080B02020502" pitchFamily="82" charset="0"/>
              </a:rPr>
              <a:t>	       MEMORY SWAPPING</a:t>
            </a:r>
            <a:endParaRPr dirty="0">
              <a:latin typeface="Broadway" panose="04040905080B02020502" pitchFamily="82" charset="0"/>
            </a:endParaRPr>
          </a:p>
        </p:txBody>
      </p:sp>
      <p:grpSp>
        <p:nvGrpSpPr>
          <p:cNvPr id="34" name="Google Shape;1432;p35"/>
          <p:cNvGrpSpPr/>
          <p:nvPr/>
        </p:nvGrpSpPr>
        <p:grpSpPr>
          <a:xfrm>
            <a:off x="1306235" y="868471"/>
            <a:ext cx="6920582" cy="213439"/>
            <a:chOff x="1096850" y="3242811"/>
            <a:chExt cx="3936683" cy="134070"/>
          </a:xfrm>
        </p:grpSpPr>
        <p:cxnSp>
          <p:nvCxnSpPr>
            <p:cNvPr id="35" name="Google Shape;1433;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36" name="Google Shape;1434;p35"/>
            <p:cNvGrpSpPr/>
            <p:nvPr/>
          </p:nvGrpSpPr>
          <p:grpSpPr>
            <a:xfrm>
              <a:off x="4899464" y="3242811"/>
              <a:ext cx="134070" cy="134070"/>
              <a:chOff x="8382514" y="1084976"/>
              <a:chExt cx="265800" cy="265800"/>
            </a:xfrm>
          </p:grpSpPr>
          <p:sp>
            <p:nvSpPr>
              <p:cNvPr id="37" name="Google Shape;1435;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36;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 name="Rectangle 8"/>
          <p:cNvSpPr/>
          <p:nvPr/>
        </p:nvSpPr>
        <p:spPr>
          <a:xfrm>
            <a:off x="1439393" y="1654610"/>
            <a:ext cx="6787425" cy="830997"/>
          </a:xfrm>
          <a:prstGeom prst="rect">
            <a:avLst/>
          </a:prstGeom>
        </p:spPr>
        <p:txBody>
          <a:bodyPr wrap="square">
            <a:spAutoFit/>
          </a:bodyPr>
          <a:lstStyle/>
          <a:p>
            <a:endParaRPr lang="en-US" sz="1600" dirty="0">
              <a:solidFill>
                <a:srgbClr val="00B050"/>
              </a:solidFill>
            </a:endParaRPr>
          </a:p>
          <a:p>
            <a:r>
              <a:rPr lang="en-GB" sz="1600" dirty="0" smtClean="0">
                <a:solidFill>
                  <a:srgbClr val="00B050"/>
                </a:solidFill>
              </a:rPr>
              <a:t> </a:t>
            </a:r>
            <a:r>
              <a:rPr lang="en-GB" sz="1600" dirty="0">
                <a:solidFill>
                  <a:srgbClr val="00B050"/>
                </a:solidFill>
              </a:rPr>
              <a:t>Swap Out = Move a process </a:t>
            </a:r>
            <a:r>
              <a:rPr lang="en-GB" sz="1600" b="1" dirty="0">
                <a:solidFill>
                  <a:srgbClr val="00B050"/>
                </a:solidFill>
              </a:rPr>
              <a:t>from RAM to Disk</a:t>
            </a:r>
            <a:r>
              <a:rPr lang="en-GB" sz="1600" dirty="0">
                <a:solidFill>
                  <a:srgbClr val="00B050"/>
                </a:solidFill>
              </a:rPr>
              <a:t> (temporarily stop it)</a:t>
            </a:r>
            <a:br>
              <a:rPr lang="en-GB" sz="1600" dirty="0">
                <a:solidFill>
                  <a:srgbClr val="00B050"/>
                </a:solidFill>
              </a:rPr>
            </a:br>
            <a:r>
              <a:rPr lang="en-GB" sz="1600" dirty="0" smtClean="0">
                <a:solidFill>
                  <a:srgbClr val="00B050"/>
                </a:solidFill>
              </a:rPr>
              <a:t> </a:t>
            </a:r>
            <a:r>
              <a:rPr lang="en-GB" sz="1600" dirty="0">
                <a:solidFill>
                  <a:srgbClr val="00B050"/>
                </a:solidFill>
              </a:rPr>
              <a:t>Swap In = Move a process </a:t>
            </a:r>
            <a:r>
              <a:rPr lang="en-GB" sz="1600" b="1" dirty="0">
                <a:solidFill>
                  <a:srgbClr val="00B050"/>
                </a:solidFill>
              </a:rPr>
              <a:t>from Disk to RAM</a:t>
            </a:r>
            <a:r>
              <a:rPr lang="en-GB" sz="1600" dirty="0">
                <a:solidFill>
                  <a:srgbClr val="00B050"/>
                </a:solidFill>
              </a:rPr>
              <a:t> (resume it)</a:t>
            </a:r>
          </a:p>
        </p:txBody>
      </p:sp>
    </p:spTree>
    <p:extLst>
      <p:ext uri="{BB962C8B-B14F-4D97-AF65-F5344CB8AC3E}">
        <p14:creationId xmlns:p14="http://schemas.microsoft.com/office/powerpoint/2010/main" val="1339530259"/>
      </p:ext>
    </p:extLst>
  </p:cSld>
  <p:clrMapOvr>
    <a:masterClrMapping/>
  </p:clrMapOvr>
  <p:transition spd="slow">
    <p:circl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55"/>
        <p:cNvGrpSpPr/>
        <p:nvPr/>
      </p:nvGrpSpPr>
      <p:grpSpPr>
        <a:xfrm>
          <a:off x="0" y="0"/>
          <a:ext cx="0" cy="0"/>
          <a:chOff x="0" y="0"/>
          <a:chExt cx="0" cy="0"/>
        </a:xfrm>
      </p:grpSpPr>
      <p:sp>
        <p:nvSpPr>
          <p:cNvPr id="1856" name="Google Shape;1856;p47"/>
          <p:cNvSpPr txBox="1">
            <a:spLocks noGrp="1"/>
          </p:cNvSpPr>
          <p:nvPr>
            <p:ph type="title"/>
          </p:nvPr>
        </p:nvSpPr>
        <p:spPr>
          <a:xfrm>
            <a:off x="1226045" y="237693"/>
            <a:ext cx="6576000" cy="91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	</a:t>
            </a:r>
            <a:r>
              <a:rPr lang="en" dirty="0" smtClean="0">
                <a:solidFill>
                  <a:srgbClr val="FF0000"/>
                </a:solidFill>
                <a:latin typeface="Broadway" panose="04040905080B02020502" pitchFamily="82" charset="0"/>
              </a:rPr>
              <a:t>DISPATCHER</a:t>
            </a:r>
            <a:endParaRPr dirty="0">
              <a:solidFill>
                <a:srgbClr val="FF0000"/>
              </a:solidFill>
              <a:latin typeface="Broadway" panose="04040905080B02020502" pitchFamily="82" charset="0"/>
            </a:endParaRPr>
          </a:p>
        </p:txBody>
      </p:sp>
      <p:sp>
        <p:nvSpPr>
          <p:cNvPr id="1857" name="Google Shape;1857;p47"/>
          <p:cNvSpPr txBox="1">
            <a:spLocks noGrp="1"/>
          </p:cNvSpPr>
          <p:nvPr>
            <p:ph type="subTitle" idx="1"/>
          </p:nvPr>
        </p:nvSpPr>
        <p:spPr>
          <a:xfrm>
            <a:off x="744368" y="1090569"/>
            <a:ext cx="7878912" cy="780447"/>
          </a:xfrm>
          <a:prstGeom prst="rect">
            <a:avLst/>
          </a:prstGeom>
        </p:spPr>
        <p:txBody>
          <a:bodyPr spcFirstLastPara="1" wrap="square" lIns="91425" tIns="91425" rIns="91425" bIns="91425" anchor="t" anchorCtr="0">
            <a:noAutofit/>
          </a:bodyPr>
          <a:lstStyle/>
          <a:p>
            <a:pPr>
              <a:buFont typeface="Wingdings" panose="05000000000000000000" pitchFamily="2" charset="2"/>
              <a:buChar char="v"/>
            </a:pPr>
            <a:r>
              <a:rPr lang="en-GB" sz="1800" dirty="0">
                <a:latin typeface="Nirmala UI Semilight" panose="020B0402040204020203" pitchFamily="34" charset="0"/>
                <a:ea typeface="Nirmala UI Semilight" panose="020B0402040204020203" pitchFamily="34" charset="0"/>
                <a:cs typeface="Nirmala UI Semilight" panose="020B0402040204020203" pitchFamily="34" charset="0"/>
              </a:rPr>
              <a:t>The dispatcher is the module that gives control of the CPU’s core to the </a:t>
            </a:r>
            <a:r>
              <a:rPr lang="en-GB" sz="1800" dirty="0" smtClean="0">
                <a:latin typeface="Nirmala UI Semilight" panose="020B0402040204020203" pitchFamily="34" charset="0"/>
                <a:ea typeface="Nirmala UI Semilight" panose="020B0402040204020203" pitchFamily="34" charset="0"/>
                <a:cs typeface="Nirmala UI Semilight" panose="020B0402040204020203" pitchFamily="34" charset="0"/>
              </a:rPr>
              <a:t>process selected </a:t>
            </a:r>
            <a:r>
              <a:rPr lang="en-GB" sz="1800" dirty="0">
                <a:latin typeface="Nirmala UI Semilight" panose="020B0402040204020203" pitchFamily="34" charset="0"/>
                <a:ea typeface="Nirmala UI Semilight" panose="020B0402040204020203" pitchFamily="34" charset="0"/>
                <a:cs typeface="Nirmala UI Semilight" panose="020B0402040204020203" pitchFamily="34" charset="0"/>
              </a:rPr>
              <a:t>by the CPU scheduler. </a:t>
            </a:r>
            <a:endParaRPr lang="en-GB" sz="1800" dirty="0" smtClean="0">
              <a:latin typeface="Nirmala UI Semilight" panose="020B0402040204020203" pitchFamily="34" charset="0"/>
              <a:ea typeface="Nirmala UI Semilight" panose="020B0402040204020203" pitchFamily="34" charset="0"/>
              <a:cs typeface="Nirmala UI Semilight" panose="020B0402040204020203" pitchFamily="34" charset="0"/>
            </a:endParaRPr>
          </a:p>
        </p:txBody>
      </p:sp>
      <p:grpSp>
        <p:nvGrpSpPr>
          <p:cNvPr id="1858" name="Google Shape;1858;p47"/>
          <p:cNvGrpSpPr/>
          <p:nvPr/>
        </p:nvGrpSpPr>
        <p:grpSpPr>
          <a:xfrm>
            <a:off x="6129439" y="-457048"/>
            <a:ext cx="5128253" cy="6694378"/>
            <a:chOff x="6222800" y="-628478"/>
            <a:chExt cx="5128253" cy="6694378"/>
          </a:xfrm>
        </p:grpSpPr>
        <p:pic>
          <p:nvPicPr>
            <p:cNvPr id="1859" name="Google Shape;1859;p47"/>
            <p:cNvPicPr preferRelativeResize="0"/>
            <p:nvPr/>
          </p:nvPicPr>
          <p:blipFill rotWithShape="1">
            <a:blip r:embed="rId3">
              <a:alphaModFix/>
            </a:blip>
            <a:srcRect t="17657" b="17663"/>
            <a:stretch/>
          </p:blipFill>
          <p:spPr>
            <a:xfrm>
              <a:off x="7517168" y="-628478"/>
              <a:ext cx="3082266" cy="2352450"/>
            </a:xfrm>
            <a:prstGeom prst="rect">
              <a:avLst/>
            </a:prstGeom>
            <a:noFill/>
            <a:ln>
              <a:noFill/>
            </a:ln>
          </p:spPr>
        </p:pic>
        <p:pic>
          <p:nvPicPr>
            <p:cNvPr id="1860" name="Google Shape;1860;p47"/>
            <p:cNvPicPr preferRelativeResize="0"/>
            <p:nvPr/>
          </p:nvPicPr>
          <p:blipFill rotWithShape="1">
            <a:blip r:embed="rId4">
              <a:alphaModFix/>
            </a:blip>
            <a:srcRect l="16960" t="24718" r="7121" b="26177"/>
            <a:stretch/>
          </p:blipFill>
          <p:spPr>
            <a:xfrm>
              <a:off x="6714900" y="3028141"/>
              <a:ext cx="3980176" cy="3037760"/>
            </a:xfrm>
            <a:prstGeom prst="rect">
              <a:avLst/>
            </a:prstGeom>
            <a:noFill/>
            <a:ln>
              <a:noFill/>
            </a:ln>
          </p:spPr>
        </p:pic>
        <p:sp>
          <p:nvSpPr>
            <p:cNvPr id="1861" name="Google Shape;1861;p47"/>
            <p:cNvSpPr/>
            <p:nvPr/>
          </p:nvSpPr>
          <p:spPr>
            <a:xfrm rot="10800000">
              <a:off x="7698559" y="2460647"/>
              <a:ext cx="1239218" cy="2912943"/>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7"/>
            <p:cNvSpPr/>
            <p:nvPr/>
          </p:nvSpPr>
          <p:spPr>
            <a:xfrm rot="10800000">
              <a:off x="7899688" y="2461423"/>
              <a:ext cx="1239218" cy="2912943"/>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7"/>
            <p:cNvSpPr/>
            <p:nvPr/>
          </p:nvSpPr>
          <p:spPr>
            <a:xfrm>
              <a:off x="6222800" y="-628462"/>
              <a:ext cx="3980181" cy="6461569"/>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4" name="Google Shape;1864;p47"/>
            <p:cNvGrpSpPr/>
            <p:nvPr/>
          </p:nvGrpSpPr>
          <p:grpSpPr>
            <a:xfrm>
              <a:off x="6794737" y="4179460"/>
              <a:ext cx="734664" cy="735137"/>
              <a:chOff x="959750" y="3039275"/>
              <a:chExt cx="582050" cy="582425"/>
            </a:xfrm>
          </p:grpSpPr>
          <p:sp>
            <p:nvSpPr>
              <p:cNvPr id="1865" name="Google Shape;1865;p4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2" name="Google Shape;1872;p47"/>
            <p:cNvGrpSpPr/>
            <p:nvPr/>
          </p:nvGrpSpPr>
          <p:grpSpPr>
            <a:xfrm>
              <a:off x="8128313" y="1310040"/>
              <a:ext cx="169158" cy="169158"/>
              <a:chOff x="8356813" y="1074288"/>
              <a:chExt cx="351900" cy="351900"/>
            </a:xfrm>
          </p:grpSpPr>
          <p:sp>
            <p:nvSpPr>
              <p:cNvPr id="1873" name="Google Shape;1873;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5" name="Google Shape;1875;p47"/>
            <p:cNvGrpSpPr/>
            <p:nvPr/>
          </p:nvGrpSpPr>
          <p:grpSpPr>
            <a:xfrm>
              <a:off x="7360240" y="2075006"/>
              <a:ext cx="169158" cy="169158"/>
              <a:chOff x="8356813" y="1074288"/>
              <a:chExt cx="351900" cy="351900"/>
            </a:xfrm>
          </p:grpSpPr>
          <p:sp>
            <p:nvSpPr>
              <p:cNvPr id="1876" name="Google Shape;1876;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8" name="Google Shape;1878;p47"/>
            <p:cNvGrpSpPr/>
            <p:nvPr/>
          </p:nvGrpSpPr>
          <p:grpSpPr>
            <a:xfrm>
              <a:off x="8233587" y="3028150"/>
              <a:ext cx="169158" cy="169158"/>
              <a:chOff x="8356813" y="1074288"/>
              <a:chExt cx="351900" cy="351900"/>
            </a:xfrm>
          </p:grpSpPr>
          <p:sp>
            <p:nvSpPr>
              <p:cNvPr id="1879" name="Google Shape;1879;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1" name="Google Shape;1881;p47"/>
            <p:cNvSpPr/>
            <p:nvPr/>
          </p:nvSpPr>
          <p:spPr>
            <a:xfrm>
              <a:off x="8754821" y="2763320"/>
              <a:ext cx="606949" cy="600556"/>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2" name="Google Shape;1882;p47"/>
            <p:cNvGrpSpPr/>
            <p:nvPr/>
          </p:nvGrpSpPr>
          <p:grpSpPr>
            <a:xfrm>
              <a:off x="8782808" y="2723340"/>
              <a:ext cx="883449" cy="2083923"/>
              <a:chOff x="8337812" y="3492483"/>
              <a:chExt cx="699928" cy="1651024"/>
            </a:xfrm>
          </p:grpSpPr>
          <p:sp>
            <p:nvSpPr>
              <p:cNvPr id="1883" name="Google Shape;1883;p47"/>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7"/>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7"/>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6" name="Google Shape;1886;p47"/>
            <p:cNvGrpSpPr/>
            <p:nvPr/>
          </p:nvGrpSpPr>
          <p:grpSpPr>
            <a:xfrm>
              <a:off x="8215673" y="4178313"/>
              <a:ext cx="1141869" cy="916509"/>
              <a:chOff x="7945225" y="4302000"/>
              <a:chExt cx="904666" cy="726121"/>
            </a:xfrm>
          </p:grpSpPr>
          <p:sp>
            <p:nvSpPr>
              <p:cNvPr id="1887" name="Google Shape;1887;p4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0" name="Google Shape;1890;p47"/>
            <p:cNvSpPr/>
            <p:nvPr/>
          </p:nvSpPr>
          <p:spPr>
            <a:xfrm rot="5400000">
              <a:off x="8491754" y="371428"/>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1" name="Google Shape;1891;p47"/>
            <p:cNvGrpSpPr/>
            <p:nvPr/>
          </p:nvGrpSpPr>
          <p:grpSpPr>
            <a:xfrm>
              <a:off x="7774724" y="3187835"/>
              <a:ext cx="734664" cy="735137"/>
              <a:chOff x="959750" y="3039275"/>
              <a:chExt cx="582050" cy="582425"/>
            </a:xfrm>
          </p:grpSpPr>
          <p:sp>
            <p:nvSpPr>
              <p:cNvPr id="1892" name="Google Shape;1892;p4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9" name="Google Shape;1899;p47"/>
            <p:cNvGrpSpPr/>
            <p:nvPr/>
          </p:nvGrpSpPr>
          <p:grpSpPr>
            <a:xfrm>
              <a:off x="7625399" y="3691035"/>
              <a:ext cx="734664" cy="735137"/>
              <a:chOff x="959750" y="3039275"/>
              <a:chExt cx="582050" cy="582425"/>
            </a:xfrm>
          </p:grpSpPr>
          <p:sp>
            <p:nvSpPr>
              <p:cNvPr id="1900" name="Google Shape;1900;p4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7" name="Google Shape;1907;p47"/>
            <p:cNvSpPr/>
            <p:nvPr/>
          </p:nvSpPr>
          <p:spPr>
            <a:xfrm rot="5400000">
              <a:off x="8666054" y="247478"/>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8" name="Google Shape;1908;p47"/>
          <p:cNvGrpSpPr/>
          <p:nvPr/>
        </p:nvGrpSpPr>
        <p:grpSpPr>
          <a:xfrm>
            <a:off x="1375060" y="939710"/>
            <a:ext cx="6866838" cy="194631"/>
            <a:chOff x="741975" y="2893476"/>
            <a:chExt cx="5132617" cy="134100"/>
          </a:xfrm>
        </p:grpSpPr>
        <p:sp>
          <p:nvSpPr>
            <p:cNvPr id="1909" name="Google Shape;1909;p47"/>
            <p:cNvSpPr/>
            <p:nvPr/>
          </p:nvSpPr>
          <p:spPr>
            <a:xfrm>
              <a:off x="5740492" y="2893476"/>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10" name="Google Shape;1910;p47"/>
            <p:cNvCxnSpPr/>
            <p:nvPr/>
          </p:nvCxnSpPr>
          <p:spPr>
            <a:xfrm>
              <a:off x="741975" y="2960525"/>
              <a:ext cx="5036400" cy="0"/>
            </a:xfrm>
            <a:prstGeom prst="straightConnector1">
              <a:avLst/>
            </a:prstGeom>
            <a:noFill/>
            <a:ln w="9525" cap="flat" cmpd="sng">
              <a:solidFill>
                <a:schemeClr val="dk2"/>
              </a:solidFill>
              <a:prstDash val="solid"/>
              <a:round/>
              <a:headEnd type="none" w="med" len="med"/>
              <a:tailEnd type="none" w="med" len="med"/>
            </a:ln>
          </p:spPr>
        </p:cxnSp>
        <p:sp>
          <p:nvSpPr>
            <p:cNvPr id="1911" name="Google Shape;1911;p47"/>
            <p:cNvSpPr/>
            <p:nvPr/>
          </p:nvSpPr>
          <p:spPr>
            <a:xfrm>
              <a:off x="5770604" y="2923618"/>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1558981" y="1954711"/>
            <a:ext cx="5703158" cy="646331"/>
          </a:xfrm>
          <a:prstGeom prst="rect">
            <a:avLst/>
          </a:prstGeom>
        </p:spPr>
        <p:txBody>
          <a:bodyPr wrap="square">
            <a:spAutoFit/>
          </a:bodyPr>
          <a:lstStyle/>
          <a:p>
            <a:pPr marL="425450" indent="-285750">
              <a:buFont typeface="Wingdings" panose="05000000000000000000" pitchFamily="2" charset="2"/>
              <a:buChar char="v"/>
            </a:pPr>
            <a:r>
              <a:rPr lang="en-GB" sz="1800" dirty="0" smtClean="0">
                <a:solidFill>
                  <a:srgbClr val="0070C0"/>
                </a:solidFill>
                <a:latin typeface="Nirmala Text" panose="020B0502040204020203" pitchFamily="34" charset="0"/>
                <a:ea typeface="Nirmala Text" panose="020B0502040204020203" pitchFamily="34" charset="0"/>
                <a:cs typeface="Nirmala Text" panose="020B0502040204020203" pitchFamily="34" charset="0"/>
              </a:rPr>
              <a:t>This </a:t>
            </a:r>
            <a:r>
              <a:rPr lang="en-GB" sz="1800" dirty="0">
                <a:solidFill>
                  <a:srgbClr val="0070C0"/>
                </a:solidFill>
                <a:latin typeface="Nirmala Text" panose="020B0502040204020203" pitchFamily="34" charset="0"/>
                <a:ea typeface="Nirmala Text" panose="020B0502040204020203" pitchFamily="34" charset="0"/>
                <a:cs typeface="Nirmala Text" panose="020B0502040204020203" pitchFamily="34" charset="0"/>
              </a:rPr>
              <a:t>function involves the following:</a:t>
            </a:r>
          </a:p>
          <a:p>
            <a:r>
              <a:rPr lang="en-GB" sz="1800" dirty="0">
                <a:solidFill>
                  <a:srgbClr val="00B050"/>
                </a:solidFill>
                <a:latin typeface="Nirmala Text" panose="020B0502040204020203" pitchFamily="34" charset="0"/>
                <a:ea typeface="Nirmala Text" panose="020B0502040204020203" pitchFamily="34" charset="0"/>
                <a:cs typeface="Nirmala Text" panose="020B0502040204020203" pitchFamily="34" charset="0"/>
              </a:rPr>
              <a:t>    </a:t>
            </a:r>
            <a:endParaRPr lang="en-GB" sz="1800" dirty="0">
              <a:solidFill>
                <a:srgbClr val="00B0F0"/>
              </a:solidFill>
              <a:latin typeface="Nirmala Text" panose="020B0502040204020203" pitchFamily="34" charset="0"/>
              <a:ea typeface="Nirmala Text" panose="020B0502040204020203" pitchFamily="34" charset="0"/>
              <a:cs typeface="Nirmala Text" panose="020B0502040204020203" pitchFamily="34" charset="0"/>
            </a:endParaRPr>
          </a:p>
        </p:txBody>
      </p:sp>
      <p:sp>
        <p:nvSpPr>
          <p:cNvPr id="4" name="Rectangle 3"/>
          <p:cNvSpPr/>
          <p:nvPr/>
        </p:nvSpPr>
        <p:spPr>
          <a:xfrm>
            <a:off x="2243474" y="2288052"/>
            <a:ext cx="4572000" cy="307777"/>
          </a:xfrm>
          <a:prstGeom prst="rect">
            <a:avLst/>
          </a:prstGeom>
        </p:spPr>
        <p:txBody>
          <a:bodyPr>
            <a:spAutoFit/>
          </a:bodyPr>
          <a:lstStyle/>
          <a:p>
            <a:r>
              <a:rPr lang="en-GB" dirty="0">
                <a:solidFill>
                  <a:srgbClr val="00B050"/>
                </a:solidFill>
                <a:latin typeface="Nirmala Text" panose="020B0502040204020203" pitchFamily="34" charset="0"/>
                <a:ea typeface="Nirmala Text" panose="020B0502040204020203" pitchFamily="34" charset="0"/>
                <a:cs typeface="Nirmala Text" panose="020B0502040204020203" pitchFamily="34" charset="0"/>
              </a:rPr>
              <a:t>• </a:t>
            </a:r>
            <a:r>
              <a:rPr lang="en-GB" dirty="0">
                <a:solidFill>
                  <a:srgbClr val="00B0F0"/>
                </a:solidFill>
                <a:latin typeface="Nirmala Text" panose="020B0502040204020203" pitchFamily="34" charset="0"/>
                <a:ea typeface="Nirmala Text" panose="020B0502040204020203" pitchFamily="34" charset="0"/>
                <a:cs typeface="Nirmala Text" panose="020B0502040204020203" pitchFamily="34" charset="0"/>
              </a:rPr>
              <a:t>Switching context from one process to </a:t>
            </a:r>
            <a:r>
              <a:rPr lang="en-GB" dirty="0" smtClean="0">
                <a:solidFill>
                  <a:srgbClr val="00B0F0"/>
                </a:solidFill>
                <a:latin typeface="Nirmala Text" panose="020B0502040204020203" pitchFamily="34" charset="0"/>
                <a:ea typeface="Nirmala Text" panose="020B0502040204020203" pitchFamily="34" charset="0"/>
                <a:cs typeface="Nirmala Text" panose="020B0502040204020203" pitchFamily="34" charset="0"/>
              </a:rPr>
              <a:t>another</a:t>
            </a:r>
            <a:endParaRPr lang="en-GB" dirty="0">
              <a:solidFill>
                <a:srgbClr val="00B0F0"/>
              </a:solidFill>
              <a:latin typeface="Nirmala Text" panose="020B0502040204020203" pitchFamily="34" charset="0"/>
              <a:ea typeface="Nirmala Text" panose="020B0502040204020203" pitchFamily="34" charset="0"/>
              <a:cs typeface="Nirmala Text" panose="020B0502040204020203" pitchFamily="34" charset="0"/>
            </a:endParaRPr>
          </a:p>
        </p:txBody>
      </p:sp>
      <p:sp>
        <p:nvSpPr>
          <p:cNvPr id="5" name="Rectangle 4"/>
          <p:cNvSpPr/>
          <p:nvPr/>
        </p:nvSpPr>
        <p:spPr>
          <a:xfrm>
            <a:off x="2549568" y="2582364"/>
            <a:ext cx="4572000" cy="307777"/>
          </a:xfrm>
          <a:prstGeom prst="rect">
            <a:avLst/>
          </a:prstGeom>
        </p:spPr>
        <p:txBody>
          <a:bodyPr>
            <a:spAutoFit/>
          </a:bodyPr>
          <a:lstStyle/>
          <a:p>
            <a:r>
              <a:rPr lang="en-GB" dirty="0">
                <a:solidFill>
                  <a:srgbClr val="00B0F0"/>
                </a:solidFill>
                <a:latin typeface="Nirmala Text" panose="020B0502040204020203" pitchFamily="34" charset="0"/>
                <a:ea typeface="Nirmala Text" panose="020B0502040204020203" pitchFamily="34" charset="0"/>
                <a:cs typeface="Nirmala Text" panose="020B0502040204020203" pitchFamily="34" charset="0"/>
              </a:rPr>
              <a:t> • Switching to user </a:t>
            </a:r>
            <a:r>
              <a:rPr lang="en-GB" dirty="0" smtClean="0">
                <a:solidFill>
                  <a:srgbClr val="00B0F0"/>
                </a:solidFill>
                <a:latin typeface="Nirmala Text" panose="020B0502040204020203" pitchFamily="34" charset="0"/>
                <a:ea typeface="Nirmala Text" panose="020B0502040204020203" pitchFamily="34" charset="0"/>
                <a:cs typeface="Nirmala Text" panose="020B0502040204020203" pitchFamily="34" charset="0"/>
              </a:rPr>
              <a:t>mode</a:t>
            </a:r>
            <a:endParaRPr lang="en-GB" dirty="0">
              <a:solidFill>
                <a:srgbClr val="00B0F0"/>
              </a:solidFill>
              <a:latin typeface="Nirmala Text" panose="020B0502040204020203" pitchFamily="34" charset="0"/>
              <a:ea typeface="Nirmala Text" panose="020B0502040204020203" pitchFamily="34" charset="0"/>
              <a:cs typeface="Nirmala Text" panose="020B0502040204020203" pitchFamily="34" charset="0"/>
            </a:endParaRPr>
          </a:p>
        </p:txBody>
      </p:sp>
      <p:sp>
        <p:nvSpPr>
          <p:cNvPr id="6" name="Rectangle 5"/>
          <p:cNvSpPr/>
          <p:nvPr/>
        </p:nvSpPr>
        <p:spPr>
          <a:xfrm>
            <a:off x="2791959" y="2853975"/>
            <a:ext cx="4572000" cy="523220"/>
          </a:xfrm>
          <a:prstGeom prst="rect">
            <a:avLst/>
          </a:prstGeom>
        </p:spPr>
        <p:txBody>
          <a:bodyPr>
            <a:spAutoFit/>
          </a:bodyPr>
          <a:lstStyle/>
          <a:p>
            <a:r>
              <a:rPr lang="en-GB" dirty="0">
                <a:solidFill>
                  <a:srgbClr val="00B0F0"/>
                </a:solidFill>
                <a:latin typeface="Nirmala Text" panose="020B0502040204020203" pitchFamily="34" charset="0"/>
                <a:ea typeface="Nirmala Text" panose="020B0502040204020203" pitchFamily="34" charset="0"/>
                <a:cs typeface="Nirmala Text" panose="020B0502040204020203" pitchFamily="34" charset="0"/>
              </a:rPr>
              <a:t> • Jumping to the proper location in the user  </a:t>
            </a:r>
          </a:p>
          <a:p>
            <a:r>
              <a:rPr lang="en-GB" dirty="0">
                <a:solidFill>
                  <a:srgbClr val="00B0F0"/>
                </a:solidFill>
                <a:latin typeface="Nirmala Text" panose="020B0502040204020203" pitchFamily="34" charset="0"/>
                <a:ea typeface="Nirmala Text" panose="020B0502040204020203" pitchFamily="34" charset="0"/>
                <a:cs typeface="Nirmala Text" panose="020B0502040204020203" pitchFamily="34" charset="0"/>
              </a:rPr>
              <a:t>           program to resume that program</a:t>
            </a:r>
            <a:endParaRPr lang="en-GB"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57">
                                            <p:txEl>
                                              <p:pRg st="0" end="0"/>
                                            </p:txEl>
                                          </p:spTgt>
                                        </p:tgtEl>
                                        <p:attrNameLst>
                                          <p:attrName>style.visibility</p:attrName>
                                        </p:attrNameLst>
                                      </p:cBhvr>
                                      <p:to>
                                        <p:strVal val="visible"/>
                                      </p:to>
                                    </p:set>
                                    <p:animEffect transition="in" filter="fade">
                                      <p:cBhvr>
                                        <p:cTn id="7" dur="500"/>
                                        <p:tgtEl>
                                          <p:spTgt spid="18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7" grpId="0" build="p"/>
      <p:bldP spid="2" grpId="0"/>
      <p:bldP spid="4" grpId="0"/>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44"/>
        <p:cNvGrpSpPr/>
        <p:nvPr/>
      </p:nvGrpSpPr>
      <p:grpSpPr>
        <a:xfrm>
          <a:off x="0" y="0"/>
          <a:ext cx="0" cy="0"/>
          <a:chOff x="0" y="0"/>
          <a:chExt cx="0" cy="0"/>
        </a:xfrm>
      </p:grpSpPr>
      <p:grpSp>
        <p:nvGrpSpPr>
          <p:cNvPr id="1545" name="Google Shape;1545;p40"/>
          <p:cNvGrpSpPr/>
          <p:nvPr/>
        </p:nvGrpSpPr>
        <p:grpSpPr>
          <a:xfrm>
            <a:off x="-2043812" y="-1187526"/>
            <a:ext cx="7062946" cy="3158622"/>
            <a:chOff x="-2613417" y="-2806210"/>
            <a:chExt cx="8164418" cy="6343459"/>
          </a:xfrm>
        </p:grpSpPr>
        <p:grpSp>
          <p:nvGrpSpPr>
            <p:cNvPr id="1546" name="Google Shape;1546;p40"/>
            <p:cNvGrpSpPr/>
            <p:nvPr/>
          </p:nvGrpSpPr>
          <p:grpSpPr>
            <a:xfrm>
              <a:off x="-2613417" y="-2806210"/>
              <a:ext cx="8164418" cy="6343459"/>
              <a:chOff x="-2613417" y="-2806210"/>
              <a:chExt cx="8164418" cy="6343459"/>
            </a:xfrm>
          </p:grpSpPr>
          <p:grpSp>
            <p:nvGrpSpPr>
              <p:cNvPr id="1547" name="Google Shape;1547;p40"/>
              <p:cNvGrpSpPr/>
              <p:nvPr/>
            </p:nvGrpSpPr>
            <p:grpSpPr>
              <a:xfrm>
                <a:off x="-191059" y="95963"/>
                <a:ext cx="1538562" cy="971589"/>
                <a:chOff x="-191059" y="95963"/>
                <a:chExt cx="1538562" cy="971589"/>
              </a:xfrm>
            </p:grpSpPr>
            <p:grpSp>
              <p:nvGrpSpPr>
                <p:cNvPr id="1548" name="Google Shape;1548;p40"/>
                <p:cNvGrpSpPr/>
                <p:nvPr/>
              </p:nvGrpSpPr>
              <p:grpSpPr>
                <a:xfrm>
                  <a:off x="-191059" y="201619"/>
                  <a:ext cx="904284" cy="865933"/>
                  <a:chOff x="2038491" y="-937756"/>
                  <a:chExt cx="904284" cy="865933"/>
                </a:xfrm>
              </p:grpSpPr>
              <p:grpSp>
                <p:nvGrpSpPr>
                  <p:cNvPr id="1549" name="Google Shape;1549;p40"/>
                  <p:cNvGrpSpPr/>
                  <p:nvPr/>
                </p:nvGrpSpPr>
                <p:grpSpPr>
                  <a:xfrm>
                    <a:off x="2096570" y="-863491"/>
                    <a:ext cx="717621" cy="717392"/>
                    <a:chOff x="1483457" y="3953671"/>
                    <a:chExt cx="717621" cy="717392"/>
                  </a:xfrm>
                </p:grpSpPr>
                <p:sp>
                  <p:nvSpPr>
                    <p:cNvPr id="1550" name="Google Shape;1550;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5" name="Google Shape;1555;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6" name="Google Shape;1556;p40"/>
                <p:cNvGrpSpPr/>
                <p:nvPr/>
              </p:nvGrpSpPr>
              <p:grpSpPr>
                <a:xfrm>
                  <a:off x="584533" y="95963"/>
                  <a:ext cx="473483" cy="453403"/>
                  <a:chOff x="2038491" y="-937756"/>
                  <a:chExt cx="904284" cy="865933"/>
                </a:xfrm>
              </p:grpSpPr>
              <p:grpSp>
                <p:nvGrpSpPr>
                  <p:cNvPr id="1557" name="Google Shape;1557;p40"/>
                  <p:cNvGrpSpPr/>
                  <p:nvPr/>
                </p:nvGrpSpPr>
                <p:grpSpPr>
                  <a:xfrm>
                    <a:off x="2096570" y="-863491"/>
                    <a:ext cx="717621" cy="717392"/>
                    <a:chOff x="1483457" y="3953671"/>
                    <a:chExt cx="717621" cy="717392"/>
                  </a:xfrm>
                </p:grpSpPr>
                <p:sp>
                  <p:nvSpPr>
                    <p:cNvPr id="1558" name="Google Shape;1558;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3" name="Google Shape;1563;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4" name="Google Shape;1564;p40"/>
                <p:cNvGrpSpPr/>
                <p:nvPr/>
              </p:nvGrpSpPr>
              <p:grpSpPr>
                <a:xfrm>
                  <a:off x="530445" y="481913"/>
                  <a:ext cx="473483" cy="453403"/>
                  <a:chOff x="2038491" y="-937756"/>
                  <a:chExt cx="904284" cy="865933"/>
                </a:xfrm>
              </p:grpSpPr>
              <p:grpSp>
                <p:nvGrpSpPr>
                  <p:cNvPr id="1565" name="Google Shape;1565;p40"/>
                  <p:cNvGrpSpPr/>
                  <p:nvPr/>
                </p:nvGrpSpPr>
                <p:grpSpPr>
                  <a:xfrm>
                    <a:off x="2096570" y="-863491"/>
                    <a:ext cx="717621" cy="717392"/>
                    <a:chOff x="1483457" y="3953671"/>
                    <a:chExt cx="717621" cy="717392"/>
                  </a:xfrm>
                </p:grpSpPr>
                <p:sp>
                  <p:nvSpPr>
                    <p:cNvPr id="1566" name="Google Shape;1566;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1" name="Google Shape;1571;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2" name="Google Shape;1572;p40"/>
                <p:cNvGrpSpPr/>
                <p:nvPr/>
              </p:nvGrpSpPr>
              <p:grpSpPr>
                <a:xfrm>
                  <a:off x="874020" y="312788"/>
                  <a:ext cx="473483" cy="453403"/>
                  <a:chOff x="2038491" y="-937756"/>
                  <a:chExt cx="904284" cy="865933"/>
                </a:xfrm>
              </p:grpSpPr>
              <p:grpSp>
                <p:nvGrpSpPr>
                  <p:cNvPr id="1573" name="Google Shape;1573;p40"/>
                  <p:cNvGrpSpPr/>
                  <p:nvPr/>
                </p:nvGrpSpPr>
                <p:grpSpPr>
                  <a:xfrm>
                    <a:off x="2096570" y="-863491"/>
                    <a:ext cx="717621" cy="717392"/>
                    <a:chOff x="1483457" y="3953671"/>
                    <a:chExt cx="717621" cy="717392"/>
                  </a:xfrm>
                </p:grpSpPr>
                <p:sp>
                  <p:nvSpPr>
                    <p:cNvPr id="1574" name="Google Shape;1574;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9" name="Google Shape;1579;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0" name="Google Shape;1580;p40"/>
              <p:cNvGrpSpPr/>
              <p:nvPr/>
            </p:nvGrpSpPr>
            <p:grpSpPr>
              <a:xfrm rot="-7479050">
                <a:off x="-2051246" y="-1642948"/>
                <a:ext cx="4889863" cy="3931229"/>
                <a:chOff x="7103825" y="-713112"/>
                <a:chExt cx="3785226" cy="3043150"/>
              </a:xfrm>
            </p:grpSpPr>
            <p:sp>
              <p:nvSpPr>
                <p:cNvPr id="1581" name="Google Shape;1581;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2" name="Google Shape;1582;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3" name="Google Shape;1583;p40"/>
              <p:cNvGrpSpPr/>
              <p:nvPr/>
            </p:nvGrpSpPr>
            <p:grpSpPr>
              <a:xfrm>
                <a:off x="-640220" y="-2653973"/>
                <a:ext cx="6191222" cy="6191222"/>
                <a:chOff x="-640220" y="-2502423"/>
                <a:chExt cx="6191222" cy="6191222"/>
              </a:xfrm>
            </p:grpSpPr>
            <p:sp>
              <p:nvSpPr>
                <p:cNvPr id="1584" name="Google Shape;1584;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6" name="Google Shape;1586;p40"/>
            <p:cNvGrpSpPr/>
            <p:nvPr/>
          </p:nvGrpSpPr>
          <p:grpSpPr>
            <a:xfrm>
              <a:off x="-12" y="-195650"/>
              <a:ext cx="439200" cy="439100"/>
              <a:chOff x="1101075" y="2142375"/>
              <a:chExt cx="439200" cy="439100"/>
            </a:xfrm>
          </p:grpSpPr>
          <p:sp>
            <p:nvSpPr>
              <p:cNvPr id="1587" name="Google Shape;1587;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9" name="Google Shape;1589;p40"/>
          <p:cNvGrpSpPr/>
          <p:nvPr/>
        </p:nvGrpSpPr>
        <p:grpSpPr>
          <a:xfrm>
            <a:off x="5514204" y="1930693"/>
            <a:ext cx="5765856" cy="4103650"/>
            <a:chOff x="4452944" y="2184175"/>
            <a:chExt cx="5765856" cy="4103650"/>
          </a:xfrm>
        </p:grpSpPr>
        <p:pic>
          <p:nvPicPr>
            <p:cNvPr id="1590" name="Google Shape;1590;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1" name="Google Shape;1591;p40"/>
            <p:cNvGrpSpPr/>
            <p:nvPr/>
          </p:nvGrpSpPr>
          <p:grpSpPr>
            <a:xfrm rot="-5400000" flipH="1">
              <a:off x="8074852" y="4089881"/>
              <a:ext cx="1478405" cy="1186772"/>
              <a:chOff x="7945225" y="4302000"/>
              <a:chExt cx="904666" cy="726121"/>
            </a:xfrm>
          </p:grpSpPr>
          <p:sp>
            <p:nvSpPr>
              <p:cNvPr id="1592" name="Google Shape;1592;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5" name="Google Shape;1595;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6" name="Google Shape;1596;p40"/>
            <p:cNvGrpSpPr/>
            <p:nvPr/>
          </p:nvGrpSpPr>
          <p:grpSpPr>
            <a:xfrm rot="-5400000" flipH="1">
              <a:off x="7140078" y="3883230"/>
              <a:ext cx="134004" cy="134004"/>
              <a:chOff x="8356813" y="1074288"/>
              <a:chExt cx="351900" cy="351900"/>
            </a:xfrm>
          </p:grpSpPr>
          <p:sp>
            <p:nvSpPr>
              <p:cNvPr id="1597" name="Google Shape;1597;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40"/>
            <p:cNvGrpSpPr/>
            <p:nvPr/>
          </p:nvGrpSpPr>
          <p:grpSpPr>
            <a:xfrm rot="-5400000" flipH="1">
              <a:off x="6766253" y="3499155"/>
              <a:ext cx="134004" cy="134004"/>
              <a:chOff x="8356813" y="1074288"/>
              <a:chExt cx="351900" cy="351900"/>
            </a:xfrm>
          </p:grpSpPr>
          <p:sp>
            <p:nvSpPr>
              <p:cNvPr id="1600" name="Google Shape;160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2" name="Google Shape;1602;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4" name="Google Shape;1604;p40"/>
            <p:cNvGrpSpPr/>
            <p:nvPr/>
          </p:nvGrpSpPr>
          <p:grpSpPr>
            <a:xfrm rot="-5400000" flipH="1">
              <a:off x="7404606" y="3451356"/>
              <a:ext cx="582050" cy="582425"/>
              <a:chOff x="959750" y="3039275"/>
              <a:chExt cx="582050" cy="582425"/>
            </a:xfrm>
          </p:grpSpPr>
          <p:sp>
            <p:nvSpPr>
              <p:cNvPr id="1605" name="Google Shape;1605;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2" name="Google Shape;1612;p40"/>
            <p:cNvGrpSpPr/>
            <p:nvPr/>
          </p:nvGrpSpPr>
          <p:grpSpPr>
            <a:xfrm rot="-5400000" flipH="1">
              <a:off x="7237650" y="4201057"/>
              <a:ext cx="699928" cy="1651024"/>
              <a:chOff x="8337812" y="3492483"/>
              <a:chExt cx="699928" cy="1651024"/>
            </a:xfrm>
          </p:grpSpPr>
          <p:sp>
            <p:nvSpPr>
              <p:cNvPr id="1613" name="Google Shape;1613;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6" name="Google Shape;1616;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8" name="Google Shape;1618;p40"/>
            <p:cNvGrpSpPr/>
            <p:nvPr/>
          </p:nvGrpSpPr>
          <p:grpSpPr>
            <a:xfrm rot="-5400000" flipH="1">
              <a:off x="5819578" y="4727817"/>
              <a:ext cx="134004" cy="134004"/>
              <a:chOff x="8356813" y="1074288"/>
              <a:chExt cx="351900" cy="351900"/>
            </a:xfrm>
          </p:grpSpPr>
          <p:sp>
            <p:nvSpPr>
              <p:cNvPr id="1619" name="Google Shape;1619;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2" name="Google Shape;1622;p40"/>
          <p:cNvSpPr txBox="1">
            <a:spLocks noGrp="1"/>
          </p:cNvSpPr>
          <p:nvPr>
            <p:ph type="subTitle" idx="1"/>
          </p:nvPr>
        </p:nvSpPr>
        <p:spPr>
          <a:xfrm>
            <a:off x="988477" y="347286"/>
            <a:ext cx="7915925" cy="584901"/>
          </a:xfrm>
          <a:prstGeom prst="rect">
            <a:avLst/>
          </a:prstGeom>
        </p:spPr>
        <p:txBody>
          <a:bodyPr spcFirstLastPara="1" wrap="square" lIns="91425" tIns="91425" rIns="91425" bIns="91425" anchor="ctr" anchorCtr="0">
            <a:noAutofit/>
          </a:bodyPr>
          <a:lstStyle/>
          <a:p>
            <a:pPr marL="0" lvl="0" indent="0"/>
            <a:r>
              <a:rPr lang="en-GB" dirty="0">
                <a:solidFill>
                  <a:srgbClr val="00B050"/>
                </a:solidFill>
                <a:latin typeface="Bodoni MT Black" panose="02070A03080606020203" pitchFamily="18" charset="0"/>
              </a:rPr>
              <a:t>Types of Scheduling Algorithms:</a:t>
            </a:r>
            <a:endParaRPr dirty="0">
              <a:solidFill>
                <a:srgbClr val="00B050"/>
              </a:solidFill>
              <a:latin typeface="Bodoni MT Black" panose="02070A03080606020203" pitchFamily="18" charset="0"/>
            </a:endParaRPr>
          </a:p>
        </p:txBody>
      </p:sp>
      <p:grpSp>
        <p:nvGrpSpPr>
          <p:cNvPr id="1623" name="Google Shape;1623;p40"/>
          <p:cNvGrpSpPr/>
          <p:nvPr/>
        </p:nvGrpSpPr>
        <p:grpSpPr>
          <a:xfrm rot="-5400000" flipH="1">
            <a:off x="8904403" y="2929792"/>
            <a:ext cx="134004" cy="134004"/>
            <a:chOff x="8356813" y="1074288"/>
            <a:chExt cx="351900" cy="351900"/>
          </a:xfrm>
        </p:grpSpPr>
        <p:sp>
          <p:nvSpPr>
            <p:cNvPr id="1624" name="Google Shape;1624;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6" name="Google Shape;1626;p40"/>
          <p:cNvGrpSpPr/>
          <p:nvPr/>
        </p:nvGrpSpPr>
        <p:grpSpPr>
          <a:xfrm>
            <a:off x="1148709" y="801080"/>
            <a:ext cx="7377472" cy="274540"/>
            <a:chOff x="796100" y="3019701"/>
            <a:chExt cx="4558967" cy="134100"/>
          </a:xfrm>
        </p:grpSpPr>
        <p:sp>
          <p:nvSpPr>
            <p:cNvPr id="1627"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8"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629"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p:cNvSpPr/>
          <p:nvPr/>
        </p:nvSpPr>
        <p:spPr>
          <a:xfrm>
            <a:off x="595163" y="1046116"/>
            <a:ext cx="3498158" cy="338554"/>
          </a:xfrm>
          <a:prstGeom prst="rect">
            <a:avLst/>
          </a:prstGeom>
        </p:spPr>
        <p:txBody>
          <a:bodyPr wrap="square">
            <a:spAutoFit/>
          </a:bodyPr>
          <a:lstStyle/>
          <a:p>
            <a:pPr lvl="1">
              <a:buFont typeface="Wingdings" panose="05000000000000000000" pitchFamily="2" charset="2"/>
              <a:buChar char="v"/>
            </a:pPr>
            <a:r>
              <a:rPr lang="en-GB" sz="1600" b="1" dirty="0"/>
              <a:t>FCFS (First Come, First Serve)</a:t>
            </a:r>
            <a:r>
              <a:rPr lang="en-GB" sz="1600" dirty="0"/>
              <a:t> – </a:t>
            </a:r>
            <a:endParaRPr lang="en-GB" sz="1600" dirty="0">
              <a:solidFill>
                <a:srgbClr val="FF0000"/>
              </a:solidFill>
            </a:endParaRPr>
          </a:p>
        </p:txBody>
      </p:sp>
      <p:sp>
        <p:nvSpPr>
          <p:cNvPr id="87" name="Rectangle 86"/>
          <p:cNvSpPr/>
          <p:nvPr/>
        </p:nvSpPr>
        <p:spPr>
          <a:xfrm>
            <a:off x="1201677" y="1687089"/>
            <a:ext cx="2891644" cy="338554"/>
          </a:xfrm>
          <a:prstGeom prst="rect">
            <a:avLst/>
          </a:prstGeom>
        </p:spPr>
        <p:txBody>
          <a:bodyPr wrap="square">
            <a:spAutoFit/>
          </a:bodyPr>
          <a:lstStyle/>
          <a:p>
            <a:pPr lvl="1">
              <a:buFont typeface="Wingdings" panose="05000000000000000000" pitchFamily="2" charset="2"/>
              <a:buChar char="v"/>
            </a:pPr>
            <a:r>
              <a:rPr lang="en-GB" sz="1600" b="1" dirty="0" smtClean="0"/>
              <a:t>SJF (Shortest Job First)</a:t>
            </a:r>
            <a:r>
              <a:rPr lang="en-GB" sz="1600" dirty="0" smtClean="0"/>
              <a:t> – </a:t>
            </a:r>
            <a:endParaRPr lang="en-GB" sz="1600" dirty="0" smtClean="0">
              <a:solidFill>
                <a:srgbClr val="FF0000"/>
              </a:solidFill>
            </a:endParaRPr>
          </a:p>
        </p:txBody>
      </p:sp>
      <p:sp>
        <p:nvSpPr>
          <p:cNvPr id="88" name="Rectangle 87"/>
          <p:cNvSpPr/>
          <p:nvPr/>
        </p:nvSpPr>
        <p:spPr>
          <a:xfrm>
            <a:off x="574577" y="2384364"/>
            <a:ext cx="4954781" cy="338554"/>
          </a:xfrm>
          <a:prstGeom prst="rect">
            <a:avLst/>
          </a:prstGeom>
        </p:spPr>
        <p:txBody>
          <a:bodyPr wrap="square">
            <a:spAutoFit/>
          </a:bodyPr>
          <a:lstStyle/>
          <a:p>
            <a:pPr lvl="1">
              <a:buFont typeface="Wingdings" panose="05000000000000000000" pitchFamily="2" charset="2"/>
              <a:buChar char="v"/>
            </a:pPr>
            <a:r>
              <a:rPr lang="en-US" altLang="en-US" sz="1600" b="1" dirty="0" smtClean="0"/>
              <a:t>SRTF(</a:t>
            </a:r>
            <a:r>
              <a:rPr lang="en-US" altLang="en-US" sz="1600" dirty="0" smtClean="0"/>
              <a:t>Shortest Remaining Time First Scheduling)-</a:t>
            </a:r>
            <a:endParaRPr lang="en-GB" dirty="0" smtClean="0">
              <a:solidFill>
                <a:srgbClr val="FF0000"/>
              </a:solidFill>
            </a:endParaRPr>
          </a:p>
        </p:txBody>
      </p:sp>
      <p:sp>
        <p:nvSpPr>
          <p:cNvPr id="2" name="Rectangle 1"/>
          <p:cNvSpPr/>
          <p:nvPr/>
        </p:nvSpPr>
        <p:spPr>
          <a:xfrm>
            <a:off x="559480" y="3818407"/>
            <a:ext cx="2445370" cy="338554"/>
          </a:xfrm>
          <a:prstGeom prst="rect">
            <a:avLst/>
          </a:prstGeom>
        </p:spPr>
        <p:txBody>
          <a:bodyPr wrap="square">
            <a:spAutoFit/>
          </a:bodyPr>
          <a:lstStyle/>
          <a:p>
            <a:pPr lvl="1">
              <a:buFont typeface="Wingdings" panose="05000000000000000000" pitchFamily="2" charset="2"/>
              <a:buChar char="v"/>
            </a:pPr>
            <a:r>
              <a:rPr lang="en-GB" sz="1600" b="1" dirty="0"/>
              <a:t>Priority Scheduling</a:t>
            </a:r>
            <a:r>
              <a:rPr lang="en-GB" sz="1600" dirty="0"/>
              <a:t> </a:t>
            </a:r>
            <a:r>
              <a:rPr lang="en-GB" sz="1600" dirty="0" smtClean="0"/>
              <a:t>–</a:t>
            </a:r>
            <a:endParaRPr lang="en-GB" sz="1600" dirty="0">
              <a:solidFill>
                <a:srgbClr val="FF0000"/>
              </a:solidFill>
            </a:endParaRPr>
          </a:p>
        </p:txBody>
      </p:sp>
      <p:sp>
        <p:nvSpPr>
          <p:cNvPr id="4" name="Rectangle 3"/>
          <p:cNvSpPr/>
          <p:nvPr/>
        </p:nvSpPr>
        <p:spPr>
          <a:xfrm>
            <a:off x="2232679" y="3014112"/>
            <a:ext cx="1860642" cy="338554"/>
          </a:xfrm>
          <a:prstGeom prst="rect">
            <a:avLst/>
          </a:prstGeom>
        </p:spPr>
        <p:txBody>
          <a:bodyPr wrap="square">
            <a:spAutoFit/>
          </a:bodyPr>
          <a:lstStyle/>
          <a:p>
            <a:pPr lvl="1">
              <a:buFont typeface="Wingdings" panose="05000000000000000000" pitchFamily="2" charset="2"/>
              <a:buChar char="v"/>
            </a:pPr>
            <a:r>
              <a:rPr lang="en-GB" sz="1600" b="1" dirty="0" smtClean="0"/>
              <a:t>Round </a:t>
            </a:r>
            <a:r>
              <a:rPr lang="en-GB" sz="1600" b="1" dirty="0"/>
              <a:t>Robin</a:t>
            </a:r>
            <a:r>
              <a:rPr lang="en-GB" sz="1600" dirty="0"/>
              <a:t> </a:t>
            </a:r>
            <a:r>
              <a:rPr lang="en-GB" sz="1600" dirty="0" smtClean="0"/>
              <a:t>–</a:t>
            </a:r>
            <a:endParaRPr lang="en-GB" sz="1600" dirty="0">
              <a:solidFill>
                <a:srgbClr val="FF0000"/>
              </a:solidFill>
            </a:endParaRPr>
          </a:p>
        </p:txBody>
      </p:sp>
      <p:sp>
        <p:nvSpPr>
          <p:cNvPr id="5" name="Rectangle 4"/>
          <p:cNvSpPr/>
          <p:nvPr/>
        </p:nvSpPr>
        <p:spPr>
          <a:xfrm>
            <a:off x="4004514" y="1058194"/>
            <a:ext cx="1883849" cy="338554"/>
          </a:xfrm>
          <a:prstGeom prst="rect">
            <a:avLst/>
          </a:prstGeom>
        </p:spPr>
        <p:txBody>
          <a:bodyPr wrap="none">
            <a:spAutoFit/>
          </a:bodyPr>
          <a:lstStyle/>
          <a:p>
            <a:pPr lvl="1">
              <a:buFont typeface="Wingdings" panose="05000000000000000000" pitchFamily="2" charset="2"/>
              <a:buChar char="v"/>
            </a:pPr>
            <a:r>
              <a:rPr lang="en-GB" sz="1600" dirty="0">
                <a:solidFill>
                  <a:srgbClr val="FF0000"/>
                </a:solidFill>
              </a:rPr>
              <a:t>Non-</a:t>
            </a:r>
            <a:r>
              <a:rPr lang="en-GB" sz="1600" dirty="0" err="1">
                <a:solidFill>
                  <a:srgbClr val="FF0000"/>
                </a:solidFill>
              </a:rPr>
              <a:t>preemptive</a:t>
            </a:r>
            <a:r>
              <a:rPr lang="en-GB" sz="1600" dirty="0">
                <a:solidFill>
                  <a:srgbClr val="FF0000"/>
                </a:solidFill>
              </a:rPr>
              <a:t>.</a:t>
            </a:r>
          </a:p>
        </p:txBody>
      </p:sp>
      <p:sp>
        <p:nvSpPr>
          <p:cNvPr id="6" name="Rectangle 5"/>
          <p:cNvSpPr/>
          <p:nvPr/>
        </p:nvSpPr>
        <p:spPr>
          <a:xfrm>
            <a:off x="3998372" y="1698397"/>
            <a:ext cx="4017446" cy="338554"/>
          </a:xfrm>
          <a:prstGeom prst="rect">
            <a:avLst/>
          </a:prstGeom>
        </p:spPr>
        <p:txBody>
          <a:bodyPr wrap="none">
            <a:spAutoFit/>
          </a:bodyPr>
          <a:lstStyle/>
          <a:p>
            <a:pPr lvl="1">
              <a:buFont typeface="Wingdings" panose="05000000000000000000" pitchFamily="2" charset="2"/>
              <a:buChar char="v"/>
            </a:pPr>
            <a:r>
              <a:rPr lang="en-GB" sz="1600" dirty="0">
                <a:solidFill>
                  <a:srgbClr val="FF0000"/>
                </a:solidFill>
              </a:rPr>
              <a:t>Can be </a:t>
            </a:r>
            <a:r>
              <a:rPr lang="en-GB" sz="1600" b="1" dirty="0">
                <a:solidFill>
                  <a:srgbClr val="FF0000"/>
                </a:solidFill>
              </a:rPr>
              <a:t>non-</a:t>
            </a:r>
            <a:r>
              <a:rPr lang="en-GB" sz="1600" b="1" dirty="0" err="1">
                <a:solidFill>
                  <a:srgbClr val="FF0000"/>
                </a:solidFill>
              </a:rPr>
              <a:t>preemptive</a:t>
            </a:r>
            <a:r>
              <a:rPr lang="en-GB" sz="1600" dirty="0">
                <a:solidFill>
                  <a:srgbClr val="FF0000"/>
                </a:solidFill>
              </a:rPr>
              <a:t> or </a:t>
            </a:r>
            <a:r>
              <a:rPr lang="en-GB" sz="1600" b="1" dirty="0" err="1">
                <a:solidFill>
                  <a:srgbClr val="FF0000"/>
                </a:solidFill>
              </a:rPr>
              <a:t>preemptive</a:t>
            </a:r>
            <a:endParaRPr lang="en-GB" sz="1600" dirty="0">
              <a:solidFill>
                <a:srgbClr val="FF0000"/>
              </a:solidFill>
            </a:endParaRPr>
          </a:p>
        </p:txBody>
      </p:sp>
      <p:sp>
        <p:nvSpPr>
          <p:cNvPr id="7" name="Rectangle 6"/>
          <p:cNvSpPr/>
          <p:nvPr/>
        </p:nvSpPr>
        <p:spPr>
          <a:xfrm>
            <a:off x="5417038" y="2400504"/>
            <a:ext cx="2892138" cy="338554"/>
          </a:xfrm>
          <a:prstGeom prst="rect">
            <a:avLst/>
          </a:prstGeom>
        </p:spPr>
        <p:txBody>
          <a:bodyPr wrap="none">
            <a:spAutoFit/>
          </a:bodyPr>
          <a:lstStyle/>
          <a:p>
            <a:pPr lvl="1">
              <a:buFont typeface="Wingdings" panose="05000000000000000000" pitchFamily="2" charset="2"/>
              <a:buChar char="v"/>
            </a:pPr>
            <a:r>
              <a:rPr lang="en-GB" sz="1600" b="1" dirty="0" err="1">
                <a:solidFill>
                  <a:srgbClr val="FF0000"/>
                </a:solidFill>
              </a:rPr>
              <a:t>Preemptive</a:t>
            </a:r>
            <a:r>
              <a:rPr lang="en-GB" sz="1600" dirty="0">
                <a:solidFill>
                  <a:srgbClr val="FF0000"/>
                </a:solidFill>
              </a:rPr>
              <a:t> version of SJF</a:t>
            </a:r>
            <a:r>
              <a:rPr lang="en-GB" dirty="0">
                <a:solidFill>
                  <a:srgbClr val="FF0000"/>
                </a:solidFill>
              </a:rPr>
              <a:t>.</a:t>
            </a:r>
          </a:p>
        </p:txBody>
      </p:sp>
      <p:sp>
        <p:nvSpPr>
          <p:cNvPr id="8" name="Rectangle 7"/>
          <p:cNvSpPr/>
          <p:nvPr/>
        </p:nvSpPr>
        <p:spPr>
          <a:xfrm>
            <a:off x="3992235" y="3033509"/>
            <a:ext cx="3483646" cy="338554"/>
          </a:xfrm>
          <a:prstGeom prst="rect">
            <a:avLst/>
          </a:prstGeom>
        </p:spPr>
        <p:txBody>
          <a:bodyPr wrap="none">
            <a:spAutoFit/>
          </a:bodyPr>
          <a:lstStyle/>
          <a:p>
            <a:pPr lvl="1">
              <a:buFont typeface="Wingdings" panose="05000000000000000000" pitchFamily="2" charset="2"/>
              <a:buChar char="v"/>
            </a:pPr>
            <a:r>
              <a:rPr lang="en-GB" sz="1600" b="1" dirty="0" err="1">
                <a:solidFill>
                  <a:srgbClr val="FF0000"/>
                </a:solidFill>
              </a:rPr>
              <a:t>Preemptive</a:t>
            </a:r>
            <a:r>
              <a:rPr lang="en-GB" sz="1600" dirty="0">
                <a:solidFill>
                  <a:srgbClr val="FF0000"/>
                </a:solidFill>
              </a:rPr>
              <a:t>, fair for all processes.</a:t>
            </a:r>
          </a:p>
        </p:txBody>
      </p:sp>
      <p:sp>
        <p:nvSpPr>
          <p:cNvPr id="9" name="Rectangle 8"/>
          <p:cNvSpPr/>
          <p:nvPr/>
        </p:nvSpPr>
        <p:spPr>
          <a:xfrm>
            <a:off x="3400726" y="3782605"/>
            <a:ext cx="4075155" cy="338554"/>
          </a:xfrm>
          <a:prstGeom prst="rect">
            <a:avLst/>
          </a:prstGeom>
        </p:spPr>
        <p:txBody>
          <a:bodyPr wrap="none">
            <a:spAutoFit/>
          </a:bodyPr>
          <a:lstStyle/>
          <a:p>
            <a:pPr lvl="1">
              <a:buFont typeface="Wingdings" panose="05000000000000000000" pitchFamily="2" charset="2"/>
              <a:buChar char="v"/>
            </a:pPr>
            <a:r>
              <a:rPr lang="en-GB" sz="1600" dirty="0">
                <a:solidFill>
                  <a:srgbClr val="FF0000"/>
                </a:solidFill>
              </a:rPr>
              <a:t>Can be </a:t>
            </a:r>
            <a:r>
              <a:rPr lang="en-GB" sz="1600" b="1" dirty="0" err="1">
                <a:solidFill>
                  <a:srgbClr val="FF0000"/>
                </a:solidFill>
              </a:rPr>
              <a:t>preemptive</a:t>
            </a:r>
            <a:r>
              <a:rPr lang="en-GB" sz="1600" dirty="0">
                <a:solidFill>
                  <a:srgbClr val="FF0000"/>
                </a:solidFill>
              </a:rPr>
              <a:t> or </a:t>
            </a:r>
            <a:r>
              <a:rPr lang="en-GB" sz="1600" b="1" dirty="0">
                <a:solidFill>
                  <a:srgbClr val="FF0000"/>
                </a:solidFill>
              </a:rPr>
              <a:t>non-</a:t>
            </a:r>
            <a:r>
              <a:rPr lang="en-GB" sz="1600" b="1" dirty="0" err="1">
                <a:solidFill>
                  <a:srgbClr val="FF0000"/>
                </a:solidFill>
              </a:rPr>
              <a:t>preemptive</a:t>
            </a:r>
            <a:r>
              <a:rPr lang="en-GB" sz="1600" dirty="0">
                <a:solidFill>
                  <a:srgbClr val="FF0000"/>
                </a:solidFill>
              </a:rPr>
              <a:t>.</a:t>
            </a:r>
          </a:p>
        </p:txBody>
      </p:sp>
    </p:spTree>
  </p:cSld>
  <p:clrMapOvr>
    <a:masterClrMapping/>
  </p:clrMapOvr>
  <mc:AlternateContent xmlns:mc="http://schemas.openxmlformats.org/markup-compatibility/2006" xmlns:p15="http://schemas.microsoft.com/office/powerpoint/2012/main">
    <mc:Choice Requires="p15">
      <p:transition spd="slow">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500"/>
                                        <p:tgtEl>
                                          <p:spTgt spid="8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7" grpId="0"/>
      <p:bldP spid="88" grpId="0"/>
      <p:bldP spid="2" grpId="0"/>
      <p:bldP spid="4" grpId="0"/>
      <p:bldP spid="5" grpId="0"/>
      <p:bldP spid="6" grpId="0"/>
      <p:bldP spid="7" grpId="0"/>
      <p:bldP spid="8"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44"/>
        <p:cNvGrpSpPr/>
        <p:nvPr/>
      </p:nvGrpSpPr>
      <p:grpSpPr>
        <a:xfrm>
          <a:off x="0" y="0"/>
          <a:ext cx="0" cy="0"/>
          <a:chOff x="0" y="0"/>
          <a:chExt cx="0" cy="0"/>
        </a:xfrm>
      </p:grpSpPr>
      <p:grpSp>
        <p:nvGrpSpPr>
          <p:cNvPr id="1545" name="Google Shape;1545;p40"/>
          <p:cNvGrpSpPr/>
          <p:nvPr/>
        </p:nvGrpSpPr>
        <p:grpSpPr>
          <a:xfrm>
            <a:off x="-2050645" y="-1068257"/>
            <a:ext cx="7062946" cy="3158622"/>
            <a:chOff x="-2613417" y="-2806210"/>
            <a:chExt cx="8164418" cy="6343459"/>
          </a:xfrm>
        </p:grpSpPr>
        <p:grpSp>
          <p:nvGrpSpPr>
            <p:cNvPr id="1546" name="Google Shape;1546;p40"/>
            <p:cNvGrpSpPr/>
            <p:nvPr/>
          </p:nvGrpSpPr>
          <p:grpSpPr>
            <a:xfrm>
              <a:off x="-2613417" y="-2806210"/>
              <a:ext cx="8164418" cy="6343459"/>
              <a:chOff x="-2613417" y="-2806210"/>
              <a:chExt cx="8164418" cy="6343459"/>
            </a:xfrm>
          </p:grpSpPr>
          <p:grpSp>
            <p:nvGrpSpPr>
              <p:cNvPr id="1547" name="Google Shape;1547;p40"/>
              <p:cNvGrpSpPr/>
              <p:nvPr/>
            </p:nvGrpSpPr>
            <p:grpSpPr>
              <a:xfrm>
                <a:off x="-191059" y="95963"/>
                <a:ext cx="1538562" cy="971589"/>
                <a:chOff x="-191059" y="95963"/>
                <a:chExt cx="1538562" cy="971589"/>
              </a:xfrm>
            </p:grpSpPr>
            <p:grpSp>
              <p:nvGrpSpPr>
                <p:cNvPr id="1548" name="Google Shape;1548;p40"/>
                <p:cNvGrpSpPr/>
                <p:nvPr/>
              </p:nvGrpSpPr>
              <p:grpSpPr>
                <a:xfrm>
                  <a:off x="-191059" y="201619"/>
                  <a:ext cx="904284" cy="865933"/>
                  <a:chOff x="2038491" y="-937756"/>
                  <a:chExt cx="904284" cy="865933"/>
                </a:xfrm>
              </p:grpSpPr>
              <p:grpSp>
                <p:nvGrpSpPr>
                  <p:cNvPr id="1549" name="Google Shape;1549;p40"/>
                  <p:cNvGrpSpPr/>
                  <p:nvPr/>
                </p:nvGrpSpPr>
                <p:grpSpPr>
                  <a:xfrm>
                    <a:off x="2096570" y="-863491"/>
                    <a:ext cx="717621" cy="717392"/>
                    <a:chOff x="1483457" y="3953671"/>
                    <a:chExt cx="717621" cy="717392"/>
                  </a:xfrm>
                </p:grpSpPr>
                <p:sp>
                  <p:nvSpPr>
                    <p:cNvPr id="1550" name="Google Shape;1550;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5" name="Google Shape;1555;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6" name="Google Shape;1556;p40"/>
                <p:cNvGrpSpPr/>
                <p:nvPr/>
              </p:nvGrpSpPr>
              <p:grpSpPr>
                <a:xfrm>
                  <a:off x="584533" y="95963"/>
                  <a:ext cx="473483" cy="453403"/>
                  <a:chOff x="2038491" y="-937756"/>
                  <a:chExt cx="904284" cy="865933"/>
                </a:xfrm>
              </p:grpSpPr>
              <p:grpSp>
                <p:nvGrpSpPr>
                  <p:cNvPr id="1557" name="Google Shape;1557;p40"/>
                  <p:cNvGrpSpPr/>
                  <p:nvPr/>
                </p:nvGrpSpPr>
                <p:grpSpPr>
                  <a:xfrm>
                    <a:off x="2096570" y="-863491"/>
                    <a:ext cx="717621" cy="717392"/>
                    <a:chOff x="1483457" y="3953671"/>
                    <a:chExt cx="717621" cy="717392"/>
                  </a:xfrm>
                </p:grpSpPr>
                <p:sp>
                  <p:nvSpPr>
                    <p:cNvPr id="1558" name="Google Shape;1558;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3" name="Google Shape;1563;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4" name="Google Shape;1564;p40"/>
                <p:cNvGrpSpPr/>
                <p:nvPr/>
              </p:nvGrpSpPr>
              <p:grpSpPr>
                <a:xfrm>
                  <a:off x="530445" y="481913"/>
                  <a:ext cx="473483" cy="453403"/>
                  <a:chOff x="2038491" y="-937756"/>
                  <a:chExt cx="904284" cy="865933"/>
                </a:xfrm>
              </p:grpSpPr>
              <p:grpSp>
                <p:nvGrpSpPr>
                  <p:cNvPr id="1565" name="Google Shape;1565;p40"/>
                  <p:cNvGrpSpPr/>
                  <p:nvPr/>
                </p:nvGrpSpPr>
                <p:grpSpPr>
                  <a:xfrm>
                    <a:off x="2096570" y="-863491"/>
                    <a:ext cx="717621" cy="717392"/>
                    <a:chOff x="1483457" y="3953671"/>
                    <a:chExt cx="717621" cy="717392"/>
                  </a:xfrm>
                </p:grpSpPr>
                <p:sp>
                  <p:nvSpPr>
                    <p:cNvPr id="1566" name="Google Shape;1566;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1" name="Google Shape;1571;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2" name="Google Shape;1572;p40"/>
                <p:cNvGrpSpPr/>
                <p:nvPr/>
              </p:nvGrpSpPr>
              <p:grpSpPr>
                <a:xfrm>
                  <a:off x="874020" y="312788"/>
                  <a:ext cx="473483" cy="453403"/>
                  <a:chOff x="2038491" y="-937756"/>
                  <a:chExt cx="904284" cy="865933"/>
                </a:xfrm>
              </p:grpSpPr>
              <p:grpSp>
                <p:nvGrpSpPr>
                  <p:cNvPr id="1573" name="Google Shape;1573;p40"/>
                  <p:cNvGrpSpPr/>
                  <p:nvPr/>
                </p:nvGrpSpPr>
                <p:grpSpPr>
                  <a:xfrm>
                    <a:off x="2096570" y="-863491"/>
                    <a:ext cx="717621" cy="717392"/>
                    <a:chOff x="1483457" y="3953671"/>
                    <a:chExt cx="717621" cy="717392"/>
                  </a:xfrm>
                </p:grpSpPr>
                <p:sp>
                  <p:nvSpPr>
                    <p:cNvPr id="1574" name="Google Shape;1574;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9" name="Google Shape;1579;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0" name="Google Shape;1580;p40"/>
              <p:cNvGrpSpPr/>
              <p:nvPr/>
            </p:nvGrpSpPr>
            <p:grpSpPr>
              <a:xfrm rot="-7479050">
                <a:off x="-2051246" y="-1642948"/>
                <a:ext cx="4889863" cy="3931229"/>
                <a:chOff x="7103825" y="-713112"/>
                <a:chExt cx="3785226" cy="3043150"/>
              </a:xfrm>
            </p:grpSpPr>
            <p:sp>
              <p:nvSpPr>
                <p:cNvPr id="1581" name="Google Shape;1581;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2" name="Google Shape;1582;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3" name="Google Shape;1583;p40"/>
              <p:cNvGrpSpPr/>
              <p:nvPr/>
            </p:nvGrpSpPr>
            <p:grpSpPr>
              <a:xfrm>
                <a:off x="-640220" y="-2653973"/>
                <a:ext cx="6191222" cy="6191222"/>
                <a:chOff x="-640220" y="-2502423"/>
                <a:chExt cx="6191222" cy="6191222"/>
              </a:xfrm>
            </p:grpSpPr>
            <p:sp>
              <p:nvSpPr>
                <p:cNvPr id="1584" name="Google Shape;1584;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6" name="Google Shape;1586;p40"/>
            <p:cNvGrpSpPr/>
            <p:nvPr/>
          </p:nvGrpSpPr>
          <p:grpSpPr>
            <a:xfrm>
              <a:off x="-12" y="-195650"/>
              <a:ext cx="439200" cy="439100"/>
              <a:chOff x="1101075" y="2142375"/>
              <a:chExt cx="439200" cy="439100"/>
            </a:xfrm>
          </p:grpSpPr>
          <p:sp>
            <p:nvSpPr>
              <p:cNvPr id="1587" name="Google Shape;1587;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9" name="Google Shape;1589;p40"/>
          <p:cNvGrpSpPr/>
          <p:nvPr/>
        </p:nvGrpSpPr>
        <p:grpSpPr>
          <a:xfrm>
            <a:off x="5261745" y="2458021"/>
            <a:ext cx="5765856" cy="4103650"/>
            <a:chOff x="4452944" y="2184175"/>
            <a:chExt cx="5765856" cy="4103650"/>
          </a:xfrm>
        </p:grpSpPr>
        <p:pic>
          <p:nvPicPr>
            <p:cNvPr id="1590" name="Google Shape;1590;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1" name="Google Shape;1591;p40"/>
            <p:cNvGrpSpPr/>
            <p:nvPr/>
          </p:nvGrpSpPr>
          <p:grpSpPr>
            <a:xfrm rot="-5400000" flipH="1">
              <a:off x="8074852" y="4089881"/>
              <a:ext cx="1478405" cy="1186772"/>
              <a:chOff x="7945225" y="4302000"/>
              <a:chExt cx="904666" cy="726121"/>
            </a:xfrm>
          </p:grpSpPr>
          <p:sp>
            <p:nvSpPr>
              <p:cNvPr id="1592" name="Google Shape;1592;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5" name="Google Shape;1595;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6" name="Google Shape;1596;p40"/>
            <p:cNvGrpSpPr/>
            <p:nvPr/>
          </p:nvGrpSpPr>
          <p:grpSpPr>
            <a:xfrm rot="-5400000" flipH="1">
              <a:off x="7140078" y="3883230"/>
              <a:ext cx="134004" cy="134004"/>
              <a:chOff x="8356813" y="1074288"/>
              <a:chExt cx="351900" cy="351900"/>
            </a:xfrm>
          </p:grpSpPr>
          <p:sp>
            <p:nvSpPr>
              <p:cNvPr id="1597" name="Google Shape;1597;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40"/>
            <p:cNvGrpSpPr/>
            <p:nvPr/>
          </p:nvGrpSpPr>
          <p:grpSpPr>
            <a:xfrm rot="-5400000" flipH="1">
              <a:off x="6766253" y="3499155"/>
              <a:ext cx="134004" cy="134004"/>
              <a:chOff x="8356813" y="1074288"/>
              <a:chExt cx="351900" cy="351900"/>
            </a:xfrm>
          </p:grpSpPr>
          <p:sp>
            <p:nvSpPr>
              <p:cNvPr id="1600" name="Google Shape;160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2" name="Google Shape;1602;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4" name="Google Shape;1604;p40"/>
            <p:cNvGrpSpPr/>
            <p:nvPr/>
          </p:nvGrpSpPr>
          <p:grpSpPr>
            <a:xfrm rot="-5400000" flipH="1">
              <a:off x="7404606" y="3451356"/>
              <a:ext cx="582050" cy="582425"/>
              <a:chOff x="959750" y="3039275"/>
              <a:chExt cx="582050" cy="582425"/>
            </a:xfrm>
          </p:grpSpPr>
          <p:sp>
            <p:nvSpPr>
              <p:cNvPr id="1605" name="Google Shape;1605;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2" name="Google Shape;1612;p40"/>
            <p:cNvGrpSpPr/>
            <p:nvPr/>
          </p:nvGrpSpPr>
          <p:grpSpPr>
            <a:xfrm rot="-5400000" flipH="1">
              <a:off x="7237650" y="4201057"/>
              <a:ext cx="699928" cy="1651024"/>
              <a:chOff x="8337812" y="3492483"/>
              <a:chExt cx="699928" cy="1651024"/>
            </a:xfrm>
          </p:grpSpPr>
          <p:sp>
            <p:nvSpPr>
              <p:cNvPr id="1613" name="Google Shape;1613;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6" name="Google Shape;1616;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8" name="Google Shape;1618;p40"/>
            <p:cNvGrpSpPr/>
            <p:nvPr/>
          </p:nvGrpSpPr>
          <p:grpSpPr>
            <a:xfrm rot="-5400000" flipH="1">
              <a:off x="5819578" y="4727817"/>
              <a:ext cx="134004" cy="134004"/>
              <a:chOff x="8356813" y="1074288"/>
              <a:chExt cx="351900" cy="351900"/>
            </a:xfrm>
          </p:grpSpPr>
          <p:sp>
            <p:nvSpPr>
              <p:cNvPr id="1619" name="Google Shape;1619;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2" name="Google Shape;1622;p40"/>
          <p:cNvSpPr txBox="1">
            <a:spLocks noGrp="1"/>
          </p:cNvSpPr>
          <p:nvPr>
            <p:ph type="subTitle" idx="1"/>
          </p:nvPr>
        </p:nvSpPr>
        <p:spPr>
          <a:xfrm>
            <a:off x="988478" y="347244"/>
            <a:ext cx="7915925" cy="584901"/>
          </a:xfrm>
          <a:prstGeom prst="rect">
            <a:avLst/>
          </a:prstGeom>
        </p:spPr>
        <p:txBody>
          <a:bodyPr spcFirstLastPara="1" wrap="square" lIns="91425" tIns="91425" rIns="91425" bIns="91425" anchor="ctr" anchorCtr="0">
            <a:noAutofit/>
          </a:bodyPr>
          <a:lstStyle/>
          <a:p>
            <a:pPr marL="0" lvl="0" indent="0"/>
            <a:r>
              <a:rPr lang="en-GB" dirty="0" smtClean="0">
                <a:solidFill>
                  <a:srgbClr val="00B050"/>
                </a:solidFill>
                <a:latin typeface="Bodoni MT Black" panose="02070A03080606020203" pitchFamily="18" charset="0"/>
              </a:rPr>
              <a:t>			FCFS</a:t>
            </a:r>
            <a:endParaRPr dirty="0">
              <a:solidFill>
                <a:srgbClr val="00B050"/>
              </a:solidFill>
              <a:latin typeface="Bodoni MT Black" panose="02070A03080606020203" pitchFamily="18" charset="0"/>
            </a:endParaRPr>
          </a:p>
        </p:txBody>
      </p:sp>
      <p:grpSp>
        <p:nvGrpSpPr>
          <p:cNvPr id="1623" name="Google Shape;1623;p40"/>
          <p:cNvGrpSpPr/>
          <p:nvPr/>
        </p:nvGrpSpPr>
        <p:grpSpPr>
          <a:xfrm rot="-5400000" flipH="1">
            <a:off x="8904403" y="2929792"/>
            <a:ext cx="134004" cy="134004"/>
            <a:chOff x="8356813" y="1074288"/>
            <a:chExt cx="351900" cy="351900"/>
          </a:xfrm>
        </p:grpSpPr>
        <p:sp>
          <p:nvSpPr>
            <p:cNvPr id="1624" name="Google Shape;1624;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6" name="Google Shape;1626;p40"/>
          <p:cNvGrpSpPr/>
          <p:nvPr/>
        </p:nvGrpSpPr>
        <p:grpSpPr>
          <a:xfrm>
            <a:off x="1148709" y="801080"/>
            <a:ext cx="7377472" cy="274540"/>
            <a:chOff x="796100" y="3019701"/>
            <a:chExt cx="4558967" cy="134100"/>
          </a:xfrm>
        </p:grpSpPr>
        <p:sp>
          <p:nvSpPr>
            <p:cNvPr id="1627"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8"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629"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p:cNvSpPr/>
          <p:nvPr/>
        </p:nvSpPr>
        <p:spPr>
          <a:xfrm>
            <a:off x="577343" y="1142924"/>
            <a:ext cx="7970364" cy="400110"/>
          </a:xfrm>
          <a:prstGeom prst="rect">
            <a:avLst/>
          </a:prstGeom>
        </p:spPr>
        <p:txBody>
          <a:bodyPr wrap="square">
            <a:spAutoFit/>
          </a:bodyPr>
          <a:lstStyle/>
          <a:p>
            <a:r>
              <a:rPr lang="en-GB" sz="2000" b="1" dirty="0">
                <a:solidFill>
                  <a:srgbClr val="FF0000"/>
                </a:solidFill>
              </a:rPr>
              <a:t>Definition</a:t>
            </a:r>
            <a:r>
              <a:rPr lang="en-GB" sz="2000" b="1" dirty="0" smtClean="0">
                <a:solidFill>
                  <a:srgbClr val="FF0000"/>
                </a:solidFill>
              </a:rPr>
              <a:t>:</a:t>
            </a:r>
            <a:endParaRPr lang="en-GB" sz="2000" b="1" dirty="0">
              <a:solidFill>
                <a:srgbClr val="FF0000"/>
              </a:solidFill>
            </a:endParaRPr>
          </a:p>
        </p:txBody>
      </p:sp>
      <p:sp>
        <p:nvSpPr>
          <p:cNvPr id="2" name="Rectangle 1"/>
          <p:cNvSpPr/>
          <p:nvPr/>
        </p:nvSpPr>
        <p:spPr>
          <a:xfrm>
            <a:off x="695382" y="2415345"/>
            <a:ext cx="7337449" cy="400110"/>
          </a:xfrm>
          <a:prstGeom prst="rect">
            <a:avLst/>
          </a:prstGeom>
        </p:spPr>
        <p:txBody>
          <a:bodyPr wrap="square">
            <a:spAutoFit/>
          </a:bodyPr>
          <a:lstStyle/>
          <a:p>
            <a:r>
              <a:rPr lang="en-GB" sz="2000" b="1" dirty="0">
                <a:solidFill>
                  <a:srgbClr val="FF0000"/>
                </a:solidFill>
              </a:rPr>
              <a:t>How FCFS Works</a:t>
            </a:r>
            <a:r>
              <a:rPr lang="en-GB" sz="2000" b="1" dirty="0" smtClean="0">
                <a:solidFill>
                  <a:srgbClr val="FF0000"/>
                </a:solidFill>
              </a:rPr>
              <a:t>:</a:t>
            </a:r>
            <a:endParaRPr lang="en-GB" sz="1800" dirty="0"/>
          </a:p>
        </p:txBody>
      </p:sp>
      <p:sp>
        <p:nvSpPr>
          <p:cNvPr id="88" name="Rectangle 87"/>
          <p:cNvSpPr/>
          <p:nvPr/>
        </p:nvSpPr>
        <p:spPr>
          <a:xfrm>
            <a:off x="945904" y="1498727"/>
            <a:ext cx="7970364" cy="1046440"/>
          </a:xfrm>
          <a:prstGeom prst="rect">
            <a:avLst/>
          </a:prstGeom>
        </p:spPr>
        <p:txBody>
          <a:bodyPr wrap="square">
            <a:spAutoFit/>
          </a:bodyPr>
          <a:lstStyle/>
          <a:p>
            <a:pPr marL="285750" indent="-285750">
              <a:buFont typeface="Wingdings" panose="05000000000000000000" pitchFamily="2" charset="2"/>
              <a:buChar char="Ø"/>
            </a:pPr>
            <a:r>
              <a:rPr lang="en-GB" sz="1600" b="1" dirty="0" smtClean="0"/>
              <a:t>FCFS</a:t>
            </a:r>
            <a:r>
              <a:rPr lang="en-GB" sz="1600" dirty="0" smtClean="0"/>
              <a:t> </a:t>
            </a:r>
            <a:r>
              <a:rPr lang="en-GB" sz="1600" dirty="0"/>
              <a:t>is the </a:t>
            </a:r>
            <a:r>
              <a:rPr lang="en-GB" sz="1600" b="1" dirty="0"/>
              <a:t>simplest</a:t>
            </a:r>
            <a:r>
              <a:rPr lang="en-GB" sz="1600" dirty="0"/>
              <a:t> CPU scheduling algorithm.</a:t>
            </a:r>
          </a:p>
          <a:p>
            <a:pPr marL="285750" indent="-285750">
              <a:buFont typeface="Wingdings" panose="05000000000000000000" pitchFamily="2" charset="2"/>
              <a:buChar char="Ø"/>
            </a:pPr>
            <a:r>
              <a:rPr lang="en-GB" sz="1600" b="1" dirty="0"/>
              <a:t>The process that arrives first</a:t>
            </a:r>
            <a:r>
              <a:rPr lang="en-GB" sz="1600" dirty="0"/>
              <a:t> in the ready queue is </a:t>
            </a:r>
            <a:r>
              <a:rPr lang="en-GB" sz="1600" b="1" dirty="0"/>
              <a:t>served first</a:t>
            </a:r>
            <a:r>
              <a:rPr lang="en-GB" sz="1600" dirty="0"/>
              <a:t> by the CPU.</a:t>
            </a:r>
          </a:p>
          <a:p>
            <a:pPr marL="285750" indent="-285750">
              <a:buFont typeface="Wingdings" panose="05000000000000000000" pitchFamily="2" charset="2"/>
              <a:buChar char="Ø"/>
            </a:pPr>
            <a:r>
              <a:rPr lang="en-GB" sz="1600" dirty="0"/>
              <a:t>It works </a:t>
            </a:r>
            <a:r>
              <a:rPr lang="en-GB" sz="1600" b="1" dirty="0"/>
              <a:t>just like</a:t>
            </a:r>
            <a:r>
              <a:rPr lang="en-GB" sz="1600" dirty="0"/>
              <a:t> a </a:t>
            </a:r>
            <a:r>
              <a:rPr lang="en-GB" sz="1600" b="1" dirty="0"/>
              <a:t>queue</a:t>
            </a:r>
            <a:r>
              <a:rPr lang="en-GB" sz="1600" dirty="0"/>
              <a:t> (first person standing in line gets served first).</a:t>
            </a:r>
          </a:p>
          <a:p>
            <a:pPr lvl="1">
              <a:buFont typeface="Wingdings" panose="05000000000000000000" pitchFamily="2" charset="2"/>
              <a:buChar char="v"/>
            </a:pPr>
            <a:endParaRPr lang="en-GB" dirty="0">
              <a:solidFill>
                <a:srgbClr val="00B050"/>
              </a:solidFill>
            </a:endParaRPr>
          </a:p>
        </p:txBody>
      </p:sp>
      <p:sp>
        <p:nvSpPr>
          <p:cNvPr id="89" name="Rectangle 88"/>
          <p:cNvSpPr/>
          <p:nvPr/>
        </p:nvSpPr>
        <p:spPr>
          <a:xfrm>
            <a:off x="912310" y="2758573"/>
            <a:ext cx="7337449" cy="1200329"/>
          </a:xfrm>
          <a:prstGeom prst="rect">
            <a:avLst/>
          </a:prstGeom>
        </p:spPr>
        <p:txBody>
          <a:bodyPr wrap="square">
            <a:spAutoFit/>
          </a:bodyPr>
          <a:lstStyle/>
          <a:p>
            <a:pPr>
              <a:buFont typeface="+mj-lt"/>
              <a:buAutoNum type="arabicPeriod"/>
            </a:pPr>
            <a:r>
              <a:rPr lang="en-GB" sz="1800" dirty="0" smtClean="0"/>
              <a:t>Processes </a:t>
            </a:r>
            <a:r>
              <a:rPr lang="en-GB" sz="1800" dirty="0"/>
              <a:t>are </a:t>
            </a:r>
            <a:r>
              <a:rPr lang="en-GB" sz="1800" b="1" dirty="0"/>
              <a:t>placed in the ready queue</a:t>
            </a:r>
            <a:r>
              <a:rPr lang="en-GB" sz="1800" dirty="0"/>
              <a:t> in the </a:t>
            </a:r>
            <a:r>
              <a:rPr lang="en-GB" sz="1800" b="1" dirty="0"/>
              <a:t>order they arrive</a:t>
            </a:r>
            <a:r>
              <a:rPr lang="en-GB" sz="1800" dirty="0"/>
              <a:t>.</a:t>
            </a:r>
          </a:p>
          <a:p>
            <a:pPr>
              <a:buFont typeface="+mj-lt"/>
              <a:buAutoNum type="arabicPeriod"/>
            </a:pPr>
            <a:r>
              <a:rPr lang="en-GB" sz="1800" dirty="0"/>
              <a:t>The </a:t>
            </a:r>
            <a:r>
              <a:rPr lang="en-GB" sz="1800" b="1" dirty="0"/>
              <a:t>CPU picks the first process</a:t>
            </a:r>
            <a:r>
              <a:rPr lang="en-GB" sz="1800" dirty="0"/>
              <a:t> and </a:t>
            </a:r>
            <a:r>
              <a:rPr lang="en-GB" sz="1800" b="1" dirty="0"/>
              <a:t>runs it till completion</a:t>
            </a:r>
            <a:r>
              <a:rPr lang="en-GB" sz="1800" dirty="0"/>
              <a:t> (no </a:t>
            </a:r>
            <a:r>
              <a:rPr lang="en-GB" sz="1800" dirty="0" smtClean="0"/>
              <a:t>  </a:t>
            </a:r>
            <a:r>
              <a:rPr lang="en-GB" sz="1800" dirty="0" err="1" smtClean="0"/>
              <a:t>preemption</a:t>
            </a:r>
            <a:r>
              <a:rPr lang="en-GB" sz="1800" dirty="0"/>
              <a:t>).</a:t>
            </a:r>
          </a:p>
          <a:p>
            <a:pPr>
              <a:buFont typeface="+mj-lt"/>
              <a:buAutoNum type="arabicPeriod"/>
            </a:pPr>
            <a:r>
              <a:rPr lang="en-GB" sz="1800" dirty="0"/>
              <a:t>After finishing the first process, it picks the </a:t>
            </a:r>
            <a:r>
              <a:rPr lang="en-GB" sz="1800" b="1" dirty="0"/>
              <a:t>next one</a:t>
            </a:r>
            <a:r>
              <a:rPr lang="en-GB" sz="1800" dirty="0"/>
              <a:t>, and so on.</a:t>
            </a:r>
          </a:p>
        </p:txBody>
      </p:sp>
    </p:spTree>
    <p:extLst>
      <p:ext uri="{BB962C8B-B14F-4D97-AF65-F5344CB8AC3E}">
        <p14:creationId xmlns:p14="http://schemas.microsoft.com/office/powerpoint/2010/main" val="4262101683"/>
      </p:ext>
    </p:extLst>
  </p:cSld>
  <p:clrMapOvr>
    <a:masterClrMapping/>
  </p:clrMapOvr>
  <mc:AlternateContent xmlns:mc="http://schemas.openxmlformats.org/markup-compatibility/2006" xmlns:p15="http://schemas.microsoft.com/office/powerpoint/2012/main">
    <mc:Choice Requires="p15">
      <p:transition spd="slow">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fade">
                                      <p:cBhvr>
                                        <p:cTn id="12" dur="500"/>
                                        <p:tgtEl>
                                          <p:spTgt spid="8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fade">
                                      <p:cBhvr>
                                        <p:cTn id="22"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88" grpId="0"/>
      <p:bldP spid="8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7" name="Google Shape;1457;p36"/>
          <p:cNvSpPr txBox="1">
            <a:spLocks noGrp="1"/>
          </p:cNvSpPr>
          <p:nvPr>
            <p:ph type="title"/>
          </p:nvPr>
        </p:nvSpPr>
        <p:spPr>
          <a:xfrm>
            <a:off x="664768" y="430768"/>
            <a:ext cx="7704000" cy="572700"/>
          </a:xfrm>
          <a:prstGeom prst="rect">
            <a:avLst/>
          </a:prstGeom>
        </p:spPr>
        <p:txBody>
          <a:bodyPr spcFirstLastPara="1" wrap="square" lIns="91425" tIns="91425" rIns="91425" bIns="91425" anchor="t" anchorCtr="0">
            <a:noAutofit/>
          </a:bodyPr>
          <a:lstStyle/>
          <a:p>
            <a:pPr lvl="0"/>
            <a:r>
              <a:rPr lang="en-US" dirty="0" smtClean="0"/>
              <a:t>		  </a:t>
            </a:r>
            <a:r>
              <a:rPr lang="en-US" dirty="0" smtClean="0">
                <a:solidFill>
                  <a:srgbClr val="FF0000"/>
                </a:solidFill>
                <a:latin typeface="Broadway" panose="04040905080B02020502" pitchFamily="82" charset="0"/>
                <a:ea typeface="Gadugi" panose="020B0502040204020203" pitchFamily="34" charset="0"/>
              </a:rPr>
              <a:t>Overview</a:t>
            </a:r>
            <a:endParaRPr dirty="0">
              <a:solidFill>
                <a:srgbClr val="FF0000"/>
              </a:solidFill>
              <a:latin typeface="Broadway" panose="04040905080B02020502" pitchFamily="82" charset="0"/>
              <a:ea typeface="Gadugi" panose="020B0502040204020203" pitchFamily="34" charset="0"/>
            </a:endParaRPr>
          </a:p>
        </p:txBody>
      </p:sp>
      <p:sp>
        <p:nvSpPr>
          <p:cNvPr id="1458" name="Google Shape;1458;p36"/>
          <p:cNvSpPr txBox="1">
            <a:spLocks noGrp="1"/>
          </p:cNvSpPr>
          <p:nvPr>
            <p:ph type="body" idx="1"/>
          </p:nvPr>
        </p:nvSpPr>
        <p:spPr>
          <a:xfrm>
            <a:off x="988043" y="1406479"/>
            <a:ext cx="5985130" cy="2278710"/>
          </a:xfrm>
          <a:prstGeom prst="rect">
            <a:avLst/>
          </a:prstGeom>
        </p:spPr>
        <p:txBody>
          <a:bodyPr spcFirstLastPara="1" wrap="square" lIns="91425" tIns="91425" rIns="91425" bIns="91425" anchor="t" anchorCtr="0">
            <a:noAutofit/>
          </a:bodyPr>
          <a:lstStyle/>
          <a:p>
            <a:pPr lvl="4"/>
            <a:r>
              <a:rPr lang="en-US" sz="2000" dirty="0">
                <a:solidFill>
                  <a:srgbClr val="00B050"/>
                </a:solidFill>
              </a:rPr>
              <a:t>Basic Concepts.</a:t>
            </a:r>
          </a:p>
          <a:p>
            <a:pPr lvl="4"/>
            <a:r>
              <a:rPr lang="en-US" sz="2000" dirty="0">
                <a:solidFill>
                  <a:srgbClr val="00B050"/>
                </a:solidFill>
              </a:rPr>
              <a:t>Scheduling </a:t>
            </a:r>
            <a:r>
              <a:rPr lang="en-US" sz="2000" dirty="0" smtClean="0">
                <a:solidFill>
                  <a:srgbClr val="00B050"/>
                </a:solidFill>
              </a:rPr>
              <a:t>Criteria</a:t>
            </a:r>
            <a:r>
              <a:rPr lang="en-US" sz="2000" dirty="0">
                <a:solidFill>
                  <a:srgbClr val="00B050"/>
                </a:solidFill>
              </a:rPr>
              <a:t>.</a:t>
            </a:r>
          </a:p>
          <a:p>
            <a:pPr lvl="4"/>
            <a:r>
              <a:rPr lang="en-US" sz="2000" dirty="0">
                <a:solidFill>
                  <a:srgbClr val="00B050"/>
                </a:solidFill>
              </a:rPr>
              <a:t>Scheduling </a:t>
            </a:r>
            <a:r>
              <a:rPr lang="en-US" sz="2000" dirty="0" smtClean="0">
                <a:solidFill>
                  <a:srgbClr val="00B050"/>
                </a:solidFill>
              </a:rPr>
              <a:t>Algorithm</a:t>
            </a:r>
            <a:r>
              <a:rPr lang="en-US" sz="2000" dirty="0">
                <a:solidFill>
                  <a:srgbClr val="00B050"/>
                </a:solidFill>
              </a:rPr>
              <a:t>.</a:t>
            </a:r>
            <a:endParaRPr lang="en-GB" sz="2000" dirty="0">
              <a:solidFill>
                <a:srgbClr val="00B050"/>
              </a:solidFill>
            </a:endParaRPr>
          </a:p>
          <a:p>
            <a:pPr marL="1828800" lvl="4" indent="0">
              <a:buNone/>
            </a:pPr>
            <a:endParaRPr dirty="0">
              <a:solidFill>
                <a:srgbClr val="00B050"/>
              </a:solidFill>
            </a:endParaRPr>
          </a:p>
        </p:txBody>
      </p:sp>
      <p:sp>
        <p:nvSpPr>
          <p:cNvPr id="1460" name="Google Shape;1460;p36"/>
          <p:cNvSpPr txBox="1"/>
          <p:nvPr/>
        </p:nvSpPr>
        <p:spPr>
          <a:xfrm>
            <a:off x="713222" y="4133675"/>
            <a:ext cx="3858900" cy="46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b="1" u="sng" dirty="0">
              <a:solidFill>
                <a:schemeClr val="dk2"/>
              </a:solidFill>
              <a:latin typeface="IBM Plex Mono"/>
              <a:ea typeface="IBM Plex Mono"/>
              <a:cs typeface="IBM Plex Mono"/>
              <a:sym typeface="IBM Plex Mono"/>
            </a:endParaRPr>
          </a:p>
        </p:txBody>
      </p:sp>
      <p:sp>
        <p:nvSpPr>
          <p:cNvPr id="1461" name="Google Shape;1461;p36"/>
          <p:cNvSpPr txBox="1"/>
          <p:nvPr/>
        </p:nvSpPr>
        <p:spPr>
          <a:xfrm>
            <a:off x="4369000" y="4133675"/>
            <a:ext cx="4062000" cy="46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b="1" dirty="0">
              <a:solidFill>
                <a:schemeClr val="dk2"/>
              </a:solidFill>
              <a:latin typeface="IBM Plex Mono"/>
              <a:ea typeface="IBM Plex Mono"/>
              <a:cs typeface="IBM Plex Mono"/>
              <a:sym typeface="IBM Plex Mono"/>
            </a:endParaRPr>
          </a:p>
        </p:txBody>
      </p:sp>
      <p:grpSp>
        <p:nvGrpSpPr>
          <p:cNvPr id="8" name="Google Shape;1432;p35"/>
          <p:cNvGrpSpPr/>
          <p:nvPr/>
        </p:nvGrpSpPr>
        <p:grpSpPr>
          <a:xfrm>
            <a:off x="767968" y="926112"/>
            <a:ext cx="6920582" cy="213439"/>
            <a:chOff x="1096850" y="3242811"/>
            <a:chExt cx="3936683" cy="134070"/>
          </a:xfrm>
        </p:grpSpPr>
        <p:cxnSp>
          <p:nvCxnSpPr>
            <p:cNvPr id="9" name="Google Shape;1433;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0" name="Google Shape;1434;p35"/>
            <p:cNvGrpSpPr/>
            <p:nvPr/>
          </p:nvGrpSpPr>
          <p:grpSpPr>
            <a:xfrm>
              <a:off x="4899464" y="3242811"/>
              <a:ext cx="134070" cy="134070"/>
              <a:chOff x="8382514" y="1084976"/>
              <a:chExt cx="265800" cy="265800"/>
            </a:xfrm>
          </p:grpSpPr>
          <p:sp>
            <p:nvSpPr>
              <p:cNvPr id="11" name="Google Shape;1435;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36;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44"/>
        <p:cNvGrpSpPr/>
        <p:nvPr/>
      </p:nvGrpSpPr>
      <p:grpSpPr>
        <a:xfrm>
          <a:off x="0" y="0"/>
          <a:ext cx="0" cy="0"/>
          <a:chOff x="0" y="0"/>
          <a:chExt cx="0" cy="0"/>
        </a:xfrm>
      </p:grpSpPr>
      <p:grpSp>
        <p:nvGrpSpPr>
          <p:cNvPr id="1545" name="Google Shape;1545;p40"/>
          <p:cNvGrpSpPr/>
          <p:nvPr/>
        </p:nvGrpSpPr>
        <p:grpSpPr>
          <a:xfrm>
            <a:off x="-2043812" y="-1187526"/>
            <a:ext cx="7062946" cy="3158622"/>
            <a:chOff x="-2613417" y="-2806210"/>
            <a:chExt cx="8164418" cy="6343459"/>
          </a:xfrm>
        </p:grpSpPr>
        <p:grpSp>
          <p:nvGrpSpPr>
            <p:cNvPr id="1546" name="Google Shape;1546;p40"/>
            <p:cNvGrpSpPr/>
            <p:nvPr/>
          </p:nvGrpSpPr>
          <p:grpSpPr>
            <a:xfrm>
              <a:off x="-2613417" y="-2806210"/>
              <a:ext cx="8164418" cy="6343459"/>
              <a:chOff x="-2613417" y="-2806210"/>
              <a:chExt cx="8164418" cy="6343459"/>
            </a:xfrm>
          </p:grpSpPr>
          <p:grpSp>
            <p:nvGrpSpPr>
              <p:cNvPr id="1547" name="Google Shape;1547;p40"/>
              <p:cNvGrpSpPr/>
              <p:nvPr/>
            </p:nvGrpSpPr>
            <p:grpSpPr>
              <a:xfrm>
                <a:off x="-191059" y="95963"/>
                <a:ext cx="1538562" cy="971589"/>
                <a:chOff x="-191059" y="95963"/>
                <a:chExt cx="1538562" cy="971589"/>
              </a:xfrm>
            </p:grpSpPr>
            <p:grpSp>
              <p:nvGrpSpPr>
                <p:cNvPr id="1548" name="Google Shape;1548;p40"/>
                <p:cNvGrpSpPr/>
                <p:nvPr/>
              </p:nvGrpSpPr>
              <p:grpSpPr>
                <a:xfrm>
                  <a:off x="-191059" y="201619"/>
                  <a:ext cx="904284" cy="865933"/>
                  <a:chOff x="2038491" y="-937756"/>
                  <a:chExt cx="904284" cy="865933"/>
                </a:xfrm>
              </p:grpSpPr>
              <p:grpSp>
                <p:nvGrpSpPr>
                  <p:cNvPr id="1549" name="Google Shape;1549;p40"/>
                  <p:cNvGrpSpPr/>
                  <p:nvPr/>
                </p:nvGrpSpPr>
                <p:grpSpPr>
                  <a:xfrm>
                    <a:off x="2096570" y="-863491"/>
                    <a:ext cx="717621" cy="717392"/>
                    <a:chOff x="1483457" y="3953671"/>
                    <a:chExt cx="717621" cy="717392"/>
                  </a:xfrm>
                </p:grpSpPr>
                <p:sp>
                  <p:nvSpPr>
                    <p:cNvPr id="1550" name="Google Shape;1550;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5" name="Google Shape;1555;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6" name="Google Shape;1556;p40"/>
                <p:cNvGrpSpPr/>
                <p:nvPr/>
              </p:nvGrpSpPr>
              <p:grpSpPr>
                <a:xfrm>
                  <a:off x="584533" y="95963"/>
                  <a:ext cx="473483" cy="453403"/>
                  <a:chOff x="2038491" y="-937756"/>
                  <a:chExt cx="904284" cy="865933"/>
                </a:xfrm>
              </p:grpSpPr>
              <p:grpSp>
                <p:nvGrpSpPr>
                  <p:cNvPr id="1557" name="Google Shape;1557;p40"/>
                  <p:cNvGrpSpPr/>
                  <p:nvPr/>
                </p:nvGrpSpPr>
                <p:grpSpPr>
                  <a:xfrm>
                    <a:off x="2096570" y="-863491"/>
                    <a:ext cx="717621" cy="717392"/>
                    <a:chOff x="1483457" y="3953671"/>
                    <a:chExt cx="717621" cy="717392"/>
                  </a:xfrm>
                </p:grpSpPr>
                <p:sp>
                  <p:nvSpPr>
                    <p:cNvPr id="1558" name="Google Shape;1558;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3" name="Google Shape;1563;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4" name="Google Shape;1564;p40"/>
                <p:cNvGrpSpPr/>
                <p:nvPr/>
              </p:nvGrpSpPr>
              <p:grpSpPr>
                <a:xfrm>
                  <a:off x="530445" y="481913"/>
                  <a:ext cx="473483" cy="453403"/>
                  <a:chOff x="2038491" y="-937756"/>
                  <a:chExt cx="904284" cy="865933"/>
                </a:xfrm>
              </p:grpSpPr>
              <p:grpSp>
                <p:nvGrpSpPr>
                  <p:cNvPr id="1565" name="Google Shape;1565;p40"/>
                  <p:cNvGrpSpPr/>
                  <p:nvPr/>
                </p:nvGrpSpPr>
                <p:grpSpPr>
                  <a:xfrm>
                    <a:off x="2096570" y="-863491"/>
                    <a:ext cx="717621" cy="717392"/>
                    <a:chOff x="1483457" y="3953671"/>
                    <a:chExt cx="717621" cy="717392"/>
                  </a:xfrm>
                </p:grpSpPr>
                <p:sp>
                  <p:nvSpPr>
                    <p:cNvPr id="1566" name="Google Shape;1566;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1" name="Google Shape;1571;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2" name="Google Shape;1572;p40"/>
                <p:cNvGrpSpPr/>
                <p:nvPr/>
              </p:nvGrpSpPr>
              <p:grpSpPr>
                <a:xfrm>
                  <a:off x="874020" y="312788"/>
                  <a:ext cx="473483" cy="453403"/>
                  <a:chOff x="2038491" y="-937756"/>
                  <a:chExt cx="904284" cy="865933"/>
                </a:xfrm>
              </p:grpSpPr>
              <p:grpSp>
                <p:nvGrpSpPr>
                  <p:cNvPr id="1573" name="Google Shape;1573;p40"/>
                  <p:cNvGrpSpPr/>
                  <p:nvPr/>
                </p:nvGrpSpPr>
                <p:grpSpPr>
                  <a:xfrm>
                    <a:off x="2096570" y="-863491"/>
                    <a:ext cx="717621" cy="717392"/>
                    <a:chOff x="1483457" y="3953671"/>
                    <a:chExt cx="717621" cy="717392"/>
                  </a:xfrm>
                </p:grpSpPr>
                <p:sp>
                  <p:nvSpPr>
                    <p:cNvPr id="1574" name="Google Shape;1574;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9" name="Google Shape;1579;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0" name="Google Shape;1580;p40"/>
              <p:cNvGrpSpPr/>
              <p:nvPr/>
            </p:nvGrpSpPr>
            <p:grpSpPr>
              <a:xfrm rot="-7479050">
                <a:off x="-2051246" y="-1642948"/>
                <a:ext cx="4889863" cy="3931229"/>
                <a:chOff x="7103825" y="-713112"/>
                <a:chExt cx="3785226" cy="3043150"/>
              </a:xfrm>
            </p:grpSpPr>
            <p:sp>
              <p:nvSpPr>
                <p:cNvPr id="1581" name="Google Shape;1581;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2" name="Google Shape;1582;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3" name="Google Shape;1583;p40"/>
              <p:cNvGrpSpPr/>
              <p:nvPr/>
            </p:nvGrpSpPr>
            <p:grpSpPr>
              <a:xfrm>
                <a:off x="-640220" y="-2653973"/>
                <a:ext cx="6191222" cy="6191222"/>
                <a:chOff x="-640220" y="-2502423"/>
                <a:chExt cx="6191222" cy="6191222"/>
              </a:xfrm>
            </p:grpSpPr>
            <p:sp>
              <p:nvSpPr>
                <p:cNvPr id="1584" name="Google Shape;1584;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6" name="Google Shape;1586;p40"/>
            <p:cNvGrpSpPr/>
            <p:nvPr/>
          </p:nvGrpSpPr>
          <p:grpSpPr>
            <a:xfrm>
              <a:off x="-12" y="-195650"/>
              <a:ext cx="439200" cy="439100"/>
              <a:chOff x="1101075" y="2142375"/>
              <a:chExt cx="439200" cy="439100"/>
            </a:xfrm>
          </p:grpSpPr>
          <p:sp>
            <p:nvSpPr>
              <p:cNvPr id="1587" name="Google Shape;1587;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9" name="Google Shape;1589;p40"/>
          <p:cNvGrpSpPr/>
          <p:nvPr/>
        </p:nvGrpSpPr>
        <p:grpSpPr>
          <a:xfrm>
            <a:off x="4605344" y="2412775"/>
            <a:ext cx="5765856" cy="4103650"/>
            <a:chOff x="4452944" y="2184175"/>
            <a:chExt cx="5765856" cy="4103650"/>
          </a:xfrm>
        </p:grpSpPr>
        <p:pic>
          <p:nvPicPr>
            <p:cNvPr id="1590" name="Google Shape;1590;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1" name="Google Shape;1591;p40"/>
            <p:cNvGrpSpPr/>
            <p:nvPr/>
          </p:nvGrpSpPr>
          <p:grpSpPr>
            <a:xfrm rot="-5400000" flipH="1">
              <a:off x="8074852" y="4089881"/>
              <a:ext cx="1478405" cy="1186772"/>
              <a:chOff x="7945225" y="4302000"/>
              <a:chExt cx="904666" cy="726121"/>
            </a:xfrm>
          </p:grpSpPr>
          <p:sp>
            <p:nvSpPr>
              <p:cNvPr id="1592" name="Google Shape;1592;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5" name="Google Shape;1595;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6" name="Google Shape;1596;p40"/>
            <p:cNvGrpSpPr/>
            <p:nvPr/>
          </p:nvGrpSpPr>
          <p:grpSpPr>
            <a:xfrm rot="-5400000" flipH="1">
              <a:off x="7140078" y="3883230"/>
              <a:ext cx="134004" cy="134004"/>
              <a:chOff x="8356813" y="1074288"/>
              <a:chExt cx="351900" cy="351900"/>
            </a:xfrm>
          </p:grpSpPr>
          <p:sp>
            <p:nvSpPr>
              <p:cNvPr id="1597" name="Google Shape;1597;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40"/>
            <p:cNvGrpSpPr/>
            <p:nvPr/>
          </p:nvGrpSpPr>
          <p:grpSpPr>
            <a:xfrm rot="-5400000" flipH="1">
              <a:off x="6766253" y="3499155"/>
              <a:ext cx="134004" cy="134004"/>
              <a:chOff x="8356813" y="1074288"/>
              <a:chExt cx="351900" cy="351900"/>
            </a:xfrm>
          </p:grpSpPr>
          <p:sp>
            <p:nvSpPr>
              <p:cNvPr id="1600" name="Google Shape;160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2" name="Google Shape;1602;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4" name="Google Shape;1604;p40"/>
            <p:cNvGrpSpPr/>
            <p:nvPr/>
          </p:nvGrpSpPr>
          <p:grpSpPr>
            <a:xfrm rot="-5400000" flipH="1">
              <a:off x="7404606" y="3451356"/>
              <a:ext cx="582050" cy="582425"/>
              <a:chOff x="959750" y="3039275"/>
              <a:chExt cx="582050" cy="582425"/>
            </a:xfrm>
          </p:grpSpPr>
          <p:sp>
            <p:nvSpPr>
              <p:cNvPr id="1605" name="Google Shape;1605;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2" name="Google Shape;1612;p40"/>
            <p:cNvGrpSpPr/>
            <p:nvPr/>
          </p:nvGrpSpPr>
          <p:grpSpPr>
            <a:xfrm rot="-5400000" flipH="1">
              <a:off x="7237650" y="4201057"/>
              <a:ext cx="699928" cy="1651024"/>
              <a:chOff x="8337812" y="3492483"/>
              <a:chExt cx="699928" cy="1651024"/>
            </a:xfrm>
          </p:grpSpPr>
          <p:sp>
            <p:nvSpPr>
              <p:cNvPr id="1613" name="Google Shape;1613;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6" name="Google Shape;1616;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8" name="Google Shape;1618;p40"/>
            <p:cNvGrpSpPr/>
            <p:nvPr/>
          </p:nvGrpSpPr>
          <p:grpSpPr>
            <a:xfrm rot="-5400000" flipH="1">
              <a:off x="5819578" y="4727817"/>
              <a:ext cx="134004" cy="134004"/>
              <a:chOff x="8356813" y="1074288"/>
              <a:chExt cx="351900" cy="351900"/>
            </a:xfrm>
          </p:grpSpPr>
          <p:sp>
            <p:nvSpPr>
              <p:cNvPr id="1619" name="Google Shape;1619;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2" name="Google Shape;1622;p40"/>
          <p:cNvSpPr txBox="1">
            <a:spLocks noGrp="1"/>
          </p:cNvSpPr>
          <p:nvPr>
            <p:ph type="subTitle" idx="1"/>
          </p:nvPr>
        </p:nvSpPr>
        <p:spPr>
          <a:xfrm>
            <a:off x="988478" y="347244"/>
            <a:ext cx="7915925" cy="584901"/>
          </a:xfrm>
          <a:prstGeom prst="rect">
            <a:avLst/>
          </a:prstGeom>
        </p:spPr>
        <p:txBody>
          <a:bodyPr spcFirstLastPara="1" wrap="square" lIns="91425" tIns="91425" rIns="91425" bIns="91425" anchor="ctr" anchorCtr="0">
            <a:noAutofit/>
          </a:bodyPr>
          <a:lstStyle/>
          <a:p>
            <a:pPr marL="0" lvl="0" indent="0"/>
            <a:r>
              <a:rPr lang="en-GB" dirty="0" smtClean="0">
                <a:solidFill>
                  <a:srgbClr val="00B050"/>
                </a:solidFill>
                <a:latin typeface="Bodoni MT Black" panose="02070A03080606020203" pitchFamily="18" charset="0"/>
              </a:rPr>
              <a:t>		Important Features</a:t>
            </a:r>
            <a:endParaRPr dirty="0">
              <a:solidFill>
                <a:srgbClr val="00B050"/>
              </a:solidFill>
              <a:latin typeface="Bodoni MT Black" panose="02070A03080606020203" pitchFamily="18" charset="0"/>
            </a:endParaRPr>
          </a:p>
        </p:txBody>
      </p:sp>
      <p:grpSp>
        <p:nvGrpSpPr>
          <p:cNvPr id="1623" name="Google Shape;1623;p40"/>
          <p:cNvGrpSpPr/>
          <p:nvPr/>
        </p:nvGrpSpPr>
        <p:grpSpPr>
          <a:xfrm rot="-5400000" flipH="1">
            <a:off x="8904403" y="2929792"/>
            <a:ext cx="134004" cy="134004"/>
            <a:chOff x="8356813" y="1074288"/>
            <a:chExt cx="351900" cy="351900"/>
          </a:xfrm>
        </p:grpSpPr>
        <p:sp>
          <p:nvSpPr>
            <p:cNvPr id="1624" name="Google Shape;1624;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6" name="Google Shape;1626;p40"/>
          <p:cNvGrpSpPr/>
          <p:nvPr/>
        </p:nvGrpSpPr>
        <p:grpSpPr>
          <a:xfrm>
            <a:off x="1148709" y="801080"/>
            <a:ext cx="7377472" cy="274540"/>
            <a:chOff x="796100" y="3019701"/>
            <a:chExt cx="4558967" cy="134100"/>
          </a:xfrm>
        </p:grpSpPr>
        <p:sp>
          <p:nvSpPr>
            <p:cNvPr id="1627"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8"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629"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 name="Table 3"/>
          <p:cNvGraphicFramePr>
            <a:graphicFrameLocks noGrp="1"/>
          </p:cNvGraphicFramePr>
          <p:nvPr>
            <p:extLst>
              <p:ext uri="{D42A27DB-BD31-4B8C-83A1-F6EECF244321}">
                <p14:modId xmlns:p14="http://schemas.microsoft.com/office/powerpoint/2010/main" val="3746034104"/>
              </p:ext>
            </p:extLst>
          </p:nvPr>
        </p:nvGraphicFramePr>
        <p:xfrm>
          <a:off x="570974" y="1386506"/>
          <a:ext cx="7681912" cy="1524000"/>
        </p:xfrm>
        <a:graphic>
          <a:graphicData uri="http://schemas.openxmlformats.org/drawingml/2006/table">
            <a:tbl>
              <a:tblPr>
                <a:tableStyleId>{3C2FFA5D-87B4-456A-9821-1D502468CF0F}</a:tableStyleId>
              </a:tblPr>
              <a:tblGrid>
                <a:gridCol w="3840956">
                  <a:extLst>
                    <a:ext uri="{9D8B030D-6E8A-4147-A177-3AD203B41FA5}">
                      <a16:colId xmlns:a16="http://schemas.microsoft.com/office/drawing/2014/main" val="4268907650"/>
                    </a:ext>
                  </a:extLst>
                </a:gridCol>
                <a:gridCol w="3840956">
                  <a:extLst>
                    <a:ext uri="{9D8B030D-6E8A-4147-A177-3AD203B41FA5}">
                      <a16:colId xmlns:a16="http://schemas.microsoft.com/office/drawing/2014/main" val="2353064571"/>
                    </a:ext>
                  </a:extLst>
                </a:gridCol>
              </a:tblGrid>
              <a:tr h="0">
                <a:tc>
                  <a:txBody>
                    <a:bodyPr/>
                    <a:lstStyle/>
                    <a:p>
                      <a:r>
                        <a:rPr lang="en-GB"/>
                        <a:t>Feature</a:t>
                      </a:r>
                      <a:endParaRPr lang="en-GB" b="1"/>
                    </a:p>
                  </a:txBody>
                  <a:tcPr anchor="ctr"/>
                </a:tc>
                <a:tc>
                  <a:txBody>
                    <a:bodyPr/>
                    <a:lstStyle/>
                    <a:p>
                      <a:r>
                        <a:rPr lang="en-GB"/>
                        <a:t>Details</a:t>
                      </a:r>
                      <a:endParaRPr lang="en-GB" b="1"/>
                    </a:p>
                  </a:txBody>
                  <a:tcPr anchor="ctr"/>
                </a:tc>
                <a:extLst>
                  <a:ext uri="{0D108BD9-81ED-4DB2-BD59-A6C34878D82A}">
                    <a16:rowId xmlns:a16="http://schemas.microsoft.com/office/drawing/2014/main" val="101198024"/>
                  </a:ext>
                </a:extLst>
              </a:tr>
              <a:tr h="0">
                <a:tc>
                  <a:txBody>
                    <a:bodyPr/>
                    <a:lstStyle/>
                    <a:p>
                      <a:r>
                        <a:rPr lang="en-GB"/>
                        <a:t>Type</a:t>
                      </a:r>
                      <a:endParaRPr lang="en-GB" b="1"/>
                    </a:p>
                  </a:txBody>
                  <a:tcPr anchor="ctr"/>
                </a:tc>
                <a:tc>
                  <a:txBody>
                    <a:bodyPr/>
                    <a:lstStyle/>
                    <a:p>
                      <a:r>
                        <a:rPr lang="en-GB"/>
                        <a:t>Non-Preemptive (can’t be interrupted)</a:t>
                      </a:r>
                      <a:endParaRPr lang="en-GB" b="1"/>
                    </a:p>
                  </a:txBody>
                  <a:tcPr anchor="ctr"/>
                </a:tc>
                <a:extLst>
                  <a:ext uri="{0D108BD9-81ED-4DB2-BD59-A6C34878D82A}">
                    <a16:rowId xmlns:a16="http://schemas.microsoft.com/office/drawing/2014/main" val="2096610449"/>
                  </a:ext>
                </a:extLst>
              </a:tr>
              <a:tr h="0">
                <a:tc>
                  <a:txBody>
                    <a:bodyPr/>
                    <a:lstStyle/>
                    <a:p>
                      <a:r>
                        <a:rPr lang="en-GB"/>
                        <a:t>Basis</a:t>
                      </a:r>
                      <a:endParaRPr lang="en-GB" b="1"/>
                    </a:p>
                  </a:txBody>
                  <a:tcPr anchor="ctr"/>
                </a:tc>
                <a:tc>
                  <a:txBody>
                    <a:bodyPr/>
                    <a:lstStyle/>
                    <a:p>
                      <a:r>
                        <a:rPr lang="en-GB"/>
                        <a:t>Arrival Time (who came first)</a:t>
                      </a:r>
                      <a:endParaRPr lang="en-GB" b="1"/>
                    </a:p>
                  </a:txBody>
                  <a:tcPr anchor="ctr"/>
                </a:tc>
                <a:extLst>
                  <a:ext uri="{0D108BD9-81ED-4DB2-BD59-A6C34878D82A}">
                    <a16:rowId xmlns:a16="http://schemas.microsoft.com/office/drawing/2014/main" val="1094551617"/>
                  </a:ext>
                </a:extLst>
              </a:tr>
              <a:tr h="0">
                <a:tc>
                  <a:txBody>
                    <a:bodyPr/>
                    <a:lstStyle/>
                    <a:p>
                      <a:r>
                        <a:rPr lang="en-GB"/>
                        <a:t>Simplicity</a:t>
                      </a:r>
                      <a:endParaRPr lang="en-GB" b="1"/>
                    </a:p>
                  </a:txBody>
                  <a:tcPr anchor="ctr"/>
                </a:tc>
                <a:tc>
                  <a:txBody>
                    <a:bodyPr/>
                    <a:lstStyle/>
                    <a:p>
                      <a:r>
                        <a:rPr lang="en-GB"/>
                        <a:t>Very easy to implement</a:t>
                      </a:r>
                      <a:endParaRPr lang="en-GB" b="1"/>
                    </a:p>
                  </a:txBody>
                  <a:tcPr anchor="ctr"/>
                </a:tc>
                <a:extLst>
                  <a:ext uri="{0D108BD9-81ED-4DB2-BD59-A6C34878D82A}">
                    <a16:rowId xmlns:a16="http://schemas.microsoft.com/office/drawing/2014/main" val="202445348"/>
                  </a:ext>
                </a:extLst>
              </a:tr>
              <a:tr h="0">
                <a:tc>
                  <a:txBody>
                    <a:bodyPr/>
                    <a:lstStyle/>
                    <a:p>
                      <a:r>
                        <a:rPr lang="en-GB" dirty="0"/>
                        <a:t>Queue Type</a:t>
                      </a:r>
                      <a:endParaRPr lang="en-GB" b="1" dirty="0"/>
                    </a:p>
                  </a:txBody>
                  <a:tcPr anchor="ctr"/>
                </a:tc>
                <a:tc>
                  <a:txBody>
                    <a:bodyPr/>
                    <a:lstStyle/>
                    <a:p>
                      <a:r>
                        <a:rPr lang="en-GB" dirty="0"/>
                        <a:t>FIFO (First In First Out)</a:t>
                      </a:r>
                      <a:endParaRPr lang="en-GB" b="1" dirty="0"/>
                    </a:p>
                  </a:txBody>
                  <a:tcPr anchor="ctr"/>
                </a:tc>
                <a:extLst>
                  <a:ext uri="{0D108BD9-81ED-4DB2-BD59-A6C34878D82A}">
                    <a16:rowId xmlns:a16="http://schemas.microsoft.com/office/drawing/2014/main" val="3362707019"/>
                  </a:ext>
                </a:extLst>
              </a:tr>
            </a:tbl>
          </a:graphicData>
        </a:graphic>
      </p:graphicFrame>
    </p:spTree>
    <p:extLst>
      <p:ext uri="{BB962C8B-B14F-4D97-AF65-F5344CB8AC3E}">
        <p14:creationId xmlns:p14="http://schemas.microsoft.com/office/powerpoint/2010/main" val="1164774765"/>
      </p:ext>
    </p:extLst>
  </p:cSld>
  <p:clrMapOvr>
    <a:masterClrMapping/>
  </p:clrMapOvr>
  <mc:AlternateContent xmlns:mc="http://schemas.openxmlformats.org/markup-compatibility/2006" xmlns:p15="http://schemas.microsoft.com/office/powerpoint/2012/main">
    <mc:Choice Requires="p15">
      <p:transition spd="slow">
        <p15:prstTrans prst="origami"/>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44"/>
        <p:cNvGrpSpPr/>
        <p:nvPr/>
      </p:nvGrpSpPr>
      <p:grpSpPr>
        <a:xfrm>
          <a:off x="0" y="0"/>
          <a:ext cx="0" cy="0"/>
          <a:chOff x="0" y="0"/>
          <a:chExt cx="0" cy="0"/>
        </a:xfrm>
      </p:grpSpPr>
      <p:sp>
        <p:nvSpPr>
          <p:cNvPr id="12" name="Rectangle 11"/>
          <p:cNvSpPr/>
          <p:nvPr/>
        </p:nvSpPr>
        <p:spPr>
          <a:xfrm>
            <a:off x="224853" y="386695"/>
            <a:ext cx="8469442" cy="523220"/>
          </a:xfrm>
          <a:prstGeom prst="rect">
            <a:avLst/>
          </a:prstGeom>
        </p:spPr>
        <p:txBody>
          <a:bodyPr wrap="square">
            <a:spAutoFit/>
          </a:bodyPr>
          <a:lstStyle/>
          <a:p>
            <a:pPr marL="0" lvl="0" indent="0"/>
            <a:r>
              <a:rPr lang="en-GB" sz="2800" dirty="0" smtClean="0">
                <a:solidFill>
                  <a:srgbClr val="00B050"/>
                </a:solidFill>
                <a:latin typeface="Broadway" panose="04040905080B02020502" pitchFamily="82" charset="0"/>
              </a:rPr>
              <a:t>First Come First Serve(FCFS) Algorithms</a:t>
            </a:r>
            <a:r>
              <a:rPr lang="en-GB" sz="2800" dirty="0" smtClean="0">
                <a:solidFill>
                  <a:srgbClr val="00B050"/>
                </a:solidFill>
                <a:latin typeface="Bodoni MT Black" panose="02070A03080606020203" pitchFamily="18" charset="0"/>
              </a:rPr>
              <a:t>:</a:t>
            </a:r>
            <a:endParaRPr lang="en-GB" sz="2800" dirty="0">
              <a:solidFill>
                <a:srgbClr val="00B050"/>
              </a:solidFill>
              <a:latin typeface="Bodoni MT Black" panose="02070A03080606020203"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003176"/>
            <a:ext cx="7164280" cy="396277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8" name="Rectangle 7"/>
          <p:cNvSpPr/>
          <p:nvPr/>
        </p:nvSpPr>
        <p:spPr>
          <a:xfrm>
            <a:off x="491706" y="83635"/>
            <a:ext cx="8543434" cy="707886"/>
          </a:xfrm>
          <a:prstGeom prst="rect">
            <a:avLst/>
          </a:prstGeom>
        </p:spPr>
        <p:txBody>
          <a:bodyPr wrap="square">
            <a:spAutoFit/>
          </a:bodyPr>
          <a:lstStyle/>
          <a:p>
            <a:pPr marL="0" lvl="0" indent="0"/>
            <a:r>
              <a:rPr lang="en-GB" sz="4000" dirty="0">
                <a:solidFill>
                  <a:srgbClr val="00B050"/>
                </a:solidFill>
                <a:latin typeface="Broadway" panose="04040905080B02020502" pitchFamily="82" charset="0"/>
              </a:rPr>
              <a:t>(FCFS) </a:t>
            </a:r>
            <a:r>
              <a:rPr lang="en-GB" sz="4000" dirty="0" smtClean="0">
                <a:solidFill>
                  <a:srgbClr val="00B050"/>
                </a:solidFill>
                <a:latin typeface="Broadway" panose="04040905080B02020502" pitchFamily="82" charset="0"/>
              </a:rPr>
              <a:t>Algorithms </a:t>
            </a:r>
            <a:r>
              <a:rPr lang="en-GB" sz="4000" dirty="0" smtClean="0">
                <a:solidFill>
                  <a:srgbClr val="FF0000"/>
                </a:solidFill>
                <a:latin typeface="Broadway" panose="04040905080B02020502" pitchFamily="82" charset="0"/>
              </a:rPr>
              <a:t>(With AT)</a:t>
            </a:r>
            <a:endParaRPr lang="en-GB" sz="4000" dirty="0">
              <a:solidFill>
                <a:srgbClr val="FF0000"/>
              </a:solidFill>
              <a:latin typeface="Bodoni MT Black" panose="02070A03080606020203"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42087973"/>
              </p:ext>
            </p:extLst>
          </p:nvPr>
        </p:nvGraphicFramePr>
        <p:xfrm>
          <a:off x="2253641" y="989355"/>
          <a:ext cx="4713228" cy="2997403"/>
        </p:xfrm>
        <a:graphic>
          <a:graphicData uri="http://schemas.openxmlformats.org/drawingml/2006/table">
            <a:tbl>
              <a:tblPr>
                <a:tableStyleId>{284E427A-3D55-4303-BF80-6455036E1DE7}</a:tableStyleId>
              </a:tblPr>
              <a:tblGrid>
                <a:gridCol w="1571076">
                  <a:extLst>
                    <a:ext uri="{9D8B030D-6E8A-4147-A177-3AD203B41FA5}">
                      <a16:colId xmlns:a16="http://schemas.microsoft.com/office/drawing/2014/main" val="736403056"/>
                    </a:ext>
                  </a:extLst>
                </a:gridCol>
                <a:gridCol w="1571076">
                  <a:extLst>
                    <a:ext uri="{9D8B030D-6E8A-4147-A177-3AD203B41FA5}">
                      <a16:colId xmlns:a16="http://schemas.microsoft.com/office/drawing/2014/main" val="577693603"/>
                    </a:ext>
                  </a:extLst>
                </a:gridCol>
                <a:gridCol w="1571076">
                  <a:extLst>
                    <a:ext uri="{9D8B030D-6E8A-4147-A177-3AD203B41FA5}">
                      <a16:colId xmlns:a16="http://schemas.microsoft.com/office/drawing/2014/main" val="758846698"/>
                    </a:ext>
                  </a:extLst>
                </a:gridCol>
              </a:tblGrid>
              <a:tr h="702698">
                <a:tc>
                  <a:txBody>
                    <a:bodyPr/>
                    <a:lstStyle/>
                    <a:p>
                      <a:pPr algn="ctr"/>
                      <a:r>
                        <a:rPr lang="en-GB" b="1" dirty="0">
                          <a:effectLst/>
                        </a:rPr>
                        <a:t>Process</a:t>
                      </a:r>
                    </a:p>
                  </a:txBody>
                  <a:tcPr anchor="ctr"/>
                </a:tc>
                <a:tc>
                  <a:txBody>
                    <a:bodyPr/>
                    <a:lstStyle/>
                    <a:p>
                      <a:pPr algn="ctr"/>
                      <a:r>
                        <a:rPr lang="en-GB" b="1">
                          <a:effectLst/>
                        </a:rPr>
                        <a:t>Arrival Time</a:t>
                      </a:r>
                    </a:p>
                  </a:txBody>
                  <a:tcPr anchor="ctr"/>
                </a:tc>
                <a:tc>
                  <a:txBody>
                    <a:bodyPr/>
                    <a:lstStyle/>
                    <a:p>
                      <a:pPr algn="ctr"/>
                      <a:r>
                        <a:rPr lang="en-GB" b="1">
                          <a:effectLst/>
                        </a:rPr>
                        <a:t>Burst Time</a:t>
                      </a:r>
                    </a:p>
                  </a:txBody>
                  <a:tcPr anchor="ctr"/>
                </a:tc>
                <a:extLst>
                  <a:ext uri="{0D108BD9-81ED-4DB2-BD59-A6C34878D82A}">
                    <a16:rowId xmlns:a16="http://schemas.microsoft.com/office/drawing/2014/main" val="528705987"/>
                  </a:ext>
                </a:extLst>
              </a:tr>
              <a:tr h="458941">
                <a:tc>
                  <a:txBody>
                    <a:bodyPr/>
                    <a:lstStyle/>
                    <a:p>
                      <a:pPr algn="ctr"/>
                      <a:r>
                        <a:rPr lang="en-GB" b="1" dirty="0">
                          <a:effectLst/>
                        </a:rPr>
                        <a:t>P1</a:t>
                      </a:r>
                    </a:p>
                  </a:txBody>
                  <a:tcPr anchor="ctr"/>
                </a:tc>
                <a:tc>
                  <a:txBody>
                    <a:bodyPr/>
                    <a:lstStyle/>
                    <a:p>
                      <a:pPr algn="ctr"/>
                      <a:r>
                        <a:rPr lang="en-GB" b="1" dirty="0">
                          <a:effectLst/>
                        </a:rPr>
                        <a:t>0</a:t>
                      </a:r>
                    </a:p>
                  </a:txBody>
                  <a:tcPr anchor="ctr"/>
                </a:tc>
                <a:tc>
                  <a:txBody>
                    <a:bodyPr/>
                    <a:lstStyle/>
                    <a:p>
                      <a:pPr algn="ctr"/>
                      <a:r>
                        <a:rPr lang="en-GB" b="1" dirty="0">
                          <a:effectLst/>
                        </a:rPr>
                        <a:t>4</a:t>
                      </a:r>
                    </a:p>
                  </a:txBody>
                  <a:tcPr anchor="ctr"/>
                </a:tc>
                <a:extLst>
                  <a:ext uri="{0D108BD9-81ED-4DB2-BD59-A6C34878D82A}">
                    <a16:rowId xmlns:a16="http://schemas.microsoft.com/office/drawing/2014/main" val="104299351"/>
                  </a:ext>
                </a:extLst>
              </a:tr>
              <a:tr h="458941">
                <a:tc>
                  <a:txBody>
                    <a:bodyPr/>
                    <a:lstStyle/>
                    <a:p>
                      <a:pPr algn="ctr"/>
                      <a:r>
                        <a:rPr lang="en-GB" b="1" dirty="0">
                          <a:effectLst/>
                        </a:rPr>
                        <a:t>P2</a:t>
                      </a:r>
                    </a:p>
                  </a:txBody>
                  <a:tcPr anchor="ctr"/>
                </a:tc>
                <a:tc>
                  <a:txBody>
                    <a:bodyPr/>
                    <a:lstStyle/>
                    <a:p>
                      <a:pPr algn="ctr"/>
                      <a:r>
                        <a:rPr lang="en-GB" b="1" dirty="0">
                          <a:effectLst/>
                        </a:rPr>
                        <a:t>1</a:t>
                      </a:r>
                    </a:p>
                  </a:txBody>
                  <a:tcPr anchor="ctr"/>
                </a:tc>
                <a:tc>
                  <a:txBody>
                    <a:bodyPr/>
                    <a:lstStyle/>
                    <a:p>
                      <a:pPr algn="ctr"/>
                      <a:r>
                        <a:rPr lang="en-GB" b="1" dirty="0">
                          <a:effectLst/>
                        </a:rPr>
                        <a:t>3</a:t>
                      </a:r>
                    </a:p>
                  </a:txBody>
                  <a:tcPr anchor="ctr"/>
                </a:tc>
                <a:extLst>
                  <a:ext uri="{0D108BD9-81ED-4DB2-BD59-A6C34878D82A}">
                    <a16:rowId xmlns:a16="http://schemas.microsoft.com/office/drawing/2014/main" val="1635678992"/>
                  </a:ext>
                </a:extLst>
              </a:tr>
              <a:tr h="458941">
                <a:tc>
                  <a:txBody>
                    <a:bodyPr/>
                    <a:lstStyle/>
                    <a:p>
                      <a:pPr algn="ctr"/>
                      <a:r>
                        <a:rPr lang="en-GB" b="1" dirty="0">
                          <a:effectLst/>
                        </a:rPr>
                        <a:t>P3</a:t>
                      </a:r>
                    </a:p>
                  </a:txBody>
                  <a:tcPr anchor="ctr"/>
                </a:tc>
                <a:tc>
                  <a:txBody>
                    <a:bodyPr/>
                    <a:lstStyle/>
                    <a:p>
                      <a:pPr algn="ctr"/>
                      <a:r>
                        <a:rPr lang="en-GB" b="1">
                          <a:effectLst/>
                        </a:rPr>
                        <a:t>2</a:t>
                      </a:r>
                    </a:p>
                  </a:txBody>
                  <a:tcPr anchor="ctr"/>
                </a:tc>
                <a:tc>
                  <a:txBody>
                    <a:bodyPr/>
                    <a:lstStyle/>
                    <a:p>
                      <a:pPr algn="ctr"/>
                      <a:r>
                        <a:rPr lang="en-GB" b="1" dirty="0">
                          <a:effectLst/>
                        </a:rPr>
                        <a:t>1</a:t>
                      </a:r>
                    </a:p>
                  </a:txBody>
                  <a:tcPr anchor="ctr"/>
                </a:tc>
                <a:extLst>
                  <a:ext uri="{0D108BD9-81ED-4DB2-BD59-A6C34878D82A}">
                    <a16:rowId xmlns:a16="http://schemas.microsoft.com/office/drawing/2014/main" val="1594086751"/>
                  </a:ext>
                </a:extLst>
              </a:tr>
              <a:tr h="458941">
                <a:tc>
                  <a:txBody>
                    <a:bodyPr/>
                    <a:lstStyle/>
                    <a:p>
                      <a:pPr algn="ctr"/>
                      <a:r>
                        <a:rPr lang="en-GB" b="1" dirty="0">
                          <a:effectLst/>
                        </a:rPr>
                        <a:t>P4</a:t>
                      </a:r>
                    </a:p>
                  </a:txBody>
                  <a:tcPr anchor="ctr"/>
                </a:tc>
                <a:tc>
                  <a:txBody>
                    <a:bodyPr/>
                    <a:lstStyle/>
                    <a:p>
                      <a:pPr algn="ctr"/>
                      <a:r>
                        <a:rPr lang="en-GB" b="1">
                          <a:effectLst/>
                        </a:rPr>
                        <a:t>3</a:t>
                      </a:r>
                    </a:p>
                  </a:txBody>
                  <a:tcPr anchor="ctr"/>
                </a:tc>
                <a:tc>
                  <a:txBody>
                    <a:bodyPr/>
                    <a:lstStyle/>
                    <a:p>
                      <a:pPr algn="ctr"/>
                      <a:r>
                        <a:rPr lang="en-GB" b="1" dirty="0">
                          <a:effectLst/>
                        </a:rPr>
                        <a:t>2</a:t>
                      </a:r>
                    </a:p>
                  </a:txBody>
                  <a:tcPr anchor="ctr"/>
                </a:tc>
                <a:extLst>
                  <a:ext uri="{0D108BD9-81ED-4DB2-BD59-A6C34878D82A}">
                    <a16:rowId xmlns:a16="http://schemas.microsoft.com/office/drawing/2014/main" val="4192130266"/>
                  </a:ext>
                </a:extLst>
              </a:tr>
              <a:tr h="458941">
                <a:tc>
                  <a:txBody>
                    <a:bodyPr/>
                    <a:lstStyle/>
                    <a:p>
                      <a:pPr algn="ctr"/>
                      <a:r>
                        <a:rPr lang="en-GB" b="1" dirty="0">
                          <a:effectLst/>
                        </a:rPr>
                        <a:t>P5</a:t>
                      </a:r>
                    </a:p>
                  </a:txBody>
                  <a:tcPr anchor="ctr"/>
                </a:tc>
                <a:tc>
                  <a:txBody>
                    <a:bodyPr/>
                    <a:lstStyle/>
                    <a:p>
                      <a:pPr algn="ctr"/>
                      <a:r>
                        <a:rPr lang="en-GB" b="1" dirty="0">
                          <a:effectLst/>
                        </a:rPr>
                        <a:t>4</a:t>
                      </a:r>
                    </a:p>
                  </a:txBody>
                  <a:tcPr anchor="ctr"/>
                </a:tc>
                <a:tc>
                  <a:txBody>
                    <a:bodyPr/>
                    <a:lstStyle/>
                    <a:p>
                      <a:pPr algn="ctr"/>
                      <a:r>
                        <a:rPr lang="en-GB" b="1" dirty="0">
                          <a:effectLst/>
                        </a:rPr>
                        <a:t>6</a:t>
                      </a:r>
                    </a:p>
                  </a:txBody>
                  <a:tcPr anchor="ctr"/>
                </a:tc>
                <a:extLst>
                  <a:ext uri="{0D108BD9-81ED-4DB2-BD59-A6C34878D82A}">
                    <a16:rowId xmlns:a16="http://schemas.microsoft.com/office/drawing/2014/main" val="3336012909"/>
                  </a:ext>
                </a:extLst>
              </a:tr>
            </a:tbl>
          </a:graphicData>
        </a:graphic>
      </p:graphicFrame>
      <p:grpSp>
        <p:nvGrpSpPr>
          <p:cNvPr id="4" name="Google Shape;1626;p40"/>
          <p:cNvGrpSpPr/>
          <p:nvPr/>
        </p:nvGrpSpPr>
        <p:grpSpPr>
          <a:xfrm rot="10800000">
            <a:off x="1657668" y="714815"/>
            <a:ext cx="7377472" cy="274540"/>
            <a:chOff x="796100" y="3019701"/>
            <a:chExt cx="4558967" cy="134100"/>
          </a:xfrm>
        </p:grpSpPr>
        <p:sp>
          <p:nvSpPr>
            <p:cNvPr id="5"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7"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8" name="Rectangle 7"/>
          <p:cNvSpPr/>
          <p:nvPr/>
        </p:nvSpPr>
        <p:spPr>
          <a:xfrm>
            <a:off x="1009292" y="83635"/>
            <a:ext cx="5957578" cy="707886"/>
          </a:xfrm>
          <a:prstGeom prst="rect">
            <a:avLst/>
          </a:prstGeom>
        </p:spPr>
        <p:txBody>
          <a:bodyPr wrap="square">
            <a:spAutoFit/>
          </a:bodyPr>
          <a:lstStyle/>
          <a:p>
            <a:pPr marL="0" lvl="0" indent="0"/>
            <a:r>
              <a:rPr lang="en-US" sz="4000" dirty="0" smtClean="0">
                <a:solidFill>
                  <a:srgbClr val="00B050"/>
                </a:solidFill>
                <a:latin typeface="Broadway" panose="04040905080B02020502" pitchFamily="82" charset="0"/>
              </a:rPr>
              <a:t>	The </a:t>
            </a:r>
            <a:r>
              <a:rPr lang="en-US" sz="4000" dirty="0" err="1" smtClean="0">
                <a:solidFill>
                  <a:srgbClr val="FF0000"/>
                </a:solidFill>
                <a:latin typeface="Broadway" panose="04040905080B02020502" pitchFamily="82" charset="0"/>
              </a:rPr>
              <a:t>Gannt</a:t>
            </a:r>
            <a:r>
              <a:rPr lang="en-US" sz="4000" dirty="0" smtClean="0">
                <a:solidFill>
                  <a:srgbClr val="00B050"/>
                </a:solidFill>
                <a:latin typeface="Broadway" panose="04040905080B02020502" pitchFamily="82" charset="0"/>
              </a:rPr>
              <a:t> Chart</a:t>
            </a:r>
            <a:endParaRPr lang="en-GB" sz="4000" dirty="0">
              <a:solidFill>
                <a:srgbClr val="00B050"/>
              </a:solidFill>
              <a:latin typeface="Bodoni MT Black" panose="02070A03080606020203" pitchFamily="18" charset="0"/>
            </a:endParaRPr>
          </a:p>
        </p:txBody>
      </p:sp>
      <p:grpSp>
        <p:nvGrpSpPr>
          <p:cNvPr id="4" name="Google Shape;1626;p40"/>
          <p:cNvGrpSpPr/>
          <p:nvPr/>
        </p:nvGrpSpPr>
        <p:grpSpPr>
          <a:xfrm rot="10800000">
            <a:off x="1657668" y="714815"/>
            <a:ext cx="7377472" cy="274540"/>
            <a:chOff x="796100" y="3019701"/>
            <a:chExt cx="4558967" cy="134100"/>
          </a:xfrm>
        </p:grpSpPr>
        <p:sp>
          <p:nvSpPr>
            <p:cNvPr id="5"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7"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Rectangle 8"/>
          <p:cNvSpPr/>
          <p:nvPr/>
        </p:nvSpPr>
        <p:spPr>
          <a:xfrm>
            <a:off x="1009292" y="1790204"/>
            <a:ext cx="6930290" cy="8022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763371" y="989355"/>
            <a:ext cx="8380629" cy="2800767"/>
          </a:xfrm>
          <a:prstGeom prst="rect">
            <a:avLst/>
          </a:prstGeom>
        </p:spPr>
        <p:txBody>
          <a:bodyPr wrap="square">
            <a:spAutoFit/>
          </a:bodyPr>
          <a:lstStyle/>
          <a:p>
            <a:pPr lvl="1">
              <a:buFont typeface="Wingdings" panose="05000000000000000000" pitchFamily="2" charset="2"/>
              <a:buChar char="v"/>
            </a:pPr>
            <a:endParaRPr lang="en-US" dirty="0" smtClean="0">
              <a:solidFill>
                <a:srgbClr val="00B050"/>
              </a:solidFill>
            </a:endParaRPr>
          </a:p>
          <a:p>
            <a:pPr lvl="1">
              <a:buFont typeface="Wingdings" panose="05000000000000000000" pitchFamily="2" charset="2"/>
              <a:buChar char="v"/>
            </a:pPr>
            <a:endParaRPr lang="en-US" dirty="0">
              <a:solidFill>
                <a:srgbClr val="00B050"/>
              </a:solidFill>
            </a:endParaRPr>
          </a:p>
          <a:p>
            <a:pPr lvl="1">
              <a:buFont typeface="Wingdings" panose="05000000000000000000" pitchFamily="2" charset="2"/>
              <a:buChar char="v"/>
            </a:pPr>
            <a:endParaRPr lang="en-US" dirty="0" smtClean="0">
              <a:solidFill>
                <a:srgbClr val="00B050"/>
              </a:solidFill>
            </a:endParaRPr>
          </a:p>
          <a:p>
            <a:pPr lvl="1">
              <a:buFont typeface="Wingdings" panose="05000000000000000000" pitchFamily="2" charset="2"/>
              <a:buChar char="v"/>
            </a:pPr>
            <a:endParaRPr lang="en-US" dirty="0">
              <a:solidFill>
                <a:srgbClr val="00B050"/>
              </a:solidFill>
            </a:endParaRPr>
          </a:p>
          <a:p>
            <a:pPr lvl="1"/>
            <a:r>
              <a:rPr lang="en-US" sz="4000" dirty="0" smtClean="0">
                <a:solidFill>
                  <a:srgbClr val="00B050"/>
                </a:solidFill>
              </a:rPr>
              <a:t>   P1    P2      P3     P4    P5 </a:t>
            </a:r>
          </a:p>
          <a:p>
            <a:pPr lvl="1"/>
            <a:r>
              <a:rPr lang="en-US" sz="4000" dirty="0">
                <a:solidFill>
                  <a:srgbClr val="00B050"/>
                </a:solidFill>
              </a:rPr>
              <a:t> </a:t>
            </a:r>
            <a:r>
              <a:rPr lang="en-US" sz="2000" dirty="0" smtClean="0">
                <a:solidFill>
                  <a:srgbClr val="00B050"/>
                </a:solidFill>
              </a:rPr>
              <a:t>0 </a:t>
            </a:r>
            <a:r>
              <a:rPr lang="en-US" sz="4000" dirty="0" smtClean="0">
                <a:solidFill>
                  <a:srgbClr val="00B050"/>
                </a:solidFill>
              </a:rPr>
              <a:t>    </a:t>
            </a:r>
            <a:r>
              <a:rPr lang="en-US" sz="2000" dirty="0" smtClean="0">
                <a:solidFill>
                  <a:srgbClr val="00B050"/>
                </a:solidFill>
              </a:rPr>
              <a:t>4                  7                 8              10                       16</a:t>
            </a:r>
          </a:p>
          <a:p>
            <a:pPr lvl="1"/>
            <a:endParaRPr lang="en-US" sz="4000" dirty="0" smtClean="0">
              <a:solidFill>
                <a:srgbClr val="00B050"/>
              </a:solidFill>
            </a:endParaRPr>
          </a:p>
        </p:txBody>
      </p:sp>
      <p:cxnSp>
        <p:nvCxnSpPr>
          <p:cNvPr id="12" name="Straight Connector 11"/>
          <p:cNvCxnSpPr/>
          <p:nvPr/>
        </p:nvCxnSpPr>
        <p:spPr>
          <a:xfrm>
            <a:off x="2039015" y="1801933"/>
            <a:ext cx="0" cy="8022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26748" y="1790201"/>
            <a:ext cx="0" cy="8022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717252" y="1792513"/>
            <a:ext cx="0" cy="8022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40640" y="1790200"/>
            <a:ext cx="0" cy="8022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63371" y="988211"/>
            <a:ext cx="8380629" cy="2800767"/>
          </a:xfrm>
          <a:prstGeom prst="rect">
            <a:avLst/>
          </a:prstGeom>
        </p:spPr>
        <p:txBody>
          <a:bodyPr wrap="square">
            <a:spAutoFit/>
          </a:bodyPr>
          <a:lstStyle/>
          <a:p>
            <a:pPr lvl="1">
              <a:buFont typeface="Wingdings" panose="05000000000000000000" pitchFamily="2" charset="2"/>
              <a:buChar char="v"/>
            </a:pPr>
            <a:endParaRPr lang="en-US" dirty="0" smtClean="0">
              <a:solidFill>
                <a:srgbClr val="00B050"/>
              </a:solidFill>
            </a:endParaRPr>
          </a:p>
          <a:p>
            <a:pPr lvl="1">
              <a:buFont typeface="Wingdings" panose="05000000000000000000" pitchFamily="2" charset="2"/>
              <a:buChar char="v"/>
            </a:pPr>
            <a:endParaRPr lang="en-US" dirty="0">
              <a:solidFill>
                <a:srgbClr val="00B050"/>
              </a:solidFill>
            </a:endParaRPr>
          </a:p>
          <a:p>
            <a:pPr lvl="1">
              <a:buFont typeface="Wingdings" panose="05000000000000000000" pitchFamily="2" charset="2"/>
              <a:buChar char="v"/>
            </a:pPr>
            <a:endParaRPr lang="en-US" dirty="0" smtClean="0">
              <a:solidFill>
                <a:srgbClr val="00B050"/>
              </a:solidFill>
            </a:endParaRPr>
          </a:p>
          <a:p>
            <a:pPr lvl="1">
              <a:buFont typeface="Wingdings" panose="05000000000000000000" pitchFamily="2" charset="2"/>
              <a:buChar char="v"/>
            </a:pPr>
            <a:endParaRPr lang="en-US" dirty="0">
              <a:solidFill>
                <a:srgbClr val="00B050"/>
              </a:solidFill>
            </a:endParaRPr>
          </a:p>
          <a:p>
            <a:pPr lvl="1"/>
            <a:r>
              <a:rPr lang="en-US" sz="4000" dirty="0" smtClean="0">
                <a:solidFill>
                  <a:srgbClr val="00B050"/>
                </a:solidFill>
              </a:rPr>
              <a:t>   P1    P2      P3     P4    P5 </a:t>
            </a:r>
          </a:p>
          <a:p>
            <a:pPr lvl="1"/>
            <a:r>
              <a:rPr lang="en-US" sz="4000" dirty="0">
                <a:solidFill>
                  <a:srgbClr val="00B050"/>
                </a:solidFill>
              </a:rPr>
              <a:t> </a:t>
            </a:r>
            <a:r>
              <a:rPr lang="en-US" sz="2000" dirty="0" smtClean="0">
                <a:solidFill>
                  <a:srgbClr val="00B050"/>
                </a:solidFill>
              </a:rPr>
              <a:t>0 </a:t>
            </a:r>
            <a:r>
              <a:rPr lang="en-US" sz="4000" dirty="0" smtClean="0">
                <a:solidFill>
                  <a:srgbClr val="00B050"/>
                </a:solidFill>
              </a:rPr>
              <a:t>    </a:t>
            </a:r>
            <a:r>
              <a:rPr lang="en-US" sz="2000" dirty="0" smtClean="0">
                <a:solidFill>
                  <a:srgbClr val="00B050"/>
                </a:solidFill>
              </a:rPr>
              <a:t>4                  7                 8              10                       16</a:t>
            </a:r>
          </a:p>
          <a:p>
            <a:pPr lvl="1"/>
            <a:endParaRPr lang="en-US" sz="4000" dirty="0" smtClean="0">
              <a:solidFill>
                <a:srgbClr val="00B050"/>
              </a:solidFill>
            </a:endParaRPr>
          </a:p>
        </p:txBody>
      </p:sp>
    </p:spTree>
    <p:extLst>
      <p:ext uri="{BB962C8B-B14F-4D97-AF65-F5344CB8AC3E}">
        <p14:creationId xmlns:p14="http://schemas.microsoft.com/office/powerpoint/2010/main" val="2790678472"/>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8" name="Rectangle 7"/>
          <p:cNvSpPr/>
          <p:nvPr/>
        </p:nvSpPr>
        <p:spPr>
          <a:xfrm>
            <a:off x="2039015" y="106436"/>
            <a:ext cx="5957578" cy="707886"/>
          </a:xfrm>
          <a:prstGeom prst="rect">
            <a:avLst/>
          </a:prstGeom>
        </p:spPr>
        <p:txBody>
          <a:bodyPr wrap="square">
            <a:spAutoFit/>
          </a:bodyPr>
          <a:lstStyle/>
          <a:p>
            <a:pPr marL="0" lvl="0" indent="0"/>
            <a:r>
              <a:rPr lang="en-US" sz="4000" dirty="0" smtClean="0">
                <a:solidFill>
                  <a:srgbClr val="00B050"/>
                </a:solidFill>
                <a:latin typeface="Broadway" panose="04040905080B02020502" pitchFamily="82" charset="0"/>
              </a:rPr>
              <a:t>	Calculati</a:t>
            </a:r>
            <a:r>
              <a:rPr lang="en-US" sz="4000" dirty="0" smtClean="0">
                <a:solidFill>
                  <a:srgbClr val="FF0000"/>
                </a:solidFill>
                <a:latin typeface="Broadway" panose="04040905080B02020502" pitchFamily="82" charset="0"/>
              </a:rPr>
              <a:t>o</a:t>
            </a:r>
            <a:r>
              <a:rPr lang="en-US" sz="4000" dirty="0" smtClean="0">
                <a:solidFill>
                  <a:srgbClr val="00B050"/>
                </a:solidFill>
                <a:latin typeface="Broadway" panose="04040905080B02020502" pitchFamily="82" charset="0"/>
              </a:rPr>
              <a:t>n</a:t>
            </a:r>
            <a:endParaRPr lang="en-GB" sz="4000" dirty="0">
              <a:solidFill>
                <a:srgbClr val="00B050"/>
              </a:solidFill>
              <a:latin typeface="Bodoni MT Black" panose="02070A03080606020203" pitchFamily="18" charset="0"/>
            </a:endParaRPr>
          </a:p>
        </p:txBody>
      </p:sp>
      <p:grpSp>
        <p:nvGrpSpPr>
          <p:cNvPr id="4" name="Google Shape;1626;p40"/>
          <p:cNvGrpSpPr/>
          <p:nvPr/>
        </p:nvGrpSpPr>
        <p:grpSpPr>
          <a:xfrm rot="10800000">
            <a:off x="1657668" y="714815"/>
            <a:ext cx="7377472" cy="274540"/>
            <a:chOff x="796100" y="3019701"/>
            <a:chExt cx="4558967" cy="134100"/>
          </a:xfrm>
        </p:grpSpPr>
        <p:sp>
          <p:nvSpPr>
            <p:cNvPr id="5"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7"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Rectangle 9"/>
          <p:cNvSpPr/>
          <p:nvPr/>
        </p:nvSpPr>
        <p:spPr>
          <a:xfrm>
            <a:off x="412389" y="1228357"/>
            <a:ext cx="8380629" cy="1354217"/>
          </a:xfrm>
          <a:prstGeom prst="rect">
            <a:avLst/>
          </a:prstGeom>
        </p:spPr>
        <p:txBody>
          <a:bodyPr wrap="square">
            <a:spAutoFit/>
          </a:bodyPr>
          <a:lstStyle/>
          <a:p>
            <a:pPr lvl="1">
              <a:buFont typeface="Wingdings" panose="05000000000000000000" pitchFamily="2" charset="2"/>
              <a:buChar char="v"/>
            </a:pPr>
            <a:endParaRPr lang="en-US" dirty="0" smtClean="0">
              <a:solidFill>
                <a:srgbClr val="00B050"/>
              </a:solidFill>
            </a:endParaRPr>
          </a:p>
          <a:p>
            <a:pPr lvl="1">
              <a:buFont typeface="Wingdings" panose="05000000000000000000" pitchFamily="2" charset="2"/>
              <a:buChar char="v"/>
            </a:pPr>
            <a:endParaRPr lang="en-US" dirty="0">
              <a:solidFill>
                <a:srgbClr val="00B050"/>
              </a:solidFill>
            </a:endParaRPr>
          </a:p>
          <a:p>
            <a:pPr lvl="1">
              <a:buFont typeface="Wingdings" panose="05000000000000000000" pitchFamily="2" charset="2"/>
              <a:buChar char="v"/>
            </a:pPr>
            <a:endParaRPr lang="en-US" dirty="0" smtClean="0">
              <a:solidFill>
                <a:srgbClr val="00B050"/>
              </a:solidFill>
            </a:endParaRPr>
          </a:p>
          <a:p>
            <a:pPr lvl="1"/>
            <a:endParaRPr lang="en-US" sz="4000" dirty="0" smtClean="0">
              <a:solidFill>
                <a:srgbClr val="00B050"/>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3784878211"/>
              </p:ext>
            </p:extLst>
          </p:nvPr>
        </p:nvGraphicFramePr>
        <p:xfrm>
          <a:off x="1609483" y="1126626"/>
          <a:ext cx="5834591" cy="3047545"/>
        </p:xfrm>
        <a:graphic>
          <a:graphicData uri="http://schemas.openxmlformats.org/drawingml/2006/table">
            <a:tbl>
              <a:tblPr firstRow="1" bandRow="1">
                <a:tableStyleId>{18603FDC-E32A-4AB5-989C-0864C3EAD2B8}</a:tableStyleId>
              </a:tblPr>
              <a:tblGrid>
                <a:gridCol w="495503">
                  <a:extLst>
                    <a:ext uri="{9D8B030D-6E8A-4147-A177-3AD203B41FA5}">
                      <a16:colId xmlns:a16="http://schemas.microsoft.com/office/drawing/2014/main" val="3982761336"/>
                    </a:ext>
                  </a:extLst>
                </a:gridCol>
                <a:gridCol w="699583">
                  <a:extLst>
                    <a:ext uri="{9D8B030D-6E8A-4147-A177-3AD203B41FA5}">
                      <a16:colId xmlns:a16="http://schemas.microsoft.com/office/drawing/2014/main" val="1223022153"/>
                    </a:ext>
                  </a:extLst>
                </a:gridCol>
                <a:gridCol w="668924">
                  <a:extLst>
                    <a:ext uri="{9D8B030D-6E8A-4147-A177-3AD203B41FA5}">
                      <a16:colId xmlns:a16="http://schemas.microsoft.com/office/drawing/2014/main" val="2458860451"/>
                    </a:ext>
                  </a:extLst>
                </a:gridCol>
                <a:gridCol w="1031376">
                  <a:extLst>
                    <a:ext uri="{9D8B030D-6E8A-4147-A177-3AD203B41FA5}">
                      <a16:colId xmlns:a16="http://schemas.microsoft.com/office/drawing/2014/main" val="393821591"/>
                    </a:ext>
                  </a:extLst>
                </a:gridCol>
                <a:gridCol w="901751">
                  <a:extLst>
                    <a:ext uri="{9D8B030D-6E8A-4147-A177-3AD203B41FA5}">
                      <a16:colId xmlns:a16="http://schemas.microsoft.com/office/drawing/2014/main" val="2336509117"/>
                    </a:ext>
                  </a:extLst>
                </a:gridCol>
                <a:gridCol w="687334">
                  <a:extLst>
                    <a:ext uri="{9D8B030D-6E8A-4147-A177-3AD203B41FA5}">
                      <a16:colId xmlns:a16="http://schemas.microsoft.com/office/drawing/2014/main" val="2981763754"/>
                    </a:ext>
                  </a:extLst>
                </a:gridCol>
                <a:gridCol w="1350120">
                  <a:extLst>
                    <a:ext uri="{9D8B030D-6E8A-4147-A177-3AD203B41FA5}">
                      <a16:colId xmlns:a16="http://schemas.microsoft.com/office/drawing/2014/main" val="4166479493"/>
                    </a:ext>
                  </a:extLst>
                </a:gridCol>
              </a:tblGrid>
              <a:tr h="487755">
                <a:tc>
                  <a:txBody>
                    <a:bodyPr/>
                    <a:lstStyle/>
                    <a:p>
                      <a:r>
                        <a:rPr lang="en-US" sz="1400" dirty="0" smtClean="0">
                          <a:solidFill>
                            <a:schemeClr val="tx1"/>
                          </a:solidFill>
                        </a:rPr>
                        <a:t>PID</a:t>
                      </a:r>
                      <a:endParaRPr lang="en-GB" sz="1400" dirty="0">
                        <a:solidFill>
                          <a:schemeClr val="tx1"/>
                        </a:solidFill>
                      </a:endParaRPr>
                    </a:p>
                  </a:txBody>
                  <a:tcPr/>
                </a:tc>
                <a:tc>
                  <a:txBody>
                    <a:bodyPr/>
                    <a:lstStyle/>
                    <a:p>
                      <a:r>
                        <a:rPr lang="en-US" sz="1400" dirty="0" smtClean="0">
                          <a:solidFill>
                            <a:schemeClr val="tx1"/>
                          </a:solidFill>
                        </a:rPr>
                        <a:t>AT</a:t>
                      </a:r>
                      <a:endParaRPr lang="en-GB" sz="1400" dirty="0">
                        <a:solidFill>
                          <a:schemeClr val="tx1"/>
                        </a:solidFill>
                      </a:endParaRPr>
                    </a:p>
                  </a:txBody>
                  <a:tcPr/>
                </a:tc>
                <a:tc>
                  <a:txBody>
                    <a:bodyPr/>
                    <a:lstStyle/>
                    <a:p>
                      <a:r>
                        <a:rPr lang="en-US" sz="1400" dirty="0" smtClean="0">
                          <a:solidFill>
                            <a:schemeClr val="tx1"/>
                          </a:solidFill>
                        </a:rPr>
                        <a:t>BT</a:t>
                      </a:r>
                      <a:endParaRPr lang="en-GB" sz="1400" dirty="0">
                        <a:solidFill>
                          <a:schemeClr val="tx1"/>
                        </a:solidFill>
                      </a:endParaRPr>
                    </a:p>
                  </a:txBody>
                  <a:tcPr/>
                </a:tc>
                <a:tc>
                  <a:txBody>
                    <a:bodyPr/>
                    <a:lstStyle/>
                    <a:p>
                      <a:r>
                        <a:rPr lang="en-US" sz="1200" dirty="0" smtClean="0">
                          <a:solidFill>
                            <a:schemeClr val="tx1"/>
                          </a:solidFill>
                        </a:rPr>
                        <a:t>TAT=(CT-AT)</a:t>
                      </a:r>
                      <a:endParaRPr lang="en-GB" sz="1200" dirty="0">
                        <a:solidFill>
                          <a:schemeClr val="tx1"/>
                        </a:solidFill>
                      </a:endParaRPr>
                    </a:p>
                  </a:txBody>
                  <a:tcPr/>
                </a:tc>
                <a:tc>
                  <a:txBody>
                    <a:bodyPr/>
                    <a:lstStyle/>
                    <a:p>
                      <a:r>
                        <a:rPr lang="en-US" sz="1200" dirty="0" smtClean="0">
                          <a:solidFill>
                            <a:schemeClr val="tx1"/>
                          </a:solidFill>
                        </a:rPr>
                        <a:t>WT=(TAT-BT)</a:t>
                      </a:r>
                      <a:endParaRPr lang="en-GB" sz="1200" dirty="0">
                        <a:solidFill>
                          <a:schemeClr val="tx1"/>
                        </a:solidFill>
                      </a:endParaRPr>
                    </a:p>
                  </a:txBody>
                  <a:tcPr/>
                </a:tc>
                <a:tc>
                  <a:txBody>
                    <a:bodyPr/>
                    <a:lstStyle/>
                    <a:p>
                      <a:r>
                        <a:rPr lang="en-US" sz="1400" dirty="0" smtClean="0">
                          <a:solidFill>
                            <a:schemeClr val="tx1"/>
                          </a:solidFill>
                        </a:rPr>
                        <a:t>CT</a:t>
                      </a:r>
                      <a:endParaRPr lang="en-GB" sz="1400" dirty="0">
                        <a:solidFill>
                          <a:schemeClr val="tx1"/>
                        </a:solidFill>
                      </a:endParaRPr>
                    </a:p>
                  </a:txBody>
                  <a:tcPr/>
                </a:tc>
                <a:tc>
                  <a:txBody>
                    <a:bodyPr/>
                    <a:lstStyle/>
                    <a:p>
                      <a:r>
                        <a:rPr lang="en-US" sz="1200" dirty="0" smtClean="0">
                          <a:solidFill>
                            <a:schemeClr val="tx1"/>
                          </a:solidFill>
                        </a:rPr>
                        <a:t>Response</a:t>
                      </a:r>
                      <a:r>
                        <a:rPr lang="en-US" sz="1200" baseline="0" dirty="0" smtClean="0">
                          <a:solidFill>
                            <a:schemeClr val="tx1"/>
                          </a:solidFill>
                        </a:rPr>
                        <a:t> </a:t>
                      </a:r>
                    </a:p>
                    <a:p>
                      <a:r>
                        <a:rPr lang="en-US" sz="1200" baseline="0" dirty="0" smtClean="0">
                          <a:solidFill>
                            <a:schemeClr val="tx1"/>
                          </a:solidFill>
                        </a:rPr>
                        <a:t>Time(RT)</a:t>
                      </a:r>
                      <a:endParaRPr lang="en-GB" sz="1200" dirty="0">
                        <a:solidFill>
                          <a:schemeClr val="tx1"/>
                        </a:solidFill>
                      </a:endParaRPr>
                    </a:p>
                  </a:txBody>
                  <a:tcPr/>
                </a:tc>
                <a:extLst>
                  <a:ext uri="{0D108BD9-81ED-4DB2-BD59-A6C34878D82A}">
                    <a16:rowId xmlns:a16="http://schemas.microsoft.com/office/drawing/2014/main" val="41168160"/>
                  </a:ext>
                </a:extLst>
              </a:tr>
              <a:tr h="511958">
                <a:tc>
                  <a:txBody>
                    <a:bodyPr/>
                    <a:lstStyle/>
                    <a:p>
                      <a:r>
                        <a:rPr lang="en-US" sz="1600" dirty="0" smtClean="0">
                          <a:solidFill>
                            <a:schemeClr val="tx1"/>
                          </a:solidFill>
                        </a:rPr>
                        <a:t>P1</a:t>
                      </a:r>
                      <a:endParaRPr lang="en-GB" sz="1600" dirty="0">
                        <a:solidFill>
                          <a:schemeClr val="tx1"/>
                        </a:solidFill>
                      </a:endParaRPr>
                    </a:p>
                  </a:txBody>
                  <a:tcPr/>
                </a:tc>
                <a:tc>
                  <a:txBody>
                    <a:bodyPr/>
                    <a:lstStyle/>
                    <a:p>
                      <a:r>
                        <a:rPr lang="en-US" sz="1600" dirty="0" smtClean="0">
                          <a:solidFill>
                            <a:schemeClr val="tx1"/>
                          </a:solidFill>
                        </a:rPr>
                        <a:t>0</a:t>
                      </a:r>
                      <a:endParaRPr lang="en-GB" sz="1600" dirty="0">
                        <a:solidFill>
                          <a:schemeClr val="tx1"/>
                        </a:solidFill>
                      </a:endParaRPr>
                    </a:p>
                  </a:txBody>
                  <a:tcPr/>
                </a:tc>
                <a:tc>
                  <a:txBody>
                    <a:bodyPr/>
                    <a:lstStyle/>
                    <a:p>
                      <a:r>
                        <a:rPr lang="en-US" sz="1600" dirty="0" smtClean="0">
                          <a:solidFill>
                            <a:schemeClr val="tx1"/>
                          </a:solidFill>
                        </a:rPr>
                        <a:t>4</a:t>
                      </a:r>
                      <a:endParaRPr lang="en-GB" sz="1600" dirty="0">
                        <a:solidFill>
                          <a:schemeClr val="tx1"/>
                        </a:solidFill>
                      </a:endParaRPr>
                    </a:p>
                  </a:txBody>
                  <a:tcPr/>
                </a:tc>
                <a:tc>
                  <a:txBody>
                    <a:bodyPr/>
                    <a:lstStyle/>
                    <a:p>
                      <a:r>
                        <a:rPr lang="en-US" sz="1600" dirty="0" smtClean="0">
                          <a:solidFill>
                            <a:schemeClr val="tx1"/>
                          </a:solidFill>
                        </a:rPr>
                        <a:t>4</a:t>
                      </a:r>
                      <a:endParaRPr lang="en-GB" sz="1600" dirty="0">
                        <a:solidFill>
                          <a:schemeClr val="tx1"/>
                        </a:solidFill>
                      </a:endParaRPr>
                    </a:p>
                  </a:txBody>
                  <a:tcPr/>
                </a:tc>
                <a:tc>
                  <a:txBody>
                    <a:bodyPr/>
                    <a:lstStyle/>
                    <a:p>
                      <a:r>
                        <a:rPr lang="en-US" sz="1600" dirty="0" smtClean="0">
                          <a:solidFill>
                            <a:schemeClr val="tx1"/>
                          </a:solidFill>
                        </a:rPr>
                        <a:t>0</a:t>
                      </a:r>
                      <a:endParaRPr lang="en-GB" sz="1600" dirty="0">
                        <a:solidFill>
                          <a:schemeClr val="tx1"/>
                        </a:solidFill>
                      </a:endParaRPr>
                    </a:p>
                  </a:txBody>
                  <a:tcPr/>
                </a:tc>
                <a:tc>
                  <a:txBody>
                    <a:bodyPr/>
                    <a:lstStyle/>
                    <a:p>
                      <a:r>
                        <a:rPr lang="en-US" sz="1600" dirty="0" smtClean="0">
                          <a:solidFill>
                            <a:schemeClr val="tx1"/>
                          </a:solidFill>
                        </a:rPr>
                        <a:t>4</a:t>
                      </a:r>
                      <a:endParaRPr lang="en-GB" sz="1600" dirty="0">
                        <a:solidFill>
                          <a:schemeClr val="tx1"/>
                        </a:solidFill>
                      </a:endParaRPr>
                    </a:p>
                  </a:txBody>
                  <a:tcPr/>
                </a:tc>
                <a:tc>
                  <a:txBody>
                    <a:bodyPr/>
                    <a:lstStyle/>
                    <a:p>
                      <a:r>
                        <a:rPr lang="en-US" sz="1600" dirty="0" smtClean="0">
                          <a:solidFill>
                            <a:schemeClr val="tx1"/>
                          </a:solidFill>
                        </a:rPr>
                        <a:t>4</a:t>
                      </a:r>
                      <a:endParaRPr lang="en-GB" sz="1600" dirty="0">
                        <a:solidFill>
                          <a:schemeClr val="tx1"/>
                        </a:solidFill>
                      </a:endParaRPr>
                    </a:p>
                  </a:txBody>
                  <a:tcPr/>
                </a:tc>
                <a:extLst>
                  <a:ext uri="{0D108BD9-81ED-4DB2-BD59-A6C34878D82A}">
                    <a16:rowId xmlns:a16="http://schemas.microsoft.com/office/drawing/2014/main" val="2480813140"/>
                  </a:ext>
                </a:extLst>
              </a:tr>
              <a:tr h="511958">
                <a:tc>
                  <a:txBody>
                    <a:bodyPr/>
                    <a:lstStyle/>
                    <a:p>
                      <a:r>
                        <a:rPr lang="en-US" sz="1600" dirty="0" smtClean="0">
                          <a:solidFill>
                            <a:schemeClr val="tx1"/>
                          </a:solidFill>
                        </a:rPr>
                        <a:t>P2</a:t>
                      </a:r>
                      <a:endParaRPr lang="en-GB" sz="1600" dirty="0">
                        <a:solidFill>
                          <a:schemeClr val="tx1"/>
                        </a:solidFill>
                      </a:endParaRPr>
                    </a:p>
                  </a:txBody>
                  <a:tcPr/>
                </a:tc>
                <a:tc>
                  <a:txBody>
                    <a:bodyPr/>
                    <a:lstStyle/>
                    <a:p>
                      <a:r>
                        <a:rPr lang="en-US" sz="1600" dirty="0" smtClean="0">
                          <a:solidFill>
                            <a:schemeClr val="tx1"/>
                          </a:solidFill>
                        </a:rPr>
                        <a:t>1</a:t>
                      </a:r>
                      <a:endParaRPr lang="en-GB" sz="1600" dirty="0">
                        <a:solidFill>
                          <a:schemeClr val="tx1"/>
                        </a:solidFill>
                      </a:endParaRPr>
                    </a:p>
                  </a:txBody>
                  <a:tcPr/>
                </a:tc>
                <a:tc>
                  <a:txBody>
                    <a:bodyPr/>
                    <a:lstStyle/>
                    <a:p>
                      <a:r>
                        <a:rPr lang="en-US" sz="1600" dirty="0" smtClean="0">
                          <a:solidFill>
                            <a:schemeClr val="tx1"/>
                          </a:solidFill>
                        </a:rPr>
                        <a:t>3</a:t>
                      </a:r>
                      <a:endParaRPr lang="en-GB" sz="1600" dirty="0">
                        <a:solidFill>
                          <a:schemeClr val="tx1"/>
                        </a:solidFill>
                      </a:endParaRPr>
                    </a:p>
                  </a:txBody>
                  <a:tcPr/>
                </a:tc>
                <a:tc>
                  <a:txBody>
                    <a:bodyPr/>
                    <a:lstStyle/>
                    <a:p>
                      <a:r>
                        <a:rPr lang="en-US" sz="1600" dirty="0" smtClean="0">
                          <a:solidFill>
                            <a:schemeClr val="tx1"/>
                          </a:solidFill>
                        </a:rPr>
                        <a:t>6</a:t>
                      </a:r>
                      <a:endParaRPr lang="en-GB" sz="1600" dirty="0">
                        <a:solidFill>
                          <a:schemeClr val="tx1"/>
                        </a:solidFill>
                      </a:endParaRPr>
                    </a:p>
                  </a:txBody>
                  <a:tcPr/>
                </a:tc>
                <a:tc>
                  <a:txBody>
                    <a:bodyPr/>
                    <a:lstStyle/>
                    <a:p>
                      <a:r>
                        <a:rPr lang="en-US" sz="1600" dirty="0" smtClean="0">
                          <a:solidFill>
                            <a:schemeClr val="tx1"/>
                          </a:solidFill>
                        </a:rPr>
                        <a:t>3</a:t>
                      </a:r>
                      <a:endParaRPr lang="en-GB" sz="1600" dirty="0">
                        <a:solidFill>
                          <a:schemeClr val="tx1"/>
                        </a:solidFill>
                      </a:endParaRPr>
                    </a:p>
                  </a:txBody>
                  <a:tcPr/>
                </a:tc>
                <a:tc>
                  <a:txBody>
                    <a:bodyPr/>
                    <a:lstStyle/>
                    <a:p>
                      <a:r>
                        <a:rPr lang="en-US" sz="1600" dirty="0" smtClean="0">
                          <a:solidFill>
                            <a:schemeClr val="tx1"/>
                          </a:solidFill>
                        </a:rPr>
                        <a:t>7</a:t>
                      </a:r>
                      <a:endParaRPr lang="en-GB" sz="1600" dirty="0">
                        <a:solidFill>
                          <a:schemeClr val="tx1"/>
                        </a:solidFill>
                      </a:endParaRPr>
                    </a:p>
                  </a:txBody>
                  <a:tcPr/>
                </a:tc>
                <a:tc>
                  <a:txBody>
                    <a:bodyPr/>
                    <a:lstStyle/>
                    <a:p>
                      <a:r>
                        <a:rPr lang="en-US" sz="1600" dirty="0" smtClean="0">
                          <a:solidFill>
                            <a:schemeClr val="tx1"/>
                          </a:solidFill>
                        </a:rPr>
                        <a:t>6</a:t>
                      </a:r>
                      <a:endParaRPr lang="en-GB" sz="1600" dirty="0">
                        <a:solidFill>
                          <a:schemeClr val="tx1"/>
                        </a:solidFill>
                      </a:endParaRPr>
                    </a:p>
                  </a:txBody>
                  <a:tcPr/>
                </a:tc>
                <a:extLst>
                  <a:ext uri="{0D108BD9-81ED-4DB2-BD59-A6C34878D82A}">
                    <a16:rowId xmlns:a16="http://schemas.microsoft.com/office/drawing/2014/main" val="1679895987"/>
                  </a:ext>
                </a:extLst>
              </a:tr>
              <a:tr h="511958">
                <a:tc>
                  <a:txBody>
                    <a:bodyPr/>
                    <a:lstStyle/>
                    <a:p>
                      <a:r>
                        <a:rPr lang="en-US" sz="1600" dirty="0" smtClean="0">
                          <a:solidFill>
                            <a:schemeClr val="tx1"/>
                          </a:solidFill>
                        </a:rPr>
                        <a:t>P3</a:t>
                      </a:r>
                      <a:endParaRPr lang="en-GB" sz="1600" dirty="0">
                        <a:solidFill>
                          <a:schemeClr val="tx1"/>
                        </a:solidFill>
                      </a:endParaRPr>
                    </a:p>
                  </a:txBody>
                  <a:tcPr/>
                </a:tc>
                <a:tc>
                  <a:txBody>
                    <a:bodyPr/>
                    <a:lstStyle/>
                    <a:p>
                      <a:r>
                        <a:rPr lang="en-US" sz="1600" dirty="0" smtClean="0">
                          <a:solidFill>
                            <a:schemeClr val="tx1"/>
                          </a:solidFill>
                        </a:rPr>
                        <a:t>2</a:t>
                      </a:r>
                      <a:endParaRPr lang="en-GB" sz="1600" dirty="0">
                        <a:solidFill>
                          <a:schemeClr val="tx1"/>
                        </a:solidFill>
                      </a:endParaRPr>
                    </a:p>
                  </a:txBody>
                  <a:tcPr/>
                </a:tc>
                <a:tc>
                  <a:txBody>
                    <a:bodyPr/>
                    <a:lstStyle/>
                    <a:p>
                      <a:r>
                        <a:rPr lang="en-US" sz="1600" dirty="0" smtClean="0">
                          <a:solidFill>
                            <a:schemeClr val="tx1"/>
                          </a:solidFill>
                        </a:rPr>
                        <a:t>1</a:t>
                      </a:r>
                      <a:endParaRPr lang="en-GB" sz="1600" dirty="0">
                        <a:solidFill>
                          <a:schemeClr val="tx1"/>
                        </a:solidFill>
                      </a:endParaRPr>
                    </a:p>
                  </a:txBody>
                  <a:tcPr/>
                </a:tc>
                <a:tc>
                  <a:txBody>
                    <a:bodyPr/>
                    <a:lstStyle/>
                    <a:p>
                      <a:r>
                        <a:rPr lang="en-US" sz="1600" dirty="0" smtClean="0">
                          <a:solidFill>
                            <a:schemeClr val="tx1"/>
                          </a:solidFill>
                        </a:rPr>
                        <a:t>6</a:t>
                      </a:r>
                      <a:endParaRPr lang="en-GB" sz="1600" dirty="0">
                        <a:solidFill>
                          <a:schemeClr val="tx1"/>
                        </a:solidFill>
                      </a:endParaRPr>
                    </a:p>
                  </a:txBody>
                  <a:tcPr/>
                </a:tc>
                <a:tc>
                  <a:txBody>
                    <a:bodyPr/>
                    <a:lstStyle/>
                    <a:p>
                      <a:r>
                        <a:rPr lang="en-US" sz="1600" dirty="0" smtClean="0">
                          <a:solidFill>
                            <a:schemeClr val="tx1"/>
                          </a:solidFill>
                        </a:rPr>
                        <a:t>5</a:t>
                      </a:r>
                      <a:endParaRPr lang="en-GB" sz="1600" dirty="0" smtClean="0">
                        <a:solidFill>
                          <a:schemeClr val="tx1"/>
                        </a:solidFill>
                      </a:endParaRPr>
                    </a:p>
                  </a:txBody>
                  <a:tcPr/>
                </a:tc>
                <a:tc>
                  <a:txBody>
                    <a:bodyPr/>
                    <a:lstStyle/>
                    <a:p>
                      <a:r>
                        <a:rPr lang="en-US" sz="1600" dirty="0" smtClean="0">
                          <a:solidFill>
                            <a:schemeClr val="tx1"/>
                          </a:solidFill>
                        </a:rPr>
                        <a:t>8</a:t>
                      </a:r>
                      <a:endParaRPr lang="en-GB" sz="1600" dirty="0" smtClean="0">
                        <a:solidFill>
                          <a:schemeClr val="tx1"/>
                        </a:solidFill>
                      </a:endParaRPr>
                    </a:p>
                  </a:txBody>
                  <a:tcPr/>
                </a:tc>
                <a:tc>
                  <a:txBody>
                    <a:bodyPr/>
                    <a:lstStyle/>
                    <a:p>
                      <a:r>
                        <a:rPr lang="en-US" sz="1600" dirty="0" smtClean="0">
                          <a:solidFill>
                            <a:schemeClr val="tx1"/>
                          </a:solidFill>
                        </a:rPr>
                        <a:t>6</a:t>
                      </a:r>
                      <a:endParaRPr lang="en-GB" sz="1600" dirty="0" smtClean="0">
                        <a:solidFill>
                          <a:schemeClr val="tx1"/>
                        </a:solidFill>
                      </a:endParaRPr>
                    </a:p>
                  </a:txBody>
                  <a:tcPr/>
                </a:tc>
                <a:extLst>
                  <a:ext uri="{0D108BD9-81ED-4DB2-BD59-A6C34878D82A}">
                    <a16:rowId xmlns:a16="http://schemas.microsoft.com/office/drawing/2014/main" val="2633697497"/>
                  </a:ext>
                </a:extLst>
              </a:tr>
              <a:tr h="511958">
                <a:tc>
                  <a:txBody>
                    <a:bodyPr/>
                    <a:lstStyle/>
                    <a:p>
                      <a:r>
                        <a:rPr lang="en-US" sz="1600" dirty="0" smtClean="0">
                          <a:solidFill>
                            <a:schemeClr val="tx1"/>
                          </a:solidFill>
                        </a:rPr>
                        <a:t>P4</a:t>
                      </a:r>
                      <a:endParaRPr lang="en-GB" sz="1600" dirty="0">
                        <a:solidFill>
                          <a:schemeClr val="tx1"/>
                        </a:solidFill>
                      </a:endParaRPr>
                    </a:p>
                  </a:txBody>
                  <a:tcPr/>
                </a:tc>
                <a:tc>
                  <a:txBody>
                    <a:bodyPr/>
                    <a:lstStyle/>
                    <a:p>
                      <a:r>
                        <a:rPr lang="en-US" sz="1600" dirty="0" smtClean="0">
                          <a:solidFill>
                            <a:schemeClr val="tx1"/>
                          </a:solidFill>
                        </a:rPr>
                        <a:t>3</a:t>
                      </a:r>
                      <a:endParaRPr lang="en-GB" sz="1600" dirty="0">
                        <a:solidFill>
                          <a:schemeClr val="tx1"/>
                        </a:solidFill>
                      </a:endParaRPr>
                    </a:p>
                  </a:txBody>
                  <a:tcPr/>
                </a:tc>
                <a:tc>
                  <a:txBody>
                    <a:bodyPr/>
                    <a:lstStyle/>
                    <a:p>
                      <a:r>
                        <a:rPr lang="en-US" sz="1600" dirty="0" smtClean="0">
                          <a:solidFill>
                            <a:schemeClr val="tx1"/>
                          </a:solidFill>
                        </a:rPr>
                        <a:t>2</a:t>
                      </a:r>
                      <a:endParaRPr lang="en-GB" sz="1600" dirty="0">
                        <a:solidFill>
                          <a:schemeClr val="tx1"/>
                        </a:solidFill>
                      </a:endParaRPr>
                    </a:p>
                  </a:txBody>
                  <a:tcPr/>
                </a:tc>
                <a:tc>
                  <a:txBody>
                    <a:bodyPr/>
                    <a:lstStyle/>
                    <a:p>
                      <a:r>
                        <a:rPr lang="en-US" sz="1600" dirty="0" smtClean="0">
                          <a:solidFill>
                            <a:schemeClr val="tx1"/>
                          </a:solidFill>
                        </a:rPr>
                        <a:t>7</a:t>
                      </a:r>
                      <a:endParaRPr lang="en-GB" sz="1600" dirty="0">
                        <a:solidFill>
                          <a:schemeClr val="tx1"/>
                        </a:solidFill>
                      </a:endParaRPr>
                    </a:p>
                  </a:txBody>
                  <a:tcPr/>
                </a:tc>
                <a:tc>
                  <a:txBody>
                    <a:bodyPr/>
                    <a:lstStyle/>
                    <a:p>
                      <a:r>
                        <a:rPr lang="en-US" sz="1600" dirty="0" smtClean="0">
                          <a:solidFill>
                            <a:schemeClr val="tx1"/>
                          </a:solidFill>
                        </a:rPr>
                        <a:t>5</a:t>
                      </a:r>
                      <a:endParaRPr lang="en-GB" sz="1600" dirty="0" smtClean="0">
                        <a:solidFill>
                          <a:schemeClr val="tx1"/>
                        </a:solidFill>
                      </a:endParaRPr>
                    </a:p>
                  </a:txBody>
                  <a:tcPr/>
                </a:tc>
                <a:tc>
                  <a:txBody>
                    <a:bodyPr/>
                    <a:lstStyle/>
                    <a:p>
                      <a:r>
                        <a:rPr lang="en-US" sz="1600" dirty="0" smtClean="0">
                          <a:solidFill>
                            <a:schemeClr val="tx1"/>
                          </a:solidFill>
                        </a:rPr>
                        <a:t>10</a:t>
                      </a:r>
                      <a:endParaRPr lang="en-GB" sz="1600" dirty="0" smtClean="0">
                        <a:solidFill>
                          <a:schemeClr val="tx1"/>
                        </a:solidFill>
                      </a:endParaRPr>
                    </a:p>
                  </a:txBody>
                  <a:tcPr/>
                </a:tc>
                <a:tc>
                  <a:txBody>
                    <a:bodyPr/>
                    <a:lstStyle/>
                    <a:p>
                      <a:r>
                        <a:rPr lang="en-US" sz="1600" dirty="0" smtClean="0">
                          <a:solidFill>
                            <a:schemeClr val="tx1"/>
                          </a:solidFill>
                        </a:rPr>
                        <a:t>7</a:t>
                      </a:r>
                      <a:endParaRPr lang="en-GB" sz="1600" dirty="0" smtClean="0">
                        <a:solidFill>
                          <a:schemeClr val="tx1"/>
                        </a:solidFill>
                      </a:endParaRPr>
                    </a:p>
                  </a:txBody>
                  <a:tcPr/>
                </a:tc>
                <a:extLst>
                  <a:ext uri="{0D108BD9-81ED-4DB2-BD59-A6C34878D82A}">
                    <a16:rowId xmlns:a16="http://schemas.microsoft.com/office/drawing/2014/main" val="173923047"/>
                  </a:ext>
                </a:extLst>
              </a:tr>
              <a:tr h="511958">
                <a:tc>
                  <a:txBody>
                    <a:bodyPr/>
                    <a:lstStyle/>
                    <a:p>
                      <a:r>
                        <a:rPr lang="en-US" sz="1600" dirty="0" smtClean="0">
                          <a:solidFill>
                            <a:schemeClr val="tx1"/>
                          </a:solidFill>
                        </a:rPr>
                        <a:t>P5</a:t>
                      </a:r>
                      <a:endParaRPr lang="en-GB" sz="1600" dirty="0">
                        <a:solidFill>
                          <a:schemeClr val="tx1"/>
                        </a:solidFill>
                      </a:endParaRPr>
                    </a:p>
                  </a:txBody>
                  <a:tcPr/>
                </a:tc>
                <a:tc>
                  <a:txBody>
                    <a:bodyPr/>
                    <a:lstStyle/>
                    <a:p>
                      <a:r>
                        <a:rPr lang="en-US" sz="1600" dirty="0" smtClean="0">
                          <a:solidFill>
                            <a:schemeClr val="tx1"/>
                          </a:solidFill>
                        </a:rPr>
                        <a:t>4</a:t>
                      </a:r>
                      <a:endParaRPr lang="en-GB" sz="1600" dirty="0">
                        <a:solidFill>
                          <a:schemeClr val="tx1"/>
                        </a:solidFill>
                      </a:endParaRPr>
                    </a:p>
                  </a:txBody>
                  <a:tcPr/>
                </a:tc>
                <a:tc>
                  <a:txBody>
                    <a:bodyPr/>
                    <a:lstStyle/>
                    <a:p>
                      <a:r>
                        <a:rPr lang="en-US" sz="1600" dirty="0" smtClean="0">
                          <a:solidFill>
                            <a:schemeClr val="tx1"/>
                          </a:solidFill>
                        </a:rPr>
                        <a:t>6</a:t>
                      </a:r>
                      <a:endParaRPr lang="en-GB" sz="1600" dirty="0">
                        <a:solidFill>
                          <a:schemeClr val="tx1"/>
                        </a:solidFill>
                      </a:endParaRPr>
                    </a:p>
                  </a:txBody>
                  <a:tcPr/>
                </a:tc>
                <a:tc>
                  <a:txBody>
                    <a:bodyPr/>
                    <a:lstStyle/>
                    <a:p>
                      <a:r>
                        <a:rPr lang="en-US" sz="1600" dirty="0" smtClean="0">
                          <a:solidFill>
                            <a:schemeClr val="tx1"/>
                          </a:solidFill>
                        </a:rPr>
                        <a:t>12</a:t>
                      </a:r>
                      <a:endParaRPr lang="en-GB" sz="1600" dirty="0">
                        <a:solidFill>
                          <a:schemeClr val="tx1"/>
                        </a:solidFill>
                      </a:endParaRPr>
                    </a:p>
                  </a:txBody>
                  <a:tcPr/>
                </a:tc>
                <a:tc>
                  <a:txBody>
                    <a:bodyPr/>
                    <a:lstStyle/>
                    <a:p>
                      <a:r>
                        <a:rPr lang="en-US" sz="1600" dirty="0" smtClean="0">
                          <a:solidFill>
                            <a:schemeClr val="tx1"/>
                          </a:solidFill>
                        </a:rPr>
                        <a:t>6</a:t>
                      </a:r>
                      <a:endParaRPr lang="en-GB" sz="1600" dirty="0" smtClean="0">
                        <a:solidFill>
                          <a:schemeClr val="tx1"/>
                        </a:solidFill>
                      </a:endParaRPr>
                    </a:p>
                  </a:txBody>
                  <a:tcPr/>
                </a:tc>
                <a:tc>
                  <a:txBody>
                    <a:bodyPr/>
                    <a:lstStyle/>
                    <a:p>
                      <a:r>
                        <a:rPr lang="en-US" sz="1600" dirty="0" smtClean="0">
                          <a:solidFill>
                            <a:schemeClr val="tx1"/>
                          </a:solidFill>
                        </a:rPr>
                        <a:t>16</a:t>
                      </a:r>
                      <a:endParaRPr lang="en-GB" sz="1600" dirty="0" smtClean="0">
                        <a:solidFill>
                          <a:schemeClr val="tx1"/>
                        </a:solidFill>
                      </a:endParaRPr>
                    </a:p>
                  </a:txBody>
                  <a:tcPr/>
                </a:tc>
                <a:tc>
                  <a:txBody>
                    <a:bodyPr/>
                    <a:lstStyle/>
                    <a:p>
                      <a:r>
                        <a:rPr lang="en-US" sz="1600" dirty="0" smtClean="0">
                          <a:solidFill>
                            <a:schemeClr val="tx1"/>
                          </a:solidFill>
                        </a:rPr>
                        <a:t>12</a:t>
                      </a:r>
                      <a:endParaRPr lang="en-GB" sz="1600" dirty="0" smtClean="0">
                        <a:solidFill>
                          <a:schemeClr val="tx1"/>
                        </a:solidFill>
                      </a:endParaRPr>
                    </a:p>
                  </a:txBody>
                  <a:tcPr/>
                </a:tc>
                <a:extLst>
                  <a:ext uri="{0D108BD9-81ED-4DB2-BD59-A6C34878D82A}">
                    <a16:rowId xmlns:a16="http://schemas.microsoft.com/office/drawing/2014/main" val="3767023118"/>
                  </a:ext>
                </a:extLst>
              </a:tr>
            </a:tbl>
          </a:graphicData>
        </a:graphic>
      </p:graphicFrame>
    </p:spTree>
    <p:extLst>
      <p:ext uri="{BB962C8B-B14F-4D97-AF65-F5344CB8AC3E}">
        <p14:creationId xmlns:p14="http://schemas.microsoft.com/office/powerpoint/2010/main" val="1221037111"/>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8" name="Rectangle 7"/>
          <p:cNvSpPr/>
          <p:nvPr/>
        </p:nvSpPr>
        <p:spPr>
          <a:xfrm>
            <a:off x="2039015" y="106436"/>
            <a:ext cx="5957578" cy="707886"/>
          </a:xfrm>
          <a:prstGeom prst="rect">
            <a:avLst/>
          </a:prstGeom>
        </p:spPr>
        <p:txBody>
          <a:bodyPr wrap="square">
            <a:spAutoFit/>
          </a:bodyPr>
          <a:lstStyle/>
          <a:p>
            <a:pPr marL="0" lvl="0" indent="0"/>
            <a:r>
              <a:rPr lang="en-US" sz="4000" dirty="0" smtClean="0">
                <a:solidFill>
                  <a:srgbClr val="00B050"/>
                </a:solidFill>
                <a:latin typeface="Broadway" panose="04040905080B02020502" pitchFamily="82" charset="0"/>
              </a:rPr>
              <a:t>	Calculati</a:t>
            </a:r>
            <a:r>
              <a:rPr lang="en-US" sz="4000" dirty="0" smtClean="0">
                <a:solidFill>
                  <a:srgbClr val="FF0000"/>
                </a:solidFill>
                <a:latin typeface="Broadway" panose="04040905080B02020502" pitchFamily="82" charset="0"/>
              </a:rPr>
              <a:t>o</a:t>
            </a:r>
            <a:r>
              <a:rPr lang="en-US" sz="4000" dirty="0" smtClean="0">
                <a:solidFill>
                  <a:srgbClr val="00B050"/>
                </a:solidFill>
                <a:latin typeface="Broadway" panose="04040905080B02020502" pitchFamily="82" charset="0"/>
              </a:rPr>
              <a:t>n</a:t>
            </a:r>
            <a:endParaRPr lang="en-GB" sz="4000" dirty="0">
              <a:solidFill>
                <a:srgbClr val="00B050"/>
              </a:solidFill>
              <a:latin typeface="Bodoni MT Black" panose="02070A03080606020203" pitchFamily="18" charset="0"/>
            </a:endParaRPr>
          </a:p>
        </p:txBody>
      </p:sp>
      <p:grpSp>
        <p:nvGrpSpPr>
          <p:cNvPr id="4" name="Google Shape;1626;p40"/>
          <p:cNvGrpSpPr/>
          <p:nvPr/>
        </p:nvGrpSpPr>
        <p:grpSpPr>
          <a:xfrm rot="10800000">
            <a:off x="1657668" y="714815"/>
            <a:ext cx="7377472" cy="274540"/>
            <a:chOff x="796100" y="3019701"/>
            <a:chExt cx="4558967" cy="134100"/>
          </a:xfrm>
        </p:grpSpPr>
        <p:sp>
          <p:nvSpPr>
            <p:cNvPr id="5"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7"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Rectangle 9"/>
          <p:cNvSpPr/>
          <p:nvPr/>
        </p:nvSpPr>
        <p:spPr>
          <a:xfrm>
            <a:off x="412389" y="1228357"/>
            <a:ext cx="8380629" cy="1354217"/>
          </a:xfrm>
          <a:prstGeom prst="rect">
            <a:avLst/>
          </a:prstGeom>
        </p:spPr>
        <p:txBody>
          <a:bodyPr wrap="square">
            <a:spAutoFit/>
          </a:bodyPr>
          <a:lstStyle/>
          <a:p>
            <a:pPr lvl="1">
              <a:buFont typeface="Wingdings" panose="05000000000000000000" pitchFamily="2" charset="2"/>
              <a:buChar char="v"/>
            </a:pPr>
            <a:endParaRPr lang="en-US" dirty="0" smtClean="0">
              <a:solidFill>
                <a:srgbClr val="00B050"/>
              </a:solidFill>
            </a:endParaRPr>
          </a:p>
          <a:p>
            <a:pPr lvl="1">
              <a:buFont typeface="Wingdings" panose="05000000000000000000" pitchFamily="2" charset="2"/>
              <a:buChar char="v"/>
            </a:pPr>
            <a:endParaRPr lang="en-US" dirty="0">
              <a:solidFill>
                <a:srgbClr val="00B050"/>
              </a:solidFill>
            </a:endParaRPr>
          </a:p>
          <a:p>
            <a:pPr lvl="1">
              <a:buFont typeface="Wingdings" panose="05000000000000000000" pitchFamily="2" charset="2"/>
              <a:buChar char="v"/>
            </a:pPr>
            <a:endParaRPr lang="en-US" dirty="0" smtClean="0">
              <a:solidFill>
                <a:srgbClr val="00B050"/>
              </a:solidFill>
            </a:endParaRPr>
          </a:p>
          <a:p>
            <a:pPr lvl="1"/>
            <a:endParaRPr lang="en-US" sz="4000" dirty="0" smtClean="0">
              <a:solidFill>
                <a:srgbClr val="00B050"/>
              </a:solidFill>
            </a:endParaRPr>
          </a:p>
        </p:txBody>
      </p:sp>
      <mc:AlternateContent xmlns:mc="http://schemas.openxmlformats.org/markup-compatibility/2006" xmlns:a14="http://schemas.microsoft.com/office/drawing/2010/main">
        <mc:Choice Requires="a14">
          <p:sp>
            <p:nvSpPr>
              <p:cNvPr id="11" name="Rectangle 10"/>
              <p:cNvSpPr/>
              <p:nvPr/>
            </p:nvSpPr>
            <p:spPr>
              <a:xfrm>
                <a:off x="822654" y="1876889"/>
                <a:ext cx="7970364" cy="697370"/>
              </a:xfrm>
              <a:prstGeom prst="rect">
                <a:avLst/>
              </a:prstGeom>
            </p:spPr>
            <p:txBody>
              <a:bodyPr wrap="square">
                <a:spAutoFit/>
              </a:bodyPr>
              <a:lstStyle/>
              <a:p>
                <a:pPr marL="285750" indent="-285750">
                  <a:buFont typeface="Wingdings" panose="05000000000000000000" pitchFamily="2" charset="2"/>
                  <a:buChar char="Ø"/>
                </a:pPr>
                <a:r>
                  <a:rPr lang="en-GB" sz="1600" b="1" dirty="0" smtClean="0"/>
                  <a:t>AVG </a:t>
                </a:r>
                <a:r>
                  <a:rPr lang="en-GB" sz="1600" b="1" dirty="0"/>
                  <a:t>W</a:t>
                </a:r>
                <a:r>
                  <a:rPr lang="en-GB" sz="1600" b="1" dirty="0" smtClean="0"/>
                  <a:t>aiting Time=</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𝒘𝒂𝒊𝒕𝒊𝒏𝒈</m:t>
                        </m:r>
                        <m:r>
                          <a:rPr lang="en-US" sz="1600" b="1" i="1" smtClean="0">
                            <a:latin typeface="Cambria Math" panose="02040503050406030204" pitchFamily="18" charset="0"/>
                          </a:rPr>
                          <m:t> </m:t>
                        </m:r>
                        <m:r>
                          <a:rPr lang="en-US" sz="1600" b="1" i="1" smtClean="0">
                            <a:latin typeface="Cambria Math" panose="02040503050406030204" pitchFamily="18" charset="0"/>
                          </a:rPr>
                          <m:t>𝒕𝒊𝒎𝒆</m:t>
                        </m:r>
                      </m:num>
                      <m:den>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𝒑𝒓𝒐𝒄𝒆𝒔𝒔</m:t>
                        </m:r>
                      </m:den>
                    </m:f>
                  </m:oMath>
                </a14:m>
                <a:r>
                  <a:rPr lang="en-US" sz="1600" b="1" dirty="0" smtClean="0"/>
                  <a:t>= </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𝟎</m:t>
                        </m:r>
                        <m:r>
                          <a:rPr lang="en-US" sz="1600" b="1" i="1" smtClean="0">
                            <a:latin typeface="Cambria Math" panose="02040503050406030204" pitchFamily="18" charset="0"/>
                          </a:rPr>
                          <m:t>+</m:t>
                        </m:r>
                        <m:r>
                          <a:rPr lang="en-US" sz="1600" b="1" i="1" smtClean="0">
                            <a:latin typeface="Cambria Math" panose="02040503050406030204" pitchFamily="18" charset="0"/>
                          </a:rPr>
                          <m:t>𝟑</m:t>
                        </m:r>
                        <m:r>
                          <a:rPr lang="en-US" sz="1600" b="1" i="1" smtClean="0">
                            <a:latin typeface="Cambria Math" panose="02040503050406030204" pitchFamily="18" charset="0"/>
                          </a:rPr>
                          <m:t>+</m:t>
                        </m:r>
                        <m:r>
                          <a:rPr lang="en-US" sz="1600" b="1" i="1" smtClean="0">
                            <a:latin typeface="Cambria Math" panose="02040503050406030204" pitchFamily="18" charset="0"/>
                          </a:rPr>
                          <m:t>𝟓</m:t>
                        </m:r>
                        <m:r>
                          <a:rPr lang="en-US" sz="1600" b="1" i="1" smtClean="0">
                            <a:latin typeface="Cambria Math" panose="02040503050406030204" pitchFamily="18" charset="0"/>
                          </a:rPr>
                          <m:t>+</m:t>
                        </m:r>
                        <m:r>
                          <a:rPr lang="en-US" sz="1600" b="1" i="1" smtClean="0">
                            <a:latin typeface="Cambria Math" panose="02040503050406030204" pitchFamily="18" charset="0"/>
                          </a:rPr>
                          <m:t>𝟓</m:t>
                        </m:r>
                        <m:r>
                          <a:rPr lang="en-US" sz="1600" b="1" i="1" smtClean="0">
                            <a:latin typeface="Cambria Math" panose="02040503050406030204" pitchFamily="18" charset="0"/>
                          </a:rPr>
                          <m:t>+</m:t>
                        </m:r>
                        <m:r>
                          <a:rPr lang="en-US" sz="1600" b="1" i="1" smtClean="0">
                            <a:latin typeface="Cambria Math" panose="02040503050406030204" pitchFamily="18" charset="0"/>
                          </a:rPr>
                          <m:t>𝟔</m:t>
                        </m:r>
                      </m:num>
                      <m:den>
                        <m:r>
                          <a:rPr lang="en-US" sz="1600" b="1" i="1" smtClean="0">
                            <a:latin typeface="Cambria Math" panose="02040503050406030204" pitchFamily="18" charset="0"/>
                          </a:rPr>
                          <m:t>𝟓</m:t>
                        </m:r>
                      </m:den>
                    </m:f>
                  </m:oMath>
                </a14:m>
                <a:r>
                  <a:rPr lang="en-US" sz="1600" b="1" dirty="0" smtClean="0"/>
                  <a:t> =3.8</a:t>
                </a:r>
                <a:endParaRPr lang="en-GB" sz="1600" dirty="0"/>
              </a:p>
              <a:p>
                <a:pPr lvl="1">
                  <a:buFont typeface="Wingdings" panose="05000000000000000000" pitchFamily="2" charset="2"/>
                  <a:buChar char="v"/>
                </a:pPr>
                <a:endParaRPr lang="en-GB" dirty="0">
                  <a:solidFill>
                    <a:srgbClr val="00B05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822654" y="1876889"/>
                <a:ext cx="7970364" cy="697370"/>
              </a:xfrm>
              <a:prstGeom prst="rect">
                <a:avLst/>
              </a:prstGeom>
              <a:blipFill>
                <a:blip r:embed="rId3"/>
                <a:stretch>
                  <a:fillRect l="-3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69921" y="1179519"/>
                <a:ext cx="7970364" cy="697370"/>
              </a:xfrm>
              <a:prstGeom prst="rect">
                <a:avLst/>
              </a:prstGeom>
            </p:spPr>
            <p:txBody>
              <a:bodyPr wrap="square">
                <a:spAutoFit/>
              </a:bodyPr>
              <a:lstStyle/>
              <a:p>
                <a:pPr marL="285750" indent="-285750">
                  <a:buFont typeface="Wingdings" panose="05000000000000000000" pitchFamily="2" charset="2"/>
                  <a:buChar char="Ø"/>
                </a:pPr>
                <a:r>
                  <a:rPr lang="en-GB" sz="1600" b="1" dirty="0" smtClean="0"/>
                  <a:t>AVG Turnaround Time=</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𝒕𝒖𝒓𝒏</m:t>
                        </m:r>
                        <m:r>
                          <a:rPr lang="en-US" sz="1600" b="1" i="1" smtClean="0">
                            <a:latin typeface="Cambria Math" panose="02040503050406030204" pitchFamily="18" charset="0"/>
                          </a:rPr>
                          <m:t> </m:t>
                        </m:r>
                        <m:r>
                          <a:rPr lang="en-US" sz="1600" b="1" i="1" smtClean="0">
                            <a:latin typeface="Cambria Math" panose="02040503050406030204" pitchFamily="18" charset="0"/>
                          </a:rPr>
                          <m:t>𝒂𝒓𝒐𝒖𝒏𝒅</m:t>
                        </m:r>
                        <m:r>
                          <a:rPr lang="en-US" sz="1600" b="1" i="1" smtClean="0">
                            <a:latin typeface="Cambria Math" panose="02040503050406030204" pitchFamily="18" charset="0"/>
                          </a:rPr>
                          <m:t> </m:t>
                        </m:r>
                        <m:r>
                          <a:rPr lang="en-US" sz="1600" b="1" i="1" smtClean="0">
                            <a:latin typeface="Cambria Math" panose="02040503050406030204" pitchFamily="18" charset="0"/>
                          </a:rPr>
                          <m:t>𝒕𝒊𝒎𝒆</m:t>
                        </m:r>
                      </m:num>
                      <m:den>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𝒑𝒓𝒐𝒄𝒆𝒔𝒔</m:t>
                        </m:r>
                      </m:den>
                    </m:f>
                  </m:oMath>
                </a14:m>
                <a:r>
                  <a:rPr lang="en-US" sz="1600" b="1" dirty="0" smtClean="0"/>
                  <a:t>= </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𝟒</m:t>
                        </m:r>
                        <m:r>
                          <a:rPr lang="en-US" sz="1600" b="1" i="1" smtClean="0">
                            <a:latin typeface="Cambria Math" panose="02040503050406030204" pitchFamily="18" charset="0"/>
                          </a:rPr>
                          <m:t>+</m:t>
                        </m:r>
                        <m:r>
                          <a:rPr lang="en-US" sz="1600" b="1" i="1" smtClean="0">
                            <a:latin typeface="Cambria Math" panose="02040503050406030204" pitchFamily="18" charset="0"/>
                          </a:rPr>
                          <m:t>𝟔</m:t>
                        </m:r>
                        <m:r>
                          <a:rPr lang="en-US" sz="1600" b="1" i="1" smtClean="0">
                            <a:latin typeface="Cambria Math" panose="02040503050406030204" pitchFamily="18" charset="0"/>
                          </a:rPr>
                          <m:t>+</m:t>
                        </m:r>
                        <m:r>
                          <a:rPr lang="en-US" sz="1600" b="1" i="1" smtClean="0">
                            <a:latin typeface="Cambria Math" panose="02040503050406030204" pitchFamily="18" charset="0"/>
                          </a:rPr>
                          <m:t>𝟔</m:t>
                        </m:r>
                        <m:r>
                          <a:rPr lang="en-US" sz="1600" b="1" i="1" smtClean="0">
                            <a:latin typeface="Cambria Math" panose="02040503050406030204" pitchFamily="18" charset="0"/>
                          </a:rPr>
                          <m:t>+</m:t>
                        </m:r>
                        <m:r>
                          <a:rPr lang="en-US" sz="1600" b="1" i="1" smtClean="0">
                            <a:latin typeface="Cambria Math" panose="02040503050406030204" pitchFamily="18" charset="0"/>
                          </a:rPr>
                          <m:t>𝟕</m:t>
                        </m:r>
                        <m:r>
                          <a:rPr lang="en-US" sz="1600" b="1" i="1" smtClean="0">
                            <a:latin typeface="Cambria Math" panose="02040503050406030204" pitchFamily="18" charset="0"/>
                          </a:rPr>
                          <m:t>+</m:t>
                        </m:r>
                        <m:r>
                          <a:rPr lang="en-US" sz="1600" b="1" i="1" smtClean="0">
                            <a:latin typeface="Cambria Math" panose="02040503050406030204" pitchFamily="18" charset="0"/>
                          </a:rPr>
                          <m:t>𝟏𝟐</m:t>
                        </m:r>
                      </m:num>
                      <m:den>
                        <m:r>
                          <a:rPr lang="en-US" sz="1600" b="1" i="1" smtClean="0">
                            <a:latin typeface="Cambria Math" panose="02040503050406030204" pitchFamily="18" charset="0"/>
                          </a:rPr>
                          <m:t>𝟓</m:t>
                        </m:r>
                      </m:den>
                    </m:f>
                  </m:oMath>
                </a14:m>
                <a:r>
                  <a:rPr lang="en-US" sz="1600" b="1" dirty="0" smtClean="0"/>
                  <a:t> =7</a:t>
                </a:r>
                <a:endParaRPr lang="en-GB" sz="1600" dirty="0"/>
              </a:p>
              <a:p>
                <a:pPr lvl="1">
                  <a:buFont typeface="Wingdings" panose="05000000000000000000" pitchFamily="2" charset="2"/>
                  <a:buChar char="v"/>
                </a:pPr>
                <a:endParaRPr lang="en-GB" dirty="0">
                  <a:solidFill>
                    <a:srgbClr val="00B050"/>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769921" y="1179519"/>
                <a:ext cx="7970364" cy="697370"/>
              </a:xfrm>
              <a:prstGeom prst="rect">
                <a:avLst/>
              </a:prstGeom>
              <a:blipFill>
                <a:blip r:embed="rId4"/>
                <a:stretch>
                  <a:fillRect l="-3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822654" y="2533736"/>
                <a:ext cx="7970364" cy="697370"/>
              </a:xfrm>
              <a:prstGeom prst="rect">
                <a:avLst/>
              </a:prstGeom>
            </p:spPr>
            <p:txBody>
              <a:bodyPr wrap="square">
                <a:spAutoFit/>
              </a:bodyPr>
              <a:lstStyle/>
              <a:p>
                <a:pPr marL="285750" indent="-285750">
                  <a:buFont typeface="Wingdings" panose="05000000000000000000" pitchFamily="2" charset="2"/>
                  <a:buChar char="Ø"/>
                </a:pPr>
                <a:r>
                  <a:rPr lang="en-GB" sz="1600" b="1" dirty="0" smtClean="0"/>
                  <a:t>AVG Response Time=</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𝒓𝒆𝒔𝒑𝒐𝒏𝒔𝒆</m:t>
                        </m:r>
                        <m:r>
                          <a:rPr lang="en-US" sz="1600" b="1" i="1" smtClean="0">
                            <a:latin typeface="Cambria Math" panose="02040503050406030204" pitchFamily="18" charset="0"/>
                          </a:rPr>
                          <m:t> </m:t>
                        </m:r>
                        <m:r>
                          <a:rPr lang="en-US" sz="1600" b="1" i="1" smtClean="0">
                            <a:latin typeface="Cambria Math" panose="02040503050406030204" pitchFamily="18" charset="0"/>
                          </a:rPr>
                          <m:t>𝒕𝒊𝒎𝒆</m:t>
                        </m:r>
                      </m:num>
                      <m:den>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𝒑𝒓𝒐𝒄𝒆𝒔𝒔</m:t>
                        </m:r>
                      </m:den>
                    </m:f>
                  </m:oMath>
                </a14:m>
                <a:r>
                  <a:rPr lang="en-US" sz="1600" b="1" dirty="0" smtClean="0"/>
                  <a:t>= </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𝟒</m:t>
                        </m:r>
                        <m:r>
                          <a:rPr lang="en-US" sz="1600" b="1" i="1" smtClean="0">
                            <a:latin typeface="Cambria Math" panose="02040503050406030204" pitchFamily="18" charset="0"/>
                          </a:rPr>
                          <m:t>+</m:t>
                        </m:r>
                        <m:r>
                          <a:rPr lang="en-US" sz="1600" b="1" i="1" smtClean="0">
                            <a:latin typeface="Cambria Math" panose="02040503050406030204" pitchFamily="18" charset="0"/>
                          </a:rPr>
                          <m:t>𝟔</m:t>
                        </m:r>
                        <m:r>
                          <a:rPr lang="en-US" sz="1600" b="1" i="1" smtClean="0">
                            <a:latin typeface="Cambria Math" panose="02040503050406030204" pitchFamily="18" charset="0"/>
                          </a:rPr>
                          <m:t>+</m:t>
                        </m:r>
                        <m:r>
                          <a:rPr lang="en-US" sz="1600" b="1" i="1" smtClean="0">
                            <a:latin typeface="Cambria Math" panose="02040503050406030204" pitchFamily="18" charset="0"/>
                          </a:rPr>
                          <m:t>𝟔</m:t>
                        </m:r>
                        <m:r>
                          <a:rPr lang="en-US" sz="1600" b="1" i="1" smtClean="0">
                            <a:latin typeface="Cambria Math" panose="02040503050406030204" pitchFamily="18" charset="0"/>
                          </a:rPr>
                          <m:t>+</m:t>
                        </m:r>
                        <m:r>
                          <a:rPr lang="en-US" sz="1600" b="1" i="1" smtClean="0">
                            <a:latin typeface="Cambria Math" panose="02040503050406030204" pitchFamily="18" charset="0"/>
                          </a:rPr>
                          <m:t>𝟕</m:t>
                        </m:r>
                        <m:r>
                          <a:rPr lang="en-US" sz="1600" b="1" i="1" smtClean="0">
                            <a:latin typeface="Cambria Math" panose="02040503050406030204" pitchFamily="18" charset="0"/>
                          </a:rPr>
                          <m:t>+</m:t>
                        </m:r>
                        <m:r>
                          <a:rPr lang="en-US" sz="1600" b="1" i="1" smtClean="0">
                            <a:latin typeface="Cambria Math" panose="02040503050406030204" pitchFamily="18" charset="0"/>
                          </a:rPr>
                          <m:t>𝟏𝟐</m:t>
                        </m:r>
                      </m:num>
                      <m:den>
                        <m:r>
                          <a:rPr lang="en-US" sz="1600" b="1" i="1" smtClean="0">
                            <a:latin typeface="Cambria Math" panose="02040503050406030204" pitchFamily="18" charset="0"/>
                          </a:rPr>
                          <m:t>𝟓</m:t>
                        </m:r>
                      </m:den>
                    </m:f>
                  </m:oMath>
                </a14:m>
                <a:r>
                  <a:rPr lang="en-US" sz="1600" b="1" dirty="0" smtClean="0"/>
                  <a:t> =</a:t>
                </a:r>
                <a:r>
                  <a:rPr lang="en-US" sz="1600" b="1" dirty="0"/>
                  <a:t>7</a:t>
                </a:r>
                <a:endParaRPr lang="en-GB" sz="1600" dirty="0"/>
              </a:p>
              <a:p>
                <a:pPr lvl="1">
                  <a:buFont typeface="Wingdings" panose="05000000000000000000" pitchFamily="2" charset="2"/>
                  <a:buChar char="v"/>
                </a:pPr>
                <a:endParaRPr lang="en-GB" dirty="0">
                  <a:solidFill>
                    <a:srgbClr val="00B050"/>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822654" y="2533736"/>
                <a:ext cx="7970364" cy="697370"/>
              </a:xfrm>
              <a:prstGeom prst="rect">
                <a:avLst/>
              </a:prstGeom>
              <a:blipFill>
                <a:blip r:embed="rId5"/>
                <a:stretch>
                  <a:fillRect l="-306"/>
                </a:stretch>
              </a:blipFill>
            </p:spPr>
            <p:txBody>
              <a:bodyPr/>
              <a:lstStyle/>
              <a:p>
                <a:r>
                  <a:rPr lang="en-GB">
                    <a:noFill/>
                  </a:rPr>
                  <a:t> </a:t>
                </a:r>
              </a:p>
            </p:txBody>
          </p:sp>
        </mc:Fallback>
      </mc:AlternateContent>
    </p:spTree>
    <p:extLst>
      <p:ext uri="{BB962C8B-B14F-4D97-AF65-F5344CB8AC3E}">
        <p14:creationId xmlns:p14="http://schemas.microsoft.com/office/powerpoint/2010/main" val="132553925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8" name="Rectangle 7"/>
          <p:cNvSpPr/>
          <p:nvPr/>
        </p:nvSpPr>
        <p:spPr>
          <a:xfrm>
            <a:off x="491706" y="83635"/>
            <a:ext cx="8543434" cy="707886"/>
          </a:xfrm>
          <a:prstGeom prst="rect">
            <a:avLst/>
          </a:prstGeom>
        </p:spPr>
        <p:txBody>
          <a:bodyPr wrap="square">
            <a:spAutoFit/>
          </a:bodyPr>
          <a:lstStyle/>
          <a:p>
            <a:pPr marL="0" lvl="0" indent="0"/>
            <a:r>
              <a:rPr lang="en-GB" sz="4000" dirty="0" smtClean="0">
                <a:solidFill>
                  <a:srgbClr val="00B050"/>
                </a:solidFill>
                <a:latin typeface="Broadway" panose="04040905080B02020502" pitchFamily="82" charset="0"/>
              </a:rPr>
              <a:t>(FCFS) Algorithms </a:t>
            </a:r>
            <a:r>
              <a:rPr lang="en-GB" sz="2800" dirty="0" smtClean="0">
                <a:solidFill>
                  <a:srgbClr val="FF0000"/>
                </a:solidFill>
                <a:latin typeface="Broadway" panose="04040905080B02020502" pitchFamily="82" charset="0"/>
              </a:rPr>
              <a:t>(With Idle Time)</a:t>
            </a:r>
            <a:endParaRPr lang="en-GB" sz="4000" dirty="0">
              <a:solidFill>
                <a:srgbClr val="FF0000"/>
              </a:solidFill>
              <a:latin typeface="Bodoni MT Black" panose="02070A03080606020203"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563884666"/>
              </p:ext>
            </p:extLst>
          </p:nvPr>
        </p:nvGraphicFramePr>
        <p:xfrm>
          <a:off x="2253641" y="989355"/>
          <a:ext cx="4713228" cy="2997403"/>
        </p:xfrm>
        <a:graphic>
          <a:graphicData uri="http://schemas.openxmlformats.org/drawingml/2006/table">
            <a:tbl>
              <a:tblPr>
                <a:tableStyleId>{284E427A-3D55-4303-BF80-6455036E1DE7}</a:tableStyleId>
              </a:tblPr>
              <a:tblGrid>
                <a:gridCol w="1571076">
                  <a:extLst>
                    <a:ext uri="{9D8B030D-6E8A-4147-A177-3AD203B41FA5}">
                      <a16:colId xmlns:a16="http://schemas.microsoft.com/office/drawing/2014/main" val="736403056"/>
                    </a:ext>
                  </a:extLst>
                </a:gridCol>
                <a:gridCol w="1571076">
                  <a:extLst>
                    <a:ext uri="{9D8B030D-6E8A-4147-A177-3AD203B41FA5}">
                      <a16:colId xmlns:a16="http://schemas.microsoft.com/office/drawing/2014/main" val="577693603"/>
                    </a:ext>
                  </a:extLst>
                </a:gridCol>
                <a:gridCol w="1571076">
                  <a:extLst>
                    <a:ext uri="{9D8B030D-6E8A-4147-A177-3AD203B41FA5}">
                      <a16:colId xmlns:a16="http://schemas.microsoft.com/office/drawing/2014/main" val="758846698"/>
                    </a:ext>
                  </a:extLst>
                </a:gridCol>
              </a:tblGrid>
              <a:tr h="702698">
                <a:tc>
                  <a:txBody>
                    <a:bodyPr/>
                    <a:lstStyle/>
                    <a:p>
                      <a:pPr algn="ctr"/>
                      <a:r>
                        <a:rPr lang="en-GB" b="1" dirty="0">
                          <a:effectLst/>
                        </a:rPr>
                        <a:t>Process</a:t>
                      </a:r>
                    </a:p>
                  </a:txBody>
                  <a:tcPr anchor="ctr"/>
                </a:tc>
                <a:tc>
                  <a:txBody>
                    <a:bodyPr/>
                    <a:lstStyle/>
                    <a:p>
                      <a:pPr algn="ctr"/>
                      <a:r>
                        <a:rPr lang="en-GB" b="1">
                          <a:effectLst/>
                        </a:rPr>
                        <a:t>Arrival Time</a:t>
                      </a:r>
                    </a:p>
                  </a:txBody>
                  <a:tcPr anchor="ctr"/>
                </a:tc>
                <a:tc>
                  <a:txBody>
                    <a:bodyPr/>
                    <a:lstStyle/>
                    <a:p>
                      <a:pPr algn="ctr"/>
                      <a:r>
                        <a:rPr lang="en-GB" b="1">
                          <a:effectLst/>
                        </a:rPr>
                        <a:t>Burst Time</a:t>
                      </a:r>
                    </a:p>
                  </a:txBody>
                  <a:tcPr anchor="ctr"/>
                </a:tc>
                <a:extLst>
                  <a:ext uri="{0D108BD9-81ED-4DB2-BD59-A6C34878D82A}">
                    <a16:rowId xmlns:a16="http://schemas.microsoft.com/office/drawing/2014/main" val="528705987"/>
                  </a:ext>
                </a:extLst>
              </a:tr>
              <a:tr h="458941">
                <a:tc>
                  <a:txBody>
                    <a:bodyPr/>
                    <a:lstStyle/>
                    <a:p>
                      <a:pPr algn="ctr"/>
                      <a:r>
                        <a:rPr lang="en-GB" b="1" dirty="0">
                          <a:effectLst/>
                        </a:rPr>
                        <a:t>P1</a:t>
                      </a:r>
                    </a:p>
                  </a:txBody>
                  <a:tcPr anchor="ctr"/>
                </a:tc>
                <a:tc>
                  <a:txBody>
                    <a:bodyPr/>
                    <a:lstStyle/>
                    <a:p>
                      <a:pPr algn="ctr"/>
                      <a:r>
                        <a:rPr lang="en-US" b="1" dirty="0" smtClean="0">
                          <a:effectLst/>
                        </a:rPr>
                        <a:t>3</a:t>
                      </a:r>
                      <a:endParaRPr lang="en-GB" b="1" dirty="0">
                        <a:effectLst/>
                      </a:endParaRPr>
                    </a:p>
                  </a:txBody>
                  <a:tcPr anchor="ctr"/>
                </a:tc>
                <a:tc>
                  <a:txBody>
                    <a:bodyPr/>
                    <a:lstStyle/>
                    <a:p>
                      <a:pPr algn="ctr"/>
                      <a:r>
                        <a:rPr lang="en-GB" b="1" dirty="0" smtClean="0">
                          <a:effectLst/>
                        </a:rPr>
                        <a:t>1</a:t>
                      </a:r>
                      <a:endParaRPr lang="en-GB" b="1" dirty="0">
                        <a:effectLst/>
                      </a:endParaRPr>
                    </a:p>
                  </a:txBody>
                  <a:tcPr anchor="ctr"/>
                </a:tc>
                <a:extLst>
                  <a:ext uri="{0D108BD9-81ED-4DB2-BD59-A6C34878D82A}">
                    <a16:rowId xmlns:a16="http://schemas.microsoft.com/office/drawing/2014/main" val="104299351"/>
                  </a:ext>
                </a:extLst>
              </a:tr>
              <a:tr h="458941">
                <a:tc>
                  <a:txBody>
                    <a:bodyPr/>
                    <a:lstStyle/>
                    <a:p>
                      <a:pPr algn="ctr"/>
                      <a:r>
                        <a:rPr lang="en-GB" b="1" dirty="0">
                          <a:effectLst/>
                        </a:rPr>
                        <a:t>P2</a:t>
                      </a:r>
                    </a:p>
                  </a:txBody>
                  <a:tcPr anchor="ctr"/>
                </a:tc>
                <a:tc>
                  <a:txBody>
                    <a:bodyPr/>
                    <a:lstStyle/>
                    <a:p>
                      <a:pPr algn="ctr"/>
                      <a:r>
                        <a:rPr lang="en-US" b="1" dirty="0" smtClean="0">
                          <a:effectLst/>
                        </a:rPr>
                        <a:t>4</a:t>
                      </a:r>
                      <a:endParaRPr lang="en-GB" b="1" dirty="0">
                        <a:effectLst/>
                      </a:endParaRPr>
                    </a:p>
                  </a:txBody>
                  <a:tcPr anchor="ctr"/>
                </a:tc>
                <a:tc>
                  <a:txBody>
                    <a:bodyPr/>
                    <a:lstStyle/>
                    <a:p>
                      <a:pPr algn="ctr"/>
                      <a:r>
                        <a:rPr lang="en-US" b="1" dirty="0" smtClean="0">
                          <a:effectLst/>
                        </a:rPr>
                        <a:t>5</a:t>
                      </a:r>
                      <a:endParaRPr lang="en-GB" b="1" dirty="0">
                        <a:effectLst/>
                      </a:endParaRPr>
                    </a:p>
                  </a:txBody>
                  <a:tcPr anchor="ctr"/>
                </a:tc>
                <a:extLst>
                  <a:ext uri="{0D108BD9-81ED-4DB2-BD59-A6C34878D82A}">
                    <a16:rowId xmlns:a16="http://schemas.microsoft.com/office/drawing/2014/main" val="1635678992"/>
                  </a:ext>
                </a:extLst>
              </a:tr>
              <a:tr h="458941">
                <a:tc>
                  <a:txBody>
                    <a:bodyPr/>
                    <a:lstStyle/>
                    <a:p>
                      <a:pPr algn="ctr"/>
                      <a:r>
                        <a:rPr lang="en-GB" b="1" dirty="0">
                          <a:effectLst/>
                        </a:rPr>
                        <a:t>P3</a:t>
                      </a:r>
                    </a:p>
                  </a:txBody>
                  <a:tcPr anchor="ctr"/>
                </a:tc>
                <a:tc>
                  <a:txBody>
                    <a:bodyPr/>
                    <a:lstStyle/>
                    <a:p>
                      <a:pPr algn="ctr"/>
                      <a:r>
                        <a:rPr lang="en-US" b="1" dirty="0" smtClean="0">
                          <a:effectLst/>
                        </a:rPr>
                        <a:t>0</a:t>
                      </a:r>
                      <a:endParaRPr lang="en-GB" b="1" dirty="0">
                        <a:effectLst/>
                      </a:endParaRPr>
                    </a:p>
                  </a:txBody>
                  <a:tcPr anchor="ctr"/>
                </a:tc>
                <a:tc>
                  <a:txBody>
                    <a:bodyPr/>
                    <a:lstStyle/>
                    <a:p>
                      <a:pPr algn="ctr"/>
                      <a:r>
                        <a:rPr lang="en-US" b="1" dirty="0" smtClean="0">
                          <a:effectLst/>
                        </a:rPr>
                        <a:t>2</a:t>
                      </a:r>
                      <a:endParaRPr lang="en-GB" b="1" dirty="0">
                        <a:effectLst/>
                      </a:endParaRPr>
                    </a:p>
                  </a:txBody>
                  <a:tcPr anchor="ctr"/>
                </a:tc>
                <a:extLst>
                  <a:ext uri="{0D108BD9-81ED-4DB2-BD59-A6C34878D82A}">
                    <a16:rowId xmlns:a16="http://schemas.microsoft.com/office/drawing/2014/main" val="1594086751"/>
                  </a:ext>
                </a:extLst>
              </a:tr>
              <a:tr h="458941">
                <a:tc>
                  <a:txBody>
                    <a:bodyPr/>
                    <a:lstStyle/>
                    <a:p>
                      <a:pPr algn="ctr"/>
                      <a:r>
                        <a:rPr lang="en-GB" b="1" dirty="0">
                          <a:effectLst/>
                        </a:rPr>
                        <a:t>P4</a:t>
                      </a:r>
                    </a:p>
                  </a:txBody>
                  <a:tcPr anchor="ctr"/>
                </a:tc>
                <a:tc>
                  <a:txBody>
                    <a:bodyPr/>
                    <a:lstStyle/>
                    <a:p>
                      <a:pPr algn="ctr"/>
                      <a:r>
                        <a:rPr lang="en-US" b="1" dirty="0" smtClean="0">
                          <a:effectLst/>
                        </a:rPr>
                        <a:t>3</a:t>
                      </a:r>
                      <a:endParaRPr lang="en-GB" b="1" dirty="0">
                        <a:effectLst/>
                      </a:endParaRPr>
                    </a:p>
                  </a:txBody>
                  <a:tcPr anchor="ctr"/>
                </a:tc>
                <a:tc>
                  <a:txBody>
                    <a:bodyPr/>
                    <a:lstStyle/>
                    <a:p>
                      <a:pPr algn="ctr"/>
                      <a:r>
                        <a:rPr lang="en-US" b="1" dirty="0" smtClean="0">
                          <a:effectLst/>
                        </a:rPr>
                        <a:t>7</a:t>
                      </a:r>
                      <a:endParaRPr lang="en-GB" b="1" dirty="0">
                        <a:effectLst/>
                      </a:endParaRPr>
                    </a:p>
                  </a:txBody>
                  <a:tcPr anchor="ctr"/>
                </a:tc>
                <a:extLst>
                  <a:ext uri="{0D108BD9-81ED-4DB2-BD59-A6C34878D82A}">
                    <a16:rowId xmlns:a16="http://schemas.microsoft.com/office/drawing/2014/main" val="4192130266"/>
                  </a:ext>
                </a:extLst>
              </a:tr>
              <a:tr h="458941">
                <a:tc>
                  <a:txBody>
                    <a:bodyPr/>
                    <a:lstStyle/>
                    <a:p>
                      <a:pPr algn="ctr"/>
                      <a:r>
                        <a:rPr lang="en-GB" b="1" dirty="0">
                          <a:effectLst/>
                        </a:rPr>
                        <a:t>P5</a:t>
                      </a:r>
                    </a:p>
                  </a:txBody>
                  <a:tcPr anchor="ctr"/>
                </a:tc>
                <a:tc>
                  <a:txBody>
                    <a:bodyPr/>
                    <a:lstStyle/>
                    <a:p>
                      <a:pPr algn="ctr"/>
                      <a:r>
                        <a:rPr lang="en-US" b="1" dirty="0" smtClean="0">
                          <a:effectLst/>
                        </a:rPr>
                        <a:t>5</a:t>
                      </a:r>
                      <a:endParaRPr lang="en-GB" b="1" dirty="0">
                        <a:effectLst/>
                      </a:endParaRPr>
                    </a:p>
                  </a:txBody>
                  <a:tcPr anchor="ctr"/>
                </a:tc>
                <a:tc>
                  <a:txBody>
                    <a:bodyPr/>
                    <a:lstStyle/>
                    <a:p>
                      <a:pPr algn="ctr"/>
                      <a:r>
                        <a:rPr lang="en-US" b="1" dirty="0" smtClean="0">
                          <a:effectLst/>
                        </a:rPr>
                        <a:t>5</a:t>
                      </a:r>
                      <a:endParaRPr lang="en-GB" b="1" dirty="0">
                        <a:effectLst/>
                      </a:endParaRPr>
                    </a:p>
                  </a:txBody>
                  <a:tcPr anchor="ctr"/>
                </a:tc>
                <a:extLst>
                  <a:ext uri="{0D108BD9-81ED-4DB2-BD59-A6C34878D82A}">
                    <a16:rowId xmlns:a16="http://schemas.microsoft.com/office/drawing/2014/main" val="3336012909"/>
                  </a:ext>
                </a:extLst>
              </a:tr>
            </a:tbl>
          </a:graphicData>
        </a:graphic>
      </p:graphicFrame>
      <p:grpSp>
        <p:nvGrpSpPr>
          <p:cNvPr id="4" name="Google Shape;1626;p40"/>
          <p:cNvGrpSpPr/>
          <p:nvPr/>
        </p:nvGrpSpPr>
        <p:grpSpPr>
          <a:xfrm rot="10800000">
            <a:off x="1657668" y="714815"/>
            <a:ext cx="7377472" cy="274540"/>
            <a:chOff x="796100" y="3019701"/>
            <a:chExt cx="4558967" cy="134100"/>
          </a:xfrm>
        </p:grpSpPr>
        <p:sp>
          <p:nvSpPr>
            <p:cNvPr id="5"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7"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06101455"/>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grpSp>
        <p:nvGrpSpPr>
          <p:cNvPr id="10" name="Google Shape;1922;p48"/>
          <p:cNvGrpSpPr/>
          <p:nvPr/>
        </p:nvGrpSpPr>
        <p:grpSpPr>
          <a:xfrm>
            <a:off x="6384983" y="-3091448"/>
            <a:ext cx="4028179" cy="6346320"/>
            <a:chOff x="6914588" y="-2762276"/>
            <a:chExt cx="4028179" cy="6346320"/>
          </a:xfrm>
        </p:grpSpPr>
        <p:sp>
          <p:nvSpPr>
            <p:cNvPr id="11" name="Google Shape;1923;p48"/>
            <p:cNvSpPr/>
            <p:nvPr/>
          </p:nvSpPr>
          <p:spPr>
            <a:xfrm>
              <a:off x="6914588" y="-276227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24;p48"/>
            <p:cNvSpPr/>
            <p:nvPr/>
          </p:nvSpPr>
          <p:spPr>
            <a:xfrm>
              <a:off x="7191305" y="-124437"/>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25;p48"/>
            <p:cNvSpPr/>
            <p:nvPr/>
          </p:nvSpPr>
          <p:spPr>
            <a:xfrm>
              <a:off x="7867013" y="750687"/>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26;p48"/>
            <p:cNvSpPr/>
            <p:nvPr/>
          </p:nvSpPr>
          <p:spPr>
            <a:xfrm>
              <a:off x="7789451" y="-2619788"/>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927;p48"/>
          <p:cNvGrpSpPr/>
          <p:nvPr/>
        </p:nvGrpSpPr>
        <p:grpSpPr>
          <a:xfrm rot="-5400000">
            <a:off x="8884618" y="480749"/>
            <a:ext cx="88142" cy="1137387"/>
            <a:chOff x="3054755" y="4367024"/>
            <a:chExt cx="88142" cy="1137387"/>
          </a:xfrm>
        </p:grpSpPr>
        <p:sp>
          <p:nvSpPr>
            <p:cNvPr id="16" name="Google Shape;1928;p48"/>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29;p48"/>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930;p48"/>
          <p:cNvGrpSpPr/>
          <p:nvPr/>
        </p:nvGrpSpPr>
        <p:grpSpPr>
          <a:xfrm>
            <a:off x="-1058768" y="2795105"/>
            <a:ext cx="2992224" cy="3549051"/>
            <a:chOff x="-1325700" y="1246899"/>
            <a:chExt cx="2992224" cy="3549051"/>
          </a:xfrm>
        </p:grpSpPr>
        <p:pic>
          <p:nvPicPr>
            <p:cNvPr id="19" name="Google Shape;1931;p48"/>
            <p:cNvPicPr preferRelativeResize="0"/>
            <p:nvPr/>
          </p:nvPicPr>
          <p:blipFill rotWithShape="1">
            <a:blip r:embed="rId3">
              <a:alphaModFix/>
            </a:blip>
            <a:srcRect l="16960" t="24718" r="7121" b="26177"/>
            <a:stretch/>
          </p:blipFill>
          <p:spPr>
            <a:xfrm rot="-5400000">
              <a:off x="-1604113" y="1525312"/>
              <a:ext cx="3549051" cy="2992224"/>
            </a:xfrm>
            <a:prstGeom prst="rect">
              <a:avLst/>
            </a:prstGeom>
            <a:noFill/>
            <a:ln>
              <a:noFill/>
            </a:ln>
          </p:spPr>
        </p:pic>
        <p:grpSp>
          <p:nvGrpSpPr>
            <p:cNvPr id="20" name="Google Shape;1932;p48"/>
            <p:cNvGrpSpPr/>
            <p:nvPr/>
          </p:nvGrpSpPr>
          <p:grpSpPr>
            <a:xfrm>
              <a:off x="-369917" y="2704683"/>
              <a:ext cx="906953" cy="1517787"/>
              <a:chOff x="79748" y="2808602"/>
              <a:chExt cx="906953" cy="1517787"/>
            </a:xfrm>
          </p:grpSpPr>
          <p:sp>
            <p:nvSpPr>
              <p:cNvPr id="21" name="Google Shape;1933;p48"/>
              <p:cNvSpPr/>
              <p:nvPr/>
            </p:nvSpPr>
            <p:spPr>
              <a:xfrm rot="5400000">
                <a:off x="357831" y="282094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34;p48"/>
              <p:cNvSpPr/>
              <p:nvPr/>
            </p:nvSpPr>
            <p:spPr>
              <a:xfrm rot="5400000">
                <a:off x="537866" y="3393994"/>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35;p48"/>
              <p:cNvSpPr/>
              <p:nvPr/>
            </p:nvSpPr>
            <p:spPr>
              <a:xfrm rot="5400000">
                <a:off x="67406" y="3278257"/>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36;p48"/>
              <p:cNvSpPr/>
              <p:nvPr/>
            </p:nvSpPr>
            <p:spPr>
              <a:xfrm rot="5400000">
                <a:off x="417006" y="375669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 name="Google Shape;1937;p48"/>
          <p:cNvGrpSpPr/>
          <p:nvPr/>
        </p:nvGrpSpPr>
        <p:grpSpPr>
          <a:xfrm rot="10800000">
            <a:off x="-437163" y="1775222"/>
            <a:ext cx="1421047" cy="2833357"/>
            <a:chOff x="334358" y="2186737"/>
            <a:chExt cx="1421047" cy="2833357"/>
          </a:xfrm>
        </p:grpSpPr>
        <p:sp>
          <p:nvSpPr>
            <p:cNvPr id="26" name="Google Shape;1938;p48"/>
            <p:cNvSpPr/>
            <p:nvPr/>
          </p:nvSpPr>
          <p:spPr>
            <a:xfrm rot="10800000">
              <a:off x="334358" y="2186737"/>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1939;p48"/>
            <p:cNvGrpSpPr/>
            <p:nvPr/>
          </p:nvGrpSpPr>
          <p:grpSpPr>
            <a:xfrm rot="5400000">
              <a:off x="1046250" y="3181856"/>
              <a:ext cx="161977" cy="161940"/>
              <a:chOff x="1101075" y="2142375"/>
              <a:chExt cx="439200" cy="439100"/>
            </a:xfrm>
          </p:grpSpPr>
          <p:sp>
            <p:nvSpPr>
              <p:cNvPr id="31" name="Google Shape;1940;p4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41;p4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942;p48"/>
            <p:cNvGrpSpPr/>
            <p:nvPr/>
          </p:nvGrpSpPr>
          <p:grpSpPr>
            <a:xfrm rot="-5400000">
              <a:off x="628029" y="4564272"/>
              <a:ext cx="161977" cy="161940"/>
              <a:chOff x="1101075" y="2142375"/>
              <a:chExt cx="439200" cy="439100"/>
            </a:xfrm>
          </p:grpSpPr>
          <p:sp>
            <p:nvSpPr>
              <p:cNvPr id="29" name="Google Shape;1943;p4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44;p4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 name="Rectangle 37"/>
          <p:cNvSpPr/>
          <p:nvPr/>
        </p:nvSpPr>
        <p:spPr>
          <a:xfrm>
            <a:off x="1656192" y="69777"/>
            <a:ext cx="5957578" cy="707886"/>
          </a:xfrm>
          <a:prstGeom prst="rect">
            <a:avLst/>
          </a:prstGeom>
        </p:spPr>
        <p:txBody>
          <a:bodyPr wrap="square">
            <a:spAutoFit/>
          </a:bodyPr>
          <a:lstStyle/>
          <a:p>
            <a:pPr marL="0" lvl="0" indent="0"/>
            <a:r>
              <a:rPr lang="en-US" sz="4000" dirty="0" smtClean="0">
                <a:solidFill>
                  <a:srgbClr val="00B050"/>
                </a:solidFill>
                <a:latin typeface="Broadway" panose="04040905080B02020502" pitchFamily="82" charset="0"/>
              </a:rPr>
              <a:t>	The </a:t>
            </a:r>
            <a:r>
              <a:rPr lang="en-US" sz="4000" dirty="0" err="1" smtClean="0">
                <a:solidFill>
                  <a:srgbClr val="FF0000"/>
                </a:solidFill>
                <a:latin typeface="Broadway" panose="04040905080B02020502" pitchFamily="82" charset="0"/>
              </a:rPr>
              <a:t>Gannt</a:t>
            </a:r>
            <a:r>
              <a:rPr lang="en-US" sz="4000" dirty="0" smtClean="0">
                <a:solidFill>
                  <a:srgbClr val="00B050"/>
                </a:solidFill>
                <a:latin typeface="Broadway" panose="04040905080B02020502" pitchFamily="82" charset="0"/>
              </a:rPr>
              <a:t> Chart</a:t>
            </a:r>
            <a:endParaRPr lang="en-GB" sz="4000" dirty="0">
              <a:solidFill>
                <a:srgbClr val="00B050"/>
              </a:solidFill>
              <a:latin typeface="Bodoni MT Black" panose="02070A03080606020203" pitchFamily="18" charset="0"/>
            </a:endParaRPr>
          </a:p>
        </p:txBody>
      </p:sp>
      <p:grpSp>
        <p:nvGrpSpPr>
          <p:cNvPr id="39" name="Google Shape;1626;p40"/>
          <p:cNvGrpSpPr/>
          <p:nvPr/>
        </p:nvGrpSpPr>
        <p:grpSpPr>
          <a:xfrm>
            <a:off x="1551217" y="809247"/>
            <a:ext cx="7377472" cy="274540"/>
            <a:chOff x="796100" y="3019701"/>
            <a:chExt cx="4558967" cy="134100"/>
          </a:xfrm>
        </p:grpSpPr>
        <p:sp>
          <p:nvSpPr>
            <p:cNvPr id="40"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42"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Rectangle 42"/>
          <p:cNvSpPr/>
          <p:nvPr/>
        </p:nvSpPr>
        <p:spPr>
          <a:xfrm>
            <a:off x="1077402" y="2397471"/>
            <a:ext cx="7680109" cy="8022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5" name="Straight Connector 44"/>
          <p:cNvCxnSpPr/>
          <p:nvPr/>
        </p:nvCxnSpPr>
        <p:spPr>
          <a:xfrm>
            <a:off x="2180715" y="2418282"/>
            <a:ext cx="0" cy="8022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870526" y="2418281"/>
            <a:ext cx="0" cy="8022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112045" y="2418281"/>
            <a:ext cx="0" cy="8022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714328" y="2403631"/>
            <a:ext cx="0" cy="8022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874484" y="2418281"/>
            <a:ext cx="0" cy="8022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2178429" y="2390631"/>
            <a:ext cx="198997" cy="355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2173639" y="2397471"/>
            <a:ext cx="434623" cy="7372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2386440" y="2433417"/>
            <a:ext cx="434623" cy="737258"/>
          </a:xfrm>
          <a:prstGeom prst="line">
            <a:avLst/>
          </a:prstGeom>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857348" y="1548875"/>
            <a:ext cx="8045960" cy="2185214"/>
          </a:xfrm>
          <a:prstGeom prst="rect">
            <a:avLst/>
          </a:prstGeom>
        </p:spPr>
        <p:txBody>
          <a:bodyPr wrap="square">
            <a:spAutoFit/>
          </a:bodyPr>
          <a:lstStyle/>
          <a:p>
            <a:pPr lvl="1">
              <a:buFont typeface="Wingdings" panose="05000000000000000000" pitchFamily="2" charset="2"/>
              <a:buChar char="v"/>
            </a:pPr>
            <a:endParaRPr lang="en-US" dirty="0" smtClean="0">
              <a:solidFill>
                <a:srgbClr val="00B050"/>
              </a:solidFill>
            </a:endParaRPr>
          </a:p>
          <a:p>
            <a:pPr lvl="1">
              <a:buFont typeface="Wingdings" panose="05000000000000000000" pitchFamily="2" charset="2"/>
              <a:buChar char="v"/>
            </a:pPr>
            <a:endParaRPr lang="en-US" dirty="0">
              <a:solidFill>
                <a:srgbClr val="00B050"/>
              </a:solidFill>
            </a:endParaRPr>
          </a:p>
          <a:p>
            <a:pPr lvl="1">
              <a:buFont typeface="Wingdings" panose="05000000000000000000" pitchFamily="2" charset="2"/>
              <a:buChar char="v"/>
            </a:pPr>
            <a:endParaRPr lang="en-US" dirty="0" smtClean="0">
              <a:solidFill>
                <a:srgbClr val="00B050"/>
              </a:solidFill>
            </a:endParaRPr>
          </a:p>
          <a:p>
            <a:pPr lvl="1">
              <a:buFont typeface="Wingdings" panose="05000000000000000000" pitchFamily="2" charset="2"/>
              <a:buChar char="v"/>
            </a:pPr>
            <a:endParaRPr lang="en-US" dirty="0">
              <a:solidFill>
                <a:srgbClr val="00B050"/>
              </a:solidFill>
            </a:endParaRPr>
          </a:p>
          <a:p>
            <a:pPr lvl="1"/>
            <a:r>
              <a:rPr lang="en-US" sz="4000" dirty="0" smtClean="0">
                <a:solidFill>
                  <a:srgbClr val="00B050"/>
                </a:solidFill>
              </a:rPr>
              <a:t>   P3        P1   P4   P2         P5 </a:t>
            </a:r>
          </a:p>
          <a:p>
            <a:pPr lvl="1"/>
            <a:r>
              <a:rPr lang="en-US" sz="4000" dirty="0" smtClean="0">
                <a:solidFill>
                  <a:srgbClr val="00B050"/>
                </a:solidFill>
              </a:rPr>
              <a:t> </a:t>
            </a:r>
            <a:r>
              <a:rPr lang="en-US" sz="2000" dirty="0" smtClean="0">
                <a:solidFill>
                  <a:srgbClr val="00B050"/>
                </a:solidFill>
              </a:rPr>
              <a:t>0 </a:t>
            </a:r>
            <a:r>
              <a:rPr lang="en-US" sz="4000" dirty="0" smtClean="0">
                <a:solidFill>
                  <a:srgbClr val="00B050"/>
                </a:solidFill>
              </a:rPr>
              <a:t>    </a:t>
            </a:r>
            <a:r>
              <a:rPr lang="en-US" sz="2000" dirty="0">
                <a:solidFill>
                  <a:srgbClr val="00B050"/>
                </a:solidFill>
              </a:rPr>
              <a:t>2</a:t>
            </a:r>
            <a:r>
              <a:rPr lang="en-US" sz="2000" dirty="0" smtClean="0">
                <a:solidFill>
                  <a:srgbClr val="00B050"/>
                </a:solidFill>
              </a:rPr>
              <a:t>        3           4               11                  16                          21</a:t>
            </a:r>
            <a:endParaRPr lang="en-US" sz="4000" dirty="0" smtClean="0">
              <a:solidFill>
                <a:srgbClr val="00B050"/>
              </a:solidFill>
            </a:endParaRPr>
          </a:p>
        </p:txBody>
      </p:sp>
      <p:cxnSp>
        <p:nvCxnSpPr>
          <p:cNvPr id="57" name="Straight Connector 56"/>
          <p:cNvCxnSpPr/>
          <p:nvPr/>
        </p:nvCxnSpPr>
        <p:spPr>
          <a:xfrm flipH="1">
            <a:off x="2608262" y="2741327"/>
            <a:ext cx="256886" cy="4652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2751600"/>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8" name="Rectangle 7"/>
          <p:cNvSpPr/>
          <p:nvPr/>
        </p:nvSpPr>
        <p:spPr>
          <a:xfrm>
            <a:off x="2039015" y="106436"/>
            <a:ext cx="5957578" cy="707886"/>
          </a:xfrm>
          <a:prstGeom prst="rect">
            <a:avLst/>
          </a:prstGeom>
        </p:spPr>
        <p:txBody>
          <a:bodyPr wrap="square">
            <a:spAutoFit/>
          </a:bodyPr>
          <a:lstStyle/>
          <a:p>
            <a:pPr marL="0" lvl="0" indent="0"/>
            <a:r>
              <a:rPr lang="en-US" sz="4000" dirty="0" smtClean="0">
                <a:solidFill>
                  <a:srgbClr val="00B050"/>
                </a:solidFill>
                <a:latin typeface="Broadway" panose="04040905080B02020502" pitchFamily="82" charset="0"/>
              </a:rPr>
              <a:t>	Calculati</a:t>
            </a:r>
            <a:r>
              <a:rPr lang="en-US" sz="4000" dirty="0" smtClean="0">
                <a:solidFill>
                  <a:srgbClr val="FF0000"/>
                </a:solidFill>
                <a:latin typeface="Broadway" panose="04040905080B02020502" pitchFamily="82" charset="0"/>
              </a:rPr>
              <a:t>o</a:t>
            </a:r>
            <a:r>
              <a:rPr lang="en-US" sz="4000" dirty="0" smtClean="0">
                <a:solidFill>
                  <a:srgbClr val="00B050"/>
                </a:solidFill>
                <a:latin typeface="Broadway" panose="04040905080B02020502" pitchFamily="82" charset="0"/>
              </a:rPr>
              <a:t>n</a:t>
            </a:r>
            <a:endParaRPr lang="en-GB" sz="4000" dirty="0">
              <a:solidFill>
                <a:srgbClr val="00B050"/>
              </a:solidFill>
              <a:latin typeface="Bodoni MT Black" panose="02070A03080606020203" pitchFamily="18" charset="0"/>
            </a:endParaRPr>
          </a:p>
        </p:txBody>
      </p:sp>
      <p:grpSp>
        <p:nvGrpSpPr>
          <p:cNvPr id="4" name="Google Shape;1626;p40"/>
          <p:cNvGrpSpPr/>
          <p:nvPr/>
        </p:nvGrpSpPr>
        <p:grpSpPr>
          <a:xfrm rot="10800000">
            <a:off x="1657668" y="714815"/>
            <a:ext cx="7377472" cy="274540"/>
            <a:chOff x="796100" y="3019701"/>
            <a:chExt cx="4558967" cy="134100"/>
          </a:xfrm>
        </p:grpSpPr>
        <p:sp>
          <p:nvSpPr>
            <p:cNvPr id="5"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7"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Rectangle 9"/>
          <p:cNvSpPr/>
          <p:nvPr/>
        </p:nvSpPr>
        <p:spPr>
          <a:xfrm>
            <a:off x="412389" y="1228357"/>
            <a:ext cx="8380629" cy="1354217"/>
          </a:xfrm>
          <a:prstGeom prst="rect">
            <a:avLst/>
          </a:prstGeom>
        </p:spPr>
        <p:txBody>
          <a:bodyPr wrap="square">
            <a:spAutoFit/>
          </a:bodyPr>
          <a:lstStyle/>
          <a:p>
            <a:pPr lvl="1">
              <a:buFont typeface="Wingdings" panose="05000000000000000000" pitchFamily="2" charset="2"/>
              <a:buChar char="v"/>
            </a:pPr>
            <a:endParaRPr lang="en-US" dirty="0" smtClean="0">
              <a:solidFill>
                <a:srgbClr val="00B050"/>
              </a:solidFill>
            </a:endParaRPr>
          </a:p>
          <a:p>
            <a:pPr lvl="1">
              <a:buFont typeface="Wingdings" panose="05000000000000000000" pitchFamily="2" charset="2"/>
              <a:buChar char="v"/>
            </a:pPr>
            <a:endParaRPr lang="en-US" dirty="0">
              <a:solidFill>
                <a:srgbClr val="00B050"/>
              </a:solidFill>
            </a:endParaRPr>
          </a:p>
          <a:p>
            <a:pPr lvl="1">
              <a:buFont typeface="Wingdings" panose="05000000000000000000" pitchFamily="2" charset="2"/>
              <a:buChar char="v"/>
            </a:pPr>
            <a:endParaRPr lang="en-US" dirty="0" smtClean="0">
              <a:solidFill>
                <a:srgbClr val="00B050"/>
              </a:solidFill>
            </a:endParaRPr>
          </a:p>
          <a:p>
            <a:pPr lvl="1"/>
            <a:endParaRPr lang="en-US" sz="4000" dirty="0" smtClean="0">
              <a:solidFill>
                <a:srgbClr val="00B050"/>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2203604610"/>
              </p:ext>
            </p:extLst>
          </p:nvPr>
        </p:nvGraphicFramePr>
        <p:xfrm>
          <a:off x="1657667" y="1027119"/>
          <a:ext cx="6247950" cy="3489518"/>
        </p:xfrm>
        <a:graphic>
          <a:graphicData uri="http://schemas.openxmlformats.org/drawingml/2006/table">
            <a:tbl>
              <a:tblPr firstRow="1" bandRow="1">
                <a:tableStyleId>{18603FDC-E32A-4AB5-989C-0864C3EAD2B8}</a:tableStyleId>
              </a:tblPr>
              <a:tblGrid>
                <a:gridCol w="660713">
                  <a:extLst>
                    <a:ext uri="{9D8B030D-6E8A-4147-A177-3AD203B41FA5}">
                      <a16:colId xmlns:a16="http://schemas.microsoft.com/office/drawing/2014/main" val="3982761336"/>
                    </a:ext>
                  </a:extLst>
                </a:gridCol>
                <a:gridCol w="654653">
                  <a:extLst>
                    <a:ext uri="{9D8B030D-6E8A-4147-A177-3AD203B41FA5}">
                      <a16:colId xmlns:a16="http://schemas.microsoft.com/office/drawing/2014/main" val="1223022153"/>
                    </a:ext>
                  </a:extLst>
                </a:gridCol>
                <a:gridCol w="706507">
                  <a:extLst>
                    <a:ext uri="{9D8B030D-6E8A-4147-A177-3AD203B41FA5}">
                      <a16:colId xmlns:a16="http://schemas.microsoft.com/office/drawing/2014/main" val="2458860451"/>
                    </a:ext>
                  </a:extLst>
                </a:gridCol>
                <a:gridCol w="1077105">
                  <a:extLst>
                    <a:ext uri="{9D8B030D-6E8A-4147-A177-3AD203B41FA5}">
                      <a16:colId xmlns:a16="http://schemas.microsoft.com/office/drawing/2014/main" val="393821591"/>
                    </a:ext>
                  </a:extLst>
                </a:gridCol>
                <a:gridCol w="1160520">
                  <a:extLst>
                    <a:ext uri="{9D8B030D-6E8A-4147-A177-3AD203B41FA5}">
                      <a16:colId xmlns:a16="http://schemas.microsoft.com/office/drawing/2014/main" val="2336509117"/>
                    </a:ext>
                  </a:extLst>
                </a:gridCol>
                <a:gridCol w="580259">
                  <a:extLst>
                    <a:ext uri="{9D8B030D-6E8A-4147-A177-3AD203B41FA5}">
                      <a16:colId xmlns:a16="http://schemas.microsoft.com/office/drawing/2014/main" val="2981763754"/>
                    </a:ext>
                  </a:extLst>
                </a:gridCol>
                <a:gridCol w="1408193">
                  <a:extLst>
                    <a:ext uri="{9D8B030D-6E8A-4147-A177-3AD203B41FA5}">
                      <a16:colId xmlns:a16="http://schemas.microsoft.com/office/drawing/2014/main" val="302871999"/>
                    </a:ext>
                  </a:extLst>
                </a:gridCol>
              </a:tblGrid>
              <a:tr h="929728">
                <a:tc>
                  <a:txBody>
                    <a:bodyPr/>
                    <a:lstStyle/>
                    <a:p>
                      <a:r>
                        <a:rPr lang="en-US" sz="1200" dirty="0" smtClean="0">
                          <a:solidFill>
                            <a:schemeClr val="tx1"/>
                          </a:solidFill>
                        </a:rPr>
                        <a:t>PID</a:t>
                      </a:r>
                      <a:endParaRPr lang="en-GB" sz="1200" dirty="0">
                        <a:solidFill>
                          <a:schemeClr val="tx1"/>
                        </a:solidFill>
                      </a:endParaRPr>
                    </a:p>
                  </a:txBody>
                  <a:tcPr/>
                </a:tc>
                <a:tc>
                  <a:txBody>
                    <a:bodyPr/>
                    <a:lstStyle/>
                    <a:p>
                      <a:r>
                        <a:rPr lang="en-US" sz="1200" dirty="0" smtClean="0">
                          <a:solidFill>
                            <a:schemeClr val="tx1"/>
                          </a:solidFill>
                        </a:rPr>
                        <a:t>AT</a:t>
                      </a:r>
                      <a:endParaRPr lang="en-GB" sz="1200" dirty="0">
                        <a:solidFill>
                          <a:schemeClr val="tx1"/>
                        </a:solidFill>
                      </a:endParaRPr>
                    </a:p>
                  </a:txBody>
                  <a:tcPr/>
                </a:tc>
                <a:tc>
                  <a:txBody>
                    <a:bodyPr/>
                    <a:lstStyle/>
                    <a:p>
                      <a:r>
                        <a:rPr lang="en-US" sz="1200" dirty="0" smtClean="0">
                          <a:solidFill>
                            <a:schemeClr val="tx1"/>
                          </a:solidFill>
                        </a:rPr>
                        <a:t>BT</a:t>
                      </a:r>
                      <a:endParaRPr lang="en-GB" sz="1200" dirty="0">
                        <a:solidFill>
                          <a:schemeClr val="tx1"/>
                        </a:solidFill>
                      </a:endParaRPr>
                    </a:p>
                  </a:txBody>
                  <a:tcPr/>
                </a:tc>
                <a:tc>
                  <a:txBody>
                    <a:bodyPr/>
                    <a:lstStyle/>
                    <a:p>
                      <a:r>
                        <a:rPr lang="en-US" sz="1100" dirty="0" smtClean="0">
                          <a:solidFill>
                            <a:schemeClr val="tx1"/>
                          </a:solidFill>
                        </a:rPr>
                        <a:t>TAT=(CT-AT)</a:t>
                      </a:r>
                      <a:endParaRPr lang="en-GB" sz="1100" dirty="0">
                        <a:solidFill>
                          <a:schemeClr val="tx1"/>
                        </a:solidFill>
                      </a:endParaRPr>
                    </a:p>
                  </a:txBody>
                  <a:tcPr/>
                </a:tc>
                <a:tc>
                  <a:txBody>
                    <a:bodyPr/>
                    <a:lstStyle/>
                    <a:p>
                      <a:r>
                        <a:rPr lang="en-US" sz="1100" dirty="0" smtClean="0">
                          <a:solidFill>
                            <a:schemeClr val="tx1"/>
                          </a:solidFill>
                        </a:rPr>
                        <a:t>WT=(TAT-BT)</a:t>
                      </a:r>
                      <a:endParaRPr lang="en-GB" sz="1100" dirty="0">
                        <a:solidFill>
                          <a:schemeClr val="tx1"/>
                        </a:solidFill>
                      </a:endParaRPr>
                    </a:p>
                  </a:txBody>
                  <a:tcPr/>
                </a:tc>
                <a:tc>
                  <a:txBody>
                    <a:bodyPr/>
                    <a:lstStyle/>
                    <a:p>
                      <a:r>
                        <a:rPr lang="en-US" sz="1000" dirty="0" smtClean="0">
                          <a:solidFill>
                            <a:schemeClr val="tx1"/>
                          </a:solidFill>
                        </a:rPr>
                        <a:t>CT</a:t>
                      </a:r>
                      <a:endParaRPr lang="en-GB" sz="1000" dirty="0">
                        <a:solidFill>
                          <a:schemeClr val="tx1"/>
                        </a:solidFill>
                      </a:endParaRPr>
                    </a:p>
                  </a:txBody>
                  <a:tcPr/>
                </a:tc>
                <a:tc>
                  <a:txBody>
                    <a:bodyPr/>
                    <a:lstStyle/>
                    <a:p>
                      <a:r>
                        <a:rPr lang="en-US" sz="1000" dirty="0" smtClean="0">
                          <a:solidFill>
                            <a:schemeClr val="tx1"/>
                          </a:solidFill>
                        </a:rPr>
                        <a:t>Response Time(RT)</a:t>
                      </a:r>
                      <a:endParaRPr lang="en-GB" sz="1000" dirty="0">
                        <a:solidFill>
                          <a:schemeClr val="tx1"/>
                        </a:solidFill>
                      </a:endParaRPr>
                    </a:p>
                  </a:txBody>
                  <a:tcPr/>
                </a:tc>
                <a:extLst>
                  <a:ext uri="{0D108BD9-81ED-4DB2-BD59-A6C34878D82A}">
                    <a16:rowId xmlns:a16="http://schemas.microsoft.com/office/drawing/2014/main" val="41168160"/>
                  </a:ext>
                </a:extLst>
              </a:tr>
              <a:tr h="511958">
                <a:tc>
                  <a:txBody>
                    <a:bodyPr/>
                    <a:lstStyle/>
                    <a:p>
                      <a:r>
                        <a:rPr lang="en-US" sz="1800" dirty="0" smtClean="0">
                          <a:solidFill>
                            <a:schemeClr val="tx1"/>
                          </a:solidFill>
                        </a:rPr>
                        <a:t>P1</a:t>
                      </a:r>
                      <a:endParaRPr lang="en-GB" sz="1800" dirty="0">
                        <a:solidFill>
                          <a:schemeClr val="tx1"/>
                        </a:solidFill>
                      </a:endParaRPr>
                    </a:p>
                  </a:txBody>
                  <a:tcPr/>
                </a:tc>
                <a:tc>
                  <a:txBody>
                    <a:bodyPr/>
                    <a:lstStyle/>
                    <a:p>
                      <a:r>
                        <a:rPr lang="en-US" sz="1800" dirty="0" smtClean="0">
                          <a:solidFill>
                            <a:schemeClr val="tx1"/>
                          </a:solidFill>
                        </a:rPr>
                        <a:t>3</a:t>
                      </a:r>
                      <a:endParaRPr lang="en-GB" sz="1800" dirty="0">
                        <a:solidFill>
                          <a:schemeClr val="tx1"/>
                        </a:solidFill>
                      </a:endParaRPr>
                    </a:p>
                  </a:txBody>
                  <a:tcPr/>
                </a:tc>
                <a:tc>
                  <a:txBody>
                    <a:bodyPr/>
                    <a:lstStyle/>
                    <a:p>
                      <a:r>
                        <a:rPr lang="en-US" sz="1800" dirty="0" smtClean="0">
                          <a:solidFill>
                            <a:schemeClr val="tx1"/>
                          </a:solidFill>
                        </a:rPr>
                        <a:t>1</a:t>
                      </a:r>
                      <a:endParaRPr lang="en-GB" sz="1800" dirty="0">
                        <a:solidFill>
                          <a:schemeClr val="tx1"/>
                        </a:solidFill>
                      </a:endParaRPr>
                    </a:p>
                  </a:txBody>
                  <a:tcPr/>
                </a:tc>
                <a:tc>
                  <a:txBody>
                    <a:bodyPr/>
                    <a:lstStyle/>
                    <a:p>
                      <a:r>
                        <a:rPr lang="en-US" sz="1800" dirty="0" smtClean="0">
                          <a:solidFill>
                            <a:schemeClr val="tx1"/>
                          </a:solidFill>
                        </a:rPr>
                        <a:t>1</a:t>
                      </a:r>
                      <a:endParaRPr lang="en-GB" sz="1800" dirty="0">
                        <a:solidFill>
                          <a:schemeClr val="tx1"/>
                        </a:solidFill>
                      </a:endParaRPr>
                    </a:p>
                  </a:txBody>
                  <a:tcPr/>
                </a:tc>
                <a:tc>
                  <a:txBody>
                    <a:bodyPr/>
                    <a:lstStyle/>
                    <a:p>
                      <a:r>
                        <a:rPr lang="en-US" sz="1800" dirty="0" smtClean="0">
                          <a:solidFill>
                            <a:schemeClr val="tx1"/>
                          </a:solidFill>
                        </a:rPr>
                        <a:t>0</a:t>
                      </a:r>
                      <a:endParaRPr lang="en-GB" sz="1800" dirty="0">
                        <a:solidFill>
                          <a:schemeClr val="tx1"/>
                        </a:solidFill>
                      </a:endParaRPr>
                    </a:p>
                  </a:txBody>
                  <a:tcPr/>
                </a:tc>
                <a:tc>
                  <a:txBody>
                    <a:bodyPr/>
                    <a:lstStyle/>
                    <a:p>
                      <a:r>
                        <a:rPr lang="en-US" sz="1800" dirty="0" smtClean="0">
                          <a:solidFill>
                            <a:schemeClr val="tx1"/>
                          </a:solidFill>
                        </a:rPr>
                        <a:t>4</a:t>
                      </a:r>
                      <a:endParaRPr lang="en-GB" sz="1800" dirty="0">
                        <a:solidFill>
                          <a:schemeClr val="tx1"/>
                        </a:solidFill>
                      </a:endParaRPr>
                    </a:p>
                  </a:txBody>
                  <a:tcPr/>
                </a:tc>
                <a:tc>
                  <a:txBody>
                    <a:bodyPr/>
                    <a:lstStyle/>
                    <a:p>
                      <a:r>
                        <a:rPr lang="en-US" sz="1800" dirty="0" smtClean="0">
                          <a:solidFill>
                            <a:schemeClr val="tx1"/>
                          </a:solidFill>
                        </a:rPr>
                        <a:t>1</a:t>
                      </a:r>
                      <a:endParaRPr lang="en-GB" sz="1800" dirty="0">
                        <a:solidFill>
                          <a:schemeClr val="tx1"/>
                        </a:solidFill>
                      </a:endParaRPr>
                    </a:p>
                  </a:txBody>
                  <a:tcPr/>
                </a:tc>
                <a:extLst>
                  <a:ext uri="{0D108BD9-81ED-4DB2-BD59-A6C34878D82A}">
                    <a16:rowId xmlns:a16="http://schemas.microsoft.com/office/drawing/2014/main" val="2480813140"/>
                  </a:ext>
                </a:extLst>
              </a:tr>
              <a:tr h="511958">
                <a:tc>
                  <a:txBody>
                    <a:bodyPr/>
                    <a:lstStyle/>
                    <a:p>
                      <a:r>
                        <a:rPr lang="en-US" sz="1800" dirty="0" smtClean="0">
                          <a:solidFill>
                            <a:schemeClr val="tx1"/>
                          </a:solidFill>
                        </a:rPr>
                        <a:t>P2</a:t>
                      </a:r>
                      <a:endParaRPr lang="en-GB" sz="1800" dirty="0">
                        <a:solidFill>
                          <a:schemeClr val="tx1"/>
                        </a:solidFill>
                      </a:endParaRPr>
                    </a:p>
                  </a:txBody>
                  <a:tcPr/>
                </a:tc>
                <a:tc>
                  <a:txBody>
                    <a:bodyPr/>
                    <a:lstStyle/>
                    <a:p>
                      <a:r>
                        <a:rPr lang="en-US" sz="1800" dirty="0" smtClean="0">
                          <a:solidFill>
                            <a:schemeClr val="tx1"/>
                          </a:solidFill>
                        </a:rPr>
                        <a:t>4</a:t>
                      </a:r>
                      <a:endParaRPr lang="en-GB" sz="1800" dirty="0">
                        <a:solidFill>
                          <a:schemeClr val="tx1"/>
                        </a:solidFill>
                      </a:endParaRPr>
                    </a:p>
                  </a:txBody>
                  <a:tcPr/>
                </a:tc>
                <a:tc>
                  <a:txBody>
                    <a:bodyPr/>
                    <a:lstStyle/>
                    <a:p>
                      <a:r>
                        <a:rPr lang="en-US" sz="1800" dirty="0" smtClean="0">
                          <a:solidFill>
                            <a:schemeClr val="tx1"/>
                          </a:solidFill>
                        </a:rPr>
                        <a:t>5</a:t>
                      </a:r>
                      <a:endParaRPr lang="en-GB" sz="1800" dirty="0">
                        <a:solidFill>
                          <a:schemeClr val="tx1"/>
                        </a:solidFill>
                      </a:endParaRPr>
                    </a:p>
                  </a:txBody>
                  <a:tcPr/>
                </a:tc>
                <a:tc>
                  <a:txBody>
                    <a:bodyPr/>
                    <a:lstStyle/>
                    <a:p>
                      <a:r>
                        <a:rPr lang="en-US" sz="1800" dirty="0" smtClean="0">
                          <a:solidFill>
                            <a:schemeClr val="tx1"/>
                          </a:solidFill>
                        </a:rPr>
                        <a:t>12</a:t>
                      </a:r>
                      <a:endParaRPr lang="en-GB" sz="1800" dirty="0">
                        <a:solidFill>
                          <a:schemeClr val="tx1"/>
                        </a:solidFill>
                      </a:endParaRPr>
                    </a:p>
                  </a:txBody>
                  <a:tcPr/>
                </a:tc>
                <a:tc>
                  <a:txBody>
                    <a:bodyPr/>
                    <a:lstStyle/>
                    <a:p>
                      <a:r>
                        <a:rPr lang="en-US" sz="1800" dirty="0" smtClean="0">
                          <a:solidFill>
                            <a:schemeClr val="tx1"/>
                          </a:solidFill>
                        </a:rPr>
                        <a:t>7</a:t>
                      </a:r>
                      <a:endParaRPr lang="en-GB" sz="1800" dirty="0">
                        <a:solidFill>
                          <a:schemeClr val="tx1"/>
                        </a:solidFill>
                      </a:endParaRPr>
                    </a:p>
                  </a:txBody>
                  <a:tcPr/>
                </a:tc>
                <a:tc>
                  <a:txBody>
                    <a:bodyPr/>
                    <a:lstStyle/>
                    <a:p>
                      <a:r>
                        <a:rPr lang="en-US" sz="1800" dirty="0" smtClean="0">
                          <a:solidFill>
                            <a:schemeClr val="tx1"/>
                          </a:solidFill>
                        </a:rPr>
                        <a:t>16</a:t>
                      </a:r>
                      <a:endParaRPr lang="en-GB" sz="1800" dirty="0">
                        <a:solidFill>
                          <a:schemeClr val="tx1"/>
                        </a:solidFill>
                      </a:endParaRPr>
                    </a:p>
                  </a:txBody>
                  <a:tcPr/>
                </a:tc>
                <a:tc>
                  <a:txBody>
                    <a:bodyPr/>
                    <a:lstStyle/>
                    <a:p>
                      <a:r>
                        <a:rPr lang="en-US" sz="1800" dirty="0" smtClean="0">
                          <a:solidFill>
                            <a:schemeClr val="tx1"/>
                          </a:solidFill>
                        </a:rPr>
                        <a:t>2</a:t>
                      </a:r>
                      <a:endParaRPr lang="en-GB" sz="1800" dirty="0">
                        <a:solidFill>
                          <a:schemeClr val="tx1"/>
                        </a:solidFill>
                      </a:endParaRPr>
                    </a:p>
                  </a:txBody>
                  <a:tcPr/>
                </a:tc>
                <a:extLst>
                  <a:ext uri="{0D108BD9-81ED-4DB2-BD59-A6C34878D82A}">
                    <a16:rowId xmlns:a16="http://schemas.microsoft.com/office/drawing/2014/main" val="1679895987"/>
                  </a:ext>
                </a:extLst>
              </a:tr>
              <a:tr h="511958">
                <a:tc>
                  <a:txBody>
                    <a:bodyPr/>
                    <a:lstStyle/>
                    <a:p>
                      <a:r>
                        <a:rPr lang="en-US" sz="1800" dirty="0" smtClean="0">
                          <a:solidFill>
                            <a:schemeClr val="tx1"/>
                          </a:solidFill>
                        </a:rPr>
                        <a:t>P3</a:t>
                      </a:r>
                      <a:endParaRPr lang="en-GB" sz="1800" dirty="0">
                        <a:solidFill>
                          <a:schemeClr val="tx1"/>
                        </a:solidFill>
                      </a:endParaRPr>
                    </a:p>
                  </a:txBody>
                  <a:tcPr/>
                </a:tc>
                <a:tc>
                  <a:txBody>
                    <a:bodyPr/>
                    <a:lstStyle/>
                    <a:p>
                      <a:r>
                        <a:rPr lang="en-US" sz="1800" dirty="0" smtClean="0">
                          <a:solidFill>
                            <a:schemeClr val="tx1"/>
                          </a:solidFill>
                        </a:rPr>
                        <a:t>0</a:t>
                      </a:r>
                      <a:endParaRPr lang="en-GB" sz="1800" dirty="0">
                        <a:solidFill>
                          <a:schemeClr val="tx1"/>
                        </a:solidFill>
                      </a:endParaRPr>
                    </a:p>
                  </a:txBody>
                  <a:tcPr/>
                </a:tc>
                <a:tc>
                  <a:txBody>
                    <a:bodyPr/>
                    <a:lstStyle/>
                    <a:p>
                      <a:r>
                        <a:rPr lang="en-US" sz="1800" dirty="0" smtClean="0">
                          <a:solidFill>
                            <a:schemeClr val="tx1"/>
                          </a:solidFill>
                        </a:rPr>
                        <a:t>2</a:t>
                      </a:r>
                      <a:endParaRPr lang="en-GB" sz="1800" dirty="0">
                        <a:solidFill>
                          <a:schemeClr val="tx1"/>
                        </a:solidFill>
                      </a:endParaRPr>
                    </a:p>
                  </a:txBody>
                  <a:tcPr/>
                </a:tc>
                <a:tc>
                  <a:txBody>
                    <a:bodyPr/>
                    <a:lstStyle/>
                    <a:p>
                      <a:r>
                        <a:rPr lang="en-US" sz="1800" dirty="0" smtClean="0">
                          <a:solidFill>
                            <a:schemeClr val="tx1"/>
                          </a:solidFill>
                        </a:rPr>
                        <a:t>2</a:t>
                      </a:r>
                      <a:endParaRPr lang="en-GB" sz="1800" dirty="0">
                        <a:solidFill>
                          <a:schemeClr val="tx1"/>
                        </a:solidFill>
                      </a:endParaRPr>
                    </a:p>
                  </a:txBody>
                  <a:tcPr/>
                </a:tc>
                <a:tc>
                  <a:txBody>
                    <a:bodyPr/>
                    <a:lstStyle/>
                    <a:p>
                      <a:r>
                        <a:rPr lang="en-US" sz="1800" dirty="0" smtClean="0">
                          <a:solidFill>
                            <a:schemeClr val="tx1"/>
                          </a:solidFill>
                        </a:rPr>
                        <a:t>0</a:t>
                      </a:r>
                      <a:endParaRPr lang="en-GB" sz="1800" dirty="0" smtClean="0">
                        <a:solidFill>
                          <a:schemeClr val="tx1"/>
                        </a:solidFill>
                      </a:endParaRPr>
                    </a:p>
                  </a:txBody>
                  <a:tcPr/>
                </a:tc>
                <a:tc>
                  <a:txBody>
                    <a:bodyPr/>
                    <a:lstStyle/>
                    <a:p>
                      <a:r>
                        <a:rPr lang="en-US" sz="1800" dirty="0" smtClean="0">
                          <a:solidFill>
                            <a:schemeClr val="tx1"/>
                          </a:solidFill>
                        </a:rPr>
                        <a:t>2</a:t>
                      </a:r>
                      <a:endParaRPr lang="en-GB" sz="1800" dirty="0" smtClean="0">
                        <a:solidFill>
                          <a:schemeClr val="tx1"/>
                        </a:solidFill>
                      </a:endParaRPr>
                    </a:p>
                  </a:txBody>
                  <a:tcPr/>
                </a:tc>
                <a:tc>
                  <a:txBody>
                    <a:bodyPr/>
                    <a:lstStyle/>
                    <a:p>
                      <a:r>
                        <a:rPr lang="en-US" sz="1800" dirty="0" smtClean="0">
                          <a:solidFill>
                            <a:schemeClr val="tx1"/>
                          </a:solidFill>
                        </a:rPr>
                        <a:t>8</a:t>
                      </a:r>
                      <a:endParaRPr lang="en-GB" sz="1800" dirty="0" smtClean="0">
                        <a:solidFill>
                          <a:schemeClr val="tx1"/>
                        </a:solidFill>
                      </a:endParaRPr>
                    </a:p>
                  </a:txBody>
                  <a:tcPr/>
                </a:tc>
                <a:extLst>
                  <a:ext uri="{0D108BD9-81ED-4DB2-BD59-A6C34878D82A}">
                    <a16:rowId xmlns:a16="http://schemas.microsoft.com/office/drawing/2014/main" val="2633697497"/>
                  </a:ext>
                </a:extLst>
              </a:tr>
              <a:tr h="511958">
                <a:tc>
                  <a:txBody>
                    <a:bodyPr/>
                    <a:lstStyle/>
                    <a:p>
                      <a:r>
                        <a:rPr lang="en-US" sz="1800" dirty="0" smtClean="0">
                          <a:solidFill>
                            <a:schemeClr val="tx1"/>
                          </a:solidFill>
                        </a:rPr>
                        <a:t>P4</a:t>
                      </a:r>
                      <a:endParaRPr lang="en-GB" sz="1800" dirty="0">
                        <a:solidFill>
                          <a:schemeClr val="tx1"/>
                        </a:solidFill>
                      </a:endParaRPr>
                    </a:p>
                  </a:txBody>
                  <a:tcPr/>
                </a:tc>
                <a:tc>
                  <a:txBody>
                    <a:bodyPr/>
                    <a:lstStyle/>
                    <a:p>
                      <a:r>
                        <a:rPr lang="en-US" sz="1800" dirty="0" smtClean="0">
                          <a:solidFill>
                            <a:schemeClr val="tx1"/>
                          </a:solidFill>
                        </a:rPr>
                        <a:t>3</a:t>
                      </a:r>
                      <a:endParaRPr lang="en-GB" sz="1800" dirty="0">
                        <a:solidFill>
                          <a:schemeClr val="tx1"/>
                        </a:solidFill>
                      </a:endParaRPr>
                    </a:p>
                  </a:txBody>
                  <a:tcPr/>
                </a:tc>
                <a:tc>
                  <a:txBody>
                    <a:bodyPr/>
                    <a:lstStyle/>
                    <a:p>
                      <a:r>
                        <a:rPr lang="en-US" sz="1800" dirty="0" smtClean="0">
                          <a:solidFill>
                            <a:schemeClr val="tx1"/>
                          </a:solidFill>
                        </a:rPr>
                        <a:t>7</a:t>
                      </a:r>
                      <a:endParaRPr lang="en-GB" sz="1800" dirty="0">
                        <a:solidFill>
                          <a:schemeClr val="tx1"/>
                        </a:solidFill>
                      </a:endParaRPr>
                    </a:p>
                  </a:txBody>
                  <a:tcPr/>
                </a:tc>
                <a:tc>
                  <a:txBody>
                    <a:bodyPr/>
                    <a:lstStyle/>
                    <a:p>
                      <a:r>
                        <a:rPr lang="en-US" sz="1800" dirty="0" smtClean="0">
                          <a:solidFill>
                            <a:schemeClr val="tx1"/>
                          </a:solidFill>
                        </a:rPr>
                        <a:t>8</a:t>
                      </a:r>
                      <a:endParaRPr lang="en-GB" sz="1800" dirty="0">
                        <a:solidFill>
                          <a:schemeClr val="tx1"/>
                        </a:solidFill>
                      </a:endParaRPr>
                    </a:p>
                  </a:txBody>
                  <a:tcPr/>
                </a:tc>
                <a:tc>
                  <a:txBody>
                    <a:bodyPr/>
                    <a:lstStyle/>
                    <a:p>
                      <a:r>
                        <a:rPr lang="en-US" sz="1800" dirty="0" smtClean="0">
                          <a:solidFill>
                            <a:schemeClr val="tx1"/>
                          </a:solidFill>
                        </a:rPr>
                        <a:t>1</a:t>
                      </a:r>
                      <a:endParaRPr lang="en-GB" sz="1800" dirty="0" smtClean="0">
                        <a:solidFill>
                          <a:schemeClr val="tx1"/>
                        </a:solidFill>
                      </a:endParaRPr>
                    </a:p>
                  </a:txBody>
                  <a:tcPr/>
                </a:tc>
                <a:tc>
                  <a:txBody>
                    <a:bodyPr/>
                    <a:lstStyle/>
                    <a:p>
                      <a:r>
                        <a:rPr lang="en-US" sz="1800" dirty="0" smtClean="0">
                          <a:solidFill>
                            <a:schemeClr val="tx1"/>
                          </a:solidFill>
                        </a:rPr>
                        <a:t>11</a:t>
                      </a:r>
                      <a:endParaRPr lang="en-GB" sz="1800" dirty="0" smtClean="0">
                        <a:solidFill>
                          <a:schemeClr val="tx1"/>
                        </a:solidFill>
                      </a:endParaRPr>
                    </a:p>
                  </a:txBody>
                  <a:tcPr/>
                </a:tc>
                <a:tc>
                  <a:txBody>
                    <a:bodyPr/>
                    <a:lstStyle/>
                    <a:p>
                      <a:r>
                        <a:rPr lang="en-US" sz="1800" dirty="0" smtClean="0">
                          <a:solidFill>
                            <a:schemeClr val="tx1"/>
                          </a:solidFill>
                        </a:rPr>
                        <a:t>12</a:t>
                      </a:r>
                      <a:endParaRPr lang="en-GB" sz="1800" dirty="0" smtClean="0">
                        <a:solidFill>
                          <a:schemeClr val="tx1"/>
                        </a:solidFill>
                      </a:endParaRPr>
                    </a:p>
                  </a:txBody>
                  <a:tcPr/>
                </a:tc>
                <a:extLst>
                  <a:ext uri="{0D108BD9-81ED-4DB2-BD59-A6C34878D82A}">
                    <a16:rowId xmlns:a16="http://schemas.microsoft.com/office/drawing/2014/main" val="173923047"/>
                  </a:ext>
                </a:extLst>
              </a:tr>
              <a:tr h="511958">
                <a:tc>
                  <a:txBody>
                    <a:bodyPr/>
                    <a:lstStyle/>
                    <a:p>
                      <a:r>
                        <a:rPr lang="en-US" sz="1800" dirty="0" smtClean="0">
                          <a:solidFill>
                            <a:schemeClr val="tx1"/>
                          </a:solidFill>
                        </a:rPr>
                        <a:t>P5</a:t>
                      </a:r>
                      <a:endParaRPr lang="en-GB" sz="1800" dirty="0">
                        <a:solidFill>
                          <a:schemeClr val="tx1"/>
                        </a:solidFill>
                      </a:endParaRPr>
                    </a:p>
                  </a:txBody>
                  <a:tcPr/>
                </a:tc>
                <a:tc>
                  <a:txBody>
                    <a:bodyPr/>
                    <a:lstStyle/>
                    <a:p>
                      <a:r>
                        <a:rPr lang="en-US" sz="1800" dirty="0" smtClean="0">
                          <a:solidFill>
                            <a:schemeClr val="tx1"/>
                          </a:solidFill>
                        </a:rPr>
                        <a:t>5</a:t>
                      </a:r>
                      <a:endParaRPr lang="en-GB" sz="1800" dirty="0">
                        <a:solidFill>
                          <a:schemeClr val="tx1"/>
                        </a:solidFill>
                      </a:endParaRPr>
                    </a:p>
                  </a:txBody>
                  <a:tcPr/>
                </a:tc>
                <a:tc>
                  <a:txBody>
                    <a:bodyPr/>
                    <a:lstStyle/>
                    <a:p>
                      <a:r>
                        <a:rPr lang="en-US" sz="1800" dirty="0" smtClean="0">
                          <a:solidFill>
                            <a:schemeClr val="tx1"/>
                          </a:solidFill>
                        </a:rPr>
                        <a:t>5</a:t>
                      </a:r>
                      <a:endParaRPr lang="en-GB" sz="1800" dirty="0">
                        <a:solidFill>
                          <a:schemeClr val="tx1"/>
                        </a:solidFill>
                      </a:endParaRPr>
                    </a:p>
                  </a:txBody>
                  <a:tcPr/>
                </a:tc>
                <a:tc>
                  <a:txBody>
                    <a:bodyPr/>
                    <a:lstStyle/>
                    <a:p>
                      <a:r>
                        <a:rPr lang="en-US" sz="1800" dirty="0" smtClean="0">
                          <a:solidFill>
                            <a:schemeClr val="tx1"/>
                          </a:solidFill>
                        </a:rPr>
                        <a:t>16</a:t>
                      </a:r>
                      <a:endParaRPr lang="en-GB" sz="1800" dirty="0">
                        <a:solidFill>
                          <a:schemeClr val="tx1"/>
                        </a:solidFill>
                      </a:endParaRPr>
                    </a:p>
                  </a:txBody>
                  <a:tcPr/>
                </a:tc>
                <a:tc>
                  <a:txBody>
                    <a:bodyPr/>
                    <a:lstStyle/>
                    <a:p>
                      <a:r>
                        <a:rPr lang="en-US" sz="1800" dirty="0" smtClean="0">
                          <a:solidFill>
                            <a:schemeClr val="tx1"/>
                          </a:solidFill>
                        </a:rPr>
                        <a:t>11</a:t>
                      </a:r>
                      <a:endParaRPr lang="en-GB" sz="1800" dirty="0" smtClean="0">
                        <a:solidFill>
                          <a:schemeClr val="tx1"/>
                        </a:solidFill>
                      </a:endParaRPr>
                    </a:p>
                  </a:txBody>
                  <a:tcPr/>
                </a:tc>
                <a:tc>
                  <a:txBody>
                    <a:bodyPr/>
                    <a:lstStyle/>
                    <a:p>
                      <a:r>
                        <a:rPr lang="en-US" sz="1800" dirty="0" smtClean="0">
                          <a:solidFill>
                            <a:schemeClr val="tx1"/>
                          </a:solidFill>
                        </a:rPr>
                        <a:t>21</a:t>
                      </a:r>
                      <a:endParaRPr lang="en-GB" sz="1800" dirty="0" smtClean="0">
                        <a:solidFill>
                          <a:schemeClr val="tx1"/>
                        </a:solidFill>
                      </a:endParaRPr>
                    </a:p>
                  </a:txBody>
                  <a:tcPr/>
                </a:tc>
                <a:tc>
                  <a:txBody>
                    <a:bodyPr/>
                    <a:lstStyle/>
                    <a:p>
                      <a:r>
                        <a:rPr lang="en-US" sz="1800" dirty="0" smtClean="0">
                          <a:solidFill>
                            <a:schemeClr val="tx1"/>
                          </a:solidFill>
                        </a:rPr>
                        <a:t>15</a:t>
                      </a:r>
                      <a:endParaRPr lang="en-GB" sz="1800" dirty="0" smtClean="0">
                        <a:solidFill>
                          <a:schemeClr val="tx1"/>
                        </a:solidFill>
                      </a:endParaRPr>
                    </a:p>
                  </a:txBody>
                  <a:tcPr/>
                </a:tc>
                <a:extLst>
                  <a:ext uri="{0D108BD9-81ED-4DB2-BD59-A6C34878D82A}">
                    <a16:rowId xmlns:a16="http://schemas.microsoft.com/office/drawing/2014/main" val="3767023118"/>
                  </a:ext>
                </a:extLst>
              </a:tr>
            </a:tbl>
          </a:graphicData>
        </a:graphic>
      </p:graphicFrame>
    </p:spTree>
    <p:extLst>
      <p:ext uri="{BB962C8B-B14F-4D97-AF65-F5344CB8AC3E}">
        <p14:creationId xmlns:p14="http://schemas.microsoft.com/office/powerpoint/2010/main" val="319074293"/>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8" name="Rectangle 7"/>
          <p:cNvSpPr/>
          <p:nvPr/>
        </p:nvSpPr>
        <p:spPr>
          <a:xfrm>
            <a:off x="2039015" y="106436"/>
            <a:ext cx="5957578" cy="707886"/>
          </a:xfrm>
          <a:prstGeom prst="rect">
            <a:avLst/>
          </a:prstGeom>
        </p:spPr>
        <p:txBody>
          <a:bodyPr wrap="square">
            <a:spAutoFit/>
          </a:bodyPr>
          <a:lstStyle/>
          <a:p>
            <a:pPr marL="0" lvl="0" indent="0"/>
            <a:r>
              <a:rPr lang="en-US" sz="4000" dirty="0" smtClean="0">
                <a:solidFill>
                  <a:srgbClr val="00B050"/>
                </a:solidFill>
                <a:latin typeface="Broadway" panose="04040905080B02020502" pitchFamily="82" charset="0"/>
              </a:rPr>
              <a:t>	Calculati</a:t>
            </a:r>
            <a:r>
              <a:rPr lang="en-US" sz="4000" dirty="0" smtClean="0">
                <a:solidFill>
                  <a:srgbClr val="FF0000"/>
                </a:solidFill>
                <a:latin typeface="Broadway" panose="04040905080B02020502" pitchFamily="82" charset="0"/>
              </a:rPr>
              <a:t>o</a:t>
            </a:r>
            <a:r>
              <a:rPr lang="en-US" sz="4000" dirty="0" smtClean="0">
                <a:solidFill>
                  <a:srgbClr val="00B050"/>
                </a:solidFill>
                <a:latin typeface="Broadway" panose="04040905080B02020502" pitchFamily="82" charset="0"/>
              </a:rPr>
              <a:t>n</a:t>
            </a:r>
            <a:endParaRPr lang="en-GB" sz="4000" dirty="0">
              <a:solidFill>
                <a:srgbClr val="00B050"/>
              </a:solidFill>
              <a:latin typeface="Bodoni MT Black" panose="02070A03080606020203" pitchFamily="18" charset="0"/>
            </a:endParaRPr>
          </a:p>
        </p:txBody>
      </p:sp>
      <p:grpSp>
        <p:nvGrpSpPr>
          <p:cNvPr id="4" name="Google Shape;1626;p40"/>
          <p:cNvGrpSpPr/>
          <p:nvPr/>
        </p:nvGrpSpPr>
        <p:grpSpPr>
          <a:xfrm rot="10800000">
            <a:off x="1657668" y="714815"/>
            <a:ext cx="7377472" cy="274540"/>
            <a:chOff x="796100" y="3019701"/>
            <a:chExt cx="4558967" cy="134100"/>
          </a:xfrm>
        </p:grpSpPr>
        <p:sp>
          <p:nvSpPr>
            <p:cNvPr id="5"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7"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Rectangle 9"/>
          <p:cNvSpPr/>
          <p:nvPr/>
        </p:nvSpPr>
        <p:spPr>
          <a:xfrm>
            <a:off x="412389" y="1228357"/>
            <a:ext cx="8380629" cy="1354217"/>
          </a:xfrm>
          <a:prstGeom prst="rect">
            <a:avLst/>
          </a:prstGeom>
        </p:spPr>
        <p:txBody>
          <a:bodyPr wrap="square">
            <a:spAutoFit/>
          </a:bodyPr>
          <a:lstStyle/>
          <a:p>
            <a:pPr lvl="1">
              <a:buFont typeface="Wingdings" panose="05000000000000000000" pitchFamily="2" charset="2"/>
              <a:buChar char="v"/>
            </a:pPr>
            <a:endParaRPr lang="en-US" dirty="0" smtClean="0">
              <a:solidFill>
                <a:srgbClr val="00B050"/>
              </a:solidFill>
            </a:endParaRPr>
          </a:p>
          <a:p>
            <a:pPr lvl="1">
              <a:buFont typeface="Wingdings" panose="05000000000000000000" pitchFamily="2" charset="2"/>
              <a:buChar char="v"/>
            </a:pPr>
            <a:endParaRPr lang="en-US" dirty="0">
              <a:solidFill>
                <a:srgbClr val="00B050"/>
              </a:solidFill>
            </a:endParaRPr>
          </a:p>
          <a:p>
            <a:pPr lvl="1">
              <a:buFont typeface="Wingdings" panose="05000000000000000000" pitchFamily="2" charset="2"/>
              <a:buChar char="v"/>
            </a:pPr>
            <a:endParaRPr lang="en-US" dirty="0" smtClean="0">
              <a:solidFill>
                <a:srgbClr val="00B050"/>
              </a:solidFill>
            </a:endParaRPr>
          </a:p>
          <a:p>
            <a:pPr lvl="1"/>
            <a:endParaRPr lang="en-US" sz="4000" dirty="0" smtClean="0">
              <a:solidFill>
                <a:srgbClr val="00B050"/>
              </a:solidFill>
            </a:endParaRPr>
          </a:p>
        </p:txBody>
      </p:sp>
      <mc:AlternateContent xmlns:mc="http://schemas.openxmlformats.org/markup-compatibility/2006" xmlns:a14="http://schemas.microsoft.com/office/drawing/2010/main">
        <mc:Choice Requires="a14">
          <p:sp>
            <p:nvSpPr>
              <p:cNvPr id="11" name="Rectangle 10"/>
              <p:cNvSpPr/>
              <p:nvPr/>
            </p:nvSpPr>
            <p:spPr>
              <a:xfrm>
                <a:off x="796288" y="1864728"/>
                <a:ext cx="7970364" cy="697370"/>
              </a:xfrm>
              <a:prstGeom prst="rect">
                <a:avLst/>
              </a:prstGeom>
            </p:spPr>
            <p:txBody>
              <a:bodyPr wrap="square">
                <a:spAutoFit/>
              </a:bodyPr>
              <a:lstStyle/>
              <a:p>
                <a:pPr marL="285750" indent="-285750">
                  <a:buFont typeface="Wingdings" panose="05000000000000000000" pitchFamily="2" charset="2"/>
                  <a:buChar char="Ø"/>
                </a:pPr>
                <a:r>
                  <a:rPr lang="en-GB" sz="1600" b="1" dirty="0" smtClean="0"/>
                  <a:t>AVG waiting Time=</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𝒘𝒂𝒊𝒕𝒊𝒏𝒈</m:t>
                        </m:r>
                        <m:r>
                          <a:rPr lang="en-US" sz="1600" b="1" i="1" smtClean="0">
                            <a:latin typeface="Cambria Math" panose="02040503050406030204" pitchFamily="18" charset="0"/>
                          </a:rPr>
                          <m:t> </m:t>
                        </m:r>
                        <m:r>
                          <a:rPr lang="en-US" sz="1600" b="1" i="1" smtClean="0">
                            <a:latin typeface="Cambria Math" panose="02040503050406030204" pitchFamily="18" charset="0"/>
                          </a:rPr>
                          <m:t>𝒕𝒊𝒎𝒆</m:t>
                        </m:r>
                      </m:num>
                      <m:den>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𝒑𝒓𝒐𝒄𝒆𝒔𝒔</m:t>
                        </m:r>
                      </m:den>
                    </m:f>
                  </m:oMath>
                </a14:m>
                <a:r>
                  <a:rPr lang="en-US" sz="1600" b="1" dirty="0" smtClean="0"/>
                  <a:t>= </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𝟎</m:t>
                        </m:r>
                        <m:r>
                          <a:rPr lang="en-US" sz="1600" b="1" i="1" smtClean="0">
                            <a:latin typeface="Cambria Math" panose="02040503050406030204" pitchFamily="18" charset="0"/>
                          </a:rPr>
                          <m:t>+</m:t>
                        </m:r>
                        <m:r>
                          <a:rPr lang="en-US" sz="1600" b="1" i="1" smtClean="0">
                            <a:latin typeface="Cambria Math" panose="02040503050406030204" pitchFamily="18" charset="0"/>
                          </a:rPr>
                          <m:t>𝟕</m:t>
                        </m:r>
                        <m:r>
                          <a:rPr lang="en-US" sz="1600" b="1" i="1" smtClean="0">
                            <a:latin typeface="Cambria Math" panose="02040503050406030204" pitchFamily="18" charset="0"/>
                          </a:rPr>
                          <m:t>+</m:t>
                        </m:r>
                        <m:r>
                          <a:rPr lang="en-US" sz="1600" b="1" i="1" smtClean="0">
                            <a:latin typeface="Cambria Math" panose="02040503050406030204" pitchFamily="18" charset="0"/>
                          </a:rPr>
                          <m:t>𝟎</m:t>
                        </m:r>
                        <m:r>
                          <a:rPr lang="en-US" sz="1600" b="1" i="1" smtClean="0">
                            <a:latin typeface="Cambria Math" panose="02040503050406030204" pitchFamily="18" charset="0"/>
                          </a:rPr>
                          <m:t>+</m:t>
                        </m:r>
                        <m:r>
                          <a:rPr lang="en-US" sz="1600" b="1" i="1" smtClean="0">
                            <a:latin typeface="Cambria Math" panose="02040503050406030204" pitchFamily="18" charset="0"/>
                          </a:rPr>
                          <m:t>𝟏</m:t>
                        </m:r>
                        <m:r>
                          <a:rPr lang="en-US" sz="1600" b="1" i="1" smtClean="0">
                            <a:latin typeface="Cambria Math" panose="02040503050406030204" pitchFamily="18" charset="0"/>
                          </a:rPr>
                          <m:t>+</m:t>
                        </m:r>
                        <m:r>
                          <a:rPr lang="en-US" sz="1600" b="1" i="1" smtClean="0">
                            <a:latin typeface="Cambria Math" panose="02040503050406030204" pitchFamily="18" charset="0"/>
                          </a:rPr>
                          <m:t>𝟏𝟏</m:t>
                        </m:r>
                      </m:num>
                      <m:den>
                        <m:r>
                          <a:rPr lang="en-US" sz="1600" b="1" i="1" smtClean="0">
                            <a:latin typeface="Cambria Math" panose="02040503050406030204" pitchFamily="18" charset="0"/>
                          </a:rPr>
                          <m:t>𝟓</m:t>
                        </m:r>
                      </m:den>
                    </m:f>
                  </m:oMath>
                </a14:m>
                <a:r>
                  <a:rPr lang="en-US" sz="1600" b="1" dirty="0" smtClean="0"/>
                  <a:t> =3.8</a:t>
                </a:r>
                <a:endParaRPr lang="en-GB" sz="1600" dirty="0"/>
              </a:p>
              <a:p>
                <a:pPr lvl="1">
                  <a:buFont typeface="Wingdings" panose="05000000000000000000" pitchFamily="2" charset="2"/>
                  <a:buChar char="v"/>
                </a:pPr>
                <a:endParaRPr lang="en-GB" dirty="0">
                  <a:solidFill>
                    <a:srgbClr val="00B05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796288" y="1864728"/>
                <a:ext cx="7970364" cy="697370"/>
              </a:xfrm>
              <a:prstGeom prst="rect">
                <a:avLst/>
              </a:prstGeom>
              <a:blipFill>
                <a:blip r:embed="rId3"/>
                <a:stretch>
                  <a:fillRect l="-3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69921" y="1179519"/>
                <a:ext cx="7970364" cy="697370"/>
              </a:xfrm>
              <a:prstGeom prst="rect">
                <a:avLst/>
              </a:prstGeom>
            </p:spPr>
            <p:txBody>
              <a:bodyPr wrap="square">
                <a:spAutoFit/>
              </a:bodyPr>
              <a:lstStyle/>
              <a:p>
                <a:pPr marL="285750" indent="-285750">
                  <a:buFont typeface="Wingdings" panose="05000000000000000000" pitchFamily="2" charset="2"/>
                  <a:buChar char="Ø"/>
                </a:pPr>
                <a:r>
                  <a:rPr lang="en-GB" sz="1600" b="1" dirty="0" smtClean="0"/>
                  <a:t>AVG Turnaround Time=</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𝒕𝒖𝒓𝒏</m:t>
                        </m:r>
                        <m:r>
                          <a:rPr lang="en-US" sz="1600" b="1" i="1" smtClean="0">
                            <a:latin typeface="Cambria Math" panose="02040503050406030204" pitchFamily="18" charset="0"/>
                          </a:rPr>
                          <m:t> </m:t>
                        </m:r>
                        <m:r>
                          <a:rPr lang="en-US" sz="1600" b="1" i="1" smtClean="0">
                            <a:latin typeface="Cambria Math" panose="02040503050406030204" pitchFamily="18" charset="0"/>
                          </a:rPr>
                          <m:t>𝒂𝒓𝒐𝒖𝒏𝒅</m:t>
                        </m:r>
                        <m:r>
                          <a:rPr lang="en-US" sz="1600" b="1" i="1" smtClean="0">
                            <a:latin typeface="Cambria Math" panose="02040503050406030204" pitchFamily="18" charset="0"/>
                          </a:rPr>
                          <m:t> </m:t>
                        </m:r>
                        <m:r>
                          <a:rPr lang="en-US" sz="1600" b="1" i="1" smtClean="0">
                            <a:latin typeface="Cambria Math" panose="02040503050406030204" pitchFamily="18" charset="0"/>
                          </a:rPr>
                          <m:t>𝒕𝒊𝒎𝒆</m:t>
                        </m:r>
                      </m:num>
                      <m:den>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𝒑𝒓𝒐𝒄𝒆𝒔𝒔</m:t>
                        </m:r>
                      </m:den>
                    </m:f>
                  </m:oMath>
                </a14:m>
                <a:r>
                  <a:rPr lang="en-US" sz="1600" b="1" dirty="0" smtClean="0"/>
                  <a:t>= </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𝟏</m:t>
                        </m:r>
                        <m:r>
                          <a:rPr lang="en-US" sz="1600" b="1" i="1" smtClean="0">
                            <a:latin typeface="Cambria Math" panose="02040503050406030204" pitchFamily="18" charset="0"/>
                          </a:rPr>
                          <m:t>+</m:t>
                        </m:r>
                        <m:r>
                          <a:rPr lang="en-US" sz="1600" b="1" i="1" smtClean="0">
                            <a:latin typeface="Cambria Math" panose="02040503050406030204" pitchFamily="18" charset="0"/>
                          </a:rPr>
                          <m:t>𝟏𝟐</m:t>
                        </m:r>
                        <m:r>
                          <a:rPr lang="en-US" sz="1600" b="1" i="1" smtClean="0">
                            <a:latin typeface="Cambria Math" panose="02040503050406030204" pitchFamily="18" charset="0"/>
                          </a:rPr>
                          <m:t>+</m:t>
                        </m:r>
                        <m:r>
                          <a:rPr lang="en-US" sz="1600" b="1" i="1" smtClean="0">
                            <a:latin typeface="Cambria Math" panose="02040503050406030204" pitchFamily="18" charset="0"/>
                          </a:rPr>
                          <m:t>𝟐</m:t>
                        </m:r>
                        <m:r>
                          <a:rPr lang="en-US" sz="1600" b="1" i="1" smtClean="0">
                            <a:latin typeface="Cambria Math" panose="02040503050406030204" pitchFamily="18" charset="0"/>
                          </a:rPr>
                          <m:t>+</m:t>
                        </m:r>
                        <m:r>
                          <a:rPr lang="en-US" sz="1600" b="1" i="1" smtClean="0">
                            <a:latin typeface="Cambria Math" panose="02040503050406030204" pitchFamily="18" charset="0"/>
                          </a:rPr>
                          <m:t>𝟖</m:t>
                        </m:r>
                        <m:r>
                          <a:rPr lang="en-US" sz="1600" b="1" i="1" smtClean="0">
                            <a:latin typeface="Cambria Math" panose="02040503050406030204" pitchFamily="18" charset="0"/>
                          </a:rPr>
                          <m:t>+</m:t>
                        </m:r>
                        <m:r>
                          <a:rPr lang="en-US" sz="1600" b="1" i="1" smtClean="0">
                            <a:latin typeface="Cambria Math" panose="02040503050406030204" pitchFamily="18" charset="0"/>
                          </a:rPr>
                          <m:t>𝟏𝟔</m:t>
                        </m:r>
                      </m:num>
                      <m:den>
                        <m:r>
                          <a:rPr lang="en-US" sz="1600" b="1" i="1" smtClean="0">
                            <a:latin typeface="Cambria Math" panose="02040503050406030204" pitchFamily="18" charset="0"/>
                          </a:rPr>
                          <m:t>𝟓</m:t>
                        </m:r>
                      </m:den>
                    </m:f>
                  </m:oMath>
                </a14:m>
                <a:r>
                  <a:rPr lang="en-US" sz="1600" b="1" dirty="0" smtClean="0"/>
                  <a:t> =7.8</a:t>
                </a:r>
                <a:endParaRPr lang="en-GB" sz="1600" dirty="0"/>
              </a:p>
              <a:p>
                <a:pPr lvl="1">
                  <a:buFont typeface="Wingdings" panose="05000000000000000000" pitchFamily="2" charset="2"/>
                  <a:buChar char="v"/>
                </a:pPr>
                <a:endParaRPr lang="en-GB" dirty="0">
                  <a:solidFill>
                    <a:srgbClr val="00B050"/>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769921" y="1179519"/>
                <a:ext cx="7970364" cy="697370"/>
              </a:xfrm>
              <a:prstGeom prst="rect">
                <a:avLst/>
              </a:prstGeom>
              <a:blipFill>
                <a:blip r:embed="rId4"/>
                <a:stretch>
                  <a:fillRect l="-3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822654" y="2631412"/>
                <a:ext cx="7970364" cy="697370"/>
              </a:xfrm>
              <a:prstGeom prst="rect">
                <a:avLst/>
              </a:prstGeom>
            </p:spPr>
            <p:txBody>
              <a:bodyPr wrap="square">
                <a:spAutoFit/>
              </a:bodyPr>
              <a:lstStyle/>
              <a:p>
                <a:pPr marL="285750" indent="-285750">
                  <a:buFont typeface="Wingdings" panose="05000000000000000000" pitchFamily="2" charset="2"/>
                  <a:buChar char="Ø"/>
                </a:pPr>
                <a:r>
                  <a:rPr lang="en-GB" sz="1600" b="1" dirty="0" smtClean="0"/>
                  <a:t>AVG</a:t>
                </a:r>
                <a:r>
                  <a:rPr lang="en-GB" sz="1600" b="1" dirty="0"/>
                  <a:t> </a:t>
                </a:r>
                <a:r>
                  <a:rPr lang="en-GB" sz="1600" b="1" dirty="0" smtClean="0"/>
                  <a:t>Response Time=</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𝒓𝒆𝒔𝒑𝒐𝒏𝒔𝒆</m:t>
                        </m:r>
                        <m:r>
                          <a:rPr lang="en-US" sz="1600" b="1" i="1" smtClean="0">
                            <a:latin typeface="Cambria Math" panose="02040503050406030204" pitchFamily="18" charset="0"/>
                          </a:rPr>
                          <m:t> </m:t>
                        </m:r>
                        <m:r>
                          <a:rPr lang="en-US" sz="1600" b="1" i="1" smtClean="0">
                            <a:latin typeface="Cambria Math" panose="02040503050406030204" pitchFamily="18" charset="0"/>
                          </a:rPr>
                          <m:t>𝒕𝒊𝒎𝒆</m:t>
                        </m:r>
                      </m:num>
                      <m:den>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𝒑𝒓𝒐𝒄𝒆𝒔𝒔</m:t>
                        </m:r>
                      </m:den>
                    </m:f>
                  </m:oMath>
                </a14:m>
                <a:r>
                  <a:rPr lang="en-US" sz="1600" b="1" dirty="0" smtClean="0"/>
                  <a:t>= </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𝟏</m:t>
                        </m:r>
                        <m:r>
                          <a:rPr lang="en-US" sz="1600" b="1" i="1" smtClean="0">
                            <a:latin typeface="Cambria Math" panose="02040503050406030204" pitchFamily="18" charset="0"/>
                          </a:rPr>
                          <m:t>+</m:t>
                        </m:r>
                        <m:r>
                          <a:rPr lang="en-US" sz="1600" b="1" i="1" smtClean="0">
                            <a:latin typeface="Cambria Math" panose="02040503050406030204" pitchFamily="18" charset="0"/>
                          </a:rPr>
                          <m:t>𝟐</m:t>
                        </m:r>
                        <m:r>
                          <a:rPr lang="en-US" sz="1600" b="1" i="1" smtClean="0">
                            <a:latin typeface="Cambria Math" panose="02040503050406030204" pitchFamily="18" charset="0"/>
                          </a:rPr>
                          <m:t>+</m:t>
                        </m:r>
                        <m:r>
                          <a:rPr lang="en-US" sz="1600" b="1" i="1" smtClean="0">
                            <a:latin typeface="Cambria Math" panose="02040503050406030204" pitchFamily="18" charset="0"/>
                          </a:rPr>
                          <m:t>𝟖</m:t>
                        </m:r>
                        <m:r>
                          <a:rPr lang="en-US" sz="1600" b="1" i="1" smtClean="0">
                            <a:latin typeface="Cambria Math" panose="02040503050406030204" pitchFamily="18" charset="0"/>
                          </a:rPr>
                          <m:t>+</m:t>
                        </m:r>
                        <m:r>
                          <a:rPr lang="en-US" sz="1600" b="1" i="1" smtClean="0">
                            <a:latin typeface="Cambria Math" panose="02040503050406030204" pitchFamily="18" charset="0"/>
                          </a:rPr>
                          <m:t>𝟏𝟐</m:t>
                        </m:r>
                        <m:r>
                          <a:rPr lang="en-US" sz="1600" b="1" i="1" smtClean="0">
                            <a:latin typeface="Cambria Math" panose="02040503050406030204" pitchFamily="18" charset="0"/>
                          </a:rPr>
                          <m:t>+</m:t>
                        </m:r>
                        <m:r>
                          <a:rPr lang="en-US" sz="1600" b="1" i="1" smtClean="0">
                            <a:latin typeface="Cambria Math" panose="02040503050406030204" pitchFamily="18" charset="0"/>
                          </a:rPr>
                          <m:t>𝟏𝟓</m:t>
                        </m:r>
                      </m:num>
                      <m:den>
                        <m:r>
                          <a:rPr lang="en-US" sz="1600" b="1" i="1" smtClean="0">
                            <a:latin typeface="Cambria Math" panose="02040503050406030204" pitchFamily="18" charset="0"/>
                          </a:rPr>
                          <m:t>𝟓</m:t>
                        </m:r>
                      </m:den>
                    </m:f>
                  </m:oMath>
                </a14:m>
                <a:r>
                  <a:rPr lang="en-US" sz="1600" b="1" dirty="0" smtClean="0"/>
                  <a:t> =7.6</a:t>
                </a:r>
                <a:endParaRPr lang="en-GB" sz="1600" dirty="0"/>
              </a:p>
              <a:p>
                <a:pPr lvl="1">
                  <a:buFont typeface="Wingdings" panose="05000000000000000000" pitchFamily="2" charset="2"/>
                  <a:buChar char="v"/>
                </a:pPr>
                <a:endParaRPr lang="en-GB" dirty="0">
                  <a:solidFill>
                    <a:srgbClr val="00B050"/>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822654" y="2631412"/>
                <a:ext cx="7970364" cy="697370"/>
              </a:xfrm>
              <a:prstGeom prst="rect">
                <a:avLst/>
              </a:prstGeom>
              <a:blipFill>
                <a:blip r:embed="rId5"/>
                <a:stretch>
                  <a:fillRect l="-306"/>
                </a:stretch>
              </a:blipFill>
            </p:spPr>
            <p:txBody>
              <a:bodyPr/>
              <a:lstStyle/>
              <a:p>
                <a:r>
                  <a:rPr lang="en-GB">
                    <a:noFill/>
                  </a:rPr>
                  <a:t> </a:t>
                </a:r>
              </a:p>
            </p:txBody>
          </p:sp>
        </mc:Fallback>
      </mc:AlternateContent>
    </p:spTree>
    <p:extLst>
      <p:ext uri="{BB962C8B-B14F-4D97-AF65-F5344CB8AC3E}">
        <p14:creationId xmlns:p14="http://schemas.microsoft.com/office/powerpoint/2010/main" val="399859641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5"/>
        <p:cNvGrpSpPr/>
        <p:nvPr/>
      </p:nvGrpSpPr>
      <p:grpSpPr>
        <a:xfrm>
          <a:off x="0" y="0"/>
          <a:ext cx="0" cy="0"/>
          <a:chOff x="0" y="0"/>
          <a:chExt cx="0" cy="0"/>
        </a:xfrm>
      </p:grpSpPr>
      <p:sp>
        <p:nvSpPr>
          <p:cNvPr id="1466" name="Google Shape;1466;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lgn="l"/>
            <a:r>
              <a:rPr lang="en-US" altLang="en-US" sz="3200" dirty="0" smtClean="0">
                <a:solidFill>
                  <a:srgbClr val="00B050"/>
                </a:solidFill>
                <a:latin typeface="Arial Rounded MT Bold" panose="020F0704030504030204" pitchFamily="34" charset="0"/>
              </a:rPr>
              <a:t>		</a:t>
            </a:r>
            <a:r>
              <a:rPr lang="en-US" altLang="en-US" sz="3200" dirty="0" smtClean="0">
                <a:solidFill>
                  <a:srgbClr val="FF0000"/>
                </a:solidFill>
                <a:latin typeface="Broadway" panose="04040905080B02020502" pitchFamily="82" charset="0"/>
              </a:rPr>
              <a:t>BASIC </a:t>
            </a:r>
            <a:r>
              <a:rPr lang="en-US" altLang="en-US" sz="3200" dirty="0">
                <a:solidFill>
                  <a:srgbClr val="FF0000"/>
                </a:solidFill>
                <a:latin typeface="Broadway" panose="04040905080B02020502" pitchFamily="82" charset="0"/>
              </a:rPr>
              <a:t>CONCEPTS</a:t>
            </a:r>
            <a:endParaRPr sz="3200" dirty="0">
              <a:solidFill>
                <a:srgbClr val="FF0000"/>
              </a:solidFill>
              <a:latin typeface="Broadway" panose="04040905080B02020502" pitchFamily="82" charset="0"/>
              <a:sym typeface="IBM Plex Mono"/>
            </a:endParaRPr>
          </a:p>
        </p:txBody>
      </p:sp>
      <p:grpSp>
        <p:nvGrpSpPr>
          <p:cNvPr id="38" name="Google Shape;1432;p35"/>
          <p:cNvGrpSpPr/>
          <p:nvPr/>
        </p:nvGrpSpPr>
        <p:grpSpPr>
          <a:xfrm>
            <a:off x="1278525" y="1134281"/>
            <a:ext cx="6920582" cy="213439"/>
            <a:chOff x="1096850" y="3242811"/>
            <a:chExt cx="3936683" cy="134070"/>
          </a:xfrm>
        </p:grpSpPr>
        <p:cxnSp>
          <p:nvCxnSpPr>
            <p:cNvPr id="39" name="Google Shape;1433;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40" name="Google Shape;1434;p35"/>
            <p:cNvGrpSpPr/>
            <p:nvPr/>
          </p:nvGrpSpPr>
          <p:grpSpPr>
            <a:xfrm>
              <a:off x="4899464" y="3242811"/>
              <a:ext cx="134070" cy="134070"/>
              <a:chOff x="8382514" y="1084976"/>
              <a:chExt cx="265800" cy="265800"/>
            </a:xfrm>
          </p:grpSpPr>
          <p:sp>
            <p:nvSpPr>
              <p:cNvPr id="41" name="Google Shape;1435;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36;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 name="Action Button: Forward or Next 24">
            <a:hlinkClick r:id="" action="ppaction://noaction" highlightClick="1"/>
          </p:cNvPr>
          <p:cNvSpPr/>
          <p:nvPr/>
        </p:nvSpPr>
        <p:spPr>
          <a:xfrm>
            <a:off x="2228426" y="1464290"/>
            <a:ext cx="447040" cy="392853"/>
          </a:xfrm>
          <a:prstGeom prst="actionButtonForwardNex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ubtitle 13"/>
          <p:cNvSpPr>
            <a:spLocks noGrp="1"/>
          </p:cNvSpPr>
          <p:nvPr>
            <p:ph type="subTitle" idx="2"/>
          </p:nvPr>
        </p:nvSpPr>
        <p:spPr>
          <a:xfrm>
            <a:off x="937052" y="1332042"/>
            <a:ext cx="8090405" cy="632489"/>
          </a:xfrm>
        </p:spPr>
        <p:txBody>
          <a:bodyPr/>
          <a:lstStyle/>
          <a:p>
            <a:pPr marL="139700" indent="0"/>
            <a:r>
              <a:rPr lang="en-US" sz="2400" dirty="0" smtClean="0">
                <a:solidFill>
                  <a:srgbClr val="FF0000"/>
                </a:solidFill>
              </a:rPr>
              <a:t>		What </a:t>
            </a:r>
            <a:r>
              <a:rPr lang="en-US" sz="2400" dirty="0">
                <a:solidFill>
                  <a:srgbClr val="FF0000"/>
                </a:solidFill>
              </a:rPr>
              <a:t>is CPU </a:t>
            </a:r>
            <a:r>
              <a:rPr lang="en-US" sz="2400" dirty="0" smtClean="0">
                <a:solidFill>
                  <a:srgbClr val="FF0000"/>
                </a:solidFill>
              </a:rPr>
              <a:t>Scheduling?</a:t>
            </a:r>
            <a:endParaRPr lang="en-US" sz="2200" b="1" dirty="0" smtClean="0">
              <a:solidFill>
                <a:srgbClr val="00B050"/>
              </a:solidFill>
              <a:latin typeface="Arial Black" panose="020B0A04020102020204" pitchFamily="34" charset="0"/>
            </a:endParaRPr>
          </a:p>
        </p:txBody>
      </p:sp>
      <p:sp>
        <p:nvSpPr>
          <p:cNvPr id="2" name="Rectangle 1"/>
          <p:cNvSpPr/>
          <p:nvPr/>
        </p:nvSpPr>
        <p:spPr>
          <a:xfrm>
            <a:off x="2228426" y="1966590"/>
            <a:ext cx="6815138" cy="1138773"/>
          </a:xfrm>
          <a:prstGeom prst="rect">
            <a:avLst/>
          </a:prstGeom>
        </p:spPr>
        <p:txBody>
          <a:bodyPr wrap="square">
            <a:spAutoFit/>
          </a:bodyPr>
          <a:lstStyle/>
          <a:p>
            <a:pPr marL="482600" indent="-342900">
              <a:buFont typeface="Wingdings" panose="05000000000000000000" pitchFamily="2" charset="2"/>
              <a:buChar char="Ø"/>
            </a:pPr>
            <a:endParaRPr lang="en-US" b="1" dirty="0" smtClean="0">
              <a:solidFill>
                <a:srgbClr val="00B050"/>
              </a:solidFill>
              <a:latin typeface="Arial Black" panose="020B0A04020102020204" pitchFamily="34" charset="0"/>
            </a:endParaRPr>
          </a:p>
          <a:p>
            <a:pPr marL="482600" indent="-342900">
              <a:buFont typeface="Wingdings" panose="05000000000000000000" pitchFamily="2" charset="2"/>
              <a:buChar char="Ø"/>
            </a:pPr>
            <a:r>
              <a:rPr lang="en-GB" sz="1800" dirty="0" smtClean="0"/>
              <a:t>CPU </a:t>
            </a:r>
            <a:r>
              <a:rPr lang="en-GB" sz="1800" dirty="0"/>
              <a:t>scheduling is the </a:t>
            </a:r>
            <a:r>
              <a:rPr lang="en-GB" sz="1800" dirty="0">
                <a:solidFill>
                  <a:srgbClr val="FF0000"/>
                </a:solidFill>
              </a:rPr>
              <a:t>process</a:t>
            </a:r>
            <a:r>
              <a:rPr lang="en-GB" sz="1800" dirty="0"/>
              <a:t> by which an operating system decides which process or </a:t>
            </a:r>
            <a:r>
              <a:rPr lang="en-GB" sz="1800" dirty="0">
                <a:solidFill>
                  <a:srgbClr val="FF0000"/>
                </a:solidFill>
              </a:rPr>
              <a:t>thread</a:t>
            </a:r>
            <a:r>
              <a:rPr lang="en-GB" sz="1800" dirty="0"/>
              <a:t> to execute on the CPU from a pool of ready-to-run tasks</a:t>
            </a:r>
            <a:r>
              <a:rPr lang="en-GB" sz="1800" dirty="0" smtClean="0"/>
              <a:t>.</a:t>
            </a:r>
            <a:endParaRPr lang="en-GB" sz="1800" dirty="0"/>
          </a:p>
        </p:txBody>
      </p:sp>
      <p:sp>
        <p:nvSpPr>
          <p:cNvPr id="3" name="Rectangle 2"/>
          <p:cNvSpPr/>
          <p:nvPr/>
        </p:nvSpPr>
        <p:spPr>
          <a:xfrm>
            <a:off x="2158974" y="2945825"/>
            <a:ext cx="4826051" cy="523220"/>
          </a:xfrm>
          <a:prstGeom prst="rect">
            <a:avLst/>
          </a:prstGeom>
        </p:spPr>
        <p:txBody>
          <a:bodyPr wrap="square">
            <a:spAutoFit/>
          </a:bodyPr>
          <a:lstStyle/>
          <a:p>
            <a:pPr marL="139700" indent="0"/>
            <a:endParaRPr lang="en-US" sz="2800" dirty="0">
              <a:solidFill>
                <a:srgbClr val="FF0000"/>
              </a:solidFill>
            </a:endParaRPr>
          </a:p>
        </p:txBody>
      </p:sp>
    </p:spTree>
    <p:extLst>
      <p:ext uri="{BB962C8B-B14F-4D97-AF65-F5344CB8AC3E}">
        <p14:creationId xmlns:p14="http://schemas.microsoft.com/office/powerpoint/2010/main" val="2497391439"/>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915"/>
        <p:cNvGrpSpPr/>
        <p:nvPr/>
      </p:nvGrpSpPr>
      <p:grpSpPr>
        <a:xfrm>
          <a:off x="0" y="0"/>
          <a:ext cx="0" cy="0"/>
          <a:chOff x="0" y="0"/>
          <a:chExt cx="0" cy="0"/>
        </a:xfrm>
      </p:grpSpPr>
      <p:grpSp>
        <p:nvGrpSpPr>
          <p:cNvPr id="1922" name="Google Shape;1922;p48"/>
          <p:cNvGrpSpPr/>
          <p:nvPr/>
        </p:nvGrpSpPr>
        <p:grpSpPr>
          <a:xfrm>
            <a:off x="7143188" y="-2762276"/>
            <a:ext cx="4028179" cy="6346320"/>
            <a:chOff x="6914588" y="-2762276"/>
            <a:chExt cx="4028179" cy="6346320"/>
          </a:xfrm>
        </p:grpSpPr>
        <p:sp>
          <p:nvSpPr>
            <p:cNvPr id="1923" name="Google Shape;1923;p48"/>
            <p:cNvSpPr/>
            <p:nvPr/>
          </p:nvSpPr>
          <p:spPr>
            <a:xfrm>
              <a:off x="6914588" y="-276227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8"/>
            <p:cNvSpPr/>
            <p:nvPr/>
          </p:nvSpPr>
          <p:spPr>
            <a:xfrm>
              <a:off x="7191305" y="-124437"/>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8"/>
            <p:cNvSpPr/>
            <p:nvPr/>
          </p:nvSpPr>
          <p:spPr>
            <a:xfrm>
              <a:off x="7867013" y="750687"/>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8"/>
            <p:cNvSpPr/>
            <p:nvPr/>
          </p:nvSpPr>
          <p:spPr>
            <a:xfrm>
              <a:off x="7789451" y="-2619788"/>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7" name="Google Shape;1927;p48"/>
          <p:cNvGrpSpPr/>
          <p:nvPr/>
        </p:nvGrpSpPr>
        <p:grpSpPr>
          <a:xfrm rot="-5400000">
            <a:off x="8884618" y="480749"/>
            <a:ext cx="88142" cy="1137387"/>
            <a:chOff x="3054755" y="4367024"/>
            <a:chExt cx="88142" cy="1137387"/>
          </a:xfrm>
        </p:grpSpPr>
        <p:sp>
          <p:nvSpPr>
            <p:cNvPr id="1928" name="Google Shape;1928;p48"/>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8"/>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0" name="Google Shape;1930;p48"/>
          <p:cNvGrpSpPr/>
          <p:nvPr/>
        </p:nvGrpSpPr>
        <p:grpSpPr>
          <a:xfrm>
            <a:off x="-1251523" y="1867589"/>
            <a:ext cx="2992224" cy="3549051"/>
            <a:chOff x="-1325700" y="1246899"/>
            <a:chExt cx="2992224" cy="3549051"/>
          </a:xfrm>
        </p:grpSpPr>
        <p:pic>
          <p:nvPicPr>
            <p:cNvPr id="1931" name="Google Shape;1931;p48"/>
            <p:cNvPicPr preferRelativeResize="0"/>
            <p:nvPr/>
          </p:nvPicPr>
          <p:blipFill rotWithShape="1">
            <a:blip r:embed="rId3">
              <a:alphaModFix/>
            </a:blip>
            <a:srcRect l="16960" t="24718" r="7121" b="26177"/>
            <a:stretch/>
          </p:blipFill>
          <p:spPr>
            <a:xfrm rot="-5400000">
              <a:off x="-1604113" y="1525312"/>
              <a:ext cx="3549051" cy="2992224"/>
            </a:xfrm>
            <a:prstGeom prst="rect">
              <a:avLst/>
            </a:prstGeom>
            <a:noFill/>
            <a:ln>
              <a:noFill/>
            </a:ln>
          </p:spPr>
        </p:pic>
        <p:grpSp>
          <p:nvGrpSpPr>
            <p:cNvPr id="1932" name="Google Shape;1932;p48"/>
            <p:cNvGrpSpPr/>
            <p:nvPr/>
          </p:nvGrpSpPr>
          <p:grpSpPr>
            <a:xfrm>
              <a:off x="-369917" y="2704683"/>
              <a:ext cx="906953" cy="1517787"/>
              <a:chOff x="79748" y="2808602"/>
              <a:chExt cx="906953" cy="1517787"/>
            </a:xfrm>
          </p:grpSpPr>
          <p:sp>
            <p:nvSpPr>
              <p:cNvPr id="1933" name="Google Shape;1933;p48"/>
              <p:cNvSpPr/>
              <p:nvPr/>
            </p:nvSpPr>
            <p:spPr>
              <a:xfrm rot="5400000">
                <a:off x="357831" y="282094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8"/>
              <p:cNvSpPr/>
              <p:nvPr/>
            </p:nvSpPr>
            <p:spPr>
              <a:xfrm rot="5400000">
                <a:off x="537866" y="3393994"/>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8"/>
              <p:cNvSpPr/>
              <p:nvPr/>
            </p:nvSpPr>
            <p:spPr>
              <a:xfrm rot="5400000">
                <a:off x="67406" y="3278257"/>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8"/>
              <p:cNvSpPr/>
              <p:nvPr/>
            </p:nvSpPr>
            <p:spPr>
              <a:xfrm rot="5400000">
                <a:off x="417006" y="375669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37" name="Google Shape;1937;p48"/>
          <p:cNvGrpSpPr/>
          <p:nvPr/>
        </p:nvGrpSpPr>
        <p:grpSpPr>
          <a:xfrm rot="10800000">
            <a:off x="-437163" y="1775222"/>
            <a:ext cx="1421047" cy="2833357"/>
            <a:chOff x="334358" y="2186737"/>
            <a:chExt cx="1421047" cy="2833357"/>
          </a:xfrm>
        </p:grpSpPr>
        <p:sp>
          <p:nvSpPr>
            <p:cNvPr id="1938" name="Google Shape;1938;p48"/>
            <p:cNvSpPr/>
            <p:nvPr/>
          </p:nvSpPr>
          <p:spPr>
            <a:xfrm rot="10800000">
              <a:off x="334358" y="2186737"/>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9" name="Google Shape;1939;p48"/>
            <p:cNvGrpSpPr/>
            <p:nvPr/>
          </p:nvGrpSpPr>
          <p:grpSpPr>
            <a:xfrm rot="5400000">
              <a:off x="1046250" y="3181856"/>
              <a:ext cx="161977" cy="161940"/>
              <a:chOff x="1101075" y="2142375"/>
              <a:chExt cx="439200" cy="439100"/>
            </a:xfrm>
          </p:grpSpPr>
          <p:sp>
            <p:nvSpPr>
              <p:cNvPr id="1940" name="Google Shape;1940;p4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2" name="Google Shape;1942;p48"/>
            <p:cNvGrpSpPr/>
            <p:nvPr/>
          </p:nvGrpSpPr>
          <p:grpSpPr>
            <a:xfrm rot="-5400000">
              <a:off x="628029" y="4564272"/>
              <a:ext cx="161977" cy="161940"/>
              <a:chOff x="1101075" y="2142375"/>
              <a:chExt cx="439200" cy="439100"/>
            </a:xfrm>
          </p:grpSpPr>
          <p:sp>
            <p:nvSpPr>
              <p:cNvPr id="1943" name="Google Shape;1943;p4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 name="Rectangle 35"/>
          <p:cNvSpPr/>
          <p:nvPr/>
        </p:nvSpPr>
        <p:spPr>
          <a:xfrm>
            <a:off x="2440944" y="152411"/>
            <a:ext cx="4563885" cy="400110"/>
          </a:xfrm>
          <a:prstGeom prst="rect">
            <a:avLst/>
          </a:prstGeom>
        </p:spPr>
        <p:txBody>
          <a:bodyPr wrap="square">
            <a:spAutoFit/>
          </a:bodyPr>
          <a:lstStyle/>
          <a:p>
            <a:r>
              <a:rPr lang="en-GB" sz="2000" b="1" dirty="0">
                <a:solidFill>
                  <a:srgbClr val="00B050"/>
                </a:solidFill>
                <a:latin typeface="Broadway" panose="04040905080B02020502" pitchFamily="82" charset="0"/>
              </a:rPr>
              <a:t>Drawbacks of FCFS Scheduling</a:t>
            </a:r>
            <a:r>
              <a:rPr lang="en-GB" b="1" dirty="0"/>
              <a:t> </a:t>
            </a:r>
          </a:p>
        </p:txBody>
      </p:sp>
      <p:grpSp>
        <p:nvGrpSpPr>
          <p:cNvPr id="37" name="Google Shape;1626;p40"/>
          <p:cNvGrpSpPr/>
          <p:nvPr/>
        </p:nvGrpSpPr>
        <p:grpSpPr>
          <a:xfrm>
            <a:off x="829590" y="377487"/>
            <a:ext cx="7377472" cy="274540"/>
            <a:chOff x="796100" y="3019701"/>
            <a:chExt cx="4558967" cy="134100"/>
          </a:xfrm>
        </p:grpSpPr>
        <p:sp>
          <p:nvSpPr>
            <p:cNvPr id="38"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40"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Drawbacks of FCFS Scheduling"/>
          <p:cNvPicPr>
            <a:picLocks noChangeAspect="1" noChangeArrowheads="1"/>
          </p:cNvPicPr>
          <p:nvPr/>
        </p:nvPicPr>
        <p:blipFill rotWithShape="1">
          <a:blip r:embed="rId4">
            <a:extLst>
              <a:ext uri="{28A0092B-C50C-407E-A947-70E740481C1C}">
                <a14:useLocalDpi xmlns:a14="http://schemas.microsoft.com/office/drawing/2010/main" val="0"/>
              </a:ext>
            </a:extLst>
          </a:blip>
          <a:srcRect l="11466" t="42776" r="13190" b="15273"/>
          <a:stretch/>
        </p:blipFill>
        <p:spPr bwMode="auto">
          <a:xfrm>
            <a:off x="1608094" y="1210674"/>
            <a:ext cx="6100091" cy="179811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328271"/>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915"/>
        <p:cNvGrpSpPr/>
        <p:nvPr/>
      </p:nvGrpSpPr>
      <p:grpSpPr>
        <a:xfrm>
          <a:off x="0" y="0"/>
          <a:ext cx="0" cy="0"/>
          <a:chOff x="0" y="0"/>
          <a:chExt cx="0" cy="0"/>
        </a:xfrm>
      </p:grpSpPr>
      <p:grpSp>
        <p:nvGrpSpPr>
          <p:cNvPr id="1922" name="Google Shape;1922;p48"/>
          <p:cNvGrpSpPr/>
          <p:nvPr/>
        </p:nvGrpSpPr>
        <p:grpSpPr>
          <a:xfrm>
            <a:off x="7143188" y="-2762276"/>
            <a:ext cx="4028179" cy="6346320"/>
            <a:chOff x="6914588" y="-2762276"/>
            <a:chExt cx="4028179" cy="6346320"/>
          </a:xfrm>
        </p:grpSpPr>
        <p:sp>
          <p:nvSpPr>
            <p:cNvPr id="1923" name="Google Shape;1923;p48"/>
            <p:cNvSpPr/>
            <p:nvPr/>
          </p:nvSpPr>
          <p:spPr>
            <a:xfrm>
              <a:off x="6914588" y="-276227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8"/>
            <p:cNvSpPr/>
            <p:nvPr/>
          </p:nvSpPr>
          <p:spPr>
            <a:xfrm>
              <a:off x="7191305" y="-124437"/>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8"/>
            <p:cNvSpPr/>
            <p:nvPr/>
          </p:nvSpPr>
          <p:spPr>
            <a:xfrm>
              <a:off x="7867013" y="750687"/>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8"/>
            <p:cNvSpPr/>
            <p:nvPr/>
          </p:nvSpPr>
          <p:spPr>
            <a:xfrm>
              <a:off x="7789451" y="-2619788"/>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7" name="Google Shape;1927;p48"/>
          <p:cNvGrpSpPr/>
          <p:nvPr/>
        </p:nvGrpSpPr>
        <p:grpSpPr>
          <a:xfrm rot="-5400000">
            <a:off x="8884618" y="480749"/>
            <a:ext cx="88142" cy="1137387"/>
            <a:chOff x="3054755" y="4367024"/>
            <a:chExt cx="88142" cy="1137387"/>
          </a:xfrm>
        </p:grpSpPr>
        <p:sp>
          <p:nvSpPr>
            <p:cNvPr id="1928" name="Google Shape;1928;p48"/>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8"/>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0" name="Google Shape;1930;p48"/>
          <p:cNvGrpSpPr/>
          <p:nvPr/>
        </p:nvGrpSpPr>
        <p:grpSpPr>
          <a:xfrm>
            <a:off x="-1251523" y="1867589"/>
            <a:ext cx="2992224" cy="3549051"/>
            <a:chOff x="-1325700" y="1246899"/>
            <a:chExt cx="2992224" cy="3549051"/>
          </a:xfrm>
        </p:grpSpPr>
        <p:pic>
          <p:nvPicPr>
            <p:cNvPr id="1931" name="Google Shape;1931;p48"/>
            <p:cNvPicPr preferRelativeResize="0"/>
            <p:nvPr/>
          </p:nvPicPr>
          <p:blipFill rotWithShape="1">
            <a:blip r:embed="rId3">
              <a:alphaModFix/>
            </a:blip>
            <a:srcRect l="16960" t="24718" r="7121" b="26177"/>
            <a:stretch/>
          </p:blipFill>
          <p:spPr>
            <a:xfrm rot="-5400000">
              <a:off x="-1604113" y="1525312"/>
              <a:ext cx="3549051" cy="2992224"/>
            </a:xfrm>
            <a:prstGeom prst="rect">
              <a:avLst/>
            </a:prstGeom>
            <a:noFill/>
            <a:ln>
              <a:noFill/>
            </a:ln>
          </p:spPr>
        </p:pic>
        <p:grpSp>
          <p:nvGrpSpPr>
            <p:cNvPr id="1932" name="Google Shape;1932;p48"/>
            <p:cNvGrpSpPr/>
            <p:nvPr/>
          </p:nvGrpSpPr>
          <p:grpSpPr>
            <a:xfrm>
              <a:off x="-369917" y="2704683"/>
              <a:ext cx="906953" cy="1517787"/>
              <a:chOff x="79748" y="2808602"/>
              <a:chExt cx="906953" cy="1517787"/>
            </a:xfrm>
          </p:grpSpPr>
          <p:sp>
            <p:nvSpPr>
              <p:cNvPr id="1933" name="Google Shape;1933;p48"/>
              <p:cNvSpPr/>
              <p:nvPr/>
            </p:nvSpPr>
            <p:spPr>
              <a:xfrm rot="5400000">
                <a:off x="357831" y="282094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8"/>
              <p:cNvSpPr/>
              <p:nvPr/>
            </p:nvSpPr>
            <p:spPr>
              <a:xfrm rot="5400000">
                <a:off x="537866" y="3393994"/>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8"/>
              <p:cNvSpPr/>
              <p:nvPr/>
            </p:nvSpPr>
            <p:spPr>
              <a:xfrm rot="5400000">
                <a:off x="67406" y="3278257"/>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8"/>
              <p:cNvSpPr/>
              <p:nvPr/>
            </p:nvSpPr>
            <p:spPr>
              <a:xfrm rot="5400000">
                <a:off x="417006" y="375669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37" name="Google Shape;1937;p48"/>
          <p:cNvGrpSpPr/>
          <p:nvPr/>
        </p:nvGrpSpPr>
        <p:grpSpPr>
          <a:xfrm rot="10800000">
            <a:off x="-437163" y="1775222"/>
            <a:ext cx="1421047" cy="2833357"/>
            <a:chOff x="334358" y="2186737"/>
            <a:chExt cx="1421047" cy="2833357"/>
          </a:xfrm>
        </p:grpSpPr>
        <p:sp>
          <p:nvSpPr>
            <p:cNvPr id="1938" name="Google Shape;1938;p48"/>
            <p:cNvSpPr/>
            <p:nvPr/>
          </p:nvSpPr>
          <p:spPr>
            <a:xfrm rot="10800000">
              <a:off x="334358" y="2186737"/>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9" name="Google Shape;1939;p48"/>
            <p:cNvGrpSpPr/>
            <p:nvPr/>
          </p:nvGrpSpPr>
          <p:grpSpPr>
            <a:xfrm rot="5400000">
              <a:off x="1046250" y="3181856"/>
              <a:ext cx="161977" cy="161940"/>
              <a:chOff x="1101075" y="2142375"/>
              <a:chExt cx="439200" cy="439100"/>
            </a:xfrm>
          </p:grpSpPr>
          <p:sp>
            <p:nvSpPr>
              <p:cNvPr id="1940" name="Google Shape;1940;p4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2" name="Google Shape;1942;p48"/>
            <p:cNvGrpSpPr/>
            <p:nvPr/>
          </p:nvGrpSpPr>
          <p:grpSpPr>
            <a:xfrm rot="-5400000">
              <a:off x="628029" y="4564272"/>
              <a:ext cx="161977" cy="161940"/>
              <a:chOff x="1101075" y="2142375"/>
              <a:chExt cx="439200" cy="439100"/>
            </a:xfrm>
          </p:grpSpPr>
          <p:sp>
            <p:nvSpPr>
              <p:cNvPr id="1943" name="Google Shape;1943;p4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 name="Rectangle 35"/>
          <p:cNvSpPr/>
          <p:nvPr/>
        </p:nvSpPr>
        <p:spPr>
          <a:xfrm>
            <a:off x="2717661" y="163764"/>
            <a:ext cx="4563885" cy="369332"/>
          </a:xfrm>
          <a:prstGeom prst="rect">
            <a:avLst/>
          </a:prstGeom>
        </p:spPr>
        <p:txBody>
          <a:bodyPr wrap="square">
            <a:spAutoFit/>
          </a:bodyPr>
          <a:lstStyle/>
          <a:p>
            <a:r>
              <a:rPr lang="en-GB" sz="1800" b="1" dirty="0">
                <a:solidFill>
                  <a:srgbClr val="00B050"/>
                </a:solidFill>
                <a:latin typeface="Broadway" panose="04040905080B02020502" pitchFamily="82" charset="0"/>
              </a:rPr>
              <a:t>Drawbacks of FCFS Scheduling</a:t>
            </a:r>
            <a:r>
              <a:rPr lang="en-GB" b="1" dirty="0"/>
              <a:t> </a:t>
            </a:r>
          </a:p>
        </p:txBody>
      </p:sp>
      <p:grpSp>
        <p:nvGrpSpPr>
          <p:cNvPr id="37" name="Google Shape;1626;p40"/>
          <p:cNvGrpSpPr/>
          <p:nvPr/>
        </p:nvGrpSpPr>
        <p:grpSpPr>
          <a:xfrm>
            <a:off x="829590" y="377487"/>
            <a:ext cx="7377472" cy="274540"/>
            <a:chOff x="796100" y="3019701"/>
            <a:chExt cx="4558967" cy="134100"/>
          </a:xfrm>
        </p:grpSpPr>
        <p:sp>
          <p:nvSpPr>
            <p:cNvPr id="38"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40"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670007" y="597288"/>
            <a:ext cx="7689988" cy="2800767"/>
          </a:xfrm>
          <a:prstGeom prst="rect">
            <a:avLst/>
          </a:prstGeom>
        </p:spPr>
        <p:txBody>
          <a:bodyPr wrap="square">
            <a:spAutoFit/>
          </a:bodyPr>
          <a:lstStyle/>
          <a:p>
            <a:r>
              <a:rPr lang="en-GB" sz="1600" b="1" dirty="0" smtClean="0">
                <a:solidFill>
                  <a:srgbClr val="FF0000"/>
                </a:solidFill>
                <a:latin typeface="Poppins" panose="020B0604020202020204" charset="0"/>
              </a:rPr>
              <a:t>1)Inefficiency</a:t>
            </a:r>
            <a:r>
              <a:rPr lang="en-GB" sz="1600" b="1" dirty="0">
                <a:solidFill>
                  <a:srgbClr val="FF0000"/>
                </a:solidFill>
                <a:latin typeface="Poppins" panose="020B0604020202020204" charset="0"/>
              </a:rPr>
              <a:t>:</a:t>
            </a:r>
            <a:r>
              <a:rPr lang="en-GB" sz="1600" b="1" dirty="0">
                <a:latin typeface="Poppins" panose="020B0604020202020204" charset="0"/>
              </a:rPr>
              <a:t> </a:t>
            </a:r>
            <a:r>
              <a:rPr lang="en-GB" sz="1600" dirty="0"/>
              <a:t>FCFS can be inefficient because long tasks arriving early block short tasks, causing longer waiting times and poor system performance</a:t>
            </a:r>
            <a:r>
              <a:rPr lang="en-GB" sz="1600" dirty="0" smtClean="0"/>
              <a:t>.</a:t>
            </a:r>
          </a:p>
          <a:p>
            <a:endParaRPr lang="en-US" sz="1600" dirty="0">
              <a:latin typeface="Poppins" panose="020B0604020202020204" charset="0"/>
            </a:endParaRPr>
          </a:p>
          <a:p>
            <a:pPr marL="342900" indent="-342900">
              <a:buAutoNum type="arabicParenR"/>
            </a:pPr>
            <a:endParaRPr lang="en-US" sz="1600" b="1" dirty="0" smtClean="0">
              <a:latin typeface="Poppins" panose="020B0604020202020204" charset="0"/>
            </a:endParaRPr>
          </a:p>
          <a:p>
            <a:r>
              <a:rPr lang="en-US" sz="1600" b="1" dirty="0" smtClean="0">
                <a:solidFill>
                  <a:srgbClr val="FF0000"/>
                </a:solidFill>
                <a:latin typeface="Poppins" panose="020B0604020202020204" charset="0"/>
              </a:rPr>
              <a:t>2)Convoy Effect:</a:t>
            </a:r>
            <a:r>
              <a:rPr lang="en-GB" sz="1600" dirty="0"/>
              <a:t>The Convoy Effect is a phenomenon associated with the First Come First Serve (FCFS) algorithm, in which the whole Operating System slows down due to a few slow processes</a:t>
            </a:r>
            <a:r>
              <a:rPr lang="en-GB" sz="1600" dirty="0" smtClean="0"/>
              <a:t>.</a:t>
            </a:r>
          </a:p>
          <a:p>
            <a:endParaRPr lang="en-GB" sz="1600" dirty="0" smtClean="0"/>
          </a:p>
          <a:p>
            <a:endParaRPr lang="en-US" sz="1600" dirty="0">
              <a:latin typeface="Poppins" panose="020B0604020202020204" charset="0"/>
            </a:endParaRPr>
          </a:p>
          <a:p>
            <a:r>
              <a:rPr lang="en-US" sz="1600" b="1" dirty="0" smtClean="0">
                <a:solidFill>
                  <a:srgbClr val="FF0000"/>
                </a:solidFill>
                <a:latin typeface="Poppins" panose="020B0604020202020204" charset="0"/>
              </a:rPr>
              <a:t>3)Lack of </a:t>
            </a:r>
            <a:r>
              <a:rPr lang="en-US" sz="1600" b="1" dirty="0" err="1" smtClean="0">
                <a:solidFill>
                  <a:srgbClr val="FF0000"/>
                </a:solidFill>
                <a:latin typeface="Poppins" panose="020B0604020202020204" charset="0"/>
              </a:rPr>
              <a:t>Prioritisation</a:t>
            </a:r>
            <a:r>
              <a:rPr lang="en-US" sz="1600" b="1" dirty="0" smtClean="0">
                <a:solidFill>
                  <a:srgbClr val="FF0000"/>
                </a:solidFill>
                <a:latin typeface="Poppins" panose="020B0604020202020204" charset="0"/>
              </a:rPr>
              <a:t>:</a:t>
            </a:r>
            <a:r>
              <a:rPr lang="en-GB" sz="1600" dirty="0"/>
              <a:t>FCFS treats all tasks equally, ignoring urgency, which can cause missed critical deadlines.</a:t>
            </a:r>
            <a:endParaRPr lang="en-US" sz="1600" b="1" dirty="0" smtClean="0">
              <a:latin typeface="Poppins" panose="020B0604020202020204" charset="0"/>
            </a:endParaRPr>
          </a:p>
        </p:txBody>
      </p:sp>
    </p:spTree>
    <p:extLst>
      <p:ext uri="{BB962C8B-B14F-4D97-AF65-F5344CB8AC3E}">
        <p14:creationId xmlns:p14="http://schemas.microsoft.com/office/powerpoint/2010/main" val="3324171801"/>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48"/>
        <p:cNvGrpSpPr/>
        <p:nvPr/>
      </p:nvGrpSpPr>
      <p:grpSpPr>
        <a:xfrm>
          <a:off x="0" y="0"/>
          <a:ext cx="0" cy="0"/>
          <a:chOff x="0" y="0"/>
          <a:chExt cx="0" cy="0"/>
        </a:xfrm>
      </p:grpSpPr>
      <p:sp>
        <p:nvSpPr>
          <p:cNvPr id="1949" name="Google Shape;1949;p49"/>
          <p:cNvSpPr txBox="1">
            <a:spLocks noGrp="1"/>
          </p:cNvSpPr>
          <p:nvPr>
            <p:ph type="title"/>
          </p:nvPr>
        </p:nvSpPr>
        <p:spPr>
          <a:xfrm>
            <a:off x="1841333" y="242272"/>
            <a:ext cx="7297500" cy="91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dirty="0" smtClean="0">
                <a:solidFill>
                  <a:srgbClr val="00B050"/>
                </a:solidFill>
                <a:latin typeface="Broadway" panose="04040905080B02020502" pitchFamily="82" charset="0"/>
              </a:rPr>
              <a:t>C</a:t>
            </a:r>
            <a:r>
              <a:rPr lang="en" sz="5400" dirty="0" smtClean="0">
                <a:solidFill>
                  <a:schemeClr val="tx1"/>
                </a:solidFill>
                <a:latin typeface="Broadway" panose="04040905080B02020502" pitchFamily="82" charset="0"/>
              </a:rPr>
              <a:t>O</a:t>
            </a:r>
            <a:r>
              <a:rPr lang="en" sz="5400" dirty="0" smtClean="0">
                <a:solidFill>
                  <a:srgbClr val="00B050"/>
                </a:solidFill>
                <a:latin typeface="Broadway" panose="04040905080B02020502" pitchFamily="82" charset="0"/>
              </a:rPr>
              <a:t>N</a:t>
            </a:r>
            <a:r>
              <a:rPr lang="en" sz="5400" dirty="0" smtClean="0">
                <a:solidFill>
                  <a:srgbClr val="FF0000"/>
                </a:solidFill>
                <a:latin typeface="Broadway" panose="04040905080B02020502" pitchFamily="82" charset="0"/>
              </a:rPr>
              <a:t>VOY</a:t>
            </a:r>
            <a:r>
              <a:rPr lang="en" sz="5400" dirty="0" smtClean="0">
                <a:solidFill>
                  <a:srgbClr val="00B050"/>
                </a:solidFill>
                <a:latin typeface="Broadway" panose="04040905080B02020502" pitchFamily="82" charset="0"/>
              </a:rPr>
              <a:t> EFFECT</a:t>
            </a:r>
            <a:endParaRPr sz="5400" dirty="0">
              <a:solidFill>
                <a:srgbClr val="00B050"/>
              </a:solidFill>
              <a:latin typeface="Broadway" panose="04040905080B02020502" pitchFamily="82" charset="0"/>
            </a:endParaRPr>
          </a:p>
        </p:txBody>
      </p:sp>
      <p:grpSp>
        <p:nvGrpSpPr>
          <p:cNvPr id="1950" name="Google Shape;1950;p49"/>
          <p:cNvGrpSpPr/>
          <p:nvPr/>
        </p:nvGrpSpPr>
        <p:grpSpPr>
          <a:xfrm>
            <a:off x="-1417279" y="-2678761"/>
            <a:ext cx="6191222" cy="6569036"/>
            <a:chOff x="-1238838" y="-2814271"/>
            <a:chExt cx="6191222" cy="6569036"/>
          </a:xfrm>
        </p:grpSpPr>
        <p:pic>
          <p:nvPicPr>
            <p:cNvPr id="1951" name="Google Shape;1951;p49"/>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2" name="Google Shape;1952;p49"/>
            <p:cNvGrpSpPr/>
            <p:nvPr/>
          </p:nvGrpSpPr>
          <p:grpSpPr>
            <a:xfrm>
              <a:off x="-1238838" y="-2814271"/>
              <a:ext cx="6191222" cy="6569036"/>
              <a:chOff x="-1238838" y="-2814271"/>
              <a:chExt cx="6191222" cy="6569036"/>
            </a:xfrm>
          </p:grpSpPr>
          <p:sp>
            <p:nvSpPr>
              <p:cNvPr id="1953" name="Google Shape;1953;p49"/>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9"/>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6" name="Google Shape;1956;p49"/>
              <p:cNvGrpSpPr/>
              <p:nvPr/>
            </p:nvGrpSpPr>
            <p:grpSpPr>
              <a:xfrm>
                <a:off x="3010374" y="1407525"/>
                <a:ext cx="196674" cy="196585"/>
                <a:chOff x="1101075" y="2142375"/>
                <a:chExt cx="439200" cy="439100"/>
              </a:xfrm>
            </p:grpSpPr>
            <p:sp>
              <p:nvSpPr>
                <p:cNvPr id="1957" name="Google Shape;1957;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9" name="Google Shape;1959;p49"/>
              <p:cNvGrpSpPr/>
              <p:nvPr/>
            </p:nvGrpSpPr>
            <p:grpSpPr>
              <a:xfrm>
                <a:off x="1890399" y="1114475"/>
                <a:ext cx="196674" cy="196585"/>
                <a:chOff x="1101075" y="2142375"/>
                <a:chExt cx="439200" cy="439100"/>
              </a:xfrm>
            </p:grpSpPr>
            <p:sp>
              <p:nvSpPr>
                <p:cNvPr id="1960" name="Google Shape;1960;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2" name="Google Shape;1962;p49"/>
              <p:cNvGrpSpPr/>
              <p:nvPr/>
            </p:nvGrpSpPr>
            <p:grpSpPr>
              <a:xfrm>
                <a:off x="2755474" y="1114475"/>
                <a:ext cx="196674" cy="196585"/>
                <a:chOff x="1101075" y="2142375"/>
                <a:chExt cx="439200" cy="439100"/>
              </a:xfrm>
            </p:grpSpPr>
            <p:sp>
              <p:nvSpPr>
                <p:cNvPr id="1963" name="Google Shape;1963;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5" name="Google Shape;1965;p49"/>
              <p:cNvGrpSpPr/>
              <p:nvPr/>
            </p:nvGrpSpPr>
            <p:grpSpPr>
              <a:xfrm>
                <a:off x="1290099" y="539500"/>
                <a:ext cx="196674" cy="196585"/>
                <a:chOff x="1101075" y="2142375"/>
                <a:chExt cx="439200" cy="439100"/>
              </a:xfrm>
            </p:grpSpPr>
            <p:sp>
              <p:nvSpPr>
                <p:cNvPr id="1966" name="Google Shape;1966;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8" name="Google Shape;1968;p49"/>
              <p:cNvGrpSpPr/>
              <p:nvPr/>
            </p:nvGrpSpPr>
            <p:grpSpPr>
              <a:xfrm>
                <a:off x="2022774" y="671500"/>
                <a:ext cx="196674" cy="196585"/>
                <a:chOff x="1101075" y="2142375"/>
                <a:chExt cx="439200" cy="439100"/>
              </a:xfrm>
            </p:grpSpPr>
            <p:sp>
              <p:nvSpPr>
                <p:cNvPr id="1969" name="Google Shape;1969;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1" name="Google Shape;1971;p49"/>
          <p:cNvGrpSpPr/>
          <p:nvPr/>
        </p:nvGrpSpPr>
        <p:grpSpPr>
          <a:xfrm>
            <a:off x="5165861" y="1699061"/>
            <a:ext cx="5022035" cy="4764449"/>
            <a:chOff x="4571996" y="2268220"/>
            <a:chExt cx="5022035" cy="4764449"/>
          </a:xfrm>
        </p:grpSpPr>
        <p:pic>
          <p:nvPicPr>
            <p:cNvPr id="1972" name="Google Shape;1972;p49"/>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3" name="Google Shape;1973;p49"/>
            <p:cNvGrpSpPr/>
            <p:nvPr/>
          </p:nvGrpSpPr>
          <p:grpSpPr>
            <a:xfrm rot="10800000">
              <a:off x="4571996" y="2268220"/>
              <a:ext cx="5022035" cy="4764449"/>
              <a:chOff x="-494406" y="-1584825"/>
              <a:chExt cx="4397193" cy="4171657"/>
            </a:xfrm>
          </p:grpSpPr>
          <p:grpSp>
            <p:nvGrpSpPr>
              <p:cNvPr id="1974" name="Google Shape;1974;p49"/>
              <p:cNvGrpSpPr/>
              <p:nvPr/>
            </p:nvGrpSpPr>
            <p:grpSpPr>
              <a:xfrm>
                <a:off x="245875" y="-51824"/>
                <a:ext cx="208200" cy="1824700"/>
                <a:chOff x="1040050" y="3812126"/>
                <a:chExt cx="208200" cy="1824700"/>
              </a:xfrm>
            </p:grpSpPr>
            <p:sp>
              <p:nvSpPr>
                <p:cNvPr id="1975" name="Google Shape;1975;p49"/>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9"/>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7" name="Google Shape;1977;p49"/>
              <p:cNvGrpSpPr/>
              <p:nvPr/>
            </p:nvGrpSpPr>
            <p:grpSpPr>
              <a:xfrm rot="-8100000">
                <a:off x="540898" y="-1172741"/>
                <a:ext cx="2552124" cy="3347490"/>
                <a:chOff x="2976325" y="908175"/>
                <a:chExt cx="4028179" cy="5283555"/>
              </a:xfrm>
            </p:grpSpPr>
            <p:sp>
              <p:nvSpPr>
                <p:cNvPr id="1978" name="Google Shape;1978;p49"/>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9"/>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1" name="Google Shape;1981;p49"/>
              <p:cNvGrpSpPr/>
              <p:nvPr/>
            </p:nvGrpSpPr>
            <p:grpSpPr>
              <a:xfrm>
                <a:off x="-1" y="621223"/>
                <a:ext cx="699940" cy="478601"/>
                <a:chOff x="39722" y="4349021"/>
                <a:chExt cx="1061964" cy="726143"/>
              </a:xfrm>
            </p:grpSpPr>
            <p:grpSp>
              <p:nvGrpSpPr>
                <p:cNvPr id="1982" name="Google Shape;1982;p49"/>
                <p:cNvGrpSpPr/>
                <p:nvPr/>
              </p:nvGrpSpPr>
              <p:grpSpPr>
                <a:xfrm rot="2700000">
                  <a:off x="140502" y="4460924"/>
                  <a:ext cx="524584" cy="502337"/>
                  <a:chOff x="1189791" y="-1767331"/>
                  <a:chExt cx="904284" cy="865933"/>
                </a:xfrm>
              </p:grpSpPr>
              <p:sp>
                <p:nvSpPr>
                  <p:cNvPr id="1983" name="Google Shape;1983;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4" name="Google Shape;1984;p49"/>
                  <p:cNvGrpSpPr/>
                  <p:nvPr/>
                </p:nvGrpSpPr>
                <p:grpSpPr>
                  <a:xfrm>
                    <a:off x="1232795" y="-1740829"/>
                    <a:ext cx="717621" cy="717392"/>
                    <a:chOff x="1483457" y="3953671"/>
                    <a:chExt cx="717621" cy="717392"/>
                  </a:xfrm>
                </p:grpSpPr>
                <p:sp>
                  <p:nvSpPr>
                    <p:cNvPr id="1985" name="Google Shape;1985;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0" name="Google Shape;1990;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1" name="Google Shape;1991;p49"/>
              <p:cNvGrpSpPr/>
              <p:nvPr/>
            </p:nvGrpSpPr>
            <p:grpSpPr>
              <a:xfrm>
                <a:off x="955673" y="11"/>
                <a:ext cx="592576" cy="405260"/>
                <a:chOff x="39722" y="4349021"/>
                <a:chExt cx="1061964" cy="726143"/>
              </a:xfrm>
            </p:grpSpPr>
            <p:grpSp>
              <p:nvGrpSpPr>
                <p:cNvPr id="1992" name="Google Shape;1992;p49"/>
                <p:cNvGrpSpPr/>
                <p:nvPr/>
              </p:nvGrpSpPr>
              <p:grpSpPr>
                <a:xfrm rot="2700000">
                  <a:off x="140502" y="4460924"/>
                  <a:ext cx="524584" cy="502337"/>
                  <a:chOff x="1189791" y="-1767331"/>
                  <a:chExt cx="904284" cy="865933"/>
                </a:xfrm>
              </p:grpSpPr>
              <p:sp>
                <p:nvSpPr>
                  <p:cNvPr id="1993" name="Google Shape;1993;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4" name="Google Shape;1994;p49"/>
                  <p:cNvGrpSpPr/>
                  <p:nvPr/>
                </p:nvGrpSpPr>
                <p:grpSpPr>
                  <a:xfrm>
                    <a:off x="1232795" y="-1740829"/>
                    <a:ext cx="717621" cy="717392"/>
                    <a:chOff x="1483457" y="3953671"/>
                    <a:chExt cx="717621" cy="717392"/>
                  </a:xfrm>
                </p:grpSpPr>
                <p:sp>
                  <p:nvSpPr>
                    <p:cNvPr id="1995" name="Google Shape;1995;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0" name="Google Shape;2000;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1" name="Google Shape;2001;p49"/>
              <p:cNvGrpSpPr/>
              <p:nvPr/>
            </p:nvGrpSpPr>
            <p:grpSpPr>
              <a:xfrm>
                <a:off x="441574" y="-36652"/>
                <a:ext cx="699940" cy="478601"/>
                <a:chOff x="39722" y="4349021"/>
                <a:chExt cx="1061964" cy="726143"/>
              </a:xfrm>
            </p:grpSpPr>
            <p:grpSp>
              <p:nvGrpSpPr>
                <p:cNvPr id="2002" name="Google Shape;2002;p49"/>
                <p:cNvGrpSpPr/>
                <p:nvPr/>
              </p:nvGrpSpPr>
              <p:grpSpPr>
                <a:xfrm rot="2700000">
                  <a:off x="140502" y="4460924"/>
                  <a:ext cx="524584" cy="502337"/>
                  <a:chOff x="1189791" y="-1767331"/>
                  <a:chExt cx="904284" cy="865933"/>
                </a:xfrm>
              </p:grpSpPr>
              <p:sp>
                <p:nvSpPr>
                  <p:cNvPr id="2003" name="Google Shape;2003;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4" name="Google Shape;2004;p49"/>
                  <p:cNvGrpSpPr/>
                  <p:nvPr/>
                </p:nvGrpSpPr>
                <p:grpSpPr>
                  <a:xfrm>
                    <a:off x="1232795" y="-1740829"/>
                    <a:ext cx="717621" cy="717392"/>
                    <a:chOff x="1483457" y="3953671"/>
                    <a:chExt cx="717621" cy="717392"/>
                  </a:xfrm>
                </p:grpSpPr>
                <p:sp>
                  <p:nvSpPr>
                    <p:cNvPr id="2005" name="Google Shape;2005;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0" name="Google Shape;2010;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1" name="Google Shape;2011;p49"/>
              <p:cNvGrpSpPr/>
              <p:nvPr/>
            </p:nvGrpSpPr>
            <p:grpSpPr>
              <a:xfrm>
                <a:off x="-494406" y="-252396"/>
                <a:ext cx="1741563" cy="1288563"/>
                <a:chOff x="-494406" y="-252396"/>
                <a:chExt cx="1741563" cy="1288563"/>
              </a:xfrm>
            </p:grpSpPr>
            <p:sp>
              <p:nvSpPr>
                <p:cNvPr id="2012" name="Google Shape;2012;p49"/>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9"/>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4" name="Google Shape;2014;p49"/>
            <p:cNvGrpSpPr/>
            <p:nvPr/>
          </p:nvGrpSpPr>
          <p:grpSpPr>
            <a:xfrm>
              <a:off x="5643425" y="4968525"/>
              <a:ext cx="439200" cy="439100"/>
              <a:chOff x="1101075" y="2142375"/>
              <a:chExt cx="439200" cy="439100"/>
            </a:xfrm>
          </p:grpSpPr>
          <p:sp>
            <p:nvSpPr>
              <p:cNvPr id="2015" name="Google Shape;2015;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7" name="Google Shape;2017;p49"/>
          <p:cNvGrpSpPr/>
          <p:nvPr/>
        </p:nvGrpSpPr>
        <p:grpSpPr>
          <a:xfrm>
            <a:off x="1683340" y="971286"/>
            <a:ext cx="5944442" cy="134100"/>
            <a:chOff x="774450" y="3019701"/>
            <a:chExt cx="5944442" cy="134100"/>
          </a:xfrm>
        </p:grpSpPr>
        <p:sp>
          <p:nvSpPr>
            <p:cNvPr id="2018" name="Google Shape;2018;p49"/>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19" name="Google Shape;2019;p49"/>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0" name="Google Shape;2020;p49"/>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 name="Table 2"/>
          <p:cNvGraphicFramePr>
            <a:graphicFrameLocks noGrp="1"/>
          </p:cNvGraphicFramePr>
          <p:nvPr>
            <p:extLst>
              <p:ext uri="{D42A27DB-BD31-4B8C-83A1-F6EECF244321}">
                <p14:modId xmlns:p14="http://schemas.microsoft.com/office/powerpoint/2010/main" val="1501477538"/>
              </p:ext>
            </p:extLst>
          </p:nvPr>
        </p:nvGraphicFramePr>
        <p:xfrm>
          <a:off x="1023737" y="1182763"/>
          <a:ext cx="3306635" cy="2364439"/>
        </p:xfrm>
        <a:graphic>
          <a:graphicData uri="http://schemas.openxmlformats.org/drawingml/2006/table">
            <a:tbl>
              <a:tblPr firstRow="1" bandRow="1">
                <a:tableStyleId>{BC89EF96-8CEA-46FF-86C4-4CE0E7609802}</a:tableStyleId>
              </a:tblPr>
              <a:tblGrid>
                <a:gridCol w="661327">
                  <a:extLst>
                    <a:ext uri="{9D8B030D-6E8A-4147-A177-3AD203B41FA5}">
                      <a16:colId xmlns:a16="http://schemas.microsoft.com/office/drawing/2014/main" val="3982761336"/>
                    </a:ext>
                  </a:extLst>
                </a:gridCol>
                <a:gridCol w="661327">
                  <a:extLst>
                    <a:ext uri="{9D8B030D-6E8A-4147-A177-3AD203B41FA5}">
                      <a16:colId xmlns:a16="http://schemas.microsoft.com/office/drawing/2014/main" val="1223022153"/>
                    </a:ext>
                  </a:extLst>
                </a:gridCol>
                <a:gridCol w="661327">
                  <a:extLst>
                    <a:ext uri="{9D8B030D-6E8A-4147-A177-3AD203B41FA5}">
                      <a16:colId xmlns:a16="http://schemas.microsoft.com/office/drawing/2014/main" val="2458860451"/>
                    </a:ext>
                  </a:extLst>
                </a:gridCol>
                <a:gridCol w="661327">
                  <a:extLst>
                    <a:ext uri="{9D8B030D-6E8A-4147-A177-3AD203B41FA5}">
                      <a16:colId xmlns:a16="http://schemas.microsoft.com/office/drawing/2014/main" val="2050021132"/>
                    </a:ext>
                  </a:extLst>
                </a:gridCol>
                <a:gridCol w="661327">
                  <a:extLst>
                    <a:ext uri="{9D8B030D-6E8A-4147-A177-3AD203B41FA5}">
                      <a16:colId xmlns:a16="http://schemas.microsoft.com/office/drawing/2014/main" val="2087748075"/>
                    </a:ext>
                  </a:extLst>
                </a:gridCol>
              </a:tblGrid>
              <a:tr h="745774">
                <a:tc>
                  <a:txBody>
                    <a:bodyPr/>
                    <a:lstStyle/>
                    <a:p>
                      <a:r>
                        <a:rPr lang="en-US" sz="1400" dirty="0" smtClean="0"/>
                        <a:t>PID</a:t>
                      </a:r>
                      <a:endParaRPr lang="en-GB" sz="1400" dirty="0"/>
                    </a:p>
                  </a:txBody>
                  <a:tcPr/>
                </a:tc>
                <a:tc>
                  <a:txBody>
                    <a:bodyPr/>
                    <a:lstStyle/>
                    <a:p>
                      <a:r>
                        <a:rPr lang="en-US" sz="1400" dirty="0" smtClean="0"/>
                        <a:t>AT</a:t>
                      </a:r>
                      <a:endParaRPr lang="en-GB" sz="1400" dirty="0"/>
                    </a:p>
                  </a:txBody>
                  <a:tcPr/>
                </a:tc>
                <a:tc>
                  <a:txBody>
                    <a:bodyPr/>
                    <a:lstStyle/>
                    <a:p>
                      <a:r>
                        <a:rPr lang="en-US" sz="1400" dirty="0" smtClean="0"/>
                        <a:t>BT</a:t>
                      </a:r>
                      <a:endParaRPr lang="en-GB" sz="1400" dirty="0"/>
                    </a:p>
                  </a:txBody>
                  <a:tcPr/>
                </a:tc>
                <a:tc>
                  <a:txBody>
                    <a:bodyPr/>
                    <a:lstStyle/>
                    <a:p>
                      <a:r>
                        <a:rPr lang="en-US" sz="1200" dirty="0" smtClean="0"/>
                        <a:t>TAT=CT-AT</a:t>
                      </a:r>
                      <a:endParaRPr lang="en-GB" sz="1200" dirty="0"/>
                    </a:p>
                  </a:txBody>
                  <a:tcPr/>
                </a:tc>
                <a:tc>
                  <a:txBody>
                    <a:bodyPr/>
                    <a:lstStyle/>
                    <a:p>
                      <a:r>
                        <a:rPr lang="en-US" sz="1200" dirty="0" smtClean="0"/>
                        <a:t>WT=TAT-BT</a:t>
                      </a:r>
                      <a:endParaRPr lang="en-GB" sz="1200" dirty="0"/>
                    </a:p>
                  </a:txBody>
                  <a:tcPr/>
                </a:tc>
                <a:extLst>
                  <a:ext uri="{0D108BD9-81ED-4DB2-BD59-A6C34878D82A}">
                    <a16:rowId xmlns:a16="http://schemas.microsoft.com/office/drawing/2014/main" val="41168160"/>
                  </a:ext>
                </a:extLst>
              </a:tr>
              <a:tr h="539555">
                <a:tc>
                  <a:txBody>
                    <a:bodyPr/>
                    <a:lstStyle/>
                    <a:p>
                      <a:r>
                        <a:rPr lang="en-US" sz="1800" dirty="0" smtClean="0"/>
                        <a:t>P1</a:t>
                      </a:r>
                      <a:endParaRPr lang="en-GB" sz="1800" dirty="0"/>
                    </a:p>
                  </a:txBody>
                  <a:tcPr/>
                </a:tc>
                <a:tc>
                  <a:txBody>
                    <a:bodyPr/>
                    <a:lstStyle/>
                    <a:p>
                      <a:r>
                        <a:rPr lang="en-US" sz="1800" dirty="0" smtClean="0"/>
                        <a:t>0</a:t>
                      </a:r>
                      <a:endParaRPr lang="en-GB" sz="1800" dirty="0"/>
                    </a:p>
                  </a:txBody>
                  <a:tcPr/>
                </a:tc>
                <a:tc>
                  <a:txBody>
                    <a:bodyPr/>
                    <a:lstStyle/>
                    <a:p>
                      <a:r>
                        <a:rPr lang="en-US" sz="1800" dirty="0" smtClean="0"/>
                        <a:t>50</a:t>
                      </a:r>
                      <a:endParaRPr lang="en-GB" sz="1800" dirty="0"/>
                    </a:p>
                  </a:txBody>
                  <a:tcPr/>
                </a:tc>
                <a:tc>
                  <a:txBody>
                    <a:bodyPr/>
                    <a:lstStyle/>
                    <a:p>
                      <a:r>
                        <a:rPr lang="en-US" sz="1800" dirty="0" smtClean="0"/>
                        <a:t>50</a:t>
                      </a:r>
                      <a:endParaRPr lang="en-GB" sz="1800" dirty="0"/>
                    </a:p>
                  </a:txBody>
                  <a:tcPr/>
                </a:tc>
                <a:tc>
                  <a:txBody>
                    <a:bodyPr/>
                    <a:lstStyle/>
                    <a:p>
                      <a:r>
                        <a:rPr lang="en-US" sz="1800" dirty="0" smtClean="0"/>
                        <a:t>0</a:t>
                      </a:r>
                      <a:endParaRPr lang="en-GB" sz="1800" dirty="0"/>
                    </a:p>
                  </a:txBody>
                  <a:tcPr/>
                </a:tc>
                <a:extLst>
                  <a:ext uri="{0D108BD9-81ED-4DB2-BD59-A6C34878D82A}">
                    <a16:rowId xmlns:a16="http://schemas.microsoft.com/office/drawing/2014/main" val="2480813140"/>
                  </a:ext>
                </a:extLst>
              </a:tr>
              <a:tr h="539555">
                <a:tc>
                  <a:txBody>
                    <a:bodyPr/>
                    <a:lstStyle/>
                    <a:p>
                      <a:r>
                        <a:rPr lang="en-US" sz="1800" dirty="0" smtClean="0"/>
                        <a:t>P2</a:t>
                      </a:r>
                      <a:endParaRPr lang="en-GB" sz="1800" dirty="0"/>
                    </a:p>
                  </a:txBody>
                  <a:tcPr/>
                </a:tc>
                <a:tc>
                  <a:txBody>
                    <a:bodyPr/>
                    <a:lstStyle/>
                    <a:p>
                      <a:r>
                        <a:rPr lang="en-US" sz="1800" dirty="0" smtClean="0"/>
                        <a:t>1</a:t>
                      </a:r>
                      <a:endParaRPr lang="en-GB" sz="1800" dirty="0"/>
                    </a:p>
                  </a:txBody>
                  <a:tcPr/>
                </a:tc>
                <a:tc>
                  <a:txBody>
                    <a:bodyPr/>
                    <a:lstStyle/>
                    <a:p>
                      <a:r>
                        <a:rPr lang="en-US" sz="1800" dirty="0" smtClean="0"/>
                        <a:t>1</a:t>
                      </a:r>
                      <a:endParaRPr lang="en-GB" sz="1800" dirty="0"/>
                    </a:p>
                  </a:txBody>
                  <a:tcPr/>
                </a:tc>
                <a:tc>
                  <a:txBody>
                    <a:bodyPr/>
                    <a:lstStyle/>
                    <a:p>
                      <a:r>
                        <a:rPr lang="en-US" sz="1800" dirty="0" smtClean="0"/>
                        <a:t>50</a:t>
                      </a:r>
                      <a:endParaRPr lang="en-GB" sz="1800" dirty="0"/>
                    </a:p>
                  </a:txBody>
                  <a:tcPr/>
                </a:tc>
                <a:tc>
                  <a:txBody>
                    <a:bodyPr/>
                    <a:lstStyle/>
                    <a:p>
                      <a:r>
                        <a:rPr lang="en-US" sz="1800" dirty="0" smtClean="0"/>
                        <a:t>49</a:t>
                      </a:r>
                      <a:endParaRPr lang="en-GB" sz="1800" dirty="0"/>
                    </a:p>
                  </a:txBody>
                  <a:tcPr/>
                </a:tc>
                <a:extLst>
                  <a:ext uri="{0D108BD9-81ED-4DB2-BD59-A6C34878D82A}">
                    <a16:rowId xmlns:a16="http://schemas.microsoft.com/office/drawing/2014/main" val="1679895987"/>
                  </a:ext>
                </a:extLst>
              </a:tr>
              <a:tr h="539555">
                <a:tc>
                  <a:txBody>
                    <a:bodyPr/>
                    <a:lstStyle/>
                    <a:p>
                      <a:r>
                        <a:rPr lang="en-US" sz="1800" dirty="0" smtClean="0"/>
                        <a:t>P3</a:t>
                      </a:r>
                      <a:endParaRPr lang="en-GB" sz="1800" dirty="0"/>
                    </a:p>
                  </a:txBody>
                  <a:tcPr/>
                </a:tc>
                <a:tc>
                  <a:txBody>
                    <a:bodyPr/>
                    <a:lstStyle/>
                    <a:p>
                      <a:r>
                        <a:rPr lang="en-US" sz="1800" dirty="0" smtClean="0"/>
                        <a:t>1</a:t>
                      </a:r>
                      <a:endParaRPr lang="en-GB" sz="1800" dirty="0"/>
                    </a:p>
                  </a:txBody>
                  <a:tcPr/>
                </a:tc>
                <a:tc>
                  <a:txBody>
                    <a:bodyPr/>
                    <a:lstStyle/>
                    <a:p>
                      <a:r>
                        <a:rPr lang="en-US" sz="1800" dirty="0" smtClean="0"/>
                        <a:t>2</a:t>
                      </a:r>
                      <a:endParaRPr lang="en-GB" sz="1800" dirty="0"/>
                    </a:p>
                  </a:txBody>
                  <a:tcPr/>
                </a:tc>
                <a:tc>
                  <a:txBody>
                    <a:bodyPr/>
                    <a:lstStyle/>
                    <a:p>
                      <a:r>
                        <a:rPr lang="en-US" sz="1800" dirty="0" smtClean="0"/>
                        <a:t>52</a:t>
                      </a:r>
                      <a:endParaRPr lang="en-GB" sz="1800" dirty="0"/>
                    </a:p>
                  </a:txBody>
                  <a:tcPr/>
                </a:tc>
                <a:tc>
                  <a:txBody>
                    <a:bodyPr/>
                    <a:lstStyle/>
                    <a:p>
                      <a:r>
                        <a:rPr lang="en-US" sz="1800" dirty="0" smtClean="0"/>
                        <a:t>50</a:t>
                      </a:r>
                      <a:endParaRPr lang="en-GB" sz="1800" dirty="0"/>
                    </a:p>
                  </a:txBody>
                  <a:tcPr/>
                </a:tc>
                <a:extLst>
                  <a:ext uri="{0D108BD9-81ED-4DB2-BD59-A6C34878D82A}">
                    <a16:rowId xmlns:a16="http://schemas.microsoft.com/office/drawing/2014/main" val="2633697497"/>
                  </a:ext>
                </a:extLst>
              </a:tr>
            </a:tbl>
          </a:graphicData>
        </a:graphic>
      </p:graphicFrame>
      <p:graphicFrame>
        <p:nvGraphicFramePr>
          <p:cNvPr id="79" name="Table 78"/>
          <p:cNvGraphicFramePr>
            <a:graphicFrameLocks noGrp="1"/>
          </p:cNvGraphicFramePr>
          <p:nvPr>
            <p:extLst>
              <p:ext uri="{D42A27DB-BD31-4B8C-83A1-F6EECF244321}">
                <p14:modId xmlns:p14="http://schemas.microsoft.com/office/powerpoint/2010/main" val="3871762069"/>
              </p:ext>
            </p:extLst>
          </p:nvPr>
        </p:nvGraphicFramePr>
        <p:xfrm>
          <a:off x="5054518" y="1192128"/>
          <a:ext cx="3543740" cy="2349894"/>
        </p:xfrm>
        <a:graphic>
          <a:graphicData uri="http://schemas.openxmlformats.org/drawingml/2006/table">
            <a:tbl>
              <a:tblPr firstRow="1" bandRow="1">
                <a:tableStyleId>{BC89EF96-8CEA-46FF-86C4-4CE0E7609802}</a:tableStyleId>
              </a:tblPr>
              <a:tblGrid>
                <a:gridCol w="708748">
                  <a:extLst>
                    <a:ext uri="{9D8B030D-6E8A-4147-A177-3AD203B41FA5}">
                      <a16:colId xmlns:a16="http://schemas.microsoft.com/office/drawing/2014/main" val="3982761336"/>
                    </a:ext>
                  </a:extLst>
                </a:gridCol>
                <a:gridCol w="708748">
                  <a:extLst>
                    <a:ext uri="{9D8B030D-6E8A-4147-A177-3AD203B41FA5}">
                      <a16:colId xmlns:a16="http://schemas.microsoft.com/office/drawing/2014/main" val="1223022153"/>
                    </a:ext>
                  </a:extLst>
                </a:gridCol>
                <a:gridCol w="708748">
                  <a:extLst>
                    <a:ext uri="{9D8B030D-6E8A-4147-A177-3AD203B41FA5}">
                      <a16:colId xmlns:a16="http://schemas.microsoft.com/office/drawing/2014/main" val="2458860451"/>
                    </a:ext>
                  </a:extLst>
                </a:gridCol>
                <a:gridCol w="708748">
                  <a:extLst>
                    <a:ext uri="{9D8B030D-6E8A-4147-A177-3AD203B41FA5}">
                      <a16:colId xmlns:a16="http://schemas.microsoft.com/office/drawing/2014/main" val="1418770464"/>
                    </a:ext>
                  </a:extLst>
                </a:gridCol>
                <a:gridCol w="708748">
                  <a:extLst>
                    <a:ext uri="{9D8B030D-6E8A-4147-A177-3AD203B41FA5}">
                      <a16:colId xmlns:a16="http://schemas.microsoft.com/office/drawing/2014/main" val="1948177888"/>
                    </a:ext>
                  </a:extLst>
                </a:gridCol>
              </a:tblGrid>
              <a:tr h="758601">
                <a:tc>
                  <a:txBody>
                    <a:bodyPr/>
                    <a:lstStyle/>
                    <a:p>
                      <a:r>
                        <a:rPr lang="en-US" sz="1800" dirty="0" smtClean="0"/>
                        <a:t>PID</a:t>
                      </a:r>
                      <a:endParaRPr lang="en-GB" sz="1800" dirty="0"/>
                    </a:p>
                  </a:txBody>
                  <a:tcPr/>
                </a:tc>
                <a:tc>
                  <a:txBody>
                    <a:bodyPr/>
                    <a:lstStyle/>
                    <a:p>
                      <a:r>
                        <a:rPr lang="en-US" sz="1800" dirty="0" smtClean="0"/>
                        <a:t>AT</a:t>
                      </a:r>
                      <a:endParaRPr lang="en-GB" sz="1800" dirty="0"/>
                    </a:p>
                  </a:txBody>
                  <a:tcPr/>
                </a:tc>
                <a:tc>
                  <a:txBody>
                    <a:bodyPr/>
                    <a:lstStyle/>
                    <a:p>
                      <a:r>
                        <a:rPr lang="en-US" sz="1800" dirty="0" smtClean="0"/>
                        <a:t>BT</a:t>
                      </a:r>
                      <a:endParaRPr lang="en-GB" sz="1800" dirty="0"/>
                    </a:p>
                  </a:txBody>
                  <a:tcPr/>
                </a:tc>
                <a:tc>
                  <a:txBody>
                    <a:bodyPr/>
                    <a:lstStyle/>
                    <a:p>
                      <a:r>
                        <a:rPr lang="en-US" sz="1400" dirty="0" smtClean="0"/>
                        <a:t>TAT=CT-AT</a:t>
                      </a:r>
                      <a:endParaRPr lang="en-GB" sz="1400" dirty="0"/>
                    </a:p>
                  </a:txBody>
                  <a:tcPr/>
                </a:tc>
                <a:tc>
                  <a:txBody>
                    <a:bodyPr/>
                    <a:lstStyle/>
                    <a:p>
                      <a:r>
                        <a:rPr lang="en-US" sz="1400" dirty="0" smtClean="0"/>
                        <a:t>WT=AT-BT</a:t>
                      </a:r>
                      <a:endParaRPr lang="en-GB" sz="1400" dirty="0"/>
                    </a:p>
                  </a:txBody>
                  <a:tcPr/>
                </a:tc>
                <a:extLst>
                  <a:ext uri="{0D108BD9-81ED-4DB2-BD59-A6C34878D82A}">
                    <a16:rowId xmlns:a16="http://schemas.microsoft.com/office/drawing/2014/main" val="41168160"/>
                  </a:ext>
                </a:extLst>
              </a:tr>
              <a:tr h="530431">
                <a:tc>
                  <a:txBody>
                    <a:bodyPr/>
                    <a:lstStyle/>
                    <a:p>
                      <a:r>
                        <a:rPr lang="en-US" sz="1800" dirty="0" smtClean="0"/>
                        <a:t>P1</a:t>
                      </a:r>
                      <a:endParaRPr lang="en-GB" sz="1800" dirty="0"/>
                    </a:p>
                  </a:txBody>
                  <a:tcPr/>
                </a:tc>
                <a:tc>
                  <a:txBody>
                    <a:bodyPr/>
                    <a:lstStyle/>
                    <a:p>
                      <a:r>
                        <a:rPr lang="en-US" sz="1800" dirty="0" smtClean="0"/>
                        <a:t>1</a:t>
                      </a:r>
                      <a:endParaRPr lang="en-GB" sz="1800" dirty="0"/>
                    </a:p>
                  </a:txBody>
                  <a:tcPr/>
                </a:tc>
                <a:tc>
                  <a:txBody>
                    <a:bodyPr/>
                    <a:lstStyle/>
                    <a:p>
                      <a:r>
                        <a:rPr lang="en-US" sz="1800" dirty="0" smtClean="0"/>
                        <a:t>50</a:t>
                      </a:r>
                      <a:endParaRPr lang="en-GB" sz="1800" dirty="0"/>
                    </a:p>
                  </a:txBody>
                  <a:tcPr/>
                </a:tc>
                <a:tc>
                  <a:txBody>
                    <a:bodyPr/>
                    <a:lstStyle/>
                    <a:p>
                      <a:r>
                        <a:rPr lang="en-US" sz="1800" dirty="0" smtClean="0"/>
                        <a:t>52</a:t>
                      </a:r>
                      <a:endParaRPr lang="en-GB" sz="1800" dirty="0"/>
                    </a:p>
                  </a:txBody>
                  <a:tcPr/>
                </a:tc>
                <a:tc>
                  <a:txBody>
                    <a:bodyPr/>
                    <a:lstStyle/>
                    <a:p>
                      <a:r>
                        <a:rPr lang="en-US" sz="1800" dirty="0" smtClean="0"/>
                        <a:t>2</a:t>
                      </a:r>
                      <a:endParaRPr lang="en-GB" sz="1800" dirty="0"/>
                    </a:p>
                  </a:txBody>
                  <a:tcPr/>
                </a:tc>
                <a:extLst>
                  <a:ext uri="{0D108BD9-81ED-4DB2-BD59-A6C34878D82A}">
                    <a16:rowId xmlns:a16="http://schemas.microsoft.com/office/drawing/2014/main" val="2480813140"/>
                  </a:ext>
                </a:extLst>
              </a:tr>
              <a:tr h="530431">
                <a:tc>
                  <a:txBody>
                    <a:bodyPr/>
                    <a:lstStyle/>
                    <a:p>
                      <a:r>
                        <a:rPr lang="en-US" sz="1800" dirty="0" smtClean="0"/>
                        <a:t>P2</a:t>
                      </a:r>
                      <a:endParaRPr lang="en-GB" sz="1800" dirty="0"/>
                    </a:p>
                  </a:txBody>
                  <a:tcPr/>
                </a:tc>
                <a:tc>
                  <a:txBody>
                    <a:bodyPr/>
                    <a:lstStyle/>
                    <a:p>
                      <a:r>
                        <a:rPr lang="en-US" sz="1800" dirty="0" smtClean="0"/>
                        <a:t>0</a:t>
                      </a:r>
                      <a:endParaRPr lang="en-GB" sz="1800" dirty="0"/>
                    </a:p>
                  </a:txBody>
                  <a:tcPr/>
                </a:tc>
                <a:tc>
                  <a:txBody>
                    <a:bodyPr/>
                    <a:lstStyle/>
                    <a:p>
                      <a:r>
                        <a:rPr lang="en-US" sz="1800" dirty="0" smtClean="0"/>
                        <a:t>1</a:t>
                      </a:r>
                      <a:endParaRPr lang="en-GB" sz="1800" dirty="0"/>
                    </a:p>
                  </a:txBody>
                  <a:tcPr/>
                </a:tc>
                <a:tc>
                  <a:txBody>
                    <a:bodyPr/>
                    <a:lstStyle/>
                    <a:p>
                      <a:r>
                        <a:rPr lang="en-US" sz="1800" dirty="0" smtClean="0"/>
                        <a:t>1</a:t>
                      </a:r>
                      <a:endParaRPr lang="en-GB" sz="1800" dirty="0"/>
                    </a:p>
                  </a:txBody>
                  <a:tcPr/>
                </a:tc>
                <a:tc>
                  <a:txBody>
                    <a:bodyPr/>
                    <a:lstStyle/>
                    <a:p>
                      <a:r>
                        <a:rPr lang="en-US" sz="1800" dirty="0" smtClean="0"/>
                        <a:t>0</a:t>
                      </a:r>
                      <a:endParaRPr lang="en-GB" sz="1800" dirty="0"/>
                    </a:p>
                  </a:txBody>
                  <a:tcPr/>
                </a:tc>
                <a:extLst>
                  <a:ext uri="{0D108BD9-81ED-4DB2-BD59-A6C34878D82A}">
                    <a16:rowId xmlns:a16="http://schemas.microsoft.com/office/drawing/2014/main" val="1679895987"/>
                  </a:ext>
                </a:extLst>
              </a:tr>
              <a:tr h="530431">
                <a:tc>
                  <a:txBody>
                    <a:bodyPr/>
                    <a:lstStyle/>
                    <a:p>
                      <a:r>
                        <a:rPr lang="en-US" sz="1800" dirty="0" smtClean="0"/>
                        <a:t>P3</a:t>
                      </a:r>
                      <a:endParaRPr lang="en-GB" sz="1800" dirty="0"/>
                    </a:p>
                  </a:txBody>
                  <a:tcPr/>
                </a:tc>
                <a:tc>
                  <a:txBody>
                    <a:bodyPr/>
                    <a:lstStyle/>
                    <a:p>
                      <a:r>
                        <a:rPr lang="en-US" sz="1800" dirty="0" smtClean="0"/>
                        <a:t>0</a:t>
                      </a:r>
                      <a:endParaRPr lang="en-GB" sz="1800" dirty="0"/>
                    </a:p>
                  </a:txBody>
                  <a:tcPr/>
                </a:tc>
                <a:tc>
                  <a:txBody>
                    <a:bodyPr/>
                    <a:lstStyle/>
                    <a:p>
                      <a:r>
                        <a:rPr lang="en-US" sz="1800" dirty="0" smtClean="0"/>
                        <a:t>2</a:t>
                      </a:r>
                      <a:endParaRPr lang="en-GB" sz="1800" dirty="0"/>
                    </a:p>
                  </a:txBody>
                  <a:tcPr/>
                </a:tc>
                <a:tc>
                  <a:txBody>
                    <a:bodyPr/>
                    <a:lstStyle/>
                    <a:p>
                      <a:r>
                        <a:rPr lang="en-US" sz="1800" dirty="0" smtClean="0"/>
                        <a:t>3</a:t>
                      </a:r>
                      <a:endParaRPr lang="en-GB" sz="1800" dirty="0"/>
                    </a:p>
                  </a:txBody>
                  <a:tcPr/>
                </a:tc>
                <a:tc>
                  <a:txBody>
                    <a:bodyPr/>
                    <a:lstStyle/>
                    <a:p>
                      <a:r>
                        <a:rPr lang="en-US" sz="1800" dirty="0" smtClean="0"/>
                        <a:t>1</a:t>
                      </a:r>
                      <a:endParaRPr lang="en-GB" sz="1800" dirty="0"/>
                    </a:p>
                  </a:txBody>
                  <a:tcPr/>
                </a:tc>
                <a:extLst>
                  <a:ext uri="{0D108BD9-81ED-4DB2-BD59-A6C34878D82A}">
                    <a16:rowId xmlns:a16="http://schemas.microsoft.com/office/drawing/2014/main" val="2633697497"/>
                  </a:ext>
                </a:extLst>
              </a:tr>
            </a:tbl>
          </a:graphicData>
        </a:graphic>
      </p:graphicFrame>
      <p:sp>
        <p:nvSpPr>
          <p:cNvPr id="86" name="Google Shape;1949;p49"/>
          <p:cNvSpPr txBox="1">
            <a:spLocks/>
          </p:cNvSpPr>
          <p:nvPr/>
        </p:nvSpPr>
        <p:spPr>
          <a:xfrm>
            <a:off x="891854" y="3850780"/>
            <a:ext cx="3804418" cy="7013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2"/>
              </a:buClr>
              <a:buSzPts val="4800"/>
              <a:buFont typeface="IBM Plex Mono"/>
              <a:buNone/>
              <a:defRPr sz="6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4800"/>
              <a:buFont typeface="IBM Plex Mono"/>
              <a:buNone/>
              <a:defRPr sz="48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4800"/>
              <a:buFont typeface="IBM Plex Mono"/>
              <a:buNone/>
              <a:defRPr sz="48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4800"/>
              <a:buFont typeface="IBM Plex Mono"/>
              <a:buNone/>
              <a:defRPr sz="48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4800"/>
              <a:buFont typeface="IBM Plex Mono"/>
              <a:buNone/>
              <a:defRPr sz="48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4800"/>
              <a:buFont typeface="IBM Plex Mono"/>
              <a:buNone/>
              <a:defRPr sz="48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4800"/>
              <a:buFont typeface="IBM Plex Mono"/>
              <a:buNone/>
              <a:defRPr sz="48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4800"/>
              <a:buFont typeface="IBM Plex Mono"/>
              <a:buNone/>
              <a:defRPr sz="48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4800"/>
              <a:buFont typeface="IBM Plex Mono"/>
              <a:buNone/>
              <a:defRPr sz="4800" b="1" i="0" u="none" strike="noStrike" cap="none">
                <a:solidFill>
                  <a:schemeClr val="dk2"/>
                </a:solidFill>
                <a:latin typeface="IBM Plex Mono"/>
                <a:ea typeface="IBM Plex Mono"/>
                <a:cs typeface="IBM Plex Mono"/>
                <a:sym typeface="IBM Plex Mono"/>
              </a:defRPr>
            </a:lvl9pPr>
          </a:lstStyle>
          <a:p>
            <a:r>
              <a:rPr lang="en-US" sz="2800" b="0" dirty="0" smtClean="0">
                <a:solidFill>
                  <a:srgbClr val="00B050"/>
                </a:solidFill>
                <a:latin typeface="+mj-lt"/>
              </a:rPr>
              <a:t>|p1  |  p2  |   p3|</a:t>
            </a:r>
          </a:p>
          <a:p>
            <a:r>
              <a:rPr lang="en-US" sz="2000" b="0" dirty="0" smtClean="0">
                <a:solidFill>
                  <a:srgbClr val="00B050"/>
                </a:solidFill>
                <a:latin typeface="+mj-lt"/>
              </a:rPr>
              <a:t>0   50        51        53</a:t>
            </a:r>
            <a:endParaRPr lang="en-GB" sz="4400" b="0" dirty="0">
              <a:solidFill>
                <a:srgbClr val="00B050"/>
              </a:solidFill>
              <a:latin typeface="+mj-lt"/>
            </a:endParaRPr>
          </a:p>
        </p:txBody>
      </p:sp>
      <p:sp>
        <p:nvSpPr>
          <p:cNvPr id="77" name="Google Shape;1949;p49"/>
          <p:cNvSpPr txBox="1">
            <a:spLocks/>
          </p:cNvSpPr>
          <p:nvPr/>
        </p:nvSpPr>
        <p:spPr>
          <a:xfrm>
            <a:off x="4907821" y="3950525"/>
            <a:ext cx="3804418" cy="7013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2"/>
              </a:buClr>
              <a:buSzPts val="4800"/>
              <a:buFont typeface="IBM Plex Mono"/>
              <a:buNone/>
              <a:defRPr sz="6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4800"/>
              <a:buFont typeface="IBM Plex Mono"/>
              <a:buNone/>
              <a:defRPr sz="48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4800"/>
              <a:buFont typeface="IBM Plex Mono"/>
              <a:buNone/>
              <a:defRPr sz="48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4800"/>
              <a:buFont typeface="IBM Plex Mono"/>
              <a:buNone/>
              <a:defRPr sz="48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4800"/>
              <a:buFont typeface="IBM Plex Mono"/>
              <a:buNone/>
              <a:defRPr sz="48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4800"/>
              <a:buFont typeface="IBM Plex Mono"/>
              <a:buNone/>
              <a:defRPr sz="48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4800"/>
              <a:buFont typeface="IBM Plex Mono"/>
              <a:buNone/>
              <a:defRPr sz="48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4800"/>
              <a:buFont typeface="IBM Plex Mono"/>
              <a:buNone/>
              <a:defRPr sz="48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4800"/>
              <a:buFont typeface="IBM Plex Mono"/>
              <a:buNone/>
              <a:defRPr sz="4800" b="1" i="0" u="none" strike="noStrike" cap="none">
                <a:solidFill>
                  <a:schemeClr val="dk2"/>
                </a:solidFill>
                <a:latin typeface="IBM Plex Mono"/>
                <a:ea typeface="IBM Plex Mono"/>
                <a:cs typeface="IBM Plex Mono"/>
                <a:sym typeface="IBM Plex Mono"/>
              </a:defRPr>
            </a:lvl9pPr>
          </a:lstStyle>
          <a:p>
            <a:r>
              <a:rPr lang="en-US" sz="2800" b="0" dirty="0" smtClean="0">
                <a:solidFill>
                  <a:srgbClr val="00B050"/>
                </a:solidFill>
                <a:latin typeface="+mj-lt"/>
              </a:rPr>
              <a:t>|p2 |  p3  |   p1|</a:t>
            </a:r>
          </a:p>
          <a:p>
            <a:r>
              <a:rPr lang="en-US" sz="2000" b="0" dirty="0" smtClean="0">
                <a:solidFill>
                  <a:srgbClr val="00B050"/>
                </a:solidFill>
                <a:latin typeface="+mj-lt"/>
              </a:rPr>
              <a:t>0    1          3        53</a:t>
            </a:r>
            <a:endParaRPr lang="en-GB" sz="4400" b="0" dirty="0">
              <a:solidFill>
                <a:srgbClr val="00B050"/>
              </a:solidFill>
              <a:latin typeface="+mj-lt"/>
            </a:endParaRPr>
          </a:p>
        </p:txBody>
      </p:sp>
      <p:sp>
        <p:nvSpPr>
          <p:cNvPr id="78" name="Google Shape;1949;p49"/>
          <p:cNvSpPr txBox="1">
            <a:spLocks/>
          </p:cNvSpPr>
          <p:nvPr/>
        </p:nvSpPr>
        <p:spPr>
          <a:xfrm>
            <a:off x="964772" y="3591515"/>
            <a:ext cx="1437135" cy="2987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2"/>
              </a:buClr>
              <a:buSzPts val="4800"/>
              <a:buFont typeface="IBM Plex Mono"/>
              <a:buNone/>
              <a:defRPr sz="6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4800"/>
              <a:buFont typeface="IBM Plex Mono"/>
              <a:buNone/>
              <a:defRPr sz="48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4800"/>
              <a:buFont typeface="IBM Plex Mono"/>
              <a:buNone/>
              <a:defRPr sz="48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4800"/>
              <a:buFont typeface="IBM Plex Mono"/>
              <a:buNone/>
              <a:defRPr sz="48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4800"/>
              <a:buFont typeface="IBM Plex Mono"/>
              <a:buNone/>
              <a:defRPr sz="48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4800"/>
              <a:buFont typeface="IBM Plex Mono"/>
              <a:buNone/>
              <a:defRPr sz="48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4800"/>
              <a:buFont typeface="IBM Plex Mono"/>
              <a:buNone/>
              <a:defRPr sz="48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4800"/>
              <a:buFont typeface="IBM Plex Mono"/>
              <a:buNone/>
              <a:defRPr sz="48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4800"/>
              <a:buFont typeface="IBM Plex Mono"/>
              <a:buNone/>
              <a:defRPr sz="4800" b="1" i="0" u="none" strike="noStrike" cap="none">
                <a:solidFill>
                  <a:schemeClr val="dk2"/>
                </a:solidFill>
                <a:latin typeface="IBM Plex Mono"/>
                <a:ea typeface="IBM Plex Mono"/>
                <a:cs typeface="IBM Plex Mono"/>
                <a:sym typeface="IBM Plex Mono"/>
              </a:defRPr>
            </a:lvl9pPr>
          </a:lstStyle>
          <a:p>
            <a:r>
              <a:rPr lang="en-US" sz="1600" b="0" dirty="0" smtClean="0">
                <a:solidFill>
                  <a:srgbClr val="FF0000"/>
                </a:solidFill>
                <a:latin typeface="+mj-lt"/>
              </a:rPr>
              <a:t>Gantt Chart:</a:t>
            </a:r>
            <a:endParaRPr lang="en-GB" sz="4400" b="0" dirty="0">
              <a:solidFill>
                <a:srgbClr val="FF0000"/>
              </a:solidFill>
              <a:latin typeface="+mj-lt"/>
            </a:endParaRPr>
          </a:p>
        </p:txBody>
      </p:sp>
      <p:sp>
        <p:nvSpPr>
          <p:cNvPr id="80" name="Google Shape;1949;p49"/>
          <p:cNvSpPr txBox="1">
            <a:spLocks/>
          </p:cNvSpPr>
          <p:nvPr/>
        </p:nvSpPr>
        <p:spPr>
          <a:xfrm>
            <a:off x="4987238" y="3643570"/>
            <a:ext cx="1437135" cy="2987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2"/>
              </a:buClr>
              <a:buSzPts val="4800"/>
              <a:buFont typeface="IBM Plex Mono"/>
              <a:buNone/>
              <a:defRPr sz="6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4800"/>
              <a:buFont typeface="IBM Plex Mono"/>
              <a:buNone/>
              <a:defRPr sz="48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4800"/>
              <a:buFont typeface="IBM Plex Mono"/>
              <a:buNone/>
              <a:defRPr sz="48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4800"/>
              <a:buFont typeface="IBM Plex Mono"/>
              <a:buNone/>
              <a:defRPr sz="48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4800"/>
              <a:buFont typeface="IBM Plex Mono"/>
              <a:buNone/>
              <a:defRPr sz="48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4800"/>
              <a:buFont typeface="IBM Plex Mono"/>
              <a:buNone/>
              <a:defRPr sz="48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4800"/>
              <a:buFont typeface="IBM Plex Mono"/>
              <a:buNone/>
              <a:defRPr sz="48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4800"/>
              <a:buFont typeface="IBM Plex Mono"/>
              <a:buNone/>
              <a:defRPr sz="48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4800"/>
              <a:buFont typeface="IBM Plex Mono"/>
              <a:buNone/>
              <a:defRPr sz="4800" b="1" i="0" u="none" strike="noStrike" cap="none">
                <a:solidFill>
                  <a:schemeClr val="dk2"/>
                </a:solidFill>
                <a:latin typeface="IBM Plex Mono"/>
                <a:ea typeface="IBM Plex Mono"/>
                <a:cs typeface="IBM Plex Mono"/>
                <a:sym typeface="IBM Plex Mono"/>
              </a:defRPr>
            </a:lvl9pPr>
          </a:lstStyle>
          <a:p>
            <a:r>
              <a:rPr lang="en-US" sz="1600" b="0" dirty="0" smtClean="0">
                <a:solidFill>
                  <a:srgbClr val="FF0000"/>
                </a:solidFill>
                <a:latin typeface="+mj-lt"/>
              </a:rPr>
              <a:t>Gantt Chart:</a:t>
            </a:r>
            <a:endParaRPr lang="en-GB" sz="4400" b="0" dirty="0">
              <a:solidFill>
                <a:srgbClr val="FF0000"/>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8" name="Rectangle 7"/>
          <p:cNvSpPr/>
          <p:nvPr/>
        </p:nvSpPr>
        <p:spPr>
          <a:xfrm>
            <a:off x="2039015" y="106436"/>
            <a:ext cx="5957578" cy="707886"/>
          </a:xfrm>
          <a:prstGeom prst="rect">
            <a:avLst/>
          </a:prstGeom>
        </p:spPr>
        <p:txBody>
          <a:bodyPr wrap="square">
            <a:spAutoFit/>
          </a:bodyPr>
          <a:lstStyle/>
          <a:p>
            <a:pPr marL="0" lvl="0" indent="0"/>
            <a:r>
              <a:rPr lang="en-US" sz="4000" dirty="0" smtClean="0">
                <a:solidFill>
                  <a:srgbClr val="00B050"/>
                </a:solidFill>
                <a:latin typeface="Broadway" panose="04040905080B02020502" pitchFamily="82" charset="0"/>
              </a:rPr>
              <a:t>	Calculati</a:t>
            </a:r>
            <a:r>
              <a:rPr lang="en-US" sz="4000" dirty="0" smtClean="0">
                <a:solidFill>
                  <a:srgbClr val="FF0000"/>
                </a:solidFill>
                <a:latin typeface="Broadway" panose="04040905080B02020502" pitchFamily="82" charset="0"/>
              </a:rPr>
              <a:t>o</a:t>
            </a:r>
            <a:r>
              <a:rPr lang="en-US" sz="4000" dirty="0" smtClean="0">
                <a:solidFill>
                  <a:srgbClr val="00B050"/>
                </a:solidFill>
                <a:latin typeface="Broadway" panose="04040905080B02020502" pitchFamily="82" charset="0"/>
              </a:rPr>
              <a:t>n</a:t>
            </a:r>
            <a:endParaRPr lang="en-GB" sz="4000" dirty="0">
              <a:solidFill>
                <a:srgbClr val="00B050"/>
              </a:solidFill>
              <a:latin typeface="Bodoni MT Black" panose="02070A03080606020203" pitchFamily="18" charset="0"/>
            </a:endParaRPr>
          </a:p>
        </p:txBody>
      </p:sp>
      <p:grpSp>
        <p:nvGrpSpPr>
          <p:cNvPr id="4" name="Google Shape;1626;p40"/>
          <p:cNvGrpSpPr/>
          <p:nvPr/>
        </p:nvGrpSpPr>
        <p:grpSpPr>
          <a:xfrm rot="10800000">
            <a:off x="1657668" y="714815"/>
            <a:ext cx="7377472" cy="274540"/>
            <a:chOff x="796100" y="3019701"/>
            <a:chExt cx="4558967" cy="134100"/>
          </a:xfrm>
        </p:grpSpPr>
        <p:sp>
          <p:nvSpPr>
            <p:cNvPr id="5"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7"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Rectangle 9"/>
          <p:cNvSpPr/>
          <p:nvPr/>
        </p:nvSpPr>
        <p:spPr>
          <a:xfrm>
            <a:off x="412389" y="1228357"/>
            <a:ext cx="8380629" cy="1354217"/>
          </a:xfrm>
          <a:prstGeom prst="rect">
            <a:avLst/>
          </a:prstGeom>
        </p:spPr>
        <p:txBody>
          <a:bodyPr wrap="square">
            <a:spAutoFit/>
          </a:bodyPr>
          <a:lstStyle/>
          <a:p>
            <a:pPr lvl="1">
              <a:buFont typeface="Wingdings" panose="05000000000000000000" pitchFamily="2" charset="2"/>
              <a:buChar char="v"/>
            </a:pPr>
            <a:endParaRPr lang="en-US" dirty="0" smtClean="0">
              <a:solidFill>
                <a:srgbClr val="00B050"/>
              </a:solidFill>
            </a:endParaRPr>
          </a:p>
          <a:p>
            <a:pPr lvl="1">
              <a:buFont typeface="Wingdings" panose="05000000000000000000" pitchFamily="2" charset="2"/>
              <a:buChar char="v"/>
            </a:pPr>
            <a:endParaRPr lang="en-US" dirty="0">
              <a:solidFill>
                <a:srgbClr val="00B050"/>
              </a:solidFill>
            </a:endParaRPr>
          </a:p>
          <a:p>
            <a:pPr lvl="1">
              <a:buFont typeface="Wingdings" panose="05000000000000000000" pitchFamily="2" charset="2"/>
              <a:buChar char="v"/>
            </a:pPr>
            <a:endParaRPr lang="en-US" dirty="0" smtClean="0">
              <a:solidFill>
                <a:srgbClr val="00B050"/>
              </a:solidFill>
            </a:endParaRPr>
          </a:p>
          <a:p>
            <a:pPr lvl="1"/>
            <a:endParaRPr lang="en-US" sz="4000" dirty="0" smtClean="0">
              <a:solidFill>
                <a:srgbClr val="00B050"/>
              </a:solidFill>
            </a:endParaRPr>
          </a:p>
        </p:txBody>
      </p:sp>
      <mc:AlternateContent xmlns:mc="http://schemas.openxmlformats.org/markup-compatibility/2006" xmlns:a14="http://schemas.microsoft.com/office/drawing/2010/main">
        <mc:Choice Requires="a14">
          <p:sp>
            <p:nvSpPr>
              <p:cNvPr id="11" name="Rectangle 10"/>
              <p:cNvSpPr/>
              <p:nvPr/>
            </p:nvSpPr>
            <p:spPr>
              <a:xfrm>
                <a:off x="3939249" y="2110778"/>
                <a:ext cx="4707601" cy="943592"/>
              </a:xfrm>
              <a:prstGeom prst="rect">
                <a:avLst/>
              </a:prstGeom>
            </p:spPr>
            <p:txBody>
              <a:bodyPr wrap="square">
                <a:spAutoFit/>
              </a:bodyPr>
              <a:lstStyle/>
              <a:p>
                <a:pPr marL="285750" indent="-285750">
                  <a:buFont typeface="Wingdings" panose="05000000000000000000" pitchFamily="2" charset="2"/>
                  <a:buChar char="v"/>
                </a:pPr>
                <a:r>
                  <a:rPr lang="en-US" sz="1600" b="1" dirty="0" smtClean="0"/>
                  <a:t>For 2</a:t>
                </a:r>
                <a:r>
                  <a:rPr lang="en-US" sz="1600" b="1" baseline="30000" dirty="0" smtClean="0"/>
                  <a:t>nd</a:t>
                </a:r>
                <a:r>
                  <a:rPr lang="en-US" sz="1600" b="1" dirty="0" smtClean="0"/>
                  <a:t> Scenario</a:t>
                </a:r>
                <a:endParaRPr lang="en-GB" sz="1600" b="1" dirty="0" smtClean="0"/>
              </a:p>
              <a:p>
                <a:pPr marL="285750" indent="-285750">
                  <a:buFont typeface="Wingdings" panose="05000000000000000000" pitchFamily="2" charset="2"/>
                  <a:buChar char="Ø"/>
                </a:pPr>
                <a:r>
                  <a:rPr lang="en-GB" sz="1600" b="1" dirty="0" smtClean="0"/>
                  <a:t>AVG waiting Time=</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𝒘𝒂𝒊𝒕𝒊𝒏𝒈</m:t>
                        </m:r>
                        <m:r>
                          <a:rPr lang="en-US" sz="1600" b="1" i="1" smtClean="0">
                            <a:latin typeface="Cambria Math" panose="02040503050406030204" pitchFamily="18" charset="0"/>
                          </a:rPr>
                          <m:t> </m:t>
                        </m:r>
                        <m:r>
                          <a:rPr lang="en-US" sz="1600" b="1" i="1" smtClean="0">
                            <a:latin typeface="Cambria Math" panose="02040503050406030204" pitchFamily="18" charset="0"/>
                          </a:rPr>
                          <m:t>𝒕𝒊𝒎𝒆</m:t>
                        </m:r>
                      </m:num>
                      <m:den>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𝒑𝒓𝒐𝒄𝒆𝒔𝒔</m:t>
                        </m:r>
                      </m:den>
                    </m:f>
                  </m:oMath>
                </a14:m>
                <a:r>
                  <a:rPr lang="en-US" sz="1600" b="1" dirty="0" smtClean="0"/>
                  <a:t>= </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𝟐</m:t>
                        </m:r>
                        <m:r>
                          <a:rPr lang="en-US" sz="1600" b="1" i="1" smtClean="0">
                            <a:latin typeface="Cambria Math" panose="02040503050406030204" pitchFamily="18" charset="0"/>
                          </a:rPr>
                          <m:t>+</m:t>
                        </m:r>
                        <m:r>
                          <a:rPr lang="en-US" sz="1600" b="1" i="1" smtClean="0">
                            <a:latin typeface="Cambria Math" panose="02040503050406030204" pitchFamily="18" charset="0"/>
                          </a:rPr>
                          <m:t>𝟎</m:t>
                        </m:r>
                        <m:r>
                          <a:rPr lang="en-US" sz="1600" b="1" i="1" smtClean="0">
                            <a:latin typeface="Cambria Math" panose="02040503050406030204" pitchFamily="18" charset="0"/>
                          </a:rPr>
                          <m:t>+</m:t>
                        </m:r>
                        <m:r>
                          <a:rPr lang="en-US" sz="1600" b="1" i="1" smtClean="0">
                            <a:latin typeface="Cambria Math" panose="02040503050406030204" pitchFamily="18" charset="0"/>
                          </a:rPr>
                          <m:t>𝟏</m:t>
                        </m:r>
                      </m:num>
                      <m:den>
                        <m:r>
                          <a:rPr lang="en-US" sz="1600" b="1" i="1" smtClean="0">
                            <a:latin typeface="Cambria Math" panose="02040503050406030204" pitchFamily="18" charset="0"/>
                          </a:rPr>
                          <m:t>𝟑</m:t>
                        </m:r>
                      </m:den>
                    </m:f>
                  </m:oMath>
                </a14:m>
                <a:r>
                  <a:rPr lang="en-US" sz="1600" b="1" dirty="0" smtClean="0"/>
                  <a:t> =1</a:t>
                </a:r>
                <a:endParaRPr lang="en-GB" sz="1600" dirty="0"/>
              </a:p>
              <a:p>
                <a:pPr lvl="1">
                  <a:buFont typeface="Wingdings" panose="05000000000000000000" pitchFamily="2" charset="2"/>
                  <a:buChar char="v"/>
                </a:pPr>
                <a:endParaRPr lang="en-GB" dirty="0">
                  <a:solidFill>
                    <a:srgbClr val="00B05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3939249" y="2110778"/>
                <a:ext cx="4707601" cy="943592"/>
              </a:xfrm>
              <a:prstGeom prst="rect">
                <a:avLst/>
              </a:prstGeom>
              <a:blipFill>
                <a:blip r:embed="rId3"/>
                <a:stretch>
                  <a:fillRect l="-518" t="-19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69921" y="1179519"/>
                <a:ext cx="3517994" cy="679481"/>
              </a:xfrm>
              <a:prstGeom prst="rect">
                <a:avLst/>
              </a:prstGeom>
            </p:spPr>
            <p:txBody>
              <a:bodyPr wrap="square">
                <a:spAutoFit/>
              </a:bodyPr>
              <a:lstStyle/>
              <a:p>
                <a:pPr marL="285750" indent="-285750">
                  <a:buFont typeface="Wingdings" panose="05000000000000000000" pitchFamily="2" charset="2"/>
                  <a:buChar char="Ø"/>
                </a:pPr>
                <a:r>
                  <a:rPr lang="en-US" sz="1600" b="1" dirty="0" smtClean="0"/>
                  <a:t>For 1</a:t>
                </a:r>
                <a:r>
                  <a:rPr lang="en-US" sz="1600" b="1" baseline="30000" dirty="0" smtClean="0"/>
                  <a:t>st</a:t>
                </a:r>
                <a:r>
                  <a:rPr lang="en-US" sz="1600" b="1" dirty="0" smtClean="0"/>
                  <a:t> Scenario</a:t>
                </a:r>
                <a:endParaRPr lang="en-GB" sz="1600" dirty="0"/>
              </a:p>
              <a:p>
                <a:pPr lvl="1">
                  <a:buFont typeface="Wingdings" panose="05000000000000000000" pitchFamily="2" charset="2"/>
                  <a:buChar char="v"/>
                </a:pPr>
                <a:r>
                  <a:rPr lang="en-US" dirty="0" smtClean="0">
                    <a:solidFill>
                      <a:srgbClr val="00B050"/>
                    </a:solidFill>
                  </a:rPr>
                  <a:t> AVG WT=</a:t>
                </a:r>
                <a14:m>
                  <m:oMath xmlns:m="http://schemas.openxmlformats.org/officeDocument/2006/math">
                    <m:f>
                      <m:fPr>
                        <m:ctrlPr>
                          <a:rPr lang="en-US" b="1" i="1">
                            <a:latin typeface="Cambria Math" panose="02040503050406030204" pitchFamily="18" charset="0"/>
                          </a:rPr>
                        </m:ctrlPr>
                      </m:fPr>
                      <m:num>
                        <m:r>
                          <a:rPr lang="en-US" b="1" i="1">
                            <a:latin typeface="Cambria Math" panose="02040503050406030204" pitchFamily="18" charset="0"/>
                          </a:rPr>
                          <m:t>𝒕𝒐𝒕𝒂𝒍</m:t>
                        </m:r>
                        <m:r>
                          <a:rPr lang="en-US" b="1" i="1">
                            <a:latin typeface="Cambria Math" panose="02040503050406030204" pitchFamily="18" charset="0"/>
                          </a:rPr>
                          <m:t> </m:t>
                        </m:r>
                        <m:r>
                          <a:rPr lang="en-US" b="1" i="1">
                            <a:latin typeface="Cambria Math" panose="02040503050406030204" pitchFamily="18" charset="0"/>
                          </a:rPr>
                          <m:t>𝒘𝒂𝒊𝒕𝒊𝒏𝒈</m:t>
                        </m:r>
                        <m:r>
                          <a:rPr lang="en-US" b="1" i="1">
                            <a:latin typeface="Cambria Math" panose="02040503050406030204" pitchFamily="18" charset="0"/>
                          </a:rPr>
                          <m:t> </m:t>
                        </m:r>
                        <m:r>
                          <a:rPr lang="en-US" b="1" i="1">
                            <a:latin typeface="Cambria Math" panose="02040503050406030204" pitchFamily="18" charset="0"/>
                          </a:rPr>
                          <m:t>𝒕𝒊𝒎𝒆</m:t>
                        </m:r>
                      </m:num>
                      <m:den>
                        <m:r>
                          <a:rPr lang="en-US" b="1" i="1">
                            <a:latin typeface="Cambria Math" panose="02040503050406030204" pitchFamily="18" charset="0"/>
                          </a:rPr>
                          <m:t>𝒕𝒐𝒕𝒂𝒍</m:t>
                        </m:r>
                        <m:r>
                          <a:rPr lang="en-US" b="1" i="1">
                            <a:latin typeface="Cambria Math" panose="02040503050406030204" pitchFamily="18" charset="0"/>
                          </a:rPr>
                          <m:t> </m:t>
                        </m:r>
                        <m:r>
                          <a:rPr lang="en-US" b="1" i="1">
                            <a:latin typeface="Cambria Math" panose="02040503050406030204" pitchFamily="18" charset="0"/>
                          </a:rPr>
                          <m:t>𝒑𝒓𝒐𝒄𝒆𝒔𝒔</m:t>
                        </m:r>
                      </m:den>
                    </m:f>
                  </m:oMath>
                </a14:m>
                <a:r>
                  <a:rPr lang="en-US" b="1" dirty="0"/>
                  <a:t>= </a:t>
                </a:r>
                <a14:m>
                  <m:oMath xmlns:m="http://schemas.openxmlformats.org/officeDocument/2006/math">
                    <m:f>
                      <m:fPr>
                        <m:ctrlPr>
                          <a:rPr lang="en-US" b="1" i="1">
                            <a:latin typeface="Cambria Math" panose="02040503050406030204" pitchFamily="18" charset="0"/>
                          </a:rPr>
                        </m:ctrlPr>
                      </m:fPr>
                      <m:num>
                        <m:r>
                          <a:rPr lang="en-US" b="1" i="1">
                            <a:latin typeface="Cambria Math" panose="02040503050406030204" pitchFamily="18" charset="0"/>
                          </a:rPr>
                          <m:t>𝟎</m:t>
                        </m:r>
                        <m:r>
                          <a:rPr lang="en-US" b="1" i="1">
                            <a:latin typeface="Cambria Math" panose="02040503050406030204" pitchFamily="18" charset="0"/>
                          </a:rPr>
                          <m:t>+</m:t>
                        </m:r>
                        <m:r>
                          <a:rPr lang="en-US" b="1" i="1" smtClean="0">
                            <a:latin typeface="Cambria Math" panose="02040503050406030204" pitchFamily="18" charset="0"/>
                          </a:rPr>
                          <m:t>𝟒𝟗</m:t>
                        </m:r>
                        <m:r>
                          <a:rPr lang="en-US" b="1" i="1" smtClean="0">
                            <a:latin typeface="Cambria Math" panose="02040503050406030204" pitchFamily="18" charset="0"/>
                          </a:rPr>
                          <m:t>+</m:t>
                        </m:r>
                        <m:r>
                          <a:rPr lang="en-US" b="1" i="1" smtClean="0">
                            <a:latin typeface="Cambria Math" panose="02040503050406030204" pitchFamily="18" charset="0"/>
                          </a:rPr>
                          <m:t>𝟓𝟎</m:t>
                        </m:r>
                      </m:num>
                      <m:den>
                        <m:r>
                          <a:rPr lang="en-US" b="1" i="1" smtClean="0">
                            <a:latin typeface="Cambria Math" panose="02040503050406030204" pitchFamily="18" charset="0"/>
                          </a:rPr>
                          <m:t>𝟑</m:t>
                        </m:r>
                      </m:den>
                    </m:f>
                  </m:oMath>
                </a14:m>
                <a:r>
                  <a:rPr lang="en-GB" dirty="0" smtClean="0">
                    <a:solidFill>
                      <a:srgbClr val="00B050"/>
                    </a:solidFill>
                  </a:rPr>
                  <a:t>=33</a:t>
                </a:r>
                <a:endParaRPr lang="en-GB" dirty="0">
                  <a:solidFill>
                    <a:srgbClr val="00B050"/>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769921" y="1179519"/>
                <a:ext cx="3517994" cy="679481"/>
              </a:xfrm>
              <a:prstGeom prst="rect">
                <a:avLst/>
              </a:prstGeom>
              <a:blipFill>
                <a:blip r:embed="rId4"/>
                <a:stretch>
                  <a:fillRect l="-693" t="-2679"/>
                </a:stretch>
              </a:blipFill>
            </p:spPr>
            <p:txBody>
              <a:bodyPr/>
              <a:lstStyle/>
              <a:p>
                <a:r>
                  <a:rPr lang="en-GB">
                    <a:noFill/>
                  </a:rPr>
                  <a:t> </a:t>
                </a:r>
              </a:p>
            </p:txBody>
          </p:sp>
        </mc:Fallback>
      </mc:AlternateContent>
      <p:sp>
        <p:nvSpPr>
          <p:cNvPr id="2" name="Rectangle 1"/>
          <p:cNvSpPr/>
          <p:nvPr/>
        </p:nvSpPr>
        <p:spPr>
          <a:xfrm>
            <a:off x="769921" y="2921666"/>
            <a:ext cx="7604058" cy="1077218"/>
          </a:xfrm>
          <a:prstGeom prst="rect">
            <a:avLst/>
          </a:prstGeom>
        </p:spPr>
        <p:txBody>
          <a:bodyPr wrap="square">
            <a:spAutoFit/>
          </a:bodyPr>
          <a:lstStyle/>
          <a:p>
            <a:r>
              <a:rPr lang="en-GB" sz="1600" dirty="0">
                <a:solidFill>
                  <a:srgbClr val="00B0F0"/>
                </a:solidFill>
              </a:rPr>
              <a:t>"In FCFS scheduling, even if all processes have the same burst time, those that arrive later may still experience longer waiting times. This happens because FCFS strictly follows arrival order, leading to a queue where later processes are delayed unnecessarily — a form of the convoy effect."</a:t>
            </a:r>
          </a:p>
        </p:txBody>
      </p:sp>
    </p:spTree>
    <p:extLst>
      <p:ext uri="{BB962C8B-B14F-4D97-AF65-F5344CB8AC3E}">
        <p14:creationId xmlns:p14="http://schemas.microsoft.com/office/powerpoint/2010/main" val="53675769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072"/>
        <p:cNvGrpSpPr/>
        <p:nvPr/>
      </p:nvGrpSpPr>
      <p:grpSpPr>
        <a:xfrm>
          <a:off x="0" y="0"/>
          <a:ext cx="0" cy="0"/>
          <a:chOff x="0" y="0"/>
          <a:chExt cx="0" cy="0"/>
        </a:xfrm>
      </p:grpSpPr>
      <p:sp>
        <p:nvSpPr>
          <p:cNvPr id="2" name="Rectangle 1"/>
          <p:cNvSpPr/>
          <p:nvPr/>
        </p:nvSpPr>
        <p:spPr>
          <a:xfrm>
            <a:off x="1834996" y="229326"/>
            <a:ext cx="5780914" cy="369332"/>
          </a:xfrm>
          <a:prstGeom prst="rect">
            <a:avLst/>
          </a:prstGeom>
        </p:spPr>
        <p:txBody>
          <a:bodyPr wrap="square">
            <a:spAutoFit/>
          </a:bodyPr>
          <a:lstStyle/>
          <a:p>
            <a:pPr marL="0" lvl="0" indent="0"/>
            <a:r>
              <a:rPr lang="en-US" sz="1800" dirty="0" smtClean="0">
                <a:solidFill>
                  <a:srgbClr val="00B050"/>
                </a:solidFill>
                <a:latin typeface="Broadway" panose="04040905080B02020502" pitchFamily="82" charset="0"/>
              </a:rPr>
              <a:t>Advantage and Disadvantage of  FCFS:</a:t>
            </a:r>
            <a:endParaRPr lang="en-GB" sz="1800" dirty="0">
              <a:solidFill>
                <a:srgbClr val="00B050"/>
              </a:solidFill>
              <a:latin typeface="Bodoni MT Black" panose="02070A03080606020203" pitchFamily="18" charset="0"/>
            </a:endParaRPr>
          </a:p>
        </p:txBody>
      </p:sp>
      <p:sp>
        <p:nvSpPr>
          <p:cNvPr id="3" name="Subtitle 2"/>
          <p:cNvSpPr>
            <a:spLocks noGrp="1"/>
          </p:cNvSpPr>
          <p:nvPr>
            <p:ph type="subTitle" idx="1"/>
          </p:nvPr>
        </p:nvSpPr>
        <p:spPr>
          <a:xfrm>
            <a:off x="524636" y="709030"/>
            <a:ext cx="7710900" cy="3925723"/>
          </a:xfrm>
        </p:spPr>
        <p:txBody>
          <a:bodyPr/>
          <a:lstStyle/>
          <a:p>
            <a:pPr marL="425450" indent="-285750">
              <a:buFont typeface="Wingdings" panose="05000000000000000000" pitchFamily="2" charset="2"/>
              <a:buChar char="Ø"/>
            </a:pPr>
            <a:r>
              <a:rPr lang="en-GB" sz="1600" b="1" dirty="0">
                <a:solidFill>
                  <a:srgbClr val="FF0000"/>
                </a:solidFill>
              </a:rPr>
              <a:t>Advantages</a:t>
            </a:r>
            <a:r>
              <a:rPr lang="en-GB" sz="1600" b="1" dirty="0" smtClean="0">
                <a:solidFill>
                  <a:srgbClr val="FF0000"/>
                </a:solidFill>
              </a:rPr>
              <a:t>:</a:t>
            </a:r>
          </a:p>
          <a:p>
            <a:pPr marL="139700" indent="0">
              <a:buNone/>
            </a:pPr>
            <a:endParaRPr lang="en-GB" sz="1600" b="1" dirty="0" smtClean="0">
              <a:solidFill>
                <a:srgbClr val="FF0000"/>
              </a:solidFill>
            </a:endParaRPr>
          </a:p>
          <a:p>
            <a:r>
              <a:rPr lang="en-GB" sz="1600" b="1" dirty="0" smtClean="0"/>
              <a:t>Simple and Easy to Understand</a:t>
            </a:r>
            <a:r>
              <a:rPr lang="en-GB" sz="1600" dirty="0" smtClean="0"/>
              <a:t/>
            </a:r>
            <a:br>
              <a:rPr lang="en-GB" sz="1600" dirty="0" smtClean="0"/>
            </a:br>
            <a:r>
              <a:rPr lang="en-GB" sz="1600" dirty="0" smtClean="0"/>
              <a:t>➔ It's the easiest scheduling algorithm — very easy to implement.</a:t>
            </a:r>
          </a:p>
          <a:p>
            <a:r>
              <a:rPr lang="en-GB" sz="1600" b="1" dirty="0" smtClean="0"/>
              <a:t>Fair </a:t>
            </a:r>
            <a:r>
              <a:rPr lang="en-GB" sz="1600" b="1" dirty="0"/>
              <a:t>to All Processes</a:t>
            </a:r>
            <a:r>
              <a:rPr lang="en-GB" sz="1600" dirty="0"/>
              <a:t/>
            </a:r>
            <a:br>
              <a:rPr lang="en-GB" sz="1600" dirty="0"/>
            </a:br>
            <a:r>
              <a:rPr lang="en-GB" sz="1600" dirty="0"/>
              <a:t>➔ Processes are served in the exact order they arrive. No one is unfairly delayed.</a:t>
            </a:r>
          </a:p>
          <a:p>
            <a:r>
              <a:rPr lang="en-GB" sz="1600" b="1" dirty="0"/>
              <a:t>Low Overhead</a:t>
            </a:r>
            <a:r>
              <a:rPr lang="en-GB" sz="1600" dirty="0"/>
              <a:t/>
            </a:r>
            <a:br>
              <a:rPr lang="en-GB" sz="1600" dirty="0"/>
            </a:br>
            <a:r>
              <a:rPr lang="en-GB" sz="1600" dirty="0"/>
              <a:t>➔ Since there’s no </a:t>
            </a:r>
            <a:r>
              <a:rPr lang="en-GB" sz="1600" dirty="0" err="1"/>
              <a:t>preemption</a:t>
            </a:r>
            <a:r>
              <a:rPr lang="en-GB" sz="1600" dirty="0"/>
              <a:t> (no interruption), context switching is minimal.</a:t>
            </a:r>
          </a:p>
          <a:p>
            <a:r>
              <a:rPr lang="en-GB" sz="1600" b="1" dirty="0"/>
              <a:t>Good for Batch Systems</a:t>
            </a:r>
            <a:r>
              <a:rPr lang="en-GB" sz="1600" dirty="0"/>
              <a:t/>
            </a:r>
            <a:br>
              <a:rPr lang="en-GB" sz="1600" dirty="0"/>
            </a:br>
            <a:r>
              <a:rPr lang="en-GB" sz="1600" dirty="0"/>
              <a:t>➔ Works well when you have long-running, non-urgent background jobs.</a:t>
            </a:r>
          </a:p>
        </p:txBody>
      </p:sp>
      <p:grpSp>
        <p:nvGrpSpPr>
          <p:cNvPr id="4" name="Google Shape;2017;p49"/>
          <p:cNvGrpSpPr/>
          <p:nvPr/>
        </p:nvGrpSpPr>
        <p:grpSpPr>
          <a:xfrm>
            <a:off x="1671468" y="574930"/>
            <a:ext cx="5944442" cy="134100"/>
            <a:chOff x="774450" y="3019701"/>
            <a:chExt cx="5944442" cy="134100"/>
          </a:xfrm>
        </p:grpSpPr>
        <p:sp>
          <p:nvSpPr>
            <p:cNvPr id="5" name="Google Shape;2018;p49"/>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2019;p49"/>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7" name="Google Shape;2020;p49"/>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91652442"/>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072"/>
        <p:cNvGrpSpPr/>
        <p:nvPr/>
      </p:nvGrpSpPr>
      <p:grpSpPr>
        <a:xfrm>
          <a:off x="0" y="0"/>
          <a:ext cx="0" cy="0"/>
          <a:chOff x="0" y="0"/>
          <a:chExt cx="0" cy="0"/>
        </a:xfrm>
      </p:grpSpPr>
      <p:sp>
        <p:nvSpPr>
          <p:cNvPr id="2" name="Rectangle 1"/>
          <p:cNvSpPr/>
          <p:nvPr/>
        </p:nvSpPr>
        <p:spPr>
          <a:xfrm>
            <a:off x="1834996" y="229326"/>
            <a:ext cx="5780914" cy="369332"/>
          </a:xfrm>
          <a:prstGeom prst="rect">
            <a:avLst/>
          </a:prstGeom>
        </p:spPr>
        <p:txBody>
          <a:bodyPr wrap="square">
            <a:spAutoFit/>
          </a:bodyPr>
          <a:lstStyle/>
          <a:p>
            <a:pPr marL="0" lvl="0" indent="0"/>
            <a:r>
              <a:rPr lang="en-US" sz="1800" dirty="0" smtClean="0">
                <a:solidFill>
                  <a:srgbClr val="00B050"/>
                </a:solidFill>
                <a:latin typeface="Broadway" panose="04040905080B02020502" pitchFamily="82" charset="0"/>
              </a:rPr>
              <a:t>Advantage and Disadvantage of  FCFS:</a:t>
            </a:r>
            <a:endParaRPr lang="en-GB" sz="1800" dirty="0">
              <a:solidFill>
                <a:srgbClr val="00B050"/>
              </a:solidFill>
              <a:latin typeface="Bodoni MT Black" panose="02070A03080606020203" pitchFamily="18" charset="0"/>
            </a:endParaRPr>
          </a:p>
        </p:txBody>
      </p:sp>
      <p:sp>
        <p:nvSpPr>
          <p:cNvPr id="3" name="Subtitle 2"/>
          <p:cNvSpPr>
            <a:spLocks noGrp="1"/>
          </p:cNvSpPr>
          <p:nvPr>
            <p:ph type="subTitle" idx="1"/>
          </p:nvPr>
        </p:nvSpPr>
        <p:spPr>
          <a:xfrm>
            <a:off x="524636" y="709030"/>
            <a:ext cx="7710900" cy="3925723"/>
          </a:xfrm>
        </p:spPr>
        <p:txBody>
          <a:bodyPr/>
          <a:lstStyle/>
          <a:p>
            <a:pPr marL="425450" indent="-285750">
              <a:buFont typeface="Wingdings" panose="05000000000000000000" pitchFamily="2" charset="2"/>
              <a:buChar char="Ø"/>
            </a:pPr>
            <a:r>
              <a:rPr lang="en-GB" sz="1600" b="1" dirty="0">
                <a:solidFill>
                  <a:srgbClr val="FF0000"/>
                </a:solidFill>
              </a:rPr>
              <a:t>Advantages</a:t>
            </a:r>
            <a:r>
              <a:rPr lang="en-GB" sz="1600" b="1" dirty="0" smtClean="0">
                <a:solidFill>
                  <a:srgbClr val="FF0000"/>
                </a:solidFill>
              </a:rPr>
              <a:t>:</a:t>
            </a:r>
          </a:p>
          <a:p>
            <a:pPr marL="139700" indent="0">
              <a:buNone/>
            </a:pPr>
            <a:endParaRPr lang="en-GB" sz="1600" b="1" dirty="0" smtClean="0">
              <a:solidFill>
                <a:srgbClr val="FF0000"/>
              </a:solidFill>
            </a:endParaRPr>
          </a:p>
          <a:p>
            <a:r>
              <a:rPr lang="en-GB" sz="1600" b="1" dirty="0" smtClean="0"/>
              <a:t>Simple and Easy to Understand</a:t>
            </a:r>
            <a:r>
              <a:rPr lang="en-GB" sz="1600" dirty="0" smtClean="0"/>
              <a:t/>
            </a:r>
            <a:br>
              <a:rPr lang="en-GB" sz="1600" dirty="0" smtClean="0"/>
            </a:br>
            <a:r>
              <a:rPr lang="en-GB" sz="1600" dirty="0" smtClean="0"/>
              <a:t>➔ It's the easiest scheduling algorithm — very easy to implement.</a:t>
            </a:r>
          </a:p>
          <a:p>
            <a:r>
              <a:rPr lang="en-GB" sz="1600" b="1" dirty="0" smtClean="0"/>
              <a:t>Fair </a:t>
            </a:r>
            <a:r>
              <a:rPr lang="en-GB" sz="1600" b="1" dirty="0"/>
              <a:t>to All Processes</a:t>
            </a:r>
            <a:r>
              <a:rPr lang="en-GB" sz="1600" dirty="0"/>
              <a:t/>
            </a:r>
            <a:br>
              <a:rPr lang="en-GB" sz="1600" dirty="0"/>
            </a:br>
            <a:r>
              <a:rPr lang="en-GB" sz="1600" dirty="0"/>
              <a:t>➔ Processes are served in the exact order they arrive. No one is unfairly delayed.</a:t>
            </a:r>
          </a:p>
          <a:p>
            <a:r>
              <a:rPr lang="en-GB" sz="1600" b="1" dirty="0"/>
              <a:t>Low Overhead</a:t>
            </a:r>
            <a:r>
              <a:rPr lang="en-GB" sz="1600" dirty="0"/>
              <a:t/>
            </a:r>
            <a:br>
              <a:rPr lang="en-GB" sz="1600" dirty="0"/>
            </a:br>
            <a:r>
              <a:rPr lang="en-GB" sz="1600" dirty="0"/>
              <a:t>➔ Since there’s no </a:t>
            </a:r>
            <a:r>
              <a:rPr lang="en-GB" sz="1600" dirty="0" err="1"/>
              <a:t>preemption</a:t>
            </a:r>
            <a:r>
              <a:rPr lang="en-GB" sz="1600" dirty="0"/>
              <a:t> (no interruption), context switching is minimal.</a:t>
            </a:r>
          </a:p>
          <a:p>
            <a:r>
              <a:rPr lang="en-GB" sz="1600" b="1" dirty="0"/>
              <a:t>Good for Batch Systems</a:t>
            </a:r>
            <a:r>
              <a:rPr lang="en-GB" sz="1600" dirty="0"/>
              <a:t/>
            </a:r>
            <a:br>
              <a:rPr lang="en-GB" sz="1600" dirty="0"/>
            </a:br>
            <a:r>
              <a:rPr lang="en-GB" sz="1600" dirty="0"/>
              <a:t>➔ Works well when you have long-running, non-urgent background jobs.</a:t>
            </a:r>
          </a:p>
        </p:txBody>
      </p:sp>
      <p:grpSp>
        <p:nvGrpSpPr>
          <p:cNvPr id="4" name="Google Shape;2017;p49"/>
          <p:cNvGrpSpPr/>
          <p:nvPr/>
        </p:nvGrpSpPr>
        <p:grpSpPr>
          <a:xfrm>
            <a:off x="1671468" y="574930"/>
            <a:ext cx="5944442" cy="134100"/>
            <a:chOff x="774450" y="3019701"/>
            <a:chExt cx="5944442" cy="134100"/>
          </a:xfrm>
        </p:grpSpPr>
        <p:sp>
          <p:nvSpPr>
            <p:cNvPr id="5" name="Google Shape;2018;p49"/>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2019;p49"/>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7" name="Google Shape;2020;p49"/>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96043970"/>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072"/>
        <p:cNvGrpSpPr/>
        <p:nvPr/>
      </p:nvGrpSpPr>
      <p:grpSpPr>
        <a:xfrm>
          <a:off x="0" y="0"/>
          <a:ext cx="0" cy="0"/>
          <a:chOff x="0" y="0"/>
          <a:chExt cx="0" cy="0"/>
        </a:xfrm>
      </p:grpSpPr>
      <p:sp>
        <p:nvSpPr>
          <p:cNvPr id="3" name="Subtitle 2"/>
          <p:cNvSpPr>
            <a:spLocks noGrp="1"/>
          </p:cNvSpPr>
          <p:nvPr>
            <p:ph type="subTitle" idx="1"/>
          </p:nvPr>
        </p:nvSpPr>
        <p:spPr>
          <a:xfrm>
            <a:off x="481093" y="542116"/>
            <a:ext cx="8336336" cy="3455700"/>
          </a:xfrm>
        </p:spPr>
        <p:txBody>
          <a:bodyPr/>
          <a:lstStyle/>
          <a:p>
            <a:pPr marL="425450" indent="-285750">
              <a:buFont typeface="Wingdings" panose="05000000000000000000" pitchFamily="2" charset="2"/>
              <a:buChar char="Ø"/>
            </a:pPr>
            <a:r>
              <a:rPr lang="en-GB" sz="1600" b="1" dirty="0" smtClean="0">
                <a:solidFill>
                  <a:srgbClr val="FF0000"/>
                </a:solidFill>
              </a:rPr>
              <a:t>Disadvantages:</a:t>
            </a:r>
          </a:p>
          <a:p>
            <a:pPr marL="139700" indent="0">
              <a:buNone/>
            </a:pPr>
            <a:endParaRPr lang="en-GB" b="1" dirty="0" smtClean="0">
              <a:solidFill>
                <a:srgbClr val="FF0000"/>
              </a:solidFill>
            </a:endParaRPr>
          </a:p>
          <a:p>
            <a:r>
              <a:rPr lang="en-GB" b="1" dirty="0" smtClean="0"/>
              <a:t>Long </a:t>
            </a:r>
            <a:r>
              <a:rPr lang="en-GB" b="1" dirty="0"/>
              <a:t>Processes Delay Short Processes</a:t>
            </a:r>
            <a:r>
              <a:rPr lang="en-GB" dirty="0"/>
              <a:t/>
            </a:r>
            <a:br>
              <a:rPr lang="en-GB" dirty="0"/>
            </a:br>
            <a:r>
              <a:rPr lang="en-GB" dirty="0"/>
              <a:t>➔ If a big job comes first, smaller tasks must wait a long time (even if they are very short).</a:t>
            </a:r>
          </a:p>
          <a:p>
            <a:r>
              <a:rPr lang="en-GB" b="1" dirty="0"/>
              <a:t>Convoy Effect</a:t>
            </a:r>
            <a:r>
              <a:rPr lang="en-GB" dirty="0"/>
              <a:t/>
            </a:r>
            <a:br>
              <a:rPr lang="en-GB" dirty="0"/>
            </a:br>
            <a:r>
              <a:rPr lang="en-GB" dirty="0"/>
              <a:t>➔ A slow/big process can block all the faster/smaller processes, making the whole system slower.</a:t>
            </a:r>
          </a:p>
          <a:p>
            <a:r>
              <a:rPr lang="en-GB" b="1" dirty="0"/>
              <a:t>Not Good for Interactive Systems</a:t>
            </a:r>
            <a:r>
              <a:rPr lang="en-GB" dirty="0"/>
              <a:t/>
            </a:r>
            <a:br>
              <a:rPr lang="en-GB" dirty="0"/>
            </a:br>
            <a:r>
              <a:rPr lang="en-GB" dirty="0"/>
              <a:t>➔ Systems like games, user applications, and real-time apps need fast responses, which FCFS cannot provide.</a:t>
            </a:r>
          </a:p>
          <a:p>
            <a:r>
              <a:rPr lang="en-GB" b="1" dirty="0"/>
              <a:t>No Prioritization</a:t>
            </a:r>
            <a:r>
              <a:rPr lang="en-GB" dirty="0"/>
              <a:t/>
            </a:r>
            <a:br>
              <a:rPr lang="en-GB" dirty="0"/>
            </a:br>
            <a:r>
              <a:rPr lang="en-GB" dirty="0"/>
              <a:t>➔ Urgent or important processes can't be given priority. Everything must wait its turn.</a:t>
            </a:r>
          </a:p>
          <a:p>
            <a:pPr marL="139700" indent="0">
              <a:buNone/>
            </a:pPr>
            <a:endParaRPr lang="en-GB" b="1" dirty="0">
              <a:solidFill>
                <a:srgbClr val="FF0000"/>
              </a:solidFill>
            </a:endParaRPr>
          </a:p>
        </p:txBody>
      </p:sp>
      <p:sp>
        <p:nvSpPr>
          <p:cNvPr id="4" name="Rectangle 3"/>
          <p:cNvSpPr/>
          <p:nvPr/>
        </p:nvSpPr>
        <p:spPr>
          <a:xfrm>
            <a:off x="1617281" y="172784"/>
            <a:ext cx="5780914" cy="369332"/>
          </a:xfrm>
          <a:prstGeom prst="rect">
            <a:avLst/>
          </a:prstGeom>
        </p:spPr>
        <p:txBody>
          <a:bodyPr wrap="square">
            <a:spAutoFit/>
          </a:bodyPr>
          <a:lstStyle/>
          <a:p>
            <a:pPr marL="0" lvl="0" indent="0"/>
            <a:r>
              <a:rPr lang="en-US" sz="1800" dirty="0" smtClean="0">
                <a:solidFill>
                  <a:srgbClr val="00B050"/>
                </a:solidFill>
                <a:latin typeface="Broadway" panose="04040905080B02020502" pitchFamily="82" charset="0"/>
              </a:rPr>
              <a:t>Advantage and Disadvantage of  FCFS:</a:t>
            </a:r>
            <a:endParaRPr lang="en-GB" sz="1800" dirty="0">
              <a:solidFill>
                <a:srgbClr val="00B050"/>
              </a:solidFill>
              <a:latin typeface="Bodoni MT Black" panose="02070A03080606020203" pitchFamily="18" charset="0"/>
            </a:endParaRPr>
          </a:p>
        </p:txBody>
      </p:sp>
      <p:grpSp>
        <p:nvGrpSpPr>
          <p:cNvPr id="5" name="Google Shape;2017;p49"/>
          <p:cNvGrpSpPr/>
          <p:nvPr/>
        </p:nvGrpSpPr>
        <p:grpSpPr>
          <a:xfrm>
            <a:off x="1535517" y="475066"/>
            <a:ext cx="5944442" cy="134100"/>
            <a:chOff x="774450" y="3019701"/>
            <a:chExt cx="5944442" cy="134100"/>
          </a:xfrm>
        </p:grpSpPr>
        <p:sp>
          <p:nvSpPr>
            <p:cNvPr id="6" name="Google Shape;2018;p49"/>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 name="Google Shape;2019;p49"/>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8" name="Google Shape;2020;p49"/>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20955747"/>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078"/>
        <p:cNvGrpSpPr/>
        <p:nvPr/>
      </p:nvGrpSpPr>
      <p:grpSpPr>
        <a:xfrm>
          <a:off x="0" y="0"/>
          <a:ext cx="0" cy="0"/>
          <a:chOff x="0" y="0"/>
          <a:chExt cx="0" cy="0"/>
        </a:xfrm>
      </p:grpSpPr>
      <p:sp>
        <p:nvSpPr>
          <p:cNvPr id="24" name="Rectangle 23"/>
          <p:cNvSpPr/>
          <p:nvPr/>
        </p:nvSpPr>
        <p:spPr>
          <a:xfrm>
            <a:off x="433859" y="218670"/>
            <a:ext cx="8469442" cy="523220"/>
          </a:xfrm>
          <a:prstGeom prst="rect">
            <a:avLst/>
          </a:prstGeom>
        </p:spPr>
        <p:txBody>
          <a:bodyPr wrap="square">
            <a:spAutoFit/>
          </a:bodyPr>
          <a:lstStyle/>
          <a:p>
            <a:pPr marL="0" lvl="0" indent="0"/>
            <a:r>
              <a:rPr lang="en-GB" sz="2800" dirty="0" smtClean="0">
                <a:solidFill>
                  <a:srgbClr val="00B050"/>
                </a:solidFill>
                <a:latin typeface="Broadway" panose="04040905080B02020502" pitchFamily="82" charset="0"/>
              </a:rPr>
              <a:t>	</a:t>
            </a:r>
            <a:r>
              <a:rPr lang="en-GB" sz="2800" dirty="0" err="1" smtClean="0">
                <a:solidFill>
                  <a:srgbClr val="00B050"/>
                </a:solidFill>
                <a:latin typeface="Broadway" panose="04040905080B02020502" pitchFamily="82" charset="0"/>
              </a:rPr>
              <a:t>Sortest</a:t>
            </a:r>
            <a:r>
              <a:rPr lang="en-GB" sz="2800" dirty="0" smtClean="0">
                <a:solidFill>
                  <a:srgbClr val="00B050"/>
                </a:solidFill>
                <a:latin typeface="Broadway" panose="04040905080B02020502" pitchFamily="82" charset="0"/>
              </a:rPr>
              <a:t> Job First(SJF) Algorithms</a:t>
            </a:r>
            <a:r>
              <a:rPr lang="en-GB" sz="2800" dirty="0" smtClean="0">
                <a:solidFill>
                  <a:srgbClr val="00B050"/>
                </a:solidFill>
                <a:latin typeface="Bodoni MT Black" panose="02070A03080606020203" pitchFamily="18" charset="0"/>
              </a:rPr>
              <a:t>:</a:t>
            </a:r>
            <a:endParaRPr lang="en-GB" sz="2800" dirty="0">
              <a:solidFill>
                <a:srgbClr val="00B050"/>
              </a:solidFill>
              <a:latin typeface="Bodoni MT Black" panose="02070A03080606020203" pitchFamily="18" charset="0"/>
            </a:endParaRPr>
          </a:p>
        </p:txBody>
      </p:sp>
      <p:sp>
        <p:nvSpPr>
          <p:cNvPr id="26" name="Rectangle 25"/>
          <p:cNvSpPr/>
          <p:nvPr/>
        </p:nvSpPr>
        <p:spPr>
          <a:xfrm>
            <a:off x="224853" y="831537"/>
            <a:ext cx="8678448" cy="3637919"/>
          </a:xfrm>
          <a:prstGeom prst="rect">
            <a:avLst/>
          </a:prstGeom>
        </p:spPr>
        <p:txBody>
          <a:bodyPr wrap="square">
            <a:spAutoFit/>
          </a:bodyPr>
          <a:lstStyle/>
          <a:p>
            <a:pPr marL="457200" indent="-457200">
              <a:lnSpc>
                <a:spcPct val="115000"/>
              </a:lnSpc>
              <a:spcBef>
                <a:spcPts val="200"/>
              </a:spcBef>
              <a:buFont typeface="Wingdings" panose="05000000000000000000" pitchFamily="2" charset="2"/>
              <a:buChar char="Ø"/>
            </a:pPr>
            <a:r>
              <a:rPr lang="en-US" sz="2800" dirty="0" smtClean="0">
                <a:latin typeface="Times New Roman" panose="02020603050405020304" pitchFamily="18" charset="0"/>
                <a:ea typeface="Times New Roman" panose="02020603050405020304" pitchFamily="18" charset="0"/>
              </a:rPr>
              <a:t>The shortest job first(SJF) or shortest job </a:t>
            </a:r>
            <a:r>
              <a:rPr lang="en-US" sz="2800" dirty="0" err="1" smtClean="0">
                <a:latin typeface="Times New Roman" panose="02020603050405020304" pitchFamily="18" charset="0"/>
                <a:ea typeface="Times New Roman" panose="02020603050405020304" pitchFamily="18" charset="0"/>
              </a:rPr>
              <a:t>next,is</a:t>
            </a:r>
            <a:r>
              <a:rPr lang="en-US" sz="2800" dirty="0" smtClean="0">
                <a:latin typeface="Times New Roman" panose="02020603050405020304" pitchFamily="18" charset="0"/>
                <a:ea typeface="Times New Roman" panose="02020603050405020304" pitchFamily="18" charset="0"/>
              </a:rPr>
              <a:t> a scheduling policy that select the waiting process within the smallest execution time to execute next.</a:t>
            </a:r>
          </a:p>
          <a:p>
            <a:pPr marL="457200" indent="-457200">
              <a:lnSpc>
                <a:spcPct val="115000"/>
              </a:lnSpc>
              <a:spcBef>
                <a:spcPts val="200"/>
              </a:spcBef>
              <a:buFont typeface="Wingdings" panose="05000000000000000000" pitchFamily="2" charset="2"/>
              <a:buChar char="Ø"/>
            </a:pPr>
            <a:r>
              <a:rPr lang="en-US" sz="2800" dirty="0" err="1" smtClean="0">
                <a:latin typeface="Times New Roman" panose="02020603050405020304" pitchFamily="18" charset="0"/>
                <a:ea typeface="Times New Roman" panose="02020603050405020304" pitchFamily="18" charset="0"/>
              </a:rPr>
              <a:t>SJN,also</a:t>
            </a:r>
            <a:r>
              <a:rPr lang="en-US" sz="2800" dirty="0" smtClean="0">
                <a:latin typeface="Times New Roman" panose="02020603050405020304" pitchFamily="18" charset="0"/>
                <a:ea typeface="Times New Roman" panose="02020603050405020304" pitchFamily="18" charset="0"/>
              </a:rPr>
              <a:t> known as Shortest Job Next(SJN)</a:t>
            </a:r>
          </a:p>
          <a:p>
            <a:pPr marL="457200" indent="-457200">
              <a:lnSpc>
                <a:spcPct val="115000"/>
              </a:lnSpc>
              <a:spcBef>
                <a:spcPts val="200"/>
              </a:spcBef>
              <a:buFont typeface="Wingdings" panose="05000000000000000000" pitchFamily="2" charset="2"/>
              <a:buChar char="Ø"/>
            </a:pPr>
            <a:r>
              <a:rPr lang="en-US" sz="2800" dirty="0" smtClean="0">
                <a:latin typeface="Times New Roman" panose="02020603050405020304" pitchFamily="18" charset="0"/>
                <a:ea typeface="Times New Roman" panose="02020603050405020304" pitchFamily="18" charset="0"/>
              </a:rPr>
              <a:t>It can be preemptive and non-preemptive both.</a:t>
            </a:r>
          </a:p>
          <a:p>
            <a:pPr marL="457200" indent="-457200">
              <a:lnSpc>
                <a:spcPct val="115000"/>
              </a:lnSpc>
              <a:spcBef>
                <a:spcPts val="200"/>
              </a:spcBef>
              <a:buFont typeface="Wingdings" panose="05000000000000000000" pitchFamily="2" charset="2"/>
              <a:buChar char="Ø"/>
            </a:pPr>
            <a:r>
              <a:rPr lang="en-US" sz="2800" dirty="0" smtClean="0">
                <a:latin typeface="Times New Roman" panose="02020603050405020304" pitchFamily="18" charset="0"/>
                <a:ea typeface="Times New Roman" panose="02020603050405020304" pitchFamily="18" charset="0"/>
              </a:rPr>
              <a:t>Preemptive SJF is also called shortest Remaining Time First</a:t>
            </a:r>
            <a:endParaRPr lang="en-GB" sz="2800" dirty="0">
              <a:latin typeface="Times New Roman" panose="02020603050405020304" pitchFamily="18" charset="0"/>
              <a:ea typeface="Times New Roman" panose="02020603050405020304" pitchFamily="18" charset="0"/>
            </a:endParaRPr>
          </a:p>
        </p:txBody>
      </p:sp>
      <p:grpSp>
        <p:nvGrpSpPr>
          <p:cNvPr id="4" name="Google Shape;2017;p49"/>
          <p:cNvGrpSpPr/>
          <p:nvPr/>
        </p:nvGrpSpPr>
        <p:grpSpPr>
          <a:xfrm rot="10800000">
            <a:off x="544821" y="697436"/>
            <a:ext cx="8358479" cy="261787"/>
            <a:chOff x="774450" y="3019701"/>
            <a:chExt cx="5944442" cy="134100"/>
          </a:xfrm>
        </p:grpSpPr>
        <p:sp>
          <p:nvSpPr>
            <p:cNvPr id="5" name="Google Shape;2018;p49"/>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2019;p49"/>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7" name="Google Shape;2020;p49"/>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078"/>
        <p:cNvGrpSpPr/>
        <p:nvPr/>
      </p:nvGrpSpPr>
      <p:grpSpPr>
        <a:xfrm>
          <a:off x="0" y="0"/>
          <a:ext cx="0" cy="0"/>
          <a:chOff x="0" y="0"/>
          <a:chExt cx="0" cy="0"/>
        </a:xfrm>
      </p:grpSpPr>
      <p:sp>
        <p:nvSpPr>
          <p:cNvPr id="24" name="Rectangle 23"/>
          <p:cNvSpPr/>
          <p:nvPr/>
        </p:nvSpPr>
        <p:spPr>
          <a:xfrm>
            <a:off x="433859" y="308317"/>
            <a:ext cx="8469442" cy="523220"/>
          </a:xfrm>
          <a:prstGeom prst="rect">
            <a:avLst/>
          </a:prstGeom>
        </p:spPr>
        <p:txBody>
          <a:bodyPr wrap="square">
            <a:spAutoFit/>
          </a:bodyPr>
          <a:lstStyle/>
          <a:p>
            <a:pPr marL="0" lvl="0" indent="0"/>
            <a:r>
              <a:rPr lang="en-GB" sz="2800" dirty="0" smtClean="0">
                <a:solidFill>
                  <a:srgbClr val="FF0000"/>
                </a:solidFill>
                <a:latin typeface="Broadway" panose="04040905080B02020502" pitchFamily="82" charset="0"/>
              </a:rPr>
              <a:t> 		</a:t>
            </a:r>
            <a:r>
              <a:rPr lang="en-GB" sz="2800" dirty="0" smtClean="0">
                <a:solidFill>
                  <a:srgbClr val="00B0F0"/>
                </a:solidFill>
                <a:latin typeface="Broadway" panose="04040905080B02020502" pitchFamily="82" charset="0"/>
              </a:rPr>
              <a:t>Algorithm Of SJF</a:t>
            </a:r>
            <a:r>
              <a:rPr lang="en-GB" sz="2800" dirty="0" smtClean="0">
                <a:solidFill>
                  <a:srgbClr val="00B0F0"/>
                </a:solidFill>
                <a:latin typeface="Bodoni MT Black" panose="02070A03080606020203" pitchFamily="18" charset="0"/>
              </a:rPr>
              <a:t>:</a:t>
            </a:r>
            <a:endParaRPr lang="en-GB" sz="2800" dirty="0">
              <a:solidFill>
                <a:srgbClr val="00B0F0"/>
              </a:solidFill>
              <a:latin typeface="Bodoni MT Black" panose="02070A03080606020203" pitchFamily="18" charset="0"/>
            </a:endParaRPr>
          </a:p>
        </p:txBody>
      </p:sp>
      <p:sp>
        <p:nvSpPr>
          <p:cNvPr id="4" name="Rectangle 3"/>
          <p:cNvSpPr/>
          <p:nvPr/>
        </p:nvSpPr>
        <p:spPr>
          <a:xfrm>
            <a:off x="224853" y="831537"/>
            <a:ext cx="8678448" cy="3612271"/>
          </a:xfrm>
          <a:prstGeom prst="rect">
            <a:avLst/>
          </a:prstGeom>
        </p:spPr>
        <p:txBody>
          <a:bodyPr wrap="square">
            <a:spAutoFit/>
          </a:bodyPr>
          <a:lstStyle/>
          <a:p>
            <a:pPr marL="457200" indent="-457200">
              <a:lnSpc>
                <a:spcPct val="115000"/>
              </a:lnSpc>
              <a:spcBef>
                <a:spcPts val="200"/>
              </a:spcBef>
              <a:buFont typeface="Wingdings" panose="05000000000000000000" pitchFamily="2" charset="2"/>
              <a:buChar char="Ø"/>
            </a:pPr>
            <a:r>
              <a:rPr lang="en-US" sz="2800" dirty="0" smtClean="0">
                <a:latin typeface="Times New Roman" panose="02020603050405020304" pitchFamily="18" charset="0"/>
                <a:ea typeface="Times New Roman" panose="02020603050405020304" pitchFamily="18" charset="0"/>
              </a:rPr>
              <a:t>Sort all the process according to the arrival time.</a:t>
            </a:r>
          </a:p>
          <a:p>
            <a:pPr marL="457200" indent="-457200">
              <a:lnSpc>
                <a:spcPct val="115000"/>
              </a:lnSpc>
              <a:spcBef>
                <a:spcPts val="200"/>
              </a:spcBef>
              <a:buFont typeface="Wingdings" panose="05000000000000000000" pitchFamily="2" charset="2"/>
              <a:buChar char="Ø"/>
            </a:pPr>
            <a:r>
              <a:rPr lang="en-US" sz="2800" dirty="0" smtClean="0">
                <a:latin typeface="Times New Roman" panose="02020603050405020304" pitchFamily="18" charset="0"/>
                <a:ea typeface="Times New Roman" panose="02020603050405020304" pitchFamily="18" charset="0"/>
              </a:rPr>
              <a:t>Then select that process that has minimum arrival time and minimum Burst time.</a:t>
            </a:r>
          </a:p>
          <a:p>
            <a:pPr marL="457200" indent="-457200">
              <a:lnSpc>
                <a:spcPct val="115000"/>
              </a:lnSpc>
              <a:spcBef>
                <a:spcPts val="200"/>
              </a:spcBef>
              <a:buFont typeface="Wingdings" panose="05000000000000000000" pitchFamily="2" charset="2"/>
              <a:buChar char="Ø"/>
            </a:pPr>
            <a:r>
              <a:rPr lang="en-US" sz="2800" dirty="0" smtClean="0">
                <a:latin typeface="Times New Roman" panose="02020603050405020304" pitchFamily="18" charset="0"/>
                <a:ea typeface="Times New Roman" panose="02020603050405020304" pitchFamily="18" charset="0"/>
              </a:rPr>
              <a:t>After completion of the process make a pool of process that arrives afterward till the completion of the previous process and select that process among the pool which is having minimum Burst time.</a:t>
            </a:r>
            <a:endParaRPr lang="en-GB" sz="2800" dirty="0">
              <a:latin typeface="Times New Roman" panose="02020603050405020304" pitchFamily="18" charset="0"/>
              <a:ea typeface="Times New Roman" panose="02020603050405020304" pitchFamily="18" charset="0"/>
            </a:endParaRPr>
          </a:p>
        </p:txBody>
      </p:sp>
      <p:grpSp>
        <p:nvGrpSpPr>
          <p:cNvPr id="5" name="Google Shape;2017;p49"/>
          <p:cNvGrpSpPr/>
          <p:nvPr/>
        </p:nvGrpSpPr>
        <p:grpSpPr>
          <a:xfrm rot="10800000">
            <a:off x="3037011" y="831537"/>
            <a:ext cx="5944442" cy="134100"/>
            <a:chOff x="774450" y="3019701"/>
            <a:chExt cx="5944442" cy="134100"/>
          </a:xfrm>
        </p:grpSpPr>
        <p:sp>
          <p:nvSpPr>
            <p:cNvPr id="6" name="Google Shape;2018;p49"/>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 name="Google Shape;2019;p49"/>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8" name="Google Shape;2020;p49"/>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07460556"/>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744"/>
        <p:cNvGrpSpPr/>
        <p:nvPr/>
      </p:nvGrpSpPr>
      <p:grpSpPr>
        <a:xfrm>
          <a:off x="0" y="0"/>
          <a:ext cx="0" cy="0"/>
          <a:chOff x="0" y="0"/>
          <a:chExt cx="0" cy="0"/>
        </a:xfrm>
      </p:grpSpPr>
      <p:sp>
        <p:nvSpPr>
          <p:cNvPr id="12" name="Rectangle 11"/>
          <p:cNvSpPr/>
          <p:nvPr/>
        </p:nvSpPr>
        <p:spPr>
          <a:xfrm>
            <a:off x="674558" y="239409"/>
            <a:ext cx="8469442" cy="584775"/>
          </a:xfrm>
          <a:prstGeom prst="rect">
            <a:avLst/>
          </a:prstGeom>
        </p:spPr>
        <p:txBody>
          <a:bodyPr wrap="square">
            <a:spAutoFit/>
          </a:bodyPr>
          <a:lstStyle/>
          <a:p>
            <a:pPr marL="0" lvl="0" indent="0"/>
            <a:r>
              <a:rPr lang="en-GB" sz="3200" dirty="0" smtClean="0">
                <a:solidFill>
                  <a:srgbClr val="00B050"/>
                </a:solidFill>
                <a:latin typeface="Broadway" panose="04040905080B02020502" pitchFamily="82" charset="0"/>
              </a:rPr>
              <a:t>Shortest Job First (SJF) Algorithms</a:t>
            </a:r>
            <a:r>
              <a:rPr lang="en-GB" sz="3200" dirty="0" smtClean="0">
                <a:solidFill>
                  <a:srgbClr val="00B050"/>
                </a:solidFill>
                <a:latin typeface="Bodoni MT Black" panose="02070A03080606020203" pitchFamily="18" charset="0"/>
              </a:rPr>
              <a:t>:</a:t>
            </a:r>
            <a:endParaRPr lang="en-GB" sz="3200" dirty="0">
              <a:solidFill>
                <a:srgbClr val="00B050"/>
              </a:solidFill>
              <a:latin typeface="Bodoni MT Black" panose="02070A03080606020203" pitchFamily="18" charset="0"/>
            </a:endParaRPr>
          </a:p>
        </p:txBody>
      </p:sp>
      <p:pic>
        <p:nvPicPr>
          <p:cNvPr id="2" name="Picture 1"/>
          <p:cNvPicPr>
            <a:picLocks noChangeAspect="1"/>
          </p:cNvPicPr>
          <p:nvPr/>
        </p:nvPicPr>
        <p:blipFill>
          <a:blip r:embed="rId3"/>
          <a:stretch>
            <a:fillRect/>
          </a:stretch>
        </p:blipFill>
        <p:spPr>
          <a:xfrm>
            <a:off x="816209" y="768766"/>
            <a:ext cx="7342029" cy="4088533"/>
          </a:xfrm>
          <a:prstGeom prst="rect">
            <a:avLst/>
          </a:prstGeom>
        </p:spPr>
      </p:pic>
    </p:spTree>
    <p:extLst>
      <p:ext uri="{BB962C8B-B14F-4D97-AF65-F5344CB8AC3E}">
        <p14:creationId xmlns:p14="http://schemas.microsoft.com/office/powerpoint/2010/main" val="3518849852"/>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5"/>
        <p:cNvGrpSpPr/>
        <p:nvPr/>
      </p:nvGrpSpPr>
      <p:grpSpPr>
        <a:xfrm>
          <a:off x="0" y="0"/>
          <a:ext cx="0" cy="0"/>
          <a:chOff x="0" y="0"/>
          <a:chExt cx="0" cy="0"/>
        </a:xfrm>
      </p:grpSpPr>
      <p:sp>
        <p:nvSpPr>
          <p:cNvPr id="1466" name="Google Shape;1466;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lgn="l"/>
            <a:r>
              <a:rPr lang="en-US" altLang="en-US" sz="3200" dirty="0" smtClean="0">
                <a:solidFill>
                  <a:srgbClr val="00B050"/>
                </a:solidFill>
                <a:latin typeface="Arial Rounded MT Bold" panose="020F0704030504030204" pitchFamily="34" charset="0"/>
              </a:rPr>
              <a:t>		</a:t>
            </a:r>
            <a:r>
              <a:rPr lang="en-US" altLang="en-US" sz="3200" dirty="0" smtClean="0">
                <a:solidFill>
                  <a:srgbClr val="FF0000"/>
                </a:solidFill>
                <a:latin typeface="Broadway" panose="04040905080B02020502" pitchFamily="82" charset="0"/>
              </a:rPr>
              <a:t>BASIC </a:t>
            </a:r>
            <a:r>
              <a:rPr lang="en-US" altLang="en-US" sz="3200" dirty="0">
                <a:solidFill>
                  <a:srgbClr val="FF0000"/>
                </a:solidFill>
                <a:latin typeface="Broadway" panose="04040905080B02020502" pitchFamily="82" charset="0"/>
              </a:rPr>
              <a:t>CONCEPTS</a:t>
            </a:r>
            <a:endParaRPr sz="3200" dirty="0">
              <a:solidFill>
                <a:srgbClr val="FF0000"/>
              </a:solidFill>
              <a:latin typeface="Broadway" panose="04040905080B02020502" pitchFamily="82" charset="0"/>
              <a:sym typeface="IBM Plex Mono"/>
            </a:endParaRPr>
          </a:p>
        </p:txBody>
      </p:sp>
      <p:grpSp>
        <p:nvGrpSpPr>
          <p:cNvPr id="38" name="Google Shape;1432;p35"/>
          <p:cNvGrpSpPr/>
          <p:nvPr/>
        </p:nvGrpSpPr>
        <p:grpSpPr>
          <a:xfrm>
            <a:off x="1278525" y="1134281"/>
            <a:ext cx="6920582" cy="213439"/>
            <a:chOff x="1096850" y="3242811"/>
            <a:chExt cx="3936683" cy="134070"/>
          </a:xfrm>
        </p:grpSpPr>
        <p:cxnSp>
          <p:nvCxnSpPr>
            <p:cNvPr id="39" name="Google Shape;1433;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40" name="Google Shape;1434;p35"/>
            <p:cNvGrpSpPr/>
            <p:nvPr/>
          </p:nvGrpSpPr>
          <p:grpSpPr>
            <a:xfrm>
              <a:off x="4899464" y="3242811"/>
              <a:ext cx="134070" cy="134070"/>
              <a:chOff x="8382514" y="1084976"/>
              <a:chExt cx="265800" cy="265800"/>
            </a:xfrm>
          </p:grpSpPr>
          <p:sp>
            <p:nvSpPr>
              <p:cNvPr id="41" name="Google Shape;1435;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36;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 name="Action Button: Forward or Next 24">
            <a:hlinkClick r:id="" action="ppaction://noaction" highlightClick="1"/>
          </p:cNvPr>
          <p:cNvSpPr/>
          <p:nvPr/>
        </p:nvSpPr>
        <p:spPr>
          <a:xfrm>
            <a:off x="2240700" y="2360122"/>
            <a:ext cx="447040" cy="392853"/>
          </a:xfrm>
          <a:prstGeom prst="actionButtonForwardNex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ubtitle 13"/>
          <p:cNvSpPr>
            <a:spLocks noGrp="1"/>
          </p:cNvSpPr>
          <p:nvPr>
            <p:ph type="subTitle" idx="2"/>
          </p:nvPr>
        </p:nvSpPr>
        <p:spPr>
          <a:xfrm>
            <a:off x="820451" y="2240305"/>
            <a:ext cx="8090405" cy="632489"/>
          </a:xfrm>
        </p:spPr>
        <p:txBody>
          <a:bodyPr/>
          <a:lstStyle/>
          <a:p>
            <a:pPr marL="139700" indent="0"/>
            <a:r>
              <a:rPr lang="en-US" sz="2400" dirty="0" smtClean="0">
                <a:solidFill>
                  <a:srgbClr val="FF0000"/>
                </a:solidFill>
              </a:rPr>
              <a:t>		</a:t>
            </a:r>
            <a:r>
              <a:rPr lang="en-US" sz="2400" dirty="0" smtClean="0">
                <a:solidFill>
                  <a:srgbClr val="00B050"/>
                </a:solidFill>
              </a:rPr>
              <a:t>Two questions are arisen here.</a:t>
            </a:r>
            <a:endParaRPr lang="en-US" sz="2200" b="1" dirty="0" smtClean="0">
              <a:solidFill>
                <a:srgbClr val="00B050"/>
              </a:solidFill>
              <a:latin typeface="Arial Black" panose="020B0A04020102020204" pitchFamily="34" charset="0"/>
            </a:endParaRPr>
          </a:p>
        </p:txBody>
      </p:sp>
      <p:sp>
        <p:nvSpPr>
          <p:cNvPr id="3" name="Rectangle 2"/>
          <p:cNvSpPr/>
          <p:nvPr/>
        </p:nvSpPr>
        <p:spPr>
          <a:xfrm>
            <a:off x="2158974" y="2945825"/>
            <a:ext cx="4826051" cy="523220"/>
          </a:xfrm>
          <a:prstGeom prst="rect">
            <a:avLst/>
          </a:prstGeom>
        </p:spPr>
        <p:txBody>
          <a:bodyPr wrap="square">
            <a:spAutoFit/>
          </a:bodyPr>
          <a:lstStyle/>
          <a:p>
            <a:pPr marL="139700" indent="0"/>
            <a:endParaRPr lang="en-US" sz="2800" dirty="0">
              <a:solidFill>
                <a:srgbClr val="FF0000"/>
              </a:solidFill>
            </a:endParaRPr>
          </a:p>
        </p:txBody>
      </p:sp>
    </p:spTree>
    <p:extLst>
      <p:ext uri="{BB962C8B-B14F-4D97-AF65-F5344CB8AC3E}">
        <p14:creationId xmlns:p14="http://schemas.microsoft.com/office/powerpoint/2010/main" val="1870227978"/>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100"/>
        <p:cNvGrpSpPr/>
        <p:nvPr/>
      </p:nvGrpSpPr>
      <p:grpSpPr>
        <a:xfrm>
          <a:off x="0" y="0"/>
          <a:ext cx="0" cy="0"/>
          <a:chOff x="0" y="0"/>
          <a:chExt cx="0" cy="0"/>
        </a:xfrm>
      </p:grpSpPr>
      <p:sp>
        <p:nvSpPr>
          <p:cNvPr id="3" name="Rectangle 2"/>
          <p:cNvSpPr/>
          <p:nvPr/>
        </p:nvSpPr>
        <p:spPr>
          <a:xfrm>
            <a:off x="472440" y="171752"/>
            <a:ext cx="8001000" cy="1077218"/>
          </a:xfrm>
          <a:prstGeom prst="rect">
            <a:avLst/>
          </a:prstGeom>
        </p:spPr>
        <p:txBody>
          <a:bodyPr wrap="square">
            <a:spAutoFit/>
          </a:bodyPr>
          <a:lstStyle/>
          <a:p>
            <a:pPr marL="0" lvl="0" indent="0"/>
            <a:r>
              <a:rPr lang="en-GB" sz="3200" dirty="0" smtClean="0">
                <a:solidFill>
                  <a:srgbClr val="00B050"/>
                </a:solidFill>
                <a:latin typeface="Broadway" panose="04040905080B02020502" pitchFamily="82" charset="0"/>
              </a:rPr>
              <a:t>(SJF) Algorithms </a:t>
            </a:r>
            <a:r>
              <a:rPr lang="en-GB" sz="3200" dirty="0" smtClean="0">
                <a:solidFill>
                  <a:srgbClr val="FF0000"/>
                </a:solidFill>
                <a:latin typeface="Broadway" panose="04040905080B02020502" pitchFamily="82" charset="0"/>
              </a:rPr>
              <a:t>Non-</a:t>
            </a:r>
            <a:r>
              <a:rPr lang="en-GB" sz="3200" dirty="0" err="1" smtClean="0">
                <a:solidFill>
                  <a:srgbClr val="FF0000"/>
                </a:solidFill>
                <a:latin typeface="Broadway" panose="04040905080B02020502" pitchFamily="82" charset="0"/>
              </a:rPr>
              <a:t>Preemptive</a:t>
            </a:r>
            <a:r>
              <a:rPr lang="en-GB" sz="3200" dirty="0" smtClean="0">
                <a:solidFill>
                  <a:srgbClr val="00B050"/>
                </a:solidFill>
                <a:latin typeface="Broadway" panose="04040905080B02020502" pitchFamily="82" charset="0"/>
              </a:rPr>
              <a:t>   </a:t>
            </a:r>
          </a:p>
          <a:p>
            <a:pPr marL="0" lvl="0" indent="0"/>
            <a:r>
              <a:rPr lang="en-GB" sz="3200" dirty="0">
                <a:solidFill>
                  <a:srgbClr val="00B050"/>
                </a:solidFill>
                <a:latin typeface="Broadway" panose="04040905080B02020502" pitchFamily="82" charset="0"/>
              </a:rPr>
              <a:t> </a:t>
            </a:r>
            <a:r>
              <a:rPr lang="en-GB" sz="3200" dirty="0" smtClean="0">
                <a:solidFill>
                  <a:srgbClr val="00B050"/>
                </a:solidFill>
                <a:latin typeface="Broadway" panose="04040905080B02020502" pitchFamily="82" charset="0"/>
              </a:rPr>
              <a:t>                     (</a:t>
            </a:r>
            <a:r>
              <a:rPr lang="en-GB" sz="3200" dirty="0">
                <a:solidFill>
                  <a:srgbClr val="00B050"/>
                </a:solidFill>
                <a:latin typeface="Broadway" panose="04040905080B02020502" pitchFamily="82" charset="0"/>
              </a:rPr>
              <a:t>With AT)</a:t>
            </a:r>
            <a:endParaRPr lang="en-GB" sz="3200" dirty="0">
              <a:solidFill>
                <a:srgbClr val="00B050"/>
              </a:solidFill>
              <a:latin typeface="Bodoni MT Black" panose="02070A03080606020203" pitchFamily="18" charset="0"/>
            </a:endParaRPr>
          </a:p>
        </p:txBody>
      </p:sp>
      <p:graphicFrame>
        <p:nvGraphicFramePr>
          <p:cNvPr id="21" name="Table 20"/>
          <p:cNvGraphicFramePr>
            <a:graphicFrameLocks noGrp="1"/>
          </p:cNvGraphicFramePr>
          <p:nvPr>
            <p:extLst>
              <p:ext uri="{D42A27DB-BD31-4B8C-83A1-F6EECF244321}">
                <p14:modId xmlns:p14="http://schemas.microsoft.com/office/powerpoint/2010/main" val="2175306366"/>
              </p:ext>
            </p:extLst>
          </p:nvPr>
        </p:nvGraphicFramePr>
        <p:xfrm>
          <a:off x="1773581" y="1248970"/>
          <a:ext cx="4713228" cy="2997403"/>
        </p:xfrm>
        <a:graphic>
          <a:graphicData uri="http://schemas.openxmlformats.org/drawingml/2006/table">
            <a:tbl>
              <a:tblPr>
                <a:tableStyleId>{284E427A-3D55-4303-BF80-6455036E1DE7}</a:tableStyleId>
              </a:tblPr>
              <a:tblGrid>
                <a:gridCol w="1571076">
                  <a:extLst>
                    <a:ext uri="{9D8B030D-6E8A-4147-A177-3AD203B41FA5}">
                      <a16:colId xmlns:a16="http://schemas.microsoft.com/office/drawing/2014/main" val="736403056"/>
                    </a:ext>
                  </a:extLst>
                </a:gridCol>
                <a:gridCol w="1571076">
                  <a:extLst>
                    <a:ext uri="{9D8B030D-6E8A-4147-A177-3AD203B41FA5}">
                      <a16:colId xmlns:a16="http://schemas.microsoft.com/office/drawing/2014/main" val="577693603"/>
                    </a:ext>
                  </a:extLst>
                </a:gridCol>
                <a:gridCol w="1571076">
                  <a:extLst>
                    <a:ext uri="{9D8B030D-6E8A-4147-A177-3AD203B41FA5}">
                      <a16:colId xmlns:a16="http://schemas.microsoft.com/office/drawing/2014/main" val="758846698"/>
                    </a:ext>
                  </a:extLst>
                </a:gridCol>
              </a:tblGrid>
              <a:tr h="702698">
                <a:tc>
                  <a:txBody>
                    <a:bodyPr/>
                    <a:lstStyle/>
                    <a:p>
                      <a:pPr algn="ctr"/>
                      <a:r>
                        <a:rPr lang="en-GB" b="1" dirty="0">
                          <a:effectLst/>
                        </a:rPr>
                        <a:t>Process</a:t>
                      </a:r>
                    </a:p>
                  </a:txBody>
                  <a:tcPr anchor="ctr"/>
                </a:tc>
                <a:tc>
                  <a:txBody>
                    <a:bodyPr/>
                    <a:lstStyle/>
                    <a:p>
                      <a:pPr algn="ctr"/>
                      <a:r>
                        <a:rPr lang="en-GB" b="1" dirty="0">
                          <a:effectLst/>
                        </a:rPr>
                        <a:t>Arrival Time</a:t>
                      </a:r>
                    </a:p>
                  </a:txBody>
                  <a:tcPr anchor="ctr"/>
                </a:tc>
                <a:tc>
                  <a:txBody>
                    <a:bodyPr/>
                    <a:lstStyle/>
                    <a:p>
                      <a:pPr algn="ctr"/>
                      <a:r>
                        <a:rPr lang="en-GB" b="1" dirty="0">
                          <a:effectLst/>
                        </a:rPr>
                        <a:t>Burst Time</a:t>
                      </a:r>
                    </a:p>
                  </a:txBody>
                  <a:tcPr anchor="ctr"/>
                </a:tc>
                <a:extLst>
                  <a:ext uri="{0D108BD9-81ED-4DB2-BD59-A6C34878D82A}">
                    <a16:rowId xmlns:a16="http://schemas.microsoft.com/office/drawing/2014/main" val="528705987"/>
                  </a:ext>
                </a:extLst>
              </a:tr>
              <a:tr h="458941">
                <a:tc>
                  <a:txBody>
                    <a:bodyPr/>
                    <a:lstStyle/>
                    <a:p>
                      <a:pPr algn="ctr"/>
                      <a:r>
                        <a:rPr lang="en-GB" b="1" dirty="0">
                          <a:effectLst/>
                        </a:rPr>
                        <a:t>P1</a:t>
                      </a:r>
                    </a:p>
                  </a:txBody>
                  <a:tcPr anchor="ctr"/>
                </a:tc>
                <a:tc>
                  <a:txBody>
                    <a:bodyPr/>
                    <a:lstStyle/>
                    <a:p>
                      <a:pPr algn="ctr"/>
                      <a:r>
                        <a:rPr lang="en-US" b="1" dirty="0" smtClean="0">
                          <a:effectLst/>
                        </a:rPr>
                        <a:t>4</a:t>
                      </a:r>
                      <a:endParaRPr lang="en-GB" b="1" dirty="0">
                        <a:effectLst/>
                      </a:endParaRPr>
                    </a:p>
                  </a:txBody>
                  <a:tcPr anchor="ctr"/>
                </a:tc>
                <a:tc>
                  <a:txBody>
                    <a:bodyPr/>
                    <a:lstStyle/>
                    <a:p>
                      <a:pPr algn="ctr"/>
                      <a:r>
                        <a:rPr lang="en-US" b="1" dirty="0" smtClean="0">
                          <a:effectLst/>
                        </a:rPr>
                        <a:t>5</a:t>
                      </a:r>
                      <a:endParaRPr lang="en-GB" b="1" dirty="0">
                        <a:effectLst/>
                      </a:endParaRPr>
                    </a:p>
                  </a:txBody>
                  <a:tcPr anchor="ctr"/>
                </a:tc>
                <a:extLst>
                  <a:ext uri="{0D108BD9-81ED-4DB2-BD59-A6C34878D82A}">
                    <a16:rowId xmlns:a16="http://schemas.microsoft.com/office/drawing/2014/main" val="104299351"/>
                  </a:ext>
                </a:extLst>
              </a:tr>
              <a:tr h="458941">
                <a:tc>
                  <a:txBody>
                    <a:bodyPr/>
                    <a:lstStyle/>
                    <a:p>
                      <a:pPr algn="ctr"/>
                      <a:r>
                        <a:rPr lang="en-GB" b="1" dirty="0">
                          <a:effectLst/>
                        </a:rPr>
                        <a:t>P2</a:t>
                      </a:r>
                    </a:p>
                  </a:txBody>
                  <a:tcPr anchor="ctr"/>
                </a:tc>
                <a:tc>
                  <a:txBody>
                    <a:bodyPr/>
                    <a:lstStyle/>
                    <a:p>
                      <a:pPr algn="ctr"/>
                      <a:r>
                        <a:rPr lang="en-US" b="1" dirty="0" smtClean="0">
                          <a:effectLst/>
                        </a:rPr>
                        <a:t>0</a:t>
                      </a:r>
                      <a:endParaRPr lang="en-GB" b="1" dirty="0">
                        <a:effectLst/>
                      </a:endParaRPr>
                    </a:p>
                  </a:txBody>
                  <a:tcPr anchor="ctr"/>
                </a:tc>
                <a:tc>
                  <a:txBody>
                    <a:bodyPr/>
                    <a:lstStyle/>
                    <a:p>
                      <a:pPr algn="ctr"/>
                      <a:r>
                        <a:rPr lang="en-US" b="1" dirty="0" smtClean="0">
                          <a:effectLst/>
                        </a:rPr>
                        <a:t>2</a:t>
                      </a:r>
                      <a:endParaRPr lang="en-GB" b="1" dirty="0">
                        <a:effectLst/>
                      </a:endParaRPr>
                    </a:p>
                  </a:txBody>
                  <a:tcPr anchor="ctr"/>
                </a:tc>
                <a:extLst>
                  <a:ext uri="{0D108BD9-81ED-4DB2-BD59-A6C34878D82A}">
                    <a16:rowId xmlns:a16="http://schemas.microsoft.com/office/drawing/2014/main" val="1635678992"/>
                  </a:ext>
                </a:extLst>
              </a:tr>
              <a:tr h="458941">
                <a:tc>
                  <a:txBody>
                    <a:bodyPr/>
                    <a:lstStyle/>
                    <a:p>
                      <a:pPr algn="ctr"/>
                      <a:r>
                        <a:rPr lang="en-GB" b="1" dirty="0">
                          <a:effectLst/>
                        </a:rPr>
                        <a:t>P3</a:t>
                      </a:r>
                    </a:p>
                  </a:txBody>
                  <a:tcPr anchor="ctr"/>
                </a:tc>
                <a:tc>
                  <a:txBody>
                    <a:bodyPr/>
                    <a:lstStyle/>
                    <a:p>
                      <a:pPr algn="ctr"/>
                      <a:r>
                        <a:rPr lang="en-US" b="1" dirty="0" smtClean="0">
                          <a:effectLst/>
                        </a:rPr>
                        <a:t>1</a:t>
                      </a:r>
                      <a:endParaRPr lang="en-GB" b="1" dirty="0">
                        <a:effectLst/>
                      </a:endParaRPr>
                    </a:p>
                  </a:txBody>
                  <a:tcPr anchor="ctr"/>
                </a:tc>
                <a:tc>
                  <a:txBody>
                    <a:bodyPr/>
                    <a:lstStyle/>
                    <a:p>
                      <a:pPr algn="ctr"/>
                      <a:r>
                        <a:rPr lang="en-US" b="1" dirty="0" smtClean="0">
                          <a:effectLst/>
                        </a:rPr>
                        <a:t>5</a:t>
                      </a:r>
                      <a:endParaRPr lang="en-GB" b="1" dirty="0">
                        <a:effectLst/>
                      </a:endParaRPr>
                    </a:p>
                  </a:txBody>
                  <a:tcPr anchor="ctr"/>
                </a:tc>
                <a:extLst>
                  <a:ext uri="{0D108BD9-81ED-4DB2-BD59-A6C34878D82A}">
                    <a16:rowId xmlns:a16="http://schemas.microsoft.com/office/drawing/2014/main" val="1594086751"/>
                  </a:ext>
                </a:extLst>
              </a:tr>
              <a:tr h="458941">
                <a:tc>
                  <a:txBody>
                    <a:bodyPr/>
                    <a:lstStyle/>
                    <a:p>
                      <a:pPr algn="ctr"/>
                      <a:r>
                        <a:rPr lang="en-GB" b="1" dirty="0">
                          <a:effectLst/>
                        </a:rPr>
                        <a:t>P4</a:t>
                      </a:r>
                    </a:p>
                  </a:txBody>
                  <a:tcPr anchor="ctr"/>
                </a:tc>
                <a:tc>
                  <a:txBody>
                    <a:bodyPr/>
                    <a:lstStyle/>
                    <a:p>
                      <a:pPr algn="ctr"/>
                      <a:r>
                        <a:rPr lang="en-US" b="1" dirty="0" smtClean="0">
                          <a:effectLst/>
                        </a:rPr>
                        <a:t>6</a:t>
                      </a:r>
                      <a:endParaRPr lang="en-GB" b="1" dirty="0">
                        <a:effectLst/>
                      </a:endParaRPr>
                    </a:p>
                  </a:txBody>
                  <a:tcPr anchor="ctr"/>
                </a:tc>
                <a:tc>
                  <a:txBody>
                    <a:bodyPr/>
                    <a:lstStyle/>
                    <a:p>
                      <a:pPr algn="ctr"/>
                      <a:r>
                        <a:rPr lang="en-US" b="1" dirty="0" smtClean="0">
                          <a:effectLst/>
                        </a:rPr>
                        <a:t>7</a:t>
                      </a:r>
                      <a:endParaRPr lang="en-GB" b="1" dirty="0">
                        <a:effectLst/>
                      </a:endParaRPr>
                    </a:p>
                  </a:txBody>
                  <a:tcPr anchor="ctr"/>
                </a:tc>
                <a:extLst>
                  <a:ext uri="{0D108BD9-81ED-4DB2-BD59-A6C34878D82A}">
                    <a16:rowId xmlns:a16="http://schemas.microsoft.com/office/drawing/2014/main" val="4192130266"/>
                  </a:ext>
                </a:extLst>
              </a:tr>
              <a:tr h="458941">
                <a:tc>
                  <a:txBody>
                    <a:bodyPr/>
                    <a:lstStyle/>
                    <a:p>
                      <a:pPr algn="ctr"/>
                      <a:r>
                        <a:rPr lang="en-GB" b="1" dirty="0">
                          <a:effectLst/>
                        </a:rPr>
                        <a:t>P5</a:t>
                      </a:r>
                    </a:p>
                  </a:txBody>
                  <a:tcPr anchor="ctr"/>
                </a:tc>
                <a:tc>
                  <a:txBody>
                    <a:bodyPr/>
                    <a:lstStyle/>
                    <a:p>
                      <a:pPr algn="ctr"/>
                      <a:r>
                        <a:rPr lang="en-US" b="1" dirty="0" smtClean="0">
                          <a:effectLst/>
                        </a:rPr>
                        <a:t>2</a:t>
                      </a:r>
                      <a:endParaRPr lang="en-GB" b="1" dirty="0">
                        <a:effectLst/>
                      </a:endParaRPr>
                    </a:p>
                  </a:txBody>
                  <a:tcPr anchor="ctr"/>
                </a:tc>
                <a:tc>
                  <a:txBody>
                    <a:bodyPr/>
                    <a:lstStyle/>
                    <a:p>
                      <a:pPr algn="ctr"/>
                      <a:r>
                        <a:rPr lang="en-US" b="1" dirty="0" smtClean="0">
                          <a:effectLst/>
                        </a:rPr>
                        <a:t>3</a:t>
                      </a:r>
                      <a:endParaRPr lang="en-GB" b="1" dirty="0">
                        <a:effectLst/>
                      </a:endParaRPr>
                    </a:p>
                  </a:txBody>
                  <a:tcPr anchor="ctr"/>
                </a:tc>
                <a:extLst>
                  <a:ext uri="{0D108BD9-81ED-4DB2-BD59-A6C34878D82A}">
                    <a16:rowId xmlns:a16="http://schemas.microsoft.com/office/drawing/2014/main" val="3336012909"/>
                  </a:ext>
                </a:extLst>
              </a:tr>
            </a:tbl>
          </a:graphicData>
        </a:graphic>
      </p:graphicFrame>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grpSp>
        <p:nvGrpSpPr>
          <p:cNvPr id="4" name="Google Shape;1626;p40"/>
          <p:cNvGrpSpPr/>
          <p:nvPr/>
        </p:nvGrpSpPr>
        <p:grpSpPr>
          <a:xfrm rot="10800000">
            <a:off x="1657668" y="714815"/>
            <a:ext cx="7377472" cy="274540"/>
            <a:chOff x="796100" y="3019701"/>
            <a:chExt cx="4558967" cy="134100"/>
          </a:xfrm>
        </p:grpSpPr>
        <p:sp>
          <p:nvSpPr>
            <p:cNvPr id="5"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7"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922;p48"/>
          <p:cNvGrpSpPr/>
          <p:nvPr/>
        </p:nvGrpSpPr>
        <p:grpSpPr>
          <a:xfrm>
            <a:off x="6743345" y="-1636942"/>
            <a:ext cx="4028179" cy="6346320"/>
            <a:chOff x="6914588" y="-2762276"/>
            <a:chExt cx="4028179" cy="6346320"/>
          </a:xfrm>
        </p:grpSpPr>
        <p:sp>
          <p:nvSpPr>
            <p:cNvPr id="10" name="Google Shape;1923;p48"/>
            <p:cNvSpPr/>
            <p:nvPr/>
          </p:nvSpPr>
          <p:spPr>
            <a:xfrm>
              <a:off x="6914588" y="-276227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24;p48"/>
            <p:cNvSpPr/>
            <p:nvPr/>
          </p:nvSpPr>
          <p:spPr>
            <a:xfrm>
              <a:off x="7191305" y="-124437"/>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25;p48"/>
            <p:cNvSpPr/>
            <p:nvPr/>
          </p:nvSpPr>
          <p:spPr>
            <a:xfrm>
              <a:off x="7867013" y="750687"/>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26;p48"/>
            <p:cNvSpPr/>
            <p:nvPr/>
          </p:nvSpPr>
          <p:spPr>
            <a:xfrm>
              <a:off x="7789451" y="-2619788"/>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927;p48"/>
          <p:cNvGrpSpPr/>
          <p:nvPr/>
        </p:nvGrpSpPr>
        <p:grpSpPr>
          <a:xfrm rot="-5400000">
            <a:off x="8884618" y="480749"/>
            <a:ext cx="88142" cy="1137387"/>
            <a:chOff x="3054755" y="4367024"/>
            <a:chExt cx="88142" cy="1137387"/>
          </a:xfrm>
        </p:grpSpPr>
        <p:sp>
          <p:nvSpPr>
            <p:cNvPr id="15" name="Google Shape;1928;p48"/>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29;p48"/>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930;p48"/>
          <p:cNvGrpSpPr/>
          <p:nvPr/>
        </p:nvGrpSpPr>
        <p:grpSpPr>
          <a:xfrm>
            <a:off x="-1106324" y="2263656"/>
            <a:ext cx="2992224" cy="3549051"/>
            <a:chOff x="-1325700" y="1246899"/>
            <a:chExt cx="2992224" cy="3549051"/>
          </a:xfrm>
        </p:grpSpPr>
        <p:pic>
          <p:nvPicPr>
            <p:cNvPr id="18" name="Google Shape;1931;p48"/>
            <p:cNvPicPr preferRelativeResize="0"/>
            <p:nvPr/>
          </p:nvPicPr>
          <p:blipFill rotWithShape="1">
            <a:blip r:embed="rId3">
              <a:alphaModFix/>
            </a:blip>
            <a:srcRect l="16960" t="24718" r="7121" b="26177"/>
            <a:stretch/>
          </p:blipFill>
          <p:spPr>
            <a:xfrm rot="-5400000">
              <a:off x="-1604113" y="1525312"/>
              <a:ext cx="3549051" cy="2992224"/>
            </a:xfrm>
            <a:prstGeom prst="rect">
              <a:avLst/>
            </a:prstGeom>
            <a:noFill/>
            <a:ln>
              <a:noFill/>
            </a:ln>
          </p:spPr>
        </p:pic>
        <p:grpSp>
          <p:nvGrpSpPr>
            <p:cNvPr id="19" name="Google Shape;1932;p48"/>
            <p:cNvGrpSpPr/>
            <p:nvPr/>
          </p:nvGrpSpPr>
          <p:grpSpPr>
            <a:xfrm>
              <a:off x="-369917" y="2704683"/>
              <a:ext cx="906953" cy="1517787"/>
              <a:chOff x="79748" y="2808602"/>
              <a:chExt cx="906953" cy="1517787"/>
            </a:xfrm>
          </p:grpSpPr>
          <p:sp>
            <p:nvSpPr>
              <p:cNvPr id="20" name="Google Shape;1933;p48"/>
              <p:cNvSpPr/>
              <p:nvPr/>
            </p:nvSpPr>
            <p:spPr>
              <a:xfrm rot="5400000">
                <a:off x="357831" y="282094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34;p48"/>
              <p:cNvSpPr/>
              <p:nvPr/>
            </p:nvSpPr>
            <p:spPr>
              <a:xfrm rot="5400000">
                <a:off x="537866" y="3393994"/>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35;p48"/>
              <p:cNvSpPr/>
              <p:nvPr/>
            </p:nvSpPr>
            <p:spPr>
              <a:xfrm rot="5400000">
                <a:off x="67406" y="3278257"/>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36;p48"/>
              <p:cNvSpPr/>
              <p:nvPr/>
            </p:nvSpPr>
            <p:spPr>
              <a:xfrm rot="5400000">
                <a:off x="417006" y="375669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 name="Google Shape;1937;p48"/>
          <p:cNvGrpSpPr/>
          <p:nvPr/>
        </p:nvGrpSpPr>
        <p:grpSpPr>
          <a:xfrm rot="10800000">
            <a:off x="-437163" y="1775222"/>
            <a:ext cx="1421047" cy="2833357"/>
            <a:chOff x="334358" y="2186737"/>
            <a:chExt cx="1421047" cy="2833357"/>
          </a:xfrm>
        </p:grpSpPr>
        <p:sp>
          <p:nvSpPr>
            <p:cNvPr id="25" name="Google Shape;1938;p48"/>
            <p:cNvSpPr/>
            <p:nvPr/>
          </p:nvSpPr>
          <p:spPr>
            <a:xfrm rot="10800000">
              <a:off x="334358" y="2186737"/>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1939;p48"/>
            <p:cNvGrpSpPr/>
            <p:nvPr/>
          </p:nvGrpSpPr>
          <p:grpSpPr>
            <a:xfrm rot="5400000">
              <a:off x="1046250" y="3181856"/>
              <a:ext cx="161977" cy="161940"/>
              <a:chOff x="1101075" y="2142375"/>
              <a:chExt cx="439200" cy="439100"/>
            </a:xfrm>
          </p:grpSpPr>
          <p:sp>
            <p:nvSpPr>
              <p:cNvPr id="30" name="Google Shape;1940;p4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41;p4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1942;p48"/>
            <p:cNvGrpSpPr/>
            <p:nvPr/>
          </p:nvGrpSpPr>
          <p:grpSpPr>
            <a:xfrm rot="-5400000">
              <a:off x="628029" y="4564272"/>
              <a:ext cx="161977" cy="161940"/>
              <a:chOff x="1101075" y="2142375"/>
              <a:chExt cx="439200" cy="439100"/>
            </a:xfrm>
          </p:grpSpPr>
          <p:sp>
            <p:nvSpPr>
              <p:cNvPr id="28" name="Google Shape;1943;p4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44;p4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 name="Google Shape;1626;p40"/>
          <p:cNvGrpSpPr/>
          <p:nvPr/>
        </p:nvGrpSpPr>
        <p:grpSpPr>
          <a:xfrm rot="10800000">
            <a:off x="1657668" y="714815"/>
            <a:ext cx="7377472" cy="274540"/>
            <a:chOff x="796100" y="3019701"/>
            <a:chExt cx="4558967" cy="134100"/>
          </a:xfrm>
        </p:grpSpPr>
        <p:sp>
          <p:nvSpPr>
            <p:cNvPr id="33"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5"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Rectangle 35"/>
          <p:cNvSpPr/>
          <p:nvPr/>
        </p:nvSpPr>
        <p:spPr>
          <a:xfrm>
            <a:off x="1163254" y="144200"/>
            <a:ext cx="5957578" cy="707886"/>
          </a:xfrm>
          <a:prstGeom prst="rect">
            <a:avLst/>
          </a:prstGeom>
        </p:spPr>
        <p:txBody>
          <a:bodyPr wrap="square">
            <a:spAutoFit/>
          </a:bodyPr>
          <a:lstStyle/>
          <a:p>
            <a:pPr marL="0" lvl="0" indent="0"/>
            <a:r>
              <a:rPr lang="en-US" sz="4000" dirty="0" smtClean="0">
                <a:solidFill>
                  <a:srgbClr val="00B050"/>
                </a:solidFill>
                <a:latin typeface="Broadway" panose="04040905080B02020502" pitchFamily="82" charset="0"/>
              </a:rPr>
              <a:t>	The </a:t>
            </a:r>
            <a:r>
              <a:rPr lang="en-US" sz="4000" dirty="0" err="1" smtClean="0">
                <a:solidFill>
                  <a:srgbClr val="FF0000"/>
                </a:solidFill>
                <a:latin typeface="Broadway" panose="04040905080B02020502" pitchFamily="82" charset="0"/>
              </a:rPr>
              <a:t>Gannt</a:t>
            </a:r>
            <a:r>
              <a:rPr lang="en-US" sz="4000" dirty="0" smtClean="0">
                <a:solidFill>
                  <a:srgbClr val="00B050"/>
                </a:solidFill>
                <a:latin typeface="Broadway" panose="04040905080B02020502" pitchFamily="82" charset="0"/>
              </a:rPr>
              <a:t> Chart</a:t>
            </a:r>
            <a:endParaRPr lang="en-GB" sz="4000" dirty="0">
              <a:solidFill>
                <a:srgbClr val="00B050"/>
              </a:solidFill>
              <a:latin typeface="Bodoni MT Black" panose="02070A03080606020203" pitchFamily="18" charset="0"/>
            </a:endParaRPr>
          </a:p>
        </p:txBody>
      </p:sp>
      <p:sp>
        <p:nvSpPr>
          <p:cNvPr id="37" name="Rectangle 36"/>
          <p:cNvSpPr/>
          <p:nvPr/>
        </p:nvSpPr>
        <p:spPr>
          <a:xfrm>
            <a:off x="1165323" y="1536219"/>
            <a:ext cx="6930290" cy="8022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917706" y="702076"/>
            <a:ext cx="8380629" cy="2800767"/>
          </a:xfrm>
          <a:prstGeom prst="rect">
            <a:avLst/>
          </a:prstGeom>
        </p:spPr>
        <p:txBody>
          <a:bodyPr wrap="square">
            <a:spAutoFit/>
          </a:bodyPr>
          <a:lstStyle/>
          <a:p>
            <a:pPr lvl="1">
              <a:buFont typeface="Wingdings" panose="05000000000000000000" pitchFamily="2" charset="2"/>
              <a:buChar char="v"/>
            </a:pPr>
            <a:endParaRPr lang="en-US" dirty="0" smtClean="0">
              <a:solidFill>
                <a:srgbClr val="00B050"/>
              </a:solidFill>
            </a:endParaRPr>
          </a:p>
          <a:p>
            <a:pPr lvl="1">
              <a:buFont typeface="Wingdings" panose="05000000000000000000" pitchFamily="2" charset="2"/>
              <a:buChar char="v"/>
            </a:pPr>
            <a:endParaRPr lang="en-US" dirty="0">
              <a:solidFill>
                <a:srgbClr val="00B050"/>
              </a:solidFill>
            </a:endParaRPr>
          </a:p>
          <a:p>
            <a:pPr lvl="1">
              <a:buFont typeface="Wingdings" panose="05000000000000000000" pitchFamily="2" charset="2"/>
              <a:buChar char="v"/>
            </a:pPr>
            <a:endParaRPr lang="en-US" dirty="0" smtClean="0">
              <a:solidFill>
                <a:srgbClr val="00B050"/>
              </a:solidFill>
            </a:endParaRPr>
          </a:p>
          <a:p>
            <a:pPr lvl="1">
              <a:buFont typeface="Wingdings" panose="05000000000000000000" pitchFamily="2" charset="2"/>
              <a:buChar char="v"/>
            </a:pPr>
            <a:endParaRPr lang="en-US" dirty="0">
              <a:solidFill>
                <a:srgbClr val="00B050"/>
              </a:solidFill>
            </a:endParaRPr>
          </a:p>
          <a:p>
            <a:pPr lvl="1"/>
            <a:r>
              <a:rPr lang="en-US" sz="4000" dirty="0" smtClean="0">
                <a:solidFill>
                  <a:srgbClr val="00B050"/>
                </a:solidFill>
              </a:rPr>
              <a:t>   P2    P5     P3     P1      P4 </a:t>
            </a:r>
          </a:p>
          <a:p>
            <a:pPr lvl="1"/>
            <a:r>
              <a:rPr lang="en-US" sz="4000" dirty="0">
                <a:solidFill>
                  <a:srgbClr val="00B050"/>
                </a:solidFill>
              </a:rPr>
              <a:t> </a:t>
            </a:r>
            <a:r>
              <a:rPr lang="en-US" sz="2000" dirty="0" smtClean="0">
                <a:solidFill>
                  <a:srgbClr val="00B050"/>
                </a:solidFill>
              </a:rPr>
              <a:t>0 </a:t>
            </a:r>
            <a:r>
              <a:rPr lang="en-US" sz="4000" dirty="0" smtClean="0">
                <a:solidFill>
                  <a:srgbClr val="00B050"/>
                </a:solidFill>
              </a:rPr>
              <a:t>    </a:t>
            </a:r>
            <a:r>
              <a:rPr lang="en-US" sz="2000" dirty="0" smtClean="0">
                <a:solidFill>
                  <a:srgbClr val="00B050"/>
                </a:solidFill>
              </a:rPr>
              <a:t>2                 5               10                 15                    22</a:t>
            </a:r>
          </a:p>
          <a:p>
            <a:pPr lvl="1"/>
            <a:endParaRPr lang="en-US" sz="4000" dirty="0" smtClean="0">
              <a:solidFill>
                <a:srgbClr val="00B050"/>
              </a:solidFill>
            </a:endParaRPr>
          </a:p>
        </p:txBody>
      </p:sp>
      <p:cxnSp>
        <p:nvCxnSpPr>
          <p:cNvPr id="39" name="Straight Connector 38"/>
          <p:cNvCxnSpPr/>
          <p:nvPr/>
        </p:nvCxnSpPr>
        <p:spPr>
          <a:xfrm>
            <a:off x="2165346" y="1536219"/>
            <a:ext cx="0" cy="8022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522343" y="1536219"/>
            <a:ext cx="0" cy="8022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884354" y="1536218"/>
            <a:ext cx="0" cy="8022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312968" y="1536218"/>
            <a:ext cx="0" cy="8022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51043"/>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8" name="Rectangle 7"/>
          <p:cNvSpPr/>
          <p:nvPr/>
        </p:nvSpPr>
        <p:spPr>
          <a:xfrm>
            <a:off x="2039015" y="106436"/>
            <a:ext cx="5957578" cy="707886"/>
          </a:xfrm>
          <a:prstGeom prst="rect">
            <a:avLst/>
          </a:prstGeom>
        </p:spPr>
        <p:txBody>
          <a:bodyPr wrap="square">
            <a:spAutoFit/>
          </a:bodyPr>
          <a:lstStyle/>
          <a:p>
            <a:pPr marL="0" lvl="0" indent="0"/>
            <a:r>
              <a:rPr lang="en-US" sz="4000" dirty="0" smtClean="0">
                <a:solidFill>
                  <a:srgbClr val="00B050"/>
                </a:solidFill>
                <a:latin typeface="Broadway" panose="04040905080B02020502" pitchFamily="82" charset="0"/>
              </a:rPr>
              <a:t>	Calculati</a:t>
            </a:r>
            <a:r>
              <a:rPr lang="en-US" sz="4000" dirty="0" smtClean="0">
                <a:solidFill>
                  <a:srgbClr val="FF0000"/>
                </a:solidFill>
                <a:latin typeface="Broadway" panose="04040905080B02020502" pitchFamily="82" charset="0"/>
              </a:rPr>
              <a:t>o</a:t>
            </a:r>
            <a:r>
              <a:rPr lang="en-US" sz="4000" dirty="0" smtClean="0">
                <a:solidFill>
                  <a:srgbClr val="00B050"/>
                </a:solidFill>
                <a:latin typeface="Broadway" panose="04040905080B02020502" pitchFamily="82" charset="0"/>
              </a:rPr>
              <a:t>n</a:t>
            </a:r>
            <a:endParaRPr lang="en-GB" sz="4000" dirty="0">
              <a:solidFill>
                <a:srgbClr val="00B050"/>
              </a:solidFill>
              <a:latin typeface="Bodoni MT Black" panose="02070A03080606020203" pitchFamily="18" charset="0"/>
            </a:endParaRPr>
          </a:p>
        </p:txBody>
      </p:sp>
      <p:grpSp>
        <p:nvGrpSpPr>
          <p:cNvPr id="4" name="Google Shape;1626;p40"/>
          <p:cNvGrpSpPr/>
          <p:nvPr/>
        </p:nvGrpSpPr>
        <p:grpSpPr>
          <a:xfrm rot="10800000">
            <a:off x="1657668" y="714815"/>
            <a:ext cx="7377472" cy="274540"/>
            <a:chOff x="796100" y="3019701"/>
            <a:chExt cx="4558967" cy="134100"/>
          </a:xfrm>
        </p:grpSpPr>
        <p:sp>
          <p:nvSpPr>
            <p:cNvPr id="5"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7"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5" name="Table 14"/>
          <p:cNvGraphicFramePr>
            <a:graphicFrameLocks noGrp="1"/>
          </p:cNvGraphicFramePr>
          <p:nvPr>
            <p:extLst>
              <p:ext uri="{D42A27DB-BD31-4B8C-83A1-F6EECF244321}">
                <p14:modId xmlns:p14="http://schemas.microsoft.com/office/powerpoint/2010/main" val="3961418015"/>
              </p:ext>
            </p:extLst>
          </p:nvPr>
        </p:nvGraphicFramePr>
        <p:xfrm>
          <a:off x="1657667" y="1228357"/>
          <a:ext cx="6602668" cy="2938849"/>
        </p:xfrm>
        <a:graphic>
          <a:graphicData uri="http://schemas.openxmlformats.org/drawingml/2006/table">
            <a:tbl>
              <a:tblPr firstRow="1" bandRow="1">
                <a:tableStyleId>{18603FDC-E32A-4AB5-989C-0864C3EAD2B8}</a:tableStyleId>
              </a:tblPr>
              <a:tblGrid>
                <a:gridCol w="698224">
                  <a:extLst>
                    <a:ext uri="{9D8B030D-6E8A-4147-A177-3AD203B41FA5}">
                      <a16:colId xmlns:a16="http://schemas.microsoft.com/office/drawing/2014/main" val="3982761336"/>
                    </a:ext>
                  </a:extLst>
                </a:gridCol>
                <a:gridCol w="691820">
                  <a:extLst>
                    <a:ext uri="{9D8B030D-6E8A-4147-A177-3AD203B41FA5}">
                      <a16:colId xmlns:a16="http://schemas.microsoft.com/office/drawing/2014/main" val="1223022153"/>
                    </a:ext>
                  </a:extLst>
                </a:gridCol>
                <a:gridCol w="746618">
                  <a:extLst>
                    <a:ext uri="{9D8B030D-6E8A-4147-A177-3AD203B41FA5}">
                      <a16:colId xmlns:a16="http://schemas.microsoft.com/office/drawing/2014/main" val="2458860451"/>
                    </a:ext>
                  </a:extLst>
                </a:gridCol>
                <a:gridCol w="1138256">
                  <a:extLst>
                    <a:ext uri="{9D8B030D-6E8A-4147-A177-3AD203B41FA5}">
                      <a16:colId xmlns:a16="http://schemas.microsoft.com/office/drawing/2014/main" val="393821591"/>
                    </a:ext>
                  </a:extLst>
                </a:gridCol>
                <a:gridCol w="1226407">
                  <a:extLst>
                    <a:ext uri="{9D8B030D-6E8A-4147-A177-3AD203B41FA5}">
                      <a16:colId xmlns:a16="http://schemas.microsoft.com/office/drawing/2014/main" val="2336509117"/>
                    </a:ext>
                  </a:extLst>
                </a:gridCol>
                <a:gridCol w="613202">
                  <a:extLst>
                    <a:ext uri="{9D8B030D-6E8A-4147-A177-3AD203B41FA5}">
                      <a16:colId xmlns:a16="http://schemas.microsoft.com/office/drawing/2014/main" val="2981763754"/>
                    </a:ext>
                  </a:extLst>
                </a:gridCol>
                <a:gridCol w="1488141">
                  <a:extLst>
                    <a:ext uri="{9D8B030D-6E8A-4147-A177-3AD203B41FA5}">
                      <a16:colId xmlns:a16="http://schemas.microsoft.com/office/drawing/2014/main" val="302871999"/>
                    </a:ext>
                  </a:extLst>
                </a:gridCol>
              </a:tblGrid>
              <a:tr h="379059">
                <a:tc>
                  <a:txBody>
                    <a:bodyPr/>
                    <a:lstStyle/>
                    <a:p>
                      <a:r>
                        <a:rPr lang="en-US" sz="1200" dirty="0" smtClean="0">
                          <a:solidFill>
                            <a:schemeClr val="tx1"/>
                          </a:solidFill>
                        </a:rPr>
                        <a:t>PID</a:t>
                      </a:r>
                      <a:endParaRPr lang="en-GB" sz="1200" dirty="0">
                        <a:solidFill>
                          <a:schemeClr val="tx1"/>
                        </a:solidFill>
                      </a:endParaRPr>
                    </a:p>
                  </a:txBody>
                  <a:tcPr/>
                </a:tc>
                <a:tc>
                  <a:txBody>
                    <a:bodyPr/>
                    <a:lstStyle/>
                    <a:p>
                      <a:r>
                        <a:rPr lang="en-US" sz="1200" dirty="0" smtClean="0">
                          <a:solidFill>
                            <a:schemeClr val="tx1"/>
                          </a:solidFill>
                        </a:rPr>
                        <a:t>AT</a:t>
                      </a:r>
                      <a:endParaRPr lang="en-GB" sz="1200" dirty="0">
                        <a:solidFill>
                          <a:schemeClr val="tx1"/>
                        </a:solidFill>
                      </a:endParaRPr>
                    </a:p>
                  </a:txBody>
                  <a:tcPr/>
                </a:tc>
                <a:tc>
                  <a:txBody>
                    <a:bodyPr/>
                    <a:lstStyle/>
                    <a:p>
                      <a:r>
                        <a:rPr lang="en-US" sz="1200" dirty="0" smtClean="0">
                          <a:solidFill>
                            <a:schemeClr val="tx1"/>
                          </a:solidFill>
                        </a:rPr>
                        <a:t>BT</a:t>
                      </a:r>
                      <a:endParaRPr lang="en-GB" sz="1200" dirty="0">
                        <a:solidFill>
                          <a:schemeClr val="tx1"/>
                        </a:solidFill>
                      </a:endParaRPr>
                    </a:p>
                  </a:txBody>
                  <a:tcPr/>
                </a:tc>
                <a:tc>
                  <a:txBody>
                    <a:bodyPr/>
                    <a:lstStyle/>
                    <a:p>
                      <a:r>
                        <a:rPr lang="en-US" sz="1100" dirty="0" smtClean="0">
                          <a:solidFill>
                            <a:schemeClr val="tx1"/>
                          </a:solidFill>
                        </a:rPr>
                        <a:t>TAT=(CT-AT)</a:t>
                      </a:r>
                      <a:endParaRPr lang="en-GB" sz="1100" dirty="0">
                        <a:solidFill>
                          <a:schemeClr val="tx1"/>
                        </a:solidFill>
                      </a:endParaRPr>
                    </a:p>
                  </a:txBody>
                  <a:tcPr/>
                </a:tc>
                <a:tc>
                  <a:txBody>
                    <a:bodyPr/>
                    <a:lstStyle/>
                    <a:p>
                      <a:r>
                        <a:rPr lang="en-US" sz="1100" dirty="0" smtClean="0">
                          <a:solidFill>
                            <a:schemeClr val="tx1"/>
                          </a:solidFill>
                        </a:rPr>
                        <a:t>WT=(TAT-BT)</a:t>
                      </a:r>
                      <a:endParaRPr lang="en-GB" sz="1100" dirty="0">
                        <a:solidFill>
                          <a:schemeClr val="tx1"/>
                        </a:solidFill>
                      </a:endParaRPr>
                    </a:p>
                  </a:txBody>
                  <a:tcPr/>
                </a:tc>
                <a:tc>
                  <a:txBody>
                    <a:bodyPr/>
                    <a:lstStyle/>
                    <a:p>
                      <a:r>
                        <a:rPr lang="en-US" sz="1000" dirty="0" smtClean="0">
                          <a:solidFill>
                            <a:schemeClr val="tx1"/>
                          </a:solidFill>
                        </a:rPr>
                        <a:t>CT</a:t>
                      </a:r>
                      <a:endParaRPr lang="en-GB" sz="1000" dirty="0">
                        <a:solidFill>
                          <a:schemeClr val="tx1"/>
                        </a:solidFill>
                      </a:endParaRPr>
                    </a:p>
                  </a:txBody>
                  <a:tcPr/>
                </a:tc>
                <a:tc>
                  <a:txBody>
                    <a:bodyPr/>
                    <a:lstStyle/>
                    <a:p>
                      <a:r>
                        <a:rPr lang="en-US" sz="1000" dirty="0" smtClean="0">
                          <a:solidFill>
                            <a:schemeClr val="tx1"/>
                          </a:solidFill>
                        </a:rPr>
                        <a:t>Response Time(RT)</a:t>
                      </a:r>
                      <a:endParaRPr lang="en-GB" sz="1000" dirty="0">
                        <a:solidFill>
                          <a:schemeClr val="tx1"/>
                        </a:solidFill>
                      </a:endParaRPr>
                    </a:p>
                  </a:txBody>
                  <a:tcPr/>
                </a:tc>
                <a:extLst>
                  <a:ext uri="{0D108BD9-81ED-4DB2-BD59-A6C34878D82A}">
                    <a16:rowId xmlns:a16="http://schemas.microsoft.com/office/drawing/2014/main" val="41168160"/>
                  </a:ext>
                </a:extLst>
              </a:tr>
              <a:tr h="511958">
                <a:tc>
                  <a:txBody>
                    <a:bodyPr/>
                    <a:lstStyle/>
                    <a:p>
                      <a:r>
                        <a:rPr lang="en-US" sz="1800" dirty="0" smtClean="0">
                          <a:solidFill>
                            <a:schemeClr val="tx1"/>
                          </a:solidFill>
                        </a:rPr>
                        <a:t>P1</a:t>
                      </a:r>
                      <a:endParaRPr lang="en-GB" sz="1800" dirty="0">
                        <a:solidFill>
                          <a:schemeClr val="tx1"/>
                        </a:solidFill>
                      </a:endParaRPr>
                    </a:p>
                  </a:txBody>
                  <a:tcPr/>
                </a:tc>
                <a:tc>
                  <a:txBody>
                    <a:bodyPr/>
                    <a:lstStyle/>
                    <a:p>
                      <a:r>
                        <a:rPr lang="en-US" sz="1800" dirty="0" smtClean="0">
                          <a:solidFill>
                            <a:schemeClr val="tx1"/>
                          </a:solidFill>
                        </a:rPr>
                        <a:t>4</a:t>
                      </a:r>
                      <a:endParaRPr lang="en-GB" sz="1800" dirty="0">
                        <a:solidFill>
                          <a:schemeClr val="tx1"/>
                        </a:solidFill>
                      </a:endParaRPr>
                    </a:p>
                  </a:txBody>
                  <a:tcPr/>
                </a:tc>
                <a:tc>
                  <a:txBody>
                    <a:bodyPr/>
                    <a:lstStyle/>
                    <a:p>
                      <a:r>
                        <a:rPr lang="en-US" sz="1800" dirty="0" smtClean="0">
                          <a:solidFill>
                            <a:schemeClr val="tx1"/>
                          </a:solidFill>
                        </a:rPr>
                        <a:t>5</a:t>
                      </a:r>
                      <a:endParaRPr lang="en-GB" sz="1800" dirty="0">
                        <a:solidFill>
                          <a:schemeClr val="tx1"/>
                        </a:solidFill>
                      </a:endParaRPr>
                    </a:p>
                  </a:txBody>
                  <a:tcPr/>
                </a:tc>
                <a:tc>
                  <a:txBody>
                    <a:bodyPr/>
                    <a:lstStyle/>
                    <a:p>
                      <a:r>
                        <a:rPr lang="en-US" sz="1800" dirty="0" smtClean="0">
                          <a:solidFill>
                            <a:schemeClr val="tx1"/>
                          </a:solidFill>
                        </a:rPr>
                        <a:t>11</a:t>
                      </a:r>
                      <a:endParaRPr lang="en-GB" sz="1800" dirty="0">
                        <a:solidFill>
                          <a:schemeClr val="tx1"/>
                        </a:solidFill>
                      </a:endParaRPr>
                    </a:p>
                  </a:txBody>
                  <a:tcPr/>
                </a:tc>
                <a:tc>
                  <a:txBody>
                    <a:bodyPr/>
                    <a:lstStyle/>
                    <a:p>
                      <a:r>
                        <a:rPr lang="en-US" sz="1800" dirty="0" smtClean="0">
                          <a:solidFill>
                            <a:schemeClr val="tx1"/>
                          </a:solidFill>
                        </a:rPr>
                        <a:t>6</a:t>
                      </a:r>
                      <a:endParaRPr lang="en-GB" sz="1800" dirty="0">
                        <a:solidFill>
                          <a:schemeClr val="tx1"/>
                        </a:solidFill>
                      </a:endParaRPr>
                    </a:p>
                  </a:txBody>
                  <a:tcPr/>
                </a:tc>
                <a:tc>
                  <a:txBody>
                    <a:bodyPr/>
                    <a:lstStyle/>
                    <a:p>
                      <a:r>
                        <a:rPr lang="en-US" sz="1800" dirty="0" smtClean="0">
                          <a:solidFill>
                            <a:schemeClr val="tx1"/>
                          </a:solidFill>
                        </a:rPr>
                        <a:t>15</a:t>
                      </a:r>
                      <a:endParaRPr lang="en-GB" sz="1800" dirty="0">
                        <a:solidFill>
                          <a:schemeClr val="tx1"/>
                        </a:solidFill>
                      </a:endParaRPr>
                    </a:p>
                  </a:txBody>
                  <a:tcPr/>
                </a:tc>
                <a:tc>
                  <a:txBody>
                    <a:bodyPr/>
                    <a:lstStyle/>
                    <a:p>
                      <a:r>
                        <a:rPr lang="en-US" sz="1800" dirty="0" smtClean="0">
                          <a:solidFill>
                            <a:schemeClr val="tx1"/>
                          </a:solidFill>
                        </a:rPr>
                        <a:t>5</a:t>
                      </a:r>
                      <a:endParaRPr lang="en-GB" sz="1800" dirty="0">
                        <a:solidFill>
                          <a:schemeClr val="tx1"/>
                        </a:solidFill>
                      </a:endParaRPr>
                    </a:p>
                  </a:txBody>
                  <a:tcPr/>
                </a:tc>
                <a:extLst>
                  <a:ext uri="{0D108BD9-81ED-4DB2-BD59-A6C34878D82A}">
                    <a16:rowId xmlns:a16="http://schemas.microsoft.com/office/drawing/2014/main" val="2480813140"/>
                  </a:ext>
                </a:extLst>
              </a:tr>
              <a:tr h="511958">
                <a:tc>
                  <a:txBody>
                    <a:bodyPr/>
                    <a:lstStyle/>
                    <a:p>
                      <a:r>
                        <a:rPr lang="en-US" sz="1800" dirty="0" smtClean="0">
                          <a:solidFill>
                            <a:schemeClr val="tx1"/>
                          </a:solidFill>
                        </a:rPr>
                        <a:t>P2</a:t>
                      </a:r>
                      <a:endParaRPr lang="en-GB" sz="1800" dirty="0">
                        <a:solidFill>
                          <a:schemeClr val="tx1"/>
                        </a:solidFill>
                      </a:endParaRPr>
                    </a:p>
                  </a:txBody>
                  <a:tcPr/>
                </a:tc>
                <a:tc>
                  <a:txBody>
                    <a:bodyPr/>
                    <a:lstStyle/>
                    <a:p>
                      <a:r>
                        <a:rPr lang="en-US" sz="1800" dirty="0" smtClean="0">
                          <a:solidFill>
                            <a:schemeClr val="tx1"/>
                          </a:solidFill>
                        </a:rPr>
                        <a:t>0</a:t>
                      </a:r>
                      <a:endParaRPr lang="en-GB" sz="1800" dirty="0">
                        <a:solidFill>
                          <a:schemeClr val="tx1"/>
                        </a:solidFill>
                      </a:endParaRPr>
                    </a:p>
                  </a:txBody>
                  <a:tcPr/>
                </a:tc>
                <a:tc>
                  <a:txBody>
                    <a:bodyPr/>
                    <a:lstStyle/>
                    <a:p>
                      <a:r>
                        <a:rPr lang="en-US" sz="1800" dirty="0" smtClean="0">
                          <a:solidFill>
                            <a:schemeClr val="tx1"/>
                          </a:solidFill>
                        </a:rPr>
                        <a:t>2</a:t>
                      </a:r>
                      <a:endParaRPr lang="en-GB" sz="1800" dirty="0">
                        <a:solidFill>
                          <a:schemeClr val="tx1"/>
                        </a:solidFill>
                      </a:endParaRPr>
                    </a:p>
                  </a:txBody>
                  <a:tcPr/>
                </a:tc>
                <a:tc>
                  <a:txBody>
                    <a:bodyPr/>
                    <a:lstStyle/>
                    <a:p>
                      <a:r>
                        <a:rPr lang="en-US" sz="1800" dirty="0" smtClean="0">
                          <a:solidFill>
                            <a:schemeClr val="tx1"/>
                          </a:solidFill>
                        </a:rPr>
                        <a:t>0</a:t>
                      </a:r>
                      <a:endParaRPr lang="en-GB" sz="1800" dirty="0">
                        <a:solidFill>
                          <a:schemeClr val="tx1"/>
                        </a:solidFill>
                      </a:endParaRPr>
                    </a:p>
                  </a:txBody>
                  <a:tcPr/>
                </a:tc>
                <a:tc>
                  <a:txBody>
                    <a:bodyPr/>
                    <a:lstStyle/>
                    <a:p>
                      <a:r>
                        <a:rPr lang="en-US" sz="1800" dirty="0" smtClean="0">
                          <a:solidFill>
                            <a:schemeClr val="tx1"/>
                          </a:solidFill>
                        </a:rPr>
                        <a:t>2</a:t>
                      </a:r>
                      <a:endParaRPr lang="en-GB" sz="1800" dirty="0">
                        <a:solidFill>
                          <a:schemeClr val="tx1"/>
                        </a:solidFill>
                      </a:endParaRPr>
                    </a:p>
                  </a:txBody>
                  <a:tcPr/>
                </a:tc>
                <a:tc>
                  <a:txBody>
                    <a:bodyPr/>
                    <a:lstStyle/>
                    <a:p>
                      <a:r>
                        <a:rPr lang="en-US" sz="1800" dirty="0" smtClean="0">
                          <a:solidFill>
                            <a:schemeClr val="tx1"/>
                          </a:solidFill>
                        </a:rPr>
                        <a:t>2</a:t>
                      </a:r>
                      <a:endParaRPr lang="en-GB" sz="1800" dirty="0">
                        <a:solidFill>
                          <a:schemeClr val="tx1"/>
                        </a:solidFill>
                      </a:endParaRPr>
                    </a:p>
                  </a:txBody>
                  <a:tcPr/>
                </a:tc>
                <a:tc>
                  <a:txBody>
                    <a:bodyPr/>
                    <a:lstStyle/>
                    <a:p>
                      <a:r>
                        <a:rPr lang="en-US" sz="1800" dirty="0" smtClean="0">
                          <a:solidFill>
                            <a:schemeClr val="tx1"/>
                          </a:solidFill>
                        </a:rPr>
                        <a:t>7</a:t>
                      </a:r>
                      <a:endParaRPr lang="en-GB" sz="1800" dirty="0">
                        <a:solidFill>
                          <a:schemeClr val="tx1"/>
                        </a:solidFill>
                      </a:endParaRPr>
                    </a:p>
                  </a:txBody>
                  <a:tcPr/>
                </a:tc>
                <a:extLst>
                  <a:ext uri="{0D108BD9-81ED-4DB2-BD59-A6C34878D82A}">
                    <a16:rowId xmlns:a16="http://schemas.microsoft.com/office/drawing/2014/main" val="1679895987"/>
                  </a:ext>
                </a:extLst>
              </a:tr>
              <a:tr h="511958">
                <a:tc>
                  <a:txBody>
                    <a:bodyPr/>
                    <a:lstStyle/>
                    <a:p>
                      <a:r>
                        <a:rPr lang="en-US" sz="1800" dirty="0" smtClean="0">
                          <a:solidFill>
                            <a:schemeClr val="tx1"/>
                          </a:solidFill>
                        </a:rPr>
                        <a:t>P3</a:t>
                      </a:r>
                      <a:endParaRPr lang="en-GB" sz="1800" dirty="0">
                        <a:solidFill>
                          <a:schemeClr val="tx1"/>
                        </a:solidFill>
                      </a:endParaRPr>
                    </a:p>
                  </a:txBody>
                  <a:tcPr/>
                </a:tc>
                <a:tc>
                  <a:txBody>
                    <a:bodyPr/>
                    <a:lstStyle/>
                    <a:p>
                      <a:r>
                        <a:rPr lang="en-US" sz="1800" dirty="0" smtClean="0">
                          <a:solidFill>
                            <a:schemeClr val="tx1"/>
                          </a:solidFill>
                        </a:rPr>
                        <a:t>1</a:t>
                      </a:r>
                      <a:endParaRPr lang="en-GB" sz="1800" dirty="0">
                        <a:solidFill>
                          <a:schemeClr val="tx1"/>
                        </a:solidFill>
                      </a:endParaRPr>
                    </a:p>
                  </a:txBody>
                  <a:tcPr/>
                </a:tc>
                <a:tc>
                  <a:txBody>
                    <a:bodyPr/>
                    <a:lstStyle/>
                    <a:p>
                      <a:r>
                        <a:rPr lang="en-US" sz="1800" dirty="0" smtClean="0">
                          <a:solidFill>
                            <a:schemeClr val="tx1"/>
                          </a:solidFill>
                        </a:rPr>
                        <a:t>5</a:t>
                      </a:r>
                      <a:endParaRPr lang="en-GB" sz="1800" dirty="0">
                        <a:solidFill>
                          <a:schemeClr val="tx1"/>
                        </a:solidFill>
                      </a:endParaRPr>
                    </a:p>
                  </a:txBody>
                  <a:tcPr/>
                </a:tc>
                <a:tc>
                  <a:txBody>
                    <a:bodyPr/>
                    <a:lstStyle/>
                    <a:p>
                      <a:r>
                        <a:rPr lang="en-US" sz="1800" dirty="0" smtClean="0">
                          <a:solidFill>
                            <a:schemeClr val="tx1"/>
                          </a:solidFill>
                        </a:rPr>
                        <a:t>9</a:t>
                      </a:r>
                      <a:endParaRPr lang="en-GB" sz="1800" dirty="0">
                        <a:solidFill>
                          <a:schemeClr val="tx1"/>
                        </a:solidFill>
                      </a:endParaRPr>
                    </a:p>
                  </a:txBody>
                  <a:tcPr/>
                </a:tc>
                <a:tc>
                  <a:txBody>
                    <a:bodyPr/>
                    <a:lstStyle/>
                    <a:p>
                      <a:r>
                        <a:rPr lang="en-US" sz="1800" dirty="0" smtClean="0">
                          <a:solidFill>
                            <a:schemeClr val="tx1"/>
                          </a:solidFill>
                        </a:rPr>
                        <a:t>4</a:t>
                      </a:r>
                      <a:endParaRPr lang="en-GB" sz="1800" dirty="0" smtClean="0">
                        <a:solidFill>
                          <a:schemeClr val="tx1"/>
                        </a:solidFill>
                      </a:endParaRPr>
                    </a:p>
                  </a:txBody>
                  <a:tcPr/>
                </a:tc>
                <a:tc>
                  <a:txBody>
                    <a:bodyPr/>
                    <a:lstStyle/>
                    <a:p>
                      <a:r>
                        <a:rPr lang="en-US" sz="1800" dirty="0" smtClean="0">
                          <a:solidFill>
                            <a:schemeClr val="tx1"/>
                          </a:solidFill>
                        </a:rPr>
                        <a:t>10</a:t>
                      </a:r>
                      <a:endParaRPr lang="en-GB" sz="1800" dirty="0" smtClean="0">
                        <a:solidFill>
                          <a:schemeClr val="tx1"/>
                        </a:solidFill>
                      </a:endParaRPr>
                    </a:p>
                  </a:txBody>
                  <a:tcPr/>
                </a:tc>
                <a:tc>
                  <a:txBody>
                    <a:bodyPr/>
                    <a:lstStyle/>
                    <a:p>
                      <a:r>
                        <a:rPr lang="en-US" sz="1800" dirty="0" smtClean="0">
                          <a:solidFill>
                            <a:schemeClr val="tx1"/>
                          </a:solidFill>
                        </a:rPr>
                        <a:t>11</a:t>
                      </a:r>
                      <a:endParaRPr lang="en-GB" sz="1800" dirty="0" smtClean="0">
                        <a:solidFill>
                          <a:schemeClr val="tx1"/>
                        </a:solidFill>
                      </a:endParaRPr>
                    </a:p>
                  </a:txBody>
                  <a:tcPr/>
                </a:tc>
                <a:extLst>
                  <a:ext uri="{0D108BD9-81ED-4DB2-BD59-A6C34878D82A}">
                    <a16:rowId xmlns:a16="http://schemas.microsoft.com/office/drawing/2014/main" val="2633697497"/>
                  </a:ext>
                </a:extLst>
              </a:tr>
              <a:tr h="511958">
                <a:tc>
                  <a:txBody>
                    <a:bodyPr/>
                    <a:lstStyle/>
                    <a:p>
                      <a:r>
                        <a:rPr lang="en-US" sz="1800" dirty="0" smtClean="0">
                          <a:solidFill>
                            <a:schemeClr val="tx1"/>
                          </a:solidFill>
                        </a:rPr>
                        <a:t>P4</a:t>
                      </a:r>
                      <a:endParaRPr lang="en-GB" sz="1800" dirty="0">
                        <a:solidFill>
                          <a:schemeClr val="tx1"/>
                        </a:solidFill>
                      </a:endParaRPr>
                    </a:p>
                  </a:txBody>
                  <a:tcPr/>
                </a:tc>
                <a:tc>
                  <a:txBody>
                    <a:bodyPr/>
                    <a:lstStyle/>
                    <a:p>
                      <a:r>
                        <a:rPr lang="en-US" sz="1800" dirty="0" smtClean="0">
                          <a:solidFill>
                            <a:schemeClr val="tx1"/>
                          </a:solidFill>
                        </a:rPr>
                        <a:t>6</a:t>
                      </a:r>
                      <a:endParaRPr lang="en-GB" sz="1800" dirty="0">
                        <a:solidFill>
                          <a:schemeClr val="tx1"/>
                        </a:solidFill>
                      </a:endParaRPr>
                    </a:p>
                  </a:txBody>
                  <a:tcPr/>
                </a:tc>
                <a:tc>
                  <a:txBody>
                    <a:bodyPr/>
                    <a:lstStyle/>
                    <a:p>
                      <a:r>
                        <a:rPr lang="en-US" sz="1800" dirty="0" smtClean="0">
                          <a:solidFill>
                            <a:schemeClr val="tx1"/>
                          </a:solidFill>
                        </a:rPr>
                        <a:t>7</a:t>
                      </a:r>
                      <a:endParaRPr lang="en-GB" sz="1800" dirty="0">
                        <a:solidFill>
                          <a:schemeClr val="tx1"/>
                        </a:solidFill>
                      </a:endParaRPr>
                    </a:p>
                  </a:txBody>
                  <a:tcPr/>
                </a:tc>
                <a:tc>
                  <a:txBody>
                    <a:bodyPr/>
                    <a:lstStyle/>
                    <a:p>
                      <a:r>
                        <a:rPr lang="en-US" sz="1800" dirty="0" smtClean="0">
                          <a:solidFill>
                            <a:schemeClr val="tx1"/>
                          </a:solidFill>
                        </a:rPr>
                        <a:t>16</a:t>
                      </a:r>
                      <a:endParaRPr lang="en-GB" sz="1800" dirty="0">
                        <a:solidFill>
                          <a:schemeClr val="tx1"/>
                        </a:solidFill>
                      </a:endParaRPr>
                    </a:p>
                  </a:txBody>
                  <a:tcPr/>
                </a:tc>
                <a:tc>
                  <a:txBody>
                    <a:bodyPr/>
                    <a:lstStyle/>
                    <a:p>
                      <a:r>
                        <a:rPr lang="en-US" sz="1800" dirty="0" smtClean="0">
                          <a:solidFill>
                            <a:schemeClr val="tx1"/>
                          </a:solidFill>
                        </a:rPr>
                        <a:t>9</a:t>
                      </a:r>
                      <a:endParaRPr lang="en-GB" sz="1800" dirty="0" smtClean="0">
                        <a:solidFill>
                          <a:schemeClr val="tx1"/>
                        </a:solidFill>
                      </a:endParaRPr>
                    </a:p>
                  </a:txBody>
                  <a:tcPr/>
                </a:tc>
                <a:tc>
                  <a:txBody>
                    <a:bodyPr/>
                    <a:lstStyle/>
                    <a:p>
                      <a:r>
                        <a:rPr lang="en-US" sz="1800" dirty="0" smtClean="0">
                          <a:solidFill>
                            <a:schemeClr val="tx1"/>
                          </a:solidFill>
                        </a:rPr>
                        <a:t>22</a:t>
                      </a:r>
                      <a:endParaRPr lang="en-GB" sz="1800" dirty="0" smtClean="0">
                        <a:solidFill>
                          <a:schemeClr val="tx1"/>
                        </a:solidFill>
                      </a:endParaRPr>
                    </a:p>
                  </a:txBody>
                  <a:tcPr/>
                </a:tc>
                <a:tc>
                  <a:txBody>
                    <a:bodyPr/>
                    <a:lstStyle/>
                    <a:p>
                      <a:r>
                        <a:rPr lang="en-US" sz="1800" dirty="0" smtClean="0">
                          <a:solidFill>
                            <a:schemeClr val="tx1"/>
                          </a:solidFill>
                        </a:rPr>
                        <a:t>13</a:t>
                      </a:r>
                      <a:endParaRPr lang="en-GB" sz="1800" dirty="0" smtClean="0">
                        <a:solidFill>
                          <a:schemeClr val="tx1"/>
                        </a:solidFill>
                      </a:endParaRPr>
                    </a:p>
                  </a:txBody>
                  <a:tcPr/>
                </a:tc>
                <a:extLst>
                  <a:ext uri="{0D108BD9-81ED-4DB2-BD59-A6C34878D82A}">
                    <a16:rowId xmlns:a16="http://schemas.microsoft.com/office/drawing/2014/main" val="173923047"/>
                  </a:ext>
                </a:extLst>
              </a:tr>
              <a:tr h="511958">
                <a:tc>
                  <a:txBody>
                    <a:bodyPr/>
                    <a:lstStyle/>
                    <a:p>
                      <a:r>
                        <a:rPr lang="en-US" sz="1800" dirty="0" smtClean="0">
                          <a:solidFill>
                            <a:schemeClr val="tx1"/>
                          </a:solidFill>
                        </a:rPr>
                        <a:t>P5</a:t>
                      </a:r>
                      <a:endParaRPr lang="en-GB" sz="1800" dirty="0">
                        <a:solidFill>
                          <a:schemeClr val="tx1"/>
                        </a:solidFill>
                      </a:endParaRPr>
                    </a:p>
                  </a:txBody>
                  <a:tcPr/>
                </a:tc>
                <a:tc>
                  <a:txBody>
                    <a:bodyPr/>
                    <a:lstStyle/>
                    <a:p>
                      <a:r>
                        <a:rPr lang="en-US" sz="1800" dirty="0" smtClean="0">
                          <a:solidFill>
                            <a:schemeClr val="tx1"/>
                          </a:solidFill>
                        </a:rPr>
                        <a:t>2</a:t>
                      </a:r>
                      <a:endParaRPr lang="en-GB" sz="1800" dirty="0">
                        <a:solidFill>
                          <a:schemeClr val="tx1"/>
                        </a:solidFill>
                      </a:endParaRPr>
                    </a:p>
                  </a:txBody>
                  <a:tcPr/>
                </a:tc>
                <a:tc>
                  <a:txBody>
                    <a:bodyPr/>
                    <a:lstStyle/>
                    <a:p>
                      <a:r>
                        <a:rPr lang="en-US" sz="1800" dirty="0" smtClean="0">
                          <a:solidFill>
                            <a:schemeClr val="tx1"/>
                          </a:solidFill>
                        </a:rPr>
                        <a:t>3</a:t>
                      </a:r>
                      <a:endParaRPr lang="en-GB" sz="1800" dirty="0">
                        <a:solidFill>
                          <a:schemeClr val="tx1"/>
                        </a:solidFill>
                      </a:endParaRPr>
                    </a:p>
                  </a:txBody>
                  <a:tcPr/>
                </a:tc>
                <a:tc>
                  <a:txBody>
                    <a:bodyPr/>
                    <a:lstStyle/>
                    <a:p>
                      <a:r>
                        <a:rPr lang="en-US" sz="1800" dirty="0" smtClean="0">
                          <a:solidFill>
                            <a:schemeClr val="tx1"/>
                          </a:solidFill>
                        </a:rPr>
                        <a:t>15</a:t>
                      </a:r>
                      <a:endParaRPr lang="en-GB" sz="1800" dirty="0">
                        <a:solidFill>
                          <a:schemeClr val="tx1"/>
                        </a:solidFill>
                      </a:endParaRPr>
                    </a:p>
                  </a:txBody>
                  <a:tcPr/>
                </a:tc>
                <a:tc>
                  <a:txBody>
                    <a:bodyPr/>
                    <a:lstStyle/>
                    <a:p>
                      <a:r>
                        <a:rPr lang="en-US" sz="1800" dirty="0" smtClean="0">
                          <a:solidFill>
                            <a:schemeClr val="tx1"/>
                          </a:solidFill>
                        </a:rPr>
                        <a:t>12</a:t>
                      </a:r>
                      <a:endParaRPr lang="en-GB" sz="1800" dirty="0" smtClean="0">
                        <a:solidFill>
                          <a:schemeClr val="tx1"/>
                        </a:solidFill>
                      </a:endParaRPr>
                    </a:p>
                  </a:txBody>
                  <a:tcPr/>
                </a:tc>
                <a:tc>
                  <a:txBody>
                    <a:bodyPr/>
                    <a:lstStyle/>
                    <a:p>
                      <a:r>
                        <a:rPr lang="en-US" sz="1800" dirty="0" smtClean="0">
                          <a:solidFill>
                            <a:schemeClr val="tx1"/>
                          </a:solidFill>
                        </a:rPr>
                        <a:t>5</a:t>
                      </a:r>
                      <a:endParaRPr lang="en-GB" sz="1800" dirty="0" smtClean="0">
                        <a:solidFill>
                          <a:schemeClr val="tx1"/>
                        </a:solidFill>
                      </a:endParaRPr>
                    </a:p>
                  </a:txBody>
                  <a:tcPr/>
                </a:tc>
                <a:tc>
                  <a:txBody>
                    <a:bodyPr/>
                    <a:lstStyle/>
                    <a:p>
                      <a:r>
                        <a:rPr lang="en-US" sz="1800" dirty="0" smtClean="0">
                          <a:solidFill>
                            <a:schemeClr val="tx1"/>
                          </a:solidFill>
                        </a:rPr>
                        <a:t>20</a:t>
                      </a:r>
                      <a:endParaRPr lang="en-GB" sz="1800" dirty="0" smtClean="0">
                        <a:solidFill>
                          <a:schemeClr val="tx1"/>
                        </a:solidFill>
                      </a:endParaRPr>
                    </a:p>
                  </a:txBody>
                  <a:tcPr/>
                </a:tc>
                <a:extLst>
                  <a:ext uri="{0D108BD9-81ED-4DB2-BD59-A6C34878D82A}">
                    <a16:rowId xmlns:a16="http://schemas.microsoft.com/office/drawing/2014/main" val="3767023118"/>
                  </a:ext>
                </a:extLst>
              </a:tr>
            </a:tbl>
          </a:graphicData>
        </a:graphic>
      </p:graphicFrame>
    </p:spTree>
    <p:extLst>
      <p:ext uri="{BB962C8B-B14F-4D97-AF65-F5344CB8AC3E}">
        <p14:creationId xmlns:p14="http://schemas.microsoft.com/office/powerpoint/2010/main" val="6135609"/>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8" name="Rectangle 7"/>
          <p:cNvSpPr/>
          <p:nvPr/>
        </p:nvSpPr>
        <p:spPr>
          <a:xfrm>
            <a:off x="2039015" y="106436"/>
            <a:ext cx="5957578" cy="707886"/>
          </a:xfrm>
          <a:prstGeom prst="rect">
            <a:avLst/>
          </a:prstGeom>
        </p:spPr>
        <p:txBody>
          <a:bodyPr wrap="square">
            <a:spAutoFit/>
          </a:bodyPr>
          <a:lstStyle/>
          <a:p>
            <a:pPr marL="0" lvl="0" indent="0"/>
            <a:r>
              <a:rPr lang="en-US" sz="4000" dirty="0" smtClean="0">
                <a:solidFill>
                  <a:srgbClr val="00B050"/>
                </a:solidFill>
                <a:latin typeface="Broadway" panose="04040905080B02020502" pitchFamily="82" charset="0"/>
              </a:rPr>
              <a:t>	Calculati</a:t>
            </a:r>
            <a:r>
              <a:rPr lang="en-US" sz="4000" dirty="0" smtClean="0">
                <a:solidFill>
                  <a:srgbClr val="FF0000"/>
                </a:solidFill>
                <a:latin typeface="Broadway" panose="04040905080B02020502" pitchFamily="82" charset="0"/>
              </a:rPr>
              <a:t>o</a:t>
            </a:r>
            <a:r>
              <a:rPr lang="en-US" sz="4000" dirty="0" smtClean="0">
                <a:solidFill>
                  <a:srgbClr val="00B050"/>
                </a:solidFill>
                <a:latin typeface="Broadway" panose="04040905080B02020502" pitchFamily="82" charset="0"/>
              </a:rPr>
              <a:t>n</a:t>
            </a:r>
            <a:endParaRPr lang="en-GB" sz="4000" dirty="0">
              <a:solidFill>
                <a:srgbClr val="00B050"/>
              </a:solidFill>
              <a:latin typeface="Bodoni MT Black" panose="02070A03080606020203" pitchFamily="18" charset="0"/>
            </a:endParaRPr>
          </a:p>
        </p:txBody>
      </p:sp>
      <p:grpSp>
        <p:nvGrpSpPr>
          <p:cNvPr id="4" name="Google Shape;1626;p40"/>
          <p:cNvGrpSpPr/>
          <p:nvPr/>
        </p:nvGrpSpPr>
        <p:grpSpPr>
          <a:xfrm rot="10800000">
            <a:off x="1657668" y="714815"/>
            <a:ext cx="7377472" cy="274540"/>
            <a:chOff x="796100" y="3019701"/>
            <a:chExt cx="4558967" cy="134100"/>
          </a:xfrm>
        </p:grpSpPr>
        <p:sp>
          <p:nvSpPr>
            <p:cNvPr id="5"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7"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Rectangle 9"/>
          <p:cNvSpPr/>
          <p:nvPr/>
        </p:nvSpPr>
        <p:spPr>
          <a:xfrm>
            <a:off x="412389" y="1228357"/>
            <a:ext cx="8380629" cy="1354217"/>
          </a:xfrm>
          <a:prstGeom prst="rect">
            <a:avLst/>
          </a:prstGeom>
        </p:spPr>
        <p:txBody>
          <a:bodyPr wrap="square">
            <a:spAutoFit/>
          </a:bodyPr>
          <a:lstStyle/>
          <a:p>
            <a:pPr lvl="1">
              <a:buFont typeface="Wingdings" panose="05000000000000000000" pitchFamily="2" charset="2"/>
              <a:buChar char="v"/>
            </a:pPr>
            <a:endParaRPr lang="en-US" dirty="0" smtClean="0">
              <a:solidFill>
                <a:srgbClr val="00B050"/>
              </a:solidFill>
            </a:endParaRPr>
          </a:p>
          <a:p>
            <a:pPr lvl="1">
              <a:buFont typeface="Wingdings" panose="05000000000000000000" pitchFamily="2" charset="2"/>
              <a:buChar char="v"/>
            </a:pPr>
            <a:endParaRPr lang="en-US" dirty="0">
              <a:solidFill>
                <a:srgbClr val="00B050"/>
              </a:solidFill>
            </a:endParaRPr>
          </a:p>
          <a:p>
            <a:pPr lvl="1">
              <a:buFont typeface="Wingdings" panose="05000000000000000000" pitchFamily="2" charset="2"/>
              <a:buChar char="v"/>
            </a:pPr>
            <a:endParaRPr lang="en-US" dirty="0" smtClean="0">
              <a:solidFill>
                <a:srgbClr val="00B050"/>
              </a:solidFill>
            </a:endParaRPr>
          </a:p>
          <a:p>
            <a:pPr lvl="1"/>
            <a:endParaRPr lang="en-US" sz="4000" dirty="0" smtClean="0">
              <a:solidFill>
                <a:srgbClr val="00B050"/>
              </a:solidFill>
            </a:endParaRPr>
          </a:p>
        </p:txBody>
      </p:sp>
      <mc:AlternateContent xmlns:mc="http://schemas.openxmlformats.org/markup-compatibility/2006" xmlns:a14="http://schemas.microsoft.com/office/drawing/2010/main">
        <mc:Choice Requires="a14">
          <p:sp>
            <p:nvSpPr>
              <p:cNvPr id="11" name="Rectangle 10"/>
              <p:cNvSpPr/>
              <p:nvPr/>
            </p:nvSpPr>
            <p:spPr>
              <a:xfrm>
                <a:off x="796288" y="1864728"/>
                <a:ext cx="7970364" cy="697370"/>
              </a:xfrm>
              <a:prstGeom prst="rect">
                <a:avLst/>
              </a:prstGeom>
            </p:spPr>
            <p:txBody>
              <a:bodyPr wrap="square">
                <a:spAutoFit/>
              </a:bodyPr>
              <a:lstStyle/>
              <a:p>
                <a:pPr marL="285750" indent="-285750">
                  <a:buFont typeface="Wingdings" panose="05000000000000000000" pitchFamily="2" charset="2"/>
                  <a:buChar char="Ø"/>
                </a:pPr>
                <a:r>
                  <a:rPr lang="en-GB" sz="1600" b="1" dirty="0" smtClean="0"/>
                  <a:t> AVG waiting Time=</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𝒘𝒂𝒊𝒕𝒊𝒏𝒈</m:t>
                        </m:r>
                        <m:r>
                          <a:rPr lang="en-US" sz="1600" b="1" i="1" smtClean="0">
                            <a:latin typeface="Cambria Math" panose="02040503050406030204" pitchFamily="18" charset="0"/>
                          </a:rPr>
                          <m:t> </m:t>
                        </m:r>
                        <m:r>
                          <a:rPr lang="en-US" sz="1600" b="1" i="1" smtClean="0">
                            <a:latin typeface="Cambria Math" panose="02040503050406030204" pitchFamily="18" charset="0"/>
                          </a:rPr>
                          <m:t>𝒕𝒊𝒎𝒆</m:t>
                        </m:r>
                      </m:num>
                      <m:den>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𝒑𝒓𝒐𝒄𝒆𝒔𝒔</m:t>
                        </m:r>
                      </m:den>
                    </m:f>
                  </m:oMath>
                </a14:m>
                <a:r>
                  <a:rPr lang="en-US" sz="1600" b="1" dirty="0" smtClean="0"/>
                  <a:t>= </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𝟔</m:t>
                        </m:r>
                        <m:r>
                          <a:rPr lang="en-US" sz="1600" b="1" i="1" smtClean="0">
                            <a:latin typeface="Cambria Math" panose="02040503050406030204" pitchFamily="18" charset="0"/>
                          </a:rPr>
                          <m:t>+</m:t>
                        </m:r>
                        <m:r>
                          <a:rPr lang="en-US" sz="1600" b="1" i="1" smtClean="0">
                            <a:latin typeface="Cambria Math" panose="02040503050406030204" pitchFamily="18" charset="0"/>
                          </a:rPr>
                          <m:t>𝟐</m:t>
                        </m:r>
                        <m:r>
                          <a:rPr lang="en-US" sz="1600" b="1" i="1" smtClean="0">
                            <a:latin typeface="Cambria Math" panose="02040503050406030204" pitchFamily="18" charset="0"/>
                          </a:rPr>
                          <m:t>+</m:t>
                        </m:r>
                        <m:r>
                          <a:rPr lang="en-US" sz="1600" b="1" i="1" smtClean="0">
                            <a:latin typeface="Cambria Math" panose="02040503050406030204" pitchFamily="18" charset="0"/>
                          </a:rPr>
                          <m:t>𝟒</m:t>
                        </m:r>
                        <m:r>
                          <a:rPr lang="en-US" sz="1600" b="1" i="1" smtClean="0">
                            <a:latin typeface="Cambria Math" panose="02040503050406030204" pitchFamily="18" charset="0"/>
                          </a:rPr>
                          <m:t>+</m:t>
                        </m:r>
                        <m:r>
                          <a:rPr lang="en-US" sz="1600" b="1" i="1" smtClean="0">
                            <a:latin typeface="Cambria Math" panose="02040503050406030204" pitchFamily="18" charset="0"/>
                          </a:rPr>
                          <m:t>𝟗</m:t>
                        </m:r>
                        <m:r>
                          <a:rPr lang="en-US" sz="1600" b="1" i="1" smtClean="0">
                            <a:latin typeface="Cambria Math" panose="02040503050406030204" pitchFamily="18" charset="0"/>
                          </a:rPr>
                          <m:t>+</m:t>
                        </m:r>
                        <m:r>
                          <a:rPr lang="en-US" sz="1600" b="1" i="1" smtClean="0">
                            <a:latin typeface="Cambria Math" panose="02040503050406030204" pitchFamily="18" charset="0"/>
                          </a:rPr>
                          <m:t>𝟏𝟐</m:t>
                        </m:r>
                      </m:num>
                      <m:den>
                        <m:r>
                          <a:rPr lang="en-US" sz="1600" b="1" i="1" smtClean="0">
                            <a:latin typeface="Cambria Math" panose="02040503050406030204" pitchFamily="18" charset="0"/>
                          </a:rPr>
                          <m:t>𝟓</m:t>
                        </m:r>
                      </m:den>
                    </m:f>
                  </m:oMath>
                </a14:m>
                <a:r>
                  <a:rPr lang="en-US" sz="1600" b="1" dirty="0" smtClean="0"/>
                  <a:t> =6.6</a:t>
                </a:r>
                <a:endParaRPr lang="en-GB" sz="1600" dirty="0"/>
              </a:p>
              <a:p>
                <a:pPr lvl="1">
                  <a:buFont typeface="Wingdings" panose="05000000000000000000" pitchFamily="2" charset="2"/>
                  <a:buChar char="v"/>
                </a:pPr>
                <a:endParaRPr lang="en-GB" dirty="0">
                  <a:solidFill>
                    <a:srgbClr val="00B05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796288" y="1864728"/>
                <a:ext cx="7970364" cy="697370"/>
              </a:xfrm>
              <a:prstGeom prst="rect">
                <a:avLst/>
              </a:prstGeom>
              <a:blipFill>
                <a:blip r:embed="rId3"/>
                <a:stretch>
                  <a:fillRect l="-3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69921" y="1179519"/>
                <a:ext cx="7970364" cy="481927"/>
              </a:xfrm>
              <a:prstGeom prst="rect">
                <a:avLst/>
              </a:prstGeom>
            </p:spPr>
            <p:txBody>
              <a:bodyPr wrap="square">
                <a:spAutoFit/>
              </a:bodyPr>
              <a:lstStyle/>
              <a:p>
                <a:pPr marL="285750" indent="-285750">
                  <a:buFont typeface="Wingdings" panose="05000000000000000000" pitchFamily="2" charset="2"/>
                  <a:buChar char="Ø"/>
                </a:pPr>
                <a:r>
                  <a:rPr lang="en-GB" sz="1600" b="1" dirty="0" smtClean="0"/>
                  <a:t>AVG Turnaround Time=</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𝒕𝒖𝒓𝒏</m:t>
                        </m:r>
                        <m:r>
                          <a:rPr lang="en-US" sz="1600" b="1" i="1" smtClean="0">
                            <a:latin typeface="Cambria Math" panose="02040503050406030204" pitchFamily="18" charset="0"/>
                          </a:rPr>
                          <m:t> </m:t>
                        </m:r>
                        <m:r>
                          <a:rPr lang="en-US" sz="1600" b="1" i="1" smtClean="0">
                            <a:latin typeface="Cambria Math" panose="02040503050406030204" pitchFamily="18" charset="0"/>
                          </a:rPr>
                          <m:t>𝒂𝒓𝒐𝒖𝒏𝒅</m:t>
                        </m:r>
                        <m:r>
                          <a:rPr lang="en-US" sz="1600" b="1" i="1" smtClean="0">
                            <a:latin typeface="Cambria Math" panose="02040503050406030204" pitchFamily="18" charset="0"/>
                          </a:rPr>
                          <m:t> </m:t>
                        </m:r>
                        <m:r>
                          <a:rPr lang="en-US" sz="1600" b="1" i="1" smtClean="0">
                            <a:latin typeface="Cambria Math" panose="02040503050406030204" pitchFamily="18" charset="0"/>
                          </a:rPr>
                          <m:t>𝒕𝒊𝒎𝒆</m:t>
                        </m:r>
                      </m:num>
                      <m:den>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𝒑𝒓𝒐𝒄𝒆𝒔𝒔</m:t>
                        </m:r>
                      </m:den>
                    </m:f>
                  </m:oMath>
                </a14:m>
                <a:r>
                  <a:rPr lang="en-US" sz="1600" b="1" dirty="0" smtClean="0"/>
                  <a:t>= </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𝟏𝟏</m:t>
                        </m:r>
                        <m:r>
                          <a:rPr lang="en-US" sz="1600" b="1" i="1" smtClean="0">
                            <a:latin typeface="Cambria Math" panose="02040503050406030204" pitchFamily="18" charset="0"/>
                          </a:rPr>
                          <m:t>+</m:t>
                        </m:r>
                        <m:r>
                          <a:rPr lang="en-US" sz="1600" b="1" i="1" smtClean="0">
                            <a:latin typeface="Cambria Math" panose="02040503050406030204" pitchFamily="18" charset="0"/>
                          </a:rPr>
                          <m:t>𝟎</m:t>
                        </m:r>
                        <m:r>
                          <a:rPr lang="en-US" sz="1600" b="1" i="1" smtClean="0">
                            <a:latin typeface="Cambria Math" panose="02040503050406030204" pitchFamily="18" charset="0"/>
                          </a:rPr>
                          <m:t>+</m:t>
                        </m:r>
                        <m:r>
                          <a:rPr lang="en-US" sz="1600" b="1" i="1" smtClean="0">
                            <a:latin typeface="Cambria Math" panose="02040503050406030204" pitchFamily="18" charset="0"/>
                          </a:rPr>
                          <m:t>𝟗</m:t>
                        </m:r>
                        <m:r>
                          <a:rPr lang="en-US" sz="1600" b="1" i="1" smtClean="0">
                            <a:latin typeface="Cambria Math" panose="02040503050406030204" pitchFamily="18" charset="0"/>
                          </a:rPr>
                          <m:t>+</m:t>
                        </m:r>
                        <m:r>
                          <a:rPr lang="en-US" sz="1600" b="1" i="1" smtClean="0">
                            <a:latin typeface="Cambria Math" panose="02040503050406030204" pitchFamily="18" charset="0"/>
                          </a:rPr>
                          <m:t>𝟏𝟔</m:t>
                        </m:r>
                        <m:r>
                          <a:rPr lang="en-US" sz="1600" b="1" i="1" smtClean="0">
                            <a:latin typeface="Cambria Math" panose="02040503050406030204" pitchFamily="18" charset="0"/>
                          </a:rPr>
                          <m:t>+</m:t>
                        </m:r>
                        <m:r>
                          <a:rPr lang="en-US" sz="1600" b="1" i="1" smtClean="0">
                            <a:latin typeface="Cambria Math" panose="02040503050406030204" pitchFamily="18" charset="0"/>
                          </a:rPr>
                          <m:t>𝟏𝟓</m:t>
                        </m:r>
                      </m:num>
                      <m:den>
                        <m:r>
                          <a:rPr lang="en-US" sz="1600" b="1" i="1" smtClean="0">
                            <a:latin typeface="Cambria Math" panose="02040503050406030204" pitchFamily="18" charset="0"/>
                          </a:rPr>
                          <m:t>𝟓</m:t>
                        </m:r>
                      </m:den>
                    </m:f>
                  </m:oMath>
                </a14:m>
                <a:r>
                  <a:rPr lang="en-US" sz="1600" b="1" dirty="0" smtClean="0"/>
                  <a:t> =10.2</a:t>
                </a:r>
                <a:endParaRPr lang="en-GB" sz="1600" dirty="0"/>
              </a:p>
            </p:txBody>
          </p:sp>
        </mc:Choice>
        <mc:Fallback xmlns="">
          <p:sp>
            <p:nvSpPr>
              <p:cNvPr id="12" name="Rectangle 11"/>
              <p:cNvSpPr>
                <a:spLocks noRot="1" noChangeAspect="1" noMove="1" noResize="1" noEditPoints="1" noAdjustHandles="1" noChangeArrowheads="1" noChangeShapeType="1" noTextEdit="1"/>
              </p:cNvSpPr>
              <p:nvPr/>
            </p:nvSpPr>
            <p:spPr>
              <a:xfrm>
                <a:off x="769921" y="1179519"/>
                <a:ext cx="7970364" cy="481927"/>
              </a:xfrm>
              <a:prstGeom prst="rect">
                <a:avLst/>
              </a:prstGeom>
              <a:blipFill>
                <a:blip r:embed="rId4"/>
                <a:stretch>
                  <a:fillRect l="-3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822654" y="2562098"/>
                <a:ext cx="7970364" cy="697370"/>
              </a:xfrm>
              <a:prstGeom prst="rect">
                <a:avLst/>
              </a:prstGeom>
            </p:spPr>
            <p:txBody>
              <a:bodyPr wrap="square">
                <a:spAutoFit/>
              </a:bodyPr>
              <a:lstStyle/>
              <a:p>
                <a:pPr marL="285750" indent="-285750">
                  <a:buFont typeface="Wingdings" panose="05000000000000000000" pitchFamily="2" charset="2"/>
                  <a:buChar char="Ø"/>
                </a:pPr>
                <a:r>
                  <a:rPr lang="en-GB" sz="1600" b="1" dirty="0" smtClean="0"/>
                  <a:t> AVG Response Time=</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𝒓𝒆𝒔𝒑𝒐𝒏𝒔𝒆</m:t>
                        </m:r>
                      </m:num>
                      <m:den>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𝒑𝒓𝒐𝒄𝒆𝒔𝒔</m:t>
                        </m:r>
                      </m:den>
                    </m:f>
                  </m:oMath>
                </a14:m>
                <a:r>
                  <a:rPr lang="en-US" sz="1600" b="1" dirty="0" smtClean="0"/>
                  <a:t>= </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𝟓</m:t>
                        </m:r>
                        <m:r>
                          <a:rPr lang="en-US" sz="1600" b="1" i="1" smtClean="0">
                            <a:latin typeface="Cambria Math" panose="02040503050406030204" pitchFamily="18" charset="0"/>
                          </a:rPr>
                          <m:t>+</m:t>
                        </m:r>
                        <m:r>
                          <a:rPr lang="en-US" sz="1600" b="1" i="1" smtClean="0">
                            <a:latin typeface="Cambria Math" panose="02040503050406030204" pitchFamily="18" charset="0"/>
                          </a:rPr>
                          <m:t>𝟕</m:t>
                        </m:r>
                        <m:r>
                          <a:rPr lang="en-US" sz="1600" b="1" i="1" smtClean="0">
                            <a:latin typeface="Cambria Math" panose="02040503050406030204" pitchFamily="18" charset="0"/>
                          </a:rPr>
                          <m:t>+</m:t>
                        </m:r>
                        <m:r>
                          <a:rPr lang="en-US" sz="1600" b="1" i="1" smtClean="0">
                            <a:latin typeface="Cambria Math" panose="02040503050406030204" pitchFamily="18" charset="0"/>
                          </a:rPr>
                          <m:t>𝟏𝟏</m:t>
                        </m:r>
                        <m:r>
                          <a:rPr lang="en-US" sz="1600" b="1" i="1" smtClean="0">
                            <a:latin typeface="Cambria Math" panose="02040503050406030204" pitchFamily="18" charset="0"/>
                          </a:rPr>
                          <m:t>+</m:t>
                        </m:r>
                        <m:r>
                          <a:rPr lang="en-US" sz="1600" b="1" i="1" smtClean="0">
                            <a:latin typeface="Cambria Math" panose="02040503050406030204" pitchFamily="18" charset="0"/>
                          </a:rPr>
                          <m:t>𝟏𝟑</m:t>
                        </m:r>
                        <m:r>
                          <a:rPr lang="en-US" sz="1600" b="1" i="1" smtClean="0">
                            <a:latin typeface="Cambria Math" panose="02040503050406030204" pitchFamily="18" charset="0"/>
                          </a:rPr>
                          <m:t>+</m:t>
                        </m:r>
                        <m:r>
                          <a:rPr lang="en-US" sz="1600" b="1" i="1" smtClean="0">
                            <a:latin typeface="Cambria Math" panose="02040503050406030204" pitchFamily="18" charset="0"/>
                          </a:rPr>
                          <m:t>𝟐𝟎</m:t>
                        </m:r>
                      </m:num>
                      <m:den>
                        <m:r>
                          <a:rPr lang="en-US" sz="1600" b="1" i="1" smtClean="0">
                            <a:latin typeface="Cambria Math" panose="02040503050406030204" pitchFamily="18" charset="0"/>
                          </a:rPr>
                          <m:t>𝟓</m:t>
                        </m:r>
                      </m:den>
                    </m:f>
                  </m:oMath>
                </a14:m>
                <a:r>
                  <a:rPr lang="en-US" sz="1600" b="1" dirty="0" smtClean="0"/>
                  <a:t> =11.2</a:t>
                </a:r>
                <a:endParaRPr lang="en-GB" sz="1600" dirty="0"/>
              </a:p>
              <a:p>
                <a:pPr lvl="1">
                  <a:buFont typeface="Wingdings" panose="05000000000000000000" pitchFamily="2" charset="2"/>
                  <a:buChar char="v"/>
                </a:pPr>
                <a:endParaRPr lang="en-GB" dirty="0">
                  <a:solidFill>
                    <a:srgbClr val="00B050"/>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822654" y="2562098"/>
                <a:ext cx="7970364" cy="697370"/>
              </a:xfrm>
              <a:prstGeom prst="rect">
                <a:avLst/>
              </a:prstGeom>
              <a:blipFill>
                <a:blip r:embed="rId5"/>
                <a:stretch>
                  <a:fillRect l="-306"/>
                </a:stretch>
              </a:blipFill>
            </p:spPr>
            <p:txBody>
              <a:bodyPr/>
              <a:lstStyle/>
              <a:p>
                <a:r>
                  <a:rPr lang="en-GB">
                    <a:noFill/>
                  </a:rPr>
                  <a:t> </a:t>
                </a:r>
              </a:p>
            </p:txBody>
          </p:sp>
        </mc:Fallback>
      </mc:AlternateContent>
    </p:spTree>
    <p:extLst>
      <p:ext uri="{BB962C8B-B14F-4D97-AF65-F5344CB8AC3E}">
        <p14:creationId xmlns:p14="http://schemas.microsoft.com/office/powerpoint/2010/main" val="383679855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100"/>
        <p:cNvGrpSpPr/>
        <p:nvPr/>
      </p:nvGrpSpPr>
      <p:grpSpPr>
        <a:xfrm>
          <a:off x="0" y="0"/>
          <a:ext cx="0" cy="0"/>
          <a:chOff x="0" y="0"/>
          <a:chExt cx="0" cy="0"/>
        </a:xfrm>
      </p:grpSpPr>
      <p:sp>
        <p:nvSpPr>
          <p:cNvPr id="3" name="Rectangle 2"/>
          <p:cNvSpPr/>
          <p:nvPr/>
        </p:nvSpPr>
        <p:spPr>
          <a:xfrm>
            <a:off x="1143000" y="171752"/>
            <a:ext cx="8001000" cy="1077218"/>
          </a:xfrm>
          <a:prstGeom prst="rect">
            <a:avLst/>
          </a:prstGeom>
        </p:spPr>
        <p:txBody>
          <a:bodyPr wrap="square">
            <a:spAutoFit/>
          </a:bodyPr>
          <a:lstStyle/>
          <a:p>
            <a:pPr marL="0" lvl="0" indent="0"/>
            <a:r>
              <a:rPr lang="en-GB" sz="3200" dirty="0" smtClean="0">
                <a:solidFill>
                  <a:srgbClr val="00B050"/>
                </a:solidFill>
                <a:latin typeface="Broadway" panose="04040905080B02020502" pitchFamily="82" charset="0"/>
              </a:rPr>
              <a:t>(SJF) Algorithms </a:t>
            </a:r>
            <a:r>
              <a:rPr lang="en-GB" sz="3200" dirty="0" err="1" smtClean="0">
                <a:solidFill>
                  <a:srgbClr val="FF0000"/>
                </a:solidFill>
                <a:latin typeface="Broadway" panose="04040905080B02020502" pitchFamily="82" charset="0"/>
              </a:rPr>
              <a:t>Preemptive</a:t>
            </a:r>
            <a:r>
              <a:rPr lang="en-GB" sz="3200" dirty="0" smtClean="0">
                <a:solidFill>
                  <a:srgbClr val="00B050"/>
                </a:solidFill>
                <a:latin typeface="Broadway" panose="04040905080B02020502" pitchFamily="82" charset="0"/>
              </a:rPr>
              <a:t>   </a:t>
            </a:r>
          </a:p>
          <a:p>
            <a:pPr marL="0" lvl="0" indent="0"/>
            <a:r>
              <a:rPr lang="en-GB" sz="3200" dirty="0" smtClean="0">
                <a:solidFill>
                  <a:srgbClr val="00B050"/>
                </a:solidFill>
                <a:latin typeface="Broadway" panose="04040905080B02020502" pitchFamily="82" charset="0"/>
              </a:rPr>
              <a:t>                      (With AT)</a:t>
            </a:r>
            <a:endParaRPr lang="en-GB" sz="3200" dirty="0">
              <a:solidFill>
                <a:srgbClr val="00B050"/>
              </a:solidFill>
              <a:latin typeface="Bodoni MT Black" panose="02070A03080606020203" pitchFamily="18" charset="0"/>
            </a:endParaRPr>
          </a:p>
        </p:txBody>
      </p:sp>
      <p:graphicFrame>
        <p:nvGraphicFramePr>
          <p:cNvPr id="21" name="Table 20"/>
          <p:cNvGraphicFramePr>
            <a:graphicFrameLocks noGrp="1"/>
          </p:cNvGraphicFramePr>
          <p:nvPr>
            <p:extLst>
              <p:ext uri="{D42A27DB-BD31-4B8C-83A1-F6EECF244321}">
                <p14:modId xmlns:p14="http://schemas.microsoft.com/office/powerpoint/2010/main" val="2590081000"/>
              </p:ext>
            </p:extLst>
          </p:nvPr>
        </p:nvGraphicFramePr>
        <p:xfrm>
          <a:off x="1773581" y="1248970"/>
          <a:ext cx="4713228" cy="2997403"/>
        </p:xfrm>
        <a:graphic>
          <a:graphicData uri="http://schemas.openxmlformats.org/drawingml/2006/table">
            <a:tbl>
              <a:tblPr>
                <a:tableStyleId>{284E427A-3D55-4303-BF80-6455036E1DE7}</a:tableStyleId>
              </a:tblPr>
              <a:tblGrid>
                <a:gridCol w="1571076">
                  <a:extLst>
                    <a:ext uri="{9D8B030D-6E8A-4147-A177-3AD203B41FA5}">
                      <a16:colId xmlns:a16="http://schemas.microsoft.com/office/drawing/2014/main" val="736403056"/>
                    </a:ext>
                  </a:extLst>
                </a:gridCol>
                <a:gridCol w="1571076">
                  <a:extLst>
                    <a:ext uri="{9D8B030D-6E8A-4147-A177-3AD203B41FA5}">
                      <a16:colId xmlns:a16="http://schemas.microsoft.com/office/drawing/2014/main" val="577693603"/>
                    </a:ext>
                  </a:extLst>
                </a:gridCol>
                <a:gridCol w="1571076">
                  <a:extLst>
                    <a:ext uri="{9D8B030D-6E8A-4147-A177-3AD203B41FA5}">
                      <a16:colId xmlns:a16="http://schemas.microsoft.com/office/drawing/2014/main" val="758846698"/>
                    </a:ext>
                  </a:extLst>
                </a:gridCol>
              </a:tblGrid>
              <a:tr h="702698">
                <a:tc>
                  <a:txBody>
                    <a:bodyPr/>
                    <a:lstStyle/>
                    <a:p>
                      <a:pPr algn="ctr"/>
                      <a:r>
                        <a:rPr lang="en-GB" b="1" dirty="0">
                          <a:effectLst/>
                        </a:rPr>
                        <a:t>Process</a:t>
                      </a:r>
                    </a:p>
                  </a:txBody>
                  <a:tcPr anchor="ctr"/>
                </a:tc>
                <a:tc>
                  <a:txBody>
                    <a:bodyPr/>
                    <a:lstStyle/>
                    <a:p>
                      <a:pPr algn="ctr"/>
                      <a:r>
                        <a:rPr lang="en-GB" b="1" dirty="0">
                          <a:effectLst/>
                        </a:rPr>
                        <a:t>Arrival Time</a:t>
                      </a:r>
                    </a:p>
                  </a:txBody>
                  <a:tcPr anchor="ctr"/>
                </a:tc>
                <a:tc>
                  <a:txBody>
                    <a:bodyPr/>
                    <a:lstStyle/>
                    <a:p>
                      <a:pPr algn="ctr"/>
                      <a:r>
                        <a:rPr lang="en-GB" b="1" dirty="0">
                          <a:effectLst/>
                        </a:rPr>
                        <a:t>Burst Time</a:t>
                      </a:r>
                    </a:p>
                  </a:txBody>
                  <a:tcPr anchor="ctr"/>
                </a:tc>
                <a:extLst>
                  <a:ext uri="{0D108BD9-81ED-4DB2-BD59-A6C34878D82A}">
                    <a16:rowId xmlns:a16="http://schemas.microsoft.com/office/drawing/2014/main" val="528705987"/>
                  </a:ext>
                </a:extLst>
              </a:tr>
              <a:tr h="458941">
                <a:tc>
                  <a:txBody>
                    <a:bodyPr/>
                    <a:lstStyle/>
                    <a:p>
                      <a:pPr algn="ctr"/>
                      <a:r>
                        <a:rPr lang="en-GB" b="1" dirty="0">
                          <a:effectLst/>
                        </a:rPr>
                        <a:t>P1</a:t>
                      </a:r>
                    </a:p>
                  </a:txBody>
                  <a:tcPr anchor="ctr"/>
                </a:tc>
                <a:tc>
                  <a:txBody>
                    <a:bodyPr/>
                    <a:lstStyle/>
                    <a:p>
                      <a:pPr algn="ctr"/>
                      <a:r>
                        <a:rPr lang="en-US" b="1" dirty="0" smtClean="0">
                          <a:effectLst/>
                        </a:rPr>
                        <a:t>2</a:t>
                      </a:r>
                      <a:endParaRPr lang="en-GB" b="1" dirty="0">
                        <a:effectLst/>
                      </a:endParaRPr>
                    </a:p>
                  </a:txBody>
                  <a:tcPr anchor="ctr"/>
                </a:tc>
                <a:tc>
                  <a:txBody>
                    <a:bodyPr/>
                    <a:lstStyle/>
                    <a:p>
                      <a:pPr algn="ctr"/>
                      <a:r>
                        <a:rPr lang="en-US" b="1" dirty="0" smtClean="0">
                          <a:effectLst/>
                        </a:rPr>
                        <a:t>6</a:t>
                      </a:r>
                      <a:endParaRPr lang="en-GB" b="1" dirty="0">
                        <a:effectLst/>
                      </a:endParaRPr>
                    </a:p>
                  </a:txBody>
                  <a:tcPr anchor="ctr"/>
                </a:tc>
                <a:extLst>
                  <a:ext uri="{0D108BD9-81ED-4DB2-BD59-A6C34878D82A}">
                    <a16:rowId xmlns:a16="http://schemas.microsoft.com/office/drawing/2014/main" val="104299351"/>
                  </a:ext>
                </a:extLst>
              </a:tr>
              <a:tr h="458941">
                <a:tc>
                  <a:txBody>
                    <a:bodyPr/>
                    <a:lstStyle/>
                    <a:p>
                      <a:pPr algn="ctr"/>
                      <a:r>
                        <a:rPr lang="en-GB" b="1" dirty="0">
                          <a:effectLst/>
                        </a:rPr>
                        <a:t>P2</a:t>
                      </a:r>
                    </a:p>
                  </a:txBody>
                  <a:tcPr anchor="ctr"/>
                </a:tc>
                <a:tc>
                  <a:txBody>
                    <a:bodyPr/>
                    <a:lstStyle/>
                    <a:p>
                      <a:pPr algn="ctr"/>
                      <a:r>
                        <a:rPr lang="en-US" b="1" dirty="0" smtClean="0">
                          <a:effectLst/>
                        </a:rPr>
                        <a:t>1</a:t>
                      </a:r>
                      <a:endParaRPr lang="en-GB" b="1" dirty="0">
                        <a:effectLst/>
                      </a:endParaRPr>
                    </a:p>
                  </a:txBody>
                  <a:tcPr anchor="ctr"/>
                </a:tc>
                <a:tc>
                  <a:txBody>
                    <a:bodyPr/>
                    <a:lstStyle/>
                    <a:p>
                      <a:pPr algn="ctr"/>
                      <a:r>
                        <a:rPr lang="en-US" b="1" dirty="0" smtClean="0">
                          <a:effectLst/>
                        </a:rPr>
                        <a:t>3</a:t>
                      </a:r>
                      <a:endParaRPr lang="en-GB" b="1" dirty="0">
                        <a:effectLst/>
                      </a:endParaRPr>
                    </a:p>
                  </a:txBody>
                  <a:tcPr anchor="ctr"/>
                </a:tc>
                <a:extLst>
                  <a:ext uri="{0D108BD9-81ED-4DB2-BD59-A6C34878D82A}">
                    <a16:rowId xmlns:a16="http://schemas.microsoft.com/office/drawing/2014/main" val="1635678992"/>
                  </a:ext>
                </a:extLst>
              </a:tr>
              <a:tr h="458941">
                <a:tc>
                  <a:txBody>
                    <a:bodyPr/>
                    <a:lstStyle/>
                    <a:p>
                      <a:pPr algn="ctr"/>
                      <a:r>
                        <a:rPr lang="en-GB" b="1" dirty="0">
                          <a:effectLst/>
                        </a:rPr>
                        <a:t>P3</a:t>
                      </a:r>
                    </a:p>
                  </a:txBody>
                  <a:tcPr anchor="ctr"/>
                </a:tc>
                <a:tc>
                  <a:txBody>
                    <a:bodyPr/>
                    <a:lstStyle/>
                    <a:p>
                      <a:pPr algn="ctr"/>
                      <a:r>
                        <a:rPr lang="en-US" b="1" dirty="0" smtClean="0">
                          <a:effectLst/>
                        </a:rPr>
                        <a:t>4</a:t>
                      </a:r>
                      <a:endParaRPr lang="en-GB" b="1" dirty="0">
                        <a:effectLst/>
                      </a:endParaRPr>
                    </a:p>
                  </a:txBody>
                  <a:tcPr anchor="ctr"/>
                </a:tc>
                <a:tc>
                  <a:txBody>
                    <a:bodyPr/>
                    <a:lstStyle/>
                    <a:p>
                      <a:pPr algn="ctr"/>
                      <a:r>
                        <a:rPr lang="en-US" b="1" dirty="0" smtClean="0">
                          <a:effectLst/>
                        </a:rPr>
                        <a:t>2</a:t>
                      </a:r>
                      <a:endParaRPr lang="en-GB" b="1" dirty="0">
                        <a:effectLst/>
                      </a:endParaRPr>
                    </a:p>
                  </a:txBody>
                  <a:tcPr anchor="ctr"/>
                </a:tc>
                <a:extLst>
                  <a:ext uri="{0D108BD9-81ED-4DB2-BD59-A6C34878D82A}">
                    <a16:rowId xmlns:a16="http://schemas.microsoft.com/office/drawing/2014/main" val="1594086751"/>
                  </a:ext>
                </a:extLst>
              </a:tr>
              <a:tr h="458941">
                <a:tc>
                  <a:txBody>
                    <a:bodyPr/>
                    <a:lstStyle/>
                    <a:p>
                      <a:pPr algn="ctr"/>
                      <a:r>
                        <a:rPr lang="en-GB" b="1" dirty="0">
                          <a:effectLst/>
                        </a:rPr>
                        <a:t>P4</a:t>
                      </a:r>
                    </a:p>
                  </a:txBody>
                  <a:tcPr anchor="ctr"/>
                </a:tc>
                <a:tc>
                  <a:txBody>
                    <a:bodyPr/>
                    <a:lstStyle/>
                    <a:p>
                      <a:pPr algn="ctr"/>
                      <a:r>
                        <a:rPr lang="en-US" b="1" dirty="0" smtClean="0">
                          <a:effectLst/>
                        </a:rPr>
                        <a:t>0</a:t>
                      </a:r>
                      <a:endParaRPr lang="en-GB" b="1" dirty="0">
                        <a:effectLst/>
                      </a:endParaRPr>
                    </a:p>
                  </a:txBody>
                  <a:tcPr anchor="ctr"/>
                </a:tc>
                <a:tc>
                  <a:txBody>
                    <a:bodyPr/>
                    <a:lstStyle/>
                    <a:p>
                      <a:pPr algn="ctr"/>
                      <a:r>
                        <a:rPr lang="en-US" b="1" dirty="0" smtClean="0">
                          <a:effectLst/>
                        </a:rPr>
                        <a:t>5</a:t>
                      </a:r>
                      <a:endParaRPr lang="en-GB" b="1" dirty="0">
                        <a:effectLst/>
                      </a:endParaRPr>
                    </a:p>
                  </a:txBody>
                  <a:tcPr anchor="ctr"/>
                </a:tc>
                <a:extLst>
                  <a:ext uri="{0D108BD9-81ED-4DB2-BD59-A6C34878D82A}">
                    <a16:rowId xmlns:a16="http://schemas.microsoft.com/office/drawing/2014/main" val="4192130266"/>
                  </a:ext>
                </a:extLst>
              </a:tr>
              <a:tr h="458941">
                <a:tc>
                  <a:txBody>
                    <a:bodyPr/>
                    <a:lstStyle/>
                    <a:p>
                      <a:pPr algn="ctr"/>
                      <a:r>
                        <a:rPr lang="en-GB" b="1" dirty="0">
                          <a:effectLst/>
                        </a:rPr>
                        <a:t>P5</a:t>
                      </a:r>
                    </a:p>
                  </a:txBody>
                  <a:tcPr anchor="ctr"/>
                </a:tc>
                <a:tc>
                  <a:txBody>
                    <a:bodyPr/>
                    <a:lstStyle/>
                    <a:p>
                      <a:pPr algn="ctr"/>
                      <a:r>
                        <a:rPr lang="en-US" b="1" dirty="0" smtClean="0">
                          <a:effectLst/>
                        </a:rPr>
                        <a:t>6</a:t>
                      </a:r>
                      <a:endParaRPr lang="en-GB" b="1" dirty="0">
                        <a:effectLst/>
                      </a:endParaRPr>
                    </a:p>
                  </a:txBody>
                  <a:tcPr anchor="ctr"/>
                </a:tc>
                <a:tc>
                  <a:txBody>
                    <a:bodyPr/>
                    <a:lstStyle/>
                    <a:p>
                      <a:pPr algn="ctr"/>
                      <a:r>
                        <a:rPr lang="en-US" b="1" dirty="0" smtClean="0">
                          <a:effectLst/>
                        </a:rPr>
                        <a:t>4</a:t>
                      </a:r>
                      <a:endParaRPr lang="en-GB" b="1" dirty="0">
                        <a:effectLst/>
                      </a:endParaRPr>
                    </a:p>
                  </a:txBody>
                  <a:tcPr anchor="ctr"/>
                </a:tc>
                <a:extLst>
                  <a:ext uri="{0D108BD9-81ED-4DB2-BD59-A6C34878D82A}">
                    <a16:rowId xmlns:a16="http://schemas.microsoft.com/office/drawing/2014/main" val="3336012909"/>
                  </a:ext>
                </a:extLst>
              </a:tr>
            </a:tbl>
          </a:graphicData>
        </a:graphic>
      </p:graphicFrame>
    </p:spTree>
    <p:extLst>
      <p:ext uri="{BB962C8B-B14F-4D97-AF65-F5344CB8AC3E}">
        <p14:creationId xmlns:p14="http://schemas.microsoft.com/office/powerpoint/2010/main" val="798175046"/>
      </p:ext>
    </p:extLst>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grpSp>
        <p:nvGrpSpPr>
          <p:cNvPr id="4" name="Google Shape;1626;p40"/>
          <p:cNvGrpSpPr/>
          <p:nvPr/>
        </p:nvGrpSpPr>
        <p:grpSpPr>
          <a:xfrm rot="10800000">
            <a:off x="1657668" y="714815"/>
            <a:ext cx="7377472" cy="274540"/>
            <a:chOff x="796100" y="3019701"/>
            <a:chExt cx="4558967" cy="134100"/>
          </a:xfrm>
        </p:grpSpPr>
        <p:sp>
          <p:nvSpPr>
            <p:cNvPr id="5"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7"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922;p48"/>
          <p:cNvGrpSpPr/>
          <p:nvPr/>
        </p:nvGrpSpPr>
        <p:grpSpPr>
          <a:xfrm>
            <a:off x="7143188" y="-2762276"/>
            <a:ext cx="4028179" cy="6346320"/>
            <a:chOff x="6914588" y="-2762276"/>
            <a:chExt cx="4028179" cy="6346320"/>
          </a:xfrm>
        </p:grpSpPr>
        <p:sp>
          <p:nvSpPr>
            <p:cNvPr id="10" name="Google Shape;1923;p48"/>
            <p:cNvSpPr/>
            <p:nvPr/>
          </p:nvSpPr>
          <p:spPr>
            <a:xfrm>
              <a:off x="6914588" y="-276227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24;p48"/>
            <p:cNvSpPr/>
            <p:nvPr/>
          </p:nvSpPr>
          <p:spPr>
            <a:xfrm>
              <a:off x="7191305" y="-124437"/>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25;p48"/>
            <p:cNvSpPr/>
            <p:nvPr/>
          </p:nvSpPr>
          <p:spPr>
            <a:xfrm>
              <a:off x="7867013" y="750687"/>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26;p48"/>
            <p:cNvSpPr/>
            <p:nvPr/>
          </p:nvSpPr>
          <p:spPr>
            <a:xfrm>
              <a:off x="7789451" y="-2619788"/>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927;p48"/>
          <p:cNvGrpSpPr/>
          <p:nvPr/>
        </p:nvGrpSpPr>
        <p:grpSpPr>
          <a:xfrm rot="-5400000">
            <a:off x="8884618" y="480749"/>
            <a:ext cx="88142" cy="1137387"/>
            <a:chOff x="3054755" y="4367024"/>
            <a:chExt cx="88142" cy="1137387"/>
          </a:xfrm>
        </p:grpSpPr>
        <p:sp>
          <p:nvSpPr>
            <p:cNvPr id="15" name="Google Shape;1928;p48"/>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29;p48"/>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930;p48"/>
          <p:cNvGrpSpPr/>
          <p:nvPr/>
        </p:nvGrpSpPr>
        <p:grpSpPr>
          <a:xfrm>
            <a:off x="-1106324" y="2263656"/>
            <a:ext cx="2992224" cy="3549051"/>
            <a:chOff x="-1325700" y="1246899"/>
            <a:chExt cx="2992224" cy="3549051"/>
          </a:xfrm>
        </p:grpSpPr>
        <p:pic>
          <p:nvPicPr>
            <p:cNvPr id="18" name="Google Shape;1931;p48"/>
            <p:cNvPicPr preferRelativeResize="0"/>
            <p:nvPr/>
          </p:nvPicPr>
          <p:blipFill rotWithShape="1">
            <a:blip r:embed="rId3">
              <a:alphaModFix/>
            </a:blip>
            <a:srcRect l="16960" t="24718" r="7121" b="26177"/>
            <a:stretch/>
          </p:blipFill>
          <p:spPr>
            <a:xfrm rot="-5400000">
              <a:off x="-1604113" y="1525312"/>
              <a:ext cx="3549051" cy="2992224"/>
            </a:xfrm>
            <a:prstGeom prst="rect">
              <a:avLst/>
            </a:prstGeom>
            <a:noFill/>
            <a:ln>
              <a:noFill/>
            </a:ln>
          </p:spPr>
        </p:pic>
        <p:grpSp>
          <p:nvGrpSpPr>
            <p:cNvPr id="19" name="Google Shape;1932;p48"/>
            <p:cNvGrpSpPr/>
            <p:nvPr/>
          </p:nvGrpSpPr>
          <p:grpSpPr>
            <a:xfrm>
              <a:off x="-369917" y="2704683"/>
              <a:ext cx="906953" cy="1517787"/>
              <a:chOff x="79748" y="2808602"/>
              <a:chExt cx="906953" cy="1517787"/>
            </a:xfrm>
          </p:grpSpPr>
          <p:sp>
            <p:nvSpPr>
              <p:cNvPr id="20" name="Google Shape;1933;p48"/>
              <p:cNvSpPr/>
              <p:nvPr/>
            </p:nvSpPr>
            <p:spPr>
              <a:xfrm rot="5400000">
                <a:off x="357831" y="282094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34;p48"/>
              <p:cNvSpPr/>
              <p:nvPr/>
            </p:nvSpPr>
            <p:spPr>
              <a:xfrm rot="5400000">
                <a:off x="537866" y="3393994"/>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35;p48"/>
              <p:cNvSpPr/>
              <p:nvPr/>
            </p:nvSpPr>
            <p:spPr>
              <a:xfrm rot="5400000">
                <a:off x="67406" y="3278257"/>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36;p48"/>
              <p:cNvSpPr/>
              <p:nvPr/>
            </p:nvSpPr>
            <p:spPr>
              <a:xfrm rot="5400000">
                <a:off x="417006" y="375669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 name="Google Shape;1937;p48"/>
          <p:cNvGrpSpPr/>
          <p:nvPr/>
        </p:nvGrpSpPr>
        <p:grpSpPr>
          <a:xfrm rot="10800000">
            <a:off x="-437163" y="1775222"/>
            <a:ext cx="1421047" cy="2833357"/>
            <a:chOff x="334358" y="2186737"/>
            <a:chExt cx="1421047" cy="2833357"/>
          </a:xfrm>
        </p:grpSpPr>
        <p:sp>
          <p:nvSpPr>
            <p:cNvPr id="25" name="Google Shape;1938;p48"/>
            <p:cNvSpPr/>
            <p:nvPr/>
          </p:nvSpPr>
          <p:spPr>
            <a:xfrm rot="10800000">
              <a:off x="334358" y="2186737"/>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1939;p48"/>
            <p:cNvGrpSpPr/>
            <p:nvPr/>
          </p:nvGrpSpPr>
          <p:grpSpPr>
            <a:xfrm rot="5400000">
              <a:off x="1046250" y="3181856"/>
              <a:ext cx="161977" cy="161940"/>
              <a:chOff x="1101075" y="2142375"/>
              <a:chExt cx="439200" cy="439100"/>
            </a:xfrm>
          </p:grpSpPr>
          <p:sp>
            <p:nvSpPr>
              <p:cNvPr id="30" name="Google Shape;1940;p4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41;p4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1942;p48"/>
            <p:cNvGrpSpPr/>
            <p:nvPr/>
          </p:nvGrpSpPr>
          <p:grpSpPr>
            <a:xfrm rot="-5400000">
              <a:off x="628029" y="4564272"/>
              <a:ext cx="161977" cy="161940"/>
              <a:chOff x="1101075" y="2142375"/>
              <a:chExt cx="439200" cy="439100"/>
            </a:xfrm>
          </p:grpSpPr>
          <p:sp>
            <p:nvSpPr>
              <p:cNvPr id="28" name="Google Shape;1943;p4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44;p4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 name="Google Shape;1626;p40"/>
          <p:cNvGrpSpPr/>
          <p:nvPr/>
        </p:nvGrpSpPr>
        <p:grpSpPr>
          <a:xfrm rot="10800000">
            <a:off x="1657668" y="714815"/>
            <a:ext cx="7377472" cy="274540"/>
            <a:chOff x="796100" y="3019701"/>
            <a:chExt cx="4558967" cy="134100"/>
          </a:xfrm>
        </p:grpSpPr>
        <p:sp>
          <p:nvSpPr>
            <p:cNvPr id="33"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5"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Rectangle 35"/>
          <p:cNvSpPr/>
          <p:nvPr/>
        </p:nvSpPr>
        <p:spPr>
          <a:xfrm>
            <a:off x="1163254" y="144200"/>
            <a:ext cx="5957578" cy="707886"/>
          </a:xfrm>
          <a:prstGeom prst="rect">
            <a:avLst/>
          </a:prstGeom>
        </p:spPr>
        <p:txBody>
          <a:bodyPr wrap="square">
            <a:spAutoFit/>
          </a:bodyPr>
          <a:lstStyle/>
          <a:p>
            <a:pPr marL="0" lvl="0" indent="0"/>
            <a:r>
              <a:rPr lang="en-US" sz="4000" dirty="0" smtClean="0">
                <a:solidFill>
                  <a:srgbClr val="00B050"/>
                </a:solidFill>
                <a:latin typeface="Broadway" panose="04040905080B02020502" pitchFamily="82" charset="0"/>
              </a:rPr>
              <a:t>	The </a:t>
            </a:r>
            <a:r>
              <a:rPr lang="en-US" sz="4000" dirty="0" err="1" smtClean="0">
                <a:solidFill>
                  <a:srgbClr val="FF0000"/>
                </a:solidFill>
                <a:latin typeface="Broadway" panose="04040905080B02020502" pitchFamily="82" charset="0"/>
              </a:rPr>
              <a:t>Gannt</a:t>
            </a:r>
            <a:r>
              <a:rPr lang="en-US" sz="4000" dirty="0" smtClean="0">
                <a:solidFill>
                  <a:srgbClr val="00B050"/>
                </a:solidFill>
                <a:latin typeface="Broadway" panose="04040905080B02020502" pitchFamily="82" charset="0"/>
              </a:rPr>
              <a:t> Chart</a:t>
            </a:r>
            <a:endParaRPr lang="en-GB" sz="4000" dirty="0">
              <a:solidFill>
                <a:srgbClr val="00B050"/>
              </a:solidFill>
              <a:latin typeface="Bodoni MT Black" panose="02070A03080606020203" pitchFamily="18" charset="0"/>
            </a:endParaRPr>
          </a:p>
        </p:txBody>
      </p:sp>
      <p:sp>
        <p:nvSpPr>
          <p:cNvPr id="38" name="Rectangle 37"/>
          <p:cNvSpPr/>
          <p:nvPr/>
        </p:nvSpPr>
        <p:spPr>
          <a:xfrm>
            <a:off x="1288341" y="676925"/>
            <a:ext cx="8380629" cy="2400657"/>
          </a:xfrm>
          <a:prstGeom prst="rect">
            <a:avLst/>
          </a:prstGeom>
        </p:spPr>
        <p:txBody>
          <a:bodyPr wrap="square">
            <a:spAutoFit/>
          </a:bodyPr>
          <a:lstStyle/>
          <a:p>
            <a:pPr lvl="1">
              <a:buFont typeface="Wingdings" panose="05000000000000000000" pitchFamily="2" charset="2"/>
              <a:buChar char="v"/>
            </a:pPr>
            <a:endParaRPr lang="en-US" dirty="0" smtClean="0">
              <a:solidFill>
                <a:srgbClr val="00B050"/>
              </a:solidFill>
            </a:endParaRPr>
          </a:p>
          <a:p>
            <a:pPr lvl="1">
              <a:buFont typeface="Wingdings" panose="05000000000000000000" pitchFamily="2" charset="2"/>
              <a:buChar char="v"/>
            </a:pPr>
            <a:endParaRPr lang="en-US" dirty="0" smtClean="0">
              <a:solidFill>
                <a:srgbClr val="00B050"/>
              </a:solidFill>
            </a:endParaRPr>
          </a:p>
          <a:p>
            <a:pPr lvl="1">
              <a:buFont typeface="Wingdings" panose="05000000000000000000" pitchFamily="2" charset="2"/>
              <a:buChar char="v"/>
            </a:pPr>
            <a:endParaRPr lang="en-US" dirty="0">
              <a:solidFill>
                <a:srgbClr val="00B050"/>
              </a:solidFill>
            </a:endParaRPr>
          </a:p>
          <a:p>
            <a:pPr lvl="1">
              <a:buFont typeface="Wingdings" panose="05000000000000000000" pitchFamily="2" charset="2"/>
              <a:buChar char="v"/>
            </a:pPr>
            <a:endParaRPr lang="en-US" dirty="0" smtClean="0">
              <a:solidFill>
                <a:srgbClr val="00B050"/>
              </a:solidFill>
            </a:endParaRPr>
          </a:p>
          <a:p>
            <a:pPr lvl="1"/>
            <a:endParaRPr lang="en-US" dirty="0">
              <a:solidFill>
                <a:srgbClr val="00B050"/>
              </a:solidFill>
            </a:endParaRPr>
          </a:p>
          <a:p>
            <a:pPr lvl="1"/>
            <a:r>
              <a:rPr lang="en-US" sz="2000" dirty="0" smtClean="0">
                <a:solidFill>
                  <a:srgbClr val="00B050"/>
                </a:solidFill>
              </a:rPr>
              <a:t>0</a:t>
            </a:r>
            <a:r>
              <a:rPr lang="en-US" sz="4000" dirty="0" smtClean="0">
                <a:solidFill>
                  <a:srgbClr val="00B050"/>
                </a:solidFill>
              </a:rPr>
              <a:t> </a:t>
            </a:r>
            <a:r>
              <a:rPr lang="en-US" sz="2000" dirty="0" smtClean="0">
                <a:solidFill>
                  <a:srgbClr val="00B050"/>
                </a:solidFill>
              </a:rPr>
              <a:t>1       2      3       4       5       6      7        8      9     10    14      20</a:t>
            </a:r>
          </a:p>
          <a:p>
            <a:pPr lvl="1"/>
            <a:endParaRPr lang="en-US" sz="4000" dirty="0" smtClean="0">
              <a:solidFill>
                <a:srgbClr val="00B05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453502401"/>
              </p:ext>
            </p:extLst>
          </p:nvPr>
        </p:nvGraphicFramePr>
        <p:xfrm>
          <a:off x="1260601" y="1522080"/>
          <a:ext cx="7391844" cy="407349"/>
        </p:xfrm>
        <a:graphic>
          <a:graphicData uri="http://schemas.openxmlformats.org/drawingml/2006/table">
            <a:tbl>
              <a:tblPr firstRow="1" bandRow="1">
                <a:tableStyleId>{78D53016-C617-4504-9B69-4949CE9F9CAA}</a:tableStyleId>
              </a:tblPr>
              <a:tblGrid>
                <a:gridCol w="615987">
                  <a:extLst>
                    <a:ext uri="{9D8B030D-6E8A-4147-A177-3AD203B41FA5}">
                      <a16:colId xmlns:a16="http://schemas.microsoft.com/office/drawing/2014/main" val="2299651043"/>
                    </a:ext>
                  </a:extLst>
                </a:gridCol>
                <a:gridCol w="615987">
                  <a:extLst>
                    <a:ext uri="{9D8B030D-6E8A-4147-A177-3AD203B41FA5}">
                      <a16:colId xmlns:a16="http://schemas.microsoft.com/office/drawing/2014/main" val="1337721242"/>
                    </a:ext>
                  </a:extLst>
                </a:gridCol>
                <a:gridCol w="615987">
                  <a:extLst>
                    <a:ext uri="{9D8B030D-6E8A-4147-A177-3AD203B41FA5}">
                      <a16:colId xmlns:a16="http://schemas.microsoft.com/office/drawing/2014/main" val="2493020644"/>
                    </a:ext>
                  </a:extLst>
                </a:gridCol>
                <a:gridCol w="615987">
                  <a:extLst>
                    <a:ext uri="{9D8B030D-6E8A-4147-A177-3AD203B41FA5}">
                      <a16:colId xmlns:a16="http://schemas.microsoft.com/office/drawing/2014/main" val="242254169"/>
                    </a:ext>
                  </a:extLst>
                </a:gridCol>
                <a:gridCol w="615987">
                  <a:extLst>
                    <a:ext uri="{9D8B030D-6E8A-4147-A177-3AD203B41FA5}">
                      <a16:colId xmlns:a16="http://schemas.microsoft.com/office/drawing/2014/main" val="281534363"/>
                    </a:ext>
                  </a:extLst>
                </a:gridCol>
                <a:gridCol w="615987">
                  <a:extLst>
                    <a:ext uri="{9D8B030D-6E8A-4147-A177-3AD203B41FA5}">
                      <a16:colId xmlns:a16="http://schemas.microsoft.com/office/drawing/2014/main" val="1461091532"/>
                    </a:ext>
                  </a:extLst>
                </a:gridCol>
                <a:gridCol w="615987">
                  <a:extLst>
                    <a:ext uri="{9D8B030D-6E8A-4147-A177-3AD203B41FA5}">
                      <a16:colId xmlns:a16="http://schemas.microsoft.com/office/drawing/2014/main" val="831072974"/>
                    </a:ext>
                  </a:extLst>
                </a:gridCol>
                <a:gridCol w="615987">
                  <a:extLst>
                    <a:ext uri="{9D8B030D-6E8A-4147-A177-3AD203B41FA5}">
                      <a16:colId xmlns:a16="http://schemas.microsoft.com/office/drawing/2014/main" val="615117443"/>
                    </a:ext>
                  </a:extLst>
                </a:gridCol>
                <a:gridCol w="615987">
                  <a:extLst>
                    <a:ext uri="{9D8B030D-6E8A-4147-A177-3AD203B41FA5}">
                      <a16:colId xmlns:a16="http://schemas.microsoft.com/office/drawing/2014/main" val="2664319744"/>
                    </a:ext>
                  </a:extLst>
                </a:gridCol>
                <a:gridCol w="615987">
                  <a:extLst>
                    <a:ext uri="{9D8B030D-6E8A-4147-A177-3AD203B41FA5}">
                      <a16:colId xmlns:a16="http://schemas.microsoft.com/office/drawing/2014/main" val="644259378"/>
                    </a:ext>
                  </a:extLst>
                </a:gridCol>
                <a:gridCol w="615987">
                  <a:extLst>
                    <a:ext uri="{9D8B030D-6E8A-4147-A177-3AD203B41FA5}">
                      <a16:colId xmlns:a16="http://schemas.microsoft.com/office/drawing/2014/main" val="683099869"/>
                    </a:ext>
                  </a:extLst>
                </a:gridCol>
                <a:gridCol w="615987">
                  <a:extLst>
                    <a:ext uri="{9D8B030D-6E8A-4147-A177-3AD203B41FA5}">
                      <a16:colId xmlns:a16="http://schemas.microsoft.com/office/drawing/2014/main" val="1973407495"/>
                    </a:ext>
                  </a:extLst>
                </a:gridCol>
              </a:tblGrid>
              <a:tr h="407349">
                <a:tc>
                  <a:txBody>
                    <a:bodyPr/>
                    <a:lstStyle/>
                    <a:p>
                      <a:r>
                        <a:rPr lang="en-US" sz="2000" dirty="0" smtClean="0"/>
                        <a:t>P4</a:t>
                      </a:r>
                      <a:endParaRPr lang="en-GB" sz="2000" dirty="0"/>
                    </a:p>
                  </a:txBody>
                  <a:tcPr/>
                </a:tc>
                <a:tc>
                  <a:txBody>
                    <a:bodyPr/>
                    <a:lstStyle/>
                    <a:p>
                      <a:r>
                        <a:rPr lang="en-US" sz="2000" dirty="0" smtClean="0"/>
                        <a:t>P2</a:t>
                      </a:r>
                      <a:endParaRPr lang="en-GB" sz="2000" dirty="0"/>
                    </a:p>
                  </a:txBody>
                  <a:tcPr/>
                </a:tc>
                <a:tc>
                  <a:txBody>
                    <a:bodyPr/>
                    <a:lstStyle/>
                    <a:p>
                      <a:r>
                        <a:rPr lang="en-US" sz="2000" dirty="0" smtClean="0"/>
                        <a:t>P2</a:t>
                      </a:r>
                      <a:endParaRPr lang="en-GB" sz="2000" dirty="0"/>
                    </a:p>
                  </a:txBody>
                  <a:tcPr/>
                </a:tc>
                <a:tc>
                  <a:txBody>
                    <a:bodyPr/>
                    <a:lstStyle/>
                    <a:p>
                      <a:r>
                        <a:rPr lang="en-US" sz="2000" dirty="0" smtClean="0"/>
                        <a:t>P2</a:t>
                      </a:r>
                      <a:endParaRPr lang="en-GB" sz="2000" dirty="0"/>
                    </a:p>
                  </a:txBody>
                  <a:tcPr/>
                </a:tc>
                <a:tc>
                  <a:txBody>
                    <a:bodyPr/>
                    <a:lstStyle/>
                    <a:p>
                      <a:r>
                        <a:rPr lang="en-US" sz="2000" dirty="0" smtClean="0"/>
                        <a:t>P3</a:t>
                      </a:r>
                      <a:endParaRPr lang="en-GB" sz="2000" dirty="0"/>
                    </a:p>
                  </a:txBody>
                  <a:tcPr/>
                </a:tc>
                <a:tc>
                  <a:txBody>
                    <a:bodyPr/>
                    <a:lstStyle/>
                    <a:p>
                      <a:r>
                        <a:rPr lang="en-US" sz="2000" dirty="0" smtClean="0"/>
                        <a:t>P3</a:t>
                      </a:r>
                      <a:endParaRPr lang="en-GB" sz="2000" dirty="0"/>
                    </a:p>
                  </a:txBody>
                  <a:tcPr/>
                </a:tc>
                <a:tc>
                  <a:txBody>
                    <a:bodyPr/>
                    <a:lstStyle/>
                    <a:p>
                      <a:r>
                        <a:rPr lang="en-US" sz="2000" dirty="0" smtClean="0"/>
                        <a:t>P4</a:t>
                      </a:r>
                      <a:endParaRPr lang="en-GB" sz="2000" dirty="0"/>
                    </a:p>
                  </a:txBody>
                  <a:tcPr/>
                </a:tc>
                <a:tc>
                  <a:txBody>
                    <a:bodyPr/>
                    <a:lstStyle/>
                    <a:p>
                      <a:r>
                        <a:rPr lang="en-US" sz="2000" dirty="0" smtClean="0"/>
                        <a:t>P4</a:t>
                      </a:r>
                      <a:endParaRPr lang="en-GB" sz="2000" dirty="0"/>
                    </a:p>
                  </a:txBody>
                  <a:tcPr/>
                </a:tc>
                <a:tc>
                  <a:txBody>
                    <a:bodyPr/>
                    <a:lstStyle/>
                    <a:p>
                      <a:r>
                        <a:rPr lang="en-US" sz="2000" dirty="0" smtClean="0"/>
                        <a:t>P4</a:t>
                      </a:r>
                      <a:endParaRPr lang="en-GB" sz="2000" dirty="0"/>
                    </a:p>
                  </a:txBody>
                  <a:tcPr/>
                </a:tc>
                <a:tc>
                  <a:txBody>
                    <a:bodyPr/>
                    <a:lstStyle/>
                    <a:p>
                      <a:r>
                        <a:rPr lang="en-US" sz="2000" dirty="0" smtClean="0"/>
                        <a:t>P4</a:t>
                      </a:r>
                      <a:endParaRPr lang="en-GB" sz="2000" dirty="0"/>
                    </a:p>
                  </a:txBody>
                  <a:tcPr/>
                </a:tc>
                <a:tc>
                  <a:txBody>
                    <a:bodyPr/>
                    <a:lstStyle/>
                    <a:p>
                      <a:r>
                        <a:rPr lang="en-US" sz="2000" dirty="0" smtClean="0"/>
                        <a:t>P5</a:t>
                      </a:r>
                      <a:endParaRPr lang="en-GB" sz="2000" dirty="0"/>
                    </a:p>
                  </a:txBody>
                  <a:tcPr/>
                </a:tc>
                <a:tc>
                  <a:txBody>
                    <a:bodyPr/>
                    <a:lstStyle/>
                    <a:p>
                      <a:r>
                        <a:rPr lang="en-US" sz="2000" dirty="0" smtClean="0"/>
                        <a:t>P1</a:t>
                      </a:r>
                      <a:endParaRPr lang="en-GB" sz="2000" dirty="0"/>
                    </a:p>
                  </a:txBody>
                  <a:tcPr/>
                </a:tc>
                <a:extLst>
                  <a:ext uri="{0D108BD9-81ED-4DB2-BD59-A6C34878D82A}">
                    <a16:rowId xmlns:a16="http://schemas.microsoft.com/office/drawing/2014/main" val="1974011591"/>
                  </a:ext>
                </a:extLst>
              </a:tr>
            </a:tbl>
          </a:graphicData>
        </a:graphic>
      </p:graphicFrame>
      <p:grpSp>
        <p:nvGrpSpPr>
          <p:cNvPr id="51" name="Google Shape;1930;p48"/>
          <p:cNvGrpSpPr/>
          <p:nvPr/>
        </p:nvGrpSpPr>
        <p:grpSpPr>
          <a:xfrm>
            <a:off x="-1106467" y="2263656"/>
            <a:ext cx="2992224" cy="3549051"/>
            <a:chOff x="-1325700" y="1246899"/>
            <a:chExt cx="2992224" cy="3549051"/>
          </a:xfrm>
        </p:grpSpPr>
        <p:pic>
          <p:nvPicPr>
            <p:cNvPr id="52" name="Google Shape;1931;p48"/>
            <p:cNvPicPr preferRelativeResize="0"/>
            <p:nvPr/>
          </p:nvPicPr>
          <p:blipFill rotWithShape="1">
            <a:blip r:embed="rId3">
              <a:alphaModFix/>
            </a:blip>
            <a:srcRect l="16960" t="24718" r="7121" b="26177"/>
            <a:stretch/>
          </p:blipFill>
          <p:spPr>
            <a:xfrm rot="-5400000">
              <a:off x="-1604113" y="1525312"/>
              <a:ext cx="3549051" cy="2992224"/>
            </a:xfrm>
            <a:prstGeom prst="rect">
              <a:avLst/>
            </a:prstGeom>
            <a:noFill/>
            <a:ln>
              <a:noFill/>
            </a:ln>
          </p:spPr>
        </p:pic>
        <p:grpSp>
          <p:nvGrpSpPr>
            <p:cNvPr id="53" name="Google Shape;1932;p48"/>
            <p:cNvGrpSpPr/>
            <p:nvPr/>
          </p:nvGrpSpPr>
          <p:grpSpPr>
            <a:xfrm>
              <a:off x="-369917" y="2704683"/>
              <a:ext cx="906953" cy="1517787"/>
              <a:chOff x="79748" y="2808602"/>
              <a:chExt cx="906953" cy="1517787"/>
            </a:xfrm>
          </p:grpSpPr>
          <p:sp>
            <p:nvSpPr>
              <p:cNvPr id="54" name="Google Shape;1933;p48"/>
              <p:cNvSpPr/>
              <p:nvPr/>
            </p:nvSpPr>
            <p:spPr>
              <a:xfrm rot="5400000">
                <a:off x="357831" y="282094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34;p48"/>
              <p:cNvSpPr/>
              <p:nvPr/>
            </p:nvSpPr>
            <p:spPr>
              <a:xfrm rot="5400000">
                <a:off x="537866" y="3393994"/>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35;p48"/>
              <p:cNvSpPr/>
              <p:nvPr/>
            </p:nvSpPr>
            <p:spPr>
              <a:xfrm rot="5400000">
                <a:off x="67406" y="3278257"/>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36;p48"/>
              <p:cNvSpPr/>
              <p:nvPr/>
            </p:nvSpPr>
            <p:spPr>
              <a:xfrm rot="5400000">
                <a:off x="417006" y="375669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418332005"/>
      </p:ext>
    </p:extLst>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8" name="Rectangle 7"/>
          <p:cNvSpPr/>
          <p:nvPr/>
        </p:nvSpPr>
        <p:spPr>
          <a:xfrm>
            <a:off x="2039015" y="106436"/>
            <a:ext cx="5957578" cy="707886"/>
          </a:xfrm>
          <a:prstGeom prst="rect">
            <a:avLst/>
          </a:prstGeom>
        </p:spPr>
        <p:txBody>
          <a:bodyPr wrap="square">
            <a:spAutoFit/>
          </a:bodyPr>
          <a:lstStyle/>
          <a:p>
            <a:pPr marL="0" lvl="0" indent="0"/>
            <a:r>
              <a:rPr lang="en-US" sz="4000" dirty="0" smtClean="0">
                <a:solidFill>
                  <a:srgbClr val="00B050"/>
                </a:solidFill>
                <a:latin typeface="Broadway" panose="04040905080B02020502" pitchFamily="82" charset="0"/>
              </a:rPr>
              <a:t>	Calculati</a:t>
            </a:r>
            <a:r>
              <a:rPr lang="en-US" sz="4000" dirty="0" smtClean="0">
                <a:solidFill>
                  <a:srgbClr val="FF0000"/>
                </a:solidFill>
                <a:latin typeface="Broadway" panose="04040905080B02020502" pitchFamily="82" charset="0"/>
              </a:rPr>
              <a:t>o</a:t>
            </a:r>
            <a:r>
              <a:rPr lang="en-US" sz="4000" dirty="0" smtClean="0">
                <a:solidFill>
                  <a:srgbClr val="00B050"/>
                </a:solidFill>
                <a:latin typeface="Broadway" panose="04040905080B02020502" pitchFamily="82" charset="0"/>
              </a:rPr>
              <a:t>n</a:t>
            </a:r>
            <a:endParaRPr lang="en-GB" sz="4000" dirty="0">
              <a:solidFill>
                <a:srgbClr val="00B050"/>
              </a:solidFill>
              <a:latin typeface="Bodoni MT Black" panose="02070A03080606020203" pitchFamily="18" charset="0"/>
            </a:endParaRPr>
          </a:p>
        </p:txBody>
      </p:sp>
      <p:grpSp>
        <p:nvGrpSpPr>
          <p:cNvPr id="4" name="Google Shape;1626;p40"/>
          <p:cNvGrpSpPr/>
          <p:nvPr/>
        </p:nvGrpSpPr>
        <p:grpSpPr>
          <a:xfrm rot="10800000">
            <a:off x="1657668" y="714815"/>
            <a:ext cx="7377472" cy="274540"/>
            <a:chOff x="796100" y="3019701"/>
            <a:chExt cx="4558967" cy="134100"/>
          </a:xfrm>
        </p:grpSpPr>
        <p:sp>
          <p:nvSpPr>
            <p:cNvPr id="5"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7"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5" name="Table 14"/>
          <p:cNvGraphicFramePr>
            <a:graphicFrameLocks noGrp="1"/>
          </p:cNvGraphicFramePr>
          <p:nvPr>
            <p:extLst>
              <p:ext uri="{D42A27DB-BD31-4B8C-83A1-F6EECF244321}">
                <p14:modId xmlns:p14="http://schemas.microsoft.com/office/powerpoint/2010/main" val="2954248191"/>
              </p:ext>
            </p:extLst>
          </p:nvPr>
        </p:nvGraphicFramePr>
        <p:xfrm>
          <a:off x="1657667" y="1228357"/>
          <a:ext cx="6602668" cy="2938849"/>
        </p:xfrm>
        <a:graphic>
          <a:graphicData uri="http://schemas.openxmlformats.org/drawingml/2006/table">
            <a:tbl>
              <a:tblPr firstRow="1" bandRow="1">
                <a:tableStyleId>{18603FDC-E32A-4AB5-989C-0864C3EAD2B8}</a:tableStyleId>
              </a:tblPr>
              <a:tblGrid>
                <a:gridCol w="698224">
                  <a:extLst>
                    <a:ext uri="{9D8B030D-6E8A-4147-A177-3AD203B41FA5}">
                      <a16:colId xmlns:a16="http://schemas.microsoft.com/office/drawing/2014/main" val="3982761336"/>
                    </a:ext>
                  </a:extLst>
                </a:gridCol>
                <a:gridCol w="691820">
                  <a:extLst>
                    <a:ext uri="{9D8B030D-6E8A-4147-A177-3AD203B41FA5}">
                      <a16:colId xmlns:a16="http://schemas.microsoft.com/office/drawing/2014/main" val="1223022153"/>
                    </a:ext>
                  </a:extLst>
                </a:gridCol>
                <a:gridCol w="746618">
                  <a:extLst>
                    <a:ext uri="{9D8B030D-6E8A-4147-A177-3AD203B41FA5}">
                      <a16:colId xmlns:a16="http://schemas.microsoft.com/office/drawing/2014/main" val="2458860451"/>
                    </a:ext>
                  </a:extLst>
                </a:gridCol>
                <a:gridCol w="1138256">
                  <a:extLst>
                    <a:ext uri="{9D8B030D-6E8A-4147-A177-3AD203B41FA5}">
                      <a16:colId xmlns:a16="http://schemas.microsoft.com/office/drawing/2014/main" val="393821591"/>
                    </a:ext>
                  </a:extLst>
                </a:gridCol>
                <a:gridCol w="1226407">
                  <a:extLst>
                    <a:ext uri="{9D8B030D-6E8A-4147-A177-3AD203B41FA5}">
                      <a16:colId xmlns:a16="http://schemas.microsoft.com/office/drawing/2014/main" val="2336509117"/>
                    </a:ext>
                  </a:extLst>
                </a:gridCol>
                <a:gridCol w="613202">
                  <a:extLst>
                    <a:ext uri="{9D8B030D-6E8A-4147-A177-3AD203B41FA5}">
                      <a16:colId xmlns:a16="http://schemas.microsoft.com/office/drawing/2014/main" val="2981763754"/>
                    </a:ext>
                  </a:extLst>
                </a:gridCol>
                <a:gridCol w="1488141">
                  <a:extLst>
                    <a:ext uri="{9D8B030D-6E8A-4147-A177-3AD203B41FA5}">
                      <a16:colId xmlns:a16="http://schemas.microsoft.com/office/drawing/2014/main" val="302871999"/>
                    </a:ext>
                  </a:extLst>
                </a:gridCol>
              </a:tblGrid>
              <a:tr h="379059">
                <a:tc>
                  <a:txBody>
                    <a:bodyPr/>
                    <a:lstStyle/>
                    <a:p>
                      <a:r>
                        <a:rPr lang="en-US" sz="1200" dirty="0" smtClean="0">
                          <a:solidFill>
                            <a:schemeClr val="tx1"/>
                          </a:solidFill>
                        </a:rPr>
                        <a:t>PID</a:t>
                      </a:r>
                      <a:endParaRPr lang="en-GB" sz="1200" dirty="0">
                        <a:solidFill>
                          <a:schemeClr val="tx1"/>
                        </a:solidFill>
                      </a:endParaRPr>
                    </a:p>
                  </a:txBody>
                  <a:tcPr/>
                </a:tc>
                <a:tc>
                  <a:txBody>
                    <a:bodyPr/>
                    <a:lstStyle/>
                    <a:p>
                      <a:r>
                        <a:rPr lang="en-US" sz="1200" dirty="0" smtClean="0">
                          <a:solidFill>
                            <a:schemeClr val="tx1"/>
                          </a:solidFill>
                        </a:rPr>
                        <a:t>AT</a:t>
                      </a:r>
                      <a:endParaRPr lang="en-GB" sz="1200" dirty="0">
                        <a:solidFill>
                          <a:schemeClr val="tx1"/>
                        </a:solidFill>
                      </a:endParaRPr>
                    </a:p>
                  </a:txBody>
                  <a:tcPr/>
                </a:tc>
                <a:tc>
                  <a:txBody>
                    <a:bodyPr/>
                    <a:lstStyle/>
                    <a:p>
                      <a:r>
                        <a:rPr lang="en-US" sz="1200" dirty="0" smtClean="0">
                          <a:solidFill>
                            <a:schemeClr val="tx1"/>
                          </a:solidFill>
                        </a:rPr>
                        <a:t>BT</a:t>
                      </a:r>
                      <a:endParaRPr lang="en-GB" sz="1200" dirty="0">
                        <a:solidFill>
                          <a:schemeClr val="tx1"/>
                        </a:solidFill>
                      </a:endParaRPr>
                    </a:p>
                  </a:txBody>
                  <a:tcPr/>
                </a:tc>
                <a:tc>
                  <a:txBody>
                    <a:bodyPr/>
                    <a:lstStyle/>
                    <a:p>
                      <a:r>
                        <a:rPr lang="en-US" sz="1100" dirty="0" smtClean="0">
                          <a:solidFill>
                            <a:schemeClr val="tx1"/>
                          </a:solidFill>
                        </a:rPr>
                        <a:t>TAT=(CT-AT)</a:t>
                      </a:r>
                      <a:endParaRPr lang="en-GB" sz="1100" dirty="0">
                        <a:solidFill>
                          <a:schemeClr val="tx1"/>
                        </a:solidFill>
                      </a:endParaRPr>
                    </a:p>
                  </a:txBody>
                  <a:tcPr/>
                </a:tc>
                <a:tc>
                  <a:txBody>
                    <a:bodyPr/>
                    <a:lstStyle/>
                    <a:p>
                      <a:r>
                        <a:rPr lang="en-US" sz="1100" dirty="0" smtClean="0">
                          <a:solidFill>
                            <a:schemeClr val="tx1"/>
                          </a:solidFill>
                        </a:rPr>
                        <a:t>WT=(TAT-BT)</a:t>
                      </a:r>
                      <a:endParaRPr lang="en-GB" sz="1100" dirty="0">
                        <a:solidFill>
                          <a:schemeClr val="tx1"/>
                        </a:solidFill>
                      </a:endParaRPr>
                    </a:p>
                  </a:txBody>
                  <a:tcPr/>
                </a:tc>
                <a:tc>
                  <a:txBody>
                    <a:bodyPr/>
                    <a:lstStyle/>
                    <a:p>
                      <a:r>
                        <a:rPr lang="en-US" sz="1000" dirty="0" smtClean="0">
                          <a:solidFill>
                            <a:schemeClr val="tx1"/>
                          </a:solidFill>
                        </a:rPr>
                        <a:t>CT</a:t>
                      </a:r>
                      <a:endParaRPr lang="en-GB" sz="1000" dirty="0">
                        <a:solidFill>
                          <a:schemeClr val="tx1"/>
                        </a:solidFill>
                      </a:endParaRPr>
                    </a:p>
                  </a:txBody>
                  <a:tcPr/>
                </a:tc>
                <a:tc>
                  <a:txBody>
                    <a:bodyPr/>
                    <a:lstStyle/>
                    <a:p>
                      <a:r>
                        <a:rPr lang="en-US" sz="1000" dirty="0" smtClean="0">
                          <a:solidFill>
                            <a:schemeClr val="tx1"/>
                          </a:solidFill>
                        </a:rPr>
                        <a:t>Response Time(RT)</a:t>
                      </a:r>
                      <a:endParaRPr lang="en-GB" sz="1000" dirty="0">
                        <a:solidFill>
                          <a:schemeClr val="tx1"/>
                        </a:solidFill>
                      </a:endParaRPr>
                    </a:p>
                  </a:txBody>
                  <a:tcPr/>
                </a:tc>
                <a:extLst>
                  <a:ext uri="{0D108BD9-81ED-4DB2-BD59-A6C34878D82A}">
                    <a16:rowId xmlns:a16="http://schemas.microsoft.com/office/drawing/2014/main" val="41168160"/>
                  </a:ext>
                </a:extLst>
              </a:tr>
              <a:tr h="511958">
                <a:tc>
                  <a:txBody>
                    <a:bodyPr/>
                    <a:lstStyle/>
                    <a:p>
                      <a:r>
                        <a:rPr lang="en-US" sz="1800" dirty="0" smtClean="0">
                          <a:solidFill>
                            <a:schemeClr val="tx1"/>
                          </a:solidFill>
                        </a:rPr>
                        <a:t>P1</a:t>
                      </a:r>
                      <a:endParaRPr lang="en-GB" sz="1800" dirty="0">
                        <a:solidFill>
                          <a:schemeClr val="tx1"/>
                        </a:solidFill>
                      </a:endParaRPr>
                    </a:p>
                  </a:txBody>
                  <a:tcPr/>
                </a:tc>
                <a:tc>
                  <a:txBody>
                    <a:bodyPr/>
                    <a:lstStyle/>
                    <a:p>
                      <a:r>
                        <a:rPr lang="en-US" sz="1800" dirty="0" smtClean="0">
                          <a:solidFill>
                            <a:schemeClr val="tx1"/>
                          </a:solidFill>
                        </a:rPr>
                        <a:t>2</a:t>
                      </a:r>
                      <a:endParaRPr lang="en-GB" sz="1800" dirty="0">
                        <a:solidFill>
                          <a:schemeClr val="tx1"/>
                        </a:solidFill>
                      </a:endParaRPr>
                    </a:p>
                  </a:txBody>
                  <a:tcPr/>
                </a:tc>
                <a:tc>
                  <a:txBody>
                    <a:bodyPr/>
                    <a:lstStyle/>
                    <a:p>
                      <a:r>
                        <a:rPr lang="en-US" sz="1800" dirty="0" smtClean="0">
                          <a:solidFill>
                            <a:schemeClr val="tx1"/>
                          </a:solidFill>
                        </a:rPr>
                        <a:t>6</a:t>
                      </a:r>
                      <a:endParaRPr lang="en-GB" sz="1800" dirty="0">
                        <a:solidFill>
                          <a:schemeClr val="tx1"/>
                        </a:solidFill>
                      </a:endParaRPr>
                    </a:p>
                  </a:txBody>
                  <a:tcPr/>
                </a:tc>
                <a:tc>
                  <a:txBody>
                    <a:bodyPr/>
                    <a:lstStyle/>
                    <a:p>
                      <a:r>
                        <a:rPr lang="en-US" sz="1800" dirty="0" smtClean="0">
                          <a:solidFill>
                            <a:schemeClr val="tx1"/>
                          </a:solidFill>
                        </a:rPr>
                        <a:t>18</a:t>
                      </a:r>
                      <a:endParaRPr lang="en-GB" sz="1800" dirty="0">
                        <a:solidFill>
                          <a:schemeClr val="tx1"/>
                        </a:solidFill>
                      </a:endParaRPr>
                    </a:p>
                  </a:txBody>
                  <a:tcPr/>
                </a:tc>
                <a:tc>
                  <a:txBody>
                    <a:bodyPr/>
                    <a:lstStyle/>
                    <a:p>
                      <a:r>
                        <a:rPr lang="en-US" sz="1800" dirty="0" smtClean="0">
                          <a:solidFill>
                            <a:schemeClr val="tx1"/>
                          </a:solidFill>
                        </a:rPr>
                        <a:t>12</a:t>
                      </a:r>
                      <a:endParaRPr lang="en-GB" sz="1800" dirty="0">
                        <a:solidFill>
                          <a:schemeClr val="tx1"/>
                        </a:solidFill>
                      </a:endParaRPr>
                    </a:p>
                  </a:txBody>
                  <a:tcPr/>
                </a:tc>
                <a:tc>
                  <a:txBody>
                    <a:bodyPr/>
                    <a:lstStyle/>
                    <a:p>
                      <a:r>
                        <a:rPr lang="en-US" sz="1800" dirty="0" smtClean="0">
                          <a:solidFill>
                            <a:schemeClr val="tx1"/>
                          </a:solidFill>
                        </a:rPr>
                        <a:t>20</a:t>
                      </a:r>
                      <a:endParaRPr lang="en-GB" sz="1800" dirty="0">
                        <a:solidFill>
                          <a:schemeClr val="tx1"/>
                        </a:solidFill>
                      </a:endParaRPr>
                    </a:p>
                  </a:txBody>
                  <a:tcPr/>
                </a:tc>
                <a:tc>
                  <a:txBody>
                    <a:bodyPr/>
                    <a:lstStyle/>
                    <a:p>
                      <a:r>
                        <a:rPr lang="en-US" sz="1800" dirty="0" smtClean="0">
                          <a:solidFill>
                            <a:schemeClr val="tx1"/>
                          </a:solidFill>
                        </a:rPr>
                        <a:t>6</a:t>
                      </a:r>
                      <a:endParaRPr lang="en-GB" sz="1800" dirty="0">
                        <a:solidFill>
                          <a:schemeClr val="tx1"/>
                        </a:solidFill>
                      </a:endParaRPr>
                    </a:p>
                  </a:txBody>
                  <a:tcPr/>
                </a:tc>
                <a:extLst>
                  <a:ext uri="{0D108BD9-81ED-4DB2-BD59-A6C34878D82A}">
                    <a16:rowId xmlns:a16="http://schemas.microsoft.com/office/drawing/2014/main" val="2480813140"/>
                  </a:ext>
                </a:extLst>
              </a:tr>
              <a:tr h="511958">
                <a:tc>
                  <a:txBody>
                    <a:bodyPr/>
                    <a:lstStyle/>
                    <a:p>
                      <a:r>
                        <a:rPr lang="en-US" sz="1800" dirty="0" smtClean="0">
                          <a:solidFill>
                            <a:schemeClr val="tx1"/>
                          </a:solidFill>
                        </a:rPr>
                        <a:t>P2</a:t>
                      </a:r>
                      <a:endParaRPr lang="en-GB" sz="1800" dirty="0">
                        <a:solidFill>
                          <a:schemeClr val="tx1"/>
                        </a:solidFill>
                      </a:endParaRPr>
                    </a:p>
                  </a:txBody>
                  <a:tcPr/>
                </a:tc>
                <a:tc>
                  <a:txBody>
                    <a:bodyPr/>
                    <a:lstStyle/>
                    <a:p>
                      <a:r>
                        <a:rPr lang="en-US" sz="1800" dirty="0" smtClean="0">
                          <a:solidFill>
                            <a:schemeClr val="tx1"/>
                          </a:solidFill>
                        </a:rPr>
                        <a:t>1</a:t>
                      </a:r>
                      <a:endParaRPr lang="en-GB" sz="1800" dirty="0">
                        <a:solidFill>
                          <a:schemeClr val="tx1"/>
                        </a:solidFill>
                      </a:endParaRPr>
                    </a:p>
                  </a:txBody>
                  <a:tcPr/>
                </a:tc>
                <a:tc>
                  <a:txBody>
                    <a:bodyPr/>
                    <a:lstStyle/>
                    <a:p>
                      <a:r>
                        <a:rPr lang="en-US" sz="1800" dirty="0" smtClean="0">
                          <a:solidFill>
                            <a:schemeClr val="tx1"/>
                          </a:solidFill>
                        </a:rPr>
                        <a:t>3</a:t>
                      </a:r>
                      <a:endParaRPr lang="en-GB" sz="1800" dirty="0">
                        <a:solidFill>
                          <a:schemeClr val="tx1"/>
                        </a:solidFill>
                      </a:endParaRPr>
                    </a:p>
                  </a:txBody>
                  <a:tcPr/>
                </a:tc>
                <a:tc>
                  <a:txBody>
                    <a:bodyPr/>
                    <a:lstStyle/>
                    <a:p>
                      <a:r>
                        <a:rPr lang="en-US" sz="1800" dirty="0" smtClean="0">
                          <a:solidFill>
                            <a:schemeClr val="tx1"/>
                          </a:solidFill>
                        </a:rPr>
                        <a:t>3</a:t>
                      </a:r>
                      <a:endParaRPr lang="en-GB" sz="1800" dirty="0">
                        <a:solidFill>
                          <a:schemeClr val="tx1"/>
                        </a:solidFill>
                      </a:endParaRPr>
                    </a:p>
                  </a:txBody>
                  <a:tcPr/>
                </a:tc>
                <a:tc>
                  <a:txBody>
                    <a:bodyPr/>
                    <a:lstStyle/>
                    <a:p>
                      <a:r>
                        <a:rPr lang="en-US" sz="1800" dirty="0" smtClean="0">
                          <a:solidFill>
                            <a:schemeClr val="tx1"/>
                          </a:solidFill>
                        </a:rPr>
                        <a:t>0</a:t>
                      </a:r>
                      <a:endParaRPr lang="en-GB" sz="1800" dirty="0">
                        <a:solidFill>
                          <a:schemeClr val="tx1"/>
                        </a:solidFill>
                      </a:endParaRPr>
                    </a:p>
                  </a:txBody>
                  <a:tcPr/>
                </a:tc>
                <a:tc>
                  <a:txBody>
                    <a:bodyPr/>
                    <a:lstStyle/>
                    <a:p>
                      <a:r>
                        <a:rPr lang="en-US" sz="1800" dirty="0" smtClean="0">
                          <a:solidFill>
                            <a:schemeClr val="tx1"/>
                          </a:solidFill>
                        </a:rPr>
                        <a:t>4</a:t>
                      </a:r>
                      <a:endParaRPr lang="en-GB" sz="1800" dirty="0">
                        <a:solidFill>
                          <a:schemeClr val="tx1"/>
                        </a:solidFill>
                      </a:endParaRPr>
                    </a:p>
                  </a:txBody>
                  <a:tcPr/>
                </a:tc>
                <a:tc>
                  <a:txBody>
                    <a:bodyPr/>
                    <a:lstStyle/>
                    <a:p>
                      <a:r>
                        <a:rPr lang="en-US" sz="1800" dirty="0" smtClean="0">
                          <a:solidFill>
                            <a:schemeClr val="tx1"/>
                          </a:solidFill>
                        </a:rPr>
                        <a:t>8</a:t>
                      </a:r>
                      <a:endParaRPr lang="en-GB" sz="1800" dirty="0">
                        <a:solidFill>
                          <a:schemeClr val="tx1"/>
                        </a:solidFill>
                      </a:endParaRPr>
                    </a:p>
                  </a:txBody>
                  <a:tcPr/>
                </a:tc>
                <a:extLst>
                  <a:ext uri="{0D108BD9-81ED-4DB2-BD59-A6C34878D82A}">
                    <a16:rowId xmlns:a16="http://schemas.microsoft.com/office/drawing/2014/main" val="1679895987"/>
                  </a:ext>
                </a:extLst>
              </a:tr>
              <a:tr h="511958">
                <a:tc>
                  <a:txBody>
                    <a:bodyPr/>
                    <a:lstStyle/>
                    <a:p>
                      <a:r>
                        <a:rPr lang="en-US" sz="1800" dirty="0" smtClean="0">
                          <a:solidFill>
                            <a:schemeClr val="tx1"/>
                          </a:solidFill>
                        </a:rPr>
                        <a:t>P3</a:t>
                      </a:r>
                      <a:endParaRPr lang="en-GB" sz="1800" dirty="0">
                        <a:solidFill>
                          <a:schemeClr val="tx1"/>
                        </a:solidFill>
                      </a:endParaRPr>
                    </a:p>
                  </a:txBody>
                  <a:tcPr/>
                </a:tc>
                <a:tc>
                  <a:txBody>
                    <a:bodyPr/>
                    <a:lstStyle/>
                    <a:p>
                      <a:r>
                        <a:rPr lang="en-US" sz="1800" dirty="0" smtClean="0">
                          <a:solidFill>
                            <a:schemeClr val="tx1"/>
                          </a:solidFill>
                        </a:rPr>
                        <a:t>4</a:t>
                      </a:r>
                      <a:endParaRPr lang="en-GB" sz="1800" dirty="0">
                        <a:solidFill>
                          <a:schemeClr val="tx1"/>
                        </a:solidFill>
                      </a:endParaRPr>
                    </a:p>
                  </a:txBody>
                  <a:tcPr/>
                </a:tc>
                <a:tc>
                  <a:txBody>
                    <a:bodyPr/>
                    <a:lstStyle/>
                    <a:p>
                      <a:r>
                        <a:rPr lang="en-US" sz="1800" dirty="0" smtClean="0">
                          <a:solidFill>
                            <a:schemeClr val="tx1"/>
                          </a:solidFill>
                        </a:rPr>
                        <a:t>2</a:t>
                      </a:r>
                      <a:endParaRPr lang="en-GB" sz="1800" dirty="0">
                        <a:solidFill>
                          <a:schemeClr val="tx1"/>
                        </a:solidFill>
                      </a:endParaRPr>
                    </a:p>
                  </a:txBody>
                  <a:tcPr/>
                </a:tc>
                <a:tc>
                  <a:txBody>
                    <a:bodyPr/>
                    <a:lstStyle/>
                    <a:p>
                      <a:r>
                        <a:rPr lang="en-US" sz="1800" dirty="0" smtClean="0">
                          <a:solidFill>
                            <a:schemeClr val="tx1"/>
                          </a:solidFill>
                        </a:rPr>
                        <a:t>2</a:t>
                      </a:r>
                      <a:endParaRPr lang="en-GB" sz="1800" dirty="0">
                        <a:solidFill>
                          <a:schemeClr val="tx1"/>
                        </a:solidFill>
                      </a:endParaRPr>
                    </a:p>
                  </a:txBody>
                  <a:tcPr/>
                </a:tc>
                <a:tc>
                  <a:txBody>
                    <a:bodyPr/>
                    <a:lstStyle/>
                    <a:p>
                      <a:r>
                        <a:rPr lang="en-US" sz="1800" dirty="0" smtClean="0">
                          <a:solidFill>
                            <a:schemeClr val="tx1"/>
                          </a:solidFill>
                        </a:rPr>
                        <a:t>0</a:t>
                      </a:r>
                      <a:endParaRPr lang="en-GB" sz="1800" dirty="0" smtClean="0">
                        <a:solidFill>
                          <a:schemeClr val="tx1"/>
                        </a:solidFill>
                      </a:endParaRPr>
                    </a:p>
                  </a:txBody>
                  <a:tcPr/>
                </a:tc>
                <a:tc>
                  <a:txBody>
                    <a:bodyPr/>
                    <a:lstStyle/>
                    <a:p>
                      <a:r>
                        <a:rPr lang="en-US" sz="1800" dirty="0" smtClean="0">
                          <a:solidFill>
                            <a:schemeClr val="tx1"/>
                          </a:solidFill>
                        </a:rPr>
                        <a:t>6</a:t>
                      </a:r>
                      <a:endParaRPr lang="en-GB" sz="1800" dirty="0" smtClean="0">
                        <a:solidFill>
                          <a:schemeClr val="tx1"/>
                        </a:solidFill>
                      </a:endParaRPr>
                    </a:p>
                  </a:txBody>
                  <a:tcPr/>
                </a:tc>
                <a:tc>
                  <a:txBody>
                    <a:bodyPr/>
                    <a:lstStyle/>
                    <a:p>
                      <a:r>
                        <a:rPr lang="en-US" sz="1800" dirty="0" smtClean="0">
                          <a:solidFill>
                            <a:schemeClr val="tx1"/>
                          </a:solidFill>
                        </a:rPr>
                        <a:t>7</a:t>
                      </a:r>
                      <a:endParaRPr lang="en-GB" sz="1800" dirty="0" smtClean="0">
                        <a:solidFill>
                          <a:schemeClr val="tx1"/>
                        </a:solidFill>
                      </a:endParaRPr>
                    </a:p>
                  </a:txBody>
                  <a:tcPr/>
                </a:tc>
                <a:extLst>
                  <a:ext uri="{0D108BD9-81ED-4DB2-BD59-A6C34878D82A}">
                    <a16:rowId xmlns:a16="http://schemas.microsoft.com/office/drawing/2014/main" val="2633697497"/>
                  </a:ext>
                </a:extLst>
              </a:tr>
              <a:tr h="511958">
                <a:tc>
                  <a:txBody>
                    <a:bodyPr/>
                    <a:lstStyle/>
                    <a:p>
                      <a:r>
                        <a:rPr lang="en-US" sz="1800" dirty="0" smtClean="0">
                          <a:solidFill>
                            <a:schemeClr val="tx1"/>
                          </a:solidFill>
                        </a:rPr>
                        <a:t>P4</a:t>
                      </a:r>
                      <a:endParaRPr lang="en-GB" sz="1800" dirty="0">
                        <a:solidFill>
                          <a:schemeClr val="tx1"/>
                        </a:solidFill>
                      </a:endParaRPr>
                    </a:p>
                  </a:txBody>
                  <a:tcPr/>
                </a:tc>
                <a:tc>
                  <a:txBody>
                    <a:bodyPr/>
                    <a:lstStyle/>
                    <a:p>
                      <a:r>
                        <a:rPr lang="en-US" sz="1800" dirty="0" smtClean="0">
                          <a:solidFill>
                            <a:schemeClr val="tx1"/>
                          </a:solidFill>
                        </a:rPr>
                        <a:t>0</a:t>
                      </a:r>
                      <a:endParaRPr lang="en-GB" sz="1800" dirty="0">
                        <a:solidFill>
                          <a:schemeClr val="tx1"/>
                        </a:solidFill>
                      </a:endParaRPr>
                    </a:p>
                  </a:txBody>
                  <a:tcPr/>
                </a:tc>
                <a:tc>
                  <a:txBody>
                    <a:bodyPr/>
                    <a:lstStyle/>
                    <a:p>
                      <a:r>
                        <a:rPr lang="en-US" sz="1800" dirty="0" smtClean="0">
                          <a:solidFill>
                            <a:schemeClr val="tx1"/>
                          </a:solidFill>
                        </a:rPr>
                        <a:t>5</a:t>
                      </a:r>
                      <a:endParaRPr lang="en-GB" sz="1800" dirty="0">
                        <a:solidFill>
                          <a:schemeClr val="tx1"/>
                        </a:solidFill>
                      </a:endParaRPr>
                    </a:p>
                  </a:txBody>
                  <a:tcPr/>
                </a:tc>
                <a:tc>
                  <a:txBody>
                    <a:bodyPr/>
                    <a:lstStyle/>
                    <a:p>
                      <a:r>
                        <a:rPr lang="en-US" sz="1800" dirty="0" smtClean="0">
                          <a:solidFill>
                            <a:schemeClr val="tx1"/>
                          </a:solidFill>
                        </a:rPr>
                        <a:t>10</a:t>
                      </a:r>
                      <a:endParaRPr lang="en-GB" sz="1800" dirty="0">
                        <a:solidFill>
                          <a:schemeClr val="tx1"/>
                        </a:solidFill>
                      </a:endParaRPr>
                    </a:p>
                  </a:txBody>
                  <a:tcPr/>
                </a:tc>
                <a:tc>
                  <a:txBody>
                    <a:bodyPr/>
                    <a:lstStyle/>
                    <a:p>
                      <a:r>
                        <a:rPr lang="en-US" sz="1800" dirty="0" smtClean="0">
                          <a:solidFill>
                            <a:schemeClr val="tx1"/>
                          </a:solidFill>
                        </a:rPr>
                        <a:t>5</a:t>
                      </a:r>
                      <a:endParaRPr lang="en-GB" sz="1800" dirty="0" smtClean="0">
                        <a:solidFill>
                          <a:schemeClr val="tx1"/>
                        </a:solidFill>
                      </a:endParaRPr>
                    </a:p>
                  </a:txBody>
                  <a:tcPr/>
                </a:tc>
                <a:tc>
                  <a:txBody>
                    <a:bodyPr/>
                    <a:lstStyle/>
                    <a:p>
                      <a:r>
                        <a:rPr lang="en-US" sz="1800" dirty="0" smtClean="0">
                          <a:solidFill>
                            <a:schemeClr val="tx1"/>
                          </a:solidFill>
                        </a:rPr>
                        <a:t>10</a:t>
                      </a:r>
                      <a:endParaRPr lang="en-GB" sz="1800" dirty="0" smtClean="0">
                        <a:solidFill>
                          <a:schemeClr val="tx1"/>
                        </a:solidFill>
                      </a:endParaRPr>
                    </a:p>
                  </a:txBody>
                  <a:tcPr/>
                </a:tc>
                <a:tc>
                  <a:txBody>
                    <a:bodyPr/>
                    <a:lstStyle/>
                    <a:p>
                      <a:r>
                        <a:rPr lang="en-US" sz="1800" dirty="0" smtClean="0">
                          <a:solidFill>
                            <a:schemeClr val="tx1"/>
                          </a:solidFill>
                        </a:rPr>
                        <a:t>16</a:t>
                      </a:r>
                      <a:endParaRPr lang="en-GB" sz="1800" dirty="0" smtClean="0">
                        <a:solidFill>
                          <a:schemeClr val="tx1"/>
                        </a:solidFill>
                      </a:endParaRPr>
                    </a:p>
                  </a:txBody>
                  <a:tcPr/>
                </a:tc>
                <a:extLst>
                  <a:ext uri="{0D108BD9-81ED-4DB2-BD59-A6C34878D82A}">
                    <a16:rowId xmlns:a16="http://schemas.microsoft.com/office/drawing/2014/main" val="173923047"/>
                  </a:ext>
                </a:extLst>
              </a:tr>
              <a:tr h="511958">
                <a:tc>
                  <a:txBody>
                    <a:bodyPr/>
                    <a:lstStyle/>
                    <a:p>
                      <a:r>
                        <a:rPr lang="en-US" sz="1800" dirty="0" smtClean="0">
                          <a:solidFill>
                            <a:schemeClr val="tx1"/>
                          </a:solidFill>
                        </a:rPr>
                        <a:t>P5</a:t>
                      </a:r>
                      <a:endParaRPr lang="en-GB" sz="1800" dirty="0">
                        <a:solidFill>
                          <a:schemeClr val="tx1"/>
                        </a:solidFill>
                      </a:endParaRPr>
                    </a:p>
                  </a:txBody>
                  <a:tcPr/>
                </a:tc>
                <a:tc>
                  <a:txBody>
                    <a:bodyPr/>
                    <a:lstStyle/>
                    <a:p>
                      <a:r>
                        <a:rPr lang="en-US" sz="1800" dirty="0" smtClean="0">
                          <a:solidFill>
                            <a:schemeClr val="tx1"/>
                          </a:solidFill>
                        </a:rPr>
                        <a:t>6</a:t>
                      </a:r>
                      <a:endParaRPr lang="en-GB" sz="1800" dirty="0">
                        <a:solidFill>
                          <a:schemeClr val="tx1"/>
                        </a:solidFill>
                      </a:endParaRPr>
                    </a:p>
                  </a:txBody>
                  <a:tcPr/>
                </a:tc>
                <a:tc>
                  <a:txBody>
                    <a:bodyPr/>
                    <a:lstStyle/>
                    <a:p>
                      <a:r>
                        <a:rPr lang="en-US" sz="1800" dirty="0" smtClean="0">
                          <a:solidFill>
                            <a:schemeClr val="tx1"/>
                          </a:solidFill>
                        </a:rPr>
                        <a:t>4</a:t>
                      </a:r>
                      <a:endParaRPr lang="en-GB" sz="1800" dirty="0">
                        <a:solidFill>
                          <a:schemeClr val="tx1"/>
                        </a:solidFill>
                      </a:endParaRPr>
                    </a:p>
                  </a:txBody>
                  <a:tcPr/>
                </a:tc>
                <a:tc>
                  <a:txBody>
                    <a:bodyPr/>
                    <a:lstStyle/>
                    <a:p>
                      <a:r>
                        <a:rPr lang="en-US" sz="1800" dirty="0" smtClean="0">
                          <a:solidFill>
                            <a:schemeClr val="tx1"/>
                          </a:solidFill>
                        </a:rPr>
                        <a:t>8</a:t>
                      </a:r>
                      <a:endParaRPr lang="en-GB" sz="1800" dirty="0">
                        <a:solidFill>
                          <a:schemeClr val="tx1"/>
                        </a:solidFill>
                      </a:endParaRPr>
                    </a:p>
                  </a:txBody>
                  <a:tcPr/>
                </a:tc>
                <a:tc>
                  <a:txBody>
                    <a:bodyPr/>
                    <a:lstStyle/>
                    <a:p>
                      <a:r>
                        <a:rPr lang="en-US" sz="1800" dirty="0" smtClean="0">
                          <a:solidFill>
                            <a:schemeClr val="tx1"/>
                          </a:solidFill>
                        </a:rPr>
                        <a:t>4</a:t>
                      </a:r>
                      <a:endParaRPr lang="en-GB" sz="1800" dirty="0" smtClean="0">
                        <a:solidFill>
                          <a:schemeClr val="tx1"/>
                        </a:solidFill>
                      </a:endParaRPr>
                    </a:p>
                  </a:txBody>
                  <a:tcPr/>
                </a:tc>
                <a:tc>
                  <a:txBody>
                    <a:bodyPr/>
                    <a:lstStyle/>
                    <a:p>
                      <a:r>
                        <a:rPr lang="en-US" sz="1800" dirty="0" smtClean="0">
                          <a:solidFill>
                            <a:schemeClr val="tx1"/>
                          </a:solidFill>
                        </a:rPr>
                        <a:t>14</a:t>
                      </a:r>
                      <a:endParaRPr lang="en-GB" sz="1800" dirty="0" smtClean="0">
                        <a:solidFill>
                          <a:schemeClr val="tx1"/>
                        </a:solidFill>
                      </a:endParaRPr>
                    </a:p>
                  </a:txBody>
                  <a:tcPr/>
                </a:tc>
                <a:tc>
                  <a:txBody>
                    <a:bodyPr/>
                    <a:lstStyle/>
                    <a:p>
                      <a:r>
                        <a:rPr lang="en-US" sz="1800" dirty="0" smtClean="0">
                          <a:solidFill>
                            <a:schemeClr val="tx1"/>
                          </a:solidFill>
                        </a:rPr>
                        <a:t>14</a:t>
                      </a:r>
                      <a:endParaRPr lang="en-GB" sz="1800" dirty="0" smtClean="0">
                        <a:solidFill>
                          <a:schemeClr val="tx1"/>
                        </a:solidFill>
                      </a:endParaRPr>
                    </a:p>
                  </a:txBody>
                  <a:tcPr/>
                </a:tc>
                <a:extLst>
                  <a:ext uri="{0D108BD9-81ED-4DB2-BD59-A6C34878D82A}">
                    <a16:rowId xmlns:a16="http://schemas.microsoft.com/office/drawing/2014/main" val="3767023118"/>
                  </a:ext>
                </a:extLst>
              </a:tr>
            </a:tbl>
          </a:graphicData>
        </a:graphic>
      </p:graphicFrame>
    </p:spTree>
    <p:extLst>
      <p:ext uri="{BB962C8B-B14F-4D97-AF65-F5344CB8AC3E}">
        <p14:creationId xmlns:p14="http://schemas.microsoft.com/office/powerpoint/2010/main" val="4108179120"/>
      </p:ext>
    </p:extLst>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8" name="Rectangle 7"/>
          <p:cNvSpPr/>
          <p:nvPr/>
        </p:nvSpPr>
        <p:spPr>
          <a:xfrm>
            <a:off x="2039015" y="106436"/>
            <a:ext cx="5957578" cy="707886"/>
          </a:xfrm>
          <a:prstGeom prst="rect">
            <a:avLst/>
          </a:prstGeom>
        </p:spPr>
        <p:txBody>
          <a:bodyPr wrap="square">
            <a:spAutoFit/>
          </a:bodyPr>
          <a:lstStyle/>
          <a:p>
            <a:pPr marL="0" lvl="0" indent="0"/>
            <a:r>
              <a:rPr lang="en-US" sz="4000" dirty="0" smtClean="0">
                <a:solidFill>
                  <a:srgbClr val="00B050"/>
                </a:solidFill>
                <a:latin typeface="Broadway" panose="04040905080B02020502" pitchFamily="82" charset="0"/>
              </a:rPr>
              <a:t>	Calculati</a:t>
            </a:r>
            <a:r>
              <a:rPr lang="en-US" sz="4000" dirty="0" smtClean="0">
                <a:solidFill>
                  <a:srgbClr val="FF0000"/>
                </a:solidFill>
                <a:latin typeface="Broadway" panose="04040905080B02020502" pitchFamily="82" charset="0"/>
              </a:rPr>
              <a:t>o</a:t>
            </a:r>
            <a:r>
              <a:rPr lang="en-US" sz="4000" dirty="0" smtClean="0">
                <a:solidFill>
                  <a:srgbClr val="00B050"/>
                </a:solidFill>
                <a:latin typeface="Broadway" panose="04040905080B02020502" pitchFamily="82" charset="0"/>
              </a:rPr>
              <a:t>n</a:t>
            </a:r>
            <a:endParaRPr lang="en-GB" sz="4000" dirty="0">
              <a:solidFill>
                <a:srgbClr val="00B050"/>
              </a:solidFill>
              <a:latin typeface="Bodoni MT Black" panose="02070A03080606020203" pitchFamily="18" charset="0"/>
            </a:endParaRPr>
          </a:p>
        </p:txBody>
      </p:sp>
      <p:grpSp>
        <p:nvGrpSpPr>
          <p:cNvPr id="4" name="Google Shape;1626;p40"/>
          <p:cNvGrpSpPr/>
          <p:nvPr/>
        </p:nvGrpSpPr>
        <p:grpSpPr>
          <a:xfrm rot="10800000">
            <a:off x="1657668" y="714815"/>
            <a:ext cx="7377472" cy="274540"/>
            <a:chOff x="796100" y="3019701"/>
            <a:chExt cx="4558967" cy="134100"/>
          </a:xfrm>
        </p:grpSpPr>
        <p:sp>
          <p:nvSpPr>
            <p:cNvPr id="5"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7"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Rectangle 9"/>
          <p:cNvSpPr/>
          <p:nvPr/>
        </p:nvSpPr>
        <p:spPr>
          <a:xfrm>
            <a:off x="412389" y="1228357"/>
            <a:ext cx="8380629" cy="1354217"/>
          </a:xfrm>
          <a:prstGeom prst="rect">
            <a:avLst/>
          </a:prstGeom>
        </p:spPr>
        <p:txBody>
          <a:bodyPr wrap="square">
            <a:spAutoFit/>
          </a:bodyPr>
          <a:lstStyle/>
          <a:p>
            <a:pPr lvl="1">
              <a:buFont typeface="Wingdings" panose="05000000000000000000" pitchFamily="2" charset="2"/>
              <a:buChar char="v"/>
            </a:pPr>
            <a:endParaRPr lang="en-US" dirty="0" smtClean="0">
              <a:solidFill>
                <a:srgbClr val="00B050"/>
              </a:solidFill>
            </a:endParaRPr>
          </a:p>
          <a:p>
            <a:pPr lvl="1">
              <a:buFont typeface="Wingdings" panose="05000000000000000000" pitchFamily="2" charset="2"/>
              <a:buChar char="v"/>
            </a:pPr>
            <a:endParaRPr lang="en-US" dirty="0">
              <a:solidFill>
                <a:srgbClr val="00B050"/>
              </a:solidFill>
            </a:endParaRPr>
          </a:p>
          <a:p>
            <a:pPr lvl="1">
              <a:buFont typeface="Wingdings" panose="05000000000000000000" pitchFamily="2" charset="2"/>
              <a:buChar char="v"/>
            </a:pPr>
            <a:endParaRPr lang="en-US" dirty="0" smtClean="0">
              <a:solidFill>
                <a:srgbClr val="00B050"/>
              </a:solidFill>
            </a:endParaRPr>
          </a:p>
          <a:p>
            <a:pPr lvl="1"/>
            <a:endParaRPr lang="en-US" sz="4000" dirty="0" smtClean="0">
              <a:solidFill>
                <a:srgbClr val="00B050"/>
              </a:solidFill>
            </a:endParaRPr>
          </a:p>
        </p:txBody>
      </p:sp>
      <mc:AlternateContent xmlns:mc="http://schemas.openxmlformats.org/markup-compatibility/2006" xmlns:a14="http://schemas.microsoft.com/office/drawing/2010/main">
        <mc:Choice Requires="a14">
          <p:sp>
            <p:nvSpPr>
              <p:cNvPr id="11" name="Rectangle 10"/>
              <p:cNvSpPr/>
              <p:nvPr/>
            </p:nvSpPr>
            <p:spPr>
              <a:xfrm>
                <a:off x="796288" y="1864728"/>
                <a:ext cx="7970364" cy="697370"/>
              </a:xfrm>
              <a:prstGeom prst="rect">
                <a:avLst/>
              </a:prstGeom>
            </p:spPr>
            <p:txBody>
              <a:bodyPr wrap="square">
                <a:spAutoFit/>
              </a:bodyPr>
              <a:lstStyle/>
              <a:p>
                <a:pPr marL="285750" indent="-285750">
                  <a:buFont typeface="Wingdings" panose="05000000000000000000" pitchFamily="2" charset="2"/>
                  <a:buChar char="Ø"/>
                </a:pPr>
                <a:r>
                  <a:rPr lang="en-GB" sz="1600" b="1" dirty="0" smtClean="0"/>
                  <a:t> AVG waiting Time=</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𝒘𝒂𝒊𝒕𝒊𝒏𝒈</m:t>
                        </m:r>
                        <m:r>
                          <a:rPr lang="en-US" sz="1600" b="1" i="1" smtClean="0">
                            <a:latin typeface="Cambria Math" panose="02040503050406030204" pitchFamily="18" charset="0"/>
                          </a:rPr>
                          <m:t> </m:t>
                        </m:r>
                        <m:r>
                          <a:rPr lang="en-US" sz="1600" b="1" i="1" smtClean="0">
                            <a:latin typeface="Cambria Math" panose="02040503050406030204" pitchFamily="18" charset="0"/>
                          </a:rPr>
                          <m:t>𝒕𝒊𝒎𝒆</m:t>
                        </m:r>
                      </m:num>
                      <m:den>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𝒑𝒓𝒐𝒄𝒆𝒔𝒔</m:t>
                        </m:r>
                      </m:den>
                    </m:f>
                  </m:oMath>
                </a14:m>
                <a:r>
                  <a:rPr lang="en-US" sz="1600" b="1" dirty="0" smtClean="0"/>
                  <a:t>= </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𝟏𝟐</m:t>
                        </m:r>
                        <m:r>
                          <a:rPr lang="en-US" sz="1600" b="1" i="1" smtClean="0">
                            <a:latin typeface="Cambria Math" panose="02040503050406030204" pitchFamily="18" charset="0"/>
                          </a:rPr>
                          <m:t>+</m:t>
                        </m:r>
                        <m:r>
                          <a:rPr lang="en-US" sz="1600" b="1" i="1" smtClean="0">
                            <a:latin typeface="Cambria Math" panose="02040503050406030204" pitchFamily="18" charset="0"/>
                          </a:rPr>
                          <m:t>𝟎</m:t>
                        </m:r>
                        <m:r>
                          <a:rPr lang="en-US" sz="1600" b="1" i="1" smtClean="0">
                            <a:latin typeface="Cambria Math" panose="02040503050406030204" pitchFamily="18" charset="0"/>
                          </a:rPr>
                          <m:t>+</m:t>
                        </m:r>
                        <m:r>
                          <a:rPr lang="en-US" sz="1600" b="1" i="1" smtClean="0">
                            <a:latin typeface="Cambria Math" panose="02040503050406030204" pitchFamily="18" charset="0"/>
                          </a:rPr>
                          <m:t>𝟎</m:t>
                        </m:r>
                        <m:r>
                          <a:rPr lang="en-US" sz="1600" b="1" i="1" smtClean="0">
                            <a:latin typeface="Cambria Math" panose="02040503050406030204" pitchFamily="18" charset="0"/>
                          </a:rPr>
                          <m:t>+</m:t>
                        </m:r>
                        <m:r>
                          <a:rPr lang="en-US" sz="1600" b="1" i="1" smtClean="0">
                            <a:latin typeface="Cambria Math" panose="02040503050406030204" pitchFamily="18" charset="0"/>
                          </a:rPr>
                          <m:t>𝟓</m:t>
                        </m:r>
                        <m:r>
                          <a:rPr lang="en-US" sz="1600" b="1" i="1" smtClean="0">
                            <a:latin typeface="Cambria Math" panose="02040503050406030204" pitchFamily="18" charset="0"/>
                          </a:rPr>
                          <m:t>+</m:t>
                        </m:r>
                        <m:r>
                          <a:rPr lang="en-US" sz="1600" b="1" i="1" smtClean="0">
                            <a:latin typeface="Cambria Math" panose="02040503050406030204" pitchFamily="18" charset="0"/>
                          </a:rPr>
                          <m:t>𝟒</m:t>
                        </m:r>
                      </m:num>
                      <m:den>
                        <m:r>
                          <a:rPr lang="en-US" sz="1600" b="1" i="1" smtClean="0">
                            <a:latin typeface="Cambria Math" panose="02040503050406030204" pitchFamily="18" charset="0"/>
                          </a:rPr>
                          <m:t>𝟓</m:t>
                        </m:r>
                      </m:den>
                    </m:f>
                  </m:oMath>
                </a14:m>
                <a:r>
                  <a:rPr lang="en-US" sz="1600" b="1" dirty="0" smtClean="0"/>
                  <a:t> =4.2</a:t>
                </a:r>
                <a:endParaRPr lang="en-GB" sz="1600" dirty="0"/>
              </a:p>
              <a:p>
                <a:pPr lvl="1">
                  <a:buFont typeface="Wingdings" panose="05000000000000000000" pitchFamily="2" charset="2"/>
                  <a:buChar char="v"/>
                </a:pPr>
                <a:endParaRPr lang="en-GB" dirty="0">
                  <a:solidFill>
                    <a:srgbClr val="00B05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796288" y="1864728"/>
                <a:ext cx="7970364" cy="697370"/>
              </a:xfrm>
              <a:prstGeom prst="rect">
                <a:avLst/>
              </a:prstGeom>
              <a:blipFill>
                <a:blip r:embed="rId3"/>
                <a:stretch>
                  <a:fillRect l="-3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69921" y="1179519"/>
                <a:ext cx="7970364" cy="481927"/>
              </a:xfrm>
              <a:prstGeom prst="rect">
                <a:avLst/>
              </a:prstGeom>
            </p:spPr>
            <p:txBody>
              <a:bodyPr wrap="square">
                <a:spAutoFit/>
              </a:bodyPr>
              <a:lstStyle/>
              <a:p>
                <a:pPr marL="285750" indent="-285750">
                  <a:buFont typeface="Wingdings" panose="05000000000000000000" pitchFamily="2" charset="2"/>
                  <a:buChar char="Ø"/>
                </a:pPr>
                <a:r>
                  <a:rPr lang="en-GB" sz="1600" b="1" dirty="0" smtClean="0"/>
                  <a:t>AVG Turnaround Time=</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𝒕𝒖𝒓𝒏</m:t>
                        </m:r>
                        <m:r>
                          <a:rPr lang="en-US" sz="1600" b="1" i="1" smtClean="0">
                            <a:latin typeface="Cambria Math" panose="02040503050406030204" pitchFamily="18" charset="0"/>
                          </a:rPr>
                          <m:t> </m:t>
                        </m:r>
                        <m:r>
                          <a:rPr lang="en-US" sz="1600" b="1" i="1" smtClean="0">
                            <a:latin typeface="Cambria Math" panose="02040503050406030204" pitchFamily="18" charset="0"/>
                          </a:rPr>
                          <m:t>𝒂𝒓𝒐𝒖𝒏𝒅</m:t>
                        </m:r>
                        <m:r>
                          <a:rPr lang="en-US" sz="1600" b="1" i="1" smtClean="0">
                            <a:latin typeface="Cambria Math" panose="02040503050406030204" pitchFamily="18" charset="0"/>
                          </a:rPr>
                          <m:t> </m:t>
                        </m:r>
                        <m:r>
                          <a:rPr lang="en-US" sz="1600" b="1" i="1" smtClean="0">
                            <a:latin typeface="Cambria Math" panose="02040503050406030204" pitchFamily="18" charset="0"/>
                          </a:rPr>
                          <m:t>𝒕𝒊𝒎𝒆</m:t>
                        </m:r>
                      </m:num>
                      <m:den>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𝒑𝒓𝒐𝒄𝒆𝒔𝒔</m:t>
                        </m:r>
                      </m:den>
                    </m:f>
                  </m:oMath>
                </a14:m>
                <a:r>
                  <a:rPr lang="en-US" sz="1600" b="1" dirty="0" smtClean="0"/>
                  <a:t>= </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𝟏𝟖</m:t>
                        </m:r>
                        <m:r>
                          <a:rPr lang="en-US" sz="1600" b="1" i="1" smtClean="0">
                            <a:latin typeface="Cambria Math" panose="02040503050406030204" pitchFamily="18" charset="0"/>
                          </a:rPr>
                          <m:t>+</m:t>
                        </m:r>
                        <m:r>
                          <a:rPr lang="en-US" sz="1600" b="1" i="1" smtClean="0">
                            <a:latin typeface="Cambria Math" panose="02040503050406030204" pitchFamily="18" charset="0"/>
                          </a:rPr>
                          <m:t>𝟑</m:t>
                        </m:r>
                        <m:r>
                          <a:rPr lang="en-US" sz="1600" b="1" i="1" smtClean="0">
                            <a:latin typeface="Cambria Math" panose="02040503050406030204" pitchFamily="18" charset="0"/>
                          </a:rPr>
                          <m:t>+</m:t>
                        </m:r>
                        <m:r>
                          <a:rPr lang="en-US" sz="1600" b="1" i="1" smtClean="0">
                            <a:latin typeface="Cambria Math" panose="02040503050406030204" pitchFamily="18" charset="0"/>
                          </a:rPr>
                          <m:t>𝟐</m:t>
                        </m:r>
                        <m:r>
                          <a:rPr lang="en-US" sz="1600" b="1" i="1" smtClean="0">
                            <a:latin typeface="Cambria Math" panose="02040503050406030204" pitchFamily="18" charset="0"/>
                          </a:rPr>
                          <m:t>+</m:t>
                        </m:r>
                        <m:r>
                          <a:rPr lang="en-US" sz="1600" b="1" i="1" smtClean="0">
                            <a:latin typeface="Cambria Math" panose="02040503050406030204" pitchFamily="18" charset="0"/>
                          </a:rPr>
                          <m:t>𝟏𝟎</m:t>
                        </m:r>
                        <m:r>
                          <a:rPr lang="en-US" sz="1600" b="1" i="1" smtClean="0">
                            <a:latin typeface="Cambria Math" panose="02040503050406030204" pitchFamily="18" charset="0"/>
                          </a:rPr>
                          <m:t>+</m:t>
                        </m:r>
                        <m:r>
                          <a:rPr lang="en-US" sz="1600" b="1" i="1" smtClean="0">
                            <a:latin typeface="Cambria Math" panose="02040503050406030204" pitchFamily="18" charset="0"/>
                          </a:rPr>
                          <m:t>𝟖</m:t>
                        </m:r>
                      </m:num>
                      <m:den>
                        <m:r>
                          <a:rPr lang="en-US" sz="1600" b="1" i="1" smtClean="0">
                            <a:latin typeface="Cambria Math" panose="02040503050406030204" pitchFamily="18" charset="0"/>
                          </a:rPr>
                          <m:t>𝟓</m:t>
                        </m:r>
                      </m:den>
                    </m:f>
                  </m:oMath>
                </a14:m>
                <a:r>
                  <a:rPr lang="en-US" sz="1600" b="1" dirty="0" smtClean="0"/>
                  <a:t> =8.2</a:t>
                </a:r>
                <a:endParaRPr lang="en-GB" sz="1600" dirty="0"/>
              </a:p>
            </p:txBody>
          </p:sp>
        </mc:Choice>
        <mc:Fallback xmlns="">
          <p:sp>
            <p:nvSpPr>
              <p:cNvPr id="12" name="Rectangle 11"/>
              <p:cNvSpPr>
                <a:spLocks noRot="1" noChangeAspect="1" noMove="1" noResize="1" noEditPoints="1" noAdjustHandles="1" noChangeArrowheads="1" noChangeShapeType="1" noTextEdit="1"/>
              </p:cNvSpPr>
              <p:nvPr/>
            </p:nvSpPr>
            <p:spPr>
              <a:xfrm>
                <a:off x="769921" y="1179519"/>
                <a:ext cx="7970364" cy="481927"/>
              </a:xfrm>
              <a:prstGeom prst="rect">
                <a:avLst/>
              </a:prstGeom>
              <a:blipFill>
                <a:blip r:embed="rId4"/>
                <a:stretch>
                  <a:fillRect l="-3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822654" y="2562098"/>
                <a:ext cx="7970364" cy="697370"/>
              </a:xfrm>
              <a:prstGeom prst="rect">
                <a:avLst/>
              </a:prstGeom>
            </p:spPr>
            <p:txBody>
              <a:bodyPr wrap="square">
                <a:spAutoFit/>
              </a:bodyPr>
              <a:lstStyle/>
              <a:p>
                <a:pPr marL="285750" indent="-285750">
                  <a:buFont typeface="Wingdings" panose="05000000000000000000" pitchFamily="2" charset="2"/>
                  <a:buChar char="Ø"/>
                </a:pPr>
                <a:r>
                  <a:rPr lang="en-GB" sz="1600" b="1" dirty="0" smtClean="0"/>
                  <a:t> AVG Response Time=</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𝒓𝒆𝒔𝒑𝒐𝒏𝒔𝒆</m:t>
                        </m:r>
                      </m:num>
                      <m:den>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𝒑𝒓𝒐𝒄𝒆𝒔𝒔</m:t>
                        </m:r>
                      </m:den>
                    </m:f>
                  </m:oMath>
                </a14:m>
                <a:r>
                  <a:rPr lang="en-US" sz="1600" b="1" dirty="0" smtClean="0"/>
                  <a:t>= </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𝟔</m:t>
                        </m:r>
                        <m:r>
                          <a:rPr lang="en-US" sz="1600" b="1" i="1" smtClean="0">
                            <a:latin typeface="Cambria Math" panose="02040503050406030204" pitchFamily="18" charset="0"/>
                          </a:rPr>
                          <m:t>+</m:t>
                        </m:r>
                        <m:r>
                          <a:rPr lang="en-US" sz="1600" b="1" i="1" smtClean="0">
                            <a:latin typeface="Cambria Math" panose="02040503050406030204" pitchFamily="18" charset="0"/>
                          </a:rPr>
                          <m:t>𝟖</m:t>
                        </m:r>
                        <m:r>
                          <a:rPr lang="en-US" sz="1600" b="1" i="1" smtClean="0">
                            <a:latin typeface="Cambria Math" panose="02040503050406030204" pitchFamily="18" charset="0"/>
                          </a:rPr>
                          <m:t>+</m:t>
                        </m:r>
                        <m:r>
                          <a:rPr lang="en-US" sz="1600" b="1" i="1" smtClean="0">
                            <a:latin typeface="Cambria Math" panose="02040503050406030204" pitchFamily="18" charset="0"/>
                          </a:rPr>
                          <m:t>𝟕</m:t>
                        </m:r>
                        <m:r>
                          <a:rPr lang="en-US" sz="1600" b="1" i="1" smtClean="0">
                            <a:latin typeface="Cambria Math" panose="02040503050406030204" pitchFamily="18" charset="0"/>
                          </a:rPr>
                          <m:t>+</m:t>
                        </m:r>
                        <m:r>
                          <a:rPr lang="en-US" sz="1600" b="1" i="1" smtClean="0">
                            <a:latin typeface="Cambria Math" panose="02040503050406030204" pitchFamily="18" charset="0"/>
                          </a:rPr>
                          <m:t>𝟏𝟔</m:t>
                        </m:r>
                        <m:r>
                          <a:rPr lang="en-US" sz="1600" b="1" i="1" smtClean="0">
                            <a:latin typeface="Cambria Math" panose="02040503050406030204" pitchFamily="18" charset="0"/>
                          </a:rPr>
                          <m:t>+</m:t>
                        </m:r>
                        <m:r>
                          <a:rPr lang="en-US" sz="1600" b="1" i="1" smtClean="0">
                            <a:latin typeface="Cambria Math" panose="02040503050406030204" pitchFamily="18" charset="0"/>
                          </a:rPr>
                          <m:t>𝟏𝟒</m:t>
                        </m:r>
                      </m:num>
                      <m:den>
                        <m:r>
                          <a:rPr lang="en-US" sz="1600" b="1" i="1" smtClean="0">
                            <a:latin typeface="Cambria Math" panose="02040503050406030204" pitchFamily="18" charset="0"/>
                          </a:rPr>
                          <m:t>𝟓</m:t>
                        </m:r>
                      </m:den>
                    </m:f>
                  </m:oMath>
                </a14:m>
                <a:r>
                  <a:rPr lang="en-US" sz="1600" b="1" dirty="0" smtClean="0"/>
                  <a:t> =10.2</a:t>
                </a:r>
                <a:endParaRPr lang="en-GB" sz="1600" dirty="0"/>
              </a:p>
              <a:p>
                <a:pPr lvl="1">
                  <a:buFont typeface="Wingdings" panose="05000000000000000000" pitchFamily="2" charset="2"/>
                  <a:buChar char="v"/>
                </a:pPr>
                <a:endParaRPr lang="en-GB" dirty="0">
                  <a:solidFill>
                    <a:srgbClr val="00B050"/>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822654" y="2562098"/>
                <a:ext cx="7970364" cy="697370"/>
              </a:xfrm>
              <a:prstGeom prst="rect">
                <a:avLst/>
              </a:prstGeom>
              <a:blipFill>
                <a:blip r:embed="rId5"/>
                <a:stretch>
                  <a:fillRect l="-306"/>
                </a:stretch>
              </a:blipFill>
            </p:spPr>
            <p:txBody>
              <a:bodyPr/>
              <a:lstStyle/>
              <a:p>
                <a:r>
                  <a:rPr lang="en-GB">
                    <a:noFill/>
                  </a:rPr>
                  <a:t> </a:t>
                </a:r>
              </a:p>
            </p:txBody>
          </p:sp>
        </mc:Fallback>
      </mc:AlternateContent>
    </p:spTree>
    <p:extLst>
      <p:ext uri="{BB962C8B-B14F-4D97-AF65-F5344CB8AC3E}">
        <p14:creationId xmlns:p14="http://schemas.microsoft.com/office/powerpoint/2010/main" val="339701301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121"/>
        <p:cNvGrpSpPr/>
        <p:nvPr/>
      </p:nvGrpSpPr>
      <p:grpSpPr>
        <a:xfrm>
          <a:off x="0" y="0"/>
          <a:ext cx="0" cy="0"/>
          <a:chOff x="0" y="0"/>
          <a:chExt cx="0" cy="0"/>
        </a:xfrm>
      </p:grpSpPr>
      <p:sp>
        <p:nvSpPr>
          <p:cNvPr id="6" name="Title 5"/>
          <p:cNvSpPr>
            <a:spLocks noGrp="1"/>
          </p:cNvSpPr>
          <p:nvPr>
            <p:ph type="title"/>
          </p:nvPr>
        </p:nvSpPr>
        <p:spPr>
          <a:xfrm>
            <a:off x="712077" y="162581"/>
            <a:ext cx="7704000" cy="572700"/>
          </a:xfrm>
        </p:spPr>
        <p:txBody>
          <a:bodyPr/>
          <a:lstStyle/>
          <a:p>
            <a:r>
              <a:rPr lang="en" dirty="0"/>
              <a:t>Advantage &amp; Disadvantage of SJF</a:t>
            </a:r>
            <a:endParaRPr lang="en-GB" dirty="0"/>
          </a:p>
        </p:txBody>
      </p:sp>
      <p:sp>
        <p:nvSpPr>
          <p:cNvPr id="28" name="Rectangle 27"/>
          <p:cNvSpPr/>
          <p:nvPr/>
        </p:nvSpPr>
        <p:spPr>
          <a:xfrm>
            <a:off x="465552" y="1085347"/>
            <a:ext cx="8476317" cy="3425553"/>
          </a:xfrm>
          <a:prstGeom prst="rect">
            <a:avLst/>
          </a:prstGeom>
        </p:spPr>
        <p:txBody>
          <a:bodyPr wrap="square">
            <a:spAutoFit/>
          </a:bodyPr>
          <a:lstStyle/>
          <a:p>
            <a:pPr marL="457200" indent="-457200">
              <a:lnSpc>
                <a:spcPct val="115000"/>
              </a:lnSpc>
              <a:spcBef>
                <a:spcPts val="200"/>
              </a:spcBef>
              <a:buFont typeface="Wingdings" panose="05000000000000000000" pitchFamily="2" charset="2"/>
              <a:buChar char="Ø"/>
            </a:pPr>
            <a:r>
              <a:rPr lang="en-US" sz="2800" dirty="0" smtClean="0">
                <a:solidFill>
                  <a:srgbClr val="FF0000"/>
                </a:solidFill>
                <a:latin typeface="Times New Roman" panose="02020603050405020304" pitchFamily="18" charset="0"/>
                <a:ea typeface="Times New Roman" panose="02020603050405020304" pitchFamily="18" charset="0"/>
              </a:rPr>
              <a:t>Advantage</a:t>
            </a:r>
            <a:r>
              <a:rPr lang="en-US" sz="2800" dirty="0" smtClean="0">
                <a:latin typeface="Times New Roman" panose="02020603050405020304" pitchFamily="18" charset="0"/>
                <a:ea typeface="Times New Roman" panose="02020603050405020304" pitchFamily="18" charset="0"/>
              </a:rPr>
              <a:t>:</a:t>
            </a:r>
          </a:p>
          <a:p>
            <a:pPr>
              <a:lnSpc>
                <a:spcPct val="115000"/>
              </a:lnSpc>
              <a:spcBef>
                <a:spcPts val="200"/>
              </a:spcBef>
            </a:pPr>
            <a:r>
              <a:rPr lang="en-US" sz="3200" dirty="0" smtClean="0">
                <a:latin typeface="Times New Roman" panose="02020603050405020304" pitchFamily="18" charset="0"/>
                <a:ea typeface="Times New Roman" panose="02020603050405020304" pitchFamily="18" charset="0"/>
              </a:rPr>
              <a:t>1.Shortest jobs are favored.</a:t>
            </a:r>
          </a:p>
          <a:p>
            <a:pPr>
              <a:lnSpc>
                <a:spcPct val="115000"/>
              </a:lnSpc>
              <a:spcBef>
                <a:spcPts val="200"/>
              </a:spcBef>
            </a:pPr>
            <a:r>
              <a:rPr lang="en-US" sz="3200" dirty="0" smtClean="0">
                <a:latin typeface="Times New Roman" panose="02020603050405020304" pitchFamily="18" charset="0"/>
                <a:ea typeface="Times New Roman" panose="02020603050405020304" pitchFamily="18" charset="0"/>
              </a:rPr>
              <a:t>2.It is probably </a:t>
            </a:r>
            <a:r>
              <a:rPr lang="en-US" sz="3200" dirty="0" err="1" smtClean="0">
                <a:latin typeface="Times New Roman" panose="02020603050405020304" pitchFamily="18" charset="0"/>
                <a:ea typeface="Times New Roman" panose="02020603050405020304" pitchFamily="18" charset="0"/>
              </a:rPr>
              <a:t>optimal,in</a:t>
            </a:r>
            <a:r>
              <a:rPr lang="en-US" sz="3200" dirty="0" smtClean="0">
                <a:latin typeface="Times New Roman" panose="02020603050405020304" pitchFamily="18" charset="0"/>
                <a:ea typeface="Times New Roman" panose="02020603050405020304" pitchFamily="18" charset="0"/>
              </a:rPr>
              <a:t> that it gives the minimum average waiting time for a given set of process</a:t>
            </a:r>
          </a:p>
          <a:p>
            <a:pPr>
              <a:lnSpc>
                <a:spcPct val="115000"/>
              </a:lnSpc>
              <a:spcBef>
                <a:spcPts val="200"/>
              </a:spcBef>
            </a:pPr>
            <a:endParaRPr lang="en-US" sz="2800" dirty="0" smtClean="0">
              <a:latin typeface="Times New Roman" panose="02020603050405020304" pitchFamily="18" charset="0"/>
              <a:ea typeface="Times New Roman" panose="02020603050405020304" pitchFamily="18" charset="0"/>
            </a:endParaRPr>
          </a:p>
        </p:txBody>
      </p:sp>
      <p:grpSp>
        <p:nvGrpSpPr>
          <p:cNvPr id="4" name="Google Shape;1626;p40"/>
          <p:cNvGrpSpPr/>
          <p:nvPr/>
        </p:nvGrpSpPr>
        <p:grpSpPr>
          <a:xfrm>
            <a:off x="542546" y="735281"/>
            <a:ext cx="7377472" cy="274540"/>
            <a:chOff x="796100" y="3019701"/>
            <a:chExt cx="4558967" cy="134100"/>
          </a:xfrm>
        </p:grpSpPr>
        <p:sp>
          <p:nvSpPr>
            <p:cNvPr id="5"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8"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121"/>
        <p:cNvGrpSpPr/>
        <p:nvPr/>
      </p:nvGrpSpPr>
      <p:grpSpPr>
        <a:xfrm>
          <a:off x="0" y="0"/>
          <a:ext cx="0" cy="0"/>
          <a:chOff x="0" y="0"/>
          <a:chExt cx="0" cy="0"/>
        </a:xfrm>
      </p:grpSpPr>
      <p:sp>
        <p:nvSpPr>
          <p:cNvPr id="6" name="Title 5"/>
          <p:cNvSpPr>
            <a:spLocks noGrp="1"/>
          </p:cNvSpPr>
          <p:nvPr>
            <p:ph type="title"/>
          </p:nvPr>
        </p:nvSpPr>
        <p:spPr>
          <a:xfrm>
            <a:off x="712077" y="162581"/>
            <a:ext cx="7704000" cy="572700"/>
          </a:xfrm>
        </p:spPr>
        <p:txBody>
          <a:bodyPr/>
          <a:lstStyle/>
          <a:p>
            <a:r>
              <a:rPr lang="en" dirty="0"/>
              <a:t>Advantage &amp; Disadvantage of SJF</a:t>
            </a:r>
            <a:endParaRPr lang="en-GB" dirty="0"/>
          </a:p>
        </p:txBody>
      </p:sp>
      <p:sp>
        <p:nvSpPr>
          <p:cNvPr id="28" name="Rectangle 27"/>
          <p:cNvSpPr/>
          <p:nvPr/>
        </p:nvSpPr>
        <p:spPr>
          <a:xfrm>
            <a:off x="224853" y="788361"/>
            <a:ext cx="8678448" cy="3425553"/>
          </a:xfrm>
          <a:prstGeom prst="rect">
            <a:avLst/>
          </a:prstGeom>
        </p:spPr>
        <p:txBody>
          <a:bodyPr wrap="square">
            <a:spAutoFit/>
          </a:bodyPr>
          <a:lstStyle/>
          <a:p>
            <a:pPr marL="457200" indent="-457200">
              <a:lnSpc>
                <a:spcPct val="115000"/>
              </a:lnSpc>
              <a:spcBef>
                <a:spcPts val="200"/>
              </a:spcBef>
              <a:buFont typeface="Wingdings" panose="05000000000000000000" pitchFamily="2" charset="2"/>
              <a:buChar char="Ø"/>
            </a:pPr>
            <a:r>
              <a:rPr lang="en-US" sz="2800" dirty="0" smtClean="0">
                <a:solidFill>
                  <a:srgbClr val="FF0000"/>
                </a:solidFill>
                <a:latin typeface="Times New Roman" panose="02020603050405020304" pitchFamily="18" charset="0"/>
                <a:ea typeface="Times New Roman" panose="02020603050405020304" pitchFamily="18" charset="0"/>
              </a:rPr>
              <a:t>Disadvantage:</a:t>
            </a:r>
          </a:p>
          <a:p>
            <a:pPr>
              <a:lnSpc>
                <a:spcPct val="115000"/>
              </a:lnSpc>
              <a:spcBef>
                <a:spcPts val="200"/>
              </a:spcBef>
            </a:pPr>
            <a:r>
              <a:rPr lang="en-US" sz="3200" dirty="0" smtClean="0">
                <a:latin typeface="Times New Roman" panose="02020603050405020304" pitchFamily="18" charset="0"/>
                <a:ea typeface="Times New Roman" panose="02020603050405020304" pitchFamily="18" charset="0"/>
              </a:rPr>
              <a:t>1.SJF may cause starvation if shortest process keep </a:t>
            </a:r>
            <a:r>
              <a:rPr lang="en-US" sz="3200" dirty="0" err="1" smtClean="0">
                <a:latin typeface="Times New Roman" panose="02020603050405020304" pitchFamily="18" charset="0"/>
                <a:ea typeface="Times New Roman" panose="02020603050405020304" pitchFamily="18" charset="0"/>
              </a:rPr>
              <a:t>coming.This</a:t>
            </a:r>
            <a:r>
              <a:rPr lang="en-US" sz="3200" dirty="0" smtClean="0">
                <a:latin typeface="Times New Roman" panose="02020603050405020304" pitchFamily="18" charset="0"/>
                <a:ea typeface="Times New Roman" panose="02020603050405020304" pitchFamily="18" charset="0"/>
              </a:rPr>
              <a:t> problem is solved by again.</a:t>
            </a:r>
          </a:p>
          <a:p>
            <a:pPr>
              <a:lnSpc>
                <a:spcPct val="115000"/>
              </a:lnSpc>
              <a:spcBef>
                <a:spcPts val="200"/>
              </a:spcBef>
            </a:pPr>
            <a:r>
              <a:rPr lang="en-US" sz="3200" dirty="0" smtClean="0">
                <a:latin typeface="Times New Roman" panose="02020603050405020304" pitchFamily="18" charset="0"/>
                <a:ea typeface="Times New Roman" panose="02020603050405020304" pitchFamily="18" charset="0"/>
              </a:rPr>
              <a:t>2.It can’t be implemented at the level of short-term CPU scheduling. </a:t>
            </a:r>
            <a:endParaRPr lang="en-US" sz="3200" dirty="0">
              <a:latin typeface="Times New Roman" panose="02020603050405020304" pitchFamily="18" charset="0"/>
              <a:ea typeface="Times New Roman" panose="02020603050405020304" pitchFamily="18" charset="0"/>
            </a:endParaRPr>
          </a:p>
          <a:p>
            <a:pPr>
              <a:lnSpc>
                <a:spcPct val="115000"/>
              </a:lnSpc>
              <a:spcBef>
                <a:spcPts val="200"/>
              </a:spcBef>
            </a:pPr>
            <a:endParaRPr lang="en-GB" sz="2800" dirty="0">
              <a:latin typeface="Times New Roman" panose="02020603050405020304" pitchFamily="18" charset="0"/>
              <a:ea typeface="Times New Roman" panose="02020603050405020304" pitchFamily="18" charset="0"/>
            </a:endParaRPr>
          </a:p>
        </p:txBody>
      </p:sp>
      <p:grpSp>
        <p:nvGrpSpPr>
          <p:cNvPr id="4" name="Google Shape;1626;p40"/>
          <p:cNvGrpSpPr/>
          <p:nvPr/>
        </p:nvGrpSpPr>
        <p:grpSpPr>
          <a:xfrm>
            <a:off x="875341" y="734582"/>
            <a:ext cx="7377472" cy="274540"/>
            <a:chOff x="796100" y="3019701"/>
            <a:chExt cx="4558967" cy="134100"/>
          </a:xfrm>
        </p:grpSpPr>
        <p:sp>
          <p:nvSpPr>
            <p:cNvPr id="5"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8"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7378744"/>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5"/>
        <p:cNvGrpSpPr/>
        <p:nvPr/>
      </p:nvGrpSpPr>
      <p:grpSpPr>
        <a:xfrm>
          <a:off x="0" y="0"/>
          <a:ext cx="0" cy="0"/>
          <a:chOff x="0" y="0"/>
          <a:chExt cx="0" cy="0"/>
        </a:xfrm>
      </p:grpSpPr>
      <p:sp>
        <p:nvSpPr>
          <p:cNvPr id="1466" name="Google Shape;1466;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lgn="l"/>
            <a:r>
              <a:rPr lang="en-US" altLang="en-US" sz="3200" dirty="0" smtClean="0">
                <a:solidFill>
                  <a:srgbClr val="00B050"/>
                </a:solidFill>
                <a:latin typeface="Arial Rounded MT Bold" panose="020F0704030504030204" pitchFamily="34" charset="0"/>
              </a:rPr>
              <a:t>		</a:t>
            </a:r>
            <a:r>
              <a:rPr lang="en-US" altLang="en-US" sz="3200" dirty="0" smtClean="0">
                <a:solidFill>
                  <a:srgbClr val="FF0000"/>
                </a:solidFill>
                <a:latin typeface="Broadway" panose="04040905080B02020502" pitchFamily="82" charset="0"/>
              </a:rPr>
              <a:t>BASIC </a:t>
            </a:r>
            <a:r>
              <a:rPr lang="en-US" altLang="en-US" sz="3200" dirty="0">
                <a:solidFill>
                  <a:srgbClr val="FF0000"/>
                </a:solidFill>
                <a:latin typeface="Broadway" panose="04040905080B02020502" pitchFamily="82" charset="0"/>
              </a:rPr>
              <a:t>CONCEPTS</a:t>
            </a:r>
            <a:endParaRPr sz="3200" dirty="0">
              <a:solidFill>
                <a:srgbClr val="FF0000"/>
              </a:solidFill>
              <a:latin typeface="Broadway" panose="04040905080B02020502" pitchFamily="82" charset="0"/>
              <a:sym typeface="IBM Plex Mono"/>
            </a:endParaRPr>
          </a:p>
        </p:txBody>
      </p:sp>
      <p:grpSp>
        <p:nvGrpSpPr>
          <p:cNvPr id="38" name="Google Shape;1432;p35"/>
          <p:cNvGrpSpPr/>
          <p:nvPr/>
        </p:nvGrpSpPr>
        <p:grpSpPr>
          <a:xfrm>
            <a:off x="1278525" y="1134281"/>
            <a:ext cx="6920582" cy="213439"/>
            <a:chOff x="1096850" y="3242811"/>
            <a:chExt cx="3936683" cy="134070"/>
          </a:xfrm>
        </p:grpSpPr>
        <p:cxnSp>
          <p:nvCxnSpPr>
            <p:cNvPr id="39" name="Google Shape;1433;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40" name="Google Shape;1434;p35"/>
            <p:cNvGrpSpPr/>
            <p:nvPr/>
          </p:nvGrpSpPr>
          <p:grpSpPr>
            <a:xfrm>
              <a:off x="4899464" y="3242811"/>
              <a:ext cx="134070" cy="134070"/>
              <a:chOff x="8382514" y="1084976"/>
              <a:chExt cx="265800" cy="265800"/>
            </a:xfrm>
          </p:grpSpPr>
          <p:sp>
            <p:nvSpPr>
              <p:cNvPr id="41" name="Google Shape;1435;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36;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 name="Action Button: Forward or Next 24">
            <a:hlinkClick r:id="" action="ppaction://noaction" highlightClick="1"/>
          </p:cNvPr>
          <p:cNvSpPr/>
          <p:nvPr/>
        </p:nvSpPr>
        <p:spPr>
          <a:xfrm>
            <a:off x="2484548" y="1359741"/>
            <a:ext cx="384295" cy="344101"/>
          </a:xfrm>
          <a:prstGeom prst="actionButtonForwardNex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10" name="Action Button: Forward or Next 9">
            <a:hlinkClick r:id="" action="ppaction://noaction" highlightClick="1"/>
          </p:cNvPr>
          <p:cNvSpPr/>
          <p:nvPr/>
        </p:nvSpPr>
        <p:spPr>
          <a:xfrm>
            <a:off x="2484548" y="3109784"/>
            <a:ext cx="415668" cy="392853"/>
          </a:xfrm>
          <a:prstGeom prst="actionButtonForwardNex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p:cNvSpPr/>
          <p:nvPr/>
        </p:nvSpPr>
        <p:spPr>
          <a:xfrm>
            <a:off x="2258306" y="1241000"/>
            <a:ext cx="6815138" cy="523220"/>
          </a:xfrm>
          <a:prstGeom prst="rect">
            <a:avLst/>
          </a:prstGeom>
        </p:spPr>
        <p:txBody>
          <a:bodyPr wrap="square">
            <a:spAutoFit/>
          </a:bodyPr>
          <a:lstStyle/>
          <a:p>
            <a:pPr marL="139700"/>
            <a:r>
              <a:rPr lang="en-US" sz="2000" dirty="0" smtClean="0"/>
              <a:t>       </a:t>
            </a:r>
            <a:r>
              <a:rPr lang="en-US" sz="1800" dirty="0" smtClean="0"/>
              <a:t> </a:t>
            </a:r>
            <a:r>
              <a:rPr lang="en-US" sz="2800" dirty="0" smtClean="0"/>
              <a:t>Q:What is Process?</a:t>
            </a:r>
            <a:endParaRPr lang="en-GB" sz="2800" dirty="0"/>
          </a:p>
        </p:txBody>
      </p:sp>
      <p:sp>
        <p:nvSpPr>
          <p:cNvPr id="3" name="Rectangle 2"/>
          <p:cNvSpPr/>
          <p:nvPr/>
        </p:nvSpPr>
        <p:spPr>
          <a:xfrm>
            <a:off x="2484548" y="3044600"/>
            <a:ext cx="4826051" cy="523220"/>
          </a:xfrm>
          <a:prstGeom prst="rect">
            <a:avLst/>
          </a:prstGeom>
        </p:spPr>
        <p:txBody>
          <a:bodyPr wrap="square">
            <a:spAutoFit/>
          </a:bodyPr>
          <a:lstStyle/>
          <a:p>
            <a:pPr marL="139700" indent="0"/>
            <a:r>
              <a:rPr lang="en-US" sz="2800" dirty="0">
                <a:solidFill>
                  <a:srgbClr val="FF0000"/>
                </a:solidFill>
              </a:rPr>
              <a:t> </a:t>
            </a:r>
            <a:r>
              <a:rPr lang="en-US" sz="2800" dirty="0" smtClean="0">
                <a:solidFill>
                  <a:srgbClr val="FF0000"/>
                </a:solidFill>
              </a:rPr>
              <a:t>        What is thread?</a:t>
            </a:r>
            <a:endParaRPr lang="en-US" sz="2800" dirty="0">
              <a:solidFill>
                <a:srgbClr val="FF0000"/>
              </a:solidFill>
            </a:endParaRPr>
          </a:p>
        </p:txBody>
      </p:sp>
      <p:sp>
        <p:nvSpPr>
          <p:cNvPr id="4" name="Rectangle 3"/>
          <p:cNvSpPr/>
          <p:nvPr/>
        </p:nvSpPr>
        <p:spPr>
          <a:xfrm>
            <a:off x="2626295" y="1778214"/>
            <a:ext cx="6582759" cy="830997"/>
          </a:xfrm>
          <a:prstGeom prst="rect">
            <a:avLst/>
          </a:prstGeom>
        </p:spPr>
        <p:txBody>
          <a:bodyPr wrap="square">
            <a:spAutoFit/>
          </a:bodyPr>
          <a:lstStyle/>
          <a:p>
            <a:pPr marL="342900">
              <a:buFont typeface="Wingdings" panose="05000000000000000000" pitchFamily="2" charset="2"/>
              <a:buChar char="Ø"/>
            </a:pPr>
            <a:r>
              <a:rPr lang="en-US" sz="2400" dirty="0">
                <a:solidFill>
                  <a:srgbClr val="0915B7"/>
                </a:solidFill>
              </a:rPr>
              <a:t>A PROCESS IN AN EXECUTING INSTANCE OF A </a:t>
            </a:r>
            <a:r>
              <a:rPr lang="en-US" sz="2400" dirty="0" smtClean="0">
                <a:solidFill>
                  <a:srgbClr val="0915B7"/>
                </a:solidFill>
              </a:rPr>
              <a:t>PROGRAM</a:t>
            </a:r>
            <a:endParaRPr lang="en-US" sz="2400" dirty="0">
              <a:solidFill>
                <a:srgbClr val="0915B7"/>
              </a:solidFill>
            </a:endParaRPr>
          </a:p>
        </p:txBody>
      </p:sp>
      <p:sp>
        <p:nvSpPr>
          <p:cNvPr id="6" name="Subtitle 5"/>
          <p:cNvSpPr>
            <a:spLocks noGrp="1"/>
          </p:cNvSpPr>
          <p:nvPr>
            <p:ph type="subTitle" idx="2"/>
          </p:nvPr>
        </p:nvSpPr>
        <p:spPr>
          <a:xfrm>
            <a:off x="3007194" y="3502637"/>
            <a:ext cx="5023002" cy="971641"/>
          </a:xfrm>
        </p:spPr>
        <p:txBody>
          <a:bodyPr/>
          <a:lstStyle/>
          <a:p>
            <a:pPr marL="482600" indent="-342900">
              <a:buFont typeface="Wingdings" panose="05000000000000000000" pitchFamily="2" charset="2"/>
              <a:buChar char="Ø"/>
            </a:pPr>
            <a:r>
              <a:rPr lang="en-US" sz="2400" dirty="0" smtClean="0">
                <a:solidFill>
                  <a:schemeClr val="bg1">
                    <a:lumMod val="50000"/>
                  </a:schemeClr>
                </a:solidFill>
              </a:rPr>
              <a:t>A thread is a smallest unit of execution within a process</a:t>
            </a:r>
            <a:endParaRPr lang="en-GB" sz="2400" dirty="0">
              <a:solidFill>
                <a:schemeClr val="bg1">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744"/>
        <p:cNvGrpSpPr/>
        <p:nvPr/>
      </p:nvGrpSpPr>
      <p:grpSpPr>
        <a:xfrm>
          <a:off x="0" y="0"/>
          <a:ext cx="0" cy="0"/>
          <a:chOff x="0" y="0"/>
          <a:chExt cx="0" cy="0"/>
        </a:xfrm>
      </p:grpSpPr>
      <p:sp>
        <p:nvSpPr>
          <p:cNvPr id="12" name="Rectangle 11"/>
          <p:cNvSpPr/>
          <p:nvPr/>
        </p:nvSpPr>
        <p:spPr>
          <a:xfrm>
            <a:off x="392260" y="190313"/>
            <a:ext cx="8469442" cy="523220"/>
          </a:xfrm>
          <a:prstGeom prst="rect">
            <a:avLst/>
          </a:prstGeom>
        </p:spPr>
        <p:txBody>
          <a:bodyPr wrap="square">
            <a:spAutoFit/>
          </a:bodyPr>
          <a:lstStyle/>
          <a:p>
            <a:pPr marL="0" lvl="0" indent="0"/>
            <a:r>
              <a:rPr lang="en-GB" sz="2800" dirty="0" smtClean="0">
                <a:solidFill>
                  <a:srgbClr val="FF0000"/>
                </a:solidFill>
                <a:latin typeface="Broadway" panose="04040905080B02020502" pitchFamily="82" charset="0"/>
              </a:rPr>
              <a:t>Shortest</a:t>
            </a:r>
            <a:r>
              <a:rPr lang="en-GB" sz="2800" dirty="0" smtClean="0">
                <a:solidFill>
                  <a:srgbClr val="00B050"/>
                </a:solidFill>
                <a:latin typeface="Broadway" panose="04040905080B02020502" pitchFamily="82" charset="0"/>
              </a:rPr>
              <a:t> Remaining </a:t>
            </a:r>
            <a:r>
              <a:rPr lang="en-GB" sz="2800" dirty="0" smtClean="0">
                <a:solidFill>
                  <a:srgbClr val="FF0000"/>
                </a:solidFill>
                <a:latin typeface="Broadway" panose="04040905080B02020502" pitchFamily="82" charset="0"/>
              </a:rPr>
              <a:t>Time</a:t>
            </a:r>
            <a:r>
              <a:rPr lang="en-GB" sz="2800" dirty="0" smtClean="0">
                <a:solidFill>
                  <a:srgbClr val="00B050"/>
                </a:solidFill>
                <a:latin typeface="Broadway" panose="04040905080B02020502" pitchFamily="82" charset="0"/>
              </a:rPr>
              <a:t> </a:t>
            </a:r>
            <a:r>
              <a:rPr lang="en-GB" sz="2800" dirty="0" smtClean="0">
                <a:solidFill>
                  <a:srgbClr val="FF0000"/>
                </a:solidFill>
                <a:latin typeface="Broadway" panose="04040905080B02020502" pitchFamily="82" charset="0"/>
              </a:rPr>
              <a:t>First</a:t>
            </a:r>
            <a:r>
              <a:rPr lang="en-GB" sz="2800" dirty="0" smtClean="0">
                <a:solidFill>
                  <a:srgbClr val="00B050"/>
                </a:solidFill>
                <a:latin typeface="Broadway" panose="04040905080B02020502" pitchFamily="82" charset="0"/>
              </a:rPr>
              <a:t>-Scheduling</a:t>
            </a:r>
            <a:endParaRPr lang="en-GB" sz="2800" dirty="0">
              <a:solidFill>
                <a:srgbClr val="00B050"/>
              </a:solidFill>
              <a:latin typeface="Bodoni MT Black" panose="02070A03080606020203" pitchFamily="18" charset="0"/>
            </a:endParaRPr>
          </a:p>
        </p:txBody>
      </p:sp>
      <p:pic>
        <p:nvPicPr>
          <p:cNvPr id="2" name="Picture 1"/>
          <p:cNvPicPr>
            <a:picLocks noChangeAspect="1"/>
          </p:cNvPicPr>
          <p:nvPr/>
        </p:nvPicPr>
        <p:blipFill>
          <a:blip r:embed="rId3"/>
          <a:stretch>
            <a:fillRect/>
          </a:stretch>
        </p:blipFill>
        <p:spPr>
          <a:xfrm>
            <a:off x="889851" y="928326"/>
            <a:ext cx="7342029" cy="4088533"/>
          </a:xfrm>
          <a:prstGeom prst="rect">
            <a:avLst/>
          </a:prstGeom>
        </p:spPr>
      </p:pic>
    </p:spTree>
    <p:extLst>
      <p:ext uri="{BB962C8B-B14F-4D97-AF65-F5344CB8AC3E}">
        <p14:creationId xmlns:p14="http://schemas.microsoft.com/office/powerpoint/2010/main" val="3715611315"/>
      </p:ext>
    </p:extLst>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744"/>
        <p:cNvGrpSpPr/>
        <p:nvPr/>
      </p:nvGrpSpPr>
      <p:grpSpPr>
        <a:xfrm>
          <a:off x="0" y="0"/>
          <a:ext cx="0" cy="0"/>
          <a:chOff x="0" y="0"/>
          <a:chExt cx="0" cy="0"/>
        </a:xfrm>
      </p:grpSpPr>
      <p:sp>
        <p:nvSpPr>
          <p:cNvPr id="12" name="Rectangle 11"/>
          <p:cNvSpPr/>
          <p:nvPr/>
        </p:nvSpPr>
        <p:spPr>
          <a:xfrm>
            <a:off x="392260" y="190313"/>
            <a:ext cx="8469442" cy="523220"/>
          </a:xfrm>
          <a:prstGeom prst="rect">
            <a:avLst/>
          </a:prstGeom>
        </p:spPr>
        <p:txBody>
          <a:bodyPr wrap="square">
            <a:spAutoFit/>
          </a:bodyPr>
          <a:lstStyle/>
          <a:p>
            <a:pPr marL="0" lvl="0" indent="0"/>
            <a:r>
              <a:rPr lang="en-GB" sz="2800" dirty="0" smtClean="0">
                <a:solidFill>
                  <a:srgbClr val="FF0000"/>
                </a:solidFill>
                <a:latin typeface="Broadway" panose="04040905080B02020502" pitchFamily="82" charset="0"/>
              </a:rPr>
              <a:t>Shortest</a:t>
            </a:r>
            <a:r>
              <a:rPr lang="en-GB" sz="2800" dirty="0" smtClean="0">
                <a:solidFill>
                  <a:srgbClr val="00B050"/>
                </a:solidFill>
                <a:latin typeface="Broadway" panose="04040905080B02020502" pitchFamily="82" charset="0"/>
              </a:rPr>
              <a:t> Remaining </a:t>
            </a:r>
            <a:r>
              <a:rPr lang="en-GB" sz="2800" dirty="0" smtClean="0">
                <a:solidFill>
                  <a:srgbClr val="FF0000"/>
                </a:solidFill>
                <a:latin typeface="Broadway" panose="04040905080B02020502" pitchFamily="82" charset="0"/>
              </a:rPr>
              <a:t>Time</a:t>
            </a:r>
            <a:r>
              <a:rPr lang="en-GB" sz="2800" dirty="0" smtClean="0">
                <a:solidFill>
                  <a:srgbClr val="00B050"/>
                </a:solidFill>
                <a:latin typeface="Broadway" panose="04040905080B02020502" pitchFamily="82" charset="0"/>
              </a:rPr>
              <a:t> </a:t>
            </a:r>
            <a:r>
              <a:rPr lang="en-GB" sz="2800" dirty="0" smtClean="0">
                <a:solidFill>
                  <a:srgbClr val="FF0000"/>
                </a:solidFill>
                <a:latin typeface="Broadway" panose="04040905080B02020502" pitchFamily="82" charset="0"/>
              </a:rPr>
              <a:t>First</a:t>
            </a:r>
            <a:r>
              <a:rPr lang="en-GB" sz="2800" dirty="0" smtClean="0">
                <a:solidFill>
                  <a:srgbClr val="00B050"/>
                </a:solidFill>
                <a:latin typeface="Broadway" panose="04040905080B02020502" pitchFamily="82" charset="0"/>
              </a:rPr>
              <a:t>-Scheduling</a:t>
            </a:r>
            <a:endParaRPr lang="en-GB" sz="2800" dirty="0">
              <a:solidFill>
                <a:srgbClr val="00B050"/>
              </a:solidFill>
              <a:latin typeface="Bodoni MT Black" panose="02070A03080606020203" pitchFamily="18" charset="0"/>
            </a:endParaRPr>
          </a:p>
        </p:txBody>
      </p:sp>
      <p:sp>
        <p:nvSpPr>
          <p:cNvPr id="4" name="Rectangle 3"/>
          <p:cNvSpPr/>
          <p:nvPr/>
        </p:nvSpPr>
        <p:spPr>
          <a:xfrm>
            <a:off x="1053602" y="1393122"/>
            <a:ext cx="7970364" cy="400110"/>
          </a:xfrm>
          <a:prstGeom prst="rect">
            <a:avLst/>
          </a:prstGeom>
        </p:spPr>
        <p:txBody>
          <a:bodyPr wrap="square">
            <a:spAutoFit/>
          </a:bodyPr>
          <a:lstStyle/>
          <a:p>
            <a:r>
              <a:rPr lang="en-GB" sz="2000" b="1" dirty="0">
                <a:solidFill>
                  <a:srgbClr val="FF0000"/>
                </a:solidFill>
              </a:rPr>
              <a:t>Definition</a:t>
            </a:r>
            <a:r>
              <a:rPr lang="en-GB" sz="2000" b="1" dirty="0" smtClean="0">
                <a:solidFill>
                  <a:srgbClr val="FF0000"/>
                </a:solidFill>
              </a:rPr>
              <a:t>:</a:t>
            </a:r>
            <a:endParaRPr lang="en-GB" sz="2000" b="1" dirty="0">
              <a:solidFill>
                <a:srgbClr val="FF0000"/>
              </a:solidFill>
            </a:endParaRPr>
          </a:p>
        </p:txBody>
      </p:sp>
      <p:sp>
        <p:nvSpPr>
          <p:cNvPr id="3" name="Rectangle 2"/>
          <p:cNvSpPr/>
          <p:nvPr/>
        </p:nvSpPr>
        <p:spPr>
          <a:xfrm>
            <a:off x="1053602" y="1793232"/>
            <a:ext cx="7146757" cy="1169551"/>
          </a:xfrm>
          <a:prstGeom prst="rect">
            <a:avLst/>
          </a:prstGeom>
        </p:spPr>
        <p:txBody>
          <a:bodyPr wrap="square">
            <a:spAutoFit/>
          </a:bodyPr>
          <a:lstStyle/>
          <a:p>
            <a:r>
              <a:rPr lang="en-GB" b="1" dirty="0">
                <a:solidFill>
                  <a:schemeClr val="tx1"/>
                </a:solidFill>
                <a:latin typeface="Google Sans"/>
              </a:rPr>
              <a:t>SRTF, or Shortest Remaining Time First, is a </a:t>
            </a:r>
            <a:r>
              <a:rPr lang="en-GB" b="1" dirty="0" err="1">
                <a:solidFill>
                  <a:schemeClr val="tx1"/>
                </a:solidFill>
                <a:latin typeface="Google Sans"/>
              </a:rPr>
              <a:t>preemptive</a:t>
            </a:r>
            <a:r>
              <a:rPr lang="en-GB" b="1" dirty="0">
                <a:solidFill>
                  <a:schemeClr val="tx1"/>
                </a:solidFill>
                <a:latin typeface="Google Sans"/>
              </a:rPr>
              <a:t> CPU scheduling algorithm where the process with the shortest remaining time to completion is selected to run. It's a </a:t>
            </a:r>
            <a:r>
              <a:rPr lang="en-GB" b="1" dirty="0" err="1">
                <a:solidFill>
                  <a:schemeClr val="tx1"/>
                </a:solidFill>
                <a:latin typeface="Google Sans"/>
              </a:rPr>
              <a:t>preemptive</a:t>
            </a:r>
            <a:r>
              <a:rPr lang="en-GB" b="1" dirty="0">
                <a:solidFill>
                  <a:schemeClr val="tx1"/>
                </a:solidFill>
                <a:latin typeface="Google Sans"/>
              </a:rPr>
              <a:t> version of Shortest Job First (SJF), meaning the currently running process can be interrupted (</a:t>
            </a:r>
            <a:r>
              <a:rPr lang="en-GB" b="1" dirty="0" err="1">
                <a:solidFill>
                  <a:schemeClr val="tx1"/>
                </a:solidFill>
                <a:latin typeface="Google Sans"/>
              </a:rPr>
              <a:t>preempted</a:t>
            </a:r>
            <a:r>
              <a:rPr lang="en-GB" b="1" dirty="0">
                <a:solidFill>
                  <a:schemeClr val="tx1"/>
                </a:solidFill>
                <a:latin typeface="Google Sans"/>
              </a:rPr>
              <a:t>) if a new process arrives with a shorter remaining execution time. </a:t>
            </a:r>
            <a:endParaRPr lang="en-GB" b="1" dirty="0">
              <a:solidFill>
                <a:schemeClr val="tx1"/>
              </a:solidFill>
            </a:endParaRPr>
          </a:p>
        </p:txBody>
      </p:sp>
    </p:spTree>
    <p:extLst>
      <p:ext uri="{BB962C8B-B14F-4D97-AF65-F5344CB8AC3E}">
        <p14:creationId xmlns:p14="http://schemas.microsoft.com/office/powerpoint/2010/main" val="2201782222"/>
      </p:ext>
    </p:extLst>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744"/>
        <p:cNvGrpSpPr/>
        <p:nvPr/>
      </p:nvGrpSpPr>
      <p:grpSpPr>
        <a:xfrm>
          <a:off x="0" y="0"/>
          <a:ext cx="0" cy="0"/>
          <a:chOff x="0" y="0"/>
          <a:chExt cx="0" cy="0"/>
        </a:xfrm>
      </p:grpSpPr>
      <p:sp>
        <p:nvSpPr>
          <p:cNvPr id="12" name="Rectangle 11"/>
          <p:cNvSpPr/>
          <p:nvPr/>
        </p:nvSpPr>
        <p:spPr>
          <a:xfrm>
            <a:off x="392260" y="190313"/>
            <a:ext cx="8469442" cy="523220"/>
          </a:xfrm>
          <a:prstGeom prst="rect">
            <a:avLst/>
          </a:prstGeom>
        </p:spPr>
        <p:txBody>
          <a:bodyPr wrap="square">
            <a:spAutoFit/>
          </a:bodyPr>
          <a:lstStyle/>
          <a:p>
            <a:pPr marL="0" lvl="0" indent="0"/>
            <a:r>
              <a:rPr lang="en-GB" sz="2800" dirty="0" smtClean="0">
                <a:solidFill>
                  <a:srgbClr val="FF0000"/>
                </a:solidFill>
                <a:latin typeface="Broadway" panose="04040905080B02020502" pitchFamily="82" charset="0"/>
              </a:rPr>
              <a:t>Shortest</a:t>
            </a:r>
            <a:r>
              <a:rPr lang="en-GB" sz="2800" dirty="0" smtClean="0">
                <a:solidFill>
                  <a:srgbClr val="00B050"/>
                </a:solidFill>
                <a:latin typeface="Broadway" panose="04040905080B02020502" pitchFamily="82" charset="0"/>
              </a:rPr>
              <a:t> Remaining </a:t>
            </a:r>
            <a:r>
              <a:rPr lang="en-GB" sz="2800" dirty="0" smtClean="0">
                <a:solidFill>
                  <a:srgbClr val="FF0000"/>
                </a:solidFill>
                <a:latin typeface="Broadway" panose="04040905080B02020502" pitchFamily="82" charset="0"/>
              </a:rPr>
              <a:t>Time</a:t>
            </a:r>
            <a:r>
              <a:rPr lang="en-GB" sz="2800" dirty="0" smtClean="0">
                <a:solidFill>
                  <a:srgbClr val="00B050"/>
                </a:solidFill>
                <a:latin typeface="Broadway" panose="04040905080B02020502" pitchFamily="82" charset="0"/>
              </a:rPr>
              <a:t> </a:t>
            </a:r>
            <a:r>
              <a:rPr lang="en-GB" sz="2800" dirty="0" smtClean="0">
                <a:solidFill>
                  <a:srgbClr val="FF0000"/>
                </a:solidFill>
                <a:latin typeface="Broadway" panose="04040905080B02020502" pitchFamily="82" charset="0"/>
              </a:rPr>
              <a:t>First</a:t>
            </a:r>
            <a:r>
              <a:rPr lang="en-GB" sz="2800" dirty="0" smtClean="0">
                <a:solidFill>
                  <a:srgbClr val="00B050"/>
                </a:solidFill>
                <a:latin typeface="Broadway" panose="04040905080B02020502" pitchFamily="82" charset="0"/>
              </a:rPr>
              <a:t>-Scheduling</a:t>
            </a:r>
            <a:endParaRPr lang="en-GB" sz="2800" dirty="0">
              <a:solidFill>
                <a:srgbClr val="00B050"/>
              </a:solidFill>
              <a:latin typeface="Bodoni MT Black" panose="02070A03080606020203" pitchFamily="18" charset="0"/>
            </a:endParaRPr>
          </a:p>
        </p:txBody>
      </p:sp>
      <p:sp>
        <p:nvSpPr>
          <p:cNvPr id="4" name="Rectangle 3"/>
          <p:cNvSpPr/>
          <p:nvPr/>
        </p:nvSpPr>
        <p:spPr>
          <a:xfrm>
            <a:off x="641799" y="713533"/>
            <a:ext cx="7970364" cy="400110"/>
          </a:xfrm>
          <a:prstGeom prst="rect">
            <a:avLst/>
          </a:prstGeom>
        </p:spPr>
        <p:txBody>
          <a:bodyPr wrap="square">
            <a:spAutoFit/>
          </a:bodyPr>
          <a:lstStyle/>
          <a:p>
            <a:r>
              <a:rPr lang="en-US" sz="2000" b="1" dirty="0" smtClean="0">
                <a:solidFill>
                  <a:srgbClr val="FF0000"/>
                </a:solidFill>
              </a:rPr>
              <a:t>How it’s Work:</a:t>
            </a:r>
            <a:endParaRPr lang="en-GB" sz="2000" b="1" dirty="0">
              <a:solidFill>
                <a:srgbClr val="FF0000"/>
              </a:solidFill>
            </a:endParaRPr>
          </a:p>
        </p:txBody>
      </p:sp>
      <p:sp>
        <p:nvSpPr>
          <p:cNvPr id="5" name="Rectangle 4"/>
          <p:cNvSpPr/>
          <p:nvPr/>
        </p:nvSpPr>
        <p:spPr>
          <a:xfrm>
            <a:off x="909587" y="1236753"/>
            <a:ext cx="7702575" cy="2862322"/>
          </a:xfrm>
          <a:prstGeom prst="rect">
            <a:avLst/>
          </a:prstGeom>
        </p:spPr>
        <p:txBody>
          <a:bodyPr wrap="square">
            <a:spAutoFit/>
          </a:bodyPr>
          <a:lstStyle/>
          <a:p>
            <a:pPr>
              <a:buFont typeface="+mj-lt"/>
              <a:buAutoNum type="arabicPeriod"/>
            </a:pPr>
            <a:r>
              <a:rPr lang="en-GB" sz="1800" b="1" dirty="0" smtClean="0">
                <a:solidFill>
                  <a:srgbClr val="00B050"/>
                </a:solidFill>
              </a:rPr>
              <a:t>Ready </a:t>
            </a:r>
            <a:r>
              <a:rPr lang="en-GB" sz="1800" b="1" dirty="0">
                <a:solidFill>
                  <a:srgbClr val="00B050"/>
                </a:solidFill>
              </a:rPr>
              <a:t>Queue:</a:t>
            </a:r>
            <a:r>
              <a:rPr lang="en-GB" sz="1800" dirty="0"/>
              <a:t/>
            </a:r>
            <a:br>
              <a:rPr lang="en-GB" sz="1800" dirty="0"/>
            </a:br>
            <a:r>
              <a:rPr lang="en-GB" sz="1800" dirty="0"/>
              <a:t>All incoming processes are added to a queue with their burst times.</a:t>
            </a:r>
          </a:p>
          <a:p>
            <a:pPr>
              <a:buFont typeface="+mj-lt"/>
              <a:buAutoNum type="arabicPeriod"/>
            </a:pPr>
            <a:r>
              <a:rPr lang="en-GB" sz="1800" b="1" dirty="0">
                <a:solidFill>
                  <a:srgbClr val="00B050"/>
                </a:solidFill>
              </a:rPr>
              <a:t>Selection:</a:t>
            </a:r>
            <a:r>
              <a:rPr lang="en-GB" sz="1800" dirty="0"/>
              <a:t/>
            </a:r>
            <a:br>
              <a:rPr lang="en-GB" sz="1800" dirty="0"/>
            </a:br>
            <a:r>
              <a:rPr lang="en-GB" sz="1800" dirty="0"/>
              <a:t>The CPU always chooses the process with the </a:t>
            </a:r>
            <a:r>
              <a:rPr lang="en-GB" sz="1800" b="1" dirty="0"/>
              <a:t>least remaining time</a:t>
            </a:r>
            <a:r>
              <a:rPr lang="en-GB" sz="1800" dirty="0"/>
              <a:t>.</a:t>
            </a:r>
          </a:p>
          <a:p>
            <a:pPr>
              <a:buFont typeface="+mj-lt"/>
              <a:buAutoNum type="arabicPeriod"/>
            </a:pPr>
            <a:r>
              <a:rPr lang="en-GB" sz="1800" b="1" dirty="0" err="1">
                <a:solidFill>
                  <a:srgbClr val="00B050"/>
                </a:solidFill>
              </a:rPr>
              <a:t>Preemption</a:t>
            </a:r>
            <a:r>
              <a:rPr lang="en-GB" sz="1800" b="1" dirty="0">
                <a:solidFill>
                  <a:srgbClr val="00B050"/>
                </a:solidFill>
              </a:rPr>
              <a:t>:</a:t>
            </a:r>
            <a:r>
              <a:rPr lang="en-GB" sz="1800" dirty="0"/>
              <a:t/>
            </a:r>
            <a:br>
              <a:rPr lang="en-GB" sz="1800" dirty="0"/>
            </a:br>
            <a:r>
              <a:rPr lang="en-GB" sz="1800" dirty="0"/>
              <a:t>If a new process arrives that has </a:t>
            </a:r>
            <a:r>
              <a:rPr lang="en-GB" sz="1800" b="1" dirty="0"/>
              <a:t>less burst time</a:t>
            </a:r>
            <a:r>
              <a:rPr lang="en-GB" sz="1800" dirty="0"/>
              <a:t> than the </a:t>
            </a:r>
            <a:r>
              <a:rPr lang="en-GB" sz="1800" b="1" dirty="0"/>
              <a:t>remaining time</a:t>
            </a:r>
            <a:r>
              <a:rPr lang="en-GB" sz="1800" dirty="0"/>
              <a:t> of the current process, the current process is </a:t>
            </a:r>
            <a:r>
              <a:rPr lang="en-GB" sz="1800" b="1" dirty="0"/>
              <a:t>paused (</a:t>
            </a:r>
            <a:r>
              <a:rPr lang="en-GB" sz="1800" b="1" dirty="0" err="1"/>
              <a:t>preempted</a:t>
            </a:r>
            <a:r>
              <a:rPr lang="en-GB" sz="1800" b="1" dirty="0"/>
              <a:t>)</a:t>
            </a:r>
            <a:r>
              <a:rPr lang="en-GB" sz="1800" dirty="0"/>
              <a:t> and the new one starts.</a:t>
            </a:r>
          </a:p>
          <a:p>
            <a:pPr>
              <a:buFont typeface="+mj-lt"/>
              <a:buAutoNum type="arabicPeriod"/>
            </a:pPr>
            <a:r>
              <a:rPr lang="en-GB" sz="1800" b="1" dirty="0">
                <a:solidFill>
                  <a:srgbClr val="00B050"/>
                </a:solidFill>
              </a:rPr>
              <a:t>Repeat:</a:t>
            </a:r>
            <a:r>
              <a:rPr lang="en-GB" sz="1800" dirty="0"/>
              <a:t/>
            </a:r>
            <a:br>
              <a:rPr lang="en-GB" sz="1800" dirty="0"/>
            </a:br>
            <a:r>
              <a:rPr lang="en-GB" sz="1800" dirty="0"/>
              <a:t>This continues until all processes are completed.</a:t>
            </a:r>
          </a:p>
        </p:txBody>
      </p:sp>
    </p:spTree>
    <p:extLst>
      <p:ext uri="{BB962C8B-B14F-4D97-AF65-F5344CB8AC3E}">
        <p14:creationId xmlns:p14="http://schemas.microsoft.com/office/powerpoint/2010/main" val="2290516617"/>
      </p:ext>
    </p:extLst>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744"/>
        <p:cNvGrpSpPr/>
        <p:nvPr/>
      </p:nvGrpSpPr>
      <p:grpSpPr>
        <a:xfrm>
          <a:off x="0" y="0"/>
          <a:ext cx="0" cy="0"/>
          <a:chOff x="0" y="0"/>
          <a:chExt cx="0" cy="0"/>
        </a:xfrm>
      </p:grpSpPr>
      <p:sp>
        <p:nvSpPr>
          <p:cNvPr id="12" name="Rectangle 11"/>
          <p:cNvSpPr/>
          <p:nvPr/>
        </p:nvSpPr>
        <p:spPr>
          <a:xfrm>
            <a:off x="392260" y="190313"/>
            <a:ext cx="8469442" cy="523220"/>
          </a:xfrm>
          <a:prstGeom prst="rect">
            <a:avLst/>
          </a:prstGeom>
        </p:spPr>
        <p:txBody>
          <a:bodyPr wrap="square">
            <a:spAutoFit/>
          </a:bodyPr>
          <a:lstStyle/>
          <a:p>
            <a:pPr marL="0" lvl="0" indent="0"/>
            <a:r>
              <a:rPr lang="en-GB" sz="2800" dirty="0" smtClean="0">
                <a:solidFill>
                  <a:srgbClr val="FF0000"/>
                </a:solidFill>
                <a:latin typeface="Broadway" panose="04040905080B02020502" pitchFamily="82" charset="0"/>
              </a:rPr>
              <a:t>Shortest</a:t>
            </a:r>
            <a:r>
              <a:rPr lang="en-GB" sz="2800" dirty="0" smtClean="0">
                <a:solidFill>
                  <a:srgbClr val="00B050"/>
                </a:solidFill>
                <a:latin typeface="Broadway" panose="04040905080B02020502" pitchFamily="82" charset="0"/>
              </a:rPr>
              <a:t> Remaining </a:t>
            </a:r>
            <a:r>
              <a:rPr lang="en-GB" sz="2800" dirty="0" smtClean="0">
                <a:solidFill>
                  <a:srgbClr val="FF0000"/>
                </a:solidFill>
                <a:latin typeface="Broadway" panose="04040905080B02020502" pitchFamily="82" charset="0"/>
              </a:rPr>
              <a:t>Time</a:t>
            </a:r>
            <a:r>
              <a:rPr lang="en-GB" sz="2800" dirty="0" smtClean="0">
                <a:solidFill>
                  <a:srgbClr val="00B050"/>
                </a:solidFill>
                <a:latin typeface="Broadway" panose="04040905080B02020502" pitchFamily="82" charset="0"/>
              </a:rPr>
              <a:t> </a:t>
            </a:r>
            <a:r>
              <a:rPr lang="en-GB" sz="2800" dirty="0" smtClean="0">
                <a:solidFill>
                  <a:srgbClr val="FF0000"/>
                </a:solidFill>
                <a:latin typeface="Broadway" panose="04040905080B02020502" pitchFamily="82" charset="0"/>
              </a:rPr>
              <a:t>First</a:t>
            </a:r>
            <a:r>
              <a:rPr lang="en-GB" sz="2800" dirty="0" smtClean="0">
                <a:solidFill>
                  <a:srgbClr val="00B050"/>
                </a:solidFill>
                <a:latin typeface="Broadway" panose="04040905080B02020502" pitchFamily="82" charset="0"/>
              </a:rPr>
              <a:t>-Scheduling</a:t>
            </a:r>
            <a:endParaRPr lang="en-GB" sz="2800" dirty="0">
              <a:solidFill>
                <a:srgbClr val="00B050"/>
              </a:solidFill>
              <a:latin typeface="Bodoni MT Black" panose="02070A03080606020203"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189713424"/>
              </p:ext>
            </p:extLst>
          </p:nvPr>
        </p:nvGraphicFramePr>
        <p:xfrm>
          <a:off x="1609952" y="892835"/>
          <a:ext cx="4713228" cy="2997403"/>
        </p:xfrm>
        <a:graphic>
          <a:graphicData uri="http://schemas.openxmlformats.org/drawingml/2006/table">
            <a:tbl>
              <a:tblPr>
                <a:tableStyleId>{284E427A-3D55-4303-BF80-6455036E1DE7}</a:tableStyleId>
              </a:tblPr>
              <a:tblGrid>
                <a:gridCol w="1571076">
                  <a:extLst>
                    <a:ext uri="{9D8B030D-6E8A-4147-A177-3AD203B41FA5}">
                      <a16:colId xmlns:a16="http://schemas.microsoft.com/office/drawing/2014/main" val="736403056"/>
                    </a:ext>
                  </a:extLst>
                </a:gridCol>
                <a:gridCol w="1571076">
                  <a:extLst>
                    <a:ext uri="{9D8B030D-6E8A-4147-A177-3AD203B41FA5}">
                      <a16:colId xmlns:a16="http://schemas.microsoft.com/office/drawing/2014/main" val="577693603"/>
                    </a:ext>
                  </a:extLst>
                </a:gridCol>
                <a:gridCol w="1571076">
                  <a:extLst>
                    <a:ext uri="{9D8B030D-6E8A-4147-A177-3AD203B41FA5}">
                      <a16:colId xmlns:a16="http://schemas.microsoft.com/office/drawing/2014/main" val="758846698"/>
                    </a:ext>
                  </a:extLst>
                </a:gridCol>
              </a:tblGrid>
              <a:tr h="702698">
                <a:tc>
                  <a:txBody>
                    <a:bodyPr/>
                    <a:lstStyle/>
                    <a:p>
                      <a:pPr algn="ctr"/>
                      <a:r>
                        <a:rPr lang="en-GB" b="1" dirty="0">
                          <a:effectLst/>
                        </a:rPr>
                        <a:t>Process</a:t>
                      </a:r>
                    </a:p>
                  </a:txBody>
                  <a:tcPr anchor="ctr"/>
                </a:tc>
                <a:tc>
                  <a:txBody>
                    <a:bodyPr/>
                    <a:lstStyle/>
                    <a:p>
                      <a:pPr algn="ctr"/>
                      <a:r>
                        <a:rPr lang="en-GB" b="1" dirty="0">
                          <a:effectLst/>
                        </a:rPr>
                        <a:t>Arrival Time</a:t>
                      </a:r>
                    </a:p>
                  </a:txBody>
                  <a:tcPr anchor="ctr"/>
                </a:tc>
                <a:tc>
                  <a:txBody>
                    <a:bodyPr/>
                    <a:lstStyle/>
                    <a:p>
                      <a:pPr algn="ctr"/>
                      <a:r>
                        <a:rPr lang="en-GB" b="1" dirty="0">
                          <a:effectLst/>
                        </a:rPr>
                        <a:t>Burst Time</a:t>
                      </a:r>
                    </a:p>
                  </a:txBody>
                  <a:tcPr anchor="ctr"/>
                </a:tc>
                <a:extLst>
                  <a:ext uri="{0D108BD9-81ED-4DB2-BD59-A6C34878D82A}">
                    <a16:rowId xmlns:a16="http://schemas.microsoft.com/office/drawing/2014/main" val="528705987"/>
                  </a:ext>
                </a:extLst>
              </a:tr>
              <a:tr h="458941">
                <a:tc>
                  <a:txBody>
                    <a:bodyPr/>
                    <a:lstStyle/>
                    <a:p>
                      <a:pPr algn="ctr"/>
                      <a:r>
                        <a:rPr lang="en-GB" b="1" dirty="0">
                          <a:effectLst/>
                        </a:rPr>
                        <a:t>P1</a:t>
                      </a:r>
                    </a:p>
                  </a:txBody>
                  <a:tcPr anchor="ctr"/>
                </a:tc>
                <a:tc>
                  <a:txBody>
                    <a:bodyPr/>
                    <a:lstStyle/>
                    <a:p>
                      <a:pPr algn="ctr"/>
                      <a:r>
                        <a:rPr lang="en-US" b="1" dirty="0" smtClean="0">
                          <a:effectLst/>
                        </a:rPr>
                        <a:t>2</a:t>
                      </a:r>
                      <a:endParaRPr lang="en-GB" b="1" dirty="0">
                        <a:effectLst/>
                      </a:endParaRPr>
                    </a:p>
                  </a:txBody>
                  <a:tcPr anchor="ctr"/>
                </a:tc>
                <a:tc>
                  <a:txBody>
                    <a:bodyPr/>
                    <a:lstStyle/>
                    <a:p>
                      <a:pPr algn="ctr"/>
                      <a:r>
                        <a:rPr lang="en-US" b="1" dirty="0" smtClean="0">
                          <a:effectLst/>
                        </a:rPr>
                        <a:t>6</a:t>
                      </a:r>
                      <a:endParaRPr lang="en-GB" b="1" dirty="0">
                        <a:effectLst/>
                      </a:endParaRPr>
                    </a:p>
                  </a:txBody>
                  <a:tcPr anchor="ctr"/>
                </a:tc>
                <a:extLst>
                  <a:ext uri="{0D108BD9-81ED-4DB2-BD59-A6C34878D82A}">
                    <a16:rowId xmlns:a16="http://schemas.microsoft.com/office/drawing/2014/main" val="104299351"/>
                  </a:ext>
                </a:extLst>
              </a:tr>
              <a:tr h="458941">
                <a:tc>
                  <a:txBody>
                    <a:bodyPr/>
                    <a:lstStyle/>
                    <a:p>
                      <a:pPr algn="ctr"/>
                      <a:r>
                        <a:rPr lang="en-GB" b="1" dirty="0">
                          <a:effectLst/>
                        </a:rPr>
                        <a:t>P2</a:t>
                      </a:r>
                    </a:p>
                  </a:txBody>
                  <a:tcPr anchor="ctr"/>
                </a:tc>
                <a:tc>
                  <a:txBody>
                    <a:bodyPr/>
                    <a:lstStyle/>
                    <a:p>
                      <a:pPr algn="ctr"/>
                      <a:r>
                        <a:rPr lang="en-US" b="1" dirty="0" smtClean="0">
                          <a:effectLst/>
                        </a:rPr>
                        <a:t>1</a:t>
                      </a:r>
                      <a:endParaRPr lang="en-GB" b="1" dirty="0">
                        <a:effectLst/>
                      </a:endParaRPr>
                    </a:p>
                  </a:txBody>
                  <a:tcPr anchor="ctr"/>
                </a:tc>
                <a:tc>
                  <a:txBody>
                    <a:bodyPr/>
                    <a:lstStyle/>
                    <a:p>
                      <a:pPr algn="ctr"/>
                      <a:r>
                        <a:rPr lang="en-US" b="1" dirty="0" smtClean="0">
                          <a:effectLst/>
                        </a:rPr>
                        <a:t>3</a:t>
                      </a:r>
                      <a:endParaRPr lang="en-GB" b="1" dirty="0">
                        <a:effectLst/>
                      </a:endParaRPr>
                    </a:p>
                  </a:txBody>
                  <a:tcPr anchor="ctr"/>
                </a:tc>
                <a:extLst>
                  <a:ext uri="{0D108BD9-81ED-4DB2-BD59-A6C34878D82A}">
                    <a16:rowId xmlns:a16="http://schemas.microsoft.com/office/drawing/2014/main" val="1635678992"/>
                  </a:ext>
                </a:extLst>
              </a:tr>
              <a:tr h="458941">
                <a:tc>
                  <a:txBody>
                    <a:bodyPr/>
                    <a:lstStyle/>
                    <a:p>
                      <a:pPr algn="ctr"/>
                      <a:r>
                        <a:rPr lang="en-GB" b="1" dirty="0">
                          <a:effectLst/>
                        </a:rPr>
                        <a:t>P3</a:t>
                      </a:r>
                    </a:p>
                  </a:txBody>
                  <a:tcPr anchor="ctr"/>
                </a:tc>
                <a:tc>
                  <a:txBody>
                    <a:bodyPr/>
                    <a:lstStyle/>
                    <a:p>
                      <a:pPr algn="ctr"/>
                      <a:r>
                        <a:rPr lang="en-US" b="1" dirty="0" smtClean="0">
                          <a:effectLst/>
                        </a:rPr>
                        <a:t>4</a:t>
                      </a:r>
                      <a:endParaRPr lang="en-GB" b="1" dirty="0">
                        <a:effectLst/>
                      </a:endParaRPr>
                    </a:p>
                  </a:txBody>
                  <a:tcPr anchor="ctr"/>
                </a:tc>
                <a:tc>
                  <a:txBody>
                    <a:bodyPr/>
                    <a:lstStyle/>
                    <a:p>
                      <a:pPr algn="ctr"/>
                      <a:r>
                        <a:rPr lang="en-US" b="1" dirty="0" smtClean="0">
                          <a:effectLst/>
                        </a:rPr>
                        <a:t>2</a:t>
                      </a:r>
                      <a:endParaRPr lang="en-GB" b="1" dirty="0">
                        <a:effectLst/>
                      </a:endParaRPr>
                    </a:p>
                  </a:txBody>
                  <a:tcPr anchor="ctr"/>
                </a:tc>
                <a:extLst>
                  <a:ext uri="{0D108BD9-81ED-4DB2-BD59-A6C34878D82A}">
                    <a16:rowId xmlns:a16="http://schemas.microsoft.com/office/drawing/2014/main" val="1594086751"/>
                  </a:ext>
                </a:extLst>
              </a:tr>
              <a:tr h="458941">
                <a:tc>
                  <a:txBody>
                    <a:bodyPr/>
                    <a:lstStyle/>
                    <a:p>
                      <a:pPr algn="ctr"/>
                      <a:r>
                        <a:rPr lang="en-GB" b="1" dirty="0">
                          <a:effectLst/>
                        </a:rPr>
                        <a:t>P4</a:t>
                      </a:r>
                    </a:p>
                  </a:txBody>
                  <a:tcPr anchor="ctr"/>
                </a:tc>
                <a:tc>
                  <a:txBody>
                    <a:bodyPr/>
                    <a:lstStyle/>
                    <a:p>
                      <a:pPr algn="ctr"/>
                      <a:r>
                        <a:rPr lang="en-US" b="1" dirty="0" smtClean="0">
                          <a:effectLst/>
                        </a:rPr>
                        <a:t>0</a:t>
                      </a:r>
                      <a:endParaRPr lang="en-GB" b="1" dirty="0">
                        <a:effectLst/>
                      </a:endParaRPr>
                    </a:p>
                  </a:txBody>
                  <a:tcPr anchor="ctr"/>
                </a:tc>
                <a:tc>
                  <a:txBody>
                    <a:bodyPr/>
                    <a:lstStyle/>
                    <a:p>
                      <a:pPr algn="ctr"/>
                      <a:r>
                        <a:rPr lang="en-US" b="1" dirty="0" smtClean="0">
                          <a:effectLst/>
                        </a:rPr>
                        <a:t>5</a:t>
                      </a:r>
                      <a:endParaRPr lang="en-GB" b="1" dirty="0">
                        <a:effectLst/>
                      </a:endParaRPr>
                    </a:p>
                  </a:txBody>
                  <a:tcPr anchor="ctr"/>
                </a:tc>
                <a:extLst>
                  <a:ext uri="{0D108BD9-81ED-4DB2-BD59-A6C34878D82A}">
                    <a16:rowId xmlns:a16="http://schemas.microsoft.com/office/drawing/2014/main" val="4192130266"/>
                  </a:ext>
                </a:extLst>
              </a:tr>
              <a:tr h="458941">
                <a:tc>
                  <a:txBody>
                    <a:bodyPr/>
                    <a:lstStyle/>
                    <a:p>
                      <a:pPr algn="ctr"/>
                      <a:r>
                        <a:rPr lang="en-GB" b="1" dirty="0">
                          <a:effectLst/>
                        </a:rPr>
                        <a:t>P5</a:t>
                      </a:r>
                    </a:p>
                  </a:txBody>
                  <a:tcPr anchor="ctr"/>
                </a:tc>
                <a:tc>
                  <a:txBody>
                    <a:bodyPr/>
                    <a:lstStyle/>
                    <a:p>
                      <a:pPr algn="ctr"/>
                      <a:r>
                        <a:rPr lang="en-US" b="1" dirty="0" smtClean="0">
                          <a:effectLst/>
                        </a:rPr>
                        <a:t>6</a:t>
                      </a:r>
                      <a:endParaRPr lang="en-GB" b="1" dirty="0">
                        <a:effectLst/>
                      </a:endParaRPr>
                    </a:p>
                  </a:txBody>
                  <a:tcPr anchor="ctr"/>
                </a:tc>
                <a:tc>
                  <a:txBody>
                    <a:bodyPr/>
                    <a:lstStyle/>
                    <a:p>
                      <a:pPr algn="ctr"/>
                      <a:r>
                        <a:rPr lang="en-US" b="1" dirty="0" smtClean="0">
                          <a:effectLst/>
                        </a:rPr>
                        <a:t>4</a:t>
                      </a:r>
                      <a:endParaRPr lang="en-GB" b="1" dirty="0">
                        <a:effectLst/>
                      </a:endParaRPr>
                    </a:p>
                  </a:txBody>
                  <a:tcPr anchor="ctr"/>
                </a:tc>
                <a:extLst>
                  <a:ext uri="{0D108BD9-81ED-4DB2-BD59-A6C34878D82A}">
                    <a16:rowId xmlns:a16="http://schemas.microsoft.com/office/drawing/2014/main" val="3336012909"/>
                  </a:ext>
                </a:extLst>
              </a:tr>
            </a:tbl>
          </a:graphicData>
        </a:graphic>
      </p:graphicFrame>
    </p:spTree>
    <p:extLst>
      <p:ext uri="{BB962C8B-B14F-4D97-AF65-F5344CB8AC3E}">
        <p14:creationId xmlns:p14="http://schemas.microsoft.com/office/powerpoint/2010/main" val="1890197241"/>
      </p:ext>
    </p:extLst>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grpSp>
        <p:nvGrpSpPr>
          <p:cNvPr id="4" name="Google Shape;1626;p40"/>
          <p:cNvGrpSpPr/>
          <p:nvPr/>
        </p:nvGrpSpPr>
        <p:grpSpPr>
          <a:xfrm rot="10800000">
            <a:off x="1657668" y="714815"/>
            <a:ext cx="7377472" cy="274540"/>
            <a:chOff x="796100" y="3019701"/>
            <a:chExt cx="4558967" cy="134100"/>
          </a:xfrm>
        </p:grpSpPr>
        <p:sp>
          <p:nvSpPr>
            <p:cNvPr id="5"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7"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922;p48"/>
          <p:cNvGrpSpPr/>
          <p:nvPr/>
        </p:nvGrpSpPr>
        <p:grpSpPr>
          <a:xfrm>
            <a:off x="7143188" y="-2762276"/>
            <a:ext cx="4028179" cy="6346320"/>
            <a:chOff x="6914588" y="-2762276"/>
            <a:chExt cx="4028179" cy="6346320"/>
          </a:xfrm>
        </p:grpSpPr>
        <p:sp>
          <p:nvSpPr>
            <p:cNvPr id="10" name="Google Shape;1923;p48"/>
            <p:cNvSpPr/>
            <p:nvPr/>
          </p:nvSpPr>
          <p:spPr>
            <a:xfrm>
              <a:off x="6914588" y="-276227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24;p48"/>
            <p:cNvSpPr/>
            <p:nvPr/>
          </p:nvSpPr>
          <p:spPr>
            <a:xfrm>
              <a:off x="7191305" y="-124437"/>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25;p48"/>
            <p:cNvSpPr/>
            <p:nvPr/>
          </p:nvSpPr>
          <p:spPr>
            <a:xfrm>
              <a:off x="7867013" y="750687"/>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26;p48"/>
            <p:cNvSpPr/>
            <p:nvPr/>
          </p:nvSpPr>
          <p:spPr>
            <a:xfrm>
              <a:off x="7789451" y="-2619788"/>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927;p48"/>
          <p:cNvGrpSpPr/>
          <p:nvPr/>
        </p:nvGrpSpPr>
        <p:grpSpPr>
          <a:xfrm rot="-5400000">
            <a:off x="8884618" y="480749"/>
            <a:ext cx="88142" cy="1137387"/>
            <a:chOff x="3054755" y="4367024"/>
            <a:chExt cx="88142" cy="1137387"/>
          </a:xfrm>
        </p:grpSpPr>
        <p:sp>
          <p:nvSpPr>
            <p:cNvPr id="15" name="Google Shape;1928;p48"/>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29;p48"/>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930;p48"/>
          <p:cNvGrpSpPr/>
          <p:nvPr/>
        </p:nvGrpSpPr>
        <p:grpSpPr>
          <a:xfrm>
            <a:off x="-1106324" y="2263656"/>
            <a:ext cx="2992224" cy="3549051"/>
            <a:chOff x="-1325700" y="1246899"/>
            <a:chExt cx="2992224" cy="3549051"/>
          </a:xfrm>
        </p:grpSpPr>
        <p:pic>
          <p:nvPicPr>
            <p:cNvPr id="18" name="Google Shape;1931;p48"/>
            <p:cNvPicPr preferRelativeResize="0"/>
            <p:nvPr/>
          </p:nvPicPr>
          <p:blipFill rotWithShape="1">
            <a:blip r:embed="rId3">
              <a:alphaModFix/>
            </a:blip>
            <a:srcRect l="16960" t="24718" r="7121" b="26177"/>
            <a:stretch/>
          </p:blipFill>
          <p:spPr>
            <a:xfrm rot="-5400000">
              <a:off x="-1604113" y="1525312"/>
              <a:ext cx="3549051" cy="2992224"/>
            </a:xfrm>
            <a:prstGeom prst="rect">
              <a:avLst/>
            </a:prstGeom>
            <a:noFill/>
            <a:ln>
              <a:noFill/>
            </a:ln>
          </p:spPr>
        </p:pic>
        <p:grpSp>
          <p:nvGrpSpPr>
            <p:cNvPr id="19" name="Google Shape;1932;p48"/>
            <p:cNvGrpSpPr/>
            <p:nvPr/>
          </p:nvGrpSpPr>
          <p:grpSpPr>
            <a:xfrm>
              <a:off x="-369917" y="2704683"/>
              <a:ext cx="906953" cy="1517787"/>
              <a:chOff x="79748" y="2808602"/>
              <a:chExt cx="906953" cy="1517787"/>
            </a:xfrm>
          </p:grpSpPr>
          <p:sp>
            <p:nvSpPr>
              <p:cNvPr id="20" name="Google Shape;1933;p48"/>
              <p:cNvSpPr/>
              <p:nvPr/>
            </p:nvSpPr>
            <p:spPr>
              <a:xfrm rot="5400000">
                <a:off x="357831" y="282094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34;p48"/>
              <p:cNvSpPr/>
              <p:nvPr/>
            </p:nvSpPr>
            <p:spPr>
              <a:xfrm rot="5400000">
                <a:off x="537866" y="3393994"/>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35;p48"/>
              <p:cNvSpPr/>
              <p:nvPr/>
            </p:nvSpPr>
            <p:spPr>
              <a:xfrm rot="5400000">
                <a:off x="67406" y="3278257"/>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36;p48"/>
              <p:cNvSpPr/>
              <p:nvPr/>
            </p:nvSpPr>
            <p:spPr>
              <a:xfrm rot="5400000">
                <a:off x="417006" y="375669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 name="Google Shape;1937;p48"/>
          <p:cNvGrpSpPr/>
          <p:nvPr/>
        </p:nvGrpSpPr>
        <p:grpSpPr>
          <a:xfrm rot="10800000">
            <a:off x="-437163" y="1775222"/>
            <a:ext cx="1421047" cy="2833357"/>
            <a:chOff x="334358" y="2186737"/>
            <a:chExt cx="1421047" cy="2833357"/>
          </a:xfrm>
        </p:grpSpPr>
        <p:sp>
          <p:nvSpPr>
            <p:cNvPr id="25" name="Google Shape;1938;p48"/>
            <p:cNvSpPr/>
            <p:nvPr/>
          </p:nvSpPr>
          <p:spPr>
            <a:xfrm rot="10800000">
              <a:off x="334358" y="2186737"/>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1939;p48"/>
            <p:cNvGrpSpPr/>
            <p:nvPr/>
          </p:nvGrpSpPr>
          <p:grpSpPr>
            <a:xfrm rot="5400000">
              <a:off x="1046250" y="3181856"/>
              <a:ext cx="161977" cy="161940"/>
              <a:chOff x="1101075" y="2142375"/>
              <a:chExt cx="439200" cy="439100"/>
            </a:xfrm>
          </p:grpSpPr>
          <p:sp>
            <p:nvSpPr>
              <p:cNvPr id="30" name="Google Shape;1940;p4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41;p4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1942;p48"/>
            <p:cNvGrpSpPr/>
            <p:nvPr/>
          </p:nvGrpSpPr>
          <p:grpSpPr>
            <a:xfrm rot="-5400000">
              <a:off x="628029" y="4564272"/>
              <a:ext cx="161977" cy="161940"/>
              <a:chOff x="1101075" y="2142375"/>
              <a:chExt cx="439200" cy="439100"/>
            </a:xfrm>
          </p:grpSpPr>
          <p:sp>
            <p:nvSpPr>
              <p:cNvPr id="28" name="Google Shape;1943;p4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44;p4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 name="Google Shape;1626;p40"/>
          <p:cNvGrpSpPr/>
          <p:nvPr/>
        </p:nvGrpSpPr>
        <p:grpSpPr>
          <a:xfrm rot="10800000">
            <a:off x="1657668" y="714815"/>
            <a:ext cx="7377472" cy="274540"/>
            <a:chOff x="796100" y="3019701"/>
            <a:chExt cx="4558967" cy="134100"/>
          </a:xfrm>
        </p:grpSpPr>
        <p:sp>
          <p:nvSpPr>
            <p:cNvPr id="33"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5"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Rectangle 35"/>
          <p:cNvSpPr/>
          <p:nvPr/>
        </p:nvSpPr>
        <p:spPr>
          <a:xfrm>
            <a:off x="1163254" y="144200"/>
            <a:ext cx="5957578" cy="707886"/>
          </a:xfrm>
          <a:prstGeom prst="rect">
            <a:avLst/>
          </a:prstGeom>
        </p:spPr>
        <p:txBody>
          <a:bodyPr wrap="square">
            <a:spAutoFit/>
          </a:bodyPr>
          <a:lstStyle/>
          <a:p>
            <a:pPr marL="0" lvl="0" indent="0"/>
            <a:r>
              <a:rPr lang="en-US" sz="4000" dirty="0" smtClean="0">
                <a:solidFill>
                  <a:srgbClr val="00B050"/>
                </a:solidFill>
                <a:latin typeface="Broadway" panose="04040905080B02020502" pitchFamily="82" charset="0"/>
              </a:rPr>
              <a:t>	The </a:t>
            </a:r>
            <a:r>
              <a:rPr lang="en-US" sz="4000" dirty="0" err="1" smtClean="0">
                <a:solidFill>
                  <a:srgbClr val="FF0000"/>
                </a:solidFill>
                <a:latin typeface="Broadway" panose="04040905080B02020502" pitchFamily="82" charset="0"/>
              </a:rPr>
              <a:t>Gannt</a:t>
            </a:r>
            <a:r>
              <a:rPr lang="en-US" sz="4000" dirty="0" smtClean="0">
                <a:solidFill>
                  <a:srgbClr val="00B050"/>
                </a:solidFill>
                <a:latin typeface="Broadway" panose="04040905080B02020502" pitchFamily="82" charset="0"/>
              </a:rPr>
              <a:t> Chart</a:t>
            </a:r>
            <a:endParaRPr lang="en-GB" sz="4000" dirty="0">
              <a:solidFill>
                <a:srgbClr val="00B050"/>
              </a:solidFill>
              <a:latin typeface="Bodoni MT Black" panose="02070A03080606020203" pitchFamily="18" charset="0"/>
            </a:endParaRPr>
          </a:p>
        </p:txBody>
      </p:sp>
      <p:sp>
        <p:nvSpPr>
          <p:cNvPr id="38" name="Rectangle 37"/>
          <p:cNvSpPr/>
          <p:nvPr/>
        </p:nvSpPr>
        <p:spPr>
          <a:xfrm>
            <a:off x="1288341" y="676925"/>
            <a:ext cx="8380629" cy="2400657"/>
          </a:xfrm>
          <a:prstGeom prst="rect">
            <a:avLst/>
          </a:prstGeom>
        </p:spPr>
        <p:txBody>
          <a:bodyPr wrap="square">
            <a:spAutoFit/>
          </a:bodyPr>
          <a:lstStyle/>
          <a:p>
            <a:pPr lvl="1">
              <a:buFont typeface="Wingdings" panose="05000000000000000000" pitchFamily="2" charset="2"/>
              <a:buChar char="v"/>
            </a:pPr>
            <a:endParaRPr lang="en-US" dirty="0" smtClean="0">
              <a:solidFill>
                <a:srgbClr val="00B050"/>
              </a:solidFill>
            </a:endParaRPr>
          </a:p>
          <a:p>
            <a:pPr lvl="1">
              <a:buFont typeface="Wingdings" panose="05000000000000000000" pitchFamily="2" charset="2"/>
              <a:buChar char="v"/>
            </a:pPr>
            <a:endParaRPr lang="en-US" dirty="0" smtClean="0">
              <a:solidFill>
                <a:srgbClr val="00B050"/>
              </a:solidFill>
            </a:endParaRPr>
          </a:p>
          <a:p>
            <a:pPr lvl="1">
              <a:buFont typeface="Wingdings" panose="05000000000000000000" pitchFamily="2" charset="2"/>
              <a:buChar char="v"/>
            </a:pPr>
            <a:endParaRPr lang="en-US" dirty="0">
              <a:solidFill>
                <a:srgbClr val="00B050"/>
              </a:solidFill>
            </a:endParaRPr>
          </a:p>
          <a:p>
            <a:pPr lvl="1">
              <a:buFont typeface="Wingdings" panose="05000000000000000000" pitchFamily="2" charset="2"/>
              <a:buChar char="v"/>
            </a:pPr>
            <a:endParaRPr lang="en-US" dirty="0" smtClean="0">
              <a:solidFill>
                <a:srgbClr val="00B050"/>
              </a:solidFill>
            </a:endParaRPr>
          </a:p>
          <a:p>
            <a:pPr lvl="1"/>
            <a:endParaRPr lang="en-US" dirty="0">
              <a:solidFill>
                <a:srgbClr val="00B050"/>
              </a:solidFill>
            </a:endParaRPr>
          </a:p>
          <a:p>
            <a:pPr lvl="1"/>
            <a:r>
              <a:rPr lang="en-US" sz="2000" dirty="0" smtClean="0">
                <a:solidFill>
                  <a:srgbClr val="00B050"/>
                </a:solidFill>
              </a:rPr>
              <a:t>0</a:t>
            </a:r>
            <a:r>
              <a:rPr lang="en-US" sz="4000" dirty="0" smtClean="0">
                <a:solidFill>
                  <a:srgbClr val="00B050"/>
                </a:solidFill>
              </a:rPr>
              <a:t> </a:t>
            </a:r>
            <a:r>
              <a:rPr lang="en-US" sz="2000" dirty="0" smtClean="0">
                <a:solidFill>
                  <a:srgbClr val="00B050"/>
                </a:solidFill>
              </a:rPr>
              <a:t>1       2      3       4       5       6      7        8      9     10    14      20</a:t>
            </a:r>
          </a:p>
          <a:p>
            <a:pPr lvl="1"/>
            <a:endParaRPr lang="en-US" sz="4000" dirty="0" smtClean="0">
              <a:solidFill>
                <a:srgbClr val="00B050"/>
              </a:solidFill>
            </a:endParaRPr>
          </a:p>
        </p:txBody>
      </p:sp>
      <p:graphicFrame>
        <p:nvGraphicFramePr>
          <p:cNvPr id="2" name="Table 1"/>
          <p:cNvGraphicFramePr>
            <a:graphicFrameLocks noGrp="1"/>
          </p:cNvGraphicFramePr>
          <p:nvPr>
            <p:extLst/>
          </p:nvPr>
        </p:nvGraphicFramePr>
        <p:xfrm>
          <a:off x="1260601" y="1522080"/>
          <a:ext cx="7391844" cy="407349"/>
        </p:xfrm>
        <a:graphic>
          <a:graphicData uri="http://schemas.openxmlformats.org/drawingml/2006/table">
            <a:tbl>
              <a:tblPr firstRow="1" bandRow="1">
                <a:tableStyleId>{78D53016-C617-4504-9B69-4949CE9F9CAA}</a:tableStyleId>
              </a:tblPr>
              <a:tblGrid>
                <a:gridCol w="615987">
                  <a:extLst>
                    <a:ext uri="{9D8B030D-6E8A-4147-A177-3AD203B41FA5}">
                      <a16:colId xmlns:a16="http://schemas.microsoft.com/office/drawing/2014/main" val="2299651043"/>
                    </a:ext>
                  </a:extLst>
                </a:gridCol>
                <a:gridCol w="615987">
                  <a:extLst>
                    <a:ext uri="{9D8B030D-6E8A-4147-A177-3AD203B41FA5}">
                      <a16:colId xmlns:a16="http://schemas.microsoft.com/office/drawing/2014/main" val="1337721242"/>
                    </a:ext>
                  </a:extLst>
                </a:gridCol>
                <a:gridCol w="615987">
                  <a:extLst>
                    <a:ext uri="{9D8B030D-6E8A-4147-A177-3AD203B41FA5}">
                      <a16:colId xmlns:a16="http://schemas.microsoft.com/office/drawing/2014/main" val="2493020644"/>
                    </a:ext>
                  </a:extLst>
                </a:gridCol>
                <a:gridCol w="615987">
                  <a:extLst>
                    <a:ext uri="{9D8B030D-6E8A-4147-A177-3AD203B41FA5}">
                      <a16:colId xmlns:a16="http://schemas.microsoft.com/office/drawing/2014/main" val="242254169"/>
                    </a:ext>
                  </a:extLst>
                </a:gridCol>
                <a:gridCol w="615987">
                  <a:extLst>
                    <a:ext uri="{9D8B030D-6E8A-4147-A177-3AD203B41FA5}">
                      <a16:colId xmlns:a16="http://schemas.microsoft.com/office/drawing/2014/main" val="281534363"/>
                    </a:ext>
                  </a:extLst>
                </a:gridCol>
                <a:gridCol w="615987">
                  <a:extLst>
                    <a:ext uri="{9D8B030D-6E8A-4147-A177-3AD203B41FA5}">
                      <a16:colId xmlns:a16="http://schemas.microsoft.com/office/drawing/2014/main" val="1461091532"/>
                    </a:ext>
                  </a:extLst>
                </a:gridCol>
                <a:gridCol w="615987">
                  <a:extLst>
                    <a:ext uri="{9D8B030D-6E8A-4147-A177-3AD203B41FA5}">
                      <a16:colId xmlns:a16="http://schemas.microsoft.com/office/drawing/2014/main" val="831072974"/>
                    </a:ext>
                  </a:extLst>
                </a:gridCol>
                <a:gridCol w="615987">
                  <a:extLst>
                    <a:ext uri="{9D8B030D-6E8A-4147-A177-3AD203B41FA5}">
                      <a16:colId xmlns:a16="http://schemas.microsoft.com/office/drawing/2014/main" val="615117443"/>
                    </a:ext>
                  </a:extLst>
                </a:gridCol>
                <a:gridCol w="615987">
                  <a:extLst>
                    <a:ext uri="{9D8B030D-6E8A-4147-A177-3AD203B41FA5}">
                      <a16:colId xmlns:a16="http://schemas.microsoft.com/office/drawing/2014/main" val="2664319744"/>
                    </a:ext>
                  </a:extLst>
                </a:gridCol>
                <a:gridCol w="615987">
                  <a:extLst>
                    <a:ext uri="{9D8B030D-6E8A-4147-A177-3AD203B41FA5}">
                      <a16:colId xmlns:a16="http://schemas.microsoft.com/office/drawing/2014/main" val="644259378"/>
                    </a:ext>
                  </a:extLst>
                </a:gridCol>
                <a:gridCol w="615987">
                  <a:extLst>
                    <a:ext uri="{9D8B030D-6E8A-4147-A177-3AD203B41FA5}">
                      <a16:colId xmlns:a16="http://schemas.microsoft.com/office/drawing/2014/main" val="683099869"/>
                    </a:ext>
                  </a:extLst>
                </a:gridCol>
                <a:gridCol w="615987">
                  <a:extLst>
                    <a:ext uri="{9D8B030D-6E8A-4147-A177-3AD203B41FA5}">
                      <a16:colId xmlns:a16="http://schemas.microsoft.com/office/drawing/2014/main" val="1973407495"/>
                    </a:ext>
                  </a:extLst>
                </a:gridCol>
              </a:tblGrid>
              <a:tr h="407349">
                <a:tc>
                  <a:txBody>
                    <a:bodyPr/>
                    <a:lstStyle/>
                    <a:p>
                      <a:r>
                        <a:rPr lang="en-US" sz="2000" dirty="0" smtClean="0"/>
                        <a:t>P4</a:t>
                      </a:r>
                      <a:endParaRPr lang="en-GB" sz="2000" dirty="0"/>
                    </a:p>
                  </a:txBody>
                  <a:tcPr/>
                </a:tc>
                <a:tc>
                  <a:txBody>
                    <a:bodyPr/>
                    <a:lstStyle/>
                    <a:p>
                      <a:r>
                        <a:rPr lang="en-US" sz="2000" dirty="0" smtClean="0"/>
                        <a:t>P2</a:t>
                      </a:r>
                      <a:endParaRPr lang="en-GB" sz="2000" dirty="0"/>
                    </a:p>
                  </a:txBody>
                  <a:tcPr/>
                </a:tc>
                <a:tc>
                  <a:txBody>
                    <a:bodyPr/>
                    <a:lstStyle/>
                    <a:p>
                      <a:r>
                        <a:rPr lang="en-US" sz="2000" dirty="0" smtClean="0"/>
                        <a:t>P2</a:t>
                      </a:r>
                      <a:endParaRPr lang="en-GB" sz="2000" dirty="0"/>
                    </a:p>
                  </a:txBody>
                  <a:tcPr/>
                </a:tc>
                <a:tc>
                  <a:txBody>
                    <a:bodyPr/>
                    <a:lstStyle/>
                    <a:p>
                      <a:r>
                        <a:rPr lang="en-US" sz="2000" dirty="0" smtClean="0"/>
                        <a:t>P2</a:t>
                      </a:r>
                      <a:endParaRPr lang="en-GB" sz="2000" dirty="0"/>
                    </a:p>
                  </a:txBody>
                  <a:tcPr/>
                </a:tc>
                <a:tc>
                  <a:txBody>
                    <a:bodyPr/>
                    <a:lstStyle/>
                    <a:p>
                      <a:r>
                        <a:rPr lang="en-US" sz="2000" dirty="0" smtClean="0"/>
                        <a:t>P3</a:t>
                      </a:r>
                      <a:endParaRPr lang="en-GB" sz="2000" dirty="0"/>
                    </a:p>
                  </a:txBody>
                  <a:tcPr/>
                </a:tc>
                <a:tc>
                  <a:txBody>
                    <a:bodyPr/>
                    <a:lstStyle/>
                    <a:p>
                      <a:r>
                        <a:rPr lang="en-US" sz="2000" dirty="0" smtClean="0"/>
                        <a:t>P3</a:t>
                      </a:r>
                      <a:endParaRPr lang="en-GB" sz="2000" dirty="0"/>
                    </a:p>
                  </a:txBody>
                  <a:tcPr/>
                </a:tc>
                <a:tc>
                  <a:txBody>
                    <a:bodyPr/>
                    <a:lstStyle/>
                    <a:p>
                      <a:r>
                        <a:rPr lang="en-US" sz="2000" dirty="0" smtClean="0"/>
                        <a:t>P4</a:t>
                      </a:r>
                      <a:endParaRPr lang="en-GB" sz="2000" dirty="0"/>
                    </a:p>
                  </a:txBody>
                  <a:tcPr/>
                </a:tc>
                <a:tc>
                  <a:txBody>
                    <a:bodyPr/>
                    <a:lstStyle/>
                    <a:p>
                      <a:r>
                        <a:rPr lang="en-US" sz="2000" dirty="0" smtClean="0"/>
                        <a:t>P4</a:t>
                      </a:r>
                      <a:endParaRPr lang="en-GB" sz="2000" dirty="0"/>
                    </a:p>
                  </a:txBody>
                  <a:tcPr/>
                </a:tc>
                <a:tc>
                  <a:txBody>
                    <a:bodyPr/>
                    <a:lstStyle/>
                    <a:p>
                      <a:r>
                        <a:rPr lang="en-US" sz="2000" dirty="0" smtClean="0"/>
                        <a:t>P4</a:t>
                      </a:r>
                      <a:endParaRPr lang="en-GB" sz="2000" dirty="0"/>
                    </a:p>
                  </a:txBody>
                  <a:tcPr/>
                </a:tc>
                <a:tc>
                  <a:txBody>
                    <a:bodyPr/>
                    <a:lstStyle/>
                    <a:p>
                      <a:r>
                        <a:rPr lang="en-US" sz="2000" dirty="0" smtClean="0"/>
                        <a:t>P4</a:t>
                      </a:r>
                      <a:endParaRPr lang="en-GB" sz="2000" dirty="0"/>
                    </a:p>
                  </a:txBody>
                  <a:tcPr/>
                </a:tc>
                <a:tc>
                  <a:txBody>
                    <a:bodyPr/>
                    <a:lstStyle/>
                    <a:p>
                      <a:r>
                        <a:rPr lang="en-US" sz="2000" dirty="0" smtClean="0"/>
                        <a:t>P5</a:t>
                      </a:r>
                      <a:endParaRPr lang="en-GB" sz="2000" dirty="0"/>
                    </a:p>
                  </a:txBody>
                  <a:tcPr/>
                </a:tc>
                <a:tc>
                  <a:txBody>
                    <a:bodyPr/>
                    <a:lstStyle/>
                    <a:p>
                      <a:r>
                        <a:rPr lang="en-US" sz="2000" dirty="0" smtClean="0"/>
                        <a:t>P1</a:t>
                      </a:r>
                      <a:endParaRPr lang="en-GB" sz="2000" dirty="0"/>
                    </a:p>
                  </a:txBody>
                  <a:tcPr/>
                </a:tc>
                <a:extLst>
                  <a:ext uri="{0D108BD9-81ED-4DB2-BD59-A6C34878D82A}">
                    <a16:rowId xmlns:a16="http://schemas.microsoft.com/office/drawing/2014/main" val="1974011591"/>
                  </a:ext>
                </a:extLst>
              </a:tr>
            </a:tbl>
          </a:graphicData>
        </a:graphic>
      </p:graphicFrame>
      <p:grpSp>
        <p:nvGrpSpPr>
          <p:cNvPr id="51" name="Google Shape;1930;p48"/>
          <p:cNvGrpSpPr/>
          <p:nvPr/>
        </p:nvGrpSpPr>
        <p:grpSpPr>
          <a:xfrm>
            <a:off x="-1106467" y="2263656"/>
            <a:ext cx="2992224" cy="3549051"/>
            <a:chOff x="-1325700" y="1246899"/>
            <a:chExt cx="2992224" cy="3549051"/>
          </a:xfrm>
        </p:grpSpPr>
        <p:pic>
          <p:nvPicPr>
            <p:cNvPr id="52" name="Google Shape;1931;p48"/>
            <p:cNvPicPr preferRelativeResize="0"/>
            <p:nvPr/>
          </p:nvPicPr>
          <p:blipFill rotWithShape="1">
            <a:blip r:embed="rId3">
              <a:alphaModFix/>
            </a:blip>
            <a:srcRect l="16960" t="24718" r="7121" b="26177"/>
            <a:stretch/>
          </p:blipFill>
          <p:spPr>
            <a:xfrm rot="-5400000">
              <a:off x="-1604113" y="1525312"/>
              <a:ext cx="3549051" cy="2992224"/>
            </a:xfrm>
            <a:prstGeom prst="rect">
              <a:avLst/>
            </a:prstGeom>
            <a:noFill/>
            <a:ln>
              <a:noFill/>
            </a:ln>
          </p:spPr>
        </p:pic>
        <p:grpSp>
          <p:nvGrpSpPr>
            <p:cNvPr id="53" name="Google Shape;1932;p48"/>
            <p:cNvGrpSpPr/>
            <p:nvPr/>
          </p:nvGrpSpPr>
          <p:grpSpPr>
            <a:xfrm>
              <a:off x="-369917" y="2704683"/>
              <a:ext cx="906953" cy="1517787"/>
              <a:chOff x="79748" y="2808602"/>
              <a:chExt cx="906953" cy="1517787"/>
            </a:xfrm>
          </p:grpSpPr>
          <p:sp>
            <p:nvSpPr>
              <p:cNvPr id="54" name="Google Shape;1933;p48"/>
              <p:cNvSpPr/>
              <p:nvPr/>
            </p:nvSpPr>
            <p:spPr>
              <a:xfrm rot="5400000">
                <a:off x="357831" y="282094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34;p48"/>
              <p:cNvSpPr/>
              <p:nvPr/>
            </p:nvSpPr>
            <p:spPr>
              <a:xfrm rot="5400000">
                <a:off x="537866" y="3393994"/>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35;p48"/>
              <p:cNvSpPr/>
              <p:nvPr/>
            </p:nvSpPr>
            <p:spPr>
              <a:xfrm rot="5400000">
                <a:off x="67406" y="3278257"/>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36;p48"/>
              <p:cNvSpPr/>
              <p:nvPr/>
            </p:nvSpPr>
            <p:spPr>
              <a:xfrm rot="5400000">
                <a:off x="417006" y="375669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462665631"/>
      </p:ext>
    </p:extLst>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8" name="Rectangle 7"/>
          <p:cNvSpPr/>
          <p:nvPr/>
        </p:nvSpPr>
        <p:spPr>
          <a:xfrm>
            <a:off x="2039015" y="106436"/>
            <a:ext cx="5957578" cy="707886"/>
          </a:xfrm>
          <a:prstGeom prst="rect">
            <a:avLst/>
          </a:prstGeom>
        </p:spPr>
        <p:txBody>
          <a:bodyPr wrap="square">
            <a:spAutoFit/>
          </a:bodyPr>
          <a:lstStyle/>
          <a:p>
            <a:pPr marL="0" lvl="0" indent="0"/>
            <a:r>
              <a:rPr lang="en-US" sz="4000" dirty="0" smtClean="0">
                <a:solidFill>
                  <a:srgbClr val="00B050"/>
                </a:solidFill>
                <a:latin typeface="Broadway" panose="04040905080B02020502" pitchFamily="82" charset="0"/>
              </a:rPr>
              <a:t>	Calculati</a:t>
            </a:r>
            <a:r>
              <a:rPr lang="en-US" sz="4000" dirty="0" smtClean="0">
                <a:solidFill>
                  <a:srgbClr val="FF0000"/>
                </a:solidFill>
                <a:latin typeface="Broadway" panose="04040905080B02020502" pitchFamily="82" charset="0"/>
              </a:rPr>
              <a:t>o</a:t>
            </a:r>
            <a:r>
              <a:rPr lang="en-US" sz="4000" dirty="0" smtClean="0">
                <a:solidFill>
                  <a:srgbClr val="00B050"/>
                </a:solidFill>
                <a:latin typeface="Broadway" panose="04040905080B02020502" pitchFamily="82" charset="0"/>
              </a:rPr>
              <a:t>n</a:t>
            </a:r>
            <a:endParaRPr lang="en-GB" sz="4000" dirty="0">
              <a:solidFill>
                <a:srgbClr val="00B050"/>
              </a:solidFill>
              <a:latin typeface="Bodoni MT Black" panose="02070A03080606020203" pitchFamily="18" charset="0"/>
            </a:endParaRPr>
          </a:p>
        </p:txBody>
      </p:sp>
      <p:grpSp>
        <p:nvGrpSpPr>
          <p:cNvPr id="4" name="Google Shape;1626;p40"/>
          <p:cNvGrpSpPr/>
          <p:nvPr/>
        </p:nvGrpSpPr>
        <p:grpSpPr>
          <a:xfrm rot="10800000">
            <a:off x="1657668" y="714815"/>
            <a:ext cx="7377472" cy="274540"/>
            <a:chOff x="796100" y="3019701"/>
            <a:chExt cx="4558967" cy="134100"/>
          </a:xfrm>
        </p:grpSpPr>
        <p:sp>
          <p:nvSpPr>
            <p:cNvPr id="5"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7"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5" name="Table 14"/>
          <p:cNvGraphicFramePr>
            <a:graphicFrameLocks noGrp="1"/>
          </p:cNvGraphicFramePr>
          <p:nvPr>
            <p:extLst/>
          </p:nvPr>
        </p:nvGraphicFramePr>
        <p:xfrm>
          <a:off x="1657667" y="1228357"/>
          <a:ext cx="6602668" cy="2938849"/>
        </p:xfrm>
        <a:graphic>
          <a:graphicData uri="http://schemas.openxmlformats.org/drawingml/2006/table">
            <a:tbl>
              <a:tblPr firstRow="1" bandRow="1">
                <a:tableStyleId>{18603FDC-E32A-4AB5-989C-0864C3EAD2B8}</a:tableStyleId>
              </a:tblPr>
              <a:tblGrid>
                <a:gridCol w="698224">
                  <a:extLst>
                    <a:ext uri="{9D8B030D-6E8A-4147-A177-3AD203B41FA5}">
                      <a16:colId xmlns:a16="http://schemas.microsoft.com/office/drawing/2014/main" val="3982761336"/>
                    </a:ext>
                  </a:extLst>
                </a:gridCol>
                <a:gridCol w="691820">
                  <a:extLst>
                    <a:ext uri="{9D8B030D-6E8A-4147-A177-3AD203B41FA5}">
                      <a16:colId xmlns:a16="http://schemas.microsoft.com/office/drawing/2014/main" val="1223022153"/>
                    </a:ext>
                  </a:extLst>
                </a:gridCol>
                <a:gridCol w="746618">
                  <a:extLst>
                    <a:ext uri="{9D8B030D-6E8A-4147-A177-3AD203B41FA5}">
                      <a16:colId xmlns:a16="http://schemas.microsoft.com/office/drawing/2014/main" val="2458860451"/>
                    </a:ext>
                  </a:extLst>
                </a:gridCol>
                <a:gridCol w="1138256">
                  <a:extLst>
                    <a:ext uri="{9D8B030D-6E8A-4147-A177-3AD203B41FA5}">
                      <a16:colId xmlns:a16="http://schemas.microsoft.com/office/drawing/2014/main" val="393821591"/>
                    </a:ext>
                  </a:extLst>
                </a:gridCol>
                <a:gridCol w="1226407">
                  <a:extLst>
                    <a:ext uri="{9D8B030D-6E8A-4147-A177-3AD203B41FA5}">
                      <a16:colId xmlns:a16="http://schemas.microsoft.com/office/drawing/2014/main" val="2336509117"/>
                    </a:ext>
                  </a:extLst>
                </a:gridCol>
                <a:gridCol w="613202">
                  <a:extLst>
                    <a:ext uri="{9D8B030D-6E8A-4147-A177-3AD203B41FA5}">
                      <a16:colId xmlns:a16="http://schemas.microsoft.com/office/drawing/2014/main" val="2981763754"/>
                    </a:ext>
                  </a:extLst>
                </a:gridCol>
                <a:gridCol w="1488141">
                  <a:extLst>
                    <a:ext uri="{9D8B030D-6E8A-4147-A177-3AD203B41FA5}">
                      <a16:colId xmlns:a16="http://schemas.microsoft.com/office/drawing/2014/main" val="302871999"/>
                    </a:ext>
                  </a:extLst>
                </a:gridCol>
              </a:tblGrid>
              <a:tr h="379059">
                <a:tc>
                  <a:txBody>
                    <a:bodyPr/>
                    <a:lstStyle/>
                    <a:p>
                      <a:r>
                        <a:rPr lang="en-US" sz="1200" dirty="0" smtClean="0">
                          <a:solidFill>
                            <a:schemeClr val="tx1"/>
                          </a:solidFill>
                        </a:rPr>
                        <a:t>PID</a:t>
                      </a:r>
                      <a:endParaRPr lang="en-GB" sz="1200" dirty="0">
                        <a:solidFill>
                          <a:schemeClr val="tx1"/>
                        </a:solidFill>
                      </a:endParaRPr>
                    </a:p>
                  </a:txBody>
                  <a:tcPr/>
                </a:tc>
                <a:tc>
                  <a:txBody>
                    <a:bodyPr/>
                    <a:lstStyle/>
                    <a:p>
                      <a:r>
                        <a:rPr lang="en-US" sz="1200" dirty="0" smtClean="0">
                          <a:solidFill>
                            <a:schemeClr val="tx1"/>
                          </a:solidFill>
                        </a:rPr>
                        <a:t>AT</a:t>
                      </a:r>
                      <a:endParaRPr lang="en-GB" sz="1200" dirty="0">
                        <a:solidFill>
                          <a:schemeClr val="tx1"/>
                        </a:solidFill>
                      </a:endParaRPr>
                    </a:p>
                  </a:txBody>
                  <a:tcPr/>
                </a:tc>
                <a:tc>
                  <a:txBody>
                    <a:bodyPr/>
                    <a:lstStyle/>
                    <a:p>
                      <a:r>
                        <a:rPr lang="en-US" sz="1200" dirty="0" smtClean="0">
                          <a:solidFill>
                            <a:schemeClr val="tx1"/>
                          </a:solidFill>
                        </a:rPr>
                        <a:t>BT</a:t>
                      </a:r>
                      <a:endParaRPr lang="en-GB" sz="1200" dirty="0">
                        <a:solidFill>
                          <a:schemeClr val="tx1"/>
                        </a:solidFill>
                      </a:endParaRPr>
                    </a:p>
                  </a:txBody>
                  <a:tcPr/>
                </a:tc>
                <a:tc>
                  <a:txBody>
                    <a:bodyPr/>
                    <a:lstStyle/>
                    <a:p>
                      <a:r>
                        <a:rPr lang="en-US" sz="1100" dirty="0" smtClean="0">
                          <a:solidFill>
                            <a:schemeClr val="tx1"/>
                          </a:solidFill>
                        </a:rPr>
                        <a:t>TAT=(CT-AT)</a:t>
                      </a:r>
                      <a:endParaRPr lang="en-GB" sz="1100" dirty="0">
                        <a:solidFill>
                          <a:schemeClr val="tx1"/>
                        </a:solidFill>
                      </a:endParaRPr>
                    </a:p>
                  </a:txBody>
                  <a:tcPr/>
                </a:tc>
                <a:tc>
                  <a:txBody>
                    <a:bodyPr/>
                    <a:lstStyle/>
                    <a:p>
                      <a:r>
                        <a:rPr lang="en-US" sz="1100" dirty="0" smtClean="0">
                          <a:solidFill>
                            <a:schemeClr val="tx1"/>
                          </a:solidFill>
                        </a:rPr>
                        <a:t>WT=(TAT-BT)</a:t>
                      </a:r>
                      <a:endParaRPr lang="en-GB" sz="1100" dirty="0">
                        <a:solidFill>
                          <a:schemeClr val="tx1"/>
                        </a:solidFill>
                      </a:endParaRPr>
                    </a:p>
                  </a:txBody>
                  <a:tcPr/>
                </a:tc>
                <a:tc>
                  <a:txBody>
                    <a:bodyPr/>
                    <a:lstStyle/>
                    <a:p>
                      <a:r>
                        <a:rPr lang="en-US" sz="1000" dirty="0" smtClean="0">
                          <a:solidFill>
                            <a:schemeClr val="tx1"/>
                          </a:solidFill>
                        </a:rPr>
                        <a:t>CT</a:t>
                      </a:r>
                      <a:endParaRPr lang="en-GB" sz="1000" dirty="0">
                        <a:solidFill>
                          <a:schemeClr val="tx1"/>
                        </a:solidFill>
                      </a:endParaRPr>
                    </a:p>
                  </a:txBody>
                  <a:tcPr/>
                </a:tc>
                <a:tc>
                  <a:txBody>
                    <a:bodyPr/>
                    <a:lstStyle/>
                    <a:p>
                      <a:r>
                        <a:rPr lang="en-US" sz="1000" dirty="0" smtClean="0">
                          <a:solidFill>
                            <a:schemeClr val="tx1"/>
                          </a:solidFill>
                        </a:rPr>
                        <a:t>Response Time(RT)</a:t>
                      </a:r>
                      <a:endParaRPr lang="en-GB" sz="1000" dirty="0">
                        <a:solidFill>
                          <a:schemeClr val="tx1"/>
                        </a:solidFill>
                      </a:endParaRPr>
                    </a:p>
                  </a:txBody>
                  <a:tcPr/>
                </a:tc>
                <a:extLst>
                  <a:ext uri="{0D108BD9-81ED-4DB2-BD59-A6C34878D82A}">
                    <a16:rowId xmlns:a16="http://schemas.microsoft.com/office/drawing/2014/main" val="41168160"/>
                  </a:ext>
                </a:extLst>
              </a:tr>
              <a:tr h="511958">
                <a:tc>
                  <a:txBody>
                    <a:bodyPr/>
                    <a:lstStyle/>
                    <a:p>
                      <a:r>
                        <a:rPr lang="en-US" sz="1800" dirty="0" smtClean="0">
                          <a:solidFill>
                            <a:schemeClr val="tx1"/>
                          </a:solidFill>
                        </a:rPr>
                        <a:t>P1</a:t>
                      </a:r>
                      <a:endParaRPr lang="en-GB" sz="1800" dirty="0">
                        <a:solidFill>
                          <a:schemeClr val="tx1"/>
                        </a:solidFill>
                      </a:endParaRPr>
                    </a:p>
                  </a:txBody>
                  <a:tcPr/>
                </a:tc>
                <a:tc>
                  <a:txBody>
                    <a:bodyPr/>
                    <a:lstStyle/>
                    <a:p>
                      <a:r>
                        <a:rPr lang="en-US" sz="1800" dirty="0" smtClean="0">
                          <a:solidFill>
                            <a:schemeClr val="tx1"/>
                          </a:solidFill>
                        </a:rPr>
                        <a:t>2</a:t>
                      </a:r>
                      <a:endParaRPr lang="en-GB" sz="1800" dirty="0">
                        <a:solidFill>
                          <a:schemeClr val="tx1"/>
                        </a:solidFill>
                      </a:endParaRPr>
                    </a:p>
                  </a:txBody>
                  <a:tcPr/>
                </a:tc>
                <a:tc>
                  <a:txBody>
                    <a:bodyPr/>
                    <a:lstStyle/>
                    <a:p>
                      <a:r>
                        <a:rPr lang="en-US" sz="1800" dirty="0" smtClean="0">
                          <a:solidFill>
                            <a:schemeClr val="tx1"/>
                          </a:solidFill>
                        </a:rPr>
                        <a:t>6</a:t>
                      </a:r>
                      <a:endParaRPr lang="en-GB" sz="1800" dirty="0">
                        <a:solidFill>
                          <a:schemeClr val="tx1"/>
                        </a:solidFill>
                      </a:endParaRPr>
                    </a:p>
                  </a:txBody>
                  <a:tcPr/>
                </a:tc>
                <a:tc>
                  <a:txBody>
                    <a:bodyPr/>
                    <a:lstStyle/>
                    <a:p>
                      <a:r>
                        <a:rPr lang="en-US" sz="1800" dirty="0" smtClean="0">
                          <a:solidFill>
                            <a:schemeClr val="tx1"/>
                          </a:solidFill>
                        </a:rPr>
                        <a:t>18</a:t>
                      </a:r>
                      <a:endParaRPr lang="en-GB" sz="1800" dirty="0">
                        <a:solidFill>
                          <a:schemeClr val="tx1"/>
                        </a:solidFill>
                      </a:endParaRPr>
                    </a:p>
                  </a:txBody>
                  <a:tcPr/>
                </a:tc>
                <a:tc>
                  <a:txBody>
                    <a:bodyPr/>
                    <a:lstStyle/>
                    <a:p>
                      <a:r>
                        <a:rPr lang="en-US" sz="1800" dirty="0" smtClean="0">
                          <a:solidFill>
                            <a:schemeClr val="tx1"/>
                          </a:solidFill>
                        </a:rPr>
                        <a:t>12</a:t>
                      </a:r>
                      <a:endParaRPr lang="en-GB" sz="1800" dirty="0">
                        <a:solidFill>
                          <a:schemeClr val="tx1"/>
                        </a:solidFill>
                      </a:endParaRPr>
                    </a:p>
                  </a:txBody>
                  <a:tcPr/>
                </a:tc>
                <a:tc>
                  <a:txBody>
                    <a:bodyPr/>
                    <a:lstStyle/>
                    <a:p>
                      <a:r>
                        <a:rPr lang="en-US" sz="1800" dirty="0" smtClean="0">
                          <a:solidFill>
                            <a:schemeClr val="tx1"/>
                          </a:solidFill>
                        </a:rPr>
                        <a:t>20</a:t>
                      </a:r>
                      <a:endParaRPr lang="en-GB" sz="1800" dirty="0">
                        <a:solidFill>
                          <a:schemeClr val="tx1"/>
                        </a:solidFill>
                      </a:endParaRPr>
                    </a:p>
                  </a:txBody>
                  <a:tcPr/>
                </a:tc>
                <a:tc>
                  <a:txBody>
                    <a:bodyPr/>
                    <a:lstStyle/>
                    <a:p>
                      <a:r>
                        <a:rPr lang="en-US" sz="1800" dirty="0" smtClean="0">
                          <a:solidFill>
                            <a:schemeClr val="tx1"/>
                          </a:solidFill>
                        </a:rPr>
                        <a:t>6</a:t>
                      </a:r>
                      <a:endParaRPr lang="en-GB" sz="1800" dirty="0">
                        <a:solidFill>
                          <a:schemeClr val="tx1"/>
                        </a:solidFill>
                      </a:endParaRPr>
                    </a:p>
                  </a:txBody>
                  <a:tcPr/>
                </a:tc>
                <a:extLst>
                  <a:ext uri="{0D108BD9-81ED-4DB2-BD59-A6C34878D82A}">
                    <a16:rowId xmlns:a16="http://schemas.microsoft.com/office/drawing/2014/main" val="2480813140"/>
                  </a:ext>
                </a:extLst>
              </a:tr>
              <a:tr h="511958">
                <a:tc>
                  <a:txBody>
                    <a:bodyPr/>
                    <a:lstStyle/>
                    <a:p>
                      <a:r>
                        <a:rPr lang="en-US" sz="1800" dirty="0" smtClean="0">
                          <a:solidFill>
                            <a:schemeClr val="tx1"/>
                          </a:solidFill>
                        </a:rPr>
                        <a:t>P2</a:t>
                      </a:r>
                      <a:endParaRPr lang="en-GB" sz="1800" dirty="0">
                        <a:solidFill>
                          <a:schemeClr val="tx1"/>
                        </a:solidFill>
                      </a:endParaRPr>
                    </a:p>
                  </a:txBody>
                  <a:tcPr/>
                </a:tc>
                <a:tc>
                  <a:txBody>
                    <a:bodyPr/>
                    <a:lstStyle/>
                    <a:p>
                      <a:r>
                        <a:rPr lang="en-US" sz="1800" dirty="0" smtClean="0">
                          <a:solidFill>
                            <a:schemeClr val="tx1"/>
                          </a:solidFill>
                        </a:rPr>
                        <a:t>1</a:t>
                      </a:r>
                      <a:endParaRPr lang="en-GB" sz="1800" dirty="0">
                        <a:solidFill>
                          <a:schemeClr val="tx1"/>
                        </a:solidFill>
                      </a:endParaRPr>
                    </a:p>
                  </a:txBody>
                  <a:tcPr/>
                </a:tc>
                <a:tc>
                  <a:txBody>
                    <a:bodyPr/>
                    <a:lstStyle/>
                    <a:p>
                      <a:r>
                        <a:rPr lang="en-US" sz="1800" dirty="0" smtClean="0">
                          <a:solidFill>
                            <a:schemeClr val="tx1"/>
                          </a:solidFill>
                        </a:rPr>
                        <a:t>3</a:t>
                      </a:r>
                      <a:endParaRPr lang="en-GB" sz="1800" dirty="0">
                        <a:solidFill>
                          <a:schemeClr val="tx1"/>
                        </a:solidFill>
                      </a:endParaRPr>
                    </a:p>
                  </a:txBody>
                  <a:tcPr/>
                </a:tc>
                <a:tc>
                  <a:txBody>
                    <a:bodyPr/>
                    <a:lstStyle/>
                    <a:p>
                      <a:r>
                        <a:rPr lang="en-US" sz="1800" dirty="0" smtClean="0">
                          <a:solidFill>
                            <a:schemeClr val="tx1"/>
                          </a:solidFill>
                        </a:rPr>
                        <a:t>3</a:t>
                      </a:r>
                      <a:endParaRPr lang="en-GB" sz="1800" dirty="0">
                        <a:solidFill>
                          <a:schemeClr val="tx1"/>
                        </a:solidFill>
                      </a:endParaRPr>
                    </a:p>
                  </a:txBody>
                  <a:tcPr/>
                </a:tc>
                <a:tc>
                  <a:txBody>
                    <a:bodyPr/>
                    <a:lstStyle/>
                    <a:p>
                      <a:r>
                        <a:rPr lang="en-US" sz="1800" dirty="0" smtClean="0">
                          <a:solidFill>
                            <a:schemeClr val="tx1"/>
                          </a:solidFill>
                        </a:rPr>
                        <a:t>0</a:t>
                      </a:r>
                      <a:endParaRPr lang="en-GB" sz="1800" dirty="0">
                        <a:solidFill>
                          <a:schemeClr val="tx1"/>
                        </a:solidFill>
                      </a:endParaRPr>
                    </a:p>
                  </a:txBody>
                  <a:tcPr/>
                </a:tc>
                <a:tc>
                  <a:txBody>
                    <a:bodyPr/>
                    <a:lstStyle/>
                    <a:p>
                      <a:r>
                        <a:rPr lang="en-US" sz="1800" dirty="0" smtClean="0">
                          <a:solidFill>
                            <a:schemeClr val="tx1"/>
                          </a:solidFill>
                        </a:rPr>
                        <a:t>4</a:t>
                      </a:r>
                      <a:endParaRPr lang="en-GB" sz="1800" dirty="0">
                        <a:solidFill>
                          <a:schemeClr val="tx1"/>
                        </a:solidFill>
                      </a:endParaRPr>
                    </a:p>
                  </a:txBody>
                  <a:tcPr/>
                </a:tc>
                <a:tc>
                  <a:txBody>
                    <a:bodyPr/>
                    <a:lstStyle/>
                    <a:p>
                      <a:r>
                        <a:rPr lang="en-US" sz="1800" dirty="0" smtClean="0">
                          <a:solidFill>
                            <a:schemeClr val="tx1"/>
                          </a:solidFill>
                        </a:rPr>
                        <a:t>8</a:t>
                      </a:r>
                      <a:endParaRPr lang="en-GB" sz="1800" dirty="0">
                        <a:solidFill>
                          <a:schemeClr val="tx1"/>
                        </a:solidFill>
                      </a:endParaRPr>
                    </a:p>
                  </a:txBody>
                  <a:tcPr/>
                </a:tc>
                <a:extLst>
                  <a:ext uri="{0D108BD9-81ED-4DB2-BD59-A6C34878D82A}">
                    <a16:rowId xmlns:a16="http://schemas.microsoft.com/office/drawing/2014/main" val="1679895987"/>
                  </a:ext>
                </a:extLst>
              </a:tr>
              <a:tr h="511958">
                <a:tc>
                  <a:txBody>
                    <a:bodyPr/>
                    <a:lstStyle/>
                    <a:p>
                      <a:r>
                        <a:rPr lang="en-US" sz="1800" dirty="0" smtClean="0">
                          <a:solidFill>
                            <a:schemeClr val="tx1"/>
                          </a:solidFill>
                        </a:rPr>
                        <a:t>P3</a:t>
                      </a:r>
                      <a:endParaRPr lang="en-GB" sz="1800" dirty="0">
                        <a:solidFill>
                          <a:schemeClr val="tx1"/>
                        </a:solidFill>
                      </a:endParaRPr>
                    </a:p>
                  </a:txBody>
                  <a:tcPr/>
                </a:tc>
                <a:tc>
                  <a:txBody>
                    <a:bodyPr/>
                    <a:lstStyle/>
                    <a:p>
                      <a:r>
                        <a:rPr lang="en-US" sz="1800" dirty="0" smtClean="0">
                          <a:solidFill>
                            <a:schemeClr val="tx1"/>
                          </a:solidFill>
                        </a:rPr>
                        <a:t>4</a:t>
                      </a:r>
                      <a:endParaRPr lang="en-GB" sz="1800" dirty="0">
                        <a:solidFill>
                          <a:schemeClr val="tx1"/>
                        </a:solidFill>
                      </a:endParaRPr>
                    </a:p>
                  </a:txBody>
                  <a:tcPr/>
                </a:tc>
                <a:tc>
                  <a:txBody>
                    <a:bodyPr/>
                    <a:lstStyle/>
                    <a:p>
                      <a:r>
                        <a:rPr lang="en-US" sz="1800" dirty="0" smtClean="0">
                          <a:solidFill>
                            <a:schemeClr val="tx1"/>
                          </a:solidFill>
                        </a:rPr>
                        <a:t>2</a:t>
                      </a:r>
                      <a:endParaRPr lang="en-GB" sz="1800" dirty="0">
                        <a:solidFill>
                          <a:schemeClr val="tx1"/>
                        </a:solidFill>
                      </a:endParaRPr>
                    </a:p>
                  </a:txBody>
                  <a:tcPr/>
                </a:tc>
                <a:tc>
                  <a:txBody>
                    <a:bodyPr/>
                    <a:lstStyle/>
                    <a:p>
                      <a:r>
                        <a:rPr lang="en-US" sz="1800" dirty="0" smtClean="0">
                          <a:solidFill>
                            <a:schemeClr val="tx1"/>
                          </a:solidFill>
                        </a:rPr>
                        <a:t>2</a:t>
                      </a:r>
                      <a:endParaRPr lang="en-GB" sz="1800" dirty="0">
                        <a:solidFill>
                          <a:schemeClr val="tx1"/>
                        </a:solidFill>
                      </a:endParaRPr>
                    </a:p>
                  </a:txBody>
                  <a:tcPr/>
                </a:tc>
                <a:tc>
                  <a:txBody>
                    <a:bodyPr/>
                    <a:lstStyle/>
                    <a:p>
                      <a:r>
                        <a:rPr lang="en-US" sz="1800" dirty="0" smtClean="0">
                          <a:solidFill>
                            <a:schemeClr val="tx1"/>
                          </a:solidFill>
                        </a:rPr>
                        <a:t>0</a:t>
                      </a:r>
                      <a:endParaRPr lang="en-GB" sz="1800" dirty="0" smtClean="0">
                        <a:solidFill>
                          <a:schemeClr val="tx1"/>
                        </a:solidFill>
                      </a:endParaRPr>
                    </a:p>
                  </a:txBody>
                  <a:tcPr/>
                </a:tc>
                <a:tc>
                  <a:txBody>
                    <a:bodyPr/>
                    <a:lstStyle/>
                    <a:p>
                      <a:r>
                        <a:rPr lang="en-US" sz="1800" dirty="0" smtClean="0">
                          <a:solidFill>
                            <a:schemeClr val="tx1"/>
                          </a:solidFill>
                        </a:rPr>
                        <a:t>6</a:t>
                      </a:r>
                      <a:endParaRPr lang="en-GB" sz="1800" dirty="0" smtClean="0">
                        <a:solidFill>
                          <a:schemeClr val="tx1"/>
                        </a:solidFill>
                      </a:endParaRPr>
                    </a:p>
                  </a:txBody>
                  <a:tcPr/>
                </a:tc>
                <a:tc>
                  <a:txBody>
                    <a:bodyPr/>
                    <a:lstStyle/>
                    <a:p>
                      <a:r>
                        <a:rPr lang="en-US" sz="1800" dirty="0" smtClean="0">
                          <a:solidFill>
                            <a:schemeClr val="tx1"/>
                          </a:solidFill>
                        </a:rPr>
                        <a:t>7</a:t>
                      </a:r>
                      <a:endParaRPr lang="en-GB" sz="1800" dirty="0" smtClean="0">
                        <a:solidFill>
                          <a:schemeClr val="tx1"/>
                        </a:solidFill>
                      </a:endParaRPr>
                    </a:p>
                  </a:txBody>
                  <a:tcPr/>
                </a:tc>
                <a:extLst>
                  <a:ext uri="{0D108BD9-81ED-4DB2-BD59-A6C34878D82A}">
                    <a16:rowId xmlns:a16="http://schemas.microsoft.com/office/drawing/2014/main" val="2633697497"/>
                  </a:ext>
                </a:extLst>
              </a:tr>
              <a:tr h="511958">
                <a:tc>
                  <a:txBody>
                    <a:bodyPr/>
                    <a:lstStyle/>
                    <a:p>
                      <a:r>
                        <a:rPr lang="en-US" sz="1800" dirty="0" smtClean="0">
                          <a:solidFill>
                            <a:schemeClr val="tx1"/>
                          </a:solidFill>
                        </a:rPr>
                        <a:t>P4</a:t>
                      </a:r>
                      <a:endParaRPr lang="en-GB" sz="1800" dirty="0">
                        <a:solidFill>
                          <a:schemeClr val="tx1"/>
                        </a:solidFill>
                      </a:endParaRPr>
                    </a:p>
                  </a:txBody>
                  <a:tcPr/>
                </a:tc>
                <a:tc>
                  <a:txBody>
                    <a:bodyPr/>
                    <a:lstStyle/>
                    <a:p>
                      <a:r>
                        <a:rPr lang="en-US" sz="1800" dirty="0" smtClean="0">
                          <a:solidFill>
                            <a:schemeClr val="tx1"/>
                          </a:solidFill>
                        </a:rPr>
                        <a:t>0</a:t>
                      </a:r>
                      <a:endParaRPr lang="en-GB" sz="1800" dirty="0">
                        <a:solidFill>
                          <a:schemeClr val="tx1"/>
                        </a:solidFill>
                      </a:endParaRPr>
                    </a:p>
                  </a:txBody>
                  <a:tcPr/>
                </a:tc>
                <a:tc>
                  <a:txBody>
                    <a:bodyPr/>
                    <a:lstStyle/>
                    <a:p>
                      <a:r>
                        <a:rPr lang="en-US" sz="1800" dirty="0" smtClean="0">
                          <a:solidFill>
                            <a:schemeClr val="tx1"/>
                          </a:solidFill>
                        </a:rPr>
                        <a:t>5</a:t>
                      </a:r>
                      <a:endParaRPr lang="en-GB" sz="1800" dirty="0">
                        <a:solidFill>
                          <a:schemeClr val="tx1"/>
                        </a:solidFill>
                      </a:endParaRPr>
                    </a:p>
                  </a:txBody>
                  <a:tcPr/>
                </a:tc>
                <a:tc>
                  <a:txBody>
                    <a:bodyPr/>
                    <a:lstStyle/>
                    <a:p>
                      <a:r>
                        <a:rPr lang="en-US" sz="1800" dirty="0" smtClean="0">
                          <a:solidFill>
                            <a:schemeClr val="tx1"/>
                          </a:solidFill>
                        </a:rPr>
                        <a:t>10</a:t>
                      </a:r>
                      <a:endParaRPr lang="en-GB" sz="1800" dirty="0">
                        <a:solidFill>
                          <a:schemeClr val="tx1"/>
                        </a:solidFill>
                      </a:endParaRPr>
                    </a:p>
                  </a:txBody>
                  <a:tcPr/>
                </a:tc>
                <a:tc>
                  <a:txBody>
                    <a:bodyPr/>
                    <a:lstStyle/>
                    <a:p>
                      <a:r>
                        <a:rPr lang="en-US" sz="1800" dirty="0" smtClean="0">
                          <a:solidFill>
                            <a:schemeClr val="tx1"/>
                          </a:solidFill>
                        </a:rPr>
                        <a:t>5</a:t>
                      </a:r>
                      <a:endParaRPr lang="en-GB" sz="1800" dirty="0" smtClean="0">
                        <a:solidFill>
                          <a:schemeClr val="tx1"/>
                        </a:solidFill>
                      </a:endParaRPr>
                    </a:p>
                  </a:txBody>
                  <a:tcPr/>
                </a:tc>
                <a:tc>
                  <a:txBody>
                    <a:bodyPr/>
                    <a:lstStyle/>
                    <a:p>
                      <a:r>
                        <a:rPr lang="en-US" sz="1800" dirty="0" smtClean="0">
                          <a:solidFill>
                            <a:schemeClr val="tx1"/>
                          </a:solidFill>
                        </a:rPr>
                        <a:t>10</a:t>
                      </a:r>
                      <a:endParaRPr lang="en-GB" sz="1800" dirty="0" smtClean="0">
                        <a:solidFill>
                          <a:schemeClr val="tx1"/>
                        </a:solidFill>
                      </a:endParaRPr>
                    </a:p>
                  </a:txBody>
                  <a:tcPr/>
                </a:tc>
                <a:tc>
                  <a:txBody>
                    <a:bodyPr/>
                    <a:lstStyle/>
                    <a:p>
                      <a:r>
                        <a:rPr lang="en-US" sz="1800" dirty="0" smtClean="0">
                          <a:solidFill>
                            <a:schemeClr val="tx1"/>
                          </a:solidFill>
                        </a:rPr>
                        <a:t>16</a:t>
                      </a:r>
                      <a:endParaRPr lang="en-GB" sz="1800" dirty="0" smtClean="0">
                        <a:solidFill>
                          <a:schemeClr val="tx1"/>
                        </a:solidFill>
                      </a:endParaRPr>
                    </a:p>
                  </a:txBody>
                  <a:tcPr/>
                </a:tc>
                <a:extLst>
                  <a:ext uri="{0D108BD9-81ED-4DB2-BD59-A6C34878D82A}">
                    <a16:rowId xmlns:a16="http://schemas.microsoft.com/office/drawing/2014/main" val="173923047"/>
                  </a:ext>
                </a:extLst>
              </a:tr>
              <a:tr h="511958">
                <a:tc>
                  <a:txBody>
                    <a:bodyPr/>
                    <a:lstStyle/>
                    <a:p>
                      <a:r>
                        <a:rPr lang="en-US" sz="1800" dirty="0" smtClean="0">
                          <a:solidFill>
                            <a:schemeClr val="tx1"/>
                          </a:solidFill>
                        </a:rPr>
                        <a:t>P5</a:t>
                      </a:r>
                      <a:endParaRPr lang="en-GB" sz="1800" dirty="0">
                        <a:solidFill>
                          <a:schemeClr val="tx1"/>
                        </a:solidFill>
                      </a:endParaRPr>
                    </a:p>
                  </a:txBody>
                  <a:tcPr/>
                </a:tc>
                <a:tc>
                  <a:txBody>
                    <a:bodyPr/>
                    <a:lstStyle/>
                    <a:p>
                      <a:r>
                        <a:rPr lang="en-US" sz="1800" dirty="0" smtClean="0">
                          <a:solidFill>
                            <a:schemeClr val="tx1"/>
                          </a:solidFill>
                        </a:rPr>
                        <a:t>6</a:t>
                      </a:r>
                      <a:endParaRPr lang="en-GB" sz="1800" dirty="0">
                        <a:solidFill>
                          <a:schemeClr val="tx1"/>
                        </a:solidFill>
                      </a:endParaRPr>
                    </a:p>
                  </a:txBody>
                  <a:tcPr/>
                </a:tc>
                <a:tc>
                  <a:txBody>
                    <a:bodyPr/>
                    <a:lstStyle/>
                    <a:p>
                      <a:r>
                        <a:rPr lang="en-US" sz="1800" dirty="0" smtClean="0">
                          <a:solidFill>
                            <a:schemeClr val="tx1"/>
                          </a:solidFill>
                        </a:rPr>
                        <a:t>4</a:t>
                      </a:r>
                      <a:endParaRPr lang="en-GB" sz="1800" dirty="0">
                        <a:solidFill>
                          <a:schemeClr val="tx1"/>
                        </a:solidFill>
                      </a:endParaRPr>
                    </a:p>
                  </a:txBody>
                  <a:tcPr/>
                </a:tc>
                <a:tc>
                  <a:txBody>
                    <a:bodyPr/>
                    <a:lstStyle/>
                    <a:p>
                      <a:r>
                        <a:rPr lang="en-US" sz="1800" dirty="0" smtClean="0">
                          <a:solidFill>
                            <a:schemeClr val="tx1"/>
                          </a:solidFill>
                        </a:rPr>
                        <a:t>8</a:t>
                      </a:r>
                      <a:endParaRPr lang="en-GB" sz="1800" dirty="0">
                        <a:solidFill>
                          <a:schemeClr val="tx1"/>
                        </a:solidFill>
                      </a:endParaRPr>
                    </a:p>
                  </a:txBody>
                  <a:tcPr/>
                </a:tc>
                <a:tc>
                  <a:txBody>
                    <a:bodyPr/>
                    <a:lstStyle/>
                    <a:p>
                      <a:r>
                        <a:rPr lang="en-US" sz="1800" dirty="0" smtClean="0">
                          <a:solidFill>
                            <a:schemeClr val="tx1"/>
                          </a:solidFill>
                        </a:rPr>
                        <a:t>4</a:t>
                      </a:r>
                      <a:endParaRPr lang="en-GB" sz="1800" dirty="0" smtClean="0">
                        <a:solidFill>
                          <a:schemeClr val="tx1"/>
                        </a:solidFill>
                      </a:endParaRPr>
                    </a:p>
                  </a:txBody>
                  <a:tcPr/>
                </a:tc>
                <a:tc>
                  <a:txBody>
                    <a:bodyPr/>
                    <a:lstStyle/>
                    <a:p>
                      <a:r>
                        <a:rPr lang="en-US" sz="1800" dirty="0" smtClean="0">
                          <a:solidFill>
                            <a:schemeClr val="tx1"/>
                          </a:solidFill>
                        </a:rPr>
                        <a:t>14</a:t>
                      </a:r>
                      <a:endParaRPr lang="en-GB" sz="1800" dirty="0" smtClean="0">
                        <a:solidFill>
                          <a:schemeClr val="tx1"/>
                        </a:solidFill>
                      </a:endParaRPr>
                    </a:p>
                  </a:txBody>
                  <a:tcPr/>
                </a:tc>
                <a:tc>
                  <a:txBody>
                    <a:bodyPr/>
                    <a:lstStyle/>
                    <a:p>
                      <a:r>
                        <a:rPr lang="en-US" sz="1800" dirty="0" smtClean="0">
                          <a:solidFill>
                            <a:schemeClr val="tx1"/>
                          </a:solidFill>
                        </a:rPr>
                        <a:t>14</a:t>
                      </a:r>
                      <a:endParaRPr lang="en-GB" sz="1800" dirty="0" smtClean="0">
                        <a:solidFill>
                          <a:schemeClr val="tx1"/>
                        </a:solidFill>
                      </a:endParaRPr>
                    </a:p>
                  </a:txBody>
                  <a:tcPr/>
                </a:tc>
                <a:extLst>
                  <a:ext uri="{0D108BD9-81ED-4DB2-BD59-A6C34878D82A}">
                    <a16:rowId xmlns:a16="http://schemas.microsoft.com/office/drawing/2014/main" val="3767023118"/>
                  </a:ext>
                </a:extLst>
              </a:tr>
            </a:tbl>
          </a:graphicData>
        </a:graphic>
      </p:graphicFrame>
    </p:spTree>
    <p:extLst>
      <p:ext uri="{BB962C8B-B14F-4D97-AF65-F5344CB8AC3E}">
        <p14:creationId xmlns:p14="http://schemas.microsoft.com/office/powerpoint/2010/main" val="4128075698"/>
      </p:ext>
    </p:extLst>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8" name="Rectangle 7"/>
          <p:cNvSpPr/>
          <p:nvPr/>
        </p:nvSpPr>
        <p:spPr>
          <a:xfrm>
            <a:off x="2039015" y="106436"/>
            <a:ext cx="5957578" cy="707886"/>
          </a:xfrm>
          <a:prstGeom prst="rect">
            <a:avLst/>
          </a:prstGeom>
        </p:spPr>
        <p:txBody>
          <a:bodyPr wrap="square">
            <a:spAutoFit/>
          </a:bodyPr>
          <a:lstStyle/>
          <a:p>
            <a:pPr marL="0" lvl="0" indent="0"/>
            <a:r>
              <a:rPr lang="en-US" sz="4000" dirty="0" smtClean="0">
                <a:solidFill>
                  <a:srgbClr val="00B050"/>
                </a:solidFill>
                <a:latin typeface="Broadway" panose="04040905080B02020502" pitchFamily="82" charset="0"/>
              </a:rPr>
              <a:t>	Calculati</a:t>
            </a:r>
            <a:r>
              <a:rPr lang="en-US" sz="4000" dirty="0" smtClean="0">
                <a:solidFill>
                  <a:srgbClr val="FF0000"/>
                </a:solidFill>
                <a:latin typeface="Broadway" panose="04040905080B02020502" pitchFamily="82" charset="0"/>
              </a:rPr>
              <a:t>o</a:t>
            </a:r>
            <a:r>
              <a:rPr lang="en-US" sz="4000" dirty="0" smtClean="0">
                <a:solidFill>
                  <a:srgbClr val="00B050"/>
                </a:solidFill>
                <a:latin typeface="Broadway" panose="04040905080B02020502" pitchFamily="82" charset="0"/>
              </a:rPr>
              <a:t>n</a:t>
            </a:r>
            <a:endParaRPr lang="en-GB" sz="4000" dirty="0">
              <a:solidFill>
                <a:srgbClr val="00B050"/>
              </a:solidFill>
              <a:latin typeface="Bodoni MT Black" panose="02070A03080606020203" pitchFamily="18" charset="0"/>
            </a:endParaRPr>
          </a:p>
        </p:txBody>
      </p:sp>
      <p:grpSp>
        <p:nvGrpSpPr>
          <p:cNvPr id="4" name="Google Shape;1626;p40"/>
          <p:cNvGrpSpPr/>
          <p:nvPr/>
        </p:nvGrpSpPr>
        <p:grpSpPr>
          <a:xfrm rot="10800000">
            <a:off x="1657668" y="714815"/>
            <a:ext cx="7377472" cy="274540"/>
            <a:chOff x="796100" y="3019701"/>
            <a:chExt cx="4558967" cy="134100"/>
          </a:xfrm>
        </p:grpSpPr>
        <p:sp>
          <p:nvSpPr>
            <p:cNvPr id="5"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7"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Rectangle 9"/>
          <p:cNvSpPr/>
          <p:nvPr/>
        </p:nvSpPr>
        <p:spPr>
          <a:xfrm>
            <a:off x="412389" y="1228357"/>
            <a:ext cx="8380629" cy="1354217"/>
          </a:xfrm>
          <a:prstGeom prst="rect">
            <a:avLst/>
          </a:prstGeom>
        </p:spPr>
        <p:txBody>
          <a:bodyPr wrap="square">
            <a:spAutoFit/>
          </a:bodyPr>
          <a:lstStyle/>
          <a:p>
            <a:pPr lvl="1">
              <a:buFont typeface="Wingdings" panose="05000000000000000000" pitchFamily="2" charset="2"/>
              <a:buChar char="v"/>
            </a:pPr>
            <a:endParaRPr lang="en-US" dirty="0" smtClean="0">
              <a:solidFill>
                <a:srgbClr val="00B050"/>
              </a:solidFill>
            </a:endParaRPr>
          </a:p>
          <a:p>
            <a:pPr lvl="1">
              <a:buFont typeface="Wingdings" panose="05000000000000000000" pitchFamily="2" charset="2"/>
              <a:buChar char="v"/>
            </a:pPr>
            <a:endParaRPr lang="en-US" dirty="0">
              <a:solidFill>
                <a:srgbClr val="00B050"/>
              </a:solidFill>
            </a:endParaRPr>
          </a:p>
          <a:p>
            <a:pPr lvl="1">
              <a:buFont typeface="Wingdings" panose="05000000000000000000" pitchFamily="2" charset="2"/>
              <a:buChar char="v"/>
            </a:pPr>
            <a:endParaRPr lang="en-US" dirty="0" smtClean="0">
              <a:solidFill>
                <a:srgbClr val="00B050"/>
              </a:solidFill>
            </a:endParaRPr>
          </a:p>
          <a:p>
            <a:pPr lvl="1"/>
            <a:endParaRPr lang="en-US" sz="4000" dirty="0" smtClean="0">
              <a:solidFill>
                <a:srgbClr val="00B050"/>
              </a:solidFill>
            </a:endParaRPr>
          </a:p>
        </p:txBody>
      </p:sp>
      <mc:AlternateContent xmlns:mc="http://schemas.openxmlformats.org/markup-compatibility/2006" xmlns:a14="http://schemas.microsoft.com/office/drawing/2010/main">
        <mc:Choice Requires="a14">
          <p:sp>
            <p:nvSpPr>
              <p:cNvPr id="11" name="Rectangle 10"/>
              <p:cNvSpPr/>
              <p:nvPr/>
            </p:nvSpPr>
            <p:spPr>
              <a:xfrm>
                <a:off x="796288" y="1864728"/>
                <a:ext cx="7970364" cy="697370"/>
              </a:xfrm>
              <a:prstGeom prst="rect">
                <a:avLst/>
              </a:prstGeom>
            </p:spPr>
            <p:txBody>
              <a:bodyPr wrap="square">
                <a:spAutoFit/>
              </a:bodyPr>
              <a:lstStyle/>
              <a:p>
                <a:pPr marL="285750" indent="-285750">
                  <a:buFont typeface="Wingdings" panose="05000000000000000000" pitchFamily="2" charset="2"/>
                  <a:buChar char="Ø"/>
                </a:pPr>
                <a:r>
                  <a:rPr lang="en-GB" sz="1600" b="1" dirty="0" smtClean="0"/>
                  <a:t> AVG waiting Time=</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𝒘𝒂𝒊𝒕𝒊𝒏𝒈</m:t>
                        </m:r>
                        <m:r>
                          <a:rPr lang="en-US" sz="1600" b="1" i="1" smtClean="0">
                            <a:latin typeface="Cambria Math" panose="02040503050406030204" pitchFamily="18" charset="0"/>
                          </a:rPr>
                          <m:t> </m:t>
                        </m:r>
                        <m:r>
                          <a:rPr lang="en-US" sz="1600" b="1" i="1" smtClean="0">
                            <a:latin typeface="Cambria Math" panose="02040503050406030204" pitchFamily="18" charset="0"/>
                          </a:rPr>
                          <m:t>𝒕𝒊𝒎𝒆</m:t>
                        </m:r>
                      </m:num>
                      <m:den>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𝒑𝒓𝒐𝒄𝒆𝒔𝒔</m:t>
                        </m:r>
                      </m:den>
                    </m:f>
                  </m:oMath>
                </a14:m>
                <a:r>
                  <a:rPr lang="en-US" sz="1600" b="1" dirty="0" smtClean="0"/>
                  <a:t>= </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𝟏𝟐</m:t>
                        </m:r>
                        <m:r>
                          <a:rPr lang="en-US" sz="1600" b="1" i="1" smtClean="0">
                            <a:latin typeface="Cambria Math" panose="02040503050406030204" pitchFamily="18" charset="0"/>
                          </a:rPr>
                          <m:t>+</m:t>
                        </m:r>
                        <m:r>
                          <a:rPr lang="en-US" sz="1600" b="1" i="1" smtClean="0">
                            <a:latin typeface="Cambria Math" panose="02040503050406030204" pitchFamily="18" charset="0"/>
                          </a:rPr>
                          <m:t>𝟎</m:t>
                        </m:r>
                        <m:r>
                          <a:rPr lang="en-US" sz="1600" b="1" i="1" smtClean="0">
                            <a:latin typeface="Cambria Math" panose="02040503050406030204" pitchFamily="18" charset="0"/>
                          </a:rPr>
                          <m:t>+</m:t>
                        </m:r>
                        <m:r>
                          <a:rPr lang="en-US" sz="1600" b="1" i="1" smtClean="0">
                            <a:latin typeface="Cambria Math" panose="02040503050406030204" pitchFamily="18" charset="0"/>
                          </a:rPr>
                          <m:t>𝟎</m:t>
                        </m:r>
                        <m:r>
                          <a:rPr lang="en-US" sz="1600" b="1" i="1" smtClean="0">
                            <a:latin typeface="Cambria Math" panose="02040503050406030204" pitchFamily="18" charset="0"/>
                          </a:rPr>
                          <m:t>+</m:t>
                        </m:r>
                        <m:r>
                          <a:rPr lang="en-US" sz="1600" b="1" i="1" smtClean="0">
                            <a:latin typeface="Cambria Math" panose="02040503050406030204" pitchFamily="18" charset="0"/>
                          </a:rPr>
                          <m:t>𝟓</m:t>
                        </m:r>
                        <m:r>
                          <a:rPr lang="en-US" sz="1600" b="1" i="1" smtClean="0">
                            <a:latin typeface="Cambria Math" panose="02040503050406030204" pitchFamily="18" charset="0"/>
                          </a:rPr>
                          <m:t>+</m:t>
                        </m:r>
                        <m:r>
                          <a:rPr lang="en-US" sz="1600" b="1" i="1" smtClean="0">
                            <a:latin typeface="Cambria Math" panose="02040503050406030204" pitchFamily="18" charset="0"/>
                          </a:rPr>
                          <m:t>𝟒</m:t>
                        </m:r>
                      </m:num>
                      <m:den>
                        <m:r>
                          <a:rPr lang="en-US" sz="1600" b="1" i="1" smtClean="0">
                            <a:latin typeface="Cambria Math" panose="02040503050406030204" pitchFamily="18" charset="0"/>
                          </a:rPr>
                          <m:t>𝟓</m:t>
                        </m:r>
                      </m:den>
                    </m:f>
                  </m:oMath>
                </a14:m>
                <a:r>
                  <a:rPr lang="en-US" sz="1600" b="1" dirty="0" smtClean="0"/>
                  <a:t> =4.2</a:t>
                </a:r>
                <a:endParaRPr lang="en-GB" sz="1600" dirty="0"/>
              </a:p>
              <a:p>
                <a:pPr lvl="1">
                  <a:buFont typeface="Wingdings" panose="05000000000000000000" pitchFamily="2" charset="2"/>
                  <a:buChar char="v"/>
                </a:pPr>
                <a:endParaRPr lang="en-GB" dirty="0">
                  <a:solidFill>
                    <a:srgbClr val="00B05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796288" y="1864728"/>
                <a:ext cx="7970364" cy="697370"/>
              </a:xfrm>
              <a:prstGeom prst="rect">
                <a:avLst/>
              </a:prstGeom>
              <a:blipFill>
                <a:blip r:embed="rId3"/>
                <a:stretch>
                  <a:fillRect l="-3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69921" y="1179519"/>
                <a:ext cx="7970364" cy="481927"/>
              </a:xfrm>
              <a:prstGeom prst="rect">
                <a:avLst/>
              </a:prstGeom>
            </p:spPr>
            <p:txBody>
              <a:bodyPr wrap="square">
                <a:spAutoFit/>
              </a:bodyPr>
              <a:lstStyle/>
              <a:p>
                <a:pPr marL="285750" indent="-285750">
                  <a:buFont typeface="Wingdings" panose="05000000000000000000" pitchFamily="2" charset="2"/>
                  <a:buChar char="Ø"/>
                </a:pPr>
                <a:r>
                  <a:rPr lang="en-GB" sz="1600" b="1" dirty="0" smtClean="0"/>
                  <a:t>AVG Turnaround Time=</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𝒕𝒖𝒓𝒏</m:t>
                        </m:r>
                        <m:r>
                          <a:rPr lang="en-US" sz="1600" b="1" i="1" smtClean="0">
                            <a:latin typeface="Cambria Math" panose="02040503050406030204" pitchFamily="18" charset="0"/>
                          </a:rPr>
                          <m:t> </m:t>
                        </m:r>
                        <m:r>
                          <a:rPr lang="en-US" sz="1600" b="1" i="1" smtClean="0">
                            <a:latin typeface="Cambria Math" panose="02040503050406030204" pitchFamily="18" charset="0"/>
                          </a:rPr>
                          <m:t>𝒂𝒓𝒐𝒖𝒏𝒅</m:t>
                        </m:r>
                        <m:r>
                          <a:rPr lang="en-US" sz="1600" b="1" i="1" smtClean="0">
                            <a:latin typeface="Cambria Math" panose="02040503050406030204" pitchFamily="18" charset="0"/>
                          </a:rPr>
                          <m:t> </m:t>
                        </m:r>
                        <m:r>
                          <a:rPr lang="en-US" sz="1600" b="1" i="1" smtClean="0">
                            <a:latin typeface="Cambria Math" panose="02040503050406030204" pitchFamily="18" charset="0"/>
                          </a:rPr>
                          <m:t>𝒕𝒊𝒎𝒆</m:t>
                        </m:r>
                      </m:num>
                      <m:den>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𝒑𝒓𝒐𝒄𝒆𝒔𝒔</m:t>
                        </m:r>
                      </m:den>
                    </m:f>
                  </m:oMath>
                </a14:m>
                <a:r>
                  <a:rPr lang="en-US" sz="1600" b="1" dirty="0" smtClean="0"/>
                  <a:t>= </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𝟏𝟖</m:t>
                        </m:r>
                        <m:r>
                          <a:rPr lang="en-US" sz="1600" b="1" i="1" smtClean="0">
                            <a:latin typeface="Cambria Math" panose="02040503050406030204" pitchFamily="18" charset="0"/>
                          </a:rPr>
                          <m:t>+</m:t>
                        </m:r>
                        <m:r>
                          <a:rPr lang="en-US" sz="1600" b="1" i="1" smtClean="0">
                            <a:latin typeface="Cambria Math" panose="02040503050406030204" pitchFamily="18" charset="0"/>
                          </a:rPr>
                          <m:t>𝟑</m:t>
                        </m:r>
                        <m:r>
                          <a:rPr lang="en-US" sz="1600" b="1" i="1" smtClean="0">
                            <a:latin typeface="Cambria Math" panose="02040503050406030204" pitchFamily="18" charset="0"/>
                          </a:rPr>
                          <m:t>+</m:t>
                        </m:r>
                        <m:r>
                          <a:rPr lang="en-US" sz="1600" b="1" i="1" smtClean="0">
                            <a:latin typeface="Cambria Math" panose="02040503050406030204" pitchFamily="18" charset="0"/>
                          </a:rPr>
                          <m:t>𝟐</m:t>
                        </m:r>
                        <m:r>
                          <a:rPr lang="en-US" sz="1600" b="1" i="1" smtClean="0">
                            <a:latin typeface="Cambria Math" panose="02040503050406030204" pitchFamily="18" charset="0"/>
                          </a:rPr>
                          <m:t>+</m:t>
                        </m:r>
                        <m:r>
                          <a:rPr lang="en-US" sz="1600" b="1" i="1" smtClean="0">
                            <a:latin typeface="Cambria Math" panose="02040503050406030204" pitchFamily="18" charset="0"/>
                          </a:rPr>
                          <m:t>𝟏𝟎</m:t>
                        </m:r>
                        <m:r>
                          <a:rPr lang="en-US" sz="1600" b="1" i="1" smtClean="0">
                            <a:latin typeface="Cambria Math" panose="02040503050406030204" pitchFamily="18" charset="0"/>
                          </a:rPr>
                          <m:t>+</m:t>
                        </m:r>
                        <m:r>
                          <a:rPr lang="en-US" sz="1600" b="1" i="1" smtClean="0">
                            <a:latin typeface="Cambria Math" panose="02040503050406030204" pitchFamily="18" charset="0"/>
                          </a:rPr>
                          <m:t>𝟖</m:t>
                        </m:r>
                      </m:num>
                      <m:den>
                        <m:r>
                          <a:rPr lang="en-US" sz="1600" b="1" i="1" smtClean="0">
                            <a:latin typeface="Cambria Math" panose="02040503050406030204" pitchFamily="18" charset="0"/>
                          </a:rPr>
                          <m:t>𝟓</m:t>
                        </m:r>
                      </m:den>
                    </m:f>
                  </m:oMath>
                </a14:m>
                <a:r>
                  <a:rPr lang="en-US" sz="1600" b="1" dirty="0" smtClean="0"/>
                  <a:t> =8.2</a:t>
                </a:r>
                <a:endParaRPr lang="en-GB" sz="1600" dirty="0"/>
              </a:p>
            </p:txBody>
          </p:sp>
        </mc:Choice>
        <mc:Fallback xmlns="">
          <p:sp>
            <p:nvSpPr>
              <p:cNvPr id="12" name="Rectangle 11"/>
              <p:cNvSpPr>
                <a:spLocks noRot="1" noChangeAspect="1" noMove="1" noResize="1" noEditPoints="1" noAdjustHandles="1" noChangeArrowheads="1" noChangeShapeType="1" noTextEdit="1"/>
              </p:cNvSpPr>
              <p:nvPr/>
            </p:nvSpPr>
            <p:spPr>
              <a:xfrm>
                <a:off x="769921" y="1179519"/>
                <a:ext cx="7970364" cy="481927"/>
              </a:xfrm>
              <a:prstGeom prst="rect">
                <a:avLst/>
              </a:prstGeom>
              <a:blipFill>
                <a:blip r:embed="rId4"/>
                <a:stretch>
                  <a:fillRect l="-3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822654" y="2562098"/>
                <a:ext cx="7970364" cy="697370"/>
              </a:xfrm>
              <a:prstGeom prst="rect">
                <a:avLst/>
              </a:prstGeom>
            </p:spPr>
            <p:txBody>
              <a:bodyPr wrap="square">
                <a:spAutoFit/>
              </a:bodyPr>
              <a:lstStyle/>
              <a:p>
                <a:pPr marL="285750" indent="-285750">
                  <a:buFont typeface="Wingdings" panose="05000000000000000000" pitchFamily="2" charset="2"/>
                  <a:buChar char="Ø"/>
                </a:pPr>
                <a:r>
                  <a:rPr lang="en-GB" sz="1600" b="1" dirty="0" smtClean="0"/>
                  <a:t> AVG Response Time=</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𝒓𝒆𝒔𝒑𝒐𝒏𝒔𝒆</m:t>
                        </m:r>
                      </m:num>
                      <m:den>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𝒑𝒓𝒐𝒄𝒆𝒔𝒔</m:t>
                        </m:r>
                      </m:den>
                    </m:f>
                  </m:oMath>
                </a14:m>
                <a:r>
                  <a:rPr lang="en-US" sz="1600" b="1" dirty="0" smtClean="0"/>
                  <a:t>= </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𝟔</m:t>
                        </m:r>
                        <m:r>
                          <a:rPr lang="en-US" sz="1600" b="1" i="1" smtClean="0">
                            <a:latin typeface="Cambria Math" panose="02040503050406030204" pitchFamily="18" charset="0"/>
                          </a:rPr>
                          <m:t>+</m:t>
                        </m:r>
                        <m:r>
                          <a:rPr lang="en-US" sz="1600" b="1" i="1" smtClean="0">
                            <a:latin typeface="Cambria Math" panose="02040503050406030204" pitchFamily="18" charset="0"/>
                          </a:rPr>
                          <m:t>𝟖</m:t>
                        </m:r>
                        <m:r>
                          <a:rPr lang="en-US" sz="1600" b="1" i="1" smtClean="0">
                            <a:latin typeface="Cambria Math" panose="02040503050406030204" pitchFamily="18" charset="0"/>
                          </a:rPr>
                          <m:t>+</m:t>
                        </m:r>
                        <m:r>
                          <a:rPr lang="en-US" sz="1600" b="1" i="1" smtClean="0">
                            <a:latin typeface="Cambria Math" panose="02040503050406030204" pitchFamily="18" charset="0"/>
                          </a:rPr>
                          <m:t>𝟕</m:t>
                        </m:r>
                        <m:r>
                          <a:rPr lang="en-US" sz="1600" b="1" i="1" smtClean="0">
                            <a:latin typeface="Cambria Math" panose="02040503050406030204" pitchFamily="18" charset="0"/>
                          </a:rPr>
                          <m:t>+</m:t>
                        </m:r>
                        <m:r>
                          <a:rPr lang="en-US" sz="1600" b="1" i="1" smtClean="0">
                            <a:latin typeface="Cambria Math" panose="02040503050406030204" pitchFamily="18" charset="0"/>
                          </a:rPr>
                          <m:t>𝟏𝟔</m:t>
                        </m:r>
                        <m:r>
                          <a:rPr lang="en-US" sz="1600" b="1" i="1" smtClean="0">
                            <a:latin typeface="Cambria Math" panose="02040503050406030204" pitchFamily="18" charset="0"/>
                          </a:rPr>
                          <m:t>+</m:t>
                        </m:r>
                        <m:r>
                          <a:rPr lang="en-US" sz="1600" b="1" i="1" smtClean="0">
                            <a:latin typeface="Cambria Math" panose="02040503050406030204" pitchFamily="18" charset="0"/>
                          </a:rPr>
                          <m:t>𝟏𝟒</m:t>
                        </m:r>
                      </m:num>
                      <m:den>
                        <m:r>
                          <a:rPr lang="en-US" sz="1600" b="1" i="1" smtClean="0">
                            <a:latin typeface="Cambria Math" panose="02040503050406030204" pitchFamily="18" charset="0"/>
                          </a:rPr>
                          <m:t>𝟓</m:t>
                        </m:r>
                      </m:den>
                    </m:f>
                  </m:oMath>
                </a14:m>
                <a:r>
                  <a:rPr lang="en-US" sz="1600" b="1" dirty="0" smtClean="0"/>
                  <a:t> =10.2</a:t>
                </a:r>
                <a:endParaRPr lang="en-GB" sz="1600" dirty="0"/>
              </a:p>
              <a:p>
                <a:pPr lvl="1">
                  <a:buFont typeface="Wingdings" panose="05000000000000000000" pitchFamily="2" charset="2"/>
                  <a:buChar char="v"/>
                </a:pPr>
                <a:endParaRPr lang="en-GB" dirty="0">
                  <a:solidFill>
                    <a:srgbClr val="00B050"/>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822654" y="2562098"/>
                <a:ext cx="7970364" cy="697370"/>
              </a:xfrm>
              <a:prstGeom prst="rect">
                <a:avLst/>
              </a:prstGeom>
              <a:blipFill>
                <a:blip r:embed="rId5"/>
                <a:stretch>
                  <a:fillRect l="-306"/>
                </a:stretch>
              </a:blipFill>
            </p:spPr>
            <p:txBody>
              <a:bodyPr/>
              <a:lstStyle/>
              <a:p>
                <a:r>
                  <a:rPr lang="en-GB">
                    <a:noFill/>
                  </a:rPr>
                  <a:t> </a:t>
                </a:r>
              </a:p>
            </p:txBody>
          </p:sp>
        </mc:Fallback>
      </mc:AlternateContent>
    </p:spTree>
    <p:extLst>
      <p:ext uri="{BB962C8B-B14F-4D97-AF65-F5344CB8AC3E}">
        <p14:creationId xmlns:p14="http://schemas.microsoft.com/office/powerpoint/2010/main" val="14670524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121"/>
        <p:cNvGrpSpPr/>
        <p:nvPr/>
      </p:nvGrpSpPr>
      <p:grpSpPr>
        <a:xfrm>
          <a:off x="0" y="0"/>
          <a:ext cx="0" cy="0"/>
          <a:chOff x="0" y="0"/>
          <a:chExt cx="0" cy="0"/>
        </a:xfrm>
      </p:grpSpPr>
      <p:sp>
        <p:nvSpPr>
          <p:cNvPr id="6" name="Title 5"/>
          <p:cNvSpPr>
            <a:spLocks noGrp="1"/>
          </p:cNvSpPr>
          <p:nvPr>
            <p:ph type="title"/>
          </p:nvPr>
        </p:nvSpPr>
        <p:spPr>
          <a:xfrm>
            <a:off x="712077" y="162581"/>
            <a:ext cx="7704000" cy="572700"/>
          </a:xfrm>
        </p:spPr>
        <p:txBody>
          <a:bodyPr/>
          <a:lstStyle/>
          <a:p>
            <a:r>
              <a:rPr lang="en" dirty="0"/>
              <a:t>Advantage &amp; Disadvantage of </a:t>
            </a:r>
            <a:r>
              <a:rPr lang="en" dirty="0" smtClean="0"/>
              <a:t>SRTF</a:t>
            </a:r>
            <a:endParaRPr lang="en-GB" dirty="0"/>
          </a:p>
        </p:txBody>
      </p:sp>
      <p:sp>
        <p:nvSpPr>
          <p:cNvPr id="28" name="Rectangle 27"/>
          <p:cNvSpPr/>
          <p:nvPr/>
        </p:nvSpPr>
        <p:spPr>
          <a:xfrm>
            <a:off x="224852" y="1156389"/>
            <a:ext cx="8794019" cy="3817455"/>
          </a:xfrm>
          <a:prstGeom prst="rect">
            <a:avLst/>
          </a:prstGeom>
        </p:spPr>
        <p:txBody>
          <a:bodyPr wrap="square">
            <a:spAutoFit/>
          </a:bodyPr>
          <a:lstStyle/>
          <a:p>
            <a:pPr>
              <a:lnSpc>
                <a:spcPct val="115000"/>
              </a:lnSpc>
              <a:spcBef>
                <a:spcPts val="200"/>
              </a:spcBef>
            </a:pPr>
            <a:r>
              <a:rPr lang="en-US" sz="2800" dirty="0" smtClean="0">
                <a:solidFill>
                  <a:srgbClr val="FF0000"/>
                </a:solidFill>
                <a:latin typeface="Times New Roman" panose="02020603050405020304" pitchFamily="18" charset="0"/>
                <a:ea typeface="Times New Roman" panose="02020603050405020304" pitchFamily="18" charset="0"/>
              </a:rPr>
              <a:t>Advantages</a:t>
            </a:r>
            <a:r>
              <a:rPr lang="en-US" sz="2800" dirty="0" smtClean="0">
                <a:latin typeface="Times New Roman" panose="02020603050405020304" pitchFamily="18" charset="0"/>
                <a:ea typeface="Times New Roman" panose="02020603050405020304" pitchFamily="18" charset="0"/>
              </a:rPr>
              <a:t>:</a:t>
            </a:r>
          </a:p>
          <a:p>
            <a:pPr marL="285750" indent="-285750" fontAlgn="base">
              <a:buFont typeface="Wingdings" panose="05000000000000000000" pitchFamily="2" charset="2"/>
              <a:buChar char="Ø"/>
            </a:pPr>
            <a:r>
              <a:rPr lang="en-GB" sz="1600" dirty="0" smtClean="0"/>
              <a:t>SRTF </a:t>
            </a:r>
            <a:r>
              <a:rPr lang="en-GB" sz="1600" dirty="0"/>
              <a:t>algorithm makes the processing of the jobs faster than SJN algorithm, given it's overhead charges are not counted</a:t>
            </a:r>
            <a:r>
              <a:rPr lang="en-GB" sz="1600" dirty="0" smtClean="0"/>
              <a:t>.</a:t>
            </a:r>
          </a:p>
          <a:p>
            <a:pPr fontAlgn="base"/>
            <a:endParaRPr lang="en-GB" sz="1600" dirty="0"/>
          </a:p>
          <a:p>
            <a:pPr marL="285750" indent="-285750" fontAlgn="base">
              <a:buFont typeface="Wingdings" panose="05000000000000000000" pitchFamily="2" charset="2"/>
              <a:buChar char="Ø"/>
            </a:pPr>
            <a:r>
              <a:rPr lang="en-GB" sz="1600" dirty="0"/>
              <a:t>Allows for easier management of library updates or replacements without recompiling the program</a:t>
            </a:r>
            <a:r>
              <a:rPr lang="en-GB" sz="1600" dirty="0" smtClean="0"/>
              <a:t>.</a:t>
            </a:r>
          </a:p>
          <a:p>
            <a:pPr fontAlgn="base"/>
            <a:endParaRPr lang="en-GB" sz="1600" dirty="0"/>
          </a:p>
          <a:p>
            <a:pPr marL="285750" indent="-285750" fontAlgn="base">
              <a:buFont typeface="Wingdings" panose="05000000000000000000" pitchFamily="2" charset="2"/>
              <a:buChar char="Ø"/>
            </a:pPr>
            <a:r>
              <a:rPr lang="en-GB" sz="1600" dirty="0"/>
              <a:t>Enables efficient memory usage, as libraries can be shared among multiple instances of the program</a:t>
            </a:r>
            <a:r>
              <a:rPr lang="en-GB" sz="1600" dirty="0" smtClean="0"/>
              <a:t>.</a:t>
            </a:r>
          </a:p>
          <a:p>
            <a:pPr fontAlgn="base"/>
            <a:endParaRPr lang="en-GB" sz="1600" dirty="0"/>
          </a:p>
          <a:p>
            <a:pPr marL="285750" indent="-285750" fontAlgn="base">
              <a:buFont typeface="Wingdings" panose="05000000000000000000" pitchFamily="2" charset="2"/>
              <a:buChar char="Ø"/>
            </a:pPr>
            <a:r>
              <a:rPr lang="en-GB" sz="1600" dirty="0"/>
              <a:t>Provides better portability, as the program can be executed on different systems with compatible libraries available at runtime.</a:t>
            </a:r>
          </a:p>
          <a:p>
            <a:pPr>
              <a:lnSpc>
                <a:spcPct val="115000"/>
              </a:lnSpc>
              <a:spcBef>
                <a:spcPts val="200"/>
              </a:spcBef>
            </a:pPr>
            <a:endParaRPr lang="en-US" sz="2800" dirty="0" smtClean="0">
              <a:latin typeface="Times New Roman" panose="02020603050405020304" pitchFamily="18" charset="0"/>
              <a:ea typeface="Times New Roman" panose="02020603050405020304" pitchFamily="18" charset="0"/>
            </a:endParaRPr>
          </a:p>
        </p:txBody>
      </p:sp>
      <p:grpSp>
        <p:nvGrpSpPr>
          <p:cNvPr id="4" name="Google Shape;1626;p40"/>
          <p:cNvGrpSpPr/>
          <p:nvPr/>
        </p:nvGrpSpPr>
        <p:grpSpPr>
          <a:xfrm>
            <a:off x="542546" y="735281"/>
            <a:ext cx="7377472" cy="274540"/>
            <a:chOff x="796100" y="3019701"/>
            <a:chExt cx="4558967" cy="134100"/>
          </a:xfrm>
        </p:grpSpPr>
        <p:sp>
          <p:nvSpPr>
            <p:cNvPr id="5"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8"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37649169"/>
      </p:ext>
    </p:extLst>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121"/>
        <p:cNvGrpSpPr/>
        <p:nvPr/>
      </p:nvGrpSpPr>
      <p:grpSpPr>
        <a:xfrm>
          <a:off x="0" y="0"/>
          <a:ext cx="0" cy="0"/>
          <a:chOff x="0" y="0"/>
          <a:chExt cx="0" cy="0"/>
        </a:xfrm>
      </p:grpSpPr>
      <p:sp>
        <p:nvSpPr>
          <p:cNvPr id="6" name="Title 5"/>
          <p:cNvSpPr>
            <a:spLocks noGrp="1"/>
          </p:cNvSpPr>
          <p:nvPr>
            <p:ph type="title"/>
          </p:nvPr>
        </p:nvSpPr>
        <p:spPr>
          <a:xfrm>
            <a:off x="712077" y="162581"/>
            <a:ext cx="7704000" cy="572700"/>
          </a:xfrm>
        </p:spPr>
        <p:txBody>
          <a:bodyPr/>
          <a:lstStyle/>
          <a:p>
            <a:r>
              <a:rPr lang="en" dirty="0"/>
              <a:t>Advantage &amp; Disadvantage of </a:t>
            </a:r>
            <a:r>
              <a:rPr lang="en" dirty="0" smtClean="0"/>
              <a:t>SRTF</a:t>
            </a:r>
            <a:endParaRPr lang="en-GB" dirty="0"/>
          </a:p>
        </p:txBody>
      </p:sp>
      <p:sp>
        <p:nvSpPr>
          <p:cNvPr id="28" name="Rectangle 27"/>
          <p:cNvSpPr/>
          <p:nvPr/>
        </p:nvSpPr>
        <p:spPr>
          <a:xfrm>
            <a:off x="224852" y="1156389"/>
            <a:ext cx="8794019" cy="3817455"/>
          </a:xfrm>
          <a:prstGeom prst="rect">
            <a:avLst/>
          </a:prstGeom>
        </p:spPr>
        <p:txBody>
          <a:bodyPr wrap="square">
            <a:spAutoFit/>
          </a:bodyPr>
          <a:lstStyle/>
          <a:p>
            <a:pPr>
              <a:lnSpc>
                <a:spcPct val="115000"/>
              </a:lnSpc>
              <a:spcBef>
                <a:spcPts val="200"/>
              </a:spcBef>
            </a:pPr>
            <a:r>
              <a:rPr lang="en-US" sz="2800" dirty="0" smtClean="0">
                <a:solidFill>
                  <a:srgbClr val="FF0000"/>
                </a:solidFill>
                <a:latin typeface="Times New Roman" panose="02020603050405020304" pitchFamily="18" charset="0"/>
                <a:ea typeface="Times New Roman" panose="02020603050405020304" pitchFamily="18" charset="0"/>
              </a:rPr>
              <a:t>Disadvantages</a:t>
            </a:r>
            <a:r>
              <a:rPr lang="en-US" sz="2800" dirty="0" smtClean="0">
                <a:latin typeface="Times New Roman" panose="02020603050405020304" pitchFamily="18" charset="0"/>
                <a:ea typeface="Times New Roman" panose="02020603050405020304" pitchFamily="18" charset="0"/>
              </a:rPr>
              <a:t>:</a:t>
            </a:r>
          </a:p>
          <a:p>
            <a:pPr fontAlgn="base"/>
            <a:r>
              <a:rPr lang="en-GB" sz="1600" dirty="0"/>
              <a:t> </a:t>
            </a:r>
          </a:p>
          <a:p>
            <a:pPr marL="285750" indent="-285750" fontAlgn="base">
              <a:buFont typeface="Wingdings" panose="05000000000000000000" pitchFamily="2" charset="2"/>
              <a:buChar char="Ø"/>
            </a:pPr>
            <a:r>
              <a:rPr lang="en-GB" sz="1600" dirty="0"/>
              <a:t>The context switch is done a lot more times in SRTF than in SJN, and consumes CPU's valuable time for processing. This adds up to it's processing time and diminishes it's advantage of fast processing</a:t>
            </a:r>
            <a:r>
              <a:rPr lang="en-GB" sz="1600" dirty="0" smtClean="0"/>
              <a:t>.</a:t>
            </a:r>
          </a:p>
          <a:p>
            <a:pPr fontAlgn="base"/>
            <a:endParaRPr lang="en-GB" sz="1600" dirty="0"/>
          </a:p>
          <a:p>
            <a:pPr marL="285750" indent="-285750" fontAlgn="base">
              <a:buFont typeface="Wingdings" panose="05000000000000000000" pitchFamily="2" charset="2"/>
              <a:buChar char="Ø"/>
            </a:pPr>
            <a:r>
              <a:rPr lang="en-GB" sz="1600" dirty="0"/>
              <a:t>Slightly slower program </a:t>
            </a:r>
            <a:r>
              <a:rPr lang="en-GB" sz="1600" dirty="0" err="1"/>
              <a:t>startup</a:t>
            </a:r>
            <a:r>
              <a:rPr lang="en-GB" sz="1600" dirty="0"/>
              <a:t> due to the additional linking process</a:t>
            </a:r>
            <a:r>
              <a:rPr lang="en-GB" sz="1600" dirty="0" smtClean="0"/>
              <a:t>.</a:t>
            </a:r>
          </a:p>
          <a:p>
            <a:pPr fontAlgn="base"/>
            <a:endParaRPr lang="en-GB" sz="1600" dirty="0"/>
          </a:p>
          <a:p>
            <a:pPr marL="285750" indent="-285750" fontAlgn="base">
              <a:buFont typeface="Wingdings" panose="05000000000000000000" pitchFamily="2" charset="2"/>
              <a:buChar char="Ø"/>
            </a:pPr>
            <a:r>
              <a:rPr lang="en-GB" sz="1600" dirty="0"/>
              <a:t>Requires proper handling of library dependencies to ensure correct execution</a:t>
            </a:r>
            <a:r>
              <a:rPr lang="en-GB" sz="1600" dirty="0" smtClean="0"/>
              <a:t>.</a:t>
            </a:r>
          </a:p>
          <a:p>
            <a:pPr fontAlgn="base"/>
            <a:endParaRPr lang="en-GB" sz="1600" dirty="0"/>
          </a:p>
          <a:p>
            <a:pPr marL="285750" indent="-285750" fontAlgn="base">
              <a:buFont typeface="Wingdings" panose="05000000000000000000" pitchFamily="2" charset="2"/>
              <a:buChar char="Ø"/>
            </a:pPr>
            <a:r>
              <a:rPr lang="en-GB" sz="1600" dirty="0"/>
              <a:t>Debugging can be slightly more complex, as libraries are separate entities loaded at runtime.</a:t>
            </a:r>
          </a:p>
          <a:p>
            <a:pPr marL="457200" indent="-457200">
              <a:lnSpc>
                <a:spcPct val="115000"/>
              </a:lnSpc>
              <a:spcBef>
                <a:spcPts val="200"/>
              </a:spcBef>
              <a:buFont typeface="Wingdings" panose="05000000000000000000" pitchFamily="2" charset="2"/>
              <a:buChar char="Ø"/>
            </a:pPr>
            <a:endParaRPr lang="en-US" sz="2800" dirty="0" smtClean="0">
              <a:latin typeface="Times New Roman" panose="02020603050405020304" pitchFamily="18" charset="0"/>
              <a:ea typeface="Times New Roman" panose="02020603050405020304" pitchFamily="18" charset="0"/>
            </a:endParaRPr>
          </a:p>
        </p:txBody>
      </p:sp>
      <p:grpSp>
        <p:nvGrpSpPr>
          <p:cNvPr id="4" name="Google Shape;1626;p40"/>
          <p:cNvGrpSpPr/>
          <p:nvPr/>
        </p:nvGrpSpPr>
        <p:grpSpPr>
          <a:xfrm>
            <a:off x="542546" y="735281"/>
            <a:ext cx="7377472" cy="274540"/>
            <a:chOff x="796100" y="3019701"/>
            <a:chExt cx="4558967" cy="134100"/>
          </a:xfrm>
        </p:grpSpPr>
        <p:sp>
          <p:nvSpPr>
            <p:cNvPr id="5"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8"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27438362"/>
      </p:ext>
    </p:extLst>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744"/>
        <p:cNvGrpSpPr/>
        <p:nvPr/>
      </p:nvGrpSpPr>
      <p:grpSpPr>
        <a:xfrm>
          <a:off x="0" y="0"/>
          <a:ext cx="0" cy="0"/>
          <a:chOff x="0" y="0"/>
          <a:chExt cx="0" cy="0"/>
        </a:xfrm>
      </p:grpSpPr>
      <p:sp>
        <p:nvSpPr>
          <p:cNvPr id="12" name="Rectangle 11"/>
          <p:cNvSpPr/>
          <p:nvPr/>
        </p:nvSpPr>
        <p:spPr>
          <a:xfrm>
            <a:off x="1383662" y="171063"/>
            <a:ext cx="8469442" cy="523220"/>
          </a:xfrm>
          <a:prstGeom prst="rect">
            <a:avLst/>
          </a:prstGeom>
        </p:spPr>
        <p:txBody>
          <a:bodyPr wrap="square">
            <a:spAutoFit/>
          </a:bodyPr>
          <a:lstStyle/>
          <a:p>
            <a:pPr marL="0" lvl="0" indent="0"/>
            <a:r>
              <a:rPr lang="en-GB" sz="2800" dirty="0" smtClean="0">
                <a:solidFill>
                  <a:srgbClr val="FF0000"/>
                </a:solidFill>
                <a:latin typeface="Broadway" panose="04040905080B02020502" pitchFamily="82" charset="0"/>
              </a:rPr>
              <a:t>Round Robin (RR)-Algorithm</a:t>
            </a:r>
            <a:endParaRPr lang="en-GB" sz="2800" dirty="0">
              <a:solidFill>
                <a:srgbClr val="00B050"/>
              </a:solidFill>
              <a:latin typeface="Bodoni MT Black" panose="02070A03080606020203"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648728224"/>
              </p:ext>
            </p:extLst>
          </p:nvPr>
        </p:nvGraphicFramePr>
        <p:xfrm>
          <a:off x="1609952" y="892835"/>
          <a:ext cx="4713228" cy="2997403"/>
        </p:xfrm>
        <a:graphic>
          <a:graphicData uri="http://schemas.openxmlformats.org/drawingml/2006/table">
            <a:tbl>
              <a:tblPr>
                <a:tableStyleId>{284E427A-3D55-4303-BF80-6455036E1DE7}</a:tableStyleId>
              </a:tblPr>
              <a:tblGrid>
                <a:gridCol w="1571076">
                  <a:extLst>
                    <a:ext uri="{9D8B030D-6E8A-4147-A177-3AD203B41FA5}">
                      <a16:colId xmlns:a16="http://schemas.microsoft.com/office/drawing/2014/main" val="736403056"/>
                    </a:ext>
                  </a:extLst>
                </a:gridCol>
                <a:gridCol w="1571076">
                  <a:extLst>
                    <a:ext uri="{9D8B030D-6E8A-4147-A177-3AD203B41FA5}">
                      <a16:colId xmlns:a16="http://schemas.microsoft.com/office/drawing/2014/main" val="577693603"/>
                    </a:ext>
                  </a:extLst>
                </a:gridCol>
                <a:gridCol w="1571076">
                  <a:extLst>
                    <a:ext uri="{9D8B030D-6E8A-4147-A177-3AD203B41FA5}">
                      <a16:colId xmlns:a16="http://schemas.microsoft.com/office/drawing/2014/main" val="758846698"/>
                    </a:ext>
                  </a:extLst>
                </a:gridCol>
              </a:tblGrid>
              <a:tr h="702698">
                <a:tc>
                  <a:txBody>
                    <a:bodyPr/>
                    <a:lstStyle/>
                    <a:p>
                      <a:pPr algn="ctr"/>
                      <a:r>
                        <a:rPr lang="en-GB" b="1" dirty="0">
                          <a:effectLst/>
                        </a:rPr>
                        <a:t>Process</a:t>
                      </a:r>
                    </a:p>
                  </a:txBody>
                  <a:tcPr anchor="ctr"/>
                </a:tc>
                <a:tc>
                  <a:txBody>
                    <a:bodyPr/>
                    <a:lstStyle/>
                    <a:p>
                      <a:pPr algn="ctr"/>
                      <a:r>
                        <a:rPr lang="en-GB" b="1" dirty="0">
                          <a:effectLst/>
                        </a:rPr>
                        <a:t>Arrival Time</a:t>
                      </a:r>
                    </a:p>
                  </a:txBody>
                  <a:tcPr anchor="ctr"/>
                </a:tc>
                <a:tc>
                  <a:txBody>
                    <a:bodyPr/>
                    <a:lstStyle/>
                    <a:p>
                      <a:pPr algn="ctr"/>
                      <a:r>
                        <a:rPr lang="en-GB" b="1" dirty="0">
                          <a:effectLst/>
                        </a:rPr>
                        <a:t>Burst Time</a:t>
                      </a:r>
                    </a:p>
                  </a:txBody>
                  <a:tcPr anchor="ctr"/>
                </a:tc>
                <a:extLst>
                  <a:ext uri="{0D108BD9-81ED-4DB2-BD59-A6C34878D82A}">
                    <a16:rowId xmlns:a16="http://schemas.microsoft.com/office/drawing/2014/main" val="528705987"/>
                  </a:ext>
                </a:extLst>
              </a:tr>
              <a:tr h="458941">
                <a:tc>
                  <a:txBody>
                    <a:bodyPr/>
                    <a:lstStyle/>
                    <a:p>
                      <a:pPr algn="ctr"/>
                      <a:r>
                        <a:rPr lang="en-GB" b="1" dirty="0">
                          <a:effectLst/>
                        </a:rPr>
                        <a:t>P1</a:t>
                      </a:r>
                    </a:p>
                  </a:txBody>
                  <a:tcPr anchor="ctr"/>
                </a:tc>
                <a:tc>
                  <a:txBody>
                    <a:bodyPr/>
                    <a:lstStyle/>
                    <a:p>
                      <a:pPr algn="ctr"/>
                      <a:r>
                        <a:rPr lang="en-US" b="1" dirty="0" smtClean="0">
                          <a:effectLst/>
                        </a:rPr>
                        <a:t>0</a:t>
                      </a:r>
                      <a:endParaRPr lang="en-GB" b="1" dirty="0">
                        <a:effectLst/>
                      </a:endParaRPr>
                    </a:p>
                  </a:txBody>
                  <a:tcPr anchor="ctr"/>
                </a:tc>
                <a:tc>
                  <a:txBody>
                    <a:bodyPr/>
                    <a:lstStyle/>
                    <a:p>
                      <a:pPr algn="ctr"/>
                      <a:r>
                        <a:rPr lang="en-US" b="1" dirty="0" smtClean="0">
                          <a:effectLst/>
                        </a:rPr>
                        <a:t>4</a:t>
                      </a:r>
                      <a:endParaRPr lang="en-GB" b="1" dirty="0">
                        <a:effectLst/>
                      </a:endParaRPr>
                    </a:p>
                  </a:txBody>
                  <a:tcPr anchor="ctr"/>
                </a:tc>
                <a:extLst>
                  <a:ext uri="{0D108BD9-81ED-4DB2-BD59-A6C34878D82A}">
                    <a16:rowId xmlns:a16="http://schemas.microsoft.com/office/drawing/2014/main" val="104299351"/>
                  </a:ext>
                </a:extLst>
              </a:tr>
              <a:tr h="458941">
                <a:tc>
                  <a:txBody>
                    <a:bodyPr/>
                    <a:lstStyle/>
                    <a:p>
                      <a:pPr algn="ctr"/>
                      <a:r>
                        <a:rPr lang="en-GB" b="1" dirty="0">
                          <a:effectLst/>
                        </a:rPr>
                        <a:t>P2</a:t>
                      </a:r>
                    </a:p>
                  </a:txBody>
                  <a:tcPr anchor="ctr"/>
                </a:tc>
                <a:tc>
                  <a:txBody>
                    <a:bodyPr/>
                    <a:lstStyle/>
                    <a:p>
                      <a:pPr algn="ctr"/>
                      <a:r>
                        <a:rPr lang="en-US" b="1" dirty="0" smtClean="0">
                          <a:effectLst/>
                        </a:rPr>
                        <a:t>1</a:t>
                      </a:r>
                      <a:endParaRPr lang="en-GB" b="1" dirty="0">
                        <a:effectLst/>
                      </a:endParaRPr>
                    </a:p>
                  </a:txBody>
                  <a:tcPr anchor="ctr"/>
                </a:tc>
                <a:tc>
                  <a:txBody>
                    <a:bodyPr/>
                    <a:lstStyle/>
                    <a:p>
                      <a:pPr algn="ctr"/>
                      <a:r>
                        <a:rPr lang="en-US" b="1" dirty="0" smtClean="0">
                          <a:effectLst/>
                        </a:rPr>
                        <a:t>5</a:t>
                      </a:r>
                      <a:endParaRPr lang="en-GB" b="1" dirty="0">
                        <a:effectLst/>
                      </a:endParaRPr>
                    </a:p>
                  </a:txBody>
                  <a:tcPr anchor="ctr"/>
                </a:tc>
                <a:extLst>
                  <a:ext uri="{0D108BD9-81ED-4DB2-BD59-A6C34878D82A}">
                    <a16:rowId xmlns:a16="http://schemas.microsoft.com/office/drawing/2014/main" val="1635678992"/>
                  </a:ext>
                </a:extLst>
              </a:tr>
              <a:tr h="458941">
                <a:tc>
                  <a:txBody>
                    <a:bodyPr/>
                    <a:lstStyle/>
                    <a:p>
                      <a:pPr algn="ctr"/>
                      <a:r>
                        <a:rPr lang="en-GB" b="1" dirty="0">
                          <a:effectLst/>
                        </a:rPr>
                        <a:t>P3</a:t>
                      </a:r>
                    </a:p>
                  </a:txBody>
                  <a:tcPr anchor="ctr"/>
                </a:tc>
                <a:tc>
                  <a:txBody>
                    <a:bodyPr/>
                    <a:lstStyle/>
                    <a:p>
                      <a:pPr algn="ctr"/>
                      <a:r>
                        <a:rPr lang="en-US" b="1" dirty="0" smtClean="0">
                          <a:effectLst/>
                        </a:rPr>
                        <a:t>2</a:t>
                      </a:r>
                      <a:endParaRPr lang="en-GB" b="1" dirty="0">
                        <a:effectLst/>
                      </a:endParaRPr>
                    </a:p>
                  </a:txBody>
                  <a:tcPr anchor="ctr"/>
                </a:tc>
                <a:tc>
                  <a:txBody>
                    <a:bodyPr/>
                    <a:lstStyle/>
                    <a:p>
                      <a:pPr algn="ctr"/>
                      <a:r>
                        <a:rPr lang="en-US" b="1" dirty="0" smtClean="0">
                          <a:effectLst/>
                        </a:rPr>
                        <a:t>2</a:t>
                      </a:r>
                      <a:endParaRPr lang="en-GB" b="1" dirty="0">
                        <a:effectLst/>
                      </a:endParaRPr>
                    </a:p>
                  </a:txBody>
                  <a:tcPr anchor="ctr"/>
                </a:tc>
                <a:extLst>
                  <a:ext uri="{0D108BD9-81ED-4DB2-BD59-A6C34878D82A}">
                    <a16:rowId xmlns:a16="http://schemas.microsoft.com/office/drawing/2014/main" val="1594086751"/>
                  </a:ext>
                </a:extLst>
              </a:tr>
              <a:tr h="458941">
                <a:tc>
                  <a:txBody>
                    <a:bodyPr/>
                    <a:lstStyle/>
                    <a:p>
                      <a:pPr algn="ctr"/>
                      <a:r>
                        <a:rPr lang="en-GB" b="1" dirty="0">
                          <a:effectLst/>
                        </a:rPr>
                        <a:t>P4</a:t>
                      </a:r>
                    </a:p>
                  </a:txBody>
                  <a:tcPr anchor="ctr"/>
                </a:tc>
                <a:tc>
                  <a:txBody>
                    <a:bodyPr/>
                    <a:lstStyle/>
                    <a:p>
                      <a:pPr algn="ctr"/>
                      <a:r>
                        <a:rPr lang="en-US" b="1" dirty="0" smtClean="0">
                          <a:effectLst/>
                        </a:rPr>
                        <a:t>3</a:t>
                      </a:r>
                      <a:endParaRPr lang="en-GB" b="1" dirty="0">
                        <a:effectLst/>
                      </a:endParaRPr>
                    </a:p>
                  </a:txBody>
                  <a:tcPr anchor="ctr"/>
                </a:tc>
                <a:tc>
                  <a:txBody>
                    <a:bodyPr/>
                    <a:lstStyle/>
                    <a:p>
                      <a:pPr algn="ctr"/>
                      <a:r>
                        <a:rPr lang="en-US" b="1" dirty="0" smtClean="0">
                          <a:effectLst/>
                        </a:rPr>
                        <a:t>1</a:t>
                      </a:r>
                      <a:endParaRPr lang="en-GB" b="1" dirty="0">
                        <a:effectLst/>
                      </a:endParaRPr>
                    </a:p>
                  </a:txBody>
                  <a:tcPr anchor="ctr"/>
                </a:tc>
                <a:extLst>
                  <a:ext uri="{0D108BD9-81ED-4DB2-BD59-A6C34878D82A}">
                    <a16:rowId xmlns:a16="http://schemas.microsoft.com/office/drawing/2014/main" val="4192130266"/>
                  </a:ext>
                </a:extLst>
              </a:tr>
              <a:tr h="458941">
                <a:tc>
                  <a:txBody>
                    <a:bodyPr/>
                    <a:lstStyle/>
                    <a:p>
                      <a:pPr algn="ctr"/>
                      <a:r>
                        <a:rPr lang="en-GB" b="1" dirty="0">
                          <a:effectLst/>
                        </a:rPr>
                        <a:t>P5</a:t>
                      </a:r>
                    </a:p>
                  </a:txBody>
                  <a:tcPr anchor="ctr"/>
                </a:tc>
                <a:tc>
                  <a:txBody>
                    <a:bodyPr/>
                    <a:lstStyle/>
                    <a:p>
                      <a:pPr algn="ctr"/>
                      <a:r>
                        <a:rPr lang="en-US" b="1" dirty="0" smtClean="0">
                          <a:effectLst/>
                        </a:rPr>
                        <a:t>4</a:t>
                      </a:r>
                      <a:endParaRPr lang="en-GB" b="1" dirty="0">
                        <a:effectLst/>
                      </a:endParaRPr>
                    </a:p>
                  </a:txBody>
                  <a:tcPr anchor="ctr"/>
                </a:tc>
                <a:tc>
                  <a:txBody>
                    <a:bodyPr/>
                    <a:lstStyle/>
                    <a:p>
                      <a:pPr algn="ctr"/>
                      <a:r>
                        <a:rPr lang="en-US" b="1" dirty="0" smtClean="0">
                          <a:effectLst/>
                        </a:rPr>
                        <a:t>6</a:t>
                      </a:r>
                      <a:endParaRPr lang="en-GB" b="1" dirty="0">
                        <a:effectLst/>
                      </a:endParaRPr>
                    </a:p>
                  </a:txBody>
                  <a:tcPr anchor="ctr"/>
                </a:tc>
                <a:extLst>
                  <a:ext uri="{0D108BD9-81ED-4DB2-BD59-A6C34878D82A}">
                    <a16:rowId xmlns:a16="http://schemas.microsoft.com/office/drawing/2014/main" val="3336012909"/>
                  </a:ext>
                </a:extLst>
              </a:tr>
            </a:tbl>
          </a:graphicData>
        </a:graphic>
      </p:graphicFrame>
    </p:spTree>
    <p:extLst>
      <p:ext uri="{BB962C8B-B14F-4D97-AF65-F5344CB8AC3E}">
        <p14:creationId xmlns:p14="http://schemas.microsoft.com/office/powerpoint/2010/main" val="3544986929"/>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5"/>
        <p:cNvGrpSpPr/>
        <p:nvPr/>
      </p:nvGrpSpPr>
      <p:grpSpPr>
        <a:xfrm>
          <a:off x="0" y="0"/>
          <a:ext cx="0" cy="0"/>
          <a:chOff x="0" y="0"/>
          <a:chExt cx="0" cy="0"/>
        </a:xfrm>
      </p:grpSpPr>
      <p:sp>
        <p:nvSpPr>
          <p:cNvPr id="1466" name="Google Shape;1466;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lgn="l"/>
            <a:r>
              <a:rPr lang="en-US" altLang="en-US" sz="2800" dirty="0" smtClean="0">
                <a:solidFill>
                  <a:srgbClr val="00B050"/>
                </a:solidFill>
                <a:latin typeface="Broadway" panose="04040905080B02020502" pitchFamily="82" charset="0"/>
              </a:rPr>
              <a:t>		Process</a:t>
            </a:r>
            <a:r>
              <a:rPr lang="en-US" altLang="en-US" sz="2800" dirty="0" smtClean="0">
                <a:solidFill>
                  <a:srgbClr val="FF0000"/>
                </a:solidFill>
                <a:latin typeface="Broadway" panose="04040905080B02020502" pitchFamily="82" charset="0"/>
              </a:rPr>
              <a:t> VS </a:t>
            </a:r>
            <a:r>
              <a:rPr lang="en-US" altLang="en-US" sz="2800" dirty="0" smtClean="0">
                <a:solidFill>
                  <a:srgbClr val="00B050"/>
                </a:solidFill>
                <a:latin typeface="Broadway" panose="04040905080B02020502" pitchFamily="82" charset="0"/>
              </a:rPr>
              <a:t>Thread</a:t>
            </a:r>
            <a:endParaRPr sz="2800" dirty="0">
              <a:solidFill>
                <a:srgbClr val="00B050"/>
              </a:solidFill>
              <a:latin typeface="Broadway" panose="04040905080B02020502" pitchFamily="82" charset="0"/>
              <a:sym typeface="IBM Plex Mono"/>
            </a:endParaRPr>
          </a:p>
        </p:txBody>
      </p:sp>
      <p:grpSp>
        <p:nvGrpSpPr>
          <p:cNvPr id="38" name="Google Shape;1432;p35"/>
          <p:cNvGrpSpPr/>
          <p:nvPr/>
        </p:nvGrpSpPr>
        <p:grpSpPr>
          <a:xfrm>
            <a:off x="1278525" y="1134281"/>
            <a:ext cx="6920582" cy="213439"/>
            <a:chOff x="1096850" y="3242811"/>
            <a:chExt cx="3936683" cy="134070"/>
          </a:xfrm>
        </p:grpSpPr>
        <p:cxnSp>
          <p:nvCxnSpPr>
            <p:cNvPr id="39" name="Google Shape;1433;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40" name="Google Shape;1434;p35"/>
            <p:cNvGrpSpPr/>
            <p:nvPr/>
          </p:nvGrpSpPr>
          <p:grpSpPr>
            <a:xfrm>
              <a:off x="4899464" y="3242811"/>
              <a:ext cx="134070" cy="134070"/>
              <a:chOff x="8382514" y="1084976"/>
              <a:chExt cx="265800" cy="265800"/>
            </a:xfrm>
          </p:grpSpPr>
          <p:sp>
            <p:nvSpPr>
              <p:cNvPr id="41" name="Google Shape;1435;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36;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ectangle 1"/>
          <p:cNvSpPr/>
          <p:nvPr/>
        </p:nvSpPr>
        <p:spPr>
          <a:xfrm>
            <a:off x="1466699" y="1594343"/>
            <a:ext cx="6210602" cy="2215991"/>
          </a:xfrm>
          <a:prstGeom prst="rect">
            <a:avLst/>
          </a:prstGeom>
        </p:spPr>
        <p:txBody>
          <a:bodyPr wrap="square">
            <a:spAutoFit/>
          </a:bodyPr>
          <a:lstStyle/>
          <a:p>
            <a:pPr lvl="0">
              <a:lnSpc>
                <a:spcPct val="115000"/>
              </a:lnSpc>
              <a:spcAft>
                <a:spcPts val="1000"/>
              </a:spcAft>
              <a:buSzPts val="1000"/>
              <a:tabLst>
                <a:tab pos="457200" algn="l"/>
              </a:tabLst>
            </a:pPr>
            <a:r>
              <a:rPr lang="en-GB" sz="1800" b="1" dirty="0">
                <a:latin typeface="Times New Roman" panose="02020603050405020304" pitchFamily="18" charset="0"/>
                <a:ea typeface="Times New Roman" panose="02020603050405020304" pitchFamily="18" charset="0"/>
                <a:cs typeface="Times New Roman" panose="02020603050405020304" pitchFamily="18" charset="0"/>
              </a:rPr>
              <a:t>Processes vs. Threads</a:t>
            </a:r>
            <a:r>
              <a:rPr lang="en-GB"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A process is an independent program in execution, while a thread is a lightweight execution unit within a process. Threads share memory and resources within the same process.</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8002358"/>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grpSp>
        <p:nvGrpSpPr>
          <p:cNvPr id="4" name="Google Shape;1626;p40"/>
          <p:cNvGrpSpPr/>
          <p:nvPr/>
        </p:nvGrpSpPr>
        <p:grpSpPr>
          <a:xfrm rot="10800000">
            <a:off x="1657668" y="714815"/>
            <a:ext cx="7377472" cy="274540"/>
            <a:chOff x="796100" y="3019701"/>
            <a:chExt cx="4558967" cy="134100"/>
          </a:xfrm>
        </p:grpSpPr>
        <p:sp>
          <p:nvSpPr>
            <p:cNvPr id="5"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7"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922;p48"/>
          <p:cNvGrpSpPr/>
          <p:nvPr/>
        </p:nvGrpSpPr>
        <p:grpSpPr>
          <a:xfrm>
            <a:off x="7143188" y="-2762276"/>
            <a:ext cx="4028179" cy="6346320"/>
            <a:chOff x="6914588" y="-2762276"/>
            <a:chExt cx="4028179" cy="6346320"/>
          </a:xfrm>
        </p:grpSpPr>
        <p:sp>
          <p:nvSpPr>
            <p:cNvPr id="10" name="Google Shape;1923;p48"/>
            <p:cNvSpPr/>
            <p:nvPr/>
          </p:nvSpPr>
          <p:spPr>
            <a:xfrm>
              <a:off x="6914588" y="-276227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24;p48"/>
            <p:cNvSpPr/>
            <p:nvPr/>
          </p:nvSpPr>
          <p:spPr>
            <a:xfrm>
              <a:off x="7191305" y="-124437"/>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25;p48"/>
            <p:cNvSpPr/>
            <p:nvPr/>
          </p:nvSpPr>
          <p:spPr>
            <a:xfrm>
              <a:off x="7867013" y="750687"/>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26;p48"/>
            <p:cNvSpPr/>
            <p:nvPr/>
          </p:nvSpPr>
          <p:spPr>
            <a:xfrm>
              <a:off x="7789451" y="-2619788"/>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927;p48"/>
          <p:cNvGrpSpPr/>
          <p:nvPr/>
        </p:nvGrpSpPr>
        <p:grpSpPr>
          <a:xfrm rot="-5400000">
            <a:off x="8884618" y="480749"/>
            <a:ext cx="88142" cy="1137387"/>
            <a:chOff x="3054755" y="4367024"/>
            <a:chExt cx="88142" cy="1137387"/>
          </a:xfrm>
        </p:grpSpPr>
        <p:sp>
          <p:nvSpPr>
            <p:cNvPr id="15" name="Google Shape;1928;p48"/>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29;p48"/>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930;p48"/>
          <p:cNvGrpSpPr/>
          <p:nvPr/>
        </p:nvGrpSpPr>
        <p:grpSpPr>
          <a:xfrm>
            <a:off x="-1106324" y="2263656"/>
            <a:ext cx="2992224" cy="3549051"/>
            <a:chOff x="-1325700" y="1246899"/>
            <a:chExt cx="2992224" cy="3549051"/>
          </a:xfrm>
        </p:grpSpPr>
        <p:pic>
          <p:nvPicPr>
            <p:cNvPr id="18" name="Google Shape;1931;p48"/>
            <p:cNvPicPr preferRelativeResize="0"/>
            <p:nvPr/>
          </p:nvPicPr>
          <p:blipFill rotWithShape="1">
            <a:blip r:embed="rId3">
              <a:alphaModFix/>
            </a:blip>
            <a:srcRect l="16960" t="24718" r="7121" b="26177"/>
            <a:stretch/>
          </p:blipFill>
          <p:spPr>
            <a:xfrm rot="-5400000">
              <a:off x="-1604113" y="1525312"/>
              <a:ext cx="3549051" cy="2992224"/>
            </a:xfrm>
            <a:prstGeom prst="rect">
              <a:avLst/>
            </a:prstGeom>
            <a:noFill/>
            <a:ln>
              <a:noFill/>
            </a:ln>
          </p:spPr>
        </p:pic>
        <p:grpSp>
          <p:nvGrpSpPr>
            <p:cNvPr id="19" name="Google Shape;1932;p48"/>
            <p:cNvGrpSpPr/>
            <p:nvPr/>
          </p:nvGrpSpPr>
          <p:grpSpPr>
            <a:xfrm>
              <a:off x="-369917" y="2704683"/>
              <a:ext cx="906953" cy="1517787"/>
              <a:chOff x="79748" y="2808602"/>
              <a:chExt cx="906953" cy="1517787"/>
            </a:xfrm>
          </p:grpSpPr>
          <p:sp>
            <p:nvSpPr>
              <p:cNvPr id="20" name="Google Shape;1933;p48"/>
              <p:cNvSpPr/>
              <p:nvPr/>
            </p:nvSpPr>
            <p:spPr>
              <a:xfrm rot="5400000">
                <a:off x="357831" y="282094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34;p48"/>
              <p:cNvSpPr/>
              <p:nvPr/>
            </p:nvSpPr>
            <p:spPr>
              <a:xfrm rot="5400000">
                <a:off x="537866" y="3393994"/>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35;p48"/>
              <p:cNvSpPr/>
              <p:nvPr/>
            </p:nvSpPr>
            <p:spPr>
              <a:xfrm rot="5400000">
                <a:off x="67406" y="3278257"/>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36;p48"/>
              <p:cNvSpPr/>
              <p:nvPr/>
            </p:nvSpPr>
            <p:spPr>
              <a:xfrm rot="5400000">
                <a:off x="417006" y="375669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 name="Google Shape;1937;p48"/>
          <p:cNvGrpSpPr/>
          <p:nvPr/>
        </p:nvGrpSpPr>
        <p:grpSpPr>
          <a:xfrm rot="10800000">
            <a:off x="-437163" y="1775222"/>
            <a:ext cx="1421047" cy="2833357"/>
            <a:chOff x="334358" y="2186737"/>
            <a:chExt cx="1421047" cy="2833357"/>
          </a:xfrm>
        </p:grpSpPr>
        <p:sp>
          <p:nvSpPr>
            <p:cNvPr id="25" name="Google Shape;1938;p48"/>
            <p:cNvSpPr/>
            <p:nvPr/>
          </p:nvSpPr>
          <p:spPr>
            <a:xfrm rot="10800000">
              <a:off x="334358" y="2186737"/>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1939;p48"/>
            <p:cNvGrpSpPr/>
            <p:nvPr/>
          </p:nvGrpSpPr>
          <p:grpSpPr>
            <a:xfrm rot="5400000">
              <a:off x="1046250" y="3181856"/>
              <a:ext cx="161977" cy="161940"/>
              <a:chOff x="1101075" y="2142375"/>
              <a:chExt cx="439200" cy="439100"/>
            </a:xfrm>
          </p:grpSpPr>
          <p:sp>
            <p:nvSpPr>
              <p:cNvPr id="30" name="Google Shape;1940;p4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41;p4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1942;p48"/>
            <p:cNvGrpSpPr/>
            <p:nvPr/>
          </p:nvGrpSpPr>
          <p:grpSpPr>
            <a:xfrm rot="-5400000">
              <a:off x="628029" y="4564272"/>
              <a:ext cx="161977" cy="161940"/>
              <a:chOff x="1101075" y="2142375"/>
              <a:chExt cx="439200" cy="439100"/>
            </a:xfrm>
          </p:grpSpPr>
          <p:sp>
            <p:nvSpPr>
              <p:cNvPr id="28" name="Google Shape;1943;p4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44;p4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 name="Google Shape;1626;p40"/>
          <p:cNvGrpSpPr/>
          <p:nvPr/>
        </p:nvGrpSpPr>
        <p:grpSpPr>
          <a:xfrm rot="10800000">
            <a:off x="1657668" y="714815"/>
            <a:ext cx="7377472" cy="274540"/>
            <a:chOff x="796100" y="3019701"/>
            <a:chExt cx="4558967" cy="134100"/>
          </a:xfrm>
        </p:grpSpPr>
        <p:sp>
          <p:nvSpPr>
            <p:cNvPr id="33"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5"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Rectangle 35"/>
          <p:cNvSpPr/>
          <p:nvPr/>
        </p:nvSpPr>
        <p:spPr>
          <a:xfrm>
            <a:off x="1163254" y="144200"/>
            <a:ext cx="5957578" cy="707886"/>
          </a:xfrm>
          <a:prstGeom prst="rect">
            <a:avLst/>
          </a:prstGeom>
        </p:spPr>
        <p:txBody>
          <a:bodyPr wrap="square">
            <a:spAutoFit/>
          </a:bodyPr>
          <a:lstStyle/>
          <a:p>
            <a:pPr marL="0" lvl="0" indent="0"/>
            <a:r>
              <a:rPr lang="en-US" sz="4000" dirty="0" smtClean="0">
                <a:solidFill>
                  <a:srgbClr val="00B050"/>
                </a:solidFill>
                <a:latin typeface="Broadway" panose="04040905080B02020502" pitchFamily="82" charset="0"/>
              </a:rPr>
              <a:t>	The </a:t>
            </a:r>
            <a:r>
              <a:rPr lang="en-US" sz="4000" dirty="0" smtClean="0">
                <a:solidFill>
                  <a:srgbClr val="FF0000"/>
                </a:solidFill>
                <a:latin typeface="Broadway" panose="04040905080B02020502" pitchFamily="82" charset="0"/>
              </a:rPr>
              <a:t>Gantt</a:t>
            </a:r>
            <a:r>
              <a:rPr lang="en-US" sz="4000" dirty="0" smtClean="0">
                <a:solidFill>
                  <a:srgbClr val="00B050"/>
                </a:solidFill>
                <a:latin typeface="Broadway" panose="04040905080B02020502" pitchFamily="82" charset="0"/>
              </a:rPr>
              <a:t> Chart</a:t>
            </a:r>
            <a:endParaRPr lang="en-GB" sz="4000" dirty="0">
              <a:solidFill>
                <a:srgbClr val="00B050"/>
              </a:solidFill>
              <a:latin typeface="Bodoni MT Black" panose="02070A03080606020203" pitchFamily="18" charset="0"/>
            </a:endParaRPr>
          </a:p>
        </p:txBody>
      </p:sp>
      <p:sp>
        <p:nvSpPr>
          <p:cNvPr id="38" name="Rectangle 37"/>
          <p:cNvSpPr/>
          <p:nvPr/>
        </p:nvSpPr>
        <p:spPr>
          <a:xfrm>
            <a:off x="1061446" y="1136505"/>
            <a:ext cx="8380629" cy="1354217"/>
          </a:xfrm>
          <a:prstGeom prst="rect">
            <a:avLst/>
          </a:prstGeom>
        </p:spPr>
        <p:txBody>
          <a:bodyPr wrap="square">
            <a:spAutoFit/>
          </a:bodyPr>
          <a:lstStyle/>
          <a:p>
            <a:pPr lvl="1"/>
            <a:r>
              <a:rPr lang="en-US" dirty="0" smtClean="0">
                <a:solidFill>
                  <a:srgbClr val="00B050"/>
                </a:solidFill>
              </a:rPr>
              <a:t>Ready QUE Chart:</a:t>
            </a:r>
            <a:endParaRPr lang="en-US" dirty="0">
              <a:solidFill>
                <a:srgbClr val="00B050"/>
              </a:solidFill>
            </a:endParaRPr>
          </a:p>
          <a:p>
            <a:pPr lvl="1">
              <a:buFont typeface="Wingdings" panose="05000000000000000000" pitchFamily="2" charset="2"/>
              <a:buChar char="v"/>
            </a:pPr>
            <a:endParaRPr lang="en-US" dirty="0" smtClean="0">
              <a:solidFill>
                <a:srgbClr val="00B050"/>
              </a:solidFill>
            </a:endParaRPr>
          </a:p>
          <a:p>
            <a:pPr lvl="1"/>
            <a:endParaRPr lang="en-US" dirty="0">
              <a:solidFill>
                <a:srgbClr val="00B050"/>
              </a:solidFill>
            </a:endParaRPr>
          </a:p>
          <a:p>
            <a:pPr lvl="1"/>
            <a:endParaRPr lang="en-US" sz="4000" dirty="0" smtClean="0">
              <a:solidFill>
                <a:srgbClr val="00B050"/>
              </a:solidFill>
            </a:endParaRPr>
          </a:p>
        </p:txBody>
      </p:sp>
      <p:grpSp>
        <p:nvGrpSpPr>
          <p:cNvPr id="51" name="Google Shape;1930;p48"/>
          <p:cNvGrpSpPr/>
          <p:nvPr/>
        </p:nvGrpSpPr>
        <p:grpSpPr>
          <a:xfrm>
            <a:off x="-1106467" y="2263656"/>
            <a:ext cx="2992224" cy="3549051"/>
            <a:chOff x="-1325700" y="1246899"/>
            <a:chExt cx="2992224" cy="3549051"/>
          </a:xfrm>
        </p:grpSpPr>
        <p:pic>
          <p:nvPicPr>
            <p:cNvPr id="52" name="Google Shape;1931;p48"/>
            <p:cNvPicPr preferRelativeResize="0"/>
            <p:nvPr/>
          </p:nvPicPr>
          <p:blipFill rotWithShape="1">
            <a:blip r:embed="rId3">
              <a:alphaModFix/>
            </a:blip>
            <a:srcRect l="16960" t="24718" r="7121" b="26177"/>
            <a:stretch/>
          </p:blipFill>
          <p:spPr>
            <a:xfrm rot="-5400000">
              <a:off x="-1604113" y="1525312"/>
              <a:ext cx="3549051" cy="2992224"/>
            </a:xfrm>
            <a:prstGeom prst="rect">
              <a:avLst/>
            </a:prstGeom>
            <a:noFill/>
            <a:ln>
              <a:noFill/>
            </a:ln>
          </p:spPr>
        </p:pic>
        <p:grpSp>
          <p:nvGrpSpPr>
            <p:cNvPr id="53" name="Google Shape;1932;p48"/>
            <p:cNvGrpSpPr/>
            <p:nvPr/>
          </p:nvGrpSpPr>
          <p:grpSpPr>
            <a:xfrm>
              <a:off x="-369917" y="2704683"/>
              <a:ext cx="906953" cy="1517787"/>
              <a:chOff x="79748" y="2808602"/>
              <a:chExt cx="906953" cy="1517787"/>
            </a:xfrm>
          </p:grpSpPr>
          <p:sp>
            <p:nvSpPr>
              <p:cNvPr id="54" name="Google Shape;1933;p48"/>
              <p:cNvSpPr/>
              <p:nvPr/>
            </p:nvSpPr>
            <p:spPr>
              <a:xfrm rot="5400000">
                <a:off x="357831" y="282094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34;p48"/>
              <p:cNvSpPr/>
              <p:nvPr/>
            </p:nvSpPr>
            <p:spPr>
              <a:xfrm rot="5400000">
                <a:off x="537866" y="3393994"/>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35;p48"/>
              <p:cNvSpPr/>
              <p:nvPr/>
            </p:nvSpPr>
            <p:spPr>
              <a:xfrm rot="5400000">
                <a:off x="67406" y="3278257"/>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36;p48"/>
              <p:cNvSpPr/>
              <p:nvPr/>
            </p:nvSpPr>
            <p:spPr>
              <a:xfrm rot="5400000">
                <a:off x="417006" y="375669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aphicFrame>
        <p:nvGraphicFramePr>
          <p:cNvPr id="3" name="Table 2"/>
          <p:cNvGraphicFramePr>
            <a:graphicFrameLocks noGrp="1"/>
          </p:cNvGraphicFramePr>
          <p:nvPr>
            <p:extLst>
              <p:ext uri="{D42A27DB-BD31-4B8C-83A1-F6EECF244321}">
                <p14:modId xmlns:p14="http://schemas.microsoft.com/office/powerpoint/2010/main" val="2912942866"/>
              </p:ext>
            </p:extLst>
          </p:nvPr>
        </p:nvGraphicFramePr>
        <p:xfrm>
          <a:off x="1185547" y="1457769"/>
          <a:ext cx="6096000" cy="370840"/>
        </p:xfrm>
        <a:graphic>
          <a:graphicData uri="http://schemas.openxmlformats.org/drawingml/2006/table">
            <a:tbl>
              <a:tblPr firstRow="1" bandRow="1">
                <a:tableStyleId>{78D53016-C617-4504-9B69-4949CE9F9CAA}</a:tableStyleId>
              </a:tblPr>
              <a:tblGrid>
                <a:gridCol w="609600">
                  <a:extLst>
                    <a:ext uri="{9D8B030D-6E8A-4147-A177-3AD203B41FA5}">
                      <a16:colId xmlns:a16="http://schemas.microsoft.com/office/drawing/2014/main" val="1543780541"/>
                    </a:ext>
                  </a:extLst>
                </a:gridCol>
                <a:gridCol w="609600">
                  <a:extLst>
                    <a:ext uri="{9D8B030D-6E8A-4147-A177-3AD203B41FA5}">
                      <a16:colId xmlns:a16="http://schemas.microsoft.com/office/drawing/2014/main" val="141271044"/>
                    </a:ext>
                  </a:extLst>
                </a:gridCol>
                <a:gridCol w="609600">
                  <a:extLst>
                    <a:ext uri="{9D8B030D-6E8A-4147-A177-3AD203B41FA5}">
                      <a16:colId xmlns:a16="http://schemas.microsoft.com/office/drawing/2014/main" val="373580555"/>
                    </a:ext>
                  </a:extLst>
                </a:gridCol>
                <a:gridCol w="609600">
                  <a:extLst>
                    <a:ext uri="{9D8B030D-6E8A-4147-A177-3AD203B41FA5}">
                      <a16:colId xmlns:a16="http://schemas.microsoft.com/office/drawing/2014/main" val="3503912062"/>
                    </a:ext>
                  </a:extLst>
                </a:gridCol>
                <a:gridCol w="609600">
                  <a:extLst>
                    <a:ext uri="{9D8B030D-6E8A-4147-A177-3AD203B41FA5}">
                      <a16:colId xmlns:a16="http://schemas.microsoft.com/office/drawing/2014/main" val="136022390"/>
                    </a:ext>
                  </a:extLst>
                </a:gridCol>
                <a:gridCol w="609600">
                  <a:extLst>
                    <a:ext uri="{9D8B030D-6E8A-4147-A177-3AD203B41FA5}">
                      <a16:colId xmlns:a16="http://schemas.microsoft.com/office/drawing/2014/main" val="3462777466"/>
                    </a:ext>
                  </a:extLst>
                </a:gridCol>
                <a:gridCol w="609600">
                  <a:extLst>
                    <a:ext uri="{9D8B030D-6E8A-4147-A177-3AD203B41FA5}">
                      <a16:colId xmlns:a16="http://schemas.microsoft.com/office/drawing/2014/main" val="3130915986"/>
                    </a:ext>
                  </a:extLst>
                </a:gridCol>
                <a:gridCol w="609600">
                  <a:extLst>
                    <a:ext uri="{9D8B030D-6E8A-4147-A177-3AD203B41FA5}">
                      <a16:colId xmlns:a16="http://schemas.microsoft.com/office/drawing/2014/main" val="3353475971"/>
                    </a:ext>
                  </a:extLst>
                </a:gridCol>
                <a:gridCol w="609600">
                  <a:extLst>
                    <a:ext uri="{9D8B030D-6E8A-4147-A177-3AD203B41FA5}">
                      <a16:colId xmlns:a16="http://schemas.microsoft.com/office/drawing/2014/main" val="2594425081"/>
                    </a:ext>
                  </a:extLst>
                </a:gridCol>
                <a:gridCol w="609600">
                  <a:extLst>
                    <a:ext uri="{9D8B030D-6E8A-4147-A177-3AD203B41FA5}">
                      <a16:colId xmlns:a16="http://schemas.microsoft.com/office/drawing/2014/main" val="1790715496"/>
                    </a:ext>
                  </a:extLst>
                </a:gridCol>
              </a:tblGrid>
              <a:tr h="370840">
                <a:tc>
                  <a:txBody>
                    <a:bodyPr/>
                    <a:lstStyle/>
                    <a:p>
                      <a:r>
                        <a:rPr lang="en-US" dirty="0" smtClean="0"/>
                        <a:t>P1</a:t>
                      </a:r>
                      <a:endParaRPr lang="en-GB" dirty="0"/>
                    </a:p>
                  </a:txBody>
                  <a:tcPr/>
                </a:tc>
                <a:tc>
                  <a:txBody>
                    <a:bodyPr/>
                    <a:lstStyle/>
                    <a:p>
                      <a:r>
                        <a:rPr lang="en-US" dirty="0" smtClean="0"/>
                        <a:t>P2</a:t>
                      </a:r>
                      <a:endParaRPr lang="en-GB" dirty="0"/>
                    </a:p>
                  </a:txBody>
                  <a:tcPr/>
                </a:tc>
                <a:tc>
                  <a:txBody>
                    <a:bodyPr/>
                    <a:lstStyle/>
                    <a:p>
                      <a:r>
                        <a:rPr lang="en-US" dirty="0" smtClean="0"/>
                        <a:t>P3</a:t>
                      </a:r>
                      <a:endParaRPr lang="en-GB" dirty="0"/>
                    </a:p>
                  </a:txBody>
                  <a:tcPr/>
                </a:tc>
                <a:tc>
                  <a:txBody>
                    <a:bodyPr/>
                    <a:lstStyle/>
                    <a:p>
                      <a:r>
                        <a:rPr lang="en-US" dirty="0" smtClean="0"/>
                        <a:t>P1</a:t>
                      </a:r>
                      <a:endParaRPr lang="en-GB" dirty="0"/>
                    </a:p>
                  </a:txBody>
                  <a:tcPr/>
                </a:tc>
                <a:tc>
                  <a:txBody>
                    <a:bodyPr/>
                    <a:lstStyle/>
                    <a:p>
                      <a:r>
                        <a:rPr lang="en-US" dirty="0" smtClean="0"/>
                        <a:t>P4</a:t>
                      </a:r>
                      <a:endParaRPr lang="en-GB" dirty="0"/>
                    </a:p>
                  </a:txBody>
                  <a:tcPr/>
                </a:tc>
                <a:tc>
                  <a:txBody>
                    <a:bodyPr/>
                    <a:lstStyle/>
                    <a:p>
                      <a:r>
                        <a:rPr lang="en-US" dirty="0" smtClean="0"/>
                        <a:t>P5</a:t>
                      </a:r>
                      <a:endParaRPr lang="en-GB" dirty="0"/>
                    </a:p>
                  </a:txBody>
                  <a:tcPr/>
                </a:tc>
                <a:tc>
                  <a:txBody>
                    <a:bodyPr/>
                    <a:lstStyle/>
                    <a:p>
                      <a:r>
                        <a:rPr lang="en-US" dirty="0" smtClean="0"/>
                        <a:t>P2</a:t>
                      </a:r>
                      <a:endParaRPr lang="en-GB" dirty="0"/>
                    </a:p>
                  </a:txBody>
                  <a:tcPr/>
                </a:tc>
                <a:tc>
                  <a:txBody>
                    <a:bodyPr/>
                    <a:lstStyle/>
                    <a:p>
                      <a:r>
                        <a:rPr lang="en-US" dirty="0" smtClean="0"/>
                        <a:t>P5</a:t>
                      </a:r>
                      <a:endParaRPr lang="en-GB" dirty="0"/>
                    </a:p>
                  </a:txBody>
                  <a:tcPr/>
                </a:tc>
                <a:tc>
                  <a:txBody>
                    <a:bodyPr/>
                    <a:lstStyle/>
                    <a:p>
                      <a:r>
                        <a:rPr lang="en-US" dirty="0" smtClean="0"/>
                        <a:t>P2</a:t>
                      </a:r>
                      <a:endParaRPr lang="en-GB" dirty="0"/>
                    </a:p>
                  </a:txBody>
                  <a:tcPr/>
                </a:tc>
                <a:tc>
                  <a:txBody>
                    <a:bodyPr/>
                    <a:lstStyle/>
                    <a:p>
                      <a:r>
                        <a:rPr lang="en-US" dirty="0" smtClean="0"/>
                        <a:t>P5</a:t>
                      </a:r>
                      <a:endParaRPr lang="en-GB" dirty="0"/>
                    </a:p>
                  </a:txBody>
                  <a:tcPr/>
                </a:tc>
                <a:extLst>
                  <a:ext uri="{0D108BD9-81ED-4DB2-BD59-A6C34878D82A}">
                    <a16:rowId xmlns:a16="http://schemas.microsoft.com/office/drawing/2014/main" val="1171346538"/>
                  </a:ext>
                </a:extLst>
              </a:tr>
            </a:tbl>
          </a:graphicData>
        </a:graphic>
      </p:graphicFrame>
      <p:sp>
        <p:nvSpPr>
          <p:cNvPr id="44" name="Rectangle 43"/>
          <p:cNvSpPr/>
          <p:nvPr/>
        </p:nvSpPr>
        <p:spPr>
          <a:xfrm>
            <a:off x="1020553" y="2049629"/>
            <a:ext cx="8380629" cy="2123658"/>
          </a:xfrm>
          <a:prstGeom prst="rect">
            <a:avLst/>
          </a:prstGeom>
        </p:spPr>
        <p:txBody>
          <a:bodyPr wrap="square">
            <a:spAutoFit/>
          </a:bodyPr>
          <a:lstStyle/>
          <a:p>
            <a:pPr lvl="1"/>
            <a:r>
              <a:rPr lang="en-US" sz="1600" dirty="0" smtClean="0">
                <a:solidFill>
                  <a:srgbClr val="00B050"/>
                </a:solidFill>
              </a:rPr>
              <a:t>The Gantt Chart:</a:t>
            </a:r>
          </a:p>
          <a:p>
            <a:pPr lvl="1"/>
            <a:endParaRPr lang="en-US" sz="1600" dirty="0">
              <a:solidFill>
                <a:srgbClr val="00B050"/>
              </a:solidFill>
            </a:endParaRPr>
          </a:p>
          <a:p>
            <a:pPr lvl="1"/>
            <a:endParaRPr lang="en-US" sz="1600" dirty="0" smtClean="0">
              <a:solidFill>
                <a:srgbClr val="00B050"/>
              </a:solidFill>
            </a:endParaRPr>
          </a:p>
          <a:p>
            <a:pPr lvl="1"/>
            <a:r>
              <a:rPr lang="en-US" sz="1600" dirty="0">
                <a:solidFill>
                  <a:srgbClr val="00B050"/>
                </a:solidFill>
              </a:rPr>
              <a:t> </a:t>
            </a:r>
            <a:r>
              <a:rPr lang="en-US" sz="1600" dirty="0" smtClean="0">
                <a:solidFill>
                  <a:srgbClr val="00B050"/>
                </a:solidFill>
              </a:rPr>
              <a:t>0    2         4         6         8         9       11      13       15      16      18</a:t>
            </a:r>
            <a:endParaRPr lang="en-US" sz="1600" dirty="0">
              <a:solidFill>
                <a:srgbClr val="00B050"/>
              </a:solidFill>
            </a:endParaRPr>
          </a:p>
          <a:p>
            <a:pPr lvl="1">
              <a:buFont typeface="Wingdings" panose="05000000000000000000" pitchFamily="2" charset="2"/>
              <a:buChar char="v"/>
            </a:pPr>
            <a:endParaRPr lang="en-US" dirty="0" smtClean="0">
              <a:solidFill>
                <a:srgbClr val="00B050"/>
              </a:solidFill>
            </a:endParaRPr>
          </a:p>
          <a:p>
            <a:pPr lvl="1"/>
            <a:endParaRPr lang="en-US" dirty="0">
              <a:solidFill>
                <a:srgbClr val="00B050"/>
              </a:solidFill>
            </a:endParaRPr>
          </a:p>
          <a:p>
            <a:pPr lvl="1"/>
            <a:endParaRPr lang="en-US" sz="4000" dirty="0" smtClean="0">
              <a:solidFill>
                <a:srgbClr val="00B050"/>
              </a:solidFill>
            </a:endParaRPr>
          </a:p>
        </p:txBody>
      </p:sp>
      <p:graphicFrame>
        <p:nvGraphicFramePr>
          <p:cNvPr id="47" name="Table 46"/>
          <p:cNvGraphicFramePr>
            <a:graphicFrameLocks noGrp="1"/>
          </p:cNvGraphicFramePr>
          <p:nvPr>
            <p:extLst>
              <p:ext uri="{D42A27DB-BD31-4B8C-83A1-F6EECF244321}">
                <p14:modId xmlns:p14="http://schemas.microsoft.com/office/powerpoint/2010/main" val="473829464"/>
              </p:ext>
            </p:extLst>
          </p:nvPr>
        </p:nvGraphicFramePr>
        <p:xfrm>
          <a:off x="1163254" y="2484183"/>
          <a:ext cx="6096000" cy="370840"/>
        </p:xfrm>
        <a:graphic>
          <a:graphicData uri="http://schemas.openxmlformats.org/drawingml/2006/table">
            <a:tbl>
              <a:tblPr firstRow="1" bandRow="1">
                <a:tableStyleId>{78D53016-C617-4504-9B69-4949CE9F9CAA}</a:tableStyleId>
              </a:tblPr>
              <a:tblGrid>
                <a:gridCol w="609600">
                  <a:extLst>
                    <a:ext uri="{9D8B030D-6E8A-4147-A177-3AD203B41FA5}">
                      <a16:colId xmlns:a16="http://schemas.microsoft.com/office/drawing/2014/main" val="1543780541"/>
                    </a:ext>
                  </a:extLst>
                </a:gridCol>
                <a:gridCol w="609600">
                  <a:extLst>
                    <a:ext uri="{9D8B030D-6E8A-4147-A177-3AD203B41FA5}">
                      <a16:colId xmlns:a16="http://schemas.microsoft.com/office/drawing/2014/main" val="141271044"/>
                    </a:ext>
                  </a:extLst>
                </a:gridCol>
                <a:gridCol w="609600">
                  <a:extLst>
                    <a:ext uri="{9D8B030D-6E8A-4147-A177-3AD203B41FA5}">
                      <a16:colId xmlns:a16="http://schemas.microsoft.com/office/drawing/2014/main" val="373580555"/>
                    </a:ext>
                  </a:extLst>
                </a:gridCol>
                <a:gridCol w="609600">
                  <a:extLst>
                    <a:ext uri="{9D8B030D-6E8A-4147-A177-3AD203B41FA5}">
                      <a16:colId xmlns:a16="http://schemas.microsoft.com/office/drawing/2014/main" val="3503912062"/>
                    </a:ext>
                  </a:extLst>
                </a:gridCol>
                <a:gridCol w="609600">
                  <a:extLst>
                    <a:ext uri="{9D8B030D-6E8A-4147-A177-3AD203B41FA5}">
                      <a16:colId xmlns:a16="http://schemas.microsoft.com/office/drawing/2014/main" val="136022390"/>
                    </a:ext>
                  </a:extLst>
                </a:gridCol>
                <a:gridCol w="609600">
                  <a:extLst>
                    <a:ext uri="{9D8B030D-6E8A-4147-A177-3AD203B41FA5}">
                      <a16:colId xmlns:a16="http://schemas.microsoft.com/office/drawing/2014/main" val="3462777466"/>
                    </a:ext>
                  </a:extLst>
                </a:gridCol>
                <a:gridCol w="609600">
                  <a:extLst>
                    <a:ext uri="{9D8B030D-6E8A-4147-A177-3AD203B41FA5}">
                      <a16:colId xmlns:a16="http://schemas.microsoft.com/office/drawing/2014/main" val="3130915986"/>
                    </a:ext>
                  </a:extLst>
                </a:gridCol>
                <a:gridCol w="609600">
                  <a:extLst>
                    <a:ext uri="{9D8B030D-6E8A-4147-A177-3AD203B41FA5}">
                      <a16:colId xmlns:a16="http://schemas.microsoft.com/office/drawing/2014/main" val="3353475971"/>
                    </a:ext>
                  </a:extLst>
                </a:gridCol>
                <a:gridCol w="609600">
                  <a:extLst>
                    <a:ext uri="{9D8B030D-6E8A-4147-A177-3AD203B41FA5}">
                      <a16:colId xmlns:a16="http://schemas.microsoft.com/office/drawing/2014/main" val="2594425081"/>
                    </a:ext>
                  </a:extLst>
                </a:gridCol>
                <a:gridCol w="609600">
                  <a:extLst>
                    <a:ext uri="{9D8B030D-6E8A-4147-A177-3AD203B41FA5}">
                      <a16:colId xmlns:a16="http://schemas.microsoft.com/office/drawing/2014/main" val="1790715496"/>
                    </a:ext>
                  </a:extLst>
                </a:gridCol>
              </a:tblGrid>
              <a:tr h="370840">
                <a:tc>
                  <a:txBody>
                    <a:bodyPr/>
                    <a:lstStyle/>
                    <a:p>
                      <a:r>
                        <a:rPr lang="en-US" dirty="0" smtClean="0"/>
                        <a:t>P1</a:t>
                      </a:r>
                      <a:endParaRPr lang="en-GB" dirty="0"/>
                    </a:p>
                  </a:txBody>
                  <a:tcPr/>
                </a:tc>
                <a:tc>
                  <a:txBody>
                    <a:bodyPr/>
                    <a:lstStyle/>
                    <a:p>
                      <a:r>
                        <a:rPr lang="en-US" dirty="0" smtClean="0"/>
                        <a:t>P2</a:t>
                      </a:r>
                      <a:endParaRPr lang="en-GB" dirty="0"/>
                    </a:p>
                  </a:txBody>
                  <a:tcPr/>
                </a:tc>
                <a:tc>
                  <a:txBody>
                    <a:bodyPr/>
                    <a:lstStyle/>
                    <a:p>
                      <a:r>
                        <a:rPr lang="en-US" dirty="0" smtClean="0"/>
                        <a:t>P3</a:t>
                      </a:r>
                      <a:endParaRPr lang="en-GB" dirty="0"/>
                    </a:p>
                  </a:txBody>
                  <a:tcPr/>
                </a:tc>
                <a:tc>
                  <a:txBody>
                    <a:bodyPr/>
                    <a:lstStyle/>
                    <a:p>
                      <a:r>
                        <a:rPr lang="en-US" dirty="0" smtClean="0"/>
                        <a:t>P1</a:t>
                      </a:r>
                      <a:endParaRPr lang="en-GB" dirty="0"/>
                    </a:p>
                  </a:txBody>
                  <a:tcPr/>
                </a:tc>
                <a:tc>
                  <a:txBody>
                    <a:bodyPr/>
                    <a:lstStyle/>
                    <a:p>
                      <a:r>
                        <a:rPr lang="en-US" dirty="0" smtClean="0"/>
                        <a:t>P4</a:t>
                      </a:r>
                      <a:endParaRPr lang="en-GB" dirty="0"/>
                    </a:p>
                  </a:txBody>
                  <a:tcPr/>
                </a:tc>
                <a:tc>
                  <a:txBody>
                    <a:bodyPr/>
                    <a:lstStyle/>
                    <a:p>
                      <a:r>
                        <a:rPr lang="en-US" dirty="0" smtClean="0"/>
                        <a:t>P5</a:t>
                      </a:r>
                      <a:endParaRPr lang="en-GB" dirty="0"/>
                    </a:p>
                  </a:txBody>
                  <a:tcPr/>
                </a:tc>
                <a:tc>
                  <a:txBody>
                    <a:bodyPr/>
                    <a:lstStyle/>
                    <a:p>
                      <a:r>
                        <a:rPr lang="en-US" dirty="0" smtClean="0"/>
                        <a:t>P2</a:t>
                      </a:r>
                      <a:endParaRPr lang="en-GB" dirty="0"/>
                    </a:p>
                  </a:txBody>
                  <a:tcPr/>
                </a:tc>
                <a:tc>
                  <a:txBody>
                    <a:bodyPr/>
                    <a:lstStyle/>
                    <a:p>
                      <a:r>
                        <a:rPr lang="en-US" dirty="0" smtClean="0"/>
                        <a:t>P5</a:t>
                      </a:r>
                      <a:endParaRPr lang="en-GB" dirty="0"/>
                    </a:p>
                  </a:txBody>
                  <a:tcPr/>
                </a:tc>
                <a:tc>
                  <a:txBody>
                    <a:bodyPr/>
                    <a:lstStyle/>
                    <a:p>
                      <a:r>
                        <a:rPr lang="en-US" dirty="0" smtClean="0"/>
                        <a:t>P2</a:t>
                      </a:r>
                      <a:endParaRPr lang="en-GB" dirty="0"/>
                    </a:p>
                  </a:txBody>
                  <a:tcPr/>
                </a:tc>
                <a:tc>
                  <a:txBody>
                    <a:bodyPr/>
                    <a:lstStyle/>
                    <a:p>
                      <a:r>
                        <a:rPr lang="en-US" dirty="0" smtClean="0"/>
                        <a:t>P5</a:t>
                      </a:r>
                      <a:endParaRPr lang="en-GB" dirty="0"/>
                    </a:p>
                  </a:txBody>
                  <a:tcPr/>
                </a:tc>
                <a:extLst>
                  <a:ext uri="{0D108BD9-81ED-4DB2-BD59-A6C34878D82A}">
                    <a16:rowId xmlns:a16="http://schemas.microsoft.com/office/drawing/2014/main" val="1171346538"/>
                  </a:ext>
                </a:extLst>
              </a:tr>
            </a:tbl>
          </a:graphicData>
        </a:graphic>
      </p:graphicFrame>
    </p:spTree>
    <p:extLst>
      <p:ext uri="{BB962C8B-B14F-4D97-AF65-F5344CB8AC3E}">
        <p14:creationId xmlns:p14="http://schemas.microsoft.com/office/powerpoint/2010/main" val="1506856746"/>
      </p:ext>
    </p:extLst>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8" name="Rectangle 7"/>
          <p:cNvSpPr/>
          <p:nvPr/>
        </p:nvSpPr>
        <p:spPr>
          <a:xfrm>
            <a:off x="2039015" y="106436"/>
            <a:ext cx="5957578" cy="707886"/>
          </a:xfrm>
          <a:prstGeom prst="rect">
            <a:avLst/>
          </a:prstGeom>
        </p:spPr>
        <p:txBody>
          <a:bodyPr wrap="square">
            <a:spAutoFit/>
          </a:bodyPr>
          <a:lstStyle/>
          <a:p>
            <a:pPr marL="0" lvl="0" indent="0"/>
            <a:r>
              <a:rPr lang="en-US" sz="4000" dirty="0" smtClean="0">
                <a:solidFill>
                  <a:srgbClr val="00B050"/>
                </a:solidFill>
                <a:latin typeface="Broadway" panose="04040905080B02020502" pitchFamily="82" charset="0"/>
              </a:rPr>
              <a:t>	Calculati</a:t>
            </a:r>
            <a:r>
              <a:rPr lang="en-US" sz="4000" dirty="0" smtClean="0">
                <a:solidFill>
                  <a:srgbClr val="FF0000"/>
                </a:solidFill>
                <a:latin typeface="Broadway" panose="04040905080B02020502" pitchFamily="82" charset="0"/>
              </a:rPr>
              <a:t>o</a:t>
            </a:r>
            <a:r>
              <a:rPr lang="en-US" sz="4000" dirty="0" smtClean="0">
                <a:solidFill>
                  <a:srgbClr val="00B050"/>
                </a:solidFill>
                <a:latin typeface="Broadway" panose="04040905080B02020502" pitchFamily="82" charset="0"/>
              </a:rPr>
              <a:t>n</a:t>
            </a:r>
            <a:endParaRPr lang="en-GB" sz="4000" dirty="0">
              <a:solidFill>
                <a:srgbClr val="00B050"/>
              </a:solidFill>
              <a:latin typeface="Bodoni MT Black" panose="02070A03080606020203" pitchFamily="18" charset="0"/>
            </a:endParaRPr>
          </a:p>
        </p:txBody>
      </p:sp>
      <p:grpSp>
        <p:nvGrpSpPr>
          <p:cNvPr id="4" name="Google Shape;1626;p40"/>
          <p:cNvGrpSpPr/>
          <p:nvPr/>
        </p:nvGrpSpPr>
        <p:grpSpPr>
          <a:xfrm rot="10800000">
            <a:off x="1657668" y="714815"/>
            <a:ext cx="7377472" cy="274540"/>
            <a:chOff x="796100" y="3019701"/>
            <a:chExt cx="4558967" cy="134100"/>
          </a:xfrm>
        </p:grpSpPr>
        <p:sp>
          <p:nvSpPr>
            <p:cNvPr id="5"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7"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5" name="Table 14"/>
          <p:cNvGraphicFramePr>
            <a:graphicFrameLocks noGrp="1"/>
          </p:cNvGraphicFramePr>
          <p:nvPr>
            <p:extLst>
              <p:ext uri="{D42A27DB-BD31-4B8C-83A1-F6EECF244321}">
                <p14:modId xmlns:p14="http://schemas.microsoft.com/office/powerpoint/2010/main" val="2041347982"/>
              </p:ext>
            </p:extLst>
          </p:nvPr>
        </p:nvGraphicFramePr>
        <p:xfrm>
          <a:off x="1561415" y="1126626"/>
          <a:ext cx="6602668" cy="2938849"/>
        </p:xfrm>
        <a:graphic>
          <a:graphicData uri="http://schemas.openxmlformats.org/drawingml/2006/table">
            <a:tbl>
              <a:tblPr firstRow="1" bandRow="1">
                <a:tableStyleId>{18603FDC-E32A-4AB5-989C-0864C3EAD2B8}</a:tableStyleId>
              </a:tblPr>
              <a:tblGrid>
                <a:gridCol w="698224">
                  <a:extLst>
                    <a:ext uri="{9D8B030D-6E8A-4147-A177-3AD203B41FA5}">
                      <a16:colId xmlns:a16="http://schemas.microsoft.com/office/drawing/2014/main" val="3982761336"/>
                    </a:ext>
                  </a:extLst>
                </a:gridCol>
                <a:gridCol w="691820">
                  <a:extLst>
                    <a:ext uri="{9D8B030D-6E8A-4147-A177-3AD203B41FA5}">
                      <a16:colId xmlns:a16="http://schemas.microsoft.com/office/drawing/2014/main" val="1223022153"/>
                    </a:ext>
                  </a:extLst>
                </a:gridCol>
                <a:gridCol w="746618">
                  <a:extLst>
                    <a:ext uri="{9D8B030D-6E8A-4147-A177-3AD203B41FA5}">
                      <a16:colId xmlns:a16="http://schemas.microsoft.com/office/drawing/2014/main" val="2458860451"/>
                    </a:ext>
                  </a:extLst>
                </a:gridCol>
                <a:gridCol w="1138256">
                  <a:extLst>
                    <a:ext uri="{9D8B030D-6E8A-4147-A177-3AD203B41FA5}">
                      <a16:colId xmlns:a16="http://schemas.microsoft.com/office/drawing/2014/main" val="393821591"/>
                    </a:ext>
                  </a:extLst>
                </a:gridCol>
                <a:gridCol w="1226407">
                  <a:extLst>
                    <a:ext uri="{9D8B030D-6E8A-4147-A177-3AD203B41FA5}">
                      <a16:colId xmlns:a16="http://schemas.microsoft.com/office/drawing/2014/main" val="2336509117"/>
                    </a:ext>
                  </a:extLst>
                </a:gridCol>
                <a:gridCol w="613202">
                  <a:extLst>
                    <a:ext uri="{9D8B030D-6E8A-4147-A177-3AD203B41FA5}">
                      <a16:colId xmlns:a16="http://schemas.microsoft.com/office/drawing/2014/main" val="2981763754"/>
                    </a:ext>
                  </a:extLst>
                </a:gridCol>
                <a:gridCol w="1488141">
                  <a:extLst>
                    <a:ext uri="{9D8B030D-6E8A-4147-A177-3AD203B41FA5}">
                      <a16:colId xmlns:a16="http://schemas.microsoft.com/office/drawing/2014/main" val="302871999"/>
                    </a:ext>
                  </a:extLst>
                </a:gridCol>
              </a:tblGrid>
              <a:tr h="379059">
                <a:tc>
                  <a:txBody>
                    <a:bodyPr/>
                    <a:lstStyle/>
                    <a:p>
                      <a:r>
                        <a:rPr lang="en-US" sz="1200" dirty="0" smtClean="0">
                          <a:solidFill>
                            <a:schemeClr val="tx1"/>
                          </a:solidFill>
                        </a:rPr>
                        <a:t>PID</a:t>
                      </a:r>
                      <a:endParaRPr lang="en-GB" sz="1200" dirty="0">
                        <a:solidFill>
                          <a:schemeClr val="tx1"/>
                        </a:solidFill>
                      </a:endParaRPr>
                    </a:p>
                  </a:txBody>
                  <a:tcPr/>
                </a:tc>
                <a:tc>
                  <a:txBody>
                    <a:bodyPr/>
                    <a:lstStyle/>
                    <a:p>
                      <a:r>
                        <a:rPr lang="en-US" sz="1200" dirty="0" smtClean="0">
                          <a:solidFill>
                            <a:schemeClr val="tx1"/>
                          </a:solidFill>
                        </a:rPr>
                        <a:t>AT</a:t>
                      </a:r>
                      <a:endParaRPr lang="en-GB" sz="1200" dirty="0">
                        <a:solidFill>
                          <a:schemeClr val="tx1"/>
                        </a:solidFill>
                      </a:endParaRPr>
                    </a:p>
                  </a:txBody>
                  <a:tcPr/>
                </a:tc>
                <a:tc>
                  <a:txBody>
                    <a:bodyPr/>
                    <a:lstStyle/>
                    <a:p>
                      <a:r>
                        <a:rPr lang="en-US" sz="1200" dirty="0" smtClean="0">
                          <a:solidFill>
                            <a:schemeClr val="tx1"/>
                          </a:solidFill>
                        </a:rPr>
                        <a:t>BT</a:t>
                      </a:r>
                      <a:endParaRPr lang="en-GB" sz="1200" dirty="0">
                        <a:solidFill>
                          <a:schemeClr val="tx1"/>
                        </a:solidFill>
                      </a:endParaRPr>
                    </a:p>
                  </a:txBody>
                  <a:tcPr/>
                </a:tc>
                <a:tc>
                  <a:txBody>
                    <a:bodyPr/>
                    <a:lstStyle/>
                    <a:p>
                      <a:r>
                        <a:rPr lang="en-US" sz="1100" dirty="0" smtClean="0">
                          <a:solidFill>
                            <a:schemeClr val="tx1"/>
                          </a:solidFill>
                        </a:rPr>
                        <a:t>TAT=(CT-AT)</a:t>
                      </a:r>
                      <a:endParaRPr lang="en-GB" sz="1100" dirty="0">
                        <a:solidFill>
                          <a:schemeClr val="tx1"/>
                        </a:solidFill>
                      </a:endParaRPr>
                    </a:p>
                  </a:txBody>
                  <a:tcPr/>
                </a:tc>
                <a:tc>
                  <a:txBody>
                    <a:bodyPr/>
                    <a:lstStyle/>
                    <a:p>
                      <a:r>
                        <a:rPr lang="en-US" sz="1100" dirty="0" smtClean="0">
                          <a:solidFill>
                            <a:schemeClr val="tx1"/>
                          </a:solidFill>
                        </a:rPr>
                        <a:t>WT=(TAT-BT)</a:t>
                      </a:r>
                      <a:endParaRPr lang="en-GB" sz="1100" dirty="0">
                        <a:solidFill>
                          <a:schemeClr val="tx1"/>
                        </a:solidFill>
                      </a:endParaRPr>
                    </a:p>
                  </a:txBody>
                  <a:tcPr/>
                </a:tc>
                <a:tc>
                  <a:txBody>
                    <a:bodyPr/>
                    <a:lstStyle/>
                    <a:p>
                      <a:r>
                        <a:rPr lang="en-US" sz="1000" dirty="0" smtClean="0">
                          <a:solidFill>
                            <a:schemeClr val="tx1"/>
                          </a:solidFill>
                        </a:rPr>
                        <a:t>CT</a:t>
                      </a:r>
                      <a:endParaRPr lang="en-GB" sz="1000" dirty="0">
                        <a:solidFill>
                          <a:schemeClr val="tx1"/>
                        </a:solidFill>
                      </a:endParaRPr>
                    </a:p>
                  </a:txBody>
                  <a:tcPr/>
                </a:tc>
                <a:tc>
                  <a:txBody>
                    <a:bodyPr/>
                    <a:lstStyle/>
                    <a:p>
                      <a:r>
                        <a:rPr lang="en-US" sz="1000" dirty="0" smtClean="0">
                          <a:solidFill>
                            <a:schemeClr val="tx1"/>
                          </a:solidFill>
                        </a:rPr>
                        <a:t>Response Time(RT)</a:t>
                      </a:r>
                      <a:endParaRPr lang="en-GB" sz="1000" dirty="0">
                        <a:solidFill>
                          <a:schemeClr val="tx1"/>
                        </a:solidFill>
                      </a:endParaRPr>
                    </a:p>
                  </a:txBody>
                  <a:tcPr/>
                </a:tc>
                <a:extLst>
                  <a:ext uri="{0D108BD9-81ED-4DB2-BD59-A6C34878D82A}">
                    <a16:rowId xmlns:a16="http://schemas.microsoft.com/office/drawing/2014/main" val="41168160"/>
                  </a:ext>
                </a:extLst>
              </a:tr>
              <a:tr h="511958">
                <a:tc>
                  <a:txBody>
                    <a:bodyPr/>
                    <a:lstStyle/>
                    <a:p>
                      <a:r>
                        <a:rPr lang="en-US" sz="1800" dirty="0" smtClean="0">
                          <a:solidFill>
                            <a:schemeClr val="tx1"/>
                          </a:solidFill>
                        </a:rPr>
                        <a:t>P1</a:t>
                      </a:r>
                      <a:endParaRPr lang="en-GB" sz="1800" dirty="0">
                        <a:solidFill>
                          <a:schemeClr val="tx1"/>
                        </a:solidFill>
                      </a:endParaRPr>
                    </a:p>
                  </a:txBody>
                  <a:tcPr/>
                </a:tc>
                <a:tc>
                  <a:txBody>
                    <a:bodyPr/>
                    <a:lstStyle/>
                    <a:p>
                      <a:r>
                        <a:rPr lang="en-US" sz="1800" dirty="0" smtClean="0">
                          <a:solidFill>
                            <a:schemeClr val="tx1"/>
                          </a:solidFill>
                        </a:rPr>
                        <a:t>0</a:t>
                      </a:r>
                      <a:endParaRPr lang="en-GB" sz="1800" dirty="0">
                        <a:solidFill>
                          <a:schemeClr val="tx1"/>
                        </a:solidFill>
                      </a:endParaRPr>
                    </a:p>
                  </a:txBody>
                  <a:tcPr/>
                </a:tc>
                <a:tc>
                  <a:txBody>
                    <a:bodyPr/>
                    <a:lstStyle/>
                    <a:p>
                      <a:r>
                        <a:rPr lang="en-US" sz="1800" dirty="0" smtClean="0">
                          <a:solidFill>
                            <a:schemeClr val="tx1"/>
                          </a:solidFill>
                        </a:rPr>
                        <a:t>4</a:t>
                      </a:r>
                      <a:endParaRPr lang="en-GB" sz="1800" dirty="0">
                        <a:solidFill>
                          <a:schemeClr val="tx1"/>
                        </a:solidFill>
                      </a:endParaRPr>
                    </a:p>
                  </a:txBody>
                  <a:tcPr/>
                </a:tc>
                <a:tc>
                  <a:txBody>
                    <a:bodyPr/>
                    <a:lstStyle/>
                    <a:p>
                      <a:r>
                        <a:rPr lang="en-US" sz="1800" dirty="0" smtClean="0">
                          <a:solidFill>
                            <a:schemeClr val="tx1"/>
                          </a:solidFill>
                        </a:rPr>
                        <a:t>8</a:t>
                      </a:r>
                      <a:endParaRPr lang="en-GB" sz="1800" dirty="0">
                        <a:solidFill>
                          <a:schemeClr val="tx1"/>
                        </a:solidFill>
                      </a:endParaRPr>
                    </a:p>
                  </a:txBody>
                  <a:tcPr/>
                </a:tc>
                <a:tc>
                  <a:txBody>
                    <a:bodyPr/>
                    <a:lstStyle/>
                    <a:p>
                      <a:r>
                        <a:rPr lang="en-US" sz="1800" dirty="0" smtClean="0">
                          <a:solidFill>
                            <a:schemeClr val="tx1"/>
                          </a:solidFill>
                        </a:rPr>
                        <a:t>4</a:t>
                      </a:r>
                      <a:endParaRPr lang="en-GB" sz="1800" dirty="0">
                        <a:solidFill>
                          <a:schemeClr val="tx1"/>
                        </a:solidFill>
                      </a:endParaRPr>
                    </a:p>
                  </a:txBody>
                  <a:tcPr/>
                </a:tc>
                <a:tc>
                  <a:txBody>
                    <a:bodyPr/>
                    <a:lstStyle/>
                    <a:p>
                      <a:r>
                        <a:rPr lang="en-US" sz="1800" dirty="0" smtClean="0">
                          <a:solidFill>
                            <a:schemeClr val="tx1"/>
                          </a:solidFill>
                        </a:rPr>
                        <a:t>8</a:t>
                      </a:r>
                      <a:endParaRPr lang="en-GB" sz="1800" dirty="0">
                        <a:solidFill>
                          <a:schemeClr val="tx1"/>
                        </a:solidFill>
                      </a:endParaRPr>
                    </a:p>
                  </a:txBody>
                  <a:tcPr/>
                </a:tc>
                <a:tc>
                  <a:txBody>
                    <a:bodyPr/>
                    <a:lstStyle/>
                    <a:p>
                      <a:r>
                        <a:rPr lang="en-US" sz="1800" dirty="0" smtClean="0">
                          <a:solidFill>
                            <a:schemeClr val="tx1"/>
                          </a:solidFill>
                        </a:rPr>
                        <a:t>4</a:t>
                      </a:r>
                      <a:endParaRPr lang="en-GB" sz="1800" dirty="0">
                        <a:solidFill>
                          <a:schemeClr val="tx1"/>
                        </a:solidFill>
                      </a:endParaRPr>
                    </a:p>
                  </a:txBody>
                  <a:tcPr/>
                </a:tc>
                <a:extLst>
                  <a:ext uri="{0D108BD9-81ED-4DB2-BD59-A6C34878D82A}">
                    <a16:rowId xmlns:a16="http://schemas.microsoft.com/office/drawing/2014/main" val="2480813140"/>
                  </a:ext>
                </a:extLst>
              </a:tr>
              <a:tr h="511958">
                <a:tc>
                  <a:txBody>
                    <a:bodyPr/>
                    <a:lstStyle/>
                    <a:p>
                      <a:r>
                        <a:rPr lang="en-US" sz="1800" dirty="0" smtClean="0">
                          <a:solidFill>
                            <a:schemeClr val="tx1"/>
                          </a:solidFill>
                        </a:rPr>
                        <a:t>P2</a:t>
                      </a:r>
                      <a:endParaRPr lang="en-GB" sz="1800" dirty="0">
                        <a:solidFill>
                          <a:schemeClr val="tx1"/>
                        </a:solidFill>
                      </a:endParaRPr>
                    </a:p>
                  </a:txBody>
                  <a:tcPr/>
                </a:tc>
                <a:tc>
                  <a:txBody>
                    <a:bodyPr/>
                    <a:lstStyle/>
                    <a:p>
                      <a:r>
                        <a:rPr lang="en-US" sz="1800" dirty="0" smtClean="0">
                          <a:solidFill>
                            <a:schemeClr val="tx1"/>
                          </a:solidFill>
                        </a:rPr>
                        <a:t>1</a:t>
                      </a:r>
                      <a:endParaRPr lang="en-GB" sz="1800" dirty="0">
                        <a:solidFill>
                          <a:schemeClr val="tx1"/>
                        </a:solidFill>
                      </a:endParaRPr>
                    </a:p>
                  </a:txBody>
                  <a:tcPr/>
                </a:tc>
                <a:tc>
                  <a:txBody>
                    <a:bodyPr/>
                    <a:lstStyle/>
                    <a:p>
                      <a:r>
                        <a:rPr lang="en-US" sz="1800" dirty="0" smtClean="0">
                          <a:solidFill>
                            <a:schemeClr val="tx1"/>
                          </a:solidFill>
                        </a:rPr>
                        <a:t>5</a:t>
                      </a:r>
                      <a:endParaRPr lang="en-GB" sz="1800" dirty="0">
                        <a:solidFill>
                          <a:schemeClr val="tx1"/>
                        </a:solidFill>
                      </a:endParaRPr>
                    </a:p>
                  </a:txBody>
                  <a:tcPr/>
                </a:tc>
                <a:tc>
                  <a:txBody>
                    <a:bodyPr/>
                    <a:lstStyle/>
                    <a:p>
                      <a:r>
                        <a:rPr lang="en-US" sz="1800" dirty="0" smtClean="0">
                          <a:solidFill>
                            <a:schemeClr val="tx1"/>
                          </a:solidFill>
                        </a:rPr>
                        <a:t>13</a:t>
                      </a:r>
                      <a:endParaRPr lang="en-GB" sz="1800" dirty="0">
                        <a:solidFill>
                          <a:schemeClr val="tx1"/>
                        </a:solidFill>
                      </a:endParaRPr>
                    </a:p>
                  </a:txBody>
                  <a:tcPr/>
                </a:tc>
                <a:tc>
                  <a:txBody>
                    <a:bodyPr/>
                    <a:lstStyle/>
                    <a:p>
                      <a:r>
                        <a:rPr lang="en-US" sz="1800" dirty="0" smtClean="0">
                          <a:solidFill>
                            <a:schemeClr val="tx1"/>
                          </a:solidFill>
                        </a:rPr>
                        <a:t>8</a:t>
                      </a:r>
                      <a:endParaRPr lang="en-GB" sz="1800" dirty="0">
                        <a:solidFill>
                          <a:schemeClr val="tx1"/>
                        </a:solidFill>
                      </a:endParaRPr>
                    </a:p>
                  </a:txBody>
                  <a:tcPr/>
                </a:tc>
                <a:tc>
                  <a:txBody>
                    <a:bodyPr/>
                    <a:lstStyle/>
                    <a:p>
                      <a:r>
                        <a:rPr lang="en-US" sz="1800" dirty="0" smtClean="0">
                          <a:solidFill>
                            <a:schemeClr val="tx1"/>
                          </a:solidFill>
                        </a:rPr>
                        <a:t>14</a:t>
                      </a:r>
                      <a:endParaRPr lang="en-GB" sz="1800" dirty="0">
                        <a:solidFill>
                          <a:schemeClr val="tx1"/>
                        </a:solidFill>
                      </a:endParaRPr>
                    </a:p>
                  </a:txBody>
                  <a:tcPr/>
                </a:tc>
                <a:tc>
                  <a:txBody>
                    <a:bodyPr/>
                    <a:lstStyle/>
                    <a:p>
                      <a:r>
                        <a:rPr lang="en-US" sz="1800" dirty="0" smtClean="0">
                          <a:solidFill>
                            <a:schemeClr val="tx1"/>
                          </a:solidFill>
                        </a:rPr>
                        <a:t>8</a:t>
                      </a:r>
                      <a:endParaRPr lang="en-GB" sz="1800" dirty="0">
                        <a:solidFill>
                          <a:schemeClr val="tx1"/>
                        </a:solidFill>
                      </a:endParaRPr>
                    </a:p>
                  </a:txBody>
                  <a:tcPr/>
                </a:tc>
                <a:extLst>
                  <a:ext uri="{0D108BD9-81ED-4DB2-BD59-A6C34878D82A}">
                    <a16:rowId xmlns:a16="http://schemas.microsoft.com/office/drawing/2014/main" val="1679895987"/>
                  </a:ext>
                </a:extLst>
              </a:tr>
              <a:tr h="511958">
                <a:tc>
                  <a:txBody>
                    <a:bodyPr/>
                    <a:lstStyle/>
                    <a:p>
                      <a:r>
                        <a:rPr lang="en-US" sz="1800" dirty="0" smtClean="0">
                          <a:solidFill>
                            <a:schemeClr val="tx1"/>
                          </a:solidFill>
                        </a:rPr>
                        <a:t>P3</a:t>
                      </a:r>
                      <a:endParaRPr lang="en-GB" sz="1800" dirty="0">
                        <a:solidFill>
                          <a:schemeClr val="tx1"/>
                        </a:solidFill>
                      </a:endParaRPr>
                    </a:p>
                  </a:txBody>
                  <a:tcPr/>
                </a:tc>
                <a:tc>
                  <a:txBody>
                    <a:bodyPr/>
                    <a:lstStyle/>
                    <a:p>
                      <a:r>
                        <a:rPr lang="en-US" sz="1800" dirty="0" smtClean="0">
                          <a:solidFill>
                            <a:schemeClr val="tx1"/>
                          </a:solidFill>
                        </a:rPr>
                        <a:t>2</a:t>
                      </a:r>
                      <a:endParaRPr lang="en-GB" sz="1800" dirty="0">
                        <a:solidFill>
                          <a:schemeClr val="tx1"/>
                        </a:solidFill>
                      </a:endParaRPr>
                    </a:p>
                  </a:txBody>
                  <a:tcPr/>
                </a:tc>
                <a:tc>
                  <a:txBody>
                    <a:bodyPr/>
                    <a:lstStyle/>
                    <a:p>
                      <a:r>
                        <a:rPr lang="en-US" sz="1800" dirty="0" smtClean="0">
                          <a:solidFill>
                            <a:schemeClr val="tx1"/>
                          </a:solidFill>
                        </a:rPr>
                        <a:t>2</a:t>
                      </a:r>
                      <a:endParaRPr lang="en-GB" sz="1800" dirty="0">
                        <a:solidFill>
                          <a:schemeClr val="tx1"/>
                        </a:solidFill>
                      </a:endParaRPr>
                    </a:p>
                  </a:txBody>
                  <a:tcPr/>
                </a:tc>
                <a:tc>
                  <a:txBody>
                    <a:bodyPr/>
                    <a:lstStyle/>
                    <a:p>
                      <a:r>
                        <a:rPr lang="en-US" sz="1800" dirty="0" smtClean="0">
                          <a:solidFill>
                            <a:schemeClr val="tx1"/>
                          </a:solidFill>
                        </a:rPr>
                        <a:t>4</a:t>
                      </a:r>
                      <a:endParaRPr lang="en-GB" sz="1800" dirty="0">
                        <a:solidFill>
                          <a:schemeClr val="tx1"/>
                        </a:solidFill>
                      </a:endParaRPr>
                    </a:p>
                  </a:txBody>
                  <a:tcPr/>
                </a:tc>
                <a:tc>
                  <a:txBody>
                    <a:bodyPr/>
                    <a:lstStyle/>
                    <a:p>
                      <a:r>
                        <a:rPr lang="en-US" sz="1800" dirty="0" smtClean="0">
                          <a:solidFill>
                            <a:schemeClr val="tx1"/>
                          </a:solidFill>
                        </a:rPr>
                        <a:t>2</a:t>
                      </a:r>
                      <a:endParaRPr lang="en-GB" sz="1800" dirty="0" smtClean="0">
                        <a:solidFill>
                          <a:schemeClr val="tx1"/>
                        </a:solidFill>
                      </a:endParaRPr>
                    </a:p>
                  </a:txBody>
                  <a:tcPr/>
                </a:tc>
                <a:tc>
                  <a:txBody>
                    <a:bodyPr/>
                    <a:lstStyle/>
                    <a:p>
                      <a:r>
                        <a:rPr lang="en-US" sz="1800" dirty="0" smtClean="0">
                          <a:solidFill>
                            <a:schemeClr val="tx1"/>
                          </a:solidFill>
                        </a:rPr>
                        <a:t>6</a:t>
                      </a:r>
                      <a:endParaRPr lang="en-GB" sz="1800" dirty="0" smtClean="0">
                        <a:solidFill>
                          <a:schemeClr val="tx1"/>
                        </a:solidFill>
                      </a:endParaRPr>
                    </a:p>
                  </a:txBody>
                  <a:tcPr/>
                </a:tc>
                <a:tc>
                  <a:txBody>
                    <a:bodyPr/>
                    <a:lstStyle/>
                    <a:p>
                      <a:r>
                        <a:rPr lang="en-US" sz="1800" dirty="0" smtClean="0">
                          <a:solidFill>
                            <a:schemeClr val="tx1"/>
                          </a:solidFill>
                        </a:rPr>
                        <a:t>9</a:t>
                      </a:r>
                      <a:endParaRPr lang="en-GB" sz="1800" dirty="0" smtClean="0">
                        <a:solidFill>
                          <a:schemeClr val="tx1"/>
                        </a:solidFill>
                      </a:endParaRPr>
                    </a:p>
                  </a:txBody>
                  <a:tcPr/>
                </a:tc>
                <a:extLst>
                  <a:ext uri="{0D108BD9-81ED-4DB2-BD59-A6C34878D82A}">
                    <a16:rowId xmlns:a16="http://schemas.microsoft.com/office/drawing/2014/main" val="2633697497"/>
                  </a:ext>
                </a:extLst>
              </a:tr>
              <a:tr h="511958">
                <a:tc>
                  <a:txBody>
                    <a:bodyPr/>
                    <a:lstStyle/>
                    <a:p>
                      <a:r>
                        <a:rPr lang="en-US" sz="1800" dirty="0" smtClean="0">
                          <a:solidFill>
                            <a:schemeClr val="tx1"/>
                          </a:solidFill>
                        </a:rPr>
                        <a:t>P4</a:t>
                      </a:r>
                      <a:endParaRPr lang="en-GB" sz="1800" dirty="0">
                        <a:solidFill>
                          <a:schemeClr val="tx1"/>
                        </a:solidFill>
                      </a:endParaRPr>
                    </a:p>
                  </a:txBody>
                  <a:tcPr/>
                </a:tc>
                <a:tc>
                  <a:txBody>
                    <a:bodyPr/>
                    <a:lstStyle/>
                    <a:p>
                      <a:r>
                        <a:rPr lang="en-US" sz="1800" dirty="0" smtClean="0">
                          <a:solidFill>
                            <a:schemeClr val="tx1"/>
                          </a:solidFill>
                        </a:rPr>
                        <a:t>3</a:t>
                      </a:r>
                      <a:endParaRPr lang="en-GB" sz="1800" dirty="0">
                        <a:solidFill>
                          <a:schemeClr val="tx1"/>
                        </a:solidFill>
                      </a:endParaRPr>
                    </a:p>
                  </a:txBody>
                  <a:tcPr/>
                </a:tc>
                <a:tc>
                  <a:txBody>
                    <a:bodyPr/>
                    <a:lstStyle/>
                    <a:p>
                      <a:r>
                        <a:rPr lang="en-US" sz="1800" dirty="0" smtClean="0">
                          <a:solidFill>
                            <a:schemeClr val="tx1"/>
                          </a:solidFill>
                        </a:rPr>
                        <a:t>1</a:t>
                      </a:r>
                      <a:endParaRPr lang="en-GB" sz="1800" dirty="0">
                        <a:solidFill>
                          <a:schemeClr val="tx1"/>
                        </a:solidFill>
                      </a:endParaRPr>
                    </a:p>
                  </a:txBody>
                  <a:tcPr/>
                </a:tc>
                <a:tc>
                  <a:txBody>
                    <a:bodyPr/>
                    <a:lstStyle/>
                    <a:p>
                      <a:r>
                        <a:rPr lang="en-US" sz="1800" dirty="0" smtClean="0">
                          <a:solidFill>
                            <a:schemeClr val="tx1"/>
                          </a:solidFill>
                        </a:rPr>
                        <a:t>6</a:t>
                      </a:r>
                      <a:endParaRPr lang="en-GB" sz="1800" dirty="0">
                        <a:solidFill>
                          <a:schemeClr val="tx1"/>
                        </a:solidFill>
                      </a:endParaRPr>
                    </a:p>
                  </a:txBody>
                  <a:tcPr/>
                </a:tc>
                <a:tc>
                  <a:txBody>
                    <a:bodyPr/>
                    <a:lstStyle/>
                    <a:p>
                      <a:r>
                        <a:rPr lang="en-US" sz="1800" dirty="0" smtClean="0">
                          <a:solidFill>
                            <a:schemeClr val="tx1"/>
                          </a:solidFill>
                        </a:rPr>
                        <a:t>5</a:t>
                      </a:r>
                      <a:endParaRPr lang="en-GB" sz="1800" dirty="0" smtClean="0">
                        <a:solidFill>
                          <a:schemeClr val="tx1"/>
                        </a:solidFill>
                      </a:endParaRPr>
                    </a:p>
                  </a:txBody>
                  <a:tcPr/>
                </a:tc>
                <a:tc>
                  <a:txBody>
                    <a:bodyPr/>
                    <a:lstStyle/>
                    <a:p>
                      <a:r>
                        <a:rPr lang="en-US" sz="1800" dirty="0" smtClean="0">
                          <a:solidFill>
                            <a:schemeClr val="tx1"/>
                          </a:solidFill>
                        </a:rPr>
                        <a:t>9</a:t>
                      </a:r>
                      <a:endParaRPr lang="en-GB" sz="1800" dirty="0" smtClean="0">
                        <a:solidFill>
                          <a:schemeClr val="tx1"/>
                        </a:solidFill>
                      </a:endParaRPr>
                    </a:p>
                  </a:txBody>
                  <a:tcPr/>
                </a:tc>
                <a:tc>
                  <a:txBody>
                    <a:bodyPr/>
                    <a:lstStyle/>
                    <a:p>
                      <a:r>
                        <a:rPr lang="en-US" sz="1800" dirty="0" smtClean="0">
                          <a:solidFill>
                            <a:schemeClr val="tx1"/>
                          </a:solidFill>
                        </a:rPr>
                        <a:t>9</a:t>
                      </a:r>
                      <a:endParaRPr lang="en-GB" sz="1800" dirty="0" smtClean="0">
                        <a:solidFill>
                          <a:schemeClr val="tx1"/>
                        </a:solidFill>
                      </a:endParaRPr>
                    </a:p>
                  </a:txBody>
                  <a:tcPr/>
                </a:tc>
                <a:extLst>
                  <a:ext uri="{0D108BD9-81ED-4DB2-BD59-A6C34878D82A}">
                    <a16:rowId xmlns:a16="http://schemas.microsoft.com/office/drawing/2014/main" val="173923047"/>
                  </a:ext>
                </a:extLst>
              </a:tr>
              <a:tr h="511958">
                <a:tc>
                  <a:txBody>
                    <a:bodyPr/>
                    <a:lstStyle/>
                    <a:p>
                      <a:r>
                        <a:rPr lang="en-US" sz="1800" dirty="0" smtClean="0">
                          <a:solidFill>
                            <a:schemeClr val="tx1"/>
                          </a:solidFill>
                        </a:rPr>
                        <a:t>P5</a:t>
                      </a:r>
                      <a:endParaRPr lang="en-GB" sz="1800" dirty="0">
                        <a:solidFill>
                          <a:schemeClr val="tx1"/>
                        </a:solidFill>
                      </a:endParaRPr>
                    </a:p>
                  </a:txBody>
                  <a:tcPr/>
                </a:tc>
                <a:tc>
                  <a:txBody>
                    <a:bodyPr/>
                    <a:lstStyle/>
                    <a:p>
                      <a:r>
                        <a:rPr lang="en-US" sz="1800" dirty="0" smtClean="0">
                          <a:solidFill>
                            <a:schemeClr val="tx1"/>
                          </a:solidFill>
                        </a:rPr>
                        <a:t>4</a:t>
                      </a:r>
                      <a:endParaRPr lang="en-GB" sz="1800" dirty="0">
                        <a:solidFill>
                          <a:schemeClr val="tx1"/>
                        </a:solidFill>
                      </a:endParaRPr>
                    </a:p>
                  </a:txBody>
                  <a:tcPr/>
                </a:tc>
                <a:tc>
                  <a:txBody>
                    <a:bodyPr/>
                    <a:lstStyle/>
                    <a:p>
                      <a:r>
                        <a:rPr lang="en-US" sz="1800" dirty="0" smtClean="0">
                          <a:solidFill>
                            <a:schemeClr val="tx1"/>
                          </a:solidFill>
                        </a:rPr>
                        <a:t>6</a:t>
                      </a:r>
                      <a:endParaRPr lang="en-GB" sz="1800" dirty="0">
                        <a:solidFill>
                          <a:schemeClr val="tx1"/>
                        </a:solidFill>
                      </a:endParaRPr>
                    </a:p>
                  </a:txBody>
                  <a:tcPr/>
                </a:tc>
                <a:tc>
                  <a:txBody>
                    <a:bodyPr/>
                    <a:lstStyle/>
                    <a:p>
                      <a:r>
                        <a:rPr lang="en-US" sz="1800" dirty="0" smtClean="0">
                          <a:solidFill>
                            <a:schemeClr val="tx1"/>
                          </a:solidFill>
                        </a:rPr>
                        <a:t>14</a:t>
                      </a:r>
                      <a:endParaRPr lang="en-GB" sz="1800" dirty="0">
                        <a:solidFill>
                          <a:schemeClr val="tx1"/>
                        </a:solidFill>
                      </a:endParaRPr>
                    </a:p>
                  </a:txBody>
                  <a:tcPr/>
                </a:tc>
                <a:tc>
                  <a:txBody>
                    <a:bodyPr/>
                    <a:lstStyle/>
                    <a:p>
                      <a:r>
                        <a:rPr lang="en-US" sz="1800" dirty="0" smtClean="0">
                          <a:solidFill>
                            <a:schemeClr val="tx1"/>
                          </a:solidFill>
                        </a:rPr>
                        <a:t>8</a:t>
                      </a:r>
                      <a:endParaRPr lang="en-GB" sz="1800" dirty="0" smtClean="0">
                        <a:solidFill>
                          <a:schemeClr val="tx1"/>
                        </a:solidFill>
                      </a:endParaRPr>
                    </a:p>
                  </a:txBody>
                  <a:tcPr/>
                </a:tc>
                <a:tc>
                  <a:txBody>
                    <a:bodyPr/>
                    <a:lstStyle/>
                    <a:p>
                      <a:r>
                        <a:rPr lang="en-US" sz="1800" dirty="0" smtClean="0">
                          <a:solidFill>
                            <a:schemeClr val="tx1"/>
                          </a:solidFill>
                        </a:rPr>
                        <a:t>18</a:t>
                      </a:r>
                      <a:endParaRPr lang="en-GB" sz="1800" dirty="0" smtClean="0">
                        <a:solidFill>
                          <a:schemeClr val="tx1"/>
                        </a:solidFill>
                      </a:endParaRPr>
                    </a:p>
                  </a:txBody>
                  <a:tcPr/>
                </a:tc>
                <a:tc>
                  <a:txBody>
                    <a:bodyPr/>
                    <a:lstStyle/>
                    <a:p>
                      <a:r>
                        <a:rPr lang="en-US" sz="1800" dirty="0" smtClean="0">
                          <a:solidFill>
                            <a:schemeClr val="tx1"/>
                          </a:solidFill>
                        </a:rPr>
                        <a:t>14</a:t>
                      </a:r>
                      <a:endParaRPr lang="en-GB" sz="1800" dirty="0" smtClean="0">
                        <a:solidFill>
                          <a:schemeClr val="tx1"/>
                        </a:solidFill>
                      </a:endParaRPr>
                    </a:p>
                  </a:txBody>
                  <a:tcPr/>
                </a:tc>
                <a:extLst>
                  <a:ext uri="{0D108BD9-81ED-4DB2-BD59-A6C34878D82A}">
                    <a16:rowId xmlns:a16="http://schemas.microsoft.com/office/drawing/2014/main" val="3767023118"/>
                  </a:ext>
                </a:extLst>
              </a:tr>
            </a:tbl>
          </a:graphicData>
        </a:graphic>
      </p:graphicFrame>
    </p:spTree>
    <p:extLst>
      <p:ext uri="{BB962C8B-B14F-4D97-AF65-F5344CB8AC3E}">
        <p14:creationId xmlns:p14="http://schemas.microsoft.com/office/powerpoint/2010/main" val="4225560617"/>
      </p:ext>
    </p:extLst>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8" name="Rectangle 7"/>
          <p:cNvSpPr/>
          <p:nvPr/>
        </p:nvSpPr>
        <p:spPr>
          <a:xfrm>
            <a:off x="2039015" y="106436"/>
            <a:ext cx="5957578" cy="707886"/>
          </a:xfrm>
          <a:prstGeom prst="rect">
            <a:avLst/>
          </a:prstGeom>
        </p:spPr>
        <p:txBody>
          <a:bodyPr wrap="square">
            <a:spAutoFit/>
          </a:bodyPr>
          <a:lstStyle/>
          <a:p>
            <a:pPr marL="0" lvl="0" indent="0"/>
            <a:r>
              <a:rPr lang="en-US" sz="4000" dirty="0" smtClean="0">
                <a:solidFill>
                  <a:srgbClr val="00B050"/>
                </a:solidFill>
                <a:latin typeface="Broadway" panose="04040905080B02020502" pitchFamily="82" charset="0"/>
              </a:rPr>
              <a:t>	Calculati</a:t>
            </a:r>
            <a:r>
              <a:rPr lang="en-US" sz="4000" dirty="0" smtClean="0">
                <a:solidFill>
                  <a:srgbClr val="FF0000"/>
                </a:solidFill>
                <a:latin typeface="Broadway" panose="04040905080B02020502" pitchFamily="82" charset="0"/>
              </a:rPr>
              <a:t>o</a:t>
            </a:r>
            <a:r>
              <a:rPr lang="en-US" sz="4000" dirty="0" smtClean="0">
                <a:solidFill>
                  <a:srgbClr val="00B050"/>
                </a:solidFill>
                <a:latin typeface="Broadway" panose="04040905080B02020502" pitchFamily="82" charset="0"/>
              </a:rPr>
              <a:t>n</a:t>
            </a:r>
            <a:endParaRPr lang="en-GB" sz="4000" dirty="0">
              <a:solidFill>
                <a:srgbClr val="00B050"/>
              </a:solidFill>
              <a:latin typeface="Bodoni MT Black" panose="02070A03080606020203" pitchFamily="18" charset="0"/>
            </a:endParaRPr>
          </a:p>
        </p:txBody>
      </p:sp>
      <p:grpSp>
        <p:nvGrpSpPr>
          <p:cNvPr id="4" name="Google Shape;1626;p40"/>
          <p:cNvGrpSpPr/>
          <p:nvPr/>
        </p:nvGrpSpPr>
        <p:grpSpPr>
          <a:xfrm rot="10800000">
            <a:off x="1657668" y="714815"/>
            <a:ext cx="7377472" cy="274540"/>
            <a:chOff x="796100" y="3019701"/>
            <a:chExt cx="4558967" cy="134100"/>
          </a:xfrm>
        </p:grpSpPr>
        <p:sp>
          <p:nvSpPr>
            <p:cNvPr id="5"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7"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Rectangle 9"/>
          <p:cNvSpPr/>
          <p:nvPr/>
        </p:nvSpPr>
        <p:spPr>
          <a:xfrm>
            <a:off x="412389" y="1228357"/>
            <a:ext cx="8380629" cy="1354217"/>
          </a:xfrm>
          <a:prstGeom prst="rect">
            <a:avLst/>
          </a:prstGeom>
        </p:spPr>
        <p:txBody>
          <a:bodyPr wrap="square">
            <a:spAutoFit/>
          </a:bodyPr>
          <a:lstStyle/>
          <a:p>
            <a:pPr lvl="1">
              <a:buFont typeface="Wingdings" panose="05000000000000000000" pitchFamily="2" charset="2"/>
              <a:buChar char="v"/>
            </a:pPr>
            <a:endParaRPr lang="en-US" dirty="0" smtClean="0">
              <a:solidFill>
                <a:srgbClr val="00B050"/>
              </a:solidFill>
            </a:endParaRPr>
          </a:p>
          <a:p>
            <a:pPr lvl="1">
              <a:buFont typeface="Wingdings" panose="05000000000000000000" pitchFamily="2" charset="2"/>
              <a:buChar char="v"/>
            </a:pPr>
            <a:endParaRPr lang="en-US" dirty="0">
              <a:solidFill>
                <a:srgbClr val="00B050"/>
              </a:solidFill>
            </a:endParaRPr>
          </a:p>
          <a:p>
            <a:pPr lvl="1">
              <a:buFont typeface="Wingdings" panose="05000000000000000000" pitchFamily="2" charset="2"/>
              <a:buChar char="v"/>
            </a:pPr>
            <a:endParaRPr lang="en-US" dirty="0" smtClean="0">
              <a:solidFill>
                <a:srgbClr val="00B050"/>
              </a:solidFill>
            </a:endParaRPr>
          </a:p>
          <a:p>
            <a:pPr lvl="1"/>
            <a:endParaRPr lang="en-US" sz="4000" dirty="0" smtClean="0">
              <a:solidFill>
                <a:srgbClr val="00B050"/>
              </a:solidFill>
            </a:endParaRPr>
          </a:p>
        </p:txBody>
      </p:sp>
      <mc:AlternateContent xmlns:mc="http://schemas.openxmlformats.org/markup-compatibility/2006" xmlns:a14="http://schemas.microsoft.com/office/drawing/2010/main">
        <mc:Choice Requires="a14">
          <p:sp>
            <p:nvSpPr>
              <p:cNvPr id="11" name="Rectangle 10"/>
              <p:cNvSpPr/>
              <p:nvPr/>
            </p:nvSpPr>
            <p:spPr>
              <a:xfrm>
                <a:off x="796288" y="1864728"/>
                <a:ext cx="7970364" cy="697370"/>
              </a:xfrm>
              <a:prstGeom prst="rect">
                <a:avLst/>
              </a:prstGeom>
            </p:spPr>
            <p:txBody>
              <a:bodyPr wrap="square">
                <a:spAutoFit/>
              </a:bodyPr>
              <a:lstStyle/>
              <a:p>
                <a:pPr marL="285750" indent="-285750">
                  <a:buFont typeface="Wingdings" panose="05000000000000000000" pitchFamily="2" charset="2"/>
                  <a:buChar char="Ø"/>
                </a:pPr>
                <a:r>
                  <a:rPr lang="en-GB" sz="1600" b="1" dirty="0" smtClean="0"/>
                  <a:t> AVG waiting Time=</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𝒘𝒂𝒊𝒕𝒊𝒏𝒈</m:t>
                        </m:r>
                        <m:r>
                          <a:rPr lang="en-US" sz="1600" b="1" i="1" smtClean="0">
                            <a:latin typeface="Cambria Math" panose="02040503050406030204" pitchFamily="18" charset="0"/>
                          </a:rPr>
                          <m:t> </m:t>
                        </m:r>
                        <m:r>
                          <a:rPr lang="en-US" sz="1600" b="1" i="1" smtClean="0">
                            <a:latin typeface="Cambria Math" panose="02040503050406030204" pitchFamily="18" charset="0"/>
                          </a:rPr>
                          <m:t>𝒕𝒊𝒎𝒆</m:t>
                        </m:r>
                      </m:num>
                      <m:den>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𝒑𝒓𝒐𝒄𝒆𝒔𝒔</m:t>
                        </m:r>
                      </m:den>
                    </m:f>
                  </m:oMath>
                </a14:m>
                <a:r>
                  <a:rPr lang="en-US" sz="1600" b="1" dirty="0" smtClean="0"/>
                  <a:t>= </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𝟒</m:t>
                        </m:r>
                        <m:r>
                          <a:rPr lang="en-US" sz="1600" b="1" i="1" smtClean="0">
                            <a:latin typeface="Cambria Math" panose="02040503050406030204" pitchFamily="18" charset="0"/>
                          </a:rPr>
                          <m:t>+</m:t>
                        </m:r>
                        <m:r>
                          <a:rPr lang="en-US" sz="1600" b="1" i="1" smtClean="0">
                            <a:latin typeface="Cambria Math" panose="02040503050406030204" pitchFamily="18" charset="0"/>
                          </a:rPr>
                          <m:t>𝟖</m:t>
                        </m:r>
                        <m:r>
                          <a:rPr lang="en-US" sz="1600" b="1" i="1" smtClean="0">
                            <a:latin typeface="Cambria Math" panose="02040503050406030204" pitchFamily="18" charset="0"/>
                          </a:rPr>
                          <m:t>+</m:t>
                        </m:r>
                        <m:r>
                          <a:rPr lang="en-US" sz="1600" b="1" i="1" smtClean="0">
                            <a:latin typeface="Cambria Math" panose="02040503050406030204" pitchFamily="18" charset="0"/>
                          </a:rPr>
                          <m:t>𝟐</m:t>
                        </m:r>
                        <m:r>
                          <a:rPr lang="en-US" sz="1600" b="1" i="1" smtClean="0">
                            <a:latin typeface="Cambria Math" panose="02040503050406030204" pitchFamily="18" charset="0"/>
                          </a:rPr>
                          <m:t>+</m:t>
                        </m:r>
                        <m:r>
                          <a:rPr lang="en-US" sz="1600" b="1" i="1" smtClean="0">
                            <a:latin typeface="Cambria Math" panose="02040503050406030204" pitchFamily="18" charset="0"/>
                          </a:rPr>
                          <m:t>𝟓</m:t>
                        </m:r>
                        <m:r>
                          <a:rPr lang="en-US" sz="1600" b="1" i="1" smtClean="0">
                            <a:latin typeface="Cambria Math" panose="02040503050406030204" pitchFamily="18" charset="0"/>
                          </a:rPr>
                          <m:t>+</m:t>
                        </m:r>
                        <m:r>
                          <a:rPr lang="en-US" sz="1600" b="1" i="1" smtClean="0">
                            <a:latin typeface="Cambria Math" panose="02040503050406030204" pitchFamily="18" charset="0"/>
                          </a:rPr>
                          <m:t>𝟖</m:t>
                        </m:r>
                      </m:num>
                      <m:den>
                        <m:r>
                          <a:rPr lang="en-US" sz="1600" b="1" i="1" smtClean="0">
                            <a:latin typeface="Cambria Math" panose="02040503050406030204" pitchFamily="18" charset="0"/>
                          </a:rPr>
                          <m:t>𝟓</m:t>
                        </m:r>
                      </m:den>
                    </m:f>
                  </m:oMath>
                </a14:m>
                <a:r>
                  <a:rPr lang="en-US" sz="1600" b="1" dirty="0" smtClean="0"/>
                  <a:t> =5.4</a:t>
                </a:r>
                <a:endParaRPr lang="en-GB" sz="1600" dirty="0"/>
              </a:p>
              <a:p>
                <a:pPr lvl="1">
                  <a:buFont typeface="Wingdings" panose="05000000000000000000" pitchFamily="2" charset="2"/>
                  <a:buChar char="v"/>
                </a:pPr>
                <a:endParaRPr lang="en-GB" dirty="0">
                  <a:solidFill>
                    <a:srgbClr val="00B05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796288" y="1864728"/>
                <a:ext cx="7970364" cy="697370"/>
              </a:xfrm>
              <a:prstGeom prst="rect">
                <a:avLst/>
              </a:prstGeom>
              <a:blipFill>
                <a:blip r:embed="rId3"/>
                <a:stretch>
                  <a:fillRect l="-3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69921" y="1179519"/>
                <a:ext cx="7970364" cy="481927"/>
              </a:xfrm>
              <a:prstGeom prst="rect">
                <a:avLst/>
              </a:prstGeom>
            </p:spPr>
            <p:txBody>
              <a:bodyPr wrap="square">
                <a:spAutoFit/>
              </a:bodyPr>
              <a:lstStyle/>
              <a:p>
                <a:pPr marL="285750" indent="-285750">
                  <a:buFont typeface="Wingdings" panose="05000000000000000000" pitchFamily="2" charset="2"/>
                  <a:buChar char="Ø"/>
                </a:pPr>
                <a:r>
                  <a:rPr lang="en-GB" sz="1600" b="1" dirty="0" smtClean="0"/>
                  <a:t>AVG Turnaround Time=</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𝒕𝒖𝒓𝒏</m:t>
                        </m:r>
                        <m:r>
                          <a:rPr lang="en-US" sz="1600" b="1" i="1" smtClean="0">
                            <a:latin typeface="Cambria Math" panose="02040503050406030204" pitchFamily="18" charset="0"/>
                          </a:rPr>
                          <m:t> </m:t>
                        </m:r>
                        <m:r>
                          <a:rPr lang="en-US" sz="1600" b="1" i="1" smtClean="0">
                            <a:latin typeface="Cambria Math" panose="02040503050406030204" pitchFamily="18" charset="0"/>
                          </a:rPr>
                          <m:t>𝒂𝒓𝒐𝒖𝒏𝒅</m:t>
                        </m:r>
                        <m:r>
                          <a:rPr lang="en-US" sz="1600" b="1" i="1" smtClean="0">
                            <a:latin typeface="Cambria Math" panose="02040503050406030204" pitchFamily="18" charset="0"/>
                          </a:rPr>
                          <m:t> </m:t>
                        </m:r>
                        <m:r>
                          <a:rPr lang="en-US" sz="1600" b="1" i="1" smtClean="0">
                            <a:latin typeface="Cambria Math" panose="02040503050406030204" pitchFamily="18" charset="0"/>
                          </a:rPr>
                          <m:t>𝒕𝒊𝒎𝒆</m:t>
                        </m:r>
                      </m:num>
                      <m:den>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𝒑𝒓𝒐𝒄𝒆𝒔𝒔</m:t>
                        </m:r>
                      </m:den>
                    </m:f>
                  </m:oMath>
                </a14:m>
                <a:r>
                  <a:rPr lang="en-US" sz="1600" b="1" dirty="0" smtClean="0"/>
                  <a:t>= </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𝟖</m:t>
                        </m:r>
                        <m:r>
                          <a:rPr lang="en-US" sz="1600" b="1" i="1" smtClean="0">
                            <a:latin typeface="Cambria Math" panose="02040503050406030204" pitchFamily="18" charset="0"/>
                          </a:rPr>
                          <m:t>+</m:t>
                        </m:r>
                        <m:r>
                          <a:rPr lang="en-US" sz="1600" b="1" i="1" smtClean="0">
                            <a:latin typeface="Cambria Math" panose="02040503050406030204" pitchFamily="18" charset="0"/>
                          </a:rPr>
                          <m:t>𝟏𝟑</m:t>
                        </m:r>
                        <m:r>
                          <a:rPr lang="en-US" sz="1600" b="1" i="1" smtClean="0">
                            <a:latin typeface="Cambria Math" panose="02040503050406030204" pitchFamily="18" charset="0"/>
                          </a:rPr>
                          <m:t>+</m:t>
                        </m:r>
                        <m:r>
                          <a:rPr lang="en-US" sz="1600" b="1" i="1" smtClean="0">
                            <a:latin typeface="Cambria Math" panose="02040503050406030204" pitchFamily="18" charset="0"/>
                          </a:rPr>
                          <m:t>𝟒</m:t>
                        </m:r>
                        <m:r>
                          <a:rPr lang="en-US" sz="1600" b="1" i="1" smtClean="0">
                            <a:latin typeface="Cambria Math" panose="02040503050406030204" pitchFamily="18" charset="0"/>
                          </a:rPr>
                          <m:t>+</m:t>
                        </m:r>
                        <m:r>
                          <a:rPr lang="en-US" sz="1600" b="1" i="1" smtClean="0">
                            <a:latin typeface="Cambria Math" panose="02040503050406030204" pitchFamily="18" charset="0"/>
                          </a:rPr>
                          <m:t>𝟔</m:t>
                        </m:r>
                        <m:r>
                          <a:rPr lang="en-US" sz="1600" b="1" i="1" smtClean="0">
                            <a:latin typeface="Cambria Math" panose="02040503050406030204" pitchFamily="18" charset="0"/>
                          </a:rPr>
                          <m:t>+</m:t>
                        </m:r>
                        <m:r>
                          <a:rPr lang="en-US" sz="1600" b="1" i="1" smtClean="0">
                            <a:latin typeface="Cambria Math" panose="02040503050406030204" pitchFamily="18" charset="0"/>
                          </a:rPr>
                          <m:t>𝟏𝟒</m:t>
                        </m:r>
                      </m:num>
                      <m:den>
                        <m:r>
                          <a:rPr lang="en-US" sz="1600" b="1" i="1" smtClean="0">
                            <a:latin typeface="Cambria Math" panose="02040503050406030204" pitchFamily="18" charset="0"/>
                          </a:rPr>
                          <m:t>𝟓</m:t>
                        </m:r>
                      </m:den>
                    </m:f>
                  </m:oMath>
                </a14:m>
                <a:r>
                  <a:rPr lang="en-US" sz="1600" b="1" dirty="0" smtClean="0"/>
                  <a:t> =9</a:t>
                </a:r>
                <a:endParaRPr lang="en-GB" sz="1600" dirty="0"/>
              </a:p>
            </p:txBody>
          </p:sp>
        </mc:Choice>
        <mc:Fallback xmlns="">
          <p:sp>
            <p:nvSpPr>
              <p:cNvPr id="12" name="Rectangle 11"/>
              <p:cNvSpPr>
                <a:spLocks noRot="1" noChangeAspect="1" noMove="1" noResize="1" noEditPoints="1" noAdjustHandles="1" noChangeArrowheads="1" noChangeShapeType="1" noTextEdit="1"/>
              </p:cNvSpPr>
              <p:nvPr/>
            </p:nvSpPr>
            <p:spPr>
              <a:xfrm>
                <a:off x="769921" y="1179519"/>
                <a:ext cx="7970364" cy="481927"/>
              </a:xfrm>
              <a:prstGeom prst="rect">
                <a:avLst/>
              </a:prstGeom>
              <a:blipFill>
                <a:blip r:embed="rId4"/>
                <a:stretch>
                  <a:fillRect l="-3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822654" y="2562098"/>
                <a:ext cx="7970364" cy="697370"/>
              </a:xfrm>
              <a:prstGeom prst="rect">
                <a:avLst/>
              </a:prstGeom>
            </p:spPr>
            <p:txBody>
              <a:bodyPr wrap="square">
                <a:spAutoFit/>
              </a:bodyPr>
              <a:lstStyle/>
              <a:p>
                <a:pPr marL="285750" indent="-285750">
                  <a:buFont typeface="Wingdings" panose="05000000000000000000" pitchFamily="2" charset="2"/>
                  <a:buChar char="Ø"/>
                </a:pPr>
                <a:r>
                  <a:rPr lang="en-GB" sz="1600" b="1" dirty="0" smtClean="0"/>
                  <a:t> AVG Response Time=</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𝒓𝒆𝒔𝒑𝒐𝒏𝒔𝒆</m:t>
                        </m:r>
                      </m:num>
                      <m:den>
                        <m:r>
                          <a:rPr lang="en-US" sz="1600" b="1" i="1" smtClean="0">
                            <a:latin typeface="Cambria Math" panose="02040503050406030204" pitchFamily="18" charset="0"/>
                          </a:rPr>
                          <m:t>𝒕𝒐𝒕𝒂𝒍</m:t>
                        </m:r>
                        <m:r>
                          <a:rPr lang="en-US" sz="1600" b="1" i="1" smtClean="0">
                            <a:latin typeface="Cambria Math" panose="02040503050406030204" pitchFamily="18" charset="0"/>
                          </a:rPr>
                          <m:t> </m:t>
                        </m:r>
                        <m:r>
                          <a:rPr lang="en-US" sz="1600" b="1" i="1" smtClean="0">
                            <a:latin typeface="Cambria Math" panose="02040503050406030204" pitchFamily="18" charset="0"/>
                          </a:rPr>
                          <m:t>𝒑𝒓𝒐𝒄𝒆𝒔𝒔</m:t>
                        </m:r>
                      </m:den>
                    </m:f>
                  </m:oMath>
                </a14:m>
                <a:r>
                  <a:rPr lang="en-US" sz="1600" b="1" dirty="0" smtClean="0"/>
                  <a:t>= </a:t>
                </a:r>
                <a14:m>
                  <m:oMath xmlns:m="http://schemas.openxmlformats.org/officeDocument/2006/math">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𝟒</m:t>
                        </m:r>
                        <m:r>
                          <a:rPr lang="en-US" sz="1600" b="1" i="1" smtClean="0">
                            <a:latin typeface="Cambria Math" panose="02040503050406030204" pitchFamily="18" charset="0"/>
                          </a:rPr>
                          <m:t>+</m:t>
                        </m:r>
                        <m:r>
                          <a:rPr lang="en-US" sz="1600" b="1" i="1" smtClean="0">
                            <a:latin typeface="Cambria Math" panose="02040503050406030204" pitchFamily="18" charset="0"/>
                          </a:rPr>
                          <m:t>𝟖</m:t>
                        </m:r>
                        <m:r>
                          <a:rPr lang="en-US" sz="1600" b="1" i="1" smtClean="0">
                            <a:latin typeface="Cambria Math" panose="02040503050406030204" pitchFamily="18" charset="0"/>
                          </a:rPr>
                          <m:t>+</m:t>
                        </m:r>
                        <m:r>
                          <a:rPr lang="en-US" sz="1600" b="1" i="1" smtClean="0">
                            <a:latin typeface="Cambria Math" panose="02040503050406030204" pitchFamily="18" charset="0"/>
                          </a:rPr>
                          <m:t>𝟗</m:t>
                        </m:r>
                        <m:r>
                          <a:rPr lang="en-US" sz="1600" b="1" i="1" smtClean="0">
                            <a:latin typeface="Cambria Math" panose="02040503050406030204" pitchFamily="18" charset="0"/>
                          </a:rPr>
                          <m:t>+</m:t>
                        </m:r>
                        <m:r>
                          <a:rPr lang="en-US" sz="1600" b="1" i="1" smtClean="0">
                            <a:latin typeface="Cambria Math" panose="02040503050406030204" pitchFamily="18" charset="0"/>
                          </a:rPr>
                          <m:t>𝟗</m:t>
                        </m:r>
                        <m:r>
                          <a:rPr lang="en-US" sz="1600" b="1" i="1" smtClean="0">
                            <a:latin typeface="Cambria Math" panose="02040503050406030204" pitchFamily="18" charset="0"/>
                          </a:rPr>
                          <m:t>+</m:t>
                        </m:r>
                        <m:r>
                          <a:rPr lang="en-US" sz="1600" b="1" i="1" smtClean="0">
                            <a:latin typeface="Cambria Math" panose="02040503050406030204" pitchFamily="18" charset="0"/>
                          </a:rPr>
                          <m:t>𝟏𝟒</m:t>
                        </m:r>
                      </m:num>
                      <m:den>
                        <m:r>
                          <a:rPr lang="en-US" sz="1600" b="1" i="1" smtClean="0">
                            <a:latin typeface="Cambria Math" panose="02040503050406030204" pitchFamily="18" charset="0"/>
                          </a:rPr>
                          <m:t>𝟓</m:t>
                        </m:r>
                      </m:den>
                    </m:f>
                  </m:oMath>
                </a14:m>
                <a:r>
                  <a:rPr lang="en-US" sz="1600" b="1" dirty="0" smtClean="0"/>
                  <a:t> =8.8</a:t>
                </a:r>
                <a:endParaRPr lang="en-GB" sz="1600" dirty="0"/>
              </a:p>
              <a:p>
                <a:pPr lvl="1">
                  <a:buFont typeface="Wingdings" panose="05000000000000000000" pitchFamily="2" charset="2"/>
                  <a:buChar char="v"/>
                </a:pPr>
                <a:endParaRPr lang="en-GB" dirty="0">
                  <a:solidFill>
                    <a:srgbClr val="00B050"/>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822654" y="2562098"/>
                <a:ext cx="7970364" cy="697370"/>
              </a:xfrm>
              <a:prstGeom prst="rect">
                <a:avLst/>
              </a:prstGeom>
              <a:blipFill>
                <a:blip r:embed="rId5"/>
                <a:stretch>
                  <a:fillRect l="-306"/>
                </a:stretch>
              </a:blipFill>
            </p:spPr>
            <p:txBody>
              <a:bodyPr/>
              <a:lstStyle/>
              <a:p>
                <a:r>
                  <a:rPr lang="en-GB">
                    <a:noFill/>
                  </a:rPr>
                  <a:t> </a:t>
                </a:r>
              </a:p>
            </p:txBody>
          </p:sp>
        </mc:Fallback>
      </mc:AlternateContent>
    </p:spTree>
    <p:extLst>
      <p:ext uri="{BB962C8B-B14F-4D97-AF65-F5344CB8AC3E}">
        <p14:creationId xmlns:p14="http://schemas.microsoft.com/office/powerpoint/2010/main" val="52581098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121"/>
        <p:cNvGrpSpPr/>
        <p:nvPr/>
      </p:nvGrpSpPr>
      <p:grpSpPr>
        <a:xfrm>
          <a:off x="0" y="0"/>
          <a:ext cx="0" cy="0"/>
          <a:chOff x="0" y="0"/>
          <a:chExt cx="0" cy="0"/>
        </a:xfrm>
      </p:grpSpPr>
      <p:sp>
        <p:nvSpPr>
          <p:cNvPr id="6" name="Title 5"/>
          <p:cNvSpPr>
            <a:spLocks noGrp="1"/>
          </p:cNvSpPr>
          <p:nvPr>
            <p:ph type="title"/>
          </p:nvPr>
        </p:nvSpPr>
        <p:spPr>
          <a:xfrm>
            <a:off x="712077" y="162581"/>
            <a:ext cx="7704000" cy="572700"/>
          </a:xfrm>
        </p:spPr>
        <p:txBody>
          <a:bodyPr/>
          <a:lstStyle/>
          <a:p>
            <a:r>
              <a:rPr lang="en" dirty="0"/>
              <a:t>Advantage &amp; Disadvantage of </a:t>
            </a:r>
            <a:r>
              <a:rPr lang="en" dirty="0" smtClean="0"/>
              <a:t>RR</a:t>
            </a:r>
            <a:endParaRPr lang="en-GB" dirty="0"/>
          </a:p>
        </p:txBody>
      </p:sp>
      <p:grpSp>
        <p:nvGrpSpPr>
          <p:cNvPr id="4" name="Google Shape;1626;p40"/>
          <p:cNvGrpSpPr/>
          <p:nvPr/>
        </p:nvGrpSpPr>
        <p:grpSpPr>
          <a:xfrm>
            <a:off x="542546" y="735281"/>
            <a:ext cx="7377472" cy="274540"/>
            <a:chOff x="796100" y="3019701"/>
            <a:chExt cx="4558967" cy="134100"/>
          </a:xfrm>
        </p:grpSpPr>
        <p:sp>
          <p:nvSpPr>
            <p:cNvPr id="5"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8"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Rectangle 10"/>
          <p:cNvSpPr/>
          <p:nvPr/>
        </p:nvSpPr>
        <p:spPr>
          <a:xfrm>
            <a:off x="1323474" y="1402198"/>
            <a:ext cx="7194884" cy="923330"/>
          </a:xfrm>
          <a:prstGeom prst="rect">
            <a:avLst/>
          </a:prstGeom>
        </p:spPr>
        <p:txBody>
          <a:bodyPr wrap="square">
            <a:spAutoFit/>
          </a:bodyPr>
          <a:lstStyle/>
          <a:p>
            <a:pPr marL="285750" indent="-285750">
              <a:buFont typeface="Wingdings" panose="05000000000000000000" pitchFamily="2" charset="2"/>
              <a:buChar char="Ø"/>
            </a:pPr>
            <a:r>
              <a:rPr lang="en-GB" sz="1800" dirty="0">
                <a:solidFill>
                  <a:srgbClr val="00B050"/>
                </a:solidFill>
              </a:rPr>
              <a:t>Fairness: </a:t>
            </a:r>
            <a:r>
              <a:rPr lang="en-GB" sz="1800" dirty="0"/>
              <a:t>Ensures equitable CPU allocation by giving each process a fixed time quantum, preventing any process from dominating CPU usage.</a:t>
            </a:r>
            <a:endParaRPr lang="en-GB" sz="1800" dirty="0">
              <a:effectLst/>
            </a:endParaRPr>
          </a:p>
        </p:txBody>
      </p:sp>
      <p:sp>
        <p:nvSpPr>
          <p:cNvPr id="12" name="Rectangle 11"/>
          <p:cNvSpPr/>
          <p:nvPr/>
        </p:nvSpPr>
        <p:spPr>
          <a:xfrm>
            <a:off x="1073216" y="937319"/>
            <a:ext cx="1650733" cy="400110"/>
          </a:xfrm>
          <a:prstGeom prst="rect">
            <a:avLst/>
          </a:prstGeom>
        </p:spPr>
        <p:txBody>
          <a:bodyPr wrap="square">
            <a:spAutoFit/>
          </a:bodyPr>
          <a:lstStyle/>
          <a:p>
            <a:r>
              <a:rPr lang="en-US" sz="2000" dirty="0" smtClean="0">
                <a:solidFill>
                  <a:srgbClr val="FF0000"/>
                </a:solidFill>
              </a:rPr>
              <a:t>Advantages:</a:t>
            </a:r>
            <a:endParaRPr lang="en-GB" dirty="0">
              <a:solidFill>
                <a:srgbClr val="FF0000"/>
              </a:solidFill>
              <a:effectLst/>
            </a:endParaRPr>
          </a:p>
        </p:txBody>
      </p:sp>
      <p:sp>
        <p:nvSpPr>
          <p:cNvPr id="14" name="Rectangle 13"/>
          <p:cNvSpPr/>
          <p:nvPr/>
        </p:nvSpPr>
        <p:spPr>
          <a:xfrm>
            <a:off x="1323474" y="2448405"/>
            <a:ext cx="6694370" cy="923330"/>
          </a:xfrm>
          <a:prstGeom prst="rect">
            <a:avLst/>
          </a:prstGeom>
        </p:spPr>
        <p:txBody>
          <a:bodyPr wrap="square">
            <a:spAutoFit/>
          </a:bodyPr>
          <a:lstStyle/>
          <a:p>
            <a:pPr marL="285750" indent="-285750">
              <a:buFont typeface="Wingdings" panose="05000000000000000000" pitchFamily="2" charset="2"/>
              <a:buChar char="Ø"/>
            </a:pPr>
            <a:r>
              <a:rPr lang="en-GB" sz="1800" dirty="0">
                <a:solidFill>
                  <a:srgbClr val="00B050"/>
                </a:solidFill>
              </a:rPr>
              <a:t>Responsiveness: </a:t>
            </a:r>
            <a:r>
              <a:rPr lang="en-GB" sz="1800" dirty="0"/>
              <a:t>Ideal for time-sharing systems, as it regularly cycles through processes, reducing response time for interactive applications</a:t>
            </a:r>
            <a:r>
              <a:rPr lang="en-GB" sz="1800" dirty="0" smtClean="0"/>
              <a:t>.</a:t>
            </a:r>
          </a:p>
        </p:txBody>
      </p:sp>
      <p:sp>
        <p:nvSpPr>
          <p:cNvPr id="15" name="Rectangle 14"/>
          <p:cNvSpPr/>
          <p:nvPr/>
        </p:nvSpPr>
        <p:spPr>
          <a:xfrm>
            <a:off x="1323474" y="3371735"/>
            <a:ext cx="6249311" cy="923330"/>
          </a:xfrm>
          <a:prstGeom prst="rect">
            <a:avLst/>
          </a:prstGeom>
        </p:spPr>
        <p:txBody>
          <a:bodyPr wrap="square">
            <a:spAutoFit/>
          </a:bodyPr>
          <a:lstStyle/>
          <a:p>
            <a:pPr marL="285750" indent="-285750">
              <a:buFont typeface="Wingdings" panose="05000000000000000000" pitchFamily="2" charset="2"/>
              <a:buChar char="Ø"/>
            </a:pPr>
            <a:r>
              <a:rPr lang="en-GB" sz="1800" dirty="0">
                <a:solidFill>
                  <a:srgbClr val="00B050"/>
                </a:solidFill>
              </a:rPr>
              <a:t>No Starvation</a:t>
            </a:r>
            <a:r>
              <a:rPr lang="en-GB" sz="1800" dirty="0"/>
              <a:t>: Guarantees every process in the ready queue gets CPU time eventually, avoiding indefinite waiting.</a:t>
            </a:r>
            <a:endParaRPr lang="en-GB" sz="1800" dirty="0">
              <a:effectLst/>
            </a:endParaRPr>
          </a:p>
        </p:txBody>
      </p:sp>
    </p:spTree>
    <p:extLst>
      <p:ext uri="{BB962C8B-B14F-4D97-AF65-F5344CB8AC3E}">
        <p14:creationId xmlns:p14="http://schemas.microsoft.com/office/powerpoint/2010/main" val="3003702879"/>
      </p:ext>
    </p:extLst>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2121"/>
        <p:cNvGrpSpPr/>
        <p:nvPr/>
      </p:nvGrpSpPr>
      <p:grpSpPr>
        <a:xfrm>
          <a:off x="0" y="0"/>
          <a:ext cx="0" cy="0"/>
          <a:chOff x="0" y="0"/>
          <a:chExt cx="0" cy="0"/>
        </a:xfrm>
      </p:grpSpPr>
      <p:sp>
        <p:nvSpPr>
          <p:cNvPr id="6" name="Title 5"/>
          <p:cNvSpPr>
            <a:spLocks noGrp="1"/>
          </p:cNvSpPr>
          <p:nvPr>
            <p:ph type="title"/>
          </p:nvPr>
        </p:nvSpPr>
        <p:spPr>
          <a:xfrm>
            <a:off x="712077" y="162581"/>
            <a:ext cx="7704000" cy="572700"/>
          </a:xfrm>
        </p:spPr>
        <p:txBody>
          <a:bodyPr/>
          <a:lstStyle/>
          <a:p>
            <a:r>
              <a:rPr lang="en" dirty="0"/>
              <a:t>Advantage &amp; Disadvantage of </a:t>
            </a:r>
            <a:r>
              <a:rPr lang="en" dirty="0" smtClean="0"/>
              <a:t>RR</a:t>
            </a:r>
            <a:endParaRPr lang="en-GB" dirty="0"/>
          </a:p>
        </p:txBody>
      </p:sp>
      <p:grpSp>
        <p:nvGrpSpPr>
          <p:cNvPr id="4" name="Google Shape;1626;p40"/>
          <p:cNvGrpSpPr/>
          <p:nvPr/>
        </p:nvGrpSpPr>
        <p:grpSpPr>
          <a:xfrm>
            <a:off x="542546" y="735281"/>
            <a:ext cx="7377472" cy="274540"/>
            <a:chOff x="796100" y="3019701"/>
            <a:chExt cx="4558967" cy="134100"/>
          </a:xfrm>
        </p:grpSpPr>
        <p:sp>
          <p:nvSpPr>
            <p:cNvPr id="5"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8"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Rectangle 10"/>
          <p:cNvSpPr/>
          <p:nvPr/>
        </p:nvSpPr>
        <p:spPr>
          <a:xfrm>
            <a:off x="1323474" y="1402198"/>
            <a:ext cx="7194884" cy="1200329"/>
          </a:xfrm>
          <a:prstGeom prst="rect">
            <a:avLst/>
          </a:prstGeom>
        </p:spPr>
        <p:txBody>
          <a:bodyPr wrap="square">
            <a:spAutoFit/>
          </a:bodyPr>
          <a:lstStyle/>
          <a:p>
            <a:pPr marL="285750" indent="-285750">
              <a:buFont typeface="Wingdings" panose="05000000000000000000" pitchFamily="2" charset="2"/>
              <a:buChar char="Ø"/>
            </a:pPr>
            <a:r>
              <a:rPr lang="en-GB" sz="1800" dirty="0">
                <a:solidFill>
                  <a:srgbClr val="00B050"/>
                </a:solidFill>
              </a:rPr>
              <a:t>Context Switching Overhead: </a:t>
            </a:r>
            <a:r>
              <a:rPr lang="en-GB" sz="1800" dirty="0"/>
              <a:t>Frequent switches between processes (after each time quantum) increase overhead, lowering CPU efficiency, especially with a small quantum.</a:t>
            </a:r>
          </a:p>
          <a:p>
            <a:pPr marL="285750" indent="-285750">
              <a:buFont typeface="Wingdings" panose="05000000000000000000" pitchFamily="2" charset="2"/>
              <a:buChar char="Ø"/>
            </a:pPr>
            <a:endParaRPr lang="en-GB" sz="1800" dirty="0">
              <a:effectLst/>
            </a:endParaRPr>
          </a:p>
        </p:txBody>
      </p:sp>
      <p:sp>
        <p:nvSpPr>
          <p:cNvPr id="12" name="Rectangle 11"/>
          <p:cNvSpPr/>
          <p:nvPr/>
        </p:nvSpPr>
        <p:spPr>
          <a:xfrm>
            <a:off x="1073216" y="937319"/>
            <a:ext cx="2083870" cy="400110"/>
          </a:xfrm>
          <a:prstGeom prst="rect">
            <a:avLst/>
          </a:prstGeom>
        </p:spPr>
        <p:txBody>
          <a:bodyPr wrap="square">
            <a:spAutoFit/>
          </a:bodyPr>
          <a:lstStyle/>
          <a:p>
            <a:r>
              <a:rPr lang="en-US" sz="2000" dirty="0" err="1" smtClean="0">
                <a:solidFill>
                  <a:srgbClr val="FF0000"/>
                </a:solidFill>
              </a:rPr>
              <a:t>Disdvantages</a:t>
            </a:r>
            <a:r>
              <a:rPr lang="en-US" sz="2000" dirty="0" smtClean="0">
                <a:solidFill>
                  <a:srgbClr val="FF0000"/>
                </a:solidFill>
              </a:rPr>
              <a:t>:</a:t>
            </a:r>
            <a:endParaRPr lang="en-GB" dirty="0">
              <a:solidFill>
                <a:srgbClr val="FF0000"/>
              </a:solidFill>
              <a:effectLst/>
            </a:endParaRPr>
          </a:p>
        </p:txBody>
      </p:sp>
      <p:sp>
        <p:nvSpPr>
          <p:cNvPr id="14" name="Rectangle 13"/>
          <p:cNvSpPr/>
          <p:nvPr/>
        </p:nvSpPr>
        <p:spPr>
          <a:xfrm>
            <a:off x="1323473" y="2448405"/>
            <a:ext cx="7092603" cy="923330"/>
          </a:xfrm>
          <a:prstGeom prst="rect">
            <a:avLst/>
          </a:prstGeom>
        </p:spPr>
        <p:txBody>
          <a:bodyPr wrap="square">
            <a:spAutoFit/>
          </a:bodyPr>
          <a:lstStyle/>
          <a:p>
            <a:pPr marL="285750" indent="-285750">
              <a:buFont typeface="Wingdings" panose="05000000000000000000" pitchFamily="2" charset="2"/>
              <a:buChar char="Ø"/>
            </a:pPr>
            <a:r>
              <a:rPr lang="en-GB" sz="1800" dirty="0">
                <a:solidFill>
                  <a:srgbClr val="00B050"/>
                </a:solidFill>
              </a:rPr>
              <a:t>Time Quantum Sensitivity: </a:t>
            </a:r>
            <a:r>
              <a:rPr lang="en-GB" sz="1800" dirty="0"/>
              <a:t>Performance hinges on the quantum size; too small leads to excessive overhead, while too large mimics FCFS, reducing responsiveness</a:t>
            </a:r>
            <a:r>
              <a:rPr lang="en-GB" sz="1800" dirty="0" smtClean="0"/>
              <a:t>.</a:t>
            </a:r>
            <a:endParaRPr lang="en-GB" sz="1800" dirty="0"/>
          </a:p>
        </p:txBody>
      </p:sp>
      <p:sp>
        <p:nvSpPr>
          <p:cNvPr id="15" name="Rectangle 14"/>
          <p:cNvSpPr/>
          <p:nvPr/>
        </p:nvSpPr>
        <p:spPr>
          <a:xfrm>
            <a:off x="1323474" y="3494612"/>
            <a:ext cx="7092603" cy="923330"/>
          </a:xfrm>
          <a:prstGeom prst="rect">
            <a:avLst/>
          </a:prstGeom>
        </p:spPr>
        <p:txBody>
          <a:bodyPr wrap="square">
            <a:spAutoFit/>
          </a:bodyPr>
          <a:lstStyle/>
          <a:p>
            <a:pPr marL="285750" indent="-285750">
              <a:buFont typeface="Wingdings" panose="05000000000000000000" pitchFamily="2" charset="2"/>
              <a:buChar char="Ø"/>
            </a:pPr>
            <a:r>
              <a:rPr lang="en-GB" sz="1800" dirty="0">
                <a:solidFill>
                  <a:srgbClr val="00B050"/>
                </a:solidFill>
              </a:rPr>
              <a:t>Poor for Long Processes: </a:t>
            </a:r>
            <a:r>
              <a:rPr lang="en-GB" sz="1800" dirty="0"/>
              <a:t>Processes with large burst times face repeated </a:t>
            </a:r>
            <a:r>
              <a:rPr lang="en-GB" sz="1800" dirty="0" err="1"/>
              <a:t>preemption</a:t>
            </a:r>
            <a:r>
              <a:rPr lang="en-GB" sz="1800" dirty="0"/>
              <a:t>, resulting in longer completion times and higher turnaround times.</a:t>
            </a:r>
            <a:endParaRPr lang="en-GB" sz="1800" dirty="0">
              <a:effectLst/>
            </a:endParaRPr>
          </a:p>
        </p:txBody>
      </p:sp>
    </p:spTree>
    <p:extLst>
      <p:ext uri="{BB962C8B-B14F-4D97-AF65-F5344CB8AC3E}">
        <p14:creationId xmlns:p14="http://schemas.microsoft.com/office/powerpoint/2010/main" val="2305380186"/>
      </p:ext>
    </p:extLst>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744"/>
        <p:cNvGrpSpPr/>
        <p:nvPr/>
      </p:nvGrpSpPr>
      <p:grpSpPr>
        <a:xfrm>
          <a:off x="0" y="0"/>
          <a:ext cx="0" cy="0"/>
          <a:chOff x="0" y="0"/>
          <a:chExt cx="0" cy="0"/>
        </a:xfrm>
      </p:grpSpPr>
      <p:sp>
        <p:nvSpPr>
          <p:cNvPr id="3" name="Rectangle 2"/>
          <p:cNvSpPr/>
          <p:nvPr/>
        </p:nvSpPr>
        <p:spPr>
          <a:xfrm>
            <a:off x="490888" y="1145080"/>
            <a:ext cx="8258475" cy="3539430"/>
          </a:xfrm>
          <a:prstGeom prst="rect">
            <a:avLst/>
          </a:prstGeom>
        </p:spPr>
        <p:txBody>
          <a:bodyPr wrap="square">
            <a:spAutoFit/>
          </a:bodyPr>
          <a:lstStyle/>
          <a:p>
            <a:r>
              <a:rPr lang="en-GB" sz="1600" dirty="0" smtClean="0"/>
              <a:t>In this project, we explored and implemented four fundamental CPU scheduling algorithms: </a:t>
            </a:r>
            <a:r>
              <a:rPr lang="en-GB" sz="1600" b="1" dirty="0" smtClean="0"/>
              <a:t>First-Come, First-Served (FCFS)</a:t>
            </a:r>
            <a:r>
              <a:rPr lang="en-GB" sz="1600" dirty="0" smtClean="0"/>
              <a:t>, </a:t>
            </a:r>
            <a:r>
              <a:rPr lang="en-GB" sz="1600" b="1" dirty="0" smtClean="0"/>
              <a:t>Shortest Job First (SJF)</a:t>
            </a:r>
            <a:r>
              <a:rPr lang="en-GB" sz="1600" dirty="0" smtClean="0"/>
              <a:t>, </a:t>
            </a:r>
            <a:r>
              <a:rPr lang="en-GB" sz="1600" b="1" dirty="0" smtClean="0"/>
              <a:t>Shortest Remaining Time First (SRTF)</a:t>
            </a:r>
            <a:r>
              <a:rPr lang="en-GB" sz="1600" dirty="0" smtClean="0"/>
              <a:t>, and </a:t>
            </a:r>
            <a:r>
              <a:rPr lang="en-GB" sz="1600" b="1" dirty="0" smtClean="0"/>
              <a:t>Round Robin (RR)</a:t>
            </a:r>
            <a:r>
              <a:rPr lang="en-GB" sz="1600" dirty="0" smtClean="0"/>
              <a:t>. Each algorithm has its own strengths and trade-offs in terms of </a:t>
            </a:r>
            <a:r>
              <a:rPr lang="en-GB" sz="1600" b="1" dirty="0" smtClean="0"/>
              <a:t>waiting time</a:t>
            </a:r>
            <a:r>
              <a:rPr lang="en-GB" sz="1600" dirty="0" smtClean="0"/>
              <a:t>, </a:t>
            </a:r>
            <a:r>
              <a:rPr lang="en-GB" sz="1600" b="1" dirty="0" smtClean="0"/>
              <a:t>turnaround time</a:t>
            </a:r>
            <a:r>
              <a:rPr lang="en-GB" sz="1600" dirty="0" smtClean="0"/>
              <a:t>, </a:t>
            </a:r>
            <a:r>
              <a:rPr lang="en-GB" sz="1600" b="1" dirty="0" smtClean="0"/>
              <a:t>response time</a:t>
            </a:r>
            <a:r>
              <a:rPr lang="en-GB" sz="1600" dirty="0" smtClean="0"/>
              <a:t>, and </a:t>
            </a:r>
            <a:r>
              <a:rPr lang="en-GB" sz="1600" b="1" dirty="0" smtClean="0"/>
              <a:t>CPU efficiency</a:t>
            </a:r>
            <a:r>
              <a:rPr lang="en-GB" sz="1600" dirty="0" smtClean="0"/>
              <a:t>.</a:t>
            </a:r>
          </a:p>
          <a:p>
            <a:endParaRPr lang="en-GB" sz="1600" dirty="0"/>
          </a:p>
          <a:p>
            <a:pPr marL="285750" indent="-285750">
              <a:buFont typeface="Wingdings" panose="05000000000000000000" pitchFamily="2" charset="2"/>
              <a:buChar char="Ø"/>
            </a:pPr>
            <a:r>
              <a:rPr lang="en-GB" sz="1600" b="1" dirty="0" smtClean="0">
                <a:solidFill>
                  <a:srgbClr val="FF0000"/>
                </a:solidFill>
              </a:rPr>
              <a:t>FCFS</a:t>
            </a:r>
            <a:r>
              <a:rPr lang="en-GB" sz="1600" dirty="0" smtClean="0"/>
              <a:t> is the simplest but can lead to long waiting times due to the "convoy effect".</a:t>
            </a:r>
          </a:p>
          <a:p>
            <a:pPr marL="285750" indent="-285750">
              <a:buFont typeface="Wingdings" panose="05000000000000000000" pitchFamily="2" charset="2"/>
              <a:buChar char="Ø"/>
            </a:pPr>
            <a:r>
              <a:rPr lang="en-GB" sz="1600" b="1" dirty="0" smtClean="0">
                <a:solidFill>
                  <a:srgbClr val="FF0000"/>
                </a:solidFill>
              </a:rPr>
              <a:t>SJF (Non-</a:t>
            </a:r>
            <a:r>
              <a:rPr lang="en-GB" sz="1600" b="1" dirty="0" err="1" smtClean="0">
                <a:solidFill>
                  <a:srgbClr val="FF0000"/>
                </a:solidFill>
              </a:rPr>
              <a:t>preemptive</a:t>
            </a:r>
            <a:r>
              <a:rPr lang="en-GB" sz="1600" b="1" dirty="0" smtClean="0">
                <a:solidFill>
                  <a:srgbClr val="FF0000"/>
                </a:solidFill>
              </a:rPr>
              <a:t>)</a:t>
            </a:r>
            <a:r>
              <a:rPr lang="en-GB" sz="1600" dirty="0" smtClean="0">
                <a:solidFill>
                  <a:srgbClr val="FF0000"/>
                </a:solidFill>
              </a:rPr>
              <a:t> </a:t>
            </a:r>
            <a:r>
              <a:rPr lang="en-GB" sz="1600" dirty="0" smtClean="0"/>
              <a:t>improves average waiting time by selecting the shortest jobs, but suffers if a long process arrives early.</a:t>
            </a:r>
          </a:p>
          <a:p>
            <a:pPr marL="285750" indent="-285750">
              <a:buFont typeface="Wingdings" panose="05000000000000000000" pitchFamily="2" charset="2"/>
              <a:buChar char="Ø"/>
            </a:pPr>
            <a:r>
              <a:rPr lang="en-GB" sz="1600" b="1" dirty="0" smtClean="0">
                <a:solidFill>
                  <a:srgbClr val="FF0000"/>
                </a:solidFill>
              </a:rPr>
              <a:t>SRTF (</a:t>
            </a:r>
            <a:r>
              <a:rPr lang="en-GB" sz="1600" b="1" dirty="0" err="1" smtClean="0">
                <a:solidFill>
                  <a:srgbClr val="FF0000"/>
                </a:solidFill>
              </a:rPr>
              <a:t>Preemptive</a:t>
            </a:r>
            <a:r>
              <a:rPr lang="en-GB" sz="1600" b="1" dirty="0" smtClean="0">
                <a:solidFill>
                  <a:srgbClr val="FF0000"/>
                </a:solidFill>
              </a:rPr>
              <a:t> SJF)</a:t>
            </a:r>
            <a:r>
              <a:rPr lang="en-GB" sz="1600" dirty="0" smtClean="0">
                <a:solidFill>
                  <a:srgbClr val="FF0000"/>
                </a:solidFill>
              </a:rPr>
              <a:t> </a:t>
            </a:r>
            <a:r>
              <a:rPr lang="en-GB" sz="1600" dirty="0" smtClean="0"/>
              <a:t>gives even better performance by constantly selecting the process with the least remaining time, though it increases context switching.</a:t>
            </a:r>
          </a:p>
          <a:p>
            <a:pPr marL="285750" indent="-285750">
              <a:buFont typeface="Wingdings" panose="05000000000000000000" pitchFamily="2" charset="2"/>
              <a:buChar char="Ø"/>
            </a:pPr>
            <a:r>
              <a:rPr lang="en-GB" sz="1600" b="1" dirty="0" smtClean="0">
                <a:solidFill>
                  <a:srgbClr val="FF0000"/>
                </a:solidFill>
              </a:rPr>
              <a:t>Round Robin</a:t>
            </a:r>
            <a:r>
              <a:rPr lang="en-GB" sz="1600" dirty="0" smtClean="0">
                <a:solidFill>
                  <a:srgbClr val="FF0000"/>
                </a:solidFill>
              </a:rPr>
              <a:t>, </a:t>
            </a:r>
            <a:r>
              <a:rPr lang="en-GB" sz="1600" dirty="0" smtClean="0"/>
              <a:t>with its time-sharing approach, ensures fairness among all processes, making it ideal for time-sharing systems, though average waiting time may increase depending on the time quantum.</a:t>
            </a:r>
            <a:endParaRPr lang="en-GB" sz="1600" dirty="0"/>
          </a:p>
        </p:txBody>
      </p:sp>
      <p:sp>
        <p:nvSpPr>
          <p:cNvPr id="4" name="Rectangle 3"/>
          <p:cNvSpPr/>
          <p:nvPr/>
        </p:nvSpPr>
        <p:spPr>
          <a:xfrm>
            <a:off x="2944001" y="292274"/>
            <a:ext cx="4631081" cy="584775"/>
          </a:xfrm>
          <a:prstGeom prst="rect">
            <a:avLst/>
          </a:prstGeom>
        </p:spPr>
        <p:txBody>
          <a:bodyPr wrap="square">
            <a:spAutoFit/>
          </a:bodyPr>
          <a:lstStyle/>
          <a:p>
            <a:r>
              <a:rPr lang="en-GB" sz="3200" b="1" dirty="0">
                <a:solidFill>
                  <a:srgbClr val="FF0000"/>
                </a:solidFill>
              </a:rPr>
              <a:t>Conclusion</a:t>
            </a:r>
          </a:p>
        </p:txBody>
      </p:sp>
      <p:grpSp>
        <p:nvGrpSpPr>
          <p:cNvPr id="6" name="Google Shape;1626;p40"/>
          <p:cNvGrpSpPr/>
          <p:nvPr/>
        </p:nvGrpSpPr>
        <p:grpSpPr>
          <a:xfrm>
            <a:off x="772143" y="795014"/>
            <a:ext cx="7377472" cy="274540"/>
            <a:chOff x="796100" y="3019701"/>
            <a:chExt cx="4558967" cy="134100"/>
          </a:xfrm>
        </p:grpSpPr>
        <p:sp>
          <p:nvSpPr>
            <p:cNvPr id="7"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9"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06367112"/>
      </p:ext>
    </p:extLst>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744"/>
        <p:cNvGrpSpPr/>
        <p:nvPr/>
      </p:nvGrpSpPr>
      <p:grpSpPr>
        <a:xfrm>
          <a:off x="0" y="0"/>
          <a:ext cx="0" cy="0"/>
          <a:chOff x="0" y="0"/>
          <a:chExt cx="0" cy="0"/>
        </a:xfrm>
      </p:grpSpPr>
      <p:sp>
        <p:nvSpPr>
          <p:cNvPr id="4" name="Rectangle 3"/>
          <p:cNvSpPr/>
          <p:nvPr/>
        </p:nvSpPr>
        <p:spPr>
          <a:xfrm>
            <a:off x="2944001" y="292274"/>
            <a:ext cx="4631081" cy="584775"/>
          </a:xfrm>
          <a:prstGeom prst="rect">
            <a:avLst/>
          </a:prstGeom>
        </p:spPr>
        <p:txBody>
          <a:bodyPr wrap="square">
            <a:spAutoFit/>
          </a:bodyPr>
          <a:lstStyle/>
          <a:p>
            <a:r>
              <a:rPr lang="en-GB" sz="3200" b="1" dirty="0">
                <a:solidFill>
                  <a:srgbClr val="FF0000"/>
                </a:solidFill>
              </a:rPr>
              <a:t>Conclusion</a:t>
            </a:r>
          </a:p>
        </p:txBody>
      </p:sp>
      <p:grpSp>
        <p:nvGrpSpPr>
          <p:cNvPr id="6" name="Google Shape;1626;p40"/>
          <p:cNvGrpSpPr/>
          <p:nvPr/>
        </p:nvGrpSpPr>
        <p:grpSpPr>
          <a:xfrm>
            <a:off x="772143" y="795014"/>
            <a:ext cx="7377472" cy="274540"/>
            <a:chOff x="796100" y="3019701"/>
            <a:chExt cx="4558967" cy="134100"/>
          </a:xfrm>
        </p:grpSpPr>
        <p:sp>
          <p:nvSpPr>
            <p:cNvPr id="7"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9"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1145407" y="1330613"/>
            <a:ext cx="6429676" cy="1323439"/>
          </a:xfrm>
          <a:prstGeom prst="rect">
            <a:avLst/>
          </a:prstGeom>
        </p:spPr>
        <p:txBody>
          <a:bodyPr wrap="square">
            <a:spAutoFit/>
          </a:bodyPr>
          <a:lstStyle/>
          <a:p>
            <a:r>
              <a:rPr lang="en-GB" sz="1600" dirty="0"/>
              <a:t>This comparative study highlights how different scheduling algorithms affect system performance and helps in understanding which strategy suits which type of system. It also strengthens the foundation for more advanced scheduling techniques used in real-world operating systems.</a:t>
            </a:r>
          </a:p>
        </p:txBody>
      </p:sp>
    </p:spTree>
    <p:extLst>
      <p:ext uri="{BB962C8B-B14F-4D97-AF65-F5344CB8AC3E}">
        <p14:creationId xmlns:p14="http://schemas.microsoft.com/office/powerpoint/2010/main" val="1801869098"/>
      </p:ext>
    </p:extLst>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2470"/>
        <p:cNvGrpSpPr/>
        <p:nvPr/>
      </p:nvGrpSpPr>
      <p:grpSpPr>
        <a:xfrm>
          <a:off x="0" y="0"/>
          <a:ext cx="0" cy="0"/>
          <a:chOff x="0" y="0"/>
          <a:chExt cx="0" cy="0"/>
        </a:xfrm>
      </p:grpSpPr>
      <p:sp>
        <p:nvSpPr>
          <p:cNvPr id="2" name="Title 1"/>
          <p:cNvSpPr>
            <a:spLocks noGrp="1"/>
          </p:cNvSpPr>
          <p:nvPr>
            <p:ph type="title"/>
          </p:nvPr>
        </p:nvSpPr>
        <p:spPr>
          <a:xfrm>
            <a:off x="726980" y="445025"/>
            <a:ext cx="7704000" cy="4350340"/>
          </a:xfrm>
        </p:spPr>
        <p:txBody>
          <a:bodyPr/>
          <a:lstStyle/>
          <a:p>
            <a:r>
              <a:rPr lang="en-US" sz="4800" dirty="0" smtClean="0">
                <a:solidFill>
                  <a:srgbClr val="FF0000"/>
                </a:solidFill>
                <a:latin typeface="Broadway" panose="04040905080B02020502" pitchFamily="82" charset="0"/>
              </a:rPr>
              <a:t>		THANK</a:t>
            </a:r>
            <a:r>
              <a:rPr lang="en-US" sz="4800" dirty="0" smtClean="0">
                <a:solidFill>
                  <a:srgbClr val="0070C0"/>
                </a:solidFill>
                <a:latin typeface="Broadway" panose="04040905080B02020502" pitchFamily="82" charset="0"/>
              </a:rPr>
              <a:t> </a:t>
            </a:r>
            <a:br>
              <a:rPr lang="en-US" sz="4800" dirty="0" smtClean="0">
                <a:solidFill>
                  <a:srgbClr val="0070C0"/>
                </a:solidFill>
                <a:latin typeface="Broadway" panose="04040905080B02020502" pitchFamily="82" charset="0"/>
              </a:rPr>
            </a:br>
            <a:r>
              <a:rPr lang="en-US" sz="4800" dirty="0" smtClean="0">
                <a:solidFill>
                  <a:srgbClr val="0070C0"/>
                </a:solidFill>
                <a:latin typeface="Broadway" panose="04040905080B02020502" pitchFamily="82" charset="0"/>
              </a:rPr>
              <a:t>						YOU </a:t>
            </a:r>
            <a:br>
              <a:rPr lang="en-US" sz="4800" dirty="0" smtClean="0">
                <a:solidFill>
                  <a:srgbClr val="0070C0"/>
                </a:solidFill>
                <a:latin typeface="Broadway" panose="04040905080B02020502" pitchFamily="82" charset="0"/>
              </a:rPr>
            </a:br>
            <a:r>
              <a:rPr lang="en-US" sz="4800" dirty="0" smtClean="0">
                <a:solidFill>
                  <a:schemeClr val="accent1">
                    <a:lumMod val="60000"/>
                    <a:lumOff val="40000"/>
                  </a:schemeClr>
                </a:solidFill>
                <a:latin typeface="Broadway" panose="04040905080B02020502" pitchFamily="82" charset="0"/>
              </a:rPr>
              <a:t>FOR</a:t>
            </a:r>
            <a:r>
              <a:rPr lang="en-US" sz="4800" dirty="0" smtClean="0">
                <a:solidFill>
                  <a:srgbClr val="0070C0"/>
                </a:solidFill>
                <a:latin typeface="Broadway" panose="04040905080B02020502" pitchFamily="82" charset="0"/>
              </a:rPr>
              <a:t> </a:t>
            </a:r>
            <a:br>
              <a:rPr lang="en-US" sz="4800" dirty="0" smtClean="0">
                <a:solidFill>
                  <a:srgbClr val="0070C0"/>
                </a:solidFill>
                <a:latin typeface="Broadway" panose="04040905080B02020502" pitchFamily="82" charset="0"/>
              </a:rPr>
            </a:br>
            <a:r>
              <a:rPr lang="en-US" sz="4800" dirty="0" smtClean="0">
                <a:solidFill>
                  <a:srgbClr val="0070C0"/>
                </a:solidFill>
                <a:latin typeface="Broadway" panose="04040905080B02020502" pitchFamily="82" charset="0"/>
              </a:rPr>
              <a:t>						YOU</a:t>
            </a:r>
            <a:r>
              <a:rPr lang="en-US" sz="4800" dirty="0" smtClean="0">
                <a:solidFill>
                  <a:srgbClr val="FFFF00"/>
                </a:solidFill>
                <a:latin typeface="Broadway" panose="04040905080B02020502" pitchFamily="82" charset="0"/>
              </a:rPr>
              <a:t>R</a:t>
            </a:r>
            <a:r>
              <a:rPr lang="en-US" sz="4800" dirty="0" smtClean="0">
                <a:solidFill>
                  <a:srgbClr val="0070C0"/>
                </a:solidFill>
                <a:latin typeface="Broadway" panose="04040905080B02020502" pitchFamily="82" charset="0"/>
              </a:rPr>
              <a:t> </a:t>
            </a:r>
            <a:br>
              <a:rPr lang="en-US" sz="4800" dirty="0" smtClean="0">
                <a:solidFill>
                  <a:srgbClr val="0070C0"/>
                </a:solidFill>
                <a:latin typeface="Broadway" panose="04040905080B02020502" pitchFamily="82" charset="0"/>
              </a:rPr>
            </a:br>
            <a:r>
              <a:rPr lang="en-US" sz="4800" dirty="0" smtClean="0">
                <a:solidFill>
                  <a:srgbClr val="0070C0"/>
                </a:solidFill>
                <a:latin typeface="Broadway" panose="04040905080B02020502" pitchFamily="82" charset="0"/>
              </a:rPr>
              <a:t>	</a:t>
            </a:r>
            <a:r>
              <a:rPr lang="en-US" sz="4800" dirty="0" smtClean="0">
                <a:solidFill>
                  <a:srgbClr val="00B050"/>
                </a:solidFill>
                <a:latin typeface="Broadway" panose="04040905080B02020502" pitchFamily="82" charset="0"/>
              </a:rPr>
              <a:t>ATTENTION</a:t>
            </a:r>
            <a:endParaRPr lang="en-GB" sz="4800" dirty="0">
              <a:solidFill>
                <a:srgbClr val="00B050"/>
              </a:solidFill>
              <a:latin typeface="Broadway" panose="04040905080B02020502" pitchFamily="82" charset="0"/>
            </a:endParaRPr>
          </a:p>
        </p:txBody>
      </p:sp>
    </p:spTree>
  </p:cSld>
  <p:clrMapOvr>
    <a:masterClrMapping/>
  </p:clrMapOvr>
  <p:transition spd="slow">
    <p:sndAc>
      <p:stSnd>
        <p:snd r:embed="rId3" name="breeze.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grpId="1" nodeType="clickEffect">
                                  <p:stCondLst>
                                    <p:cond delay="0"/>
                                  </p:stCondLst>
                                  <p:childTnLst>
                                    <p:animScale>
                                      <p:cBhvr>
                                        <p:cTn id="12"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5"/>
        <p:cNvGrpSpPr/>
        <p:nvPr/>
      </p:nvGrpSpPr>
      <p:grpSpPr>
        <a:xfrm>
          <a:off x="0" y="0"/>
          <a:ext cx="0" cy="0"/>
          <a:chOff x="0" y="0"/>
          <a:chExt cx="0" cy="0"/>
        </a:xfrm>
      </p:grpSpPr>
      <p:sp>
        <p:nvSpPr>
          <p:cNvPr id="1466" name="Google Shape;1466;p37"/>
          <p:cNvSpPr txBox="1">
            <a:spLocks noGrp="1"/>
          </p:cNvSpPr>
          <p:nvPr>
            <p:ph type="title"/>
          </p:nvPr>
        </p:nvSpPr>
        <p:spPr>
          <a:xfrm>
            <a:off x="720000" y="445025"/>
            <a:ext cx="8221482" cy="572700"/>
          </a:xfrm>
          <a:prstGeom prst="rect">
            <a:avLst/>
          </a:prstGeom>
        </p:spPr>
        <p:txBody>
          <a:bodyPr spcFirstLastPara="1" wrap="square" lIns="91425" tIns="91425" rIns="91425" bIns="91425" anchor="t" anchorCtr="0">
            <a:noAutofit/>
          </a:bodyPr>
          <a:lstStyle/>
          <a:p>
            <a:pPr lvl="0" algn="l"/>
            <a:r>
              <a:rPr lang="en-GB" sz="3200" dirty="0" smtClean="0">
                <a:latin typeface="Broadway" panose="04040905080B02020502" pitchFamily="82" charset="0"/>
              </a:rPr>
              <a:t>Why </a:t>
            </a:r>
            <a:r>
              <a:rPr lang="en-GB" sz="3200" dirty="0">
                <a:latin typeface="Broadway" panose="04040905080B02020502" pitchFamily="82" charset="0"/>
              </a:rPr>
              <a:t>is CPU Scheduling Important?</a:t>
            </a:r>
            <a:endParaRPr sz="3200" dirty="0">
              <a:solidFill>
                <a:srgbClr val="FF0000"/>
              </a:solidFill>
              <a:latin typeface="Broadway" panose="04040905080B02020502" pitchFamily="82" charset="0"/>
              <a:sym typeface="IBM Plex Mono"/>
            </a:endParaRPr>
          </a:p>
        </p:txBody>
      </p:sp>
      <p:sp>
        <p:nvSpPr>
          <p:cNvPr id="14" name="Subtitle 13"/>
          <p:cNvSpPr>
            <a:spLocks noGrp="1"/>
          </p:cNvSpPr>
          <p:nvPr>
            <p:ph type="subTitle" idx="2"/>
          </p:nvPr>
        </p:nvSpPr>
        <p:spPr>
          <a:xfrm>
            <a:off x="784654" y="1395706"/>
            <a:ext cx="8090405" cy="3201008"/>
          </a:xfrm>
        </p:spPr>
        <p:txBody>
          <a:bodyPr/>
          <a:lstStyle/>
          <a:p>
            <a:pPr marL="139700" indent="0"/>
            <a:r>
              <a:rPr lang="en-US" sz="2400" dirty="0" smtClean="0">
                <a:solidFill>
                  <a:srgbClr val="FF0000"/>
                </a:solidFill>
              </a:rPr>
              <a:t>	</a:t>
            </a:r>
            <a:endParaRPr lang="en-US" sz="2000" dirty="0">
              <a:solidFill>
                <a:srgbClr val="0915B7"/>
              </a:solidFill>
            </a:endParaRPr>
          </a:p>
        </p:txBody>
      </p:sp>
      <p:grpSp>
        <p:nvGrpSpPr>
          <p:cNvPr id="38" name="Google Shape;1432;p35"/>
          <p:cNvGrpSpPr/>
          <p:nvPr/>
        </p:nvGrpSpPr>
        <p:grpSpPr>
          <a:xfrm>
            <a:off x="1278525" y="1134281"/>
            <a:ext cx="6920582" cy="213439"/>
            <a:chOff x="1096850" y="3242811"/>
            <a:chExt cx="3936683" cy="134070"/>
          </a:xfrm>
        </p:grpSpPr>
        <p:cxnSp>
          <p:nvCxnSpPr>
            <p:cNvPr id="39" name="Google Shape;1433;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40" name="Google Shape;1434;p35"/>
            <p:cNvGrpSpPr/>
            <p:nvPr/>
          </p:nvGrpSpPr>
          <p:grpSpPr>
            <a:xfrm>
              <a:off x="4899464" y="3242811"/>
              <a:ext cx="134070" cy="134070"/>
              <a:chOff x="8382514" y="1084976"/>
              <a:chExt cx="265800" cy="265800"/>
            </a:xfrm>
          </p:grpSpPr>
          <p:sp>
            <p:nvSpPr>
              <p:cNvPr id="41" name="Google Shape;1435;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36;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ectangle 1"/>
          <p:cNvSpPr/>
          <p:nvPr/>
        </p:nvSpPr>
        <p:spPr>
          <a:xfrm>
            <a:off x="1278525" y="1395706"/>
            <a:ext cx="7214962" cy="1815882"/>
          </a:xfrm>
          <a:prstGeom prst="rect">
            <a:avLst/>
          </a:prstGeom>
        </p:spPr>
        <p:txBody>
          <a:bodyPr wrap="square">
            <a:spAutoFit/>
          </a:bodyPr>
          <a:lstStyle/>
          <a:p>
            <a:r>
              <a:rPr lang="en-GB" sz="2800" b="1" dirty="0">
                <a:solidFill>
                  <a:srgbClr val="00B050"/>
                </a:solidFill>
              </a:rPr>
              <a:t>"CPU Scheduling ensures that processes are executed efficiently, fairly, and quickly to maximize system performance and user satisfaction."</a:t>
            </a:r>
          </a:p>
        </p:txBody>
      </p:sp>
    </p:spTree>
    <p:extLst>
      <p:ext uri="{BB962C8B-B14F-4D97-AF65-F5344CB8AC3E}">
        <p14:creationId xmlns:p14="http://schemas.microsoft.com/office/powerpoint/2010/main" val="3726475023"/>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grpSp>
        <p:nvGrpSpPr>
          <p:cNvPr id="1485" name="Google Shape;1485;p38"/>
          <p:cNvGrpSpPr/>
          <p:nvPr/>
        </p:nvGrpSpPr>
        <p:grpSpPr>
          <a:xfrm>
            <a:off x="-374387" y="3354325"/>
            <a:ext cx="3922590" cy="2969900"/>
            <a:chOff x="-374387" y="3354325"/>
            <a:chExt cx="3922590" cy="2969900"/>
          </a:xfrm>
        </p:grpSpPr>
        <p:pic>
          <p:nvPicPr>
            <p:cNvPr id="1486" name="Google Shape;1486;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7" name="Google Shape;1487;p38"/>
            <p:cNvGrpSpPr/>
            <p:nvPr/>
          </p:nvGrpSpPr>
          <p:grpSpPr>
            <a:xfrm>
              <a:off x="1853583" y="4445557"/>
              <a:ext cx="1694620" cy="1360169"/>
              <a:chOff x="7945225" y="4302000"/>
              <a:chExt cx="904666" cy="726121"/>
            </a:xfrm>
          </p:grpSpPr>
          <p:sp>
            <p:nvSpPr>
              <p:cNvPr id="1488" name="Google Shape;1488;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1" name="Google Shape;1491;p38"/>
          <p:cNvSpPr txBox="1">
            <a:spLocks noGrp="1"/>
          </p:cNvSpPr>
          <p:nvPr>
            <p:ph type="title"/>
          </p:nvPr>
        </p:nvSpPr>
        <p:spPr>
          <a:xfrm>
            <a:off x="1081935" y="1719062"/>
            <a:ext cx="755626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 	</a:t>
            </a:r>
            <a:r>
              <a:rPr lang="en" dirty="0" smtClean="0">
                <a:solidFill>
                  <a:srgbClr val="FF0000"/>
                </a:solidFill>
                <a:latin typeface="Broadway" panose="04040905080B02020502" pitchFamily="82" charset="0"/>
              </a:rPr>
              <a:t>CPU Scheduler</a:t>
            </a:r>
            <a:endParaRPr dirty="0">
              <a:solidFill>
                <a:srgbClr val="FF0000"/>
              </a:solidFill>
              <a:latin typeface="Broadway" panose="04040905080B02020502" pitchFamily="82" charset="0"/>
            </a:endParaRPr>
          </a:p>
        </p:txBody>
      </p:sp>
      <p:grpSp>
        <p:nvGrpSpPr>
          <p:cNvPr id="1492" name="Google Shape;1492;p38"/>
          <p:cNvGrpSpPr/>
          <p:nvPr/>
        </p:nvGrpSpPr>
        <p:grpSpPr>
          <a:xfrm>
            <a:off x="6655537" y="-136889"/>
            <a:ext cx="2443731" cy="4972523"/>
            <a:chOff x="6368175" y="-2124002"/>
            <a:chExt cx="4028179" cy="7488857"/>
          </a:xfrm>
        </p:grpSpPr>
        <p:sp>
          <p:nvSpPr>
            <p:cNvPr id="1493" name="Google Shape;1493;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8" name="Google Shape;1498;p38"/>
            <p:cNvPicPr preferRelativeResize="0"/>
            <p:nvPr/>
          </p:nvPicPr>
          <p:blipFill rotWithShape="1">
            <a:blip r:embed="rId3">
              <a:alphaModFix/>
            </a:blip>
            <a:srcRect l="16960" t="24718" r="7121" b="26177"/>
            <a:stretch/>
          </p:blipFill>
          <p:spPr>
            <a:xfrm>
              <a:off x="7644226" y="-2124002"/>
              <a:ext cx="2511580" cy="2377205"/>
            </a:xfrm>
            <a:prstGeom prst="rect">
              <a:avLst/>
            </a:prstGeom>
            <a:noFill/>
            <a:ln>
              <a:noFill/>
            </a:ln>
          </p:spPr>
        </p:pic>
        <p:grpSp>
          <p:nvGrpSpPr>
            <p:cNvPr id="1499" name="Google Shape;1499;p38"/>
            <p:cNvGrpSpPr/>
            <p:nvPr/>
          </p:nvGrpSpPr>
          <p:grpSpPr>
            <a:xfrm rot="5400000">
              <a:off x="7873341" y="4254316"/>
              <a:ext cx="708100" cy="708500"/>
              <a:chOff x="3678700" y="407275"/>
              <a:chExt cx="708100" cy="708500"/>
            </a:xfrm>
          </p:grpSpPr>
          <p:sp>
            <p:nvSpPr>
              <p:cNvPr id="1500" name="Google Shape;1500;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38"/>
            <p:cNvGrpSpPr/>
            <p:nvPr/>
          </p:nvGrpSpPr>
          <p:grpSpPr>
            <a:xfrm rot="5400000">
              <a:off x="8639847" y="3354200"/>
              <a:ext cx="457787" cy="458045"/>
              <a:chOff x="3678700" y="407275"/>
              <a:chExt cx="708100" cy="708500"/>
            </a:xfrm>
          </p:grpSpPr>
          <p:sp>
            <p:nvSpPr>
              <p:cNvPr id="1508" name="Google Shape;1508;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38"/>
            <p:cNvGrpSpPr/>
            <p:nvPr/>
          </p:nvGrpSpPr>
          <p:grpSpPr>
            <a:xfrm>
              <a:off x="7787267" y="539497"/>
              <a:ext cx="208184" cy="208184"/>
              <a:chOff x="8356813" y="1074288"/>
              <a:chExt cx="351900" cy="351900"/>
            </a:xfrm>
          </p:grpSpPr>
          <p:sp>
            <p:nvSpPr>
              <p:cNvPr id="1516" name="Google Shape;1516;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8" name="Google Shape;1518;p38"/>
            <p:cNvGrpSpPr/>
            <p:nvPr/>
          </p:nvGrpSpPr>
          <p:grpSpPr>
            <a:xfrm>
              <a:off x="7194842" y="2467660"/>
              <a:ext cx="208184" cy="208184"/>
              <a:chOff x="8356813" y="1074288"/>
              <a:chExt cx="351900" cy="351900"/>
            </a:xfrm>
          </p:grpSpPr>
          <p:sp>
            <p:nvSpPr>
              <p:cNvPr id="1519" name="Google Shape;1519;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1" name="Google Shape;1521;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8"/>
          <p:cNvGrpSpPr/>
          <p:nvPr/>
        </p:nvGrpSpPr>
        <p:grpSpPr>
          <a:xfrm>
            <a:off x="1501510" y="2725590"/>
            <a:ext cx="7086107" cy="187753"/>
            <a:chOff x="796100" y="3019701"/>
            <a:chExt cx="4558967" cy="134100"/>
          </a:xfrm>
        </p:grpSpPr>
        <p:sp>
          <p:nvSpPr>
            <p:cNvPr id="1523" name="Google Shape;1523;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4" name="Google Shape;1524;p38"/>
            <p:cNvCxnSpPr/>
            <p:nvPr/>
          </p:nvCxnSpPr>
          <p:spPr>
            <a:xfrm>
              <a:off x="796100" y="3086750"/>
              <a:ext cx="4462800" cy="0"/>
            </a:xfrm>
            <a:prstGeom prst="straightConnector1">
              <a:avLst/>
            </a:prstGeom>
            <a:noFill/>
            <a:ln w="9525" cap="flat" cmpd="sng">
              <a:solidFill>
                <a:srgbClr val="FF0000"/>
              </a:solidFill>
              <a:prstDash val="solid"/>
              <a:round/>
              <a:headEnd type="none" w="med" len="med"/>
              <a:tailEnd type="none" w="med" len="med"/>
            </a:ln>
          </p:spPr>
        </p:cxnSp>
        <p:sp>
          <p:nvSpPr>
            <p:cNvPr id="1525" name="Google Shape;1525;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86958490"/>
      </p:ext>
    </p:extLst>
  </p:cSld>
  <p:clrMapOvr>
    <a:masterClrMapping/>
  </p:clrMapOvr>
  <mc:AlternateContent xmlns:mc="http://schemas.openxmlformats.org/markup-compatibility/2006" xmlns:p15="http://schemas.microsoft.com/office/powerpoint/2012/main">
    <mc:Choice Requires="p15">
      <p:transition spd="slow">
        <p15:prstTrans prst="origami"/>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5702</TotalTime>
  <Words>3797</Words>
  <Application>Microsoft Office PowerPoint</Application>
  <PresentationFormat>On-screen Show (16:9)</PresentationFormat>
  <Paragraphs>831</Paragraphs>
  <Slides>77</Slides>
  <Notes>76</Notes>
  <HiddenSlides>0</HiddenSlides>
  <MMClips>0</MMClips>
  <ScaleCrop>false</ScaleCrop>
  <HeadingPairs>
    <vt:vector size="8" baseType="variant">
      <vt:variant>
        <vt:lpstr>Fonts Used</vt:lpstr>
      </vt:variant>
      <vt:variant>
        <vt:i4>22</vt:i4>
      </vt:variant>
      <vt:variant>
        <vt:lpstr>Theme</vt:lpstr>
      </vt:variant>
      <vt:variant>
        <vt:i4>1</vt:i4>
      </vt:variant>
      <vt:variant>
        <vt:lpstr>Slide Titles</vt:lpstr>
      </vt:variant>
      <vt:variant>
        <vt:i4>77</vt:i4>
      </vt:variant>
      <vt:variant>
        <vt:lpstr>Custom Shows</vt:lpstr>
      </vt:variant>
      <vt:variant>
        <vt:i4>1</vt:i4>
      </vt:variant>
    </vt:vector>
  </HeadingPairs>
  <TitlesOfParts>
    <vt:vector size="101" baseType="lpstr">
      <vt:lpstr>Helvetica</vt:lpstr>
      <vt:lpstr>Arial Black</vt:lpstr>
      <vt:lpstr>Poppins</vt:lpstr>
      <vt:lpstr>Gadugi</vt:lpstr>
      <vt:lpstr>Google Sans</vt:lpstr>
      <vt:lpstr>Roboto Condensed Light</vt:lpstr>
      <vt:lpstr>Broadway</vt:lpstr>
      <vt:lpstr>Baskerville Old Face</vt:lpstr>
      <vt:lpstr>SimSun</vt:lpstr>
      <vt:lpstr>IBM Plex Mono</vt:lpstr>
      <vt:lpstr>Nirmala UI Semilight</vt:lpstr>
      <vt:lpstr>Arial Rounded MT Bold</vt:lpstr>
      <vt:lpstr>PT Sans</vt:lpstr>
      <vt:lpstr>Nirmala Text</vt:lpstr>
      <vt:lpstr>Cambria Math</vt:lpstr>
      <vt:lpstr>Open Sans</vt:lpstr>
      <vt:lpstr>Bodoni MT Black</vt:lpstr>
      <vt:lpstr>Times New Roman</vt:lpstr>
      <vt:lpstr>Arial</vt:lpstr>
      <vt:lpstr>Source Code Pro</vt:lpstr>
      <vt:lpstr>Wingdings</vt:lpstr>
      <vt:lpstr>Calibri</vt:lpstr>
      <vt:lpstr>Introduction to Coding Workshop by Slidesgo</vt:lpstr>
      <vt:lpstr>    Group Description </vt:lpstr>
      <vt:lpstr>    CPU  Scheduling</vt:lpstr>
      <vt:lpstr>    Overview</vt:lpstr>
      <vt:lpstr>  BASIC CONCEPTS</vt:lpstr>
      <vt:lpstr>  BASIC CONCEPTS</vt:lpstr>
      <vt:lpstr>  BASIC CONCEPTS</vt:lpstr>
      <vt:lpstr>  Process VS Thread</vt:lpstr>
      <vt:lpstr>Why is CPU Scheduling Important?</vt:lpstr>
      <vt:lpstr>  CPU Scheduler</vt:lpstr>
      <vt:lpstr>  CPU Scheduler</vt:lpstr>
      <vt:lpstr>  CPU Scheduler</vt:lpstr>
      <vt:lpstr>  CPU Scheduler</vt:lpstr>
      <vt:lpstr>  CPU Scheduler</vt:lpstr>
      <vt:lpstr> CPU Scheduler</vt:lpstr>
      <vt:lpstr> CPU Scheduler</vt:lpstr>
      <vt:lpstr>Key Differences Between Non-Preemptive  VS Preemptive Scheduling</vt:lpstr>
      <vt:lpstr>   CPU Scheduler</vt:lpstr>
      <vt:lpstr>  Scheduling Criteria</vt:lpstr>
      <vt:lpstr>  Scheduling Criteria</vt:lpstr>
      <vt:lpstr>PowerPoint Presentation</vt:lpstr>
      <vt:lpstr> Types of Scheduling in an OS</vt:lpstr>
      <vt:lpstr> Types of Scheduling in an OS</vt:lpstr>
      <vt:lpstr>    Info:</vt:lpstr>
      <vt:lpstr> Types of Scheduling in an OS</vt:lpstr>
      <vt:lpstr>        MEMORY SWAPPING</vt:lpstr>
      <vt:lpstr>        MEMORY SWAPPING</vt:lpstr>
      <vt:lpstr> DISPATCHER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CONVOY EFFECT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 &amp; Disadvantage of SJF</vt:lpstr>
      <vt:lpstr>Advantage &amp; Disadvantage of SJF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 &amp; Disadvantage of SRTF</vt:lpstr>
      <vt:lpstr>Advantage &amp; Disadvantage of SRTF</vt:lpstr>
      <vt:lpstr>PowerPoint Presentation</vt:lpstr>
      <vt:lpstr>PowerPoint Presentation</vt:lpstr>
      <vt:lpstr>PowerPoint Presentation</vt:lpstr>
      <vt:lpstr>PowerPoint Presentation</vt:lpstr>
      <vt:lpstr>Advantage &amp; Disadvantage of RR</vt:lpstr>
      <vt:lpstr>Advantage &amp; Disadvantage of RR</vt:lpstr>
      <vt:lpstr>PowerPoint Presentation</vt:lpstr>
      <vt:lpstr>PowerPoint Presentation</vt:lpstr>
      <vt:lpstr>  THANK        YOU  FOR        YOUR   ATTENTION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CPU  Scheduling</dc:title>
  <cp:lastModifiedBy>Rid Moon</cp:lastModifiedBy>
  <cp:revision>148</cp:revision>
  <dcterms:modified xsi:type="dcterms:W3CDTF">2025-05-15T08:19:02Z</dcterms:modified>
</cp:coreProperties>
</file>