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22"/>
  </p:notesMasterIdLst>
  <p:sldIdLst>
    <p:sldId id="267" r:id="rId2"/>
    <p:sldId id="268" r:id="rId3"/>
    <p:sldId id="269" r:id="rId4"/>
    <p:sldId id="282" r:id="rId5"/>
    <p:sldId id="283" r:id="rId6"/>
    <p:sldId id="284" r:id="rId7"/>
    <p:sldId id="285" r:id="rId8"/>
    <p:sldId id="270" r:id="rId9"/>
    <p:sldId id="271" r:id="rId10"/>
    <p:sldId id="287" r:id="rId11"/>
    <p:sldId id="286" r:id="rId12"/>
    <p:sldId id="288" r:id="rId13"/>
    <p:sldId id="290" r:id="rId14"/>
    <p:sldId id="291" r:id="rId15"/>
    <p:sldId id="292" r:id="rId16"/>
    <p:sldId id="272" r:id="rId17"/>
    <p:sldId id="293" r:id="rId18"/>
    <p:sldId id="273" r:id="rId19"/>
    <p:sldId id="294" r:id="rId20"/>
    <p:sldId id="295" r:id="rId21"/>
  </p:sldIdLst>
  <p:sldSz cx="12192000" cy="6858000"/>
  <p:notesSz cx="6858000" cy="9144000"/>
  <p:embeddedFontLst>
    <p:embeddedFont>
      <p:font typeface="Montserrat" panose="00000500000000000000" pitchFamily="2" charset="0"/>
      <p:regular r:id="rId23"/>
      <p:bold r:id="rId24"/>
      <p:italic r:id="rId25"/>
      <p:boldItalic r:id="rId26"/>
    </p:embeddedFont>
    <p:embeddedFont>
      <p:font typeface="Raleway" pitchFamily="2" charset="0"/>
      <p:regular r:id="rId27"/>
      <p:bold r:id="rId28"/>
      <p:italic r:id="rId29"/>
      <p:boldItalic r:id="rId30"/>
    </p:embeddedFont>
    <p:embeddedFont>
      <p:font typeface="Raleway Black" pitchFamily="2" charset="0"/>
      <p:bold r:id="rId31"/>
      <p:boldItalic r:id="rId32"/>
    </p:embeddedFont>
  </p:embeddedFontLst>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Introducation" id="{34C61D3D-3DDA-8544-919D-38908B71CF6E}">
          <p14:sldIdLst>
            <p14:sldId id="268"/>
            <p14:sldId id="269"/>
            <p14:sldId id="282"/>
            <p14:sldId id="283"/>
            <p14:sldId id="284"/>
            <p14:sldId id="285"/>
          </p14:sldIdLst>
        </p14:section>
        <p14:section name="Types of threads" id="{DBB0F080-D76F-2449-A8A8-97428CE5CDE4}">
          <p14:sldIdLst>
            <p14:sldId id="270"/>
            <p14:sldId id="271"/>
            <p14:sldId id="287"/>
            <p14:sldId id="286"/>
            <p14:sldId id="288"/>
            <p14:sldId id="290"/>
            <p14:sldId id="291"/>
            <p14:sldId id="292"/>
          </p14:sldIdLst>
        </p14:section>
        <p14:section name="Constraction" id="{D01103C6-D9B4-874A-903D-1D54C47D2E73}">
          <p14:sldIdLst>
            <p14:sldId id="272"/>
            <p14:sldId id="293"/>
            <p14:sldId id="273"/>
            <p14:sldId id="294"/>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B30"/>
    <a:srgbClr val="273E32"/>
    <a:srgbClr val="12231D"/>
    <a:srgbClr val="101519"/>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6860"/>
  </p:normalViewPr>
  <p:slideViewPr>
    <p:cSldViewPr snapToGrid="0" snapToObjects="1">
      <p:cViewPr varScale="1">
        <p:scale>
          <a:sx n="69" d="100"/>
          <a:sy n="69" d="100"/>
        </p:scale>
        <p:origin x="1165"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5/15/2025</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6CE73-DE78-A79F-FC6D-E65C81C39E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A5853-8248-B988-2CCE-E0849D9A1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A51430-BDDA-0C75-53E0-D29732E07F46}"/>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076060B3-73F0-A921-A355-37B5FE166F15}"/>
              </a:ext>
            </a:extLst>
          </p:cNvPr>
          <p:cNvSpPr>
            <a:spLocks noGrp="1"/>
          </p:cNvSpPr>
          <p:nvPr>
            <p:ph type="sldNum" sz="quarter" idx="5"/>
          </p:nvPr>
        </p:nvSpPr>
        <p:spPr/>
        <p:txBody>
          <a:bodyPr/>
          <a:lstStyle/>
          <a:p>
            <a:fld id="{5BE92847-51ED-1449-A9AF-8F855167E8E6}" type="slidenum">
              <a:rPr lang="en-LT"/>
              <a:t>12</a:t>
            </a:fld>
            <a:endParaRPr lang="en-LT"/>
          </a:p>
        </p:txBody>
      </p:sp>
    </p:spTree>
    <p:extLst>
      <p:ext uri="{BB962C8B-B14F-4D97-AF65-F5344CB8AC3E}">
        <p14:creationId xmlns:p14="http://schemas.microsoft.com/office/powerpoint/2010/main" val="333895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7D72C-001E-8588-F7A4-5AF3909107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1E548D-4BD5-4BBD-327F-91D68D8F15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8CF84-4249-E303-1F17-7B7688708EA1}"/>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65E0B9EF-0DD6-0FDA-27DE-67C5B17F4F59}"/>
              </a:ext>
            </a:extLst>
          </p:cNvPr>
          <p:cNvSpPr>
            <a:spLocks noGrp="1"/>
          </p:cNvSpPr>
          <p:nvPr>
            <p:ph type="sldNum" sz="quarter" idx="5"/>
          </p:nvPr>
        </p:nvSpPr>
        <p:spPr/>
        <p:txBody>
          <a:bodyPr/>
          <a:lstStyle/>
          <a:p>
            <a:fld id="{5BE92847-51ED-1449-A9AF-8F855167E8E6}" type="slidenum">
              <a:rPr lang="en-LT"/>
              <a:t>13</a:t>
            </a:fld>
            <a:endParaRPr lang="en-LT"/>
          </a:p>
        </p:txBody>
      </p:sp>
    </p:spTree>
    <p:extLst>
      <p:ext uri="{BB962C8B-B14F-4D97-AF65-F5344CB8AC3E}">
        <p14:creationId xmlns:p14="http://schemas.microsoft.com/office/powerpoint/2010/main" val="1973062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2B3B0-DF51-2954-02E6-4394C457A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DF67AD-6DB4-871A-4CC5-4442D9786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7C063-E6D2-EE7A-30A1-8D180AB0E02B}"/>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7117A9BC-9A88-7E74-D7D1-FCE45ADDFF23}"/>
              </a:ext>
            </a:extLst>
          </p:cNvPr>
          <p:cNvSpPr>
            <a:spLocks noGrp="1"/>
          </p:cNvSpPr>
          <p:nvPr>
            <p:ph type="sldNum" sz="quarter" idx="5"/>
          </p:nvPr>
        </p:nvSpPr>
        <p:spPr/>
        <p:txBody>
          <a:bodyPr/>
          <a:lstStyle/>
          <a:p>
            <a:fld id="{5BE92847-51ED-1449-A9AF-8F855167E8E6}" type="slidenum">
              <a:rPr lang="en-LT"/>
              <a:t>14</a:t>
            </a:fld>
            <a:endParaRPr lang="en-LT"/>
          </a:p>
        </p:txBody>
      </p:sp>
    </p:spTree>
    <p:extLst>
      <p:ext uri="{BB962C8B-B14F-4D97-AF65-F5344CB8AC3E}">
        <p14:creationId xmlns:p14="http://schemas.microsoft.com/office/powerpoint/2010/main" val="31715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5749A-1698-709D-121A-3C4C1B6C5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9B005A-8262-908F-14C1-D6290D2B1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EF8DE-4D71-8676-C05C-88D331E8FA4C}"/>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C15B8381-329E-74E6-4946-52C6FF2667E1}"/>
              </a:ext>
            </a:extLst>
          </p:cNvPr>
          <p:cNvSpPr>
            <a:spLocks noGrp="1"/>
          </p:cNvSpPr>
          <p:nvPr>
            <p:ph type="sldNum" sz="quarter" idx="5"/>
          </p:nvPr>
        </p:nvSpPr>
        <p:spPr/>
        <p:txBody>
          <a:bodyPr/>
          <a:lstStyle/>
          <a:p>
            <a:fld id="{5BE92847-51ED-1449-A9AF-8F855167E8E6}" type="slidenum">
              <a:rPr lang="en-LT"/>
              <a:t>15</a:t>
            </a:fld>
            <a:endParaRPr lang="en-LT"/>
          </a:p>
        </p:txBody>
      </p:sp>
    </p:spTree>
    <p:extLst>
      <p:ext uri="{BB962C8B-B14F-4D97-AF65-F5344CB8AC3E}">
        <p14:creationId xmlns:p14="http://schemas.microsoft.com/office/powerpoint/2010/main" val="3392906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6FC87-0C6F-536C-94ED-CDE334E1D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C6A3B-F88C-6988-BFBB-EC69E94159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4C0D3D-605C-757C-173F-0630101F78FB}"/>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C0D2D658-07F3-F238-550C-E571AC734AFC}"/>
              </a:ext>
            </a:extLst>
          </p:cNvPr>
          <p:cNvSpPr>
            <a:spLocks noGrp="1"/>
          </p:cNvSpPr>
          <p:nvPr>
            <p:ph type="sldNum" sz="quarter" idx="5"/>
          </p:nvPr>
        </p:nvSpPr>
        <p:spPr/>
        <p:txBody>
          <a:bodyPr/>
          <a:lstStyle/>
          <a:p>
            <a:fld id="{5BE92847-51ED-1449-A9AF-8F855167E8E6}" type="slidenum">
              <a:rPr lang="en-LT"/>
              <a:t>17</a:t>
            </a:fld>
            <a:endParaRPr lang="en-LT"/>
          </a:p>
        </p:txBody>
      </p:sp>
    </p:spTree>
    <p:extLst>
      <p:ext uri="{BB962C8B-B14F-4D97-AF65-F5344CB8AC3E}">
        <p14:creationId xmlns:p14="http://schemas.microsoft.com/office/powerpoint/2010/main" val="2077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18</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25B3B-9D94-12AD-806F-9BBD1FADF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2110D7-F744-41D7-D07B-B2AF9071BD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61C36B-8DFD-0CDE-38FB-51BDFF1AFC79}"/>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F0B6CF80-72A8-7D9E-AFE5-DAE71277A9AA}"/>
              </a:ext>
            </a:extLst>
          </p:cNvPr>
          <p:cNvSpPr>
            <a:spLocks noGrp="1"/>
          </p:cNvSpPr>
          <p:nvPr>
            <p:ph type="sldNum" sz="quarter" idx="5"/>
          </p:nvPr>
        </p:nvSpPr>
        <p:spPr/>
        <p:txBody>
          <a:bodyPr/>
          <a:lstStyle/>
          <a:p>
            <a:fld id="{5BE92847-51ED-1449-A9AF-8F855167E8E6}" type="slidenum">
              <a:rPr lang="en-LT"/>
              <a:t>19</a:t>
            </a:fld>
            <a:endParaRPr lang="en-LT"/>
          </a:p>
        </p:txBody>
      </p:sp>
    </p:spTree>
    <p:extLst>
      <p:ext uri="{BB962C8B-B14F-4D97-AF65-F5344CB8AC3E}">
        <p14:creationId xmlns:p14="http://schemas.microsoft.com/office/powerpoint/2010/main" val="19000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46F13-D572-58B5-27D3-388A9FABE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37FFE-6904-47EF-2D32-05E433DE4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2F809-F531-B5FE-FEC9-7AB16B03F0CC}"/>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46A8CC81-6B31-6254-AA18-C0B1A2E1778D}"/>
              </a:ext>
            </a:extLst>
          </p:cNvPr>
          <p:cNvSpPr>
            <a:spLocks noGrp="1"/>
          </p:cNvSpPr>
          <p:nvPr>
            <p:ph type="sldNum" sz="quarter" idx="5"/>
          </p:nvPr>
        </p:nvSpPr>
        <p:spPr/>
        <p:txBody>
          <a:bodyPr/>
          <a:lstStyle/>
          <a:p>
            <a:fld id="{5BE92847-51ED-1449-A9AF-8F855167E8E6}" type="slidenum">
              <a:rPr lang="en-LT"/>
              <a:t>20</a:t>
            </a:fld>
            <a:endParaRPr lang="en-LT"/>
          </a:p>
        </p:txBody>
      </p:sp>
    </p:spTree>
    <p:extLst>
      <p:ext uri="{BB962C8B-B14F-4D97-AF65-F5344CB8AC3E}">
        <p14:creationId xmlns:p14="http://schemas.microsoft.com/office/powerpoint/2010/main" val="314049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519EC-40C0-C425-C9BC-0FD28C92A4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EDE66F-FD1F-34DD-E3C9-0EDA8DA29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AC269-81C1-9A35-706D-86D47EADF079}"/>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D8744D46-DBF7-4EBA-2668-F706B1BD940E}"/>
              </a:ext>
            </a:extLst>
          </p:cNvPr>
          <p:cNvSpPr>
            <a:spLocks noGrp="1"/>
          </p:cNvSpPr>
          <p:nvPr>
            <p:ph type="sldNum" sz="quarter" idx="5"/>
          </p:nvPr>
        </p:nvSpPr>
        <p:spPr/>
        <p:txBody>
          <a:bodyPr/>
          <a:lstStyle/>
          <a:p>
            <a:fld id="{5BE92847-51ED-1449-A9AF-8F855167E8E6}" type="slidenum">
              <a:t>4</a:t>
            </a:fld>
            <a:endParaRPr lang="en-LT"/>
          </a:p>
        </p:txBody>
      </p:sp>
    </p:spTree>
    <p:extLst>
      <p:ext uri="{BB962C8B-B14F-4D97-AF65-F5344CB8AC3E}">
        <p14:creationId xmlns:p14="http://schemas.microsoft.com/office/powerpoint/2010/main" val="378659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AFB88-DB4C-AE0C-7C97-D23C0B2B7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FCD73B-1BC8-BE50-5636-DF66168CF9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89BFB7-8DB6-262B-8C58-51572A6ADCA3}"/>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725EE8DB-316D-8B15-DD16-BC158CA0069C}"/>
              </a:ext>
            </a:extLst>
          </p:cNvPr>
          <p:cNvSpPr>
            <a:spLocks noGrp="1"/>
          </p:cNvSpPr>
          <p:nvPr>
            <p:ph type="sldNum" sz="quarter" idx="5"/>
          </p:nvPr>
        </p:nvSpPr>
        <p:spPr/>
        <p:txBody>
          <a:bodyPr/>
          <a:lstStyle/>
          <a:p>
            <a:fld id="{5BE92847-51ED-1449-A9AF-8F855167E8E6}" type="slidenum">
              <a:t>5</a:t>
            </a:fld>
            <a:endParaRPr lang="en-LT"/>
          </a:p>
        </p:txBody>
      </p:sp>
    </p:spTree>
    <p:extLst>
      <p:ext uri="{BB962C8B-B14F-4D97-AF65-F5344CB8AC3E}">
        <p14:creationId xmlns:p14="http://schemas.microsoft.com/office/powerpoint/2010/main" val="197790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D2C63-467F-6BF1-A6EB-86BB03AA74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0294F-7053-A4CA-31C5-15D95C5E2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39CAE-C4BE-EA6A-4055-9FC5EA0CC646}"/>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22CAF1E2-3018-B655-4341-C469D8B3411D}"/>
              </a:ext>
            </a:extLst>
          </p:cNvPr>
          <p:cNvSpPr>
            <a:spLocks noGrp="1"/>
          </p:cNvSpPr>
          <p:nvPr>
            <p:ph type="sldNum" sz="quarter" idx="5"/>
          </p:nvPr>
        </p:nvSpPr>
        <p:spPr/>
        <p:txBody>
          <a:bodyPr/>
          <a:lstStyle/>
          <a:p>
            <a:fld id="{5BE92847-51ED-1449-A9AF-8F855167E8E6}" type="slidenum">
              <a:t>6</a:t>
            </a:fld>
            <a:endParaRPr lang="en-LT"/>
          </a:p>
        </p:txBody>
      </p:sp>
    </p:spTree>
    <p:extLst>
      <p:ext uri="{BB962C8B-B14F-4D97-AF65-F5344CB8AC3E}">
        <p14:creationId xmlns:p14="http://schemas.microsoft.com/office/powerpoint/2010/main" val="387750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DE170-E37C-C47D-BB3B-66568D659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C2945-C19C-7522-C3A3-839CF84A1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8FA0C-2E09-FB0C-2E92-20ABD6667DF2}"/>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32E84B1D-0D28-5735-A3F3-7BF86CE6BF35}"/>
              </a:ext>
            </a:extLst>
          </p:cNvPr>
          <p:cNvSpPr>
            <a:spLocks noGrp="1"/>
          </p:cNvSpPr>
          <p:nvPr>
            <p:ph type="sldNum" sz="quarter" idx="5"/>
          </p:nvPr>
        </p:nvSpPr>
        <p:spPr/>
        <p:txBody>
          <a:bodyPr/>
          <a:lstStyle/>
          <a:p>
            <a:fld id="{5BE92847-51ED-1449-A9AF-8F855167E8E6}" type="slidenum">
              <a:t>7</a:t>
            </a:fld>
            <a:endParaRPr lang="en-LT"/>
          </a:p>
        </p:txBody>
      </p:sp>
    </p:spTree>
    <p:extLst>
      <p:ext uri="{BB962C8B-B14F-4D97-AF65-F5344CB8AC3E}">
        <p14:creationId xmlns:p14="http://schemas.microsoft.com/office/powerpoint/2010/main" val="220445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9</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1D0E0-5858-212B-F876-92ED22E66A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721F0-2601-3908-82D1-490A0F7F9D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84600-1854-E505-151C-1F05CA6DB275}"/>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7FE07A2E-2FCC-3070-FD76-DBCE4E38C408}"/>
              </a:ext>
            </a:extLst>
          </p:cNvPr>
          <p:cNvSpPr>
            <a:spLocks noGrp="1"/>
          </p:cNvSpPr>
          <p:nvPr>
            <p:ph type="sldNum" sz="quarter" idx="5"/>
          </p:nvPr>
        </p:nvSpPr>
        <p:spPr/>
        <p:txBody>
          <a:bodyPr/>
          <a:lstStyle/>
          <a:p>
            <a:fld id="{5BE92847-51ED-1449-A9AF-8F855167E8E6}" type="slidenum">
              <a:rPr lang="en-LT"/>
              <a:t>10</a:t>
            </a:fld>
            <a:endParaRPr lang="en-LT"/>
          </a:p>
        </p:txBody>
      </p:sp>
    </p:spTree>
    <p:extLst>
      <p:ext uri="{BB962C8B-B14F-4D97-AF65-F5344CB8AC3E}">
        <p14:creationId xmlns:p14="http://schemas.microsoft.com/office/powerpoint/2010/main" val="59441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F4063-71F9-4B33-F453-1715C19ED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60F9B-49B5-6F09-8B36-E1838A90E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E53692-20C6-3FED-48C0-8C2A50803AB8}"/>
              </a:ext>
            </a:extLst>
          </p:cNvPr>
          <p:cNvSpPr>
            <a:spLocks noGrp="1"/>
          </p:cNvSpPr>
          <p:nvPr>
            <p:ph type="body" idx="1"/>
          </p:nvPr>
        </p:nvSpPr>
        <p:spPr/>
        <p:txBody>
          <a:bodyPr/>
          <a:lstStyle/>
          <a:p>
            <a:endParaRPr lang="en-LT"/>
          </a:p>
        </p:txBody>
      </p:sp>
      <p:sp>
        <p:nvSpPr>
          <p:cNvPr id="4" name="Slide Number Placeholder 3">
            <a:extLst>
              <a:ext uri="{FF2B5EF4-FFF2-40B4-BE49-F238E27FC236}">
                <a16:creationId xmlns:a16="http://schemas.microsoft.com/office/drawing/2014/main" id="{97323CA7-6C96-501D-FC2F-85CFEF682582}"/>
              </a:ext>
            </a:extLst>
          </p:cNvPr>
          <p:cNvSpPr>
            <a:spLocks noGrp="1"/>
          </p:cNvSpPr>
          <p:nvPr>
            <p:ph type="sldNum" sz="quarter" idx="5"/>
          </p:nvPr>
        </p:nvSpPr>
        <p:spPr/>
        <p:txBody>
          <a:bodyPr/>
          <a:lstStyle/>
          <a:p>
            <a:fld id="{5BE92847-51ED-1449-A9AF-8F855167E8E6}" type="slidenum">
              <a:rPr lang="en-LT"/>
              <a:t>11</a:t>
            </a:fld>
            <a:endParaRPr lang="en-LT"/>
          </a:p>
        </p:txBody>
      </p:sp>
    </p:spTree>
    <p:extLst>
      <p:ext uri="{BB962C8B-B14F-4D97-AF65-F5344CB8AC3E}">
        <p14:creationId xmlns:p14="http://schemas.microsoft.com/office/powerpoint/2010/main" val="428957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5/15/2025</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5/15/2025</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5/15/2025</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5/15/2025</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5/15/2025</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5/15/2025</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5/15/2025</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5/15/2025</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5/15/2025</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5/15/2025</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5/15/2025</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5/15/2025</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jpg"/><Relationship Id="rId7" Type="http://schemas.openxmlformats.org/officeDocument/2006/relationships/image" Target="../media/image3.png"/><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slide" Target="slide8.xml"/><Relationship Id="rId5" Type="http://schemas.openxmlformats.org/officeDocument/2006/relationships/slide" Target="slide16.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6D2330-2BD9-C6F5-ED15-638070416ADE}"/>
              </a:ext>
            </a:extLst>
          </p:cNvPr>
          <p:cNvPicPr>
            <a:picLocks noChangeAspect="1"/>
          </p:cNvPicPr>
          <p:nvPr/>
        </p:nvPicPr>
        <p:blipFill>
          <a:blip r:embed="rId3"/>
          <a:stretch>
            <a:fillRect/>
          </a:stretch>
        </p:blipFill>
        <p:spPr>
          <a:xfrm>
            <a:off x="-123372" y="-72118"/>
            <a:ext cx="12358914" cy="6951889"/>
          </a:xfrm>
          <a:prstGeom prst="rect">
            <a:avLst/>
          </a:prstGeom>
        </p:spPr>
      </p:pic>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a:off x="6817687" y="3320915"/>
            <a:ext cx="864393" cy="886764"/>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2897054" y="385357"/>
            <a:ext cx="6397906" cy="923330"/>
          </a:xfrm>
          <a:prstGeom prst="rect">
            <a:avLst/>
          </a:prstGeom>
        </p:spPr>
        <p:txBody>
          <a:bodyPr wrap="none">
            <a:spAutoFit/>
          </a:bodyPr>
          <a:lstStyle/>
          <a:p>
            <a:pPr algn="ctr"/>
            <a:r>
              <a:rPr lang="en-US" sz="5400" b="1" spc="300" dirty="0">
                <a:solidFill>
                  <a:schemeClr val="bg1"/>
                </a:solidFill>
                <a:effectLst>
                  <a:outerShdw blurRad="292100" sx="102000" sy="102000" algn="ctr" rotWithShape="0">
                    <a:prstClr val="black">
                      <a:alpha val="52000"/>
                    </a:prstClr>
                  </a:outerShdw>
                </a:effectLst>
                <a:latin typeface="Montserrat" panose="00000500000000000000" pitchFamily="2" charset="0"/>
              </a:rPr>
              <a:t>THREADS IN OS</a:t>
            </a:r>
            <a:endParaRPr lang="en-LT" sz="5400" b="1" spc="300" dirty="0">
              <a:solidFill>
                <a:schemeClr val="bg1"/>
              </a:solidFill>
              <a:effectLst>
                <a:outerShdw blurRad="292100" sx="102000" sy="102000" algn="ctr" rotWithShape="0">
                  <a:prstClr val="black">
                    <a:alpha val="52000"/>
                  </a:prstClr>
                </a:outerShdw>
              </a:effectLst>
              <a:latin typeface="Montserrat" panose="00000500000000000000" pitchFamily="2" charset="0"/>
            </a:endParaRPr>
          </a:p>
        </p:txBody>
      </p: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1780201328"/>
                  </p:ext>
                </p:extLst>
              </p:nvPr>
            </p:nvGraphicFramePr>
            <p:xfrm>
              <a:off x="6938727" y="1727674"/>
              <a:ext cx="3217383" cy="1809778"/>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4"/>
                        <a:stretch>
                          <a:fillRect/>
                        </a:stretch>
                      </p166:blipFill>
                      <p166:spPr xmlns:p166="http://schemas.microsoft.com/office/powerpoint/2016/6/main">
                        <a:xfrm>
                          <a:off x="0" y="0"/>
                          <a:ext cx="3217383" cy="1809778"/>
                        </a:xfrm>
                        <a:prstGeom prst="rect">
                          <a:avLst/>
                        </a:prstGeom>
                      </p166:spPr>
                    </psez:zmPr>
                  </psez:sectionZmObj>
                </psez:sectionZm>
              </a:graphicData>
            </a:graphic>
          </p:graphicFrame>
        </mc:Choice>
        <mc:Fallback xmlns="">
          <p:pic>
            <p:nvPicPr>
              <p:cNvPr id="12" name="Section Zoom 11">
                <a:hlinkClick r:id="rId5" action="ppaction://hlinksldjump"/>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6"/>
              <a:stretch>
                <a:fillRect/>
              </a:stretch>
            </p:blipFill>
            <p:spPr>
              <a:xfrm>
                <a:off x="6938727" y="1727674"/>
                <a:ext cx="3217383" cy="1809778"/>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2647771124"/>
                  </p:ext>
                </p:extLst>
              </p:nvPr>
            </p:nvGraphicFramePr>
            <p:xfrm>
              <a:off x="953050" y="1436340"/>
              <a:ext cx="4117005" cy="2315815"/>
            </p:xfrm>
            <a:graphic>
              <a:graphicData uri="http://schemas.microsoft.com/office/powerpoint/2016/sectionzoom">
                <psez:sectionZm>
                  <psez:sectionZmObj sectionId="{34C61D3D-3DDA-8544-919D-38908B71CF6E}">
                    <psez:zmPr id="{4BF83247-9042-D446-B9D6-CD882B6CF45B}" transitionDur="1000" showBg="0">
                      <p166:blipFill xmlns:p166="http://schemas.microsoft.com/office/powerpoint/2016/6/main">
                        <a:blip r:embed="rId7"/>
                        <a:stretch>
                          <a:fillRect/>
                        </a:stretch>
                      </p166:blipFill>
                      <p166:spPr xmlns:p166="http://schemas.microsoft.com/office/powerpoint/2016/6/main">
                        <a:xfrm>
                          <a:off x="0" y="0"/>
                          <a:ext cx="4117005" cy="2315815"/>
                        </a:xfrm>
                        <a:prstGeom prst="rect">
                          <a:avLst/>
                        </a:prstGeom>
                        <a:effectLst/>
                      </p166:spPr>
                    </psez:zmPr>
                  </psez:sectionZmObj>
                </psez:sectionZm>
              </a:graphicData>
            </a:graphic>
          </p:graphicFrame>
        </mc:Choice>
        <mc:Fallback xmlns="">
          <p:pic>
            <p:nvPicPr>
              <p:cNvPr id="6" name="Section Zoom 5">
                <a:hlinkClick r:id="rId8" action="ppaction://hlinksldjump"/>
                <a:extLst>
                  <a:ext uri="{FF2B5EF4-FFF2-40B4-BE49-F238E27FC236}">
                    <a16:creationId xmlns:a16="http://schemas.microsoft.com/office/drawing/2014/main" id="{039C2E45-7383-084C-A25A-231F40FCFD88}"/>
                  </a:ext>
                </a:extLst>
              </p:cNvPr>
              <p:cNvPicPr>
                <a:picLocks noGrp="1" noRot="1" noChangeAspect="1" noMove="1" noResize="1" noEditPoints="1" noAdjustHandles="1" noChangeArrowheads="1" noChangeShapeType="1"/>
              </p:cNvPicPr>
              <p:nvPr/>
            </p:nvPicPr>
            <p:blipFill>
              <a:blip r:embed="rId9"/>
              <a:stretch>
                <a:fillRect/>
              </a:stretch>
            </p:blipFill>
            <p:spPr>
              <a:xfrm>
                <a:off x="953050" y="1436340"/>
                <a:ext cx="4117005" cy="2315815"/>
              </a:xfrm>
              <a:prstGeom prst="rect">
                <a:avLst/>
              </a:prstGeom>
              <a:effectLst/>
            </p:spPr>
          </p:pic>
        </mc:Fallback>
      </mc:AlternateContent>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3877075623"/>
                  </p:ext>
                </p:extLst>
              </p:nvPr>
            </p:nvGraphicFramePr>
            <p:xfrm>
              <a:off x="4244331" y="4047144"/>
              <a:ext cx="3588213" cy="2018370"/>
            </p:xfrm>
            <a:graphic>
              <a:graphicData uri="http://schemas.microsoft.com/office/powerpoint/2016/sectionzoom">
                <psez:sectionZm>
                  <psez:sectionZmObj sectionId="{DBB0F080-D76F-2449-A8A8-97428CE5CDE4}">
                    <psez:zmPr id="{E31B0801-3E89-AF44-A1B1-5F4CCB54772F}" transitionDur="1000" showBg="0">
                      <p166:blipFill xmlns:p166="http://schemas.microsoft.com/office/powerpoint/2016/6/main">
                        <a:blip r:embed="rId10"/>
                        <a:stretch>
                          <a:fillRect/>
                        </a:stretch>
                      </p166:blipFill>
                      <p166:spPr xmlns:p166="http://schemas.microsoft.com/office/powerpoint/2016/6/main">
                        <a:xfrm>
                          <a:off x="0" y="0"/>
                          <a:ext cx="3588213" cy="2018370"/>
                        </a:xfrm>
                        <a:prstGeom prst="rect">
                          <a:avLst/>
                        </a:prstGeom>
                      </p166:spPr>
                    </psez:zmPr>
                  </psez:sectionZmObj>
                </psez:sectionZm>
              </a:graphicData>
            </a:graphic>
          </p:graphicFrame>
        </mc:Choice>
        <mc:Fallback xmlns="">
          <p:pic>
            <p:nvPicPr>
              <p:cNvPr id="4" name="Section Zoom 3">
                <a:hlinkClick r:id="rId11" action="ppaction://hlinksldjump"/>
                <a:extLst>
                  <a:ext uri="{FF2B5EF4-FFF2-40B4-BE49-F238E27FC236}">
                    <a16:creationId xmlns:a16="http://schemas.microsoft.com/office/drawing/2014/main" id="{B2D661A4-8895-1E43-9238-4B6D30F2FF2A}"/>
                  </a:ext>
                </a:extLst>
              </p:cNvPr>
              <p:cNvPicPr>
                <a:picLocks noGrp="1" noRot="1" noChangeAspect="1" noMove="1" noResize="1" noEditPoints="1" noAdjustHandles="1" noChangeArrowheads="1" noChangeShapeType="1"/>
              </p:cNvPicPr>
              <p:nvPr/>
            </p:nvPicPr>
            <p:blipFill>
              <a:blip r:embed="rId12"/>
              <a:stretch>
                <a:fillRect/>
              </a:stretch>
            </p:blipFill>
            <p:spPr>
              <a:xfrm>
                <a:off x="4244331" y="4047144"/>
                <a:ext cx="3588213" cy="2018370"/>
              </a:xfrm>
              <a:prstGeom prst="rect">
                <a:avLst/>
              </a:prstGeom>
            </p:spPr>
          </p:pic>
        </mc:Fallback>
      </mc:AlternateContent>
      <p:cxnSp>
        <p:nvCxnSpPr>
          <p:cNvPr id="31" name="Straight Connector 30">
            <a:extLst>
              <a:ext uri="{FF2B5EF4-FFF2-40B4-BE49-F238E27FC236}">
                <a16:creationId xmlns:a16="http://schemas.microsoft.com/office/drawing/2014/main" id="{47244B73-00B4-06E4-C1F2-4BE23B38523E}"/>
              </a:ext>
            </a:extLst>
          </p:cNvPr>
          <p:cNvCxnSpPr>
            <a:cxnSpLocks/>
          </p:cNvCxnSpPr>
          <p:nvPr/>
        </p:nvCxnSpPr>
        <p:spPr>
          <a:xfrm flipH="1" flipV="1">
            <a:off x="4231530" y="3107970"/>
            <a:ext cx="1027658" cy="1050627"/>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853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E99C8867-1816-8657-C76B-26CFE8149BDC}"/>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4687A718-06B1-1F8F-3265-BE9C69295812}"/>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5FE6C6BA-DC8E-5F65-9046-4F1C401D851E}"/>
              </a:ext>
            </a:extLst>
          </p:cNvPr>
          <p:cNvSpPr txBox="1"/>
          <p:nvPr/>
        </p:nvSpPr>
        <p:spPr>
          <a:xfrm>
            <a:off x="996851" y="1981162"/>
            <a:ext cx="10198298" cy="3575018"/>
          </a:xfrm>
          <a:prstGeom prst="rect">
            <a:avLst/>
          </a:prstGeom>
          <a:noFill/>
        </p:spPr>
        <p:txBody>
          <a:bodyPr wrap="square" rtlCol="0">
            <a:spAutoFit/>
          </a:bodyPr>
          <a:lstStyle/>
          <a:p>
            <a:pPr marL="0" marR="0">
              <a:lnSpc>
                <a:spcPct val="115000"/>
              </a:lnSpc>
              <a:spcAft>
                <a:spcPts val="1000"/>
              </a:spcAft>
              <a:buNone/>
            </a:pPr>
            <a:r>
              <a:rPr lang="en-GB" sz="3200" dirty="0">
                <a:solidFill>
                  <a:schemeClr val="bg1"/>
                </a:solidFill>
                <a:effectLst/>
                <a:latin typeface="Raleway" pitchFamily="2" charset="0"/>
                <a:ea typeface="SimSun" panose="02010600030101010101" pitchFamily="2" charset="-122"/>
                <a:cs typeface="Arial" panose="020B0604020202020204" pitchFamily="34" charset="0"/>
              </a:rPr>
              <a:t>User level thread implement in user level libraries, so thread switching does not need to call operating system and to cause interrupt to the kernel.</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3200" dirty="0">
                <a:solidFill>
                  <a:schemeClr val="bg1"/>
                </a:solidFill>
                <a:effectLst/>
                <a:latin typeface="Raleway" pitchFamily="2" charset="0"/>
                <a:ea typeface="SimSun" panose="02010600030101010101" pitchFamily="2" charset="-122"/>
                <a:cs typeface="Arial" panose="020B0604020202020204" pitchFamily="34" charset="0"/>
              </a:rPr>
              <a:t>In fact, the kernel knows nothing about user level threads and manages them as if they were single-threaded process.</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1FE7FB7D-A7AC-7D04-7094-F2EC97582DB0}"/>
              </a:ext>
            </a:extLst>
          </p:cNvPr>
          <p:cNvSpPr/>
          <p:nvPr/>
        </p:nvSpPr>
        <p:spPr>
          <a:xfrm>
            <a:off x="272478" y="484347"/>
            <a:ext cx="11647043" cy="923330"/>
          </a:xfrm>
          <a:prstGeom prst="rect">
            <a:avLst/>
          </a:prstGeom>
        </p:spPr>
        <p:txBody>
          <a:bodyPr wrap="square">
            <a:spAutoFit/>
          </a:bodyPr>
          <a:lstStyle/>
          <a:p>
            <a:pPr algn="ctr"/>
            <a:r>
              <a:rPr lang="en-US" sz="5400" b="1" spc="60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User Level Threads (ULT):</a:t>
            </a:r>
            <a:endParaRPr lang="en-US" sz="54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endParaRPr>
          </a:p>
        </p:txBody>
      </p:sp>
    </p:spTree>
    <p:extLst>
      <p:ext uri="{BB962C8B-B14F-4D97-AF65-F5344CB8AC3E}">
        <p14:creationId xmlns:p14="http://schemas.microsoft.com/office/powerpoint/2010/main" val="1900279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98153AA7-AC25-56EE-4054-C05B8A82456F}"/>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5DCF969E-FF5D-BCEB-FFC2-2AE1D1F6BF39}"/>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solidFill>
                <a:schemeClr val="bg1"/>
              </a:solidFill>
              <a:latin typeface="Raleway" panose="020B0503030101060003" pitchFamily="34" charset="77"/>
            </a:endParaRPr>
          </a:p>
        </p:txBody>
      </p:sp>
      <p:sp>
        <p:nvSpPr>
          <p:cNvPr id="5" name="TextBox 4">
            <a:extLst>
              <a:ext uri="{FF2B5EF4-FFF2-40B4-BE49-F238E27FC236}">
                <a16:creationId xmlns:a16="http://schemas.microsoft.com/office/drawing/2014/main" id="{E7B62CD6-F7BC-5080-881C-141D40B584BD}"/>
              </a:ext>
            </a:extLst>
          </p:cNvPr>
          <p:cNvSpPr txBox="1"/>
          <p:nvPr/>
        </p:nvSpPr>
        <p:spPr>
          <a:xfrm>
            <a:off x="996851" y="2090017"/>
            <a:ext cx="10198298" cy="4250779"/>
          </a:xfrm>
          <a:prstGeom prst="rect">
            <a:avLst/>
          </a:prstGeom>
          <a:noFill/>
        </p:spPr>
        <p:txBody>
          <a:bodyPr wrap="square" rtlCol="0">
            <a:spAutoFit/>
          </a:bodyPr>
          <a:lstStyle/>
          <a:p>
            <a:pPr marL="0" marR="0">
              <a:lnSpc>
                <a:spcPct val="115000"/>
              </a:lnSpc>
              <a:spcAft>
                <a:spcPts val="1000"/>
              </a:spcAft>
              <a:buNone/>
            </a:pPr>
            <a:r>
              <a:rPr lang="en-GB" sz="3600" dirty="0">
                <a:solidFill>
                  <a:schemeClr val="bg1"/>
                </a:solidFill>
                <a:effectLst/>
                <a:latin typeface="Raleway" pitchFamily="2" charset="0"/>
                <a:ea typeface="SimSun" panose="02010600030101010101" pitchFamily="2" charset="-122"/>
                <a:cs typeface="Arial" panose="020B0604020202020204" pitchFamily="34" charset="0"/>
              </a:rPr>
              <a:t>• User level threads does not require modification to operating system.</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600" dirty="0">
                <a:solidFill>
                  <a:schemeClr val="bg1"/>
                </a:solidFill>
                <a:effectLst/>
                <a:latin typeface="Raleway" pitchFamily="2" charset="0"/>
                <a:ea typeface="SimSun" panose="02010600030101010101" pitchFamily="2" charset="-122"/>
                <a:cs typeface="Arial" panose="020B0604020202020204" pitchFamily="34" charset="0"/>
              </a:rPr>
              <a:t>• Easy to represent and manage.</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600" dirty="0">
                <a:solidFill>
                  <a:schemeClr val="bg1"/>
                </a:solidFill>
                <a:effectLst/>
                <a:latin typeface="Raleway" pitchFamily="2" charset="0"/>
                <a:ea typeface="SimSun" panose="02010600030101010101" pitchFamily="2" charset="-122"/>
                <a:cs typeface="Arial" panose="020B0604020202020204" pitchFamily="34" charset="0"/>
              </a:rPr>
              <a:t>• User level thread can run on any operating system.</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3600" dirty="0">
                <a:solidFill>
                  <a:schemeClr val="bg1"/>
                </a:solidFill>
                <a:effectLst/>
                <a:latin typeface="Raleway" pitchFamily="2" charset="0"/>
                <a:ea typeface="SimSun" panose="02010600030101010101" pitchFamily="2" charset="-122"/>
                <a:cs typeface="Arial" panose="020B0604020202020204" pitchFamily="34" charset="0"/>
              </a:rPr>
              <a:t>• User </a:t>
            </a:r>
            <a:r>
              <a:rPr lang="en-GB" sz="3600" dirty="0" err="1">
                <a:solidFill>
                  <a:schemeClr val="bg1"/>
                </a:solidFill>
                <a:effectLst/>
                <a:latin typeface="Raleway" pitchFamily="2" charset="0"/>
                <a:ea typeface="SimSun" panose="02010600030101010101" pitchFamily="2" charset="-122"/>
                <a:cs typeface="Arial" panose="020B0604020202020204" pitchFamily="34" charset="0"/>
              </a:rPr>
              <a:t>lexel</a:t>
            </a:r>
            <a:r>
              <a:rPr lang="en-GB" sz="3600" dirty="0">
                <a:solidFill>
                  <a:schemeClr val="bg1"/>
                </a:solidFill>
                <a:effectLst/>
                <a:latin typeface="Raleway" pitchFamily="2" charset="0"/>
                <a:ea typeface="SimSun" panose="02010600030101010101" pitchFamily="2" charset="-122"/>
                <a:cs typeface="Arial" panose="020B0604020202020204" pitchFamily="34" charset="0"/>
              </a:rPr>
              <a:t> threads are fast and efficient.</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E5FA9DD9-2687-5E45-88B7-7C3DDBBE84F6}"/>
              </a:ext>
            </a:extLst>
          </p:cNvPr>
          <p:cNvSpPr/>
          <p:nvPr/>
        </p:nvSpPr>
        <p:spPr>
          <a:xfrm>
            <a:off x="272479" y="680295"/>
            <a:ext cx="11647043" cy="1107996"/>
          </a:xfrm>
          <a:prstGeom prst="rect">
            <a:avLst/>
          </a:prstGeom>
        </p:spPr>
        <p:txBody>
          <a:bodyPr wrap="square">
            <a:spAutoFit/>
          </a:bodyPr>
          <a:lstStyle/>
          <a:p>
            <a:pPr algn="ctr"/>
            <a:r>
              <a:rPr lang="en-US" sz="6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Advantage of ULT:</a:t>
            </a:r>
          </a:p>
        </p:txBody>
      </p:sp>
    </p:spTree>
    <p:extLst>
      <p:ext uri="{BB962C8B-B14F-4D97-AF65-F5344CB8AC3E}">
        <p14:creationId xmlns:p14="http://schemas.microsoft.com/office/powerpoint/2010/main" val="28804484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EB133F9E-697D-3B21-B2B8-175EAA35176B}"/>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4DC51BB-3C5C-3456-6299-4DF605BEEE2F}"/>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solidFill>
                <a:schemeClr val="bg1"/>
              </a:solidFill>
              <a:latin typeface="Raleway" panose="020B0503030101060003" pitchFamily="34" charset="77"/>
            </a:endParaRPr>
          </a:p>
        </p:txBody>
      </p:sp>
      <p:sp>
        <p:nvSpPr>
          <p:cNvPr id="5" name="TextBox 4">
            <a:extLst>
              <a:ext uri="{FF2B5EF4-FFF2-40B4-BE49-F238E27FC236}">
                <a16:creationId xmlns:a16="http://schemas.microsoft.com/office/drawing/2014/main" id="{334B225B-F46F-1B8D-E0BD-1FD80965E63B}"/>
              </a:ext>
            </a:extLst>
          </p:cNvPr>
          <p:cNvSpPr txBox="1"/>
          <p:nvPr/>
        </p:nvSpPr>
        <p:spPr>
          <a:xfrm>
            <a:off x="996851" y="2090017"/>
            <a:ext cx="10198298" cy="4418004"/>
          </a:xfrm>
          <a:prstGeom prst="rect">
            <a:avLst/>
          </a:prstGeom>
          <a:noFill/>
        </p:spPr>
        <p:txBody>
          <a:bodyPr wrap="square" rtlCol="0">
            <a:spAutoFit/>
          </a:bodyPr>
          <a:lstStyle/>
          <a:p>
            <a:pPr marL="0" marR="0">
              <a:lnSpc>
                <a:spcPct val="115000"/>
              </a:lnSpc>
              <a:spcAft>
                <a:spcPts val="1000"/>
              </a:spcAft>
              <a:buNone/>
            </a:pPr>
            <a:r>
              <a:rPr lang="en-GB" sz="4800" dirty="0">
                <a:solidFill>
                  <a:schemeClr val="bg1"/>
                </a:solidFill>
                <a:effectLst/>
                <a:latin typeface="Raleway" pitchFamily="2" charset="0"/>
                <a:ea typeface="SimSun" panose="02010600030101010101" pitchFamily="2" charset="-122"/>
                <a:cs typeface="Arial" panose="020B0604020202020204" pitchFamily="34" charset="0"/>
              </a:rPr>
              <a:t>• There is a lack of coordination between threads and operating system kernel.</a:t>
            </a:r>
            <a:endParaRPr lang="en-US" sz="48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4800" dirty="0">
                <a:solidFill>
                  <a:schemeClr val="bg1"/>
                </a:solidFill>
                <a:effectLst/>
                <a:latin typeface="Raleway" pitchFamily="2" charset="0"/>
                <a:ea typeface="SimSun" panose="02010600030101010101" pitchFamily="2" charset="-122"/>
                <a:cs typeface="Arial" panose="020B0604020202020204" pitchFamily="34" charset="0"/>
              </a:rPr>
              <a:t>• ULT require non-blocking system call (i.e. Multithreaded kernel)</a:t>
            </a:r>
            <a:endParaRPr lang="en-US" sz="4800" dirty="0">
              <a:solidFill>
                <a:schemeClr val="bg1"/>
              </a:solidFill>
              <a:effectLst/>
              <a:latin typeface="Raleway" pitchFamily="2" charset="0"/>
              <a:ea typeface="SimSu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900FF827-40CA-9C35-DEB9-A42A4F7C4F83}"/>
              </a:ext>
            </a:extLst>
          </p:cNvPr>
          <p:cNvSpPr/>
          <p:nvPr/>
        </p:nvSpPr>
        <p:spPr>
          <a:xfrm>
            <a:off x="272479" y="680295"/>
            <a:ext cx="11647043" cy="1107996"/>
          </a:xfrm>
          <a:prstGeom prst="rect">
            <a:avLst/>
          </a:prstGeom>
        </p:spPr>
        <p:txBody>
          <a:bodyPr wrap="square">
            <a:spAutoFit/>
          </a:bodyPr>
          <a:lstStyle/>
          <a:p>
            <a:pPr algn="ctr"/>
            <a:r>
              <a:rPr lang="en-US" sz="6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Disadvantage of ULT: </a:t>
            </a:r>
          </a:p>
        </p:txBody>
      </p:sp>
    </p:spTree>
    <p:extLst>
      <p:ext uri="{BB962C8B-B14F-4D97-AF65-F5344CB8AC3E}">
        <p14:creationId xmlns:p14="http://schemas.microsoft.com/office/powerpoint/2010/main" val="4143810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B529D938-02FB-8DB8-2771-00F86669FBFA}"/>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6F58CB90-1450-9800-A1A1-DC3ED80D5267}"/>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5" name="TextBox 4">
            <a:extLst>
              <a:ext uri="{FF2B5EF4-FFF2-40B4-BE49-F238E27FC236}">
                <a16:creationId xmlns:a16="http://schemas.microsoft.com/office/drawing/2014/main" id="{52F00313-B3C8-76DC-2032-FE46B1420377}"/>
              </a:ext>
            </a:extLst>
          </p:cNvPr>
          <p:cNvSpPr txBox="1"/>
          <p:nvPr/>
        </p:nvSpPr>
        <p:spPr>
          <a:xfrm>
            <a:off x="996851" y="1828765"/>
            <a:ext cx="10198298" cy="4704686"/>
          </a:xfrm>
          <a:prstGeom prst="rect">
            <a:avLst/>
          </a:prstGeom>
          <a:noFill/>
        </p:spPr>
        <p:txBody>
          <a:bodyPr wrap="square" rtlCol="0">
            <a:spAutoFit/>
          </a:bodyPr>
          <a:lstStyle/>
          <a:p>
            <a:pPr marL="0" marR="0">
              <a:lnSpc>
                <a:spcPct val="115000"/>
              </a:lnSpc>
              <a:spcAft>
                <a:spcPts val="1000"/>
              </a:spcAft>
            </a:pPr>
            <a:r>
              <a:rPr lang="en-GB" sz="4400" dirty="0">
                <a:solidFill>
                  <a:schemeClr val="bg1"/>
                </a:solidFill>
                <a:effectLst/>
                <a:latin typeface="Raleway" pitchFamily="2" charset="0"/>
                <a:ea typeface="SimSun" panose="02010600030101010101" pitchFamily="2" charset="-122"/>
                <a:cs typeface="Arial" panose="020B0604020202020204" pitchFamily="34" charset="0"/>
              </a:rPr>
              <a:t>In this method, the kernel knows about and manages the threads. No runtime system is needed in this case. Operating system kernel provides system call to create and manage threads.</a:t>
            </a:r>
            <a:endParaRPr lang="en-US" sz="4400" dirty="0">
              <a:solidFill>
                <a:schemeClr val="bg1"/>
              </a:solidFill>
              <a:effectLst/>
              <a:latin typeface="Raleway" pitchFamily="2" charset="0"/>
              <a:ea typeface="SimSu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CB639D09-C254-553E-D56F-66F7B763B0C5}"/>
              </a:ext>
            </a:extLst>
          </p:cNvPr>
          <p:cNvSpPr/>
          <p:nvPr/>
        </p:nvSpPr>
        <p:spPr>
          <a:xfrm>
            <a:off x="272478" y="484347"/>
            <a:ext cx="11647043" cy="923330"/>
          </a:xfrm>
          <a:prstGeom prst="rect">
            <a:avLst/>
          </a:prstGeom>
        </p:spPr>
        <p:txBody>
          <a:bodyPr wrap="square">
            <a:spAutoFit/>
          </a:bodyPr>
          <a:lstStyle/>
          <a:p>
            <a:pPr algn="ctr"/>
            <a:r>
              <a:rPr lang="en-US" sz="54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Karnel Level Threads (KLT):</a:t>
            </a:r>
          </a:p>
        </p:txBody>
      </p:sp>
    </p:spTree>
    <p:extLst>
      <p:ext uri="{BB962C8B-B14F-4D97-AF65-F5344CB8AC3E}">
        <p14:creationId xmlns:p14="http://schemas.microsoft.com/office/powerpoint/2010/main" val="3167327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38051539-D57F-3038-AE20-D1690CFE30AD}"/>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9252AEFA-21F6-80CE-AC9E-6F68BD2EA1ED}"/>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solidFill>
                <a:schemeClr val="bg1"/>
              </a:solidFill>
              <a:latin typeface="Raleway" panose="020B0503030101060003" pitchFamily="34" charset="77"/>
            </a:endParaRPr>
          </a:p>
        </p:txBody>
      </p:sp>
      <p:sp>
        <p:nvSpPr>
          <p:cNvPr id="5" name="TextBox 4">
            <a:extLst>
              <a:ext uri="{FF2B5EF4-FFF2-40B4-BE49-F238E27FC236}">
                <a16:creationId xmlns:a16="http://schemas.microsoft.com/office/drawing/2014/main" id="{98FBA7DA-3CA0-7FCB-35D3-CB9E2D47CC02}"/>
              </a:ext>
            </a:extLst>
          </p:cNvPr>
          <p:cNvSpPr txBox="1"/>
          <p:nvPr/>
        </p:nvSpPr>
        <p:spPr>
          <a:xfrm>
            <a:off x="996851" y="2090017"/>
            <a:ext cx="10198298" cy="3703258"/>
          </a:xfrm>
          <a:prstGeom prst="rect">
            <a:avLst/>
          </a:prstGeom>
          <a:noFill/>
        </p:spPr>
        <p:txBody>
          <a:bodyPr wrap="square" rtlCol="0">
            <a:spAutoFit/>
          </a:bodyPr>
          <a:lstStyle/>
          <a:p>
            <a:pPr marL="0" marR="0">
              <a:lnSpc>
                <a:spcPct val="115000"/>
              </a:lnSpc>
              <a:spcAft>
                <a:spcPts val="1000"/>
              </a:spcAft>
              <a:buNone/>
            </a:pPr>
            <a:r>
              <a:rPr lang="en-GB" sz="3200" dirty="0">
                <a:solidFill>
                  <a:schemeClr val="bg1"/>
                </a:solidFill>
                <a:effectLst/>
                <a:latin typeface="Raleway" pitchFamily="2" charset="0"/>
                <a:ea typeface="SimSun" panose="02010600030101010101" pitchFamily="2" charset="-122"/>
                <a:cs typeface="Arial" panose="020B0604020202020204" pitchFamily="34" charset="0"/>
              </a:rPr>
              <a:t>• Kernel can simultaneously schedule multiple threads from the same process on multiple processes.</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200" dirty="0">
                <a:solidFill>
                  <a:schemeClr val="bg1"/>
                </a:solidFill>
                <a:effectLst/>
                <a:latin typeface="Raleway" pitchFamily="2" charset="0"/>
                <a:ea typeface="SimSun" panose="02010600030101010101" pitchFamily="2" charset="-122"/>
                <a:cs typeface="Arial" panose="020B0604020202020204" pitchFamily="34" charset="0"/>
              </a:rPr>
              <a:t>• If one thread in a process is blocked the kernel can schedule another thread of the same process.</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200" dirty="0">
                <a:solidFill>
                  <a:schemeClr val="bg1"/>
                </a:solidFill>
                <a:effectLst/>
                <a:latin typeface="Raleway" pitchFamily="2" charset="0"/>
                <a:ea typeface="SimSun" panose="02010600030101010101" pitchFamily="2" charset="-122"/>
                <a:cs typeface="Arial" panose="020B0604020202020204" pitchFamily="34" charset="0"/>
              </a:rPr>
              <a:t>• Kernel routines themselves can multithreaded.</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5EE661F5-7652-517D-D86B-7AA94EDB6898}"/>
              </a:ext>
            </a:extLst>
          </p:cNvPr>
          <p:cNvSpPr/>
          <p:nvPr/>
        </p:nvSpPr>
        <p:spPr>
          <a:xfrm>
            <a:off x="272479" y="680295"/>
            <a:ext cx="11647043" cy="1107996"/>
          </a:xfrm>
          <a:prstGeom prst="rect">
            <a:avLst/>
          </a:prstGeom>
        </p:spPr>
        <p:txBody>
          <a:bodyPr wrap="square">
            <a:spAutoFit/>
          </a:bodyPr>
          <a:lstStyle/>
          <a:p>
            <a:pPr algn="ctr"/>
            <a:r>
              <a:rPr lang="en-US" sz="6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Advantage of KLT:</a:t>
            </a:r>
          </a:p>
        </p:txBody>
      </p:sp>
    </p:spTree>
    <p:extLst>
      <p:ext uri="{BB962C8B-B14F-4D97-AF65-F5344CB8AC3E}">
        <p14:creationId xmlns:p14="http://schemas.microsoft.com/office/powerpoint/2010/main" val="33437625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1FD00C40-91FA-AB31-F18E-A15EC977F277}"/>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8EC2A1DE-4C41-CAF1-0801-53348A619E72}"/>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solidFill>
                <a:schemeClr val="bg1"/>
              </a:solidFill>
              <a:latin typeface="Raleway" panose="020B0503030101060003" pitchFamily="34" charset="77"/>
            </a:endParaRPr>
          </a:p>
        </p:txBody>
      </p:sp>
      <p:sp>
        <p:nvSpPr>
          <p:cNvPr id="5" name="TextBox 4">
            <a:extLst>
              <a:ext uri="{FF2B5EF4-FFF2-40B4-BE49-F238E27FC236}">
                <a16:creationId xmlns:a16="http://schemas.microsoft.com/office/drawing/2014/main" id="{70A69BFB-FFCE-14CC-AA65-15FEC7CB2401}"/>
              </a:ext>
            </a:extLst>
          </p:cNvPr>
          <p:cNvSpPr txBox="1"/>
          <p:nvPr/>
        </p:nvSpPr>
        <p:spPr>
          <a:xfrm>
            <a:off x="996851" y="2090017"/>
            <a:ext cx="10198298" cy="3705694"/>
          </a:xfrm>
          <a:prstGeom prst="rect">
            <a:avLst/>
          </a:prstGeom>
          <a:noFill/>
        </p:spPr>
        <p:txBody>
          <a:bodyPr wrap="square" rtlCol="0">
            <a:spAutoFit/>
          </a:bodyPr>
          <a:lstStyle/>
          <a:p>
            <a:pPr marL="0" marR="0">
              <a:lnSpc>
                <a:spcPct val="115000"/>
              </a:lnSpc>
              <a:spcAft>
                <a:spcPts val="1000"/>
              </a:spcAft>
              <a:buNone/>
            </a:pPr>
            <a:r>
              <a:rPr lang="en-GB" sz="4000" dirty="0">
                <a:solidFill>
                  <a:schemeClr val="bg1"/>
                </a:solidFill>
                <a:effectLst/>
                <a:latin typeface="Raleway" pitchFamily="2" charset="0"/>
                <a:ea typeface="SimSun" panose="02010600030101010101" pitchFamily="2" charset="-122"/>
                <a:cs typeface="Arial" panose="020B0604020202020204" pitchFamily="34" charset="0"/>
              </a:rPr>
              <a:t>• Kernel thread are generally slower to create and manage than the user threads.</a:t>
            </a:r>
            <a:endParaRPr lang="en-US" sz="40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4000" dirty="0">
                <a:solidFill>
                  <a:schemeClr val="bg1"/>
                </a:solidFill>
                <a:effectLst/>
                <a:latin typeface="Raleway" pitchFamily="2" charset="0"/>
                <a:ea typeface="SimSun" panose="02010600030101010101" pitchFamily="2" charset="-122"/>
                <a:cs typeface="Arial" panose="020B0604020202020204" pitchFamily="34" charset="0"/>
              </a:rPr>
              <a:t>• Kernel requires Thread Control Block (TCB) for each thread in the pool, hence complexity increases.</a:t>
            </a:r>
            <a:endParaRPr lang="en-US" sz="4000" dirty="0">
              <a:solidFill>
                <a:schemeClr val="bg1"/>
              </a:solidFill>
              <a:effectLst/>
              <a:latin typeface="Raleway" pitchFamily="2" charset="0"/>
              <a:ea typeface="SimSun" panose="02010600030101010101" pitchFamily="2" charset="-122"/>
              <a:cs typeface="Arial" panose="020B0604020202020204" pitchFamily="34" charset="0"/>
            </a:endParaRPr>
          </a:p>
        </p:txBody>
      </p:sp>
      <p:sp>
        <p:nvSpPr>
          <p:cNvPr id="8" name="Rectangle 7">
            <a:extLst>
              <a:ext uri="{FF2B5EF4-FFF2-40B4-BE49-F238E27FC236}">
                <a16:creationId xmlns:a16="http://schemas.microsoft.com/office/drawing/2014/main" id="{69D82ADA-8F46-AC93-77CA-7A9AA90204D4}"/>
              </a:ext>
            </a:extLst>
          </p:cNvPr>
          <p:cNvSpPr/>
          <p:nvPr/>
        </p:nvSpPr>
        <p:spPr>
          <a:xfrm>
            <a:off x="272479" y="680295"/>
            <a:ext cx="11647043" cy="1107996"/>
          </a:xfrm>
          <a:prstGeom prst="rect">
            <a:avLst/>
          </a:prstGeom>
        </p:spPr>
        <p:txBody>
          <a:bodyPr wrap="square">
            <a:spAutoFit/>
          </a:bodyPr>
          <a:lstStyle/>
          <a:p>
            <a:pPr algn="ctr"/>
            <a:r>
              <a:rPr lang="en-US" sz="6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Disadvantage of KLT: </a:t>
            </a:r>
          </a:p>
        </p:txBody>
      </p:sp>
    </p:spTree>
    <p:extLst>
      <p:ext uri="{BB962C8B-B14F-4D97-AF65-F5344CB8AC3E}">
        <p14:creationId xmlns:p14="http://schemas.microsoft.com/office/powerpoint/2010/main" val="5192174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685393"/>
            <a:ext cx="6296718"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multi-threading Models </a:t>
            </a:r>
            <a:endParaRPr kumimoji="0" lang="en-LT"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8" name="Picture 7">
            <a:extLst>
              <a:ext uri="{FF2B5EF4-FFF2-40B4-BE49-F238E27FC236}">
                <a16:creationId xmlns:a16="http://schemas.microsoft.com/office/drawing/2014/main" id="{5A430D85-B2F4-F78C-EC2D-03A4D690F11C}"/>
              </a:ext>
            </a:extLst>
          </p:cNvPr>
          <p:cNvPicPr>
            <a:picLocks noChangeAspect="1"/>
          </p:cNvPicPr>
          <p:nvPr/>
        </p:nvPicPr>
        <p:blipFill>
          <a:blip r:embed="rId2"/>
          <a:stretch>
            <a:fillRect/>
          </a:stretch>
        </p:blipFill>
        <p:spPr>
          <a:xfrm>
            <a:off x="4817247" y="1029412"/>
            <a:ext cx="2557506" cy="2557506"/>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93D19C7E-E1DF-36DA-FCEE-9917206ADABF}"/>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7884FC20-A489-ED4F-10A1-65CCAC313879}"/>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4000" b="1" spc="-150">
              <a:solidFill>
                <a:schemeClr val="bg1"/>
              </a:solidFill>
              <a:latin typeface="Raleway" panose="020B0503030101060003" pitchFamily="34" charset="77"/>
            </a:endParaRPr>
          </a:p>
        </p:txBody>
      </p:sp>
      <p:sp>
        <p:nvSpPr>
          <p:cNvPr id="4" name="Rectangle 3">
            <a:extLst>
              <a:ext uri="{FF2B5EF4-FFF2-40B4-BE49-F238E27FC236}">
                <a16:creationId xmlns:a16="http://schemas.microsoft.com/office/drawing/2014/main" id="{13A80015-882D-3610-8132-A976F197EE24}"/>
              </a:ext>
            </a:extLst>
          </p:cNvPr>
          <p:cNvSpPr/>
          <p:nvPr/>
        </p:nvSpPr>
        <p:spPr>
          <a:xfrm>
            <a:off x="-18440" y="328769"/>
            <a:ext cx="12210440" cy="707886"/>
          </a:xfrm>
          <a:prstGeom prst="rect">
            <a:avLst/>
          </a:prstGeom>
        </p:spPr>
        <p:txBody>
          <a:bodyPr wrap="square">
            <a:spAutoFit/>
          </a:bodyPr>
          <a:lstStyle/>
          <a:p>
            <a:pPr algn="ctr"/>
            <a:r>
              <a:rPr lang="en-US" sz="40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Multi-threading Models</a:t>
            </a:r>
          </a:p>
        </p:txBody>
      </p:sp>
      <p:sp>
        <p:nvSpPr>
          <p:cNvPr id="8" name="TextBox 7">
            <a:extLst>
              <a:ext uri="{FF2B5EF4-FFF2-40B4-BE49-F238E27FC236}">
                <a16:creationId xmlns:a16="http://schemas.microsoft.com/office/drawing/2014/main" id="{96CE7C99-4F6D-770F-59FB-F3CE5F9D364F}"/>
              </a:ext>
            </a:extLst>
          </p:cNvPr>
          <p:cNvSpPr txBox="1"/>
          <p:nvPr/>
        </p:nvSpPr>
        <p:spPr>
          <a:xfrm>
            <a:off x="1110343" y="1293997"/>
            <a:ext cx="10515600" cy="5512984"/>
          </a:xfrm>
          <a:prstGeom prst="rect">
            <a:avLst/>
          </a:prstGeom>
          <a:noFill/>
        </p:spPr>
        <p:txBody>
          <a:bodyPr wrap="square" rtlCol="0">
            <a:spAutoFit/>
          </a:bodyPr>
          <a:lstStyle/>
          <a:p>
            <a:pPr marL="0" marR="0">
              <a:lnSpc>
                <a:spcPct val="115000"/>
              </a:lnSpc>
              <a:spcAft>
                <a:spcPts val="1000"/>
              </a:spcAft>
              <a:buNone/>
            </a:pPr>
            <a:r>
              <a:rPr lang="en-GB" sz="3500" dirty="0">
                <a:solidFill>
                  <a:schemeClr val="bg1"/>
                </a:solidFill>
                <a:effectLst/>
                <a:latin typeface="Raleway" pitchFamily="2" charset="0"/>
                <a:ea typeface="SimSun" panose="02010600030101010101" pitchFamily="2" charset="-122"/>
                <a:cs typeface="Arial" panose="020B0604020202020204" pitchFamily="34" charset="0"/>
              </a:rPr>
              <a:t>Some operating system provides a combined user level thread and kernel level thread facility. Solaris is a good example of this combined approach.</a:t>
            </a:r>
            <a:endParaRPr lang="en-US" sz="35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500" dirty="0">
                <a:solidFill>
                  <a:schemeClr val="bg1"/>
                </a:solidFill>
                <a:effectLst/>
                <a:latin typeface="Raleway" pitchFamily="2" charset="0"/>
                <a:ea typeface="SimSun" panose="02010600030101010101" pitchFamily="2" charset="-122"/>
                <a:cs typeface="Arial" panose="020B0604020202020204" pitchFamily="34" charset="0"/>
              </a:rPr>
              <a:t>Multi-Threading models are three types.</a:t>
            </a:r>
            <a:endParaRPr lang="en-US" sz="35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500" dirty="0">
                <a:solidFill>
                  <a:srgbClr val="253B30"/>
                </a:solidFill>
                <a:effectLst/>
                <a:highlight>
                  <a:srgbClr val="C0C0C0"/>
                </a:highlight>
                <a:latin typeface="Raleway" pitchFamily="2" charset="0"/>
                <a:ea typeface="SimSun" panose="02010600030101010101" pitchFamily="2" charset="-122"/>
                <a:cs typeface="Arial" panose="020B0604020202020204" pitchFamily="34" charset="0"/>
              </a:rPr>
              <a:t>• Many-to-One Model</a:t>
            </a:r>
            <a:endParaRPr lang="en-US" sz="3500" dirty="0">
              <a:solidFill>
                <a:srgbClr val="253B30"/>
              </a:solidFill>
              <a:effectLst/>
              <a:highlight>
                <a:srgbClr val="C0C0C0"/>
              </a:highligh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500" dirty="0">
                <a:solidFill>
                  <a:srgbClr val="253B30"/>
                </a:solidFill>
                <a:effectLst/>
                <a:highlight>
                  <a:srgbClr val="C0C0C0"/>
                </a:highlight>
                <a:latin typeface="Raleway" pitchFamily="2" charset="0"/>
                <a:ea typeface="SimSun" panose="02010600030101010101" pitchFamily="2" charset="-122"/>
                <a:cs typeface="Arial" panose="020B0604020202020204" pitchFamily="34" charset="0"/>
              </a:rPr>
              <a:t>• One-to-One Model</a:t>
            </a:r>
            <a:endParaRPr lang="en-US" sz="3500" dirty="0">
              <a:solidFill>
                <a:srgbClr val="253B30"/>
              </a:solidFill>
              <a:effectLst/>
              <a:highlight>
                <a:srgbClr val="C0C0C0"/>
              </a:highligh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3500" dirty="0">
                <a:solidFill>
                  <a:srgbClr val="253B30"/>
                </a:solidFill>
                <a:effectLst/>
                <a:highlight>
                  <a:srgbClr val="C0C0C0"/>
                </a:highlight>
                <a:latin typeface="Raleway" pitchFamily="2" charset="0"/>
                <a:ea typeface="SimSun" panose="02010600030101010101" pitchFamily="2" charset="-122"/>
                <a:cs typeface="Arial" panose="020B0604020202020204" pitchFamily="34" charset="0"/>
              </a:rPr>
              <a:t>• Many-to-Many Model</a:t>
            </a:r>
            <a:endParaRPr lang="en-US" sz="3500" dirty="0">
              <a:solidFill>
                <a:srgbClr val="253B30"/>
              </a:solidFill>
              <a:effectLst/>
              <a:highlight>
                <a:srgbClr val="C0C0C0"/>
              </a:highlight>
              <a:latin typeface="Raleway" pitchFamily="2"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9021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4000" b="1" spc="-150">
              <a:solidFill>
                <a:schemeClr val="bg1"/>
              </a:solidFill>
              <a:latin typeface="Raleway" panose="020B0503030101060003" pitchFamily="34" charset="77"/>
            </a:endParaRPr>
          </a:p>
        </p:txBody>
      </p:sp>
      <p:sp>
        <p:nvSpPr>
          <p:cNvPr id="4" name="Rectangle 3">
            <a:extLst>
              <a:ext uri="{FF2B5EF4-FFF2-40B4-BE49-F238E27FC236}">
                <a16:creationId xmlns:a16="http://schemas.microsoft.com/office/drawing/2014/main" id="{45C37C36-593E-223D-A5AF-DB51E6E967D8}"/>
              </a:ext>
            </a:extLst>
          </p:cNvPr>
          <p:cNvSpPr/>
          <p:nvPr/>
        </p:nvSpPr>
        <p:spPr>
          <a:xfrm>
            <a:off x="-18440" y="328769"/>
            <a:ext cx="12210440" cy="707886"/>
          </a:xfrm>
          <a:prstGeom prst="rect">
            <a:avLst/>
          </a:prstGeom>
        </p:spPr>
        <p:txBody>
          <a:bodyPr wrap="square">
            <a:spAutoFit/>
          </a:bodyPr>
          <a:lstStyle/>
          <a:p>
            <a:pPr algn="ctr"/>
            <a:r>
              <a:rPr lang="en-US" sz="40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Many-to-One Model</a:t>
            </a:r>
          </a:p>
        </p:txBody>
      </p:sp>
      <p:sp>
        <p:nvSpPr>
          <p:cNvPr id="8" name="TextBox 7">
            <a:extLst>
              <a:ext uri="{FF2B5EF4-FFF2-40B4-BE49-F238E27FC236}">
                <a16:creationId xmlns:a16="http://schemas.microsoft.com/office/drawing/2014/main" id="{4B3118EA-432C-B8B3-D821-F3C29A8B1F9A}"/>
              </a:ext>
            </a:extLst>
          </p:cNvPr>
          <p:cNvSpPr txBox="1"/>
          <p:nvPr/>
        </p:nvSpPr>
        <p:spPr>
          <a:xfrm>
            <a:off x="304800" y="1293997"/>
            <a:ext cx="6923314" cy="5137753"/>
          </a:xfrm>
          <a:prstGeom prst="rect">
            <a:avLst/>
          </a:prstGeom>
          <a:noFill/>
        </p:spPr>
        <p:txBody>
          <a:bodyPr wrap="square" rtlCol="0">
            <a:spAutoFit/>
          </a:bodyPr>
          <a:lstStyle/>
          <a:p>
            <a:pPr marL="0" marR="0">
              <a:lnSpc>
                <a:spcPct val="115000"/>
              </a:lnSpc>
              <a:spcAft>
                <a:spcPts val="1000"/>
              </a:spcAft>
              <a:buNone/>
            </a:pPr>
            <a:r>
              <a:rPr lang="en-GB" sz="2800" dirty="0">
                <a:solidFill>
                  <a:schemeClr val="bg1"/>
                </a:solidFill>
                <a:effectLst/>
                <a:latin typeface="Raleway" pitchFamily="2" charset="0"/>
                <a:ea typeface="SimSun" panose="02010600030101010101" pitchFamily="2" charset="-122"/>
                <a:cs typeface="Arial" panose="020B0604020202020204" pitchFamily="34" charset="0"/>
              </a:rPr>
              <a:t>Implementation of the many-to-one model (many user level thread to one kernel level thread) allow the application to create any number of threads that can execute concurrently. In this implementation, all threads activity is restricted to user space.</a:t>
            </a:r>
          </a:p>
          <a:p>
            <a:pPr marL="0" marR="0">
              <a:lnSpc>
                <a:spcPct val="115000"/>
              </a:lnSpc>
              <a:spcAft>
                <a:spcPts val="1000"/>
              </a:spcAft>
            </a:pPr>
            <a:r>
              <a:rPr lang="en-GB" sz="2800" dirty="0">
                <a:solidFill>
                  <a:schemeClr val="bg1"/>
                </a:solidFill>
                <a:effectLst/>
                <a:latin typeface="Raleway" pitchFamily="2" charset="0"/>
                <a:ea typeface="SimSun" panose="02010600030101010101" pitchFamily="2" charset="-122"/>
                <a:cs typeface="Arial" panose="020B0604020202020204" pitchFamily="34" charset="0"/>
              </a:rPr>
              <a:t>	Additionally, only one thread can access the kernel at a time, so only one schedulable entity is known to the </a:t>
            </a:r>
            <a:r>
              <a:rPr lang="en-GB" sz="2800" dirty="0" err="1">
                <a:solidFill>
                  <a:schemeClr val="bg1"/>
                </a:solidFill>
                <a:effectLst/>
                <a:latin typeface="Raleway" pitchFamily="2" charset="0"/>
                <a:ea typeface="SimSun" panose="02010600030101010101" pitchFamily="2" charset="-122"/>
                <a:cs typeface="Arial" panose="020B0604020202020204" pitchFamily="34" charset="0"/>
              </a:rPr>
              <a:t>os</a:t>
            </a:r>
            <a:r>
              <a:rPr lang="en-GB" sz="2800" dirty="0">
                <a:solidFill>
                  <a:schemeClr val="bg1"/>
                </a:solidFill>
                <a:effectLst/>
                <a:latin typeface="Raleway" pitchFamily="2" charset="0"/>
                <a:ea typeface="SimSun" panose="02010600030101010101" pitchFamily="2" charset="-122"/>
                <a:cs typeface="Arial" panose="020B0604020202020204" pitchFamily="34" charset="0"/>
              </a:rPr>
              <a:t>.</a:t>
            </a:r>
            <a:endParaRPr lang="en-US" sz="2800" dirty="0">
              <a:solidFill>
                <a:schemeClr val="bg1"/>
              </a:solidFill>
              <a:effectLst/>
              <a:latin typeface="Raleway" pitchFamily="2" charset="0"/>
              <a:ea typeface="SimSun" panose="02010600030101010101" pitchFamily="2" charset="-122"/>
              <a:cs typeface="Arial" panose="020B0604020202020204" pitchFamily="34" charset="0"/>
            </a:endParaRPr>
          </a:p>
        </p:txBody>
      </p:sp>
      <p:pic>
        <p:nvPicPr>
          <p:cNvPr id="3074" name="Picture 2">
            <a:extLst>
              <a:ext uri="{FF2B5EF4-FFF2-40B4-BE49-F238E27FC236}">
                <a16:creationId xmlns:a16="http://schemas.microsoft.com/office/drawing/2014/main" id="{A448A216-67D9-91B9-7139-3E398775C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349" y="1293997"/>
            <a:ext cx="4492851" cy="52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11392C00-D851-AE97-E5BD-063B959A2F99}"/>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F60E2918-B539-1478-8CD9-E746DFD0152C}"/>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4000" b="1" spc="-150">
              <a:solidFill>
                <a:schemeClr val="bg1"/>
              </a:solidFill>
              <a:latin typeface="Raleway" panose="020B0503030101060003" pitchFamily="34" charset="77"/>
            </a:endParaRPr>
          </a:p>
        </p:txBody>
      </p:sp>
      <p:sp>
        <p:nvSpPr>
          <p:cNvPr id="4" name="Rectangle 3">
            <a:extLst>
              <a:ext uri="{FF2B5EF4-FFF2-40B4-BE49-F238E27FC236}">
                <a16:creationId xmlns:a16="http://schemas.microsoft.com/office/drawing/2014/main" id="{B05CC669-3CC0-F4C2-C233-BBCDDF8C4381}"/>
              </a:ext>
            </a:extLst>
          </p:cNvPr>
          <p:cNvSpPr/>
          <p:nvPr/>
        </p:nvSpPr>
        <p:spPr>
          <a:xfrm>
            <a:off x="-18440" y="328769"/>
            <a:ext cx="12210440" cy="707886"/>
          </a:xfrm>
          <a:prstGeom prst="rect">
            <a:avLst/>
          </a:prstGeom>
        </p:spPr>
        <p:txBody>
          <a:bodyPr wrap="square">
            <a:spAutoFit/>
          </a:bodyPr>
          <a:lstStyle/>
          <a:p>
            <a:pPr algn="ctr"/>
            <a:r>
              <a:rPr lang="en-US" sz="40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One-to-One Model</a:t>
            </a:r>
          </a:p>
        </p:txBody>
      </p:sp>
      <p:sp>
        <p:nvSpPr>
          <p:cNvPr id="8" name="TextBox 7">
            <a:extLst>
              <a:ext uri="{FF2B5EF4-FFF2-40B4-BE49-F238E27FC236}">
                <a16:creationId xmlns:a16="http://schemas.microsoft.com/office/drawing/2014/main" id="{CF51CB78-5FE9-6115-54FB-F2CA6BEADA56}"/>
              </a:ext>
            </a:extLst>
          </p:cNvPr>
          <p:cNvSpPr txBox="1"/>
          <p:nvPr/>
        </p:nvSpPr>
        <p:spPr>
          <a:xfrm>
            <a:off x="304800" y="1293997"/>
            <a:ext cx="6923314" cy="5145704"/>
          </a:xfrm>
          <a:prstGeom prst="rect">
            <a:avLst/>
          </a:prstGeom>
          <a:noFill/>
        </p:spPr>
        <p:txBody>
          <a:bodyPr wrap="square" rtlCol="0">
            <a:spAutoFit/>
          </a:bodyPr>
          <a:lstStyle/>
          <a:p>
            <a:pPr marL="0" marR="0">
              <a:lnSpc>
                <a:spcPct val="115000"/>
              </a:lnSpc>
              <a:spcAft>
                <a:spcPts val="1000"/>
              </a:spcAft>
              <a:buNone/>
            </a:pPr>
            <a:r>
              <a:rPr lang="en-GB" sz="3200" dirty="0">
                <a:solidFill>
                  <a:schemeClr val="bg1"/>
                </a:solidFill>
                <a:effectLst/>
                <a:latin typeface="Raleway" pitchFamily="2" charset="0"/>
                <a:ea typeface="SimSun" panose="02010600030101010101" pitchFamily="2" charset="-122"/>
                <a:cs typeface="Arial" panose="020B0604020202020204" pitchFamily="34" charset="0"/>
              </a:rPr>
              <a:t>The one-to-one model (one user level thread to one kernel level thread) is among the earliest implementations of true multithreading. In this implementation, each ULT created by the application is known to the </a:t>
            </a:r>
            <a:r>
              <a:rPr lang="en-GB" sz="3200" dirty="0" err="1">
                <a:solidFill>
                  <a:schemeClr val="bg1"/>
                </a:solidFill>
                <a:effectLst/>
                <a:latin typeface="Raleway" pitchFamily="2" charset="0"/>
                <a:ea typeface="SimSun" panose="02010600030101010101" pitchFamily="2" charset="-122"/>
                <a:cs typeface="Arial" panose="020B0604020202020204" pitchFamily="34" charset="0"/>
              </a:rPr>
              <a:t>kernel,and</a:t>
            </a:r>
            <a:r>
              <a:rPr lang="en-GB" sz="3200" dirty="0">
                <a:solidFill>
                  <a:schemeClr val="bg1"/>
                </a:solidFill>
                <a:effectLst/>
                <a:latin typeface="Raleway" pitchFamily="2" charset="0"/>
                <a:ea typeface="SimSun" panose="02010600030101010101" pitchFamily="2" charset="-122"/>
                <a:cs typeface="Arial" panose="020B0604020202020204" pitchFamily="34" charset="0"/>
              </a:rPr>
              <a:t> all threads ca access the kernel at the same time.</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p:txBody>
      </p:sp>
      <p:pic>
        <p:nvPicPr>
          <p:cNvPr id="4098" name="Picture 2">
            <a:extLst>
              <a:ext uri="{FF2B5EF4-FFF2-40B4-BE49-F238E27FC236}">
                <a16:creationId xmlns:a16="http://schemas.microsoft.com/office/drawing/2014/main" id="{1AF2ADA6-3333-BC46-5DDA-663F4F6EF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023" y="1632857"/>
            <a:ext cx="4369177" cy="441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539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dirty="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1925623" y="3786143"/>
            <a:ext cx="7637930" cy="861774"/>
          </a:xfrm>
          <a:prstGeom prst="rect">
            <a:avLst/>
          </a:prstGeom>
        </p:spPr>
        <p:txBody>
          <a:bodyPr wrap="square">
            <a:spAutoFit/>
          </a:bodyPr>
          <a:lstStyle/>
          <a:p>
            <a:pPr algn="ctr"/>
            <a:r>
              <a:rPr lang="en-US" sz="5000" b="1" spc="600" dirty="0">
                <a:solidFill>
                  <a:schemeClr val="bg1"/>
                </a:solidFill>
                <a:effectLst>
                  <a:outerShdw blurRad="419100" sx="102000" sy="102000" algn="ctr" rotWithShape="0">
                    <a:prstClr val="black">
                      <a:alpha val="29000"/>
                    </a:prstClr>
                  </a:outerShdw>
                </a:effectLst>
                <a:latin typeface="Raleway Black" panose="020B0503030101060003" pitchFamily="34" charset="77"/>
              </a:rPr>
              <a:t>	INTRODUCTION</a:t>
            </a:r>
            <a:endParaRPr lang="en-LT" sz="5000" b="1" spc="60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3" name="Graphic 2" descr="Closed book with solid fill">
            <a:extLst>
              <a:ext uri="{FF2B5EF4-FFF2-40B4-BE49-F238E27FC236}">
                <a16:creationId xmlns:a16="http://schemas.microsoft.com/office/drawing/2014/main" id="{4A495646-0AE9-745A-307B-05BC0EEE67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0266" y="994676"/>
            <a:ext cx="2791467" cy="2791467"/>
          </a:xfrm>
          <a:prstGeom prst="rect">
            <a:avLst/>
          </a:prstGeom>
        </p:spPr>
      </p:pic>
    </p:spTree>
    <p:extLst>
      <p:ext uri="{BB962C8B-B14F-4D97-AF65-F5344CB8AC3E}">
        <p14:creationId xmlns:p14="http://schemas.microsoft.com/office/powerpoint/2010/main" val="97523264"/>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F7D44EC2-4731-9FFC-6EEF-7BB7719707F8}"/>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02D635F4-2EE8-0C14-D91B-02CA190C2FFD}"/>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4000" b="1" spc="-150">
              <a:solidFill>
                <a:schemeClr val="bg1"/>
              </a:solidFill>
              <a:latin typeface="Raleway" panose="020B0503030101060003" pitchFamily="34" charset="77"/>
            </a:endParaRPr>
          </a:p>
        </p:txBody>
      </p:sp>
      <p:sp>
        <p:nvSpPr>
          <p:cNvPr id="4" name="Rectangle 3">
            <a:extLst>
              <a:ext uri="{FF2B5EF4-FFF2-40B4-BE49-F238E27FC236}">
                <a16:creationId xmlns:a16="http://schemas.microsoft.com/office/drawing/2014/main" id="{BA2C48CA-F35E-0ADB-E854-9C709B3F650F}"/>
              </a:ext>
            </a:extLst>
          </p:cNvPr>
          <p:cNvSpPr/>
          <p:nvPr/>
        </p:nvSpPr>
        <p:spPr>
          <a:xfrm>
            <a:off x="-18440" y="328769"/>
            <a:ext cx="12210440" cy="707886"/>
          </a:xfrm>
          <a:prstGeom prst="rect">
            <a:avLst/>
          </a:prstGeom>
        </p:spPr>
        <p:txBody>
          <a:bodyPr wrap="square">
            <a:spAutoFit/>
          </a:bodyPr>
          <a:lstStyle/>
          <a:p>
            <a:pPr algn="ctr"/>
            <a:r>
              <a:rPr lang="en-US" sz="40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One-to-One Model</a:t>
            </a:r>
          </a:p>
        </p:txBody>
      </p:sp>
      <p:sp>
        <p:nvSpPr>
          <p:cNvPr id="8" name="TextBox 7">
            <a:extLst>
              <a:ext uri="{FF2B5EF4-FFF2-40B4-BE49-F238E27FC236}">
                <a16:creationId xmlns:a16="http://schemas.microsoft.com/office/drawing/2014/main" id="{9F7C41FB-1A62-AFD7-59E9-55B40B234231}"/>
              </a:ext>
            </a:extLst>
          </p:cNvPr>
          <p:cNvSpPr txBox="1"/>
          <p:nvPr/>
        </p:nvSpPr>
        <p:spPr>
          <a:xfrm>
            <a:off x="304800" y="1293997"/>
            <a:ext cx="6923314" cy="5145704"/>
          </a:xfrm>
          <a:prstGeom prst="rect">
            <a:avLst/>
          </a:prstGeom>
          <a:noFill/>
        </p:spPr>
        <p:txBody>
          <a:bodyPr wrap="square" rtlCol="0">
            <a:spAutoFit/>
          </a:bodyPr>
          <a:lstStyle/>
          <a:p>
            <a:pPr marL="0" marR="0">
              <a:lnSpc>
                <a:spcPct val="115000"/>
              </a:lnSpc>
              <a:spcAft>
                <a:spcPts val="1000"/>
              </a:spcAft>
              <a:buNone/>
            </a:pPr>
            <a:r>
              <a:rPr lang="en-GB" sz="3200" dirty="0">
                <a:solidFill>
                  <a:schemeClr val="bg1"/>
                </a:solidFill>
                <a:effectLst/>
                <a:latin typeface="Raleway" pitchFamily="2" charset="0"/>
                <a:ea typeface="SimSun" panose="02010600030101010101" pitchFamily="2" charset="-122"/>
                <a:cs typeface="Arial" panose="020B0604020202020204" pitchFamily="34" charset="0"/>
              </a:rPr>
              <a:t>The one-to-one model (one user level thread to one kernel level thread) is among the earliest implementations of true multithreading. In this implementation, each ULT created by the application is known to the </a:t>
            </a:r>
            <a:r>
              <a:rPr lang="en-GB" sz="3200" dirty="0" err="1">
                <a:solidFill>
                  <a:schemeClr val="bg1"/>
                </a:solidFill>
                <a:effectLst/>
                <a:latin typeface="Raleway" pitchFamily="2" charset="0"/>
                <a:ea typeface="SimSun" panose="02010600030101010101" pitchFamily="2" charset="-122"/>
                <a:cs typeface="Arial" panose="020B0604020202020204" pitchFamily="34" charset="0"/>
              </a:rPr>
              <a:t>kernel,and</a:t>
            </a:r>
            <a:r>
              <a:rPr lang="en-GB" sz="3200" dirty="0">
                <a:solidFill>
                  <a:schemeClr val="bg1"/>
                </a:solidFill>
                <a:effectLst/>
                <a:latin typeface="Raleway" pitchFamily="2" charset="0"/>
                <a:ea typeface="SimSun" panose="02010600030101010101" pitchFamily="2" charset="-122"/>
                <a:cs typeface="Arial" panose="020B0604020202020204" pitchFamily="34" charset="0"/>
              </a:rPr>
              <a:t> all threads ca access the kernel at the same time.</a:t>
            </a:r>
            <a:endParaRPr lang="en-US" sz="3200" dirty="0">
              <a:solidFill>
                <a:schemeClr val="bg1"/>
              </a:solidFill>
              <a:effectLst/>
              <a:latin typeface="Raleway" pitchFamily="2" charset="0"/>
              <a:ea typeface="SimSun" panose="02010600030101010101" pitchFamily="2" charset="-122"/>
              <a:cs typeface="Arial" panose="020B0604020202020204" pitchFamily="34" charset="0"/>
            </a:endParaRPr>
          </a:p>
        </p:txBody>
      </p:sp>
      <p:pic>
        <p:nvPicPr>
          <p:cNvPr id="4098" name="Picture 2">
            <a:extLst>
              <a:ext uri="{FF2B5EF4-FFF2-40B4-BE49-F238E27FC236}">
                <a16:creationId xmlns:a16="http://schemas.microsoft.com/office/drawing/2014/main" id="{3D42FFBB-220A-1DDE-AEC1-4E8EC2A09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023" y="1632857"/>
            <a:ext cx="4369177" cy="441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735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4" name="Graphic 3" descr="Closed book with solid fill">
            <a:extLst>
              <a:ext uri="{FF2B5EF4-FFF2-40B4-BE49-F238E27FC236}">
                <a16:creationId xmlns:a16="http://schemas.microsoft.com/office/drawing/2014/main" id="{13E13C8A-48DB-77A5-8839-CDA45921C3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47931" y="150608"/>
            <a:ext cx="1496138" cy="1496138"/>
          </a:xfrm>
          <a:prstGeom prst="rect">
            <a:avLst/>
          </a:prstGeom>
        </p:spPr>
      </p:pic>
      <p:sp>
        <p:nvSpPr>
          <p:cNvPr id="6" name="Rectangle 5">
            <a:extLst>
              <a:ext uri="{FF2B5EF4-FFF2-40B4-BE49-F238E27FC236}">
                <a16:creationId xmlns:a16="http://schemas.microsoft.com/office/drawing/2014/main" id="{BEAD6768-AB06-F5A7-2C6D-63D2A57B71F7}"/>
              </a:ext>
            </a:extLst>
          </p:cNvPr>
          <p:cNvSpPr/>
          <p:nvPr/>
        </p:nvSpPr>
        <p:spPr>
          <a:xfrm>
            <a:off x="3078482" y="1646746"/>
            <a:ext cx="6035036" cy="861774"/>
          </a:xfrm>
          <a:prstGeom prst="rect">
            <a:avLst/>
          </a:prstGeom>
        </p:spPr>
        <p:txBody>
          <a:bodyPr wrap="square">
            <a:spAutoFit/>
          </a:bodyPr>
          <a:lstStyle/>
          <a:p>
            <a:pPr algn="ctr"/>
            <a:r>
              <a:rPr lang="en-US" sz="50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What is thread </a:t>
            </a:r>
            <a:endParaRPr lang="en-LT" sz="50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endParaRPr>
          </a:p>
        </p:txBody>
      </p:sp>
      <p:sp>
        <p:nvSpPr>
          <p:cNvPr id="7" name="TextBox 6">
            <a:extLst>
              <a:ext uri="{FF2B5EF4-FFF2-40B4-BE49-F238E27FC236}">
                <a16:creationId xmlns:a16="http://schemas.microsoft.com/office/drawing/2014/main" id="{561CE6A4-7EA7-4D67-0C2A-F3BB03956AA5}"/>
              </a:ext>
            </a:extLst>
          </p:cNvPr>
          <p:cNvSpPr txBox="1"/>
          <p:nvPr/>
        </p:nvSpPr>
        <p:spPr>
          <a:xfrm>
            <a:off x="1222786" y="2743717"/>
            <a:ext cx="9746428" cy="3651192"/>
          </a:xfrm>
          <a:prstGeom prst="rect">
            <a:avLst/>
          </a:prstGeom>
          <a:noFill/>
        </p:spPr>
        <p:txBody>
          <a:bodyPr wrap="square" rtlCol="0">
            <a:spAutoFit/>
          </a:bodyPr>
          <a:lstStyle/>
          <a:p>
            <a:pPr marL="0" marR="0">
              <a:lnSpc>
                <a:spcPct val="115000"/>
              </a:lnSpc>
              <a:spcAft>
                <a:spcPts val="1000"/>
              </a:spcAft>
              <a:buNone/>
            </a:pPr>
            <a:r>
              <a:rPr lang="en-GB" sz="2800" dirty="0">
                <a:solidFill>
                  <a:schemeClr val="bg1"/>
                </a:solidFill>
                <a:effectLst/>
                <a:latin typeface="Raleway" pitchFamily="2" charset="0"/>
                <a:ea typeface="SimSun" panose="02010600030101010101" pitchFamily="2" charset="-122"/>
                <a:cs typeface="Arial" panose="020B0604020202020204" pitchFamily="34" charset="0"/>
              </a:rPr>
              <a:t>A thread is a flow of execution through the process code, with its own program counter, system registers and stack. A thread is also called a light weight process. Threads provide a way to improve application performance through parallelism.</a:t>
            </a:r>
            <a:endParaRPr lang="en-US" sz="28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2800" dirty="0">
                <a:solidFill>
                  <a:schemeClr val="bg1"/>
                </a:solidFill>
                <a:effectLst/>
                <a:latin typeface="Raleway" pitchFamily="2" charset="0"/>
                <a:ea typeface="SimSun" panose="02010600030101010101" pitchFamily="2" charset="-122"/>
                <a:cs typeface="Arial" panose="020B0604020202020204" pitchFamily="34" charset="0"/>
              </a:rPr>
              <a:t>Each thread belongs to exactly one process and no thread can exist outside a process.</a:t>
            </a:r>
            <a:endParaRPr lang="en-US" sz="2800" dirty="0">
              <a:solidFill>
                <a:schemeClr val="bg1"/>
              </a:solidFill>
              <a:effectLst/>
              <a:latin typeface="Raleway" pitchFamily="2"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4F24AE47-FDAC-81DE-9A6B-D151BDD2F39E}"/>
            </a:ext>
          </a:extLst>
        </p:cNvPr>
        <p:cNvGrpSpPr/>
        <p:nvPr/>
      </p:nvGrpSpPr>
      <p:grpSpPr>
        <a:xfrm>
          <a:off x="0" y="0"/>
          <a:ext cx="0" cy="0"/>
          <a:chOff x="0" y="0"/>
          <a:chExt cx="0" cy="0"/>
        </a:xfrm>
      </p:grpSpPr>
      <p:sp>
        <p:nvSpPr>
          <p:cNvPr id="10" name="Oval 9">
            <a:extLst>
              <a:ext uri="{FF2B5EF4-FFF2-40B4-BE49-F238E27FC236}">
                <a16:creationId xmlns:a16="http://schemas.microsoft.com/office/drawing/2014/main" id="{373931D6-B832-29D7-77B1-1D4C81506855}"/>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7A14EB73-6288-D7FD-76FF-975E3D55C307}"/>
              </a:ext>
            </a:extLst>
          </p:cNvPr>
          <p:cNvSpPr/>
          <p:nvPr/>
        </p:nvSpPr>
        <p:spPr>
          <a:xfrm>
            <a:off x="3078482" y="377343"/>
            <a:ext cx="6035036" cy="1384995"/>
          </a:xfrm>
          <a:prstGeom prst="rect">
            <a:avLst/>
          </a:prstGeom>
        </p:spPr>
        <p:txBody>
          <a:bodyPr wrap="square">
            <a:spAutoFit/>
          </a:bodyPr>
          <a:lstStyle/>
          <a:p>
            <a:pPr algn="ctr"/>
            <a:r>
              <a:rPr lang="en-US" sz="28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Single threads Process and </a:t>
            </a:r>
            <a:r>
              <a:rPr lang="en-US" sz="2800" b="1" spc="600" dirty="0" err="1">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Multi_threaded</a:t>
            </a:r>
            <a:r>
              <a:rPr lang="en-US" sz="28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 Process</a:t>
            </a:r>
            <a:endParaRPr lang="en-LT" sz="28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endParaRPr>
          </a:p>
        </p:txBody>
      </p:sp>
      <p:pic>
        <p:nvPicPr>
          <p:cNvPr id="1027" name="Picture 3">
            <a:extLst>
              <a:ext uri="{FF2B5EF4-FFF2-40B4-BE49-F238E27FC236}">
                <a16:creationId xmlns:a16="http://schemas.microsoft.com/office/drawing/2014/main" id="{7B88E05A-C946-12BD-5A85-D3CD67549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113" y="1762338"/>
            <a:ext cx="8271773" cy="483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7846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27239790-70C9-A282-E5A4-02EB5E3A0C3E}"/>
            </a:ext>
          </a:extLst>
        </p:cNvPr>
        <p:cNvGrpSpPr/>
        <p:nvPr/>
      </p:nvGrpSpPr>
      <p:grpSpPr>
        <a:xfrm>
          <a:off x="0" y="0"/>
          <a:ext cx="0" cy="0"/>
          <a:chOff x="0" y="0"/>
          <a:chExt cx="0" cy="0"/>
        </a:xfrm>
      </p:grpSpPr>
      <p:sp>
        <p:nvSpPr>
          <p:cNvPr id="10" name="Oval 9">
            <a:extLst>
              <a:ext uri="{FF2B5EF4-FFF2-40B4-BE49-F238E27FC236}">
                <a16:creationId xmlns:a16="http://schemas.microsoft.com/office/drawing/2014/main" id="{44A174A5-4924-5287-2F80-77B1950FFED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4025B224-6165-572A-C2C4-731321DCF4BA}"/>
              </a:ext>
            </a:extLst>
          </p:cNvPr>
          <p:cNvSpPr/>
          <p:nvPr/>
        </p:nvSpPr>
        <p:spPr>
          <a:xfrm>
            <a:off x="3078482" y="377343"/>
            <a:ext cx="6035036" cy="954107"/>
          </a:xfrm>
          <a:prstGeom prst="rect">
            <a:avLst/>
          </a:prstGeom>
        </p:spPr>
        <p:txBody>
          <a:bodyPr wrap="square">
            <a:spAutoFit/>
          </a:bodyPr>
          <a:lstStyle/>
          <a:p>
            <a:pPr algn="ctr"/>
            <a:r>
              <a:rPr lang="en-US" sz="28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Difference between Process and Threads:</a:t>
            </a:r>
            <a:endParaRPr lang="en-LT" sz="28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endParaRPr>
          </a:p>
        </p:txBody>
      </p:sp>
      <p:pic>
        <p:nvPicPr>
          <p:cNvPr id="2050" name="Picture 2">
            <a:extLst>
              <a:ext uri="{FF2B5EF4-FFF2-40B4-BE49-F238E27FC236}">
                <a16:creationId xmlns:a16="http://schemas.microsoft.com/office/drawing/2014/main" id="{640CFB5A-86CC-4BE8-59FA-3991F2747C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4124"/>
          <a:stretch/>
        </p:blipFill>
        <p:spPr bwMode="auto">
          <a:xfrm>
            <a:off x="1630823" y="1504596"/>
            <a:ext cx="8930354" cy="479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7933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2720765C-4EDA-6A57-284C-0B6B0FAFEAFA}"/>
            </a:ext>
          </a:extLst>
        </p:cNvPr>
        <p:cNvGrpSpPr/>
        <p:nvPr/>
      </p:nvGrpSpPr>
      <p:grpSpPr>
        <a:xfrm>
          <a:off x="0" y="0"/>
          <a:ext cx="0" cy="0"/>
          <a:chOff x="0" y="0"/>
          <a:chExt cx="0" cy="0"/>
        </a:xfrm>
      </p:grpSpPr>
      <p:sp>
        <p:nvSpPr>
          <p:cNvPr id="10" name="Oval 9">
            <a:extLst>
              <a:ext uri="{FF2B5EF4-FFF2-40B4-BE49-F238E27FC236}">
                <a16:creationId xmlns:a16="http://schemas.microsoft.com/office/drawing/2014/main" id="{5124F7F7-77DF-67CA-86FB-37B5A296EB2E}"/>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6D45F47D-AA31-6733-AFDB-09B39D2E45B2}"/>
              </a:ext>
            </a:extLst>
          </p:cNvPr>
          <p:cNvSpPr/>
          <p:nvPr/>
        </p:nvSpPr>
        <p:spPr>
          <a:xfrm>
            <a:off x="2503843" y="538707"/>
            <a:ext cx="7184314" cy="646331"/>
          </a:xfrm>
          <a:prstGeom prst="rect">
            <a:avLst/>
          </a:prstGeom>
        </p:spPr>
        <p:txBody>
          <a:bodyPr wrap="square">
            <a:spAutoFit/>
          </a:bodyPr>
          <a:lstStyle/>
          <a:p>
            <a:pPr algn="ctr"/>
            <a:r>
              <a:rPr lang="en-US" sz="3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Advantages of Threads</a:t>
            </a:r>
          </a:p>
        </p:txBody>
      </p:sp>
      <p:sp>
        <p:nvSpPr>
          <p:cNvPr id="2" name="TextBox 1">
            <a:extLst>
              <a:ext uri="{FF2B5EF4-FFF2-40B4-BE49-F238E27FC236}">
                <a16:creationId xmlns:a16="http://schemas.microsoft.com/office/drawing/2014/main" id="{0430F364-350C-6A65-05C5-D7CAC1EE84A2}"/>
              </a:ext>
            </a:extLst>
          </p:cNvPr>
          <p:cNvSpPr txBox="1"/>
          <p:nvPr/>
        </p:nvSpPr>
        <p:spPr>
          <a:xfrm>
            <a:off x="1894115" y="1807029"/>
            <a:ext cx="8403771" cy="4075988"/>
          </a:xfrm>
          <a:prstGeom prst="rect">
            <a:avLst/>
          </a:prstGeom>
          <a:noFill/>
        </p:spPr>
        <p:txBody>
          <a:bodyPr wrap="square" rtlCol="0">
            <a:spAutoFit/>
          </a:bodyPr>
          <a:lstStyle/>
          <a:p>
            <a:pPr marL="0" marR="0">
              <a:lnSpc>
                <a:spcPct val="115000"/>
              </a:lnSpc>
              <a:spcAft>
                <a:spcPts val="1000"/>
              </a:spcAft>
              <a:buNone/>
            </a:pPr>
            <a:r>
              <a:rPr lang="en-GB" sz="2400" dirty="0">
                <a:solidFill>
                  <a:schemeClr val="bg1"/>
                </a:solidFill>
                <a:effectLst/>
                <a:latin typeface="Raleway" pitchFamily="2" charset="0"/>
                <a:ea typeface="SimSun" panose="02010600030101010101" pitchFamily="2" charset="-122"/>
                <a:cs typeface="Arial" panose="020B0604020202020204" pitchFamily="34" charset="0"/>
              </a:rPr>
              <a:t>• Thread minimizes context switching time.</a:t>
            </a:r>
            <a:endParaRPr lang="en-US" sz="24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2400" dirty="0">
                <a:solidFill>
                  <a:schemeClr val="bg1"/>
                </a:solidFill>
                <a:effectLst/>
                <a:latin typeface="Raleway" pitchFamily="2" charset="0"/>
                <a:ea typeface="SimSun" panose="02010600030101010101" pitchFamily="2" charset="-122"/>
                <a:cs typeface="Arial" panose="020B0604020202020204" pitchFamily="34" charset="0"/>
              </a:rPr>
              <a:t>• Use of threads provides concurrency within a process.</a:t>
            </a:r>
            <a:endParaRPr lang="en-US" sz="24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2400" dirty="0">
                <a:solidFill>
                  <a:schemeClr val="bg1"/>
                </a:solidFill>
                <a:effectLst/>
                <a:latin typeface="Raleway" pitchFamily="2" charset="0"/>
                <a:ea typeface="SimSun" panose="02010600030101010101" pitchFamily="2" charset="-122"/>
                <a:cs typeface="Arial" panose="020B0604020202020204" pitchFamily="34" charset="0"/>
              </a:rPr>
              <a:t>• Efficient communication.</a:t>
            </a:r>
            <a:endParaRPr lang="en-US" sz="24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2400" dirty="0">
                <a:solidFill>
                  <a:schemeClr val="bg1"/>
                </a:solidFill>
                <a:effectLst/>
                <a:latin typeface="Raleway" pitchFamily="2" charset="0"/>
                <a:ea typeface="SimSun" panose="02010600030101010101" pitchFamily="2" charset="-122"/>
                <a:cs typeface="Arial" panose="020B0604020202020204" pitchFamily="34" charset="0"/>
              </a:rPr>
              <a:t>• Economy- It is more economical to create and context switch threads.</a:t>
            </a:r>
            <a:endParaRPr lang="en-US" sz="24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2400" dirty="0">
                <a:solidFill>
                  <a:schemeClr val="bg1"/>
                </a:solidFill>
                <a:effectLst/>
                <a:latin typeface="Raleway" pitchFamily="2" charset="0"/>
                <a:ea typeface="SimSun" panose="02010600030101010101" pitchFamily="2" charset="-122"/>
                <a:cs typeface="Arial" panose="020B0604020202020204" pitchFamily="34" charset="0"/>
              </a:rPr>
              <a:t>• Utilization of multiprocessor architectures to a greater scale and efficiency.</a:t>
            </a:r>
            <a:endParaRPr lang="en-US" sz="2400" dirty="0">
              <a:solidFill>
                <a:schemeClr val="bg1"/>
              </a:solidFill>
              <a:effectLst/>
              <a:latin typeface="Raleway" pitchFamily="2" charset="0"/>
              <a:ea typeface="SimSun" panose="02010600030101010101" pitchFamily="2" charset="-122"/>
              <a:cs typeface="Arial" panose="020B0604020202020204" pitchFamily="34" charset="0"/>
            </a:endParaRPr>
          </a:p>
          <a:p>
            <a:endParaRPr lang="en-US" sz="2400" dirty="0">
              <a:solidFill>
                <a:schemeClr val="bg1"/>
              </a:solidFill>
              <a:latin typeface="Raleway" pitchFamily="2" charset="0"/>
            </a:endParaRPr>
          </a:p>
        </p:txBody>
      </p:sp>
    </p:spTree>
    <p:extLst>
      <p:ext uri="{BB962C8B-B14F-4D97-AF65-F5344CB8AC3E}">
        <p14:creationId xmlns:p14="http://schemas.microsoft.com/office/powerpoint/2010/main" val="712337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1D144876-B507-90D0-9504-D97B5FE774E2}"/>
            </a:ext>
          </a:extLst>
        </p:cNvPr>
        <p:cNvGrpSpPr/>
        <p:nvPr/>
      </p:nvGrpSpPr>
      <p:grpSpPr>
        <a:xfrm>
          <a:off x="0" y="0"/>
          <a:ext cx="0" cy="0"/>
          <a:chOff x="0" y="0"/>
          <a:chExt cx="0" cy="0"/>
        </a:xfrm>
      </p:grpSpPr>
      <p:sp>
        <p:nvSpPr>
          <p:cNvPr id="10" name="Oval 9">
            <a:extLst>
              <a:ext uri="{FF2B5EF4-FFF2-40B4-BE49-F238E27FC236}">
                <a16:creationId xmlns:a16="http://schemas.microsoft.com/office/drawing/2014/main" id="{97531989-3B89-0565-4C75-0C3D35BDCA5D}"/>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67942CB0-541D-3E87-DAEA-17722D8D7592}"/>
              </a:ext>
            </a:extLst>
          </p:cNvPr>
          <p:cNvSpPr/>
          <p:nvPr/>
        </p:nvSpPr>
        <p:spPr>
          <a:xfrm>
            <a:off x="3396407" y="538707"/>
            <a:ext cx="5399186" cy="1200329"/>
          </a:xfrm>
          <a:prstGeom prst="rect">
            <a:avLst/>
          </a:prstGeom>
        </p:spPr>
        <p:txBody>
          <a:bodyPr wrap="square">
            <a:spAutoFit/>
          </a:bodyPr>
          <a:lstStyle/>
          <a:p>
            <a:pPr algn="ctr"/>
            <a:r>
              <a:rPr lang="en-US" sz="3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Disadvantages of Threads</a:t>
            </a:r>
          </a:p>
        </p:txBody>
      </p:sp>
      <p:sp>
        <p:nvSpPr>
          <p:cNvPr id="2" name="TextBox 1">
            <a:extLst>
              <a:ext uri="{FF2B5EF4-FFF2-40B4-BE49-F238E27FC236}">
                <a16:creationId xmlns:a16="http://schemas.microsoft.com/office/drawing/2014/main" id="{6C8099F0-F408-4D2B-0803-36FF3021FFA0}"/>
              </a:ext>
            </a:extLst>
          </p:cNvPr>
          <p:cNvSpPr txBox="1"/>
          <p:nvPr/>
        </p:nvSpPr>
        <p:spPr>
          <a:xfrm>
            <a:off x="1894115" y="2264225"/>
            <a:ext cx="8403771" cy="3126049"/>
          </a:xfrm>
          <a:prstGeom prst="rect">
            <a:avLst/>
          </a:prstGeom>
          <a:noFill/>
        </p:spPr>
        <p:txBody>
          <a:bodyPr wrap="square" rtlCol="0">
            <a:spAutoFit/>
          </a:bodyPr>
          <a:lstStyle/>
          <a:p>
            <a:pPr marL="0" marR="0">
              <a:lnSpc>
                <a:spcPct val="115000"/>
              </a:lnSpc>
              <a:spcAft>
                <a:spcPts val="1000"/>
              </a:spcAft>
              <a:buNone/>
            </a:pPr>
            <a:r>
              <a:rPr lang="en-GB" sz="4000" dirty="0">
                <a:solidFill>
                  <a:schemeClr val="bg1"/>
                </a:solidFill>
                <a:effectLst/>
                <a:latin typeface="Raleway" pitchFamily="2" charset="0"/>
                <a:ea typeface="SimSun" panose="02010600030101010101" pitchFamily="2" charset="-122"/>
                <a:cs typeface="Arial" panose="020B0604020202020204" pitchFamily="34" charset="0"/>
              </a:rPr>
              <a:t>• Blocking of parent threads will stop all child thread.</a:t>
            </a:r>
          </a:p>
          <a:p>
            <a:pPr marL="0" marR="0">
              <a:lnSpc>
                <a:spcPct val="115000"/>
              </a:lnSpc>
              <a:spcAft>
                <a:spcPts val="1000"/>
              </a:spcAft>
              <a:buNone/>
            </a:pPr>
            <a:endParaRPr lang="en-US" sz="40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4000" dirty="0">
                <a:solidFill>
                  <a:schemeClr val="bg1"/>
                </a:solidFill>
                <a:effectLst/>
                <a:latin typeface="Raleway" pitchFamily="2" charset="0"/>
                <a:ea typeface="SimSun" panose="02010600030101010101" pitchFamily="2" charset="-122"/>
                <a:cs typeface="Arial" panose="020B0604020202020204" pitchFamily="34" charset="0"/>
              </a:rPr>
              <a:t>• Security.</a:t>
            </a:r>
            <a:endParaRPr lang="en-US" sz="4000" dirty="0">
              <a:solidFill>
                <a:schemeClr val="bg1"/>
              </a:solidFill>
              <a:effectLst/>
              <a:latin typeface="Raleway" pitchFamily="2"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315710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dirty="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710354"/>
            <a:ext cx="6296718"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30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Types of threads </a:t>
            </a:r>
            <a:endParaRPr kumimoji="0" lang="en-LT" sz="6000" b="1" i="0" u="none" strike="noStrike" kern="1200" cap="none" spc="30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Social network with solid fill">
            <a:extLst>
              <a:ext uri="{FF2B5EF4-FFF2-40B4-BE49-F238E27FC236}">
                <a16:creationId xmlns:a16="http://schemas.microsoft.com/office/drawing/2014/main" id="{CA766515-FE5E-8AFF-3978-59717CAF08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6671" y="1054250"/>
            <a:ext cx="2494739" cy="2494739"/>
          </a:xfrm>
          <a:prstGeom prst="rect">
            <a:avLst/>
          </a:prstGeom>
        </p:spPr>
      </p:pic>
    </p:spTree>
    <p:extLst>
      <p:ext uri="{BB962C8B-B14F-4D97-AF65-F5344CB8AC3E}">
        <p14:creationId xmlns:p14="http://schemas.microsoft.com/office/powerpoint/2010/main" val="1167597831"/>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4" name="Graphic 3" descr="Social network with solid fill">
            <a:extLst>
              <a:ext uri="{FF2B5EF4-FFF2-40B4-BE49-F238E27FC236}">
                <a16:creationId xmlns:a16="http://schemas.microsoft.com/office/drawing/2014/main" id="{E0F22DED-A4E9-3610-B771-8CA9F90D4D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6884" y="0"/>
            <a:ext cx="1638231" cy="1638231"/>
          </a:xfrm>
          <a:prstGeom prst="rect">
            <a:avLst/>
          </a:prstGeom>
        </p:spPr>
      </p:pic>
      <p:sp>
        <p:nvSpPr>
          <p:cNvPr id="5" name="TextBox 4">
            <a:extLst>
              <a:ext uri="{FF2B5EF4-FFF2-40B4-BE49-F238E27FC236}">
                <a16:creationId xmlns:a16="http://schemas.microsoft.com/office/drawing/2014/main" id="{73706B06-453E-A1C2-7D94-0D502F0B110C}"/>
              </a:ext>
            </a:extLst>
          </p:cNvPr>
          <p:cNvSpPr txBox="1"/>
          <p:nvPr/>
        </p:nvSpPr>
        <p:spPr>
          <a:xfrm>
            <a:off x="1721224" y="3033656"/>
            <a:ext cx="9251576" cy="3579441"/>
          </a:xfrm>
          <a:prstGeom prst="rect">
            <a:avLst/>
          </a:prstGeom>
          <a:noFill/>
        </p:spPr>
        <p:txBody>
          <a:bodyPr wrap="square" rtlCol="0">
            <a:spAutoFit/>
          </a:bodyPr>
          <a:lstStyle/>
          <a:p>
            <a:pPr marL="0" marR="0">
              <a:lnSpc>
                <a:spcPct val="115000"/>
              </a:lnSpc>
              <a:spcAft>
                <a:spcPts val="1000"/>
              </a:spcAft>
              <a:buNone/>
            </a:pPr>
            <a:r>
              <a:rPr lang="en-GB" sz="3600" dirty="0">
                <a:solidFill>
                  <a:schemeClr val="bg1"/>
                </a:solidFill>
                <a:effectLst/>
                <a:latin typeface="Raleway" pitchFamily="2" charset="0"/>
                <a:ea typeface="SimSun" panose="02010600030101010101" pitchFamily="2" charset="-122"/>
                <a:cs typeface="Arial" panose="020B0604020202020204" pitchFamily="34" charset="0"/>
              </a:rPr>
              <a:t>Threads are implemented in following two ways :</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buNone/>
            </a:pPr>
            <a:r>
              <a:rPr lang="en-GB" sz="3600" dirty="0">
                <a:solidFill>
                  <a:schemeClr val="bg1"/>
                </a:solidFill>
                <a:effectLst/>
                <a:latin typeface="Raleway" pitchFamily="2" charset="0"/>
                <a:ea typeface="SimSun" panose="02010600030101010101" pitchFamily="2" charset="-122"/>
                <a:cs typeface="Arial" panose="020B0604020202020204" pitchFamily="34" charset="0"/>
              </a:rPr>
              <a:t>• User Level Threads (ULT)</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a:p>
            <a:pPr marL="0" marR="0">
              <a:lnSpc>
                <a:spcPct val="115000"/>
              </a:lnSpc>
              <a:spcAft>
                <a:spcPts val="1000"/>
              </a:spcAft>
            </a:pPr>
            <a:r>
              <a:rPr lang="en-GB" sz="3600" dirty="0">
                <a:solidFill>
                  <a:schemeClr val="bg1"/>
                </a:solidFill>
                <a:effectLst/>
                <a:latin typeface="Raleway" pitchFamily="2" charset="0"/>
                <a:ea typeface="SimSun" panose="02010600030101010101" pitchFamily="2" charset="-122"/>
                <a:cs typeface="Arial" panose="020B0604020202020204" pitchFamily="34" charset="0"/>
              </a:rPr>
              <a:t>• Kernel Level Threads (KLT)</a:t>
            </a:r>
            <a:endParaRPr lang="en-US" sz="3600" dirty="0">
              <a:solidFill>
                <a:schemeClr val="bg1"/>
              </a:solidFill>
              <a:effectLst/>
              <a:latin typeface="Raleway" pitchFamily="2" charset="0"/>
              <a:ea typeface="SimSun" panose="02010600030101010101" pitchFamily="2" charset="-122"/>
              <a:cs typeface="Arial" panose="020B0604020202020204" pitchFamily="34" charset="0"/>
            </a:endParaRPr>
          </a:p>
          <a:p>
            <a:endParaRPr lang="en-US" sz="3600" dirty="0">
              <a:solidFill>
                <a:schemeClr val="bg1"/>
              </a:solidFill>
              <a:latin typeface="Raleway" pitchFamily="2" charset="0"/>
            </a:endParaRPr>
          </a:p>
        </p:txBody>
      </p:sp>
      <p:sp>
        <p:nvSpPr>
          <p:cNvPr id="8" name="Rectangle 7">
            <a:extLst>
              <a:ext uri="{FF2B5EF4-FFF2-40B4-BE49-F238E27FC236}">
                <a16:creationId xmlns:a16="http://schemas.microsoft.com/office/drawing/2014/main" id="{D5E16D29-4FAF-B712-FCCC-A05FDA52FC5A}"/>
              </a:ext>
            </a:extLst>
          </p:cNvPr>
          <p:cNvSpPr/>
          <p:nvPr/>
        </p:nvSpPr>
        <p:spPr>
          <a:xfrm>
            <a:off x="1909931" y="1638231"/>
            <a:ext cx="8372138" cy="1107996"/>
          </a:xfrm>
          <a:prstGeom prst="rect">
            <a:avLst/>
          </a:prstGeom>
        </p:spPr>
        <p:txBody>
          <a:bodyPr wrap="square">
            <a:spAutoFit/>
          </a:bodyPr>
          <a:lstStyle/>
          <a:p>
            <a:pPr algn="ctr"/>
            <a:r>
              <a:rPr lang="en-US" sz="6600" b="1" spc="600" dirty="0">
                <a:solidFill>
                  <a:schemeClr val="bg1"/>
                </a:solidFill>
                <a:effectLst>
                  <a:outerShdw blurRad="419100" sx="102000" sy="102000" algn="ctr" rotWithShape="0">
                    <a:prstClr val="black">
                      <a:alpha val="29000"/>
                    </a:prstClr>
                  </a:outerShdw>
                </a:effectLst>
                <a:highlight>
                  <a:srgbClr val="273E32"/>
                </a:highlight>
                <a:latin typeface="Raleway Black" panose="020B0503030101060003" pitchFamily="34" charset="77"/>
              </a:rPr>
              <a:t>Types of thread</a:t>
            </a:r>
          </a:p>
        </p:txBody>
      </p:sp>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Widescreen</PresentationFormat>
  <Paragraphs>73</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Raleway Black</vt:lpstr>
      <vt:lpstr>Montserrat</vt:lpstr>
      <vt:lpstr>Calibri Light</vt:lpstr>
      <vt:lpstr>Raleway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2023-10-03T06:31:12Z</dcterms:created>
  <dcterms:modified xsi:type="dcterms:W3CDTF">2025-05-15T09:48:52Z</dcterms:modified>
</cp:coreProperties>
</file>