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26"/>
  </p:handoutMasterIdLst>
  <p:sldIdLst>
    <p:sldId id="258" r:id="rId2"/>
    <p:sldId id="295" r:id="rId3"/>
    <p:sldId id="256" r:id="rId4"/>
    <p:sldId id="269" r:id="rId5"/>
    <p:sldId id="285" r:id="rId6"/>
    <p:sldId id="270" r:id="rId7"/>
    <p:sldId id="279" r:id="rId8"/>
    <p:sldId id="271" r:id="rId9"/>
    <p:sldId id="286" r:id="rId10"/>
    <p:sldId id="287" r:id="rId11"/>
    <p:sldId id="272" r:id="rId12"/>
    <p:sldId id="288" r:id="rId13"/>
    <p:sldId id="277" r:id="rId14"/>
    <p:sldId id="290" r:id="rId15"/>
    <p:sldId id="289" r:id="rId16"/>
    <p:sldId id="291" r:id="rId17"/>
    <p:sldId id="280" r:id="rId18"/>
    <p:sldId id="293" r:id="rId19"/>
    <p:sldId id="294" r:id="rId20"/>
    <p:sldId id="281" r:id="rId21"/>
    <p:sldId id="282" r:id="rId22"/>
    <p:sldId id="296" r:id="rId23"/>
    <p:sldId id="27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6E77"/>
    <a:srgbClr val="FFFFFF"/>
    <a:srgbClr val="5F6975"/>
    <a:srgbClr val="77A1B0"/>
    <a:srgbClr val="E5FAFF"/>
    <a:srgbClr val="88AABB"/>
    <a:srgbClr val="6B7479"/>
    <a:srgbClr val="8EAB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191" autoAdjust="0"/>
    <p:restoredTop sz="94660"/>
  </p:normalViewPr>
  <p:slideViewPr>
    <p:cSldViewPr snapToGrid="0">
      <p:cViewPr varScale="1">
        <p:scale>
          <a:sx n="103" d="100"/>
          <a:sy n="103" d="100"/>
        </p:scale>
        <p:origin x="72"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05/11/2025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05/11/2025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304B09DB-5E23-49CE-902B-1E229000CF8A}" type="datetimeFigureOut">
              <a:rPr lang="zh-CN" altLang="en-US" smtClean="0"/>
              <a:t>2025/5/11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AA2ABA-1326-4A22-9054-396CCEBB6FA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04B09DB-5E23-49CE-902B-1E229000CF8A}" type="datetimeFigureOut">
              <a:rPr lang="zh-CN" altLang="en-US" smtClean="0"/>
              <a:t>2025/5/11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AA2ABA-1326-4A22-9054-396CCEBB6FA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04B09DB-5E23-49CE-902B-1E229000CF8A}" type="datetimeFigureOut">
              <a:rPr lang="zh-CN" altLang="en-US" smtClean="0"/>
              <a:t>2025/5/11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AA2ABA-1326-4A22-9054-396CCEBB6FA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04B09DB-5E23-49CE-902B-1E229000CF8A}" type="datetimeFigureOut">
              <a:rPr lang="zh-CN" altLang="en-US" smtClean="0"/>
              <a:t>2025/5/11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AA2ABA-1326-4A22-9054-396CCEBB6FA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304B09DB-5E23-49CE-902B-1E229000CF8A}" type="datetimeFigureOut">
              <a:rPr lang="zh-CN" altLang="en-US" smtClean="0"/>
              <a:t>2025/5/11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AA2ABA-1326-4A22-9054-396CCEBB6FA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04B09DB-5E23-49CE-902B-1E229000CF8A}" type="datetimeFigureOut">
              <a:rPr lang="zh-CN" altLang="en-US" smtClean="0"/>
              <a:t>2025/5/11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AA2ABA-1326-4A22-9054-396CCEBB6FA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04B09DB-5E23-49CE-902B-1E229000CF8A}" type="datetimeFigureOut">
              <a:rPr lang="zh-CN" altLang="en-US" smtClean="0"/>
              <a:t>2025/5/11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BAA2ABA-1326-4A22-9054-396CCEBB6FA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04B09DB-5E23-49CE-902B-1E229000CF8A}" type="datetimeFigureOut">
              <a:rPr lang="zh-CN" altLang="en-US" smtClean="0"/>
              <a:t>2025/5/11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BAA2ABA-1326-4A22-9054-396CCEBB6FA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04B09DB-5E23-49CE-902B-1E229000CF8A}" type="datetimeFigureOut">
              <a:rPr lang="zh-CN" altLang="en-US" smtClean="0"/>
              <a:t>2025/5/11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BAA2ABA-1326-4A22-9054-396CCEBB6FA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04B09DB-5E23-49CE-902B-1E229000CF8A}" type="datetimeFigureOut">
              <a:rPr lang="zh-CN" altLang="en-US" smtClean="0"/>
              <a:t>2025/5/11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AA2ABA-1326-4A22-9054-396CCEBB6FA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04B09DB-5E23-49CE-902B-1E229000CF8A}" type="datetimeFigureOut">
              <a:rPr lang="zh-CN" altLang="en-US" smtClean="0"/>
              <a:t>2025/5/11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AA2ABA-1326-4A22-9054-396CCEBB6FA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704020202020204" pitchFamily="34" charset="0"/>
                <a:ea typeface="Arial" panose="020B0704020202020204" pitchFamily="34" charset="0"/>
              </a:defRPr>
            </a:lvl1pPr>
          </a:lstStyle>
          <a:p>
            <a:fld id="{304B09DB-5E23-49CE-902B-1E229000CF8A}" type="datetimeFigureOut">
              <a:rPr lang="zh-CN" altLang="en-US" smtClean="0"/>
              <a:t>2025/5/11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704020202020204" pitchFamily="34" charset="0"/>
                <a:ea typeface="Arial" panose="020B07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704020202020204" pitchFamily="34" charset="0"/>
                <a:ea typeface="Arial" panose="020B0704020202020204" pitchFamily="34" charset="0"/>
              </a:defRPr>
            </a:lvl1pPr>
          </a:lstStyle>
          <a:p>
            <a:fld id="{FBAA2ABA-1326-4A22-9054-396CCEBB6FA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704020202020204" pitchFamily="34" charset="0"/>
          <a:ea typeface="Arial" panose="020B07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Arial" panose="020B0704020202020204" pitchFamily="34" charset="0"/>
          <a:ea typeface="Arial" panose="020B0704020202020204" pitchFamily="34" charset="0"/>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Arial" panose="020B0704020202020204" pitchFamily="34" charset="0"/>
          <a:ea typeface="Arial" panose="020B0704020202020204" pitchFamily="34" charset="0"/>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Arial" panose="020B0704020202020204" pitchFamily="34" charset="0"/>
          <a:ea typeface="Arial" panose="020B0704020202020204" pitchFamily="34" charset="0"/>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Arial" panose="020B0704020202020204" pitchFamily="34" charset="0"/>
          <a:ea typeface="Arial" panose="020B0704020202020204" pitchFamily="34" charset="0"/>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Arial" panose="020B0704020202020204" pitchFamily="34" charset="0"/>
          <a:ea typeface="Arial" panose="020B0704020202020204" pitchFamily="34" charset="0"/>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190"/>
            <a:ext cx="12192000" cy="8128000"/>
          </a:xfrm>
          <a:prstGeom prst="rect">
            <a:avLst/>
          </a:prstGeom>
        </p:spPr>
      </p:pic>
      <p:sp>
        <p:nvSpPr>
          <p:cNvPr id="4" name="文本框 3"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1548881" y="3069183"/>
            <a:ext cx="4348065" cy="1754326"/>
          </a:xfrm>
          <a:prstGeom prst="rect">
            <a:avLst/>
          </a:prstGeom>
          <a:noFill/>
          <a:effectLst/>
        </p:spPr>
        <p:txBody>
          <a:bodyPr wrap="square" rtlCol="0">
            <a:spAutoFit/>
          </a:bodyPr>
          <a:lstStyle/>
          <a:p>
            <a:pPr algn="ctr"/>
            <a:r>
              <a:rPr lang="en-US" sz="5400" dirty="0">
                <a:solidFill>
                  <a:schemeClr val="bg1"/>
                </a:solidFill>
              </a:rPr>
              <a:t>Process Management</a:t>
            </a:r>
            <a:endParaRPr lang="zh-CN" altLang="en-US" sz="7200" b="1" dirty="0">
              <a:solidFill>
                <a:schemeClr val="bg1"/>
              </a:solidFill>
              <a:latin typeface="Arial" panose="020B0704020202020204" pitchFamily="34" charset="0"/>
              <a:ea typeface="Arial" panose="020B0704020202020204" pitchFamily="34" charset="0"/>
              <a:cs typeface="Arial" panose="020B0704020202020204" pitchFamily="34" charset="0"/>
            </a:endParaRPr>
          </a:p>
        </p:txBody>
      </p:sp>
      <p:sp>
        <p:nvSpPr>
          <p:cNvPr id="7" name="等腰三角形 6"/>
          <p:cNvSpPr/>
          <p:nvPr/>
        </p:nvSpPr>
        <p:spPr>
          <a:xfrm rot="16200000" flipV="1">
            <a:off x="8635328" y="4815272"/>
            <a:ext cx="248117" cy="350448"/>
          </a:xfrm>
          <a:prstGeom prst="triangle">
            <a:avLst/>
          </a:prstGeom>
          <a:solidFill>
            <a:srgbClr val="616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7800393" y="4678700"/>
            <a:ext cx="861663" cy="707886"/>
          </a:xfrm>
          <a:prstGeom prst="rect">
            <a:avLst/>
          </a:prstGeom>
          <a:noFill/>
          <a:effectLst/>
        </p:spPr>
        <p:txBody>
          <a:bodyPr wrap="square" rtlCol="0">
            <a:spAutoFit/>
          </a:bodyPr>
          <a:lstStyle/>
          <a:p>
            <a:r>
              <a:rPr lang="en-US" altLang="zh-CN" sz="4000" dirty="0" smtClean="0">
                <a:solidFill>
                  <a:srgbClr val="6B7479"/>
                </a:solidFill>
                <a:latin typeface="Arial" panose="020B0704020202020204" pitchFamily="34" charset="0"/>
                <a:ea typeface="Arial" panose="020B0704020202020204" pitchFamily="34" charset="0"/>
                <a:cs typeface="Arial" panose="020B0704020202020204" pitchFamily="34" charset="0"/>
              </a:rPr>
              <a:t>02</a:t>
            </a:r>
            <a:endParaRPr lang="zh-CN" altLang="en-US" sz="1600" dirty="0">
              <a:solidFill>
                <a:srgbClr val="6B7479"/>
              </a:solidFill>
              <a:latin typeface="Arial" panose="020B0704020202020204" pitchFamily="34" charset="0"/>
              <a:ea typeface="Arial" panose="020B0704020202020204" pitchFamily="34" charset="0"/>
              <a:cs typeface="Arial" panose="020B0704020202020204" pitchFamily="34" charset="0"/>
            </a:endParaRPr>
          </a:p>
        </p:txBody>
      </p:sp>
      <p:sp>
        <p:nvSpPr>
          <p:cNvPr id="9" name="等腰三角形 8"/>
          <p:cNvSpPr/>
          <p:nvPr/>
        </p:nvSpPr>
        <p:spPr>
          <a:xfrm rot="16200000" flipV="1">
            <a:off x="8596973" y="3955000"/>
            <a:ext cx="324827" cy="350448"/>
          </a:xfrm>
          <a:prstGeom prst="triangle">
            <a:avLst/>
          </a:prstGeom>
          <a:solidFill>
            <a:srgbClr val="616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7800393" y="3778177"/>
            <a:ext cx="861663" cy="707886"/>
          </a:xfrm>
          <a:prstGeom prst="rect">
            <a:avLst/>
          </a:prstGeom>
          <a:noFill/>
          <a:effectLst/>
        </p:spPr>
        <p:txBody>
          <a:bodyPr wrap="square" rtlCol="0">
            <a:spAutoFit/>
          </a:bodyPr>
          <a:lstStyle/>
          <a:p>
            <a:r>
              <a:rPr lang="en-US" altLang="zh-CN" sz="4000" dirty="0" smtClean="0">
                <a:solidFill>
                  <a:srgbClr val="6B7479"/>
                </a:solidFill>
                <a:latin typeface="Arial" panose="020B0704020202020204" pitchFamily="34" charset="0"/>
                <a:ea typeface="Arial" panose="020B0704020202020204" pitchFamily="34" charset="0"/>
                <a:cs typeface="Arial" panose="020B0704020202020204" pitchFamily="34" charset="0"/>
              </a:rPr>
              <a:t>01</a:t>
            </a:r>
            <a:endParaRPr lang="zh-CN" altLang="en-US" sz="1600" dirty="0">
              <a:solidFill>
                <a:srgbClr val="6B7479"/>
              </a:solidFill>
              <a:latin typeface="Arial" panose="020B0704020202020204" pitchFamily="34" charset="0"/>
              <a:ea typeface="Arial" panose="020B0704020202020204" pitchFamily="34" charset="0"/>
              <a:cs typeface="Arial" panose="020B0704020202020204" pitchFamily="34" charset="0"/>
            </a:endParaRPr>
          </a:p>
        </p:txBody>
      </p:sp>
      <p:sp>
        <p:nvSpPr>
          <p:cNvPr id="11" name="等腰三角形 10"/>
          <p:cNvSpPr/>
          <p:nvPr/>
        </p:nvSpPr>
        <p:spPr>
          <a:xfrm rot="16200000" flipV="1">
            <a:off x="8578152" y="5771074"/>
            <a:ext cx="362469" cy="350448"/>
          </a:xfrm>
          <a:prstGeom prst="triangle">
            <a:avLst/>
          </a:prstGeom>
          <a:solidFill>
            <a:srgbClr val="616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7800394" y="5573535"/>
            <a:ext cx="783768" cy="707886"/>
          </a:xfrm>
          <a:prstGeom prst="rect">
            <a:avLst/>
          </a:prstGeom>
          <a:noFill/>
          <a:effectLst/>
        </p:spPr>
        <p:txBody>
          <a:bodyPr wrap="square" rtlCol="0">
            <a:spAutoFit/>
          </a:bodyPr>
          <a:lstStyle/>
          <a:p>
            <a:r>
              <a:rPr lang="en-US" altLang="zh-CN" sz="4000" dirty="0" smtClean="0">
                <a:solidFill>
                  <a:srgbClr val="6B7479"/>
                </a:solidFill>
                <a:latin typeface="Arial" panose="020B0704020202020204" pitchFamily="34" charset="0"/>
                <a:ea typeface="Arial" panose="020B0704020202020204" pitchFamily="34" charset="0"/>
                <a:cs typeface="Arial" panose="020B0704020202020204" pitchFamily="34" charset="0"/>
              </a:rPr>
              <a:t>03</a:t>
            </a:r>
            <a:endParaRPr lang="zh-CN" altLang="en-US" sz="1600" dirty="0">
              <a:solidFill>
                <a:srgbClr val="6B7479"/>
              </a:solidFill>
              <a:latin typeface="Arial" panose="020B0704020202020204" pitchFamily="34" charset="0"/>
              <a:ea typeface="Arial" panose="020B0704020202020204" pitchFamily="34" charset="0"/>
              <a:cs typeface="Arial" panose="020B0704020202020204" pitchFamily="34" charset="0"/>
            </a:endParaRPr>
          </a:p>
        </p:txBody>
      </p:sp>
      <p:sp>
        <p:nvSpPr>
          <p:cNvPr id="13" name="文本框 12"/>
          <p:cNvSpPr txBox="1"/>
          <p:nvPr/>
        </p:nvSpPr>
        <p:spPr>
          <a:xfrm>
            <a:off x="8325725" y="2877654"/>
            <a:ext cx="3538659" cy="461665"/>
          </a:xfrm>
          <a:prstGeom prst="rect">
            <a:avLst/>
          </a:prstGeom>
          <a:noFill/>
        </p:spPr>
        <p:txBody>
          <a:bodyPr wrap="square" rtlCol="0">
            <a:spAutoFit/>
          </a:bodyPr>
          <a:lstStyle/>
          <a:p>
            <a:r>
              <a:rPr lang="en-US" altLang="zh-CN" sz="2400" b="1" dirty="0">
                <a:solidFill>
                  <a:srgbClr val="616E77"/>
                </a:solidFill>
                <a:latin typeface="Arial" panose="020B0704020202020204" pitchFamily="34" charset="0"/>
                <a:ea typeface="Arial" panose="020B0704020202020204" pitchFamily="34" charset="0"/>
                <a:cs typeface="Arial" panose="020B0704020202020204" pitchFamily="34" charset="0"/>
              </a:rPr>
              <a:t>P</a:t>
            </a:r>
            <a:r>
              <a:rPr lang="en-US" altLang="zh-CN" sz="2400" b="1" dirty="0" smtClean="0">
                <a:solidFill>
                  <a:srgbClr val="616E77"/>
                </a:solidFill>
                <a:latin typeface="Arial" panose="020B0704020202020204" pitchFamily="34" charset="0"/>
                <a:ea typeface="Arial" panose="020B0704020202020204" pitchFamily="34" charset="0"/>
                <a:cs typeface="Arial" panose="020B0704020202020204" pitchFamily="34" charset="0"/>
              </a:rPr>
              <a:t>resenters:</a:t>
            </a:r>
            <a:endParaRPr lang="zh-CN" altLang="en-US" sz="2400" b="1" dirty="0">
              <a:solidFill>
                <a:srgbClr val="616E77"/>
              </a:solidFill>
              <a:latin typeface="Arial" panose="020B0704020202020204" pitchFamily="34" charset="0"/>
              <a:ea typeface="Arial" panose="020B0704020202020204" pitchFamily="34" charset="0"/>
            </a:endParaRPr>
          </a:p>
        </p:txBody>
      </p:sp>
      <p:sp>
        <p:nvSpPr>
          <p:cNvPr id="14" name="文本框 13"/>
          <p:cNvSpPr txBox="1"/>
          <p:nvPr/>
        </p:nvSpPr>
        <p:spPr>
          <a:xfrm>
            <a:off x="8934612" y="3939899"/>
            <a:ext cx="3553684" cy="369332"/>
          </a:xfrm>
          <a:prstGeom prst="rect">
            <a:avLst/>
          </a:prstGeom>
          <a:noFill/>
        </p:spPr>
        <p:txBody>
          <a:bodyPr wrap="square" rtlCol="0">
            <a:spAutoFit/>
          </a:bodyPr>
          <a:lstStyle/>
          <a:p>
            <a:r>
              <a:rPr lang="en-US" altLang="zh-CN" b="1" dirty="0" smtClean="0">
                <a:solidFill>
                  <a:srgbClr val="616E77"/>
                </a:solidFill>
                <a:latin typeface="Arial" panose="020B0704020202020204" pitchFamily="34" charset="0"/>
                <a:ea typeface="Arial" panose="020B0704020202020204" pitchFamily="34" charset="0"/>
                <a:cs typeface="Arial" panose="020B0704020202020204" pitchFamily="34" charset="0"/>
              </a:rPr>
              <a:t>Shuaibu Abdullahi Maigoro</a:t>
            </a:r>
            <a:endParaRPr lang="zh-CN" altLang="en-US" b="1" dirty="0">
              <a:solidFill>
                <a:srgbClr val="616E77"/>
              </a:solidFill>
              <a:latin typeface="Arial" panose="020B0704020202020204" pitchFamily="34" charset="0"/>
              <a:ea typeface="Arial" panose="020B0704020202020204" pitchFamily="34" charset="0"/>
            </a:endParaRPr>
          </a:p>
        </p:txBody>
      </p:sp>
      <p:sp>
        <p:nvSpPr>
          <p:cNvPr id="15" name="文本框 14"/>
          <p:cNvSpPr txBox="1"/>
          <p:nvPr/>
        </p:nvSpPr>
        <p:spPr>
          <a:xfrm>
            <a:off x="8934612" y="4818272"/>
            <a:ext cx="3236546" cy="400110"/>
          </a:xfrm>
          <a:prstGeom prst="rect">
            <a:avLst/>
          </a:prstGeom>
          <a:noFill/>
        </p:spPr>
        <p:txBody>
          <a:bodyPr wrap="square" rtlCol="0">
            <a:spAutoFit/>
          </a:bodyPr>
          <a:lstStyle/>
          <a:p>
            <a:r>
              <a:rPr lang="en-US" altLang="zh-CN" sz="2000" b="1" dirty="0" smtClean="0">
                <a:solidFill>
                  <a:srgbClr val="616E77"/>
                </a:solidFill>
                <a:latin typeface="Arial" panose="020B0704020202020204" pitchFamily="34" charset="0"/>
                <a:ea typeface="Arial" panose="020B0704020202020204" pitchFamily="34" charset="0"/>
                <a:cs typeface="Arial" panose="020B0704020202020204" pitchFamily="34" charset="0"/>
              </a:rPr>
              <a:t>Ibrahim Armayau Ado</a:t>
            </a:r>
            <a:endParaRPr lang="zh-CN" altLang="en-US" sz="2000" b="1" dirty="0">
              <a:solidFill>
                <a:srgbClr val="616E77"/>
              </a:solidFill>
              <a:latin typeface="Arial" panose="020B0704020202020204" pitchFamily="34" charset="0"/>
              <a:ea typeface="Arial" panose="020B0704020202020204" pitchFamily="34" charset="0"/>
            </a:endParaRPr>
          </a:p>
        </p:txBody>
      </p:sp>
      <p:sp>
        <p:nvSpPr>
          <p:cNvPr id="16" name="文本框 15"/>
          <p:cNvSpPr txBox="1"/>
          <p:nvPr/>
        </p:nvSpPr>
        <p:spPr>
          <a:xfrm>
            <a:off x="8934611" y="5727423"/>
            <a:ext cx="3183391" cy="400110"/>
          </a:xfrm>
          <a:prstGeom prst="rect">
            <a:avLst/>
          </a:prstGeom>
          <a:noFill/>
        </p:spPr>
        <p:txBody>
          <a:bodyPr wrap="square" rtlCol="0">
            <a:spAutoFit/>
          </a:bodyPr>
          <a:lstStyle/>
          <a:p>
            <a:r>
              <a:rPr lang="en-US" altLang="zh-CN" sz="2000" b="1" dirty="0" smtClean="0">
                <a:solidFill>
                  <a:srgbClr val="616E77"/>
                </a:solidFill>
                <a:latin typeface="Arial" panose="020B0704020202020204" pitchFamily="34" charset="0"/>
                <a:ea typeface="Arial" panose="020B0704020202020204" pitchFamily="34" charset="0"/>
                <a:cs typeface="Arial" panose="020B0704020202020204" pitchFamily="34" charset="0"/>
              </a:rPr>
              <a:t>Umar Abdullahi Musa</a:t>
            </a:r>
            <a:endParaRPr lang="zh-CN" altLang="en-US" sz="2000" b="1" dirty="0">
              <a:solidFill>
                <a:srgbClr val="616E77"/>
              </a:solidFill>
              <a:latin typeface="Arial" panose="020B0704020202020204" pitchFamily="34" charset="0"/>
              <a:ea typeface="Arial" panose="020B07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0" presetClass="entr" presetSubtype="0" decel="10000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1000" fill="hold"/>
                                        <p:tgtEl>
                                          <p:spTgt spid="13"/>
                                        </p:tgtEl>
                                        <p:attrNameLst>
                                          <p:attrName>ppt_w</p:attrName>
                                        </p:attrNameLst>
                                      </p:cBhvr>
                                      <p:tavLst>
                                        <p:tav tm="0">
                                          <p:val>
                                            <p:strVal val="#ppt_w+.3"/>
                                          </p:val>
                                        </p:tav>
                                        <p:tav tm="100000">
                                          <p:val>
                                            <p:strVal val="#ppt_w"/>
                                          </p:val>
                                        </p:tav>
                                      </p:tavLst>
                                    </p:anim>
                                    <p:anim calcmode="lin" valueType="num">
                                      <p:cBhvr>
                                        <p:cTn id="14" dur="1000" fill="hold"/>
                                        <p:tgtEl>
                                          <p:spTgt spid="13"/>
                                        </p:tgtEl>
                                        <p:attrNameLst>
                                          <p:attrName>ppt_h</p:attrName>
                                        </p:attrNameLst>
                                      </p:cBhvr>
                                      <p:tavLst>
                                        <p:tav tm="0">
                                          <p:val>
                                            <p:strVal val="#ppt_h"/>
                                          </p:val>
                                        </p:tav>
                                        <p:tav tm="100000">
                                          <p:val>
                                            <p:strVal val="#ppt_h"/>
                                          </p:val>
                                        </p:tav>
                                      </p:tavLst>
                                    </p:anim>
                                    <p:animEffect transition="in" filter="fade">
                                      <p:cBhvr>
                                        <p:cTn id="15" dur="1000"/>
                                        <p:tgtEl>
                                          <p:spTgt spid="13"/>
                                        </p:tgtEl>
                                      </p:cBhvr>
                                    </p:animEffect>
                                  </p:childTnLst>
                                </p:cTn>
                              </p:par>
                            </p:childTnLst>
                          </p:cTn>
                        </p:par>
                        <p:par>
                          <p:cTn id="16" fill="hold">
                            <p:stCondLst>
                              <p:cond delay="2000"/>
                            </p:stCondLst>
                            <p:childTnLst>
                              <p:par>
                                <p:cTn id="17" presetID="50" presetClass="entr" presetSubtype="0" decel="10000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1000" fill="hold"/>
                                        <p:tgtEl>
                                          <p:spTgt spid="14"/>
                                        </p:tgtEl>
                                        <p:attrNameLst>
                                          <p:attrName>ppt_w</p:attrName>
                                        </p:attrNameLst>
                                      </p:cBhvr>
                                      <p:tavLst>
                                        <p:tav tm="0">
                                          <p:val>
                                            <p:strVal val="#ppt_w+.3"/>
                                          </p:val>
                                        </p:tav>
                                        <p:tav tm="100000">
                                          <p:val>
                                            <p:strVal val="#ppt_w"/>
                                          </p:val>
                                        </p:tav>
                                      </p:tavLst>
                                    </p:anim>
                                    <p:anim calcmode="lin" valueType="num">
                                      <p:cBhvr>
                                        <p:cTn id="20" dur="1000" fill="hold"/>
                                        <p:tgtEl>
                                          <p:spTgt spid="14"/>
                                        </p:tgtEl>
                                        <p:attrNameLst>
                                          <p:attrName>ppt_h</p:attrName>
                                        </p:attrNameLst>
                                      </p:cBhvr>
                                      <p:tavLst>
                                        <p:tav tm="0">
                                          <p:val>
                                            <p:strVal val="#ppt_h"/>
                                          </p:val>
                                        </p:tav>
                                        <p:tav tm="100000">
                                          <p:val>
                                            <p:strVal val="#ppt_h"/>
                                          </p:val>
                                        </p:tav>
                                      </p:tavLst>
                                    </p:anim>
                                    <p:animEffect transition="in" filter="fade">
                                      <p:cBhvr>
                                        <p:cTn id="21" dur="1000"/>
                                        <p:tgtEl>
                                          <p:spTgt spid="14"/>
                                        </p:tgtEl>
                                      </p:cBhvr>
                                    </p:animEffect>
                                  </p:childTnLst>
                                </p:cTn>
                              </p:par>
                            </p:childTnLst>
                          </p:cTn>
                        </p:par>
                        <p:par>
                          <p:cTn id="22" fill="hold">
                            <p:stCondLst>
                              <p:cond delay="3000"/>
                            </p:stCondLst>
                            <p:childTnLst>
                              <p:par>
                                <p:cTn id="23" presetID="50" presetClass="entr" presetSubtype="0" decel="10000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1000" fill="hold"/>
                                        <p:tgtEl>
                                          <p:spTgt spid="15"/>
                                        </p:tgtEl>
                                        <p:attrNameLst>
                                          <p:attrName>ppt_w</p:attrName>
                                        </p:attrNameLst>
                                      </p:cBhvr>
                                      <p:tavLst>
                                        <p:tav tm="0">
                                          <p:val>
                                            <p:strVal val="#ppt_w+.3"/>
                                          </p:val>
                                        </p:tav>
                                        <p:tav tm="100000">
                                          <p:val>
                                            <p:strVal val="#ppt_w"/>
                                          </p:val>
                                        </p:tav>
                                      </p:tavLst>
                                    </p:anim>
                                    <p:anim calcmode="lin" valueType="num">
                                      <p:cBhvr>
                                        <p:cTn id="26" dur="1000" fill="hold"/>
                                        <p:tgtEl>
                                          <p:spTgt spid="15"/>
                                        </p:tgtEl>
                                        <p:attrNameLst>
                                          <p:attrName>ppt_h</p:attrName>
                                        </p:attrNameLst>
                                      </p:cBhvr>
                                      <p:tavLst>
                                        <p:tav tm="0">
                                          <p:val>
                                            <p:strVal val="#ppt_h"/>
                                          </p:val>
                                        </p:tav>
                                        <p:tav tm="100000">
                                          <p:val>
                                            <p:strVal val="#ppt_h"/>
                                          </p:val>
                                        </p:tav>
                                      </p:tavLst>
                                    </p:anim>
                                    <p:animEffect transition="in" filter="fade">
                                      <p:cBhvr>
                                        <p:cTn id="27" dur="1000"/>
                                        <p:tgtEl>
                                          <p:spTgt spid="15"/>
                                        </p:tgtEl>
                                      </p:cBhvr>
                                    </p:animEffect>
                                  </p:childTnLst>
                                </p:cTn>
                              </p:par>
                            </p:childTnLst>
                          </p:cTn>
                        </p:par>
                        <p:par>
                          <p:cTn id="28" fill="hold">
                            <p:stCondLst>
                              <p:cond delay="4000"/>
                            </p:stCondLst>
                            <p:childTnLst>
                              <p:par>
                                <p:cTn id="29" presetID="50" presetClass="entr" presetSubtype="0" decel="10000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1000" fill="hold"/>
                                        <p:tgtEl>
                                          <p:spTgt spid="16"/>
                                        </p:tgtEl>
                                        <p:attrNameLst>
                                          <p:attrName>ppt_w</p:attrName>
                                        </p:attrNameLst>
                                      </p:cBhvr>
                                      <p:tavLst>
                                        <p:tav tm="0">
                                          <p:val>
                                            <p:strVal val="#ppt_w+.3"/>
                                          </p:val>
                                        </p:tav>
                                        <p:tav tm="100000">
                                          <p:val>
                                            <p:strVal val="#ppt_w"/>
                                          </p:val>
                                        </p:tav>
                                      </p:tavLst>
                                    </p:anim>
                                    <p:anim calcmode="lin" valueType="num">
                                      <p:cBhvr>
                                        <p:cTn id="32" dur="1000" fill="hold"/>
                                        <p:tgtEl>
                                          <p:spTgt spid="16"/>
                                        </p:tgtEl>
                                        <p:attrNameLst>
                                          <p:attrName>ppt_h</p:attrName>
                                        </p:attrNameLst>
                                      </p:cBhvr>
                                      <p:tavLst>
                                        <p:tav tm="0">
                                          <p:val>
                                            <p:strVal val="#ppt_h"/>
                                          </p:val>
                                        </p:tav>
                                        <p:tav tm="100000">
                                          <p:val>
                                            <p:strVal val="#ppt_h"/>
                                          </p:val>
                                        </p:tav>
                                      </p:tavLst>
                                    </p:anim>
                                    <p:animEffect transition="in" filter="fade">
                                      <p:cBhvr>
                                        <p:cTn id="33"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4" grpId="0"/>
      <p:bldP spid="15"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t="82041"/>
          <a:stretch>
            <a:fillRect/>
          </a:stretch>
        </p:blipFill>
        <p:spPr>
          <a:xfrm>
            <a:off x="0" y="-32084"/>
            <a:ext cx="12192000" cy="1282386"/>
          </a:xfrm>
          <a:prstGeom prst="rect">
            <a:avLst/>
          </a:prstGeom>
        </p:spPr>
      </p:pic>
      <p:sp>
        <p:nvSpPr>
          <p:cNvPr id="51" name="文本框 50"/>
          <p:cNvSpPr txBox="1"/>
          <p:nvPr/>
        </p:nvSpPr>
        <p:spPr>
          <a:xfrm>
            <a:off x="1381589" y="3857137"/>
            <a:ext cx="2299080" cy="253083"/>
          </a:xfrm>
          <a:prstGeom prst="rect">
            <a:avLst/>
          </a:prstGeom>
          <a:noFill/>
        </p:spPr>
        <p:txBody>
          <a:bodyPr wrap="square" rtlCol="0">
            <a:spAutoFit/>
            <a:scene3d>
              <a:camera prst="orthographicFront"/>
              <a:lightRig rig="threePt" dir="t"/>
            </a:scene3d>
            <a:sp3d contourW="12700"/>
          </a:bodyPr>
          <a:lstStyle/>
          <a:p>
            <a:pPr algn="ctr">
              <a:lnSpc>
                <a:spcPct val="114000"/>
              </a:lnSpc>
            </a:pPr>
            <a:endParaRPr lang="en-US" altLang="zh-CN" sz="1000" dirty="0">
              <a:solidFill>
                <a:schemeClr val="tx1">
                  <a:lumMod val="50000"/>
                  <a:lumOff val="50000"/>
                </a:schemeClr>
              </a:solidFill>
              <a:latin typeface="Arial" panose="020B0704020202020204" pitchFamily="34" charset="0"/>
              <a:ea typeface="+mj-ea"/>
            </a:endParaRPr>
          </a:p>
        </p:txBody>
      </p:sp>
      <p:sp>
        <p:nvSpPr>
          <p:cNvPr id="53" name="文本框 52"/>
          <p:cNvSpPr txBox="1"/>
          <p:nvPr/>
        </p:nvSpPr>
        <p:spPr>
          <a:xfrm>
            <a:off x="9025777" y="3544807"/>
            <a:ext cx="1968506" cy="338554"/>
          </a:xfrm>
          <a:prstGeom prst="rect">
            <a:avLst/>
          </a:prstGeom>
          <a:noFill/>
        </p:spPr>
        <p:txBody>
          <a:bodyPr wrap="square" rtlCol="0">
            <a:spAutoFit/>
            <a:scene3d>
              <a:camera prst="orthographicFront"/>
              <a:lightRig rig="threePt" dir="t"/>
            </a:scene3d>
            <a:sp3d contourW="12700"/>
          </a:bodyPr>
          <a:lstStyle/>
          <a:p>
            <a:pPr algn="ctr"/>
            <a:endParaRPr lang="zh-CN" altLang="en-US" sz="1600" b="1" dirty="0">
              <a:solidFill>
                <a:schemeClr val="tx1">
                  <a:lumMod val="75000"/>
                  <a:lumOff val="25000"/>
                </a:schemeClr>
              </a:solidFill>
              <a:latin typeface="Arial" panose="020B0704020202020204" pitchFamily="34" charset="0"/>
            </a:endParaRPr>
          </a:p>
        </p:txBody>
      </p:sp>
      <p:sp>
        <p:nvSpPr>
          <p:cNvPr id="55" name="文本框 54"/>
          <p:cNvSpPr txBox="1"/>
          <p:nvPr/>
        </p:nvSpPr>
        <p:spPr>
          <a:xfrm>
            <a:off x="154823" y="313054"/>
            <a:ext cx="8766502" cy="830997"/>
          </a:xfrm>
          <a:prstGeom prst="rect">
            <a:avLst/>
          </a:prstGeom>
          <a:noFill/>
        </p:spPr>
        <p:txBody>
          <a:bodyPr wrap="square" rtlCol="0">
            <a:spAutoFit/>
          </a:bodyPr>
          <a:lstStyle/>
          <a:p>
            <a:r>
              <a:rPr lang="en-US" altLang="zh-CN" sz="4800" b="1" dirty="0" smtClean="0">
                <a:solidFill>
                  <a:schemeClr val="bg1"/>
                </a:solidFill>
                <a:latin typeface="Agenda" panose="02000603040000020004" pitchFamily="2" charset="0"/>
                <a:ea typeface="Arial" panose="020B0704020202020204" pitchFamily="34" charset="0"/>
              </a:rPr>
              <a:t>Threads</a:t>
            </a:r>
            <a:endParaRPr lang="zh-CN" altLang="en-US" sz="4800" b="1" dirty="0">
              <a:solidFill>
                <a:schemeClr val="bg1"/>
              </a:solidFill>
              <a:latin typeface="Agenda" panose="02000603040000020004" pitchFamily="2" charset="0"/>
              <a:ea typeface="Arial" panose="020B0704020202020204" pitchFamily="34" charset="0"/>
            </a:endParaRPr>
          </a:p>
        </p:txBody>
      </p:sp>
      <p:sp>
        <p:nvSpPr>
          <p:cNvPr id="2" name="Rectangle 1"/>
          <p:cNvSpPr/>
          <p:nvPr/>
        </p:nvSpPr>
        <p:spPr>
          <a:xfrm>
            <a:off x="74645" y="1362681"/>
            <a:ext cx="11989837" cy="54953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a:solidFill>
                  <a:schemeClr val="tx1">
                    <a:lumMod val="65000"/>
                    <a:lumOff val="35000"/>
                  </a:schemeClr>
                </a:solidFill>
                <a:latin typeface="Calibri" panose="020F0502020204030204" pitchFamily="34" charset="0"/>
                <a:cs typeface="Calibri" panose="020F0502020204030204" pitchFamily="34" charset="0"/>
              </a:rPr>
              <a:t>Threads are multiple independent streams of instructions that can run concurrently within a single application (process</a:t>
            </a:r>
            <a:r>
              <a:rPr lang="en-US" sz="2000" dirty="0" smtClean="0">
                <a:solidFill>
                  <a:schemeClr val="tx1">
                    <a:lumMod val="65000"/>
                    <a:lumOff val="35000"/>
                  </a:schemeClr>
                </a:solidFill>
                <a:latin typeface="Calibri" panose="020F0502020204030204" pitchFamily="34" charset="0"/>
                <a:cs typeface="Calibri" panose="020F0502020204030204" pitchFamily="34" charset="0"/>
              </a:rPr>
              <a:t>). </a:t>
            </a:r>
            <a:r>
              <a:rPr lang="en-US" sz="2000" dirty="0">
                <a:solidFill>
                  <a:schemeClr val="tx1">
                    <a:lumMod val="65000"/>
                    <a:lumOff val="35000"/>
                  </a:schemeClr>
                </a:solidFill>
                <a:latin typeface="Calibri" panose="020F0502020204030204" pitchFamily="34" charset="0"/>
                <a:cs typeface="Calibri" panose="020F0502020204030204" pitchFamily="34" charset="0"/>
              </a:rPr>
              <a:t>Imagine a web browser where downloading and displaying a page happen seemingly at the same time, each managed by a separate thread within the browser </a:t>
            </a:r>
            <a:r>
              <a:rPr lang="en-US" sz="2000" dirty="0" smtClean="0">
                <a:solidFill>
                  <a:schemeClr val="tx1">
                    <a:lumMod val="65000"/>
                    <a:lumOff val="35000"/>
                  </a:schemeClr>
                </a:solidFill>
                <a:latin typeface="Calibri" panose="020F0502020204030204" pitchFamily="34" charset="0"/>
                <a:cs typeface="Calibri" panose="020F0502020204030204" pitchFamily="34" charset="0"/>
              </a:rPr>
              <a:t>process. Threads </a:t>
            </a:r>
            <a:r>
              <a:rPr lang="en-US" sz="2000" dirty="0">
                <a:solidFill>
                  <a:schemeClr val="tx1">
                    <a:lumMod val="65000"/>
                    <a:lumOff val="35000"/>
                  </a:schemeClr>
                </a:solidFill>
                <a:latin typeface="Calibri" panose="020F0502020204030204" pitchFamily="34" charset="0"/>
                <a:cs typeface="Calibri" panose="020F0502020204030204" pitchFamily="34" charset="0"/>
              </a:rPr>
              <a:t>are "lightweight" because they share the main resources of their process (code, data, heap). This sharing reduces the overhead compared to creating new processes. However, each thread has its own essential context for execution:</a:t>
            </a:r>
          </a:p>
          <a:p>
            <a:pPr algn="just"/>
            <a:r>
              <a:rPr lang="en-US" sz="2000" b="1" dirty="0">
                <a:solidFill>
                  <a:schemeClr val="tx1">
                    <a:lumMod val="65000"/>
                    <a:lumOff val="35000"/>
                  </a:schemeClr>
                </a:solidFill>
                <a:latin typeface="Calibri" panose="020F0502020204030204" pitchFamily="34" charset="0"/>
                <a:cs typeface="Calibri" panose="020F0502020204030204" pitchFamily="34" charset="0"/>
              </a:rPr>
              <a:t>Thread ID: </a:t>
            </a:r>
            <a:r>
              <a:rPr lang="en-US" sz="2000" dirty="0">
                <a:solidFill>
                  <a:schemeClr val="tx1">
                    <a:lumMod val="65000"/>
                    <a:lumOff val="35000"/>
                  </a:schemeClr>
                </a:solidFill>
                <a:latin typeface="Calibri" panose="020F0502020204030204" pitchFamily="34" charset="0"/>
                <a:cs typeface="Calibri" panose="020F0502020204030204" pitchFamily="34" charset="0"/>
              </a:rPr>
              <a:t>A unique identifier for each thread within the process</a:t>
            </a:r>
            <a:r>
              <a:rPr lang="en-US" sz="2000" dirty="0" smtClean="0">
                <a:solidFill>
                  <a:schemeClr val="tx1">
                    <a:lumMod val="65000"/>
                    <a:lumOff val="35000"/>
                  </a:schemeClr>
                </a:solidFill>
                <a:latin typeface="Calibri" panose="020F0502020204030204" pitchFamily="34" charset="0"/>
                <a:cs typeface="Calibri" panose="020F0502020204030204" pitchFamily="34" charset="0"/>
              </a:rPr>
              <a:t>.</a:t>
            </a:r>
          </a:p>
          <a:p>
            <a:pPr algn="just"/>
            <a:r>
              <a:rPr lang="en-US" sz="2000" b="1" dirty="0" smtClean="0">
                <a:solidFill>
                  <a:schemeClr val="tx1">
                    <a:lumMod val="65000"/>
                    <a:lumOff val="35000"/>
                  </a:schemeClr>
                </a:solidFill>
                <a:latin typeface="Calibri" panose="020F0502020204030204" pitchFamily="34" charset="0"/>
                <a:cs typeface="Calibri" panose="020F0502020204030204" pitchFamily="34" charset="0"/>
              </a:rPr>
              <a:t>Program </a:t>
            </a:r>
            <a:r>
              <a:rPr lang="en-US" sz="2000" b="1" dirty="0">
                <a:solidFill>
                  <a:schemeClr val="tx1">
                    <a:lumMod val="65000"/>
                    <a:lumOff val="35000"/>
                  </a:schemeClr>
                </a:solidFill>
                <a:latin typeface="Calibri" panose="020F0502020204030204" pitchFamily="34" charset="0"/>
                <a:cs typeface="Calibri" panose="020F0502020204030204" pitchFamily="34" charset="0"/>
              </a:rPr>
              <a:t>Counter (PC): </a:t>
            </a:r>
            <a:r>
              <a:rPr lang="en-US" sz="2000" dirty="0">
                <a:solidFill>
                  <a:schemeClr val="tx1">
                    <a:lumMod val="65000"/>
                    <a:lumOff val="35000"/>
                  </a:schemeClr>
                </a:solidFill>
                <a:latin typeface="Calibri" panose="020F0502020204030204" pitchFamily="34" charset="0"/>
                <a:cs typeface="Calibri" panose="020F0502020204030204" pitchFamily="34" charset="0"/>
              </a:rPr>
              <a:t>Keeps track of the next instruction to be executed by that specific thread.</a:t>
            </a:r>
          </a:p>
          <a:p>
            <a:pPr algn="just"/>
            <a:r>
              <a:rPr lang="en-US" sz="2000" b="1" dirty="0">
                <a:solidFill>
                  <a:schemeClr val="tx1">
                    <a:lumMod val="65000"/>
                    <a:lumOff val="35000"/>
                  </a:schemeClr>
                </a:solidFill>
                <a:latin typeface="Calibri" panose="020F0502020204030204" pitchFamily="34" charset="0"/>
                <a:cs typeface="Calibri" panose="020F0502020204030204" pitchFamily="34" charset="0"/>
              </a:rPr>
              <a:t>Register Set: </a:t>
            </a:r>
            <a:r>
              <a:rPr lang="en-US" sz="2000" dirty="0">
                <a:solidFill>
                  <a:schemeClr val="tx1">
                    <a:lumMod val="65000"/>
                    <a:lumOff val="35000"/>
                  </a:schemeClr>
                </a:solidFill>
                <a:latin typeface="Calibri" panose="020F0502020204030204" pitchFamily="34" charset="0"/>
                <a:cs typeface="Calibri" panose="020F0502020204030204" pitchFamily="34" charset="0"/>
              </a:rPr>
              <a:t>A private set of high-speed memory locations used for temporary data storage during the thread's execution</a:t>
            </a:r>
            <a:r>
              <a:rPr lang="en-US" sz="2000" dirty="0" smtClean="0">
                <a:solidFill>
                  <a:schemeClr val="tx1">
                    <a:lumMod val="65000"/>
                    <a:lumOff val="35000"/>
                  </a:schemeClr>
                </a:solidFill>
                <a:latin typeface="Calibri" panose="020F0502020204030204" pitchFamily="34" charset="0"/>
                <a:cs typeface="Calibri" panose="020F0502020204030204" pitchFamily="34" charset="0"/>
              </a:rPr>
              <a:t>.</a:t>
            </a:r>
          </a:p>
          <a:p>
            <a:pPr algn="just"/>
            <a:r>
              <a:rPr lang="en-US" sz="2000" b="1" dirty="0" smtClean="0">
                <a:solidFill>
                  <a:schemeClr val="tx1">
                    <a:lumMod val="65000"/>
                    <a:lumOff val="35000"/>
                  </a:schemeClr>
                </a:solidFill>
                <a:latin typeface="Calibri" panose="020F0502020204030204" pitchFamily="34" charset="0"/>
                <a:cs typeface="Calibri" panose="020F0502020204030204" pitchFamily="34" charset="0"/>
              </a:rPr>
              <a:t>Stack</a:t>
            </a:r>
            <a:r>
              <a:rPr lang="en-US" sz="2000" b="1" dirty="0">
                <a:solidFill>
                  <a:schemeClr val="tx1">
                    <a:lumMod val="65000"/>
                    <a:lumOff val="35000"/>
                  </a:schemeClr>
                </a:solidFill>
                <a:latin typeface="Calibri" panose="020F0502020204030204" pitchFamily="34" charset="0"/>
                <a:cs typeface="Calibri" panose="020F0502020204030204" pitchFamily="34" charset="0"/>
              </a:rPr>
              <a:t>: </a:t>
            </a:r>
            <a:r>
              <a:rPr lang="en-US" sz="2000" dirty="0">
                <a:solidFill>
                  <a:schemeClr val="tx1">
                    <a:lumMod val="65000"/>
                    <a:lumOff val="35000"/>
                  </a:schemeClr>
                </a:solidFill>
                <a:latin typeface="Calibri" panose="020F0502020204030204" pitchFamily="34" charset="0"/>
                <a:cs typeface="Calibri" panose="020F0502020204030204" pitchFamily="34" charset="0"/>
              </a:rPr>
              <a:t>A dedicated memory area for managing function calls, local variables, and return addresses for that thread</a:t>
            </a:r>
            <a:r>
              <a:rPr lang="en-US" sz="2000" dirty="0" smtClean="0">
                <a:solidFill>
                  <a:schemeClr val="tx1">
                    <a:lumMod val="65000"/>
                    <a:lumOff val="35000"/>
                  </a:schemeClr>
                </a:solidFill>
                <a:latin typeface="Calibri" panose="020F0502020204030204" pitchFamily="34" charset="0"/>
                <a:cs typeface="Calibri" panose="020F0502020204030204" pitchFamily="34" charset="0"/>
              </a:rPr>
              <a:t>.</a:t>
            </a:r>
          </a:p>
          <a:p>
            <a:pPr algn="just"/>
            <a:r>
              <a:rPr lang="en-US" sz="2000" dirty="0">
                <a:solidFill>
                  <a:schemeClr val="tx1">
                    <a:lumMod val="65000"/>
                    <a:lumOff val="35000"/>
                  </a:schemeClr>
                </a:solidFill>
                <a:latin typeface="Calibri" panose="020F0502020204030204" pitchFamily="34" charset="0"/>
                <a:cs typeface="Calibri" panose="020F0502020204030204" pitchFamily="34" charset="0"/>
              </a:rPr>
              <a:t>Threads are vital for making applications do multiple things at once (concurrency). On computers with multiple processing units (multi-core processors), threads can run truly simultaneously (parallelism), speeding up tasks. Even on single-core systems, they make applications feel more responsive by quickly switching between tasks.  </a:t>
            </a:r>
          </a:p>
          <a:p>
            <a:pPr algn="just"/>
            <a:r>
              <a:rPr lang="en-US" sz="2000" dirty="0">
                <a:solidFill>
                  <a:schemeClr val="tx1">
                    <a:lumMod val="65000"/>
                    <a:lumOff val="35000"/>
                  </a:schemeClr>
                </a:solidFill>
                <a:latin typeface="Calibri" panose="020F0502020204030204" pitchFamily="34" charset="0"/>
                <a:cs typeface="Calibri" panose="020F0502020204030204" pitchFamily="34" charset="0"/>
              </a:rPr>
              <a:t>The computer's operating system manages these threads, keeping track of their individual details. A key benefit of using threads within the same application is that they can easily communicate and share information because they use the same memory. However, this shared access requires careful management to avoid problems when multiple threads try to change the same data at the same time.</a:t>
            </a:r>
          </a:p>
          <a:p>
            <a:pPr algn="just"/>
            <a:endParaRPr lang="en-US" sz="2000" dirty="0" smtClean="0">
              <a:solidFill>
                <a:schemeClr val="tx1">
                  <a:lumMod val="65000"/>
                  <a:lumOff val="35000"/>
                </a:schemeClr>
              </a:solidFill>
              <a:latin typeface="Calibri" panose="020F0502020204030204" pitchFamily="34" charset="0"/>
              <a:cs typeface="Calibri" panose="020F0502020204030204" pitchFamily="34" charset="0"/>
            </a:endParaRPr>
          </a:p>
        </p:txBody>
      </p:sp>
      <p:sp>
        <p:nvSpPr>
          <p:cNvPr id="3" name="AutoShape 2" descr="Image of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845656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t="82041"/>
          <a:stretch>
            <a:fillRect/>
          </a:stretch>
        </p:blipFill>
        <p:spPr>
          <a:xfrm>
            <a:off x="0" y="-32084"/>
            <a:ext cx="12192000" cy="1459718"/>
          </a:xfrm>
          <a:prstGeom prst="rect">
            <a:avLst/>
          </a:prstGeom>
        </p:spPr>
      </p:pic>
      <p:sp>
        <p:nvSpPr>
          <p:cNvPr id="51" name="文本框 50"/>
          <p:cNvSpPr txBox="1"/>
          <p:nvPr/>
        </p:nvSpPr>
        <p:spPr>
          <a:xfrm>
            <a:off x="1381589" y="3857137"/>
            <a:ext cx="2299080" cy="253083"/>
          </a:xfrm>
          <a:prstGeom prst="rect">
            <a:avLst/>
          </a:prstGeom>
          <a:noFill/>
        </p:spPr>
        <p:txBody>
          <a:bodyPr wrap="square" rtlCol="0">
            <a:spAutoFit/>
            <a:scene3d>
              <a:camera prst="orthographicFront"/>
              <a:lightRig rig="threePt" dir="t"/>
            </a:scene3d>
            <a:sp3d contourW="12700"/>
          </a:bodyPr>
          <a:lstStyle/>
          <a:p>
            <a:pPr algn="ctr">
              <a:lnSpc>
                <a:spcPct val="114000"/>
              </a:lnSpc>
            </a:pPr>
            <a:endParaRPr lang="en-US" altLang="zh-CN" sz="1000" dirty="0">
              <a:solidFill>
                <a:schemeClr val="tx1">
                  <a:lumMod val="50000"/>
                  <a:lumOff val="50000"/>
                </a:schemeClr>
              </a:solidFill>
              <a:latin typeface="Arial" panose="020B0704020202020204" pitchFamily="34" charset="0"/>
              <a:ea typeface="+mj-ea"/>
            </a:endParaRPr>
          </a:p>
        </p:txBody>
      </p:sp>
      <p:sp>
        <p:nvSpPr>
          <p:cNvPr id="53" name="文本框 52"/>
          <p:cNvSpPr txBox="1"/>
          <p:nvPr/>
        </p:nvSpPr>
        <p:spPr>
          <a:xfrm>
            <a:off x="9025777" y="3544807"/>
            <a:ext cx="1968506" cy="338554"/>
          </a:xfrm>
          <a:prstGeom prst="rect">
            <a:avLst/>
          </a:prstGeom>
          <a:noFill/>
        </p:spPr>
        <p:txBody>
          <a:bodyPr wrap="square" rtlCol="0">
            <a:spAutoFit/>
            <a:scene3d>
              <a:camera prst="orthographicFront"/>
              <a:lightRig rig="threePt" dir="t"/>
            </a:scene3d>
            <a:sp3d contourW="12700"/>
          </a:bodyPr>
          <a:lstStyle/>
          <a:p>
            <a:pPr algn="ctr"/>
            <a:endParaRPr lang="zh-CN" altLang="en-US" sz="1600" b="1" dirty="0">
              <a:solidFill>
                <a:schemeClr val="tx1">
                  <a:lumMod val="75000"/>
                  <a:lumOff val="25000"/>
                </a:schemeClr>
              </a:solidFill>
              <a:latin typeface="Arial" panose="020B0704020202020204" pitchFamily="34" charset="0"/>
            </a:endParaRPr>
          </a:p>
        </p:txBody>
      </p:sp>
      <p:sp>
        <p:nvSpPr>
          <p:cNvPr id="55" name="文本框 54"/>
          <p:cNvSpPr txBox="1"/>
          <p:nvPr/>
        </p:nvSpPr>
        <p:spPr>
          <a:xfrm>
            <a:off x="0" y="313054"/>
            <a:ext cx="11905861" cy="769441"/>
          </a:xfrm>
          <a:prstGeom prst="rect">
            <a:avLst/>
          </a:prstGeom>
          <a:noFill/>
        </p:spPr>
        <p:txBody>
          <a:bodyPr wrap="square" rtlCol="0">
            <a:spAutoFit/>
          </a:bodyPr>
          <a:lstStyle/>
          <a:p>
            <a:r>
              <a:rPr lang="en-US" sz="4400" dirty="0">
                <a:solidFill>
                  <a:schemeClr val="bg1"/>
                </a:solidFill>
                <a:latin typeface="Agenda" panose="02000603040000020004" pitchFamily="2" charset="0"/>
              </a:rPr>
              <a:t>Single Threaded and Multi Threaded Process</a:t>
            </a:r>
            <a:endParaRPr lang="zh-CN" altLang="en-US" sz="4400" b="1" dirty="0">
              <a:solidFill>
                <a:schemeClr val="bg1"/>
              </a:solidFill>
              <a:latin typeface="Agenda" panose="02000603040000020004" pitchFamily="2" charset="0"/>
              <a:ea typeface="Arial" panose="020B0704020202020204" pitchFamily="34" charset="0"/>
            </a:endParaRPr>
          </a:p>
        </p:txBody>
      </p:sp>
      <p:sp>
        <p:nvSpPr>
          <p:cNvPr id="2" name="Rectangle 1"/>
          <p:cNvSpPr/>
          <p:nvPr/>
        </p:nvSpPr>
        <p:spPr>
          <a:xfrm>
            <a:off x="65314" y="1427633"/>
            <a:ext cx="6438123" cy="5430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a:solidFill>
                  <a:schemeClr val="tx1">
                    <a:lumMod val="65000"/>
                    <a:lumOff val="35000"/>
                  </a:schemeClr>
                </a:solidFill>
                <a:latin typeface="Calibri" panose="020F0502020204030204" pitchFamily="34" charset="0"/>
                <a:cs typeface="Calibri" panose="020F0502020204030204" pitchFamily="34" charset="0"/>
              </a:rPr>
              <a:t>Single-Threaded Process: </a:t>
            </a:r>
            <a:r>
              <a:rPr lang="en-US" sz="2000" dirty="0">
                <a:solidFill>
                  <a:schemeClr val="tx1">
                    <a:lumMod val="65000"/>
                    <a:lumOff val="35000"/>
                  </a:schemeClr>
                </a:solidFill>
                <a:latin typeface="Calibri" panose="020F0502020204030204" pitchFamily="34" charset="0"/>
                <a:cs typeface="Calibri" panose="020F0502020204030204" pitchFamily="34" charset="0"/>
              </a:rPr>
              <a:t>Imagine one worker doing tasks in order. They finish one before starting the next. If a task takes time (like loading a file), the whole process waits. On a multi-core computer, only one core is used. It's simpler to program initially, but the application can freeze and doesn't fully use the computer's power for complex tasks.</a:t>
            </a:r>
          </a:p>
          <a:p>
            <a:pPr algn="just"/>
            <a:r>
              <a:rPr lang="en-US" sz="2000" b="1" dirty="0">
                <a:solidFill>
                  <a:schemeClr val="tx1">
                    <a:lumMod val="65000"/>
                    <a:lumOff val="35000"/>
                  </a:schemeClr>
                </a:solidFill>
                <a:latin typeface="Calibri" panose="020F0502020204030204" pitchFamily="34" charset="0"/>
                <a:cs typeface="Calibri" panose="020F0502020204030204" pitchFamily="34" charset="0"/>
              </a:rPr>
              <a:t>Multi-Threaded Process: </a:t>
            </a:r>
            <a:r>
              <a:rPr lang="en-US" sz="2000" dirty="0">
                <a:solidFill>
                  <a:schemeClr val="tx1">
                    <a:lumMod val="65000"/>
                    <a:lumOff val="35000"/>
                  </a:schemeClr>
                </a:solidFill>
                <a:latin typeface="Calibri" panose="020F0502020204030204" pitchFamily="34" charset="0"/>
                <a:cs typeface="Calibri" panose="020F0502020204030204" pitchFamily="34" charset="0"/>
              </a:rPr>
              <a:t>Think of multiple workers doing different tasks at the same time within the same project. One worker can be drawing, another taking input, and another saving. If one worker has to wait, the others can continue. This makes the application feel faster and more responsive. Multi-core computers can run these workers simultaneously on different cores, using the computer's power better. </a:t>
            </a:r>
          </a:p>
        </p:txBody>
      </p:sp>
      <p:sp>
        <p:nvSpPr>
          <p:cNvPr id="3" name="AutoShape 2" descr="Image of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8"/>
          <p:cNvSpPr/>
          <p:nvPr/>
        </p:nvSpPr>
        <p:spPr>
          <a:xfrm>
            <a:off x="6764694" y="1698171"/>
            <a:ext cx="5337109" cy="4460033"/>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t="82041"/>
          <a:stretch>
            <a:fillRect/>
          </a:stretch>
        </p:blipFill>
        <p:spPr>
          <a:xfrm>
            <a:off x="0" y="-8427"/>
            <a:ext cx="12192000" cy="1348112"/>
          </a:xfrm>
          <a:prstGeom prst="rect">
            <a:avLst/>
          </a:prstGeom>
        </p:spPr>
      </p:pic>
      <p:sp>
        <p:nvSpPr>
          <p:cNvPr id="51" name="文本框 50"/>
          <p:cNvSpPr txBox="1"/>
          <p:nvPr/>
        </p:nvSpPr>
        <p:spPr>
          <a:xfrm>
            <a:off x="1381589" y="3857137"/>
            <a:ext cx="2299080" cy="253083"/>
          </a:xfrm>
          <a:prstGeom prst="rect">
            <a:avLst/>
          </a:prstGeom>
          <a:noFill/>
        </p:spPr>
        <p:txBody>
          <a:bodyPr wrap="square" rtlCol="0">
            <a:spAutoFit/>
            <a:scene3d>
              <a:camera prst="orthographicFront"/>
              <a:lightRig rig="threePt" dir="t"/>
            </a:scene3d>
            <a:sp3d contourW="12700"/>
          </a:bodyPr>
          <a:lstStyle/>
          <a:p>
            <a:pPr algn="ctr">
              <a:lnSpc>
                <a:spcPct val="114000"/>
              </a:lnSpc>
            </a:pPr>
            <a:endParaRPr lang="en-US" altLang="zh-CN" sz="1000" dirty="0">
              <a:solidFill>
                <a:schemeClr val="tx1">
                  <a:lumMod val="50000"/>
                  <a:lumOff val="50000"/>
                </a:schemeClr>
              </a:solidFill>
              <a:latin typeface="Arial" panose="020B0704020202020204" pitchFamily="34" charset="0"/>
              <a:ea typeface="+mj-ea"/>
            </a:endParaRPr>
          </a:p>
        </p:txBody>
      </p:sp>
      <p:sp>
        <p:nvSpPr>
          <p:cNvPr id="53" name="文本框 52"/>
          <p:cNvSpPr txBox="1"/>
          <p:nvPr/>
        </p:nvSpPr>
        <p:spPr>
          <a:xfrm>
            <a:off x="9025777" y="3544807"/>
            <a:ext cx="1968506" cy="338554"/>
          </a:xfrm>
          <a:prstGeom prst="rect">
            <a:avLst/>
          </a:prstGeom>
          <a:noFill/>
        </p:spPr>
        <p:txBody>
          <a:bodyPr wrap="square" rtlCol="0">
            <a:spAutoFit/>
            <a:scene3d>
              <a:camera prst="orthographicFront"/>
              <a:lightRig rig="threePt" dir="t"/>
            </a:scene3d>
            <a:sp3d contourW="12700"/>
          </a:bodyPr>
          <a:lstStyle/>
          <a:p>
            <a:pPr algn="ctr"/>
            <a:endParaRPr lang="zh-CN" altLang="en-US" sz="1600" b="1" dirty="0">
              <a:solidFill>
                <a:schemeClr val="tx1">
                  <a:lumMod val="75000"/>
                  <a:lumOff val="25000"/>
                </a:schemeClr>
              </a:solidFill>
              <a:latin typeface="Arial" panose="020B0704020202020204" pitchFamily="34" charset="0"/>
            </a:endParaRPr>
          </a:p>
        </p:txBody>
      </p:sp>
      <p:sp>
        <p:nvSpPr>
          <p:cNvPr id="55" name="文本框 54"/>
          <p:cNvSpPr txBox="1"/>
          <p:nvPr/>
        </p:nvSpPr>
        <p:spPr>
          <a:xfrm>
            <a:off x="0" y="313054"/>
            <a:ext cx="11905861" cy="769441"/>
          </a:xfrm>
          <a:prstGeom prst="rect">
            <a:avLst/>
          </a:prstGeom>
          <a:noFill/>
        </p:spPr>
        <p:txBody>
          <a:bodyPr wrap="square" rtlCol="0">
            <a:spAutoFit/>
          </a:bodyPr>
          <a:lstStyle/>
          <a:p>
            <a:r>
              <a:rPr lang="en-US" sz="4400" dirty="0">
                <a:solidFill>
                  <a:schemeClr val="bg1"/>
                </a:solidFill>
                <a:latin typeface="Agenda" panose="02000603040000020004" pitchFamily="2" charset="0"/>
              </a:rPr>
              <a:t>A</a:t>
            </a:r>
            <a:r>
              <a:rPr lang="en-US" sz="4400" dirty="0" smtClean="0">
                <a:solidFill>
                  <a:schemeClr val="bg1"/>
                </a:solidFill>
                <a:latin typeface="Agenda" panose="02000603040000020004" pitchFamily="2" charset="0"/>
              </a:rPr>
              <a:t>dvantage of Multithreaded Programming.</a:t>
            </a:r>
            <a:endParaRPr lang="zh-CN" altLang="en-US" sz="4400" b="1" dirty="0">
              <a:solidFill>
                <a:schemeClr val="bg1"/>
              </a:solidFill>
              <a:latin typeface="Agenda" panose="02000603040000020004" pitchFamily="2" charset="0"/>
              <a:ea typeface="Arial" panose="020B0704020202020204" pitchFamily="34" charset="0"/>
            </a:endParaRPr>
          </a:p>
        </p:txBody>
      </p:sp>
      <p:sp>
        <p:nvSpPr>
          <p:cNvPr id="2" name="Rectangle 1"/>
          <p:cNvSpPr/>
          <p:nvPr/>
        </p:nvSpPr>
        <p:spPr>
          <a:xfrm>
            <a:off x="155576" y="1339685"/>
            <a:ext cx="11862254" cy="55183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a:solidFill>
                  <a:schemeClr val="tx1">
                    <a:lumMod val="65000"/>
                    <a:lumOff val="35000"/>
                  </a:schemeClr>
                </a:solidFill>
                <a:latin typeface="Calibri" panose="020F0502020204030204" pitchFamily="34" charset="0"/>
                <a:cs typeface="Calibri" panose="020F0502020204030204" pitchFamily="34" charset="0"/>
              </a:rPr>
              <a:t>Enhanced </a:t>
            </a:r>
            <a:r>
              <a:rPr lang="en-US" sz="2000" b="1" dirty="0" smtClean="0">
                <a:solidFill>
                  <a:schemeClr val="tx1">
                    <a:lumMod val="65000"/>
                    <a:lumOff val="35000"/>
                  </a:schemeClr>
                </a:solidFill>
                <a:latin typeface="Calibri" panose="020F0502020204030204" pitchFamily="34" charset="0"/>
                <a:cs typeface="Calibri" panose="020F0502020204030204" pitchFamily="34" charset="0"/>
              </a:rPr>
              <a:t>Responsiveness: </a:t>
            </a:r>
            <a:r>
              <a:rPr lang="en-US" sz="2000" dirty="0" smtClean="0">
                <a:solidFill>
                  <a:schemeClr val="tx1">
                    <a:lumMod val="65000"/>
                    <a:lumOff val="35000"/>
                  </a:schemeClr>
                </a:solidFill>
                <a:latin typeface="Calibri" panose="020F0502020204030204" pitchFamily="34" charset="0"/>
                <a:cs typeface="Calibri" panose="020F0502020204030204" pitchFamily="34" charset="0"/>
              </a:rPr>
              <a:t>Multithreading </a:t>
            </a:r>
            <a:r>
              <a:rPr lang="en-US" sz="2000" dirty="0">
                <a:solidFill>
                  <a:schemeClr val="tx1">
                    <a:lumMod val="65000"/>
                    <a:lumOff val="35000"/>
                  </a:schemeClr>
                </a:solidFill>
                <a:latin typeface="Calibri" panose="020F0502020204030204" pitchFamily="34" charset="0"/>
                <a:cs typeface="Calibri" panose="020F0502020204030204" pitchFamily="34" charset="0"/>
              </a:rPr>
              <a:t>prevents applications from freezing during long tasks. By offloading such tasks to background threads, the main UI thread remains active, ensuring a smooth and interactive user experience. Users can continue working even when intensive operations are underway.</a:t>
            </a:r>
          </a:p>
          <a:p>
            <a:pPr algn="just"/>
            <a:r>
              <a:rPr lang="en-US" sz="2000" b="1" dirty="0">
                <a:solidFill>
                  <a:schemeClr val="tx1">
                    <a:lumMod val="65000"/>
                    <a:lumOff val="35000"/>
                  </a:schemeClr>
                </a:solidFill>
                <a:latin typeface="Calibri" panose="020F0502020204030204" pitchFamily="34" charset="0"/>
                <a:cs typeface="Calibri" panose="020F0502020204030204" pitchFamily="34" charset="0"/>
              </a:rPr>
              <a:t>Efficient Resource </a:t>
            </a:r>
            <a:r>
              <a:rPr lang="en-US" sz="2000" b="1" dirty="0" smtClean="0">
                <a:solidFill>
                  <a:schemeClr val="tx1">
                    <a:lumMod val="65000"/>
                    <a:lumOff val="35000"/>
                  </a:schemeClr>
                </a:solidFill>
                <a:latin typeface="Calibri" panose="020F0502020204030204" pitchFamily="34" charset="0"/>
                <a:cs typeface="Calibri" panose="020F0502020204030204" pitchFamily="34" charset="0"/>
              </a:rPr>
              <a:t>Sharing: </a:t>
            </a:r>
            <a:r>
              <a:rPr lang="en-US" sz="2000" dirty="0" smtClean="0">
                <a:solidFill>
                  <a:schemeClr val="tx1">
                    <a:lumMod val="65000"/>
                    <a:lumOff val="35000"/>
                  </a:schemeClr>
                </a:solidFill>
                <a:latin typeface="Calibri" panose="020F0502020204030204" pitchFamily="34" charset="0"/>
                <a:cs typeface="Calibri" panose="020F0502020204030204" pitchFamily="34" charset="0"/>
              </a:rPr>
              <a:t>Threads </a:t>
            </a:r>
            <a:r>
              <a:rPr lang="en-US" sz="2000" dirty="0">
                <a:solidFill>
                  <a:schemeClr val="tx1">
                    <a:lumMod val="65000"/>
                    <a:lumOff val="35000"/>
                  </a:schemeClr>
                </a:solidFill>
                <a:latin typeface="Calibri" panose="020F0502020204030204" pitchFamily="34" charset="0"/>
                <a:cs typeface="Calibri" panose="020F0502020204030204" pitchFamily="34" charset="0"/>
              </a:rPr>
              <a:t>within a process share resources like code and data, making it more efficient than inter-process communication. Direct memory access between threads simplifies data exchange and reduces overhead compared to complex IPC mechanisms needed by separate processes.</a:t>
            </a:r>
          </a:p>
          <a:p>
            <a:pPr algn="just"/>
            <a:r>
              <a:rPr lang="en-US" sz="2000" b="1" dirty="0">
                <a:solidFill>
                  <a:schemeClr val="tx1">
                    <a:lumMod val="65000"/>
                    <a:lumOff val="35000"/>
                  </a:schemeClr>
                </a:solidFill>
                <a:latin typeface="Calibri" panose="020F0502020204030204" pitchFamily="34" charset="0"/>
                <a:cs typeface="Calibri" panose="020F0502020204030204" pitchFamily="34" charset="0"/>
              </a:rPr>
              <a:t>Economic Resource </a:t>
            </a:r>
            <a:r>
              <a:rPr lang="en-US" sz="2000" b="1" dirty="0" smtClean="0">
                <a:solidFill>
                  <a:schemeClr val="tx1">
                    <a:lumMod val="65000"/>
                    <a:lumOff val="35000"/>
                  </a:schemeClr>
                </a:solidFill>
                <a:latin typeface="Calibri" panose="020F0502020204030204" pitchFamily="34" charset="0"/>
                <a:cs typeface="Calibri" panose="020F0502020204030204" pitchFamily="34" charset="0"/>
              </a:rPr>
              <a:t>Utilization: </a:t>
            </a:r>
            <a:r>
              <a:rPr lang="en-US" sz="2000" dirty="0" smtClean="0">
                <a:solidFill>
                  <a:schemeClr val="tx1">
                    <a:lumMod val="65000"/>
                    <a:lumOff val="35000"/>
                  </a:schemeClr>
                </a:solidFill>
                <a:latin typeface="Calibri" panose="020F0502020204030204" pitchFamily="34" charset="0"/>
                <a:cs typeface="Calibri" panose="020F0502020204030204" pitchFamily="34" charset="0"/>
              </a:rPr>
              <a:t>Creating </a:t>
            </a:r>
            <a:r>
              <a:rPr lang="en-US" sz="2000" dirty="0">
                <a:solidFill>
                  <a:schemeClr val="tx1">
                    <a:lumMod val="65000"/>
                    <a:lumOff val="35000"/>
                  </a:schemeClr>
                </a:solidFill>
                <a:latin typeface="Calibri" panose="020F0502020204030204" pitchFamily="34" charset="0"/>
                <a:cs typeface="Calibri" panose="020F0502020204030204" pitchFamily="34" charset="0"/>
              </a:rPr>
              <a:t>and managing threads is generally less resource-intensive than managing entire processes. Threads are "lightweight," requiring less memory allocation. Context switching between threads is also faster, as less state needs to be saved and restored compared to switching between processes.</a:t>
            </a:r>
          </a:p>
          <a:p>
            <a:pPr algn="just"/>
            <a:r>
              <a:rPr lang="en-US" sz="2000" b="1" dirty="0">
                <a:solidFill>
                  <a:schemeClr val="tx1">
                    <a:lumMod val="65000"/>
                    <a:lumOff val="35000"/>
                  </a:schemeClr>
                </a:solidFill>
                <a:latin typeface="Calibri" panose="020F0502020204030204" pitchFamily="34" charset="0"/>
                <a:cs typeface="Calibri" panose="020F0502020204030204" pitchFamily="34" charset="0"/>
              </a:rPr>
              <a:t>Improved </a:t>
            </a:r>
            <a:r>
              <a:rPr lang="en-US" sz="2000" b="1" dirty="0" smtClean="0">
                <a:solidFill>
                  <a:schemeClr val="tx1">
                    <a:lumMod val="65000"/>
                    <a:lumOff val="35000"/>
                  </a:schemeClr>
                </a:solidFill>
                <a:latin typeface="Calibri" panose="020F0502020204030204" pitchFamily="34" charset="0"/>
                <a:cs typeface="Calibri" panose="020F0502020204030204" pitchFamily="34" charset="0"/>
              </a:rPr>
              <a:t>Scalability: </a:t>
            </a:r>
            <a:r>
              <a:rPr lang="en-US" sz="2000" dirty="0" smtClean="0">
                <a:solidFill>
                  <a:schemeClr val="tx1">
                    <a:lumMod val="65000"/>
                    <a:lumOff val="35000"/>
                  </a:schemeClr>
                </a:solidFill>
                <a:latin typeface="Calibri" panose="020F0502020204030204" pitchFamily="34" charset="0"/>
                <a:cs typeface="Calibri" panose="020F0502020204030204" pitchFamily="34" charset="0"/>
              </a:rPr>
              <a:t>Multithreading </a:t>
            </a:r>
            <a:r>
              <a:rPr lang="en-US" sz="2000" dirty="0">
                <a:solidFill>
                  <a:schemeClr val="tx1">
                    <a:lumMod val="65000"/>
                    <a:lumOff val="35000"/>
                  </a:schemeClr>
                </a:solidFill>
                <a:latin typeface="Calibri" panose="020F0502020204030204" pitchFamily="34" charset="0"/>
                <a:cs typeface="Calibri" panose="020F0502020204030204" pitchFamily="34" charset="0"/>
              </a:rPr>
              <a:t>allows applications to leverage the power of multicore processors. By dividing tasks among multiple threads that can run in parallel on different cores, applications can achieve significant performance gains and handle increasing workloads more effectively, fully utilizing modern hardware.</a:t>
            </a:r>
          </a:p>
          <a:p>
            <a:pPr algn="just"/>
            <a:r>
              <a:rPr lang="en-US" sz="2000" b="1" dirty="0">
                <a:solidFill>
                  <a:schemeClr val="tx1">
                    <a:lumMod val="65000"/>
                    <a:lumOff val="35000"/>
                  </a:schemeClr>
                </a:solidFill>
                <a:latin typeface="Calibri" panose="020F0502020204030204" pitchFamily="34" charset="0"/>
                <a:cs typeface="Calibri" panose="020F0502020204030204" pitchFamily="34" charset="0"/>
              </a:rPr>
              <a:t>Lower Communication </a:t>
            </a:r>
            <a:r>
              <a:rPr lang="en-US" sz="2000" b="1" dirty="0" smtClean="0">
                <a:solidFill>
                  <a:schemeClr val="tx1">
                    <a:lumMod val="65000"/>
                    <a:lumOff val="35000"/>
                  </a:schemeClr>
                </a:solidFill>
                <a:latin typeface="Calibri" panose="020F0502020204030204" pitchFamily="34" charset="0"/>
                <a:cs typeface="Calibri" panose="020F0502020204030204" pitchFamily="34" charset="0"/>
              </a:rPr>
              <a:t>Overheads: </a:t>
            </a:r>
            <a:r>
              <a:rPr lang="en-US" sz="2000" dirty="0" smtClean="0">
                <a:solidFill>
                  <a:schemeClr val="tx1">
                    <a:lumMod val="65000"/>
                    <a:lumOff val="35000"/>
                  </a:schemeClr>
                </a:solidFill>
                <a:latin typeface="Calibri" panose="020F0502020204030204" pitchFamily="34" charset="0"/>
                <a:cs typeface="Calibri" panose="020F0502020204030204" pitchFamily="34" charset="0"/>
              </a:rPr>
              <a:t>Communication </a:t>
            </a:r>
            <a:r>
              <a:rPr lang="en-US" sz="2000" dirty="0">
                <a:solidFill>
                  <a:schemeClr val="tx1">
                    <a:lumMod val="65000"/>
                    <a:lumOff val="35000"/>
                  </a:schemeClr>
                </a:solidFill>
                <a:latin typeface="Calibri" panose="020F0502020204030204" pitchFamily="34" charset="0"/>
                <a:cs typeface="Calibri" panose="020F0502020204030204" pitchFamily="34" charset="0"/>
              </a:rPr>
              <a:t>between threads within the same process is simpler and faster than between separate processes. Direct access to shared memory reduces the need for complex IPC and minimizes the number of system calls, leading to better performance and more efficient inter-task coordination.</a:t>
            </a:r>
          </a:p>
        </p:txBody>
      </p:sp>
      <p:sp>
        <p:nvSpPr>
          <p:cNvPr id="3" name="AutoShape 2" descr="Image of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462730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t="82041"/>
          <a:stretch>
            <a:fillRect/>
          </a:stretch>
        </p:blipFill>
        <p:spPr>
          <a:xfrm>
            <a:off x="0" y="-32084"/>
            <a:ext cx="12192000" cy="1151757"/>
          </a:xfrm>
          <a:prstGeom prst="rect">
            <a:avLst/>
          </a:prstGeom>
        </p:spPr>
      </p:pic>
      <p:sp>
        <p:nvSpPr>
          <p:cNvPr id="24" name="文本框 23"/>
          <p:cNvSpPr txBox="1"/>
          <p:nvPr/>
        </p:nvSpPr>
        <p:spPr>
          <a:xfrm>
            <a:off x="0" y="396852"/>
            <a:ext cx="10058400" cy="830997"/>
          </a:xfrm>
          <a:prstGeom prst="rect">
            <a:avLst/>
          </a:prstGeom>
          <a:noFill/>
        </p:spPr>
        <p:txBody>
          <a:bodyPr wrap="square" rtlCol="0">
            <a:spAutoFit/>
          </a:bodyPr>
          <a:lstStyle/>
          <a:p>
            <a:r>
              <a:rPr lang="en-US" sz="4800" dirty="0" smtClean="0">
                <a:solidFill>
                  <a:schemeClr val="bg1"/>
                </a:solidFill>
                <a:latin typeface="Agenda" panose="02000603040000020004" pitchFamily="2" charset="0"/>
              </a:rPr>
              <a:t>Single Core and Multi Core System</a:t>
            </a:r>
            <a:endParaRPr lang="en-US" sz="4800" dirty="0">
              <a:solidFill>
                <a:schemeClr val="bg1"/>
              </a:solidFill>
              <a:latin typeface="Agenda" panose="02000603040000020004" pitchFamily="2" charset="0"/>
            </a:endParaRPr>
          </a:p>
        </p:txBody>
      </p:sp>
      <p:sp>
        <p:nvSpPr>
          <p:cNvPr id="2" name="Rectangle 1"/>
          <p:cNvSpPr/>
          <p:nvPr/>
        </p:nvSpPr>
        <p:spPr>
          <a:xfrm>
            <a:off x="2425959" y="3778898"/>
            <a:ext cx="7996333" cy="1383650"/>
          </a:xfrm>
          <a:prstGeom prst="rect">
            <a:avLst/>
          </a:prstGeom>
        </p:spPr>
        <p:txBody>
          <a:bodyPr wrap="square">
            <a:spAutoFit/>
          </a:bodyPr>
          <a:lstStyle/>
          <a:p>
            <a:endParaRPr lang="en-US" dirty="0"/>
          </a:p>
        </p:txBody>
      </p:sp>
      <p:sp>
        <p:nvSpPr>
          <p:cNvPr id="3" name="Rectangle 2"/>
          <p:cNvSpPr/>
          <p:nvPr/>
        </p:nvSpPr>
        <p:spPr>
          <a:xfrm>
            <a:off x="205273" y="2062065"/>
            <a:ext cx="11887200" cy="50478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en-US" sz="2000" dirty="0">
              <a:solidFill>
                <a:schemeClr val="bg2">
                  <a:lumMod val="50000"/>
                </a:schemeClr>
              </a:solidFill>
              <a:latin typeface="Calibri" panose="020F0502020204030204" pitchFamily="34" charset="0"/>
              <a:cs typeface="Calibri" panose="020F0502020204030204" pitchFamily="34" charset="0"/>
            </a:endParaRPr>
          </a:p>
        </p:txBody>
      </p:sp>
      <p:sp>
        <p:nvSpPr>
          <p:cNvPr id="5" name="Rectangle 4"/>
          <p:cNvSpPr/>
          <p:nvPr/>
        </p:nvSpPr>
        <p:spPr>
          <a:xfrm>
            <a:off x="111968" y="1427635"/>
            <a:ext cx="11784563" cy="50664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200000"/>
              </a:lnSpc>
            </a:pPr>
            <a:r>
              <a:rPr lang="en-US" sz="2000" b="1" dirty="0">
                <a:solidFill>
                  <a:schemeClr val="tx1">
                    <a:lumMod val="65000"/>
                    <a:lumOff val="35000"/>
                  </a:schemeClr>
                </a:solidFill>
                <a:latin typeface="Calibri" panose="020F0502020204030204" pitchFamily="34" charset="0"/>
                <a:cs typeface="Calibri" panose="020F0502020204030204" pitchFamily="34" charset="0"/>
              </a:rPr>
              <a:t>Single-Core Systems</a:t>
            </a:r>
          </a:p>
          <a:p>
            <a:pPr algn="just"/>
            <a:r>
              <a:rPr lang="en-US" sz="2000" dirty="0">
                <a:solidFill>
                  <a:schemeClr val="tx1">
                    <a:lumMod val="65000"/>
                    <a:lumOff val="35000"/>
                  </a:schemeClr>
                </a:solidFill>
                <a:latin typeface="Calibri" panose="020F0502020204030204" pitchFamily="34" charset="0"/>
                <a:cs typeface="Calibri" panose="020F0502020204030204" pitchFamily="34" charset="0"/>
              </a:rPr>
              <a:t>A single-core CPU executes one instruction at a time, simulating concurrency through rapid time-sharing between tasks. This sequential processing can lead to unresponsiveness during lengthy operations. While simpler in design and potentially consuming less power, single-core systems underutilize multi-core processors by only engaging one core. Imagine a lone chef completing each cooking step sequentially, delaying the entire meal if one step takes long. </a:t>
            </a:r>
          </a:p>
          <a:p>
            <a:pPr algn="just">
              <a:lnSpc>
                <a:spcPct val="300000"/>
              </a:lnSpc>
            </a:pPr>
            <a:r>
              <a:rPr lang="en-US" sz="2000" b="1" dirty="0">
                <a:solidFill>
                  <a:schemeClr val="tx1">
                    <a:lumMod val="65000"/>
                    <a:lumOff val="35000"/>
                  </a:schemeClr>
                </a:solidFill>
                <a:latin typeface="Calibri" panose="020F0502020204030204" pitchFamily="34" charset="0"/>
                <a:cs typeface="Calibri" panose="020F0502020204030204" pitchFamily="34" charset="0"/>
              </a:rPr>
              <a:t>Multi-Core Systems</a:t>
            </a:r>
          </a:p>
          <a:p>
            <a:pPr algn="just"/>
            <a:r>
              <a:rPr lang="en-US" sz="2000" dirty="0">
                <a:solidFill>
                  <a:schemeClr val="tx1">
                    <a:lumMod val="65000"/>
                    <a:lumOff val="35000"/>
                  </a:schemeClr>
                </a:solidFill>
                <a:latin typeface="Calibri" panose="020F0502020204030204" pitchFamily="34" charset="0"/>
                <a:cs typeface="Calibri" panose="020F0502020204030204" pitchFamily="34" charset="0"/>
              </a:rPr>
              <a:t>Multi-core CPUs integrate multiple independent processing units, enabling true parallel execution of tasks.</a:t>
            </a:r>
            <a:r>
              <a:rPr lang="en-US" sz="2000" baseline="30000" dirty="0">
                <a:solidFill>
                  <a:schemeClr val="tx1">
                    <a:lumMod val="65000"/>
                    <a:lumOff val="35000"/>
                  </a:schemeClr>
                </a:solidFill>
                <a:latin typeface="Calibri" panose="020F0502020204030204" pitchFamily="34" charset="0"/>
                <a:cs typeface="Calibri" panose="020F0502020204030204" pitchFamily="34" charset="0"/>
              </a:rPr>
              <a:t> 1 </a:t>
            </a:r>
            <a:r>
              <a:rPr lang="en-US" sz="2000" dirty="0">
                <a:solidFill>
                  <a:schemeClr val="tx1">
                    <a:lumMod val="65000"/>
                    <a:lumOff val="35000"/>
                  </a:schemeClr>
                </a:solidFill>
                <a:latin typeface="Calibri" panose="020F0502020204030204" pitchFamily="34" charset="0"/>
                <a:cs typeface="Calibri" panose="020F0502020204030204" pitchFamily="34" charset="0"/>
              </a:rPr>
              <a:t>Assigning different threads to separate cores improves responsiveness and significantly enhances performance for multithreaded applications.</a:t>
            </a:r>
            <a:r>
              <a:rPr lang="en-US" sz="2000" baseline="30000" dirty="0">
                <a:solidFill>
                  <a:schemeClr val="tx1">
                    <a:lumMod val="65000"/>
                    <a:lumOff val="35000"/>
                  </a:schemeClr>
                </a:solidFill>
                <a:latin typeface="Calibri" panose="020F0502020204030204" pitchFamily="34" charset="0"/>
                <a:cs typeface="Calibri" panose="020F0502020204030204" pitchFamily="34" charset="0"/>
              </a:rPr>
              <a:t> 2 </a:t>
            </a:r>
            <a:r>
              <a:rPr lang="en-US" sz="2000" dirty="0">
                <a:solidFill>
                  <a:schemeClr val="tx1">
                    <a:lumMod val="65000"/>
                    <a:lumOff val="35000"/>
                  </a:schemeClr>
                </a:solidFill>
                <a:latin typeface="Calibri" panose="020F0502020204030204" pitchFamily="34" charset="0"/>
                <a:cs typeface="Calibri" panose="020F0502020204030204" pitchFamily="34" charset="0"/>
              </a:rPr>
              <a:t>These systems utilize available CPU resources effectively, increasing overall throughput.</a:t>
            </a:r>
            <a:r>
              <a:rPr lang="en-US" sz="2000" baseline="30000" dirty="0">
                <a:solidFill>
                  <a:schemeClr val="tx1">
                    <a:lumMod val="65000"/>
                    <a:lumOff val="35000"/>
                  </a:schemeClr>
                </a:solidFill>
                <a:latin typeface="Calibri" panose="020F0502020204030204" pitchFamily="34" charset="0"/>
                <a:cs typeface="Calibri" panose="020F0502020204030204" pitchFamily="34" charset="0"/>
              </a:rPr>
              <a:t> 1 </a:t>
            </a:r>
            <a:r>
              <a:rPr lang="en-US" sz="2000" dirty="0">
                <a:solidFill>
                  <a:schemeClr val="tx1">
                    <a:lumMod val="65000"/>
                    <a:lumOff val="35000"/>
                  </a:schemeClr>
                </a:solidFill>
                <a:latin typeface="Calibri" panose="020F0502020204030204" pitchFamily="34" charset="0"/>
                <a:cs typeface="Calibri" panose="020F0502020204030204" pitchFamily="34" charset="0"/>
              </a:rPr>
              <a:t>However, their architecture is more complex, requiring inter-core communication management.</a:t>
            </a:r>
            <a:r>
              <a:rPr lang="en-US" sz="2000" baseline="30000" dirty="0">
                <a:solidFill>
                  <a:schemeClr val="tx1">
                    <a:lumMod val="65000"/>
                    <a:lumOff val="35000"/>
                  </a:schemeClr>
                </a:solidFill>
                <a:latin typeface="Calibri" panose="020F0502020204030204" pitchFamily="34" charset="0"/>
                <a:cs typeface="Calibri" panose="020F0502020204030204" pitchFamily="34" charset="0"/>
              </a:rPr>
              <a:t> 3 </a:t>
            </a:r>
            <a:r>
              <a:rPr lang="en-US" sz="2000" dirty="0">
                <a:solidFill>
                  <a:schemeClr val="tx1">
                    <a:lumMod val="65000"/>
                    <a:lumOff val="35000"/>
                  </a:schemeClr>
                </a:solidFill>
                <a:latin typeface="Calibri" panose="020F0502020204030204" pitchFamily="34" charset="0"/>
                <a:cs typeface="Calibri" panose="020F0502020204030204" pitchFamily="34" charset="0"/>
              </a:rPr>
              <a:t>While potentially consuming more power, multi-core systems offer better performance per watt for parallel workloads. This is akin to multiple chefs working simultaneously on different parts of a meal, drastically speeding up the preparation.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t="82041"/>
          <a:stretch>
            <a:fillRect/>
          </a:stretch>
        </p:blipFill>
        <p:spPr>
          <a:xfrm>
            <a:off x="0" y="-32084"/>
            <a:ext cx="12192000" cy="1441006"/>
          </a:xfrm>
          <a:prstGeom prst="rect">
            <a:avLst/>
          </a:prstGeom>
        </p:spPr>
      </p:pic>
      <p:sp>
        <p:nvSpPr>
          <p:cNvPr id="24" name="文本框 23"/>
          <p:cNvSpPr txBox="1"/>
          <p:nvPr/>
        </p:nvSpPr>
        <p:spPr>
          <a:xfrm>
            <a:off x="0" y="102064"/>
            <a:ext cx="10058400" cy="830997"/>
          </a:xfrm>
          <a:prstGeom prst="rect">
            <a:avLst/>
          </a:prstGeom>
          <a:noFill/>
        </p:spPr>
        <p:txBody>
          <a:bodyPr wrap="square" rtlCol="0">
            <a:spAutoFit/>
          </a:bodyPr>
          <a:lstStyle/>
          <a:p>
            <a:r>
              <a:rPr lang="en-US" sz="4800" dirty="0" smtClean="0">
                <a:solidFill>
                  <a:schemeClr val="bg1"/>
                </a:solidFill>
                <a:latin typeface="Agenda" panose="02000603040000020004" pitchFamily="2" charset="0"/>
              </a:rPr>
              <a:t>Single Core and Multi Core System</a:t>
            </a:r>
            <a:endParaRPr lang="en-US" sz="4800" dirty="0">
              <a:solidFill>
                <a:schemeClr val="bg1"/>
              </a:solidFill>
              <a:latin typeface="Agenda" panose="02000603040000020004" pitchFamily="2" charset="0"/>
            </a:endParaRPr>
          </a:p>
        </p:txBody>
      </p:sp>
      <p:sp>
        <p:nvSpPr>
          <p:cNvPr id="2" name="Rectangle 1"/>
          <p:cNvSpPr/>
          <p:nvPr/>
        </p:nvSpPr>
        <p:spPr>
          <a:xfrm>
            <a:off x="2425959" y="3778898"/>
            <a:ext cx="7996333" cy="1383650"/>
          </a:xfrm>
          <a:prstGeom prst="rect">
            <a:avLst/>
          </a:prstGeom>
        </p:spPr>
        <p:txBody>
          <a:bodyPr wrap="square">
            <a:spAutoFit/>
          </a:bodyPr>
          <a:lstStyle/>
          <a:p>
            <a:endParaRPr lang="en-US" dirty="0"/>
          </a:p>
        </p:txBody>
      </p:sp>
      <p:sp>
        <p:nvSpPr>
          <p:cNvPr id="3" name="Rectangle 2"/>
          <p:cNvSpPr/>
          <p:nvPr/>
        </p:nvSpPr>
        <p:spPr>
          <a:xfrm>
            <a:off x="205273" y="2062065"/>
            <a:ext cx="11887200" cy="50478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en-US" sz="2000" dirty="0">
              <a:solidFill>
                <a:schemeClr val="bg2">
                  <a:lumMod val="50000"/>
                </a:schemeClr>
              </a:solidFill>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3"/>
          <a:stretch>
            <a:fillRect/>
          </a:stretch>
        </p:blipFill>
        <p:spPr>
          <a:xfrm>
            <a:off x="333601" y="1922107"/>
            <a:ext cx="6778627" cy="3424335"/>
          </a:xfrm>
          <a:prstGeom prst="rect">
            <a:avLst/>
          </a:prstGeom>
        </p:spPr>
      </p:pic>
      <p:sp>
        <p:nvSpPr>
          <p:cNvPr id="7" name="Rectangle 6"/>
          <p:cNvSpPr/>
          <p:nvPr/>
        </p:nvSpPr>
        <p:spPr>
          <a:xfrm>
            <a:off x="7274363" y="1623527"/>
            <a:ext cx="4655975" cy="3862874"/>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20635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t="82041"/>
          <a:stretch>
            <a:fillRect/>
          </a:stretch>
        </p:blipFill>
        <p:spPr>
          <a:xfrm>
            <a:off x="0" y="-32084"/>
            <a:ext cx="12192000" cy="1459718"/>
          </a:xfrm>
          <a:prstGeom prst="rect">
            <a:avLst/>
          </a:prstGeom>
        </p:spPr>
      </p:pic>
      <p:sp>
        <p:nvSpPr>
          <p:cNvPr id="24" name="文本框 23"/>
          <p:cNvSpPr txBox="1"/>
          <p:nvPr/>
        </p:nvSpPr>
        <p:spPr>
          <a:xfrm>
            <a:off x="0" y="396852"/>
            <a:ext cx="10058400" cy="830997"/>
          </a:xfrm>
          <a:prstGeom prst="rect">
            <a:avLst/>
          </a:prstGeom>
          <a:noFill/>
        </p:spPr>
        <p:txBody>
          <a:bodyPr wrap="square" rtlCol="0">
            <a:spAutoFit/>
          </a:bodyPr>
          <a:lstStyle/>
          <a:p>
            <a:r>
              <a:rPr lang="en-US" sz="4800" dirty="0" smtClean="0">
                <a:solidFill>
                  <a:schemeClr val="bg1"/>
                </a:solidFill>
                <a:latin typeface="Agenda" panose="02000603040000020004" pitchFamily="2" charset="0"/>
              </a:rPr>
              <a:t>Single Core and Multi Core System</a:t>
            </a:r>
            <a:endParaRPr lang="en-US" sz="4800" dirty="0">
              <a:solidFill>
                <a:schemeClr val="bg1"/>
              </a:solidFill>
              <a:latin typeface="Agenda" panose="02000603040000020004" pitchFamily="2" charset="0"/>
            </a:endParaRPr>
          </a:p>
        </p:txBody>
      </p:sp>
      <p:sp>
        <p:nvSpPr>
          <p:cNvPr id="2" name="Rectangle 1"/>
          <p:cNvSpPr/>
          <p:nvPr/>
        </p:nvSpPr>
        <p:spPr>
          <a:xfrm>
            <a:off x="2425959" y="3778898"/>
            <a:ext cx="7996333" cy="1383650"/>
          </a:xfrm>
          <a:prstGeom prst="rect">
            <a:avLst/>
          </a:prstGeom>
        </p:spPr>
        <p:txBody>
          <a:bodyPr wrap="square">
            <a:spAutoFit/>
          </a:bodyPr>
          <a:lstStyle/>
          <a:p>
            <a:endParaRPr lang="en-US" dirty="0"/>
          </a:p>
        </p:txBody>
      </p:sp>
      <p:sp>
        <p:nvSpPr>
          <p:cNvPr id="3" name="Rectangle 2"/>
          <p:cNvSpPr/>
          <p:nvPr/>
        </p:nvSpPr>
        <p:spPr>
          <a:xfrm>
            <a:off x="205273" y="2062065"/>
            <a:ext cx="11887200" cy="50478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en-US" sz="2000" dirty="0">
              <a:solidFill>
                <a:schemeClr val="bg2">
                  <a:lumMod val="50000"/>
                </a:schemeClr>
              </a:solidFill>
              <a:latin typeface="Calibri" panose="020F0502020204030204" pitchFamily="34" charset="0"/>
              <a:cs typeface="Calibri" panose="020F0502020204030204" pitchFamily="34" charset="0"/>
            </a:endParaRPr>
          </a:p>
        </p:txBody>
      </p:sp>
      <p:sp>
        <p:nvSpPr>
          <p:cNvPr id="5" name="Rectangle 4"/>
          <p:cNvSpPr/>
          <p:nvPr/>
        </p:nvSpPr>
        <p:spPr>
          <a:xfrm>
            <a:off x="279918" y="1427635"/>
            <a:ext cx="11644604" cy="50664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lumMod val="65000"/>
                    <a:lumOff val="35000"/>
                  </a:schemeClr>
                </a:solidFill>
                <a:latin typeface="Calibri" panose="020F0502020204030204" pitchFamily="34" charset="0"/>
                <a:cs typeface="Calibri" panose="020F0502020204030204" pitchFamily="34" charset="0"/>
              </a:rPr>
              <a:t>Thread Library: User-Friendly Thread Management</a:t>
            </a:r>
          </a:p>
          <a:p>
            <a:r>
              <a:rPr lang="en-US" sz="2000" dirty="0">
                <a:solidFill>
                  <a:schemeClr val="tx1">
                    <a:lumMod val="65000"/>
                    <a:lumOff val="35000"/>
                  </a:schemeClr>
                </a:solidFill>
                <a:latin typeface="Calibri" panose="020F0502020204030204" pitchFamily="34" charset="0"/>
                <a:cs typeface="Calibri" panose="020F0502020204030204" pitchFamily="34" charset="0"/>
              </a:rPr>
              <a:t>A thread library provides an API (set of functions) for developers to create, manage, and synchronize threads. It acts as an abstraction layer over the OS's threading capabilities. Libraries offer functions for thread creation, termination, synchronization (mutexes, semaphores), scheduling hints, and communication.</a:t>
            </a:r>
          </a:p>
          <a:p>
            <a:r>
              <a:rPr lang="en-US" sz="2000" dirty="0">
                <a:solidFill>
                  <a:schemeClr val="tx1">
                    <a:lumMod val="65000"/>
                    <a:lumOff val="35000"/>
                  </a:schemeClr>
                </a:solidFill>
                <a:latin typeface="Calibri" panose="020F0502020204030204" pitchFamily="34" charset="0"/>
                <a:cs typeface="Calibri" panose="020F0502020204030204" pitchFamily="34" charset="0"/>
              </a:rPr>
              <a:t>Implementations can be user-level (management in user space, faster but limited parallelism, blocking issues) or kernel-level (kernel manages threads, true parallelism, but slower and OS-specific). </a:t>
            </a:r>
          </a:p>
          <a:p>
            <a:r>
              <a:rPr lang="en-US" sz="2000" b="1" dirty="0">
                <a:solidFill>
                  <a:schemeClr val="tx1">
                    <a:lumMod val="65000"/>
                    <a:lumOff val="35000"/>
                  </a:schemeClr>
                </a:solidFill>
                <a:latin typeface="Calibri" panose="020F0502020204030204" pitchFamily="34" charset="0"/>
                <a:cs typeface="Calibri" panose="020F0502020204030204" pitchFamily="34" charset="0"/>
              </a:rPr>
              <a:t>Kernel Thread: The OS's Execution Unit</a:t>
            </a:r>
          </a:p>
          <a:p>
            <a:r>
              <a:rPr lang="en-US" sz="2000" dirty="0">
                <a:solidFill>
                  <a:schemeClr val="tx1">
                    <a:lumMod val="65000"/>
                    <a:lumOff val="35000"/>
                  </a:schemeClr>
                </a:solidFill>
                <a:latin typeface="Calibri" panose="020F0502020204030204" pitchFamily="34" charset="0"/>
                <a:cs typeface="Calibri" panose="020F0502020204030204" pitchFamily="34" charset="0"/>
              </a:rPr>
              <a:t>A kernel thread is a fundamental unit of execution directly managed by the operating system kernel. The kernel schedules CPU time for these threads and is fully aware of their state. Kernel threads have direct access to system resources.</a:t>
            </a:r>
          </a:p>
          <a:p>
            <a:r>
              <a:rPr lang="en-US" sz="2000" dirty="0">
                <a:solidFill>
                  <a:schemeClr val="tx1">
                    <a:lumMod val="65000"/>
                    <a:lumOff val="35000"/>
                  </a:schemeClr>
                </a:solidFill>
                <a:latin typeface="Calibri" panose="020F0502020204030204" pitchFamily="34" charset="0"/>
                <a:cs typeface="Calibri" panose="020F0502020204030204" pitchFamily="34" charset="0"/>
              </a:rPr>
              <a:t>Crucially, the blocking of one kernel thread doesn't necessarily halt the entire process, and they enable true parallelism on multi-core systems. User-level thread libraries often rely on underlying kernel threads for actual execution, with different mapping models (one-to-one, many-to-many, many-to-one). The OS also uses kernel threads for its own background tasks. In essence, kernel threads are the OS's basic units for achieving concurrency.</a:t>
            </a:r>
          </a:p>
        </p:txBody>
      </p:sp>
    </p:spTree>
    <p:extLst>
      <p:ext uri="{BB962C8B-B14F-4D97-AF65-F5344CB8AC3E}">
        <p14:creationId xmlns:p14="http://schemas.microsoft.com/office/powerpoint/2010/main" val="25882180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t="82041"/>
          <a:stretch>
            <a:fillRect/>
          </a:stretch>
        </p:blipFill>
        <p:spPr>
          <a:xfrm>
            <a:off x="0" y="-32084"/>
            <a:ext cx="12192000" cy="1459718"/>
          </a:xfrm>
          <a:prstGeom prst="rect">
            <a:avLst/>
          </a:prstGeom>
        </p:spPr>
      </p:pic>
      <p:sp>
        <p:nvSpPr>
          <p:cNvPr id="24" name="文本框 23"/>
          <p:cNvSpPr txBox="1"/>
          <p:nvPr/>
        </p:nvSpPr>
        <p:spPr>
          <a:xfrm>
            <a:off x="0" y="396852"/>
            <a:ext cx="10058400" cy="830997"/>
          </a:xfrm>
          <a:prstGeom prst="rect">
            <a:avLst/>
          </a:prstGeom>
          <a:noFill/>
        </p:spPr>
        <p:txBody>
          <a:bodyPr wrap="square" rtlCol="0">
            <a:spAutoFit/>
          </a:bodyPr>
          <a:lstStyle/>
          <a:p>
            <a:r>
              <a:rPr lang="en-US" sz="4800" dirty="0">
                <a:solidFill>
                  <a:schemeClr val="bg1"/>
                </a:solidFill>
                <a:latin typeface="Agenda" panose="02000603040000020004" pitchFamily="2" charset="0"/>
              </a:rPr>
              <a:t>Multithreading Models</a:t>
            </a:r>
            <a:endParaRPr lang="en-US" sz="4800" dirty="0">
              <a:solidFill>
                <a:schemeClr val="bg1"/>
              </a:solidFill>
              <a:latin typeface="Agenda" panose="02000603040000020004" pitchFamily="2" charset="0"/>
            </a:endParaRPr>
          </a:p>
        </p:txBody>
      </p:sp>
      <p:sp>
        <p:nvSpPr>
          <p:cNvPr id="2" name="Rectangle 1"/>
          <p:cNvSpPr/>
          <p:nvPr/>
        </p:nvSpPr>
        <p:spPr>
          <a:xfrm>
            <a:off x="2425959" y="3778898"/>
            <a:ext cx="7996333" cy="1383650"/>
          </a:xfrm>
          <a:prstGeom prst="rect">
            <a:avLst/>
          </a:prstGeom>
        </p:spPr>
        <p:txBody>
          <a:bodyPr wrap="square">
            <a:spAutoFit/>
          </a:bodyPr>
          <a:lstStyle/>
          <a:p>
            <a:endParaRPr lang="en-US" dirty="0"/>
          </a:p>
        </p:txBody>
      </p:sp>
      <p:sp>
        <p:nvSpPr>
          <p:cNvPr id="3" name="Rectangle 2"/>
          <p:cNvSpPr/>
          <p:nvPr/>
        </p:nvSpPr>
        <p:spPr>
          <a:xfrm>
            <a:off x="205273" y="2062065"/>
            <a:ext cx="11887200" cy="50478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en-US" sz="2000" dirty="0">
              <a:solidFill>
                <a:schemeClr val="bg2">
                  <a:lumMod val="50000"/>
                </a:schemeClr>
              </a:solidFill>
              <a:latin typeface="Calibri" panose="020F0502020204030204" pitchFamily="34" charset="0"/>
              <a:cs typeface="Calibri" panose="020F0502020204030204" pitchFamily="34" charset="0"/>
            </a:endParaRPr>
          </a:p>
        </p:txBody>
      </p:sp>
      <p:sp>
        <p:nvSpPr>
          <p:cNvPr id="5" name="Rectangle 4"/>
          <p:cNvSpPr/>
          <p:nvPr/>
        </p:nvSpPr>
        <p:spPr>
          <a:xfrm>
            <a:off x="279918" y="1427635"/>
            <a:ext cx="11644604" cy="50664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lumMod val="65000"/>
                    <a:lumOff val="35000"/>
                  </a:schemeClr>
                </a:solidFill>
                <a:latin typeface="Calibri" panose="020F0502020204030204" pitchFamily="34" charset="0"/>
                <a:cs typeface="Calibri" panose="020F0502020204030204" pitchFamily="34" charset="0"/>
              </a:rPr>
              <a:t>Thread Library: User-Friendly Thread Management</a:t>
            </a:r>
          </a:p>
          <a:p>
            <a:r>
              <a:rPr lang="en-US" sz="2000" dirty="0">
                <a:solidFill>
                  <a:schemeClr val="tx1">
                    <a:lumMod val="65000"/>
                    <a:lumOff val="35000"/>
                  </a:schemeClr>
                </a:solidFill>
                <a:latin typeface="Calibri" panose="020F0502020204030204" pitchFamily="34" charset="0"/>
                <a:cs typeface="Calibri" panose="020F0502020204030204" pitchFamily="34" charset="0"/>
              </a:rPr>
              <a:t>A thread library provides an API (set of functions) for developers to create, manage, and synchronize threads. It acts as an abstraction layer over the OS's threading capabilities. Libraries offer functions for thread creation, termination, synchronization (mutexes, semaphores), scheduling hints, and communication.</a:t>
            </a:r>
          </a:p>
          <a:p>
            <a:r>
              <a:rPr lang="en-US" sz="2000" dirty="0">
                <a:solidFill>
                  <a:schemeClr val="tx1">
                    <a:lumMod val="65000"/>
                    <a:lumOff val="35000"/>
                  </a:schemeClr>
                </a:solidFill>
                <a:latin typeface="Calibri" panose="020F0502020204030204" pitchFamily="34" charset="0"/>
                <a:cs typeface="Calibri" panose="020F0502020204030204" pitchFamily="34" charset="0"/>
              </a:rPr>
              <a:t>Implementations can be user-level (management in user space, faster but limited parallelism, blocking issues) or kernel-level (kernel manages threads, true parallelism, but slower and OS-specific). </a:t>
            </a:r>
          </a:p>
          <a:p>
            <a:r>
              <a:rPr lang="en-US" sz="2000" b="1" dirty="0">
                <a:solidFill>
                  <a:schemeClr val="tx1">
                    <a:lumMod val="65000"/>
                    <a:lumOff val="35000"/>
                  </a:schemeClr>
                </a:solidFill>
                <a:latin typeface="Calibri" panose="020F0502020204030204" pitchFamily="34" charset="0"/>
                <a:cs typeface="Calibri" panose="020F0502020204030204" pitchFamily="34" charset="0"/>
              </a:rPr>
              <a:t>Kernel Thread: The OS's Execution Unit</a:t>
            </a:r>
          </a:p>
          <a:p>
            <a:r>
              <a:rPr lang="en-US" sz="2000" dirty="0">
                <a:solidFill>
                  <a:schemeClr val="tx1">
                    <a:lumMod val="65000"/>
                    <a:lumOff val="35000"/>
                  </a:schemeClr>
                </a:solidFill>
                <a:latin typeface="Calibri" panose="020F0502020204030204" pitchFamily="34" charset="0"/>
                <a:cs typeface="Calibri" panose="020F0502020204030204" pitchFamily="34" charset="0"/>
              </a:rPr>
              <a:t>A kernel thread is a fundamental unit of execution directly managed by the operating system kernel. The kernel schedules CPU time for these threads and is fully aware of their state. Kernel threads have direct access to system resources.</a:t>
            </a:r>
          </a:p>
          <a:p>
            <a:r>
              <a:rPr lang="en-US" sz="2000" dirty="0">
                <a:solidFill>
                  <a:schemeClr val="tx1">
                    <a:lumMod val="65000"/>
                    <a:lumOff val="35000"/>
                  </a:schemeClr>
                </a:solidFill>
                <a:latin typeface="Calibri" panose="020F0502020204030204" pitchFamily="34" charset="0"/>
                <a:cs typeface="Calibri" panose="020F0502020204030204" pitchFamily="34" charset="0"/>
              </a:rPr>
              <a:t>Crucially, the blocking of one kernel thread doesn't necessarily halt the entire process, and they enable true parallelism on multi-core systems. User-level thread libraries often rely on underlying kernel threads for actual execution, with different mapping models (one-to-one, many-to-many, many-to-one). The OS also uses kernel threads for its own background tasks. In essence, kernel threads are the OS's basic units for achieving concurrency.</a:t>
            </a:r>
          </a:p>
        </p:txBody>
      </p:sp>
    </p:spTree>
    <p:extLst>
      <p:ext uri="{BB962C8B-B14F-4D97-AF65-F5344CB8AC3E}">
        <p14:creationId xmlns:p14="http://schemas.microsoft.com/office/powerpoint/2010/main" val="9543118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t="82041"/>
          <a:stretch>
            <a:fillRect/>
          </a:stretch>
        </p:blipFill>
        <p:spPr>
          <a:xfrm>
            <a:off x="0" y="-32084"/>
            <a:ext cx="12192000" cy="1459718"/>
          </a:xfrm>
          <a:prstGeom prst="rect">
            <a:avLst/>
          </a:prstGeom>
        </p:spPr>
      </p:pic>
      <p:sp>
        <p:nvSpPr>
          <p:cNvPr id="24" name="文本框 23"/>
          <p:cNvSpPr txBox="1"/>
          <p:nvPr/>
        </p:nvSpPr>
        <p:spPr>
          <a:xfrm>
            <a:off x="419036" y="396852"/>
            <a:ext cx="6210427" cy="707886"/>
          </a:xfrm>
          <a:prstGeom prst="rect">
            <a:avLst/>
          </a:prstGeom>
          <a:noFill/>
        </p:spPr>
        <p:txBody>
          <a:bodyPr wrap="square" rtlCol="0">
            <a:spAutoFit/>
          </a:bodyPr>
          <a:lstStyle/>
          <a:p>
            <a:r>
              <a:rPr lang="en-US" sz="4000" dirty="0">
                <a:solidFill>
                  <a:schemeClr val="bg1"/>
                </a:solidFill>
                <a:latin typeface="Agenda" panose="02000603040000020004" pitchFamily="2" charset="0"/>
              </a:rPr>
              <a:t>Multithreading Models</a:t>
            </a:r>
          </a:p>
        </p:txBody>
      </p:sp>
      <p:sp>
        <p:nvSpPr>
          <p:cNvPr id="2" name="Rectangle 1"/>
          <p:cNvSpPr/>
          <p:nvPr/>
        </p:nvSpPr>
        <p:spPr>
          <a:xfrm>
            <a:off x="1222313" y="1533674"/>
            <a:ext cx="6643396" cy="4702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25150" y="2079572"/>
            <a:ext cx="6503437" cy="39293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a:solidFill>
                  <a:schemeClr val="tx1">
                    <a:lumMod val="65000"/>
                    <a:lumOff val="35000"/>
                  </a:schemeClr>
                </a:solidFill>
                <a:latin typeface="Calibri" panose="020F0502020204030204" pitchFamily="34" charset="0"/>
                <a:cs typeface="Calibri" panose="020F0502020204030204" pitchFamily="34" charset="0"/>
              </a:rPr>
              <a:t>Many-to-One Model</a:t>
            </a:r>
          </a:p>
          <a:p>
            <a:pPr algn="just"/>
            <a:r>
              <a:rPr lang="en-US" sz="2000" dirty="0">
                <a:solidFill>
                  <a:schemeClr val="tx1">
                    <a:lumMod val="65000"/>
                    <a:lumOff val="35000"/>
                  </a:schemeClr>
                </a:solidFill>
                <a:latin typeface="Calibri" panose="020F0502020204030204" pitchFamily="34" charset="0"/>
                <a:cs typeface="Calibri" panose="020F0502020204030204" pitchFamily="34" charset="0"/>
              </a:rPr>
              <a:t>Multiple user-level threads are mapped to a single kernel thread. The thread management is done by a thread library in user space. The operating system is unaware of the multiple user-level threads; it only sees a single process with one thread. The user-level thread library schedules the user threads to run on the single kernel thread. This often involves a cooperative scheduling approach where a user thread voluntarily gives up control to allow another user thread to run. Some early implementations of user-level threads, like "green threads," used this </a:t>
            </a:r>
            <a:r>
              <a:rPr lang="en-US" sz="2000" dirty="0" smtClean="0">
                <a:solidFill>
                  <a:schemeClr val="tx1">
                    <a:lumMod val="65000"/>
                    <a:lumOff val="35000"/>
                  </a:schemeClr>
                </a:solidFill>
                <a:latin typeface="Calibri" panose="020F0502020204030204" pitchFamily="34" charset="0"/>
                <a:cs typeface="Calibri" panose="020F0502020204030204" pitchFamily="34" charset="0"/>
              </a:rPr>
              <a:t>model.</a:t>
            </a:r>
          </a:p>
          <a:p>
            <a:pPr marL="285750" lvl="0" indent="-285750">
              <a:buFont typeface="Wingdings" panose="05000000000000000000" pitchFamily="2" charset="2"/>
              <a:buChar char="Ø"/>
            </a:pPr>
            <a:r>
              <a:rPr lang="en-US" b="1" dirty="0">
                <a:solidFill>
                  <a:schemeClr val="tx1">
                    <a:lumMod val="65000"/>
                    <a:lumOff val="35000"/>
                  </a:schemeClr>
                </a:solidFill>
              </a:rPr>
              <a:t>Advantages:</a:t>
            </a:r>
            <a:r>
              <a:rPr lang="en-US" dirty="0">
                <a:solidFill>
                  <a:schemeClr val="tx1">
                    <a:lumMod val="65000"/>
                    <a:lumOff val="35000"/>
                  </a:schemeClr>
                </a:solidFill>
              </a:rPr>
              <a:t> </a:t>
            </a:r>
          </a:p>
          <a:p>
            <a:pPr marL="285750" indent="-285750">
              <a:buFont typeface="Arial" panose="020B0604020202020204" pitchFamily="34" charset="0"/>
              <a:buChar char="•"/>
            </a:pPr>
            <a:r>
              <a:rPr lang="en-US" dirty="0">
                <a:solidFill>
                  <a:schemeClr val="tx1">
                    <a:lumMod val="65000"/>
                    <a:lumOff val="35000"/>
                  </a:schemeClr>
                </a:solidFill>
              </a:rPr>
              <a:t>Efficient Thread </a:t>
            </a:r>
            <a:r>
              <a:rPr lang="en-US" dirty="0" smtClean="0">
                <a:solidFill>
                  <a:schemeClr val="tx1">
                    <a:lumMod val="65000"/>
                    <a:lumOff val="35000"/>
                  </a:schemeClr>
                </a:solidFill>
              </a:rPr>
              <a:t>Management</a:t>
            </a:r>
          </a:p>
          <a:p>
            <a:pPr marL="285750" indent="-285750">
              <a:buFont typeface="Arial" panose="020B0604020202020204" pitchFamily="34" charset="0"/>
              <a:buChar char="•"/>
            </a:pPr>
            <a:r>
              <a:rPr lang="en-US" dirty="0" smtClean="0">
                <a:solidFill>
                  <a:schemeClr val="tx1">
                    <a:lumMod val="65000"/>
                    <a:lumOff val="35000"/>
                  </a:schemeClr>
                </a:solidFill>
              </a:rPr>
              <a:t>Portability</a:t>
            </a:r>
          </a:p>
          <a:p>
            <a:pPr marL="285750" lvl="0" indent="-285750">
              <a:buFont typeface="Wingdings" panose="05000000000000000000" pitchFamily="2" charset="2"/>
              <a:buChar char="Ø"/>
            </a:pPr>
            <a:r>
              <a:rPr lang="en-US" b="1" dirty="0">
                <a:solidFill>
                  <a:schemeClr val="tx1">
                    <a:lumMod val="65000"/>
                    <a:lumOff val="35000"/>
                  </a:schemeClr>
                </a:solidFill>
              </a:rPr>
              <a:t>Disadvantages:</a:t>
            </a:r>
            <a:r>
              <a:rPr lang="en-US" dirty="0">
                <a:solidFill>
                  <a:schemeClr val="tx1">
                    <a:lumMod val="65000"/>
                    <a:lumOff val="35000"/>
                  </a:schemeClr>
                </a:solidFill>
              </a:rPr>
              <a:t> </a:t>
            </a:r>
          </a:p>
          <a:p>
            <a:pPr marL="285750" indent="-285750">
              <a:buFont typeface="Arial" panose="020B0604020202020204" pitchFamily="34" charset="0"/>
              <a:buChar char="•"/>
            </a:pPr>
            <a:r>
              <a:rPr lang="en-US" dirty="0">
                <a:solidFill>
                  <a:schemeClr val="tx1">
                    <a:lumMod val="65000"/>
                    <a:lumOff val="35000"/>
                  </a:schemeClr>
                </a:solidFill>
              </a:rPr>
              <a:t>Lack of True </a:t>
            </a:r>
            <a:r>
              <a:rPr lang="en-US" dirty="0" smtClean="0">
                <a:solidFill>
                  <a:schemeClr val="tx1">
                    <a:lumMod val="65000"/>
                    <a:lumOff val="35000"/>
                  </a:schemeClr>
                </a:solidFill>
              </a:rPr>
              <a:t>Parallelism</a:t>
            </a:r>
          </a:p>
          <a:p>
            <a:pPr marL="285750" indent="-285750">
              <a:buFont typeface="Arial" panose="020B0604020202020204" pitchFamily="34" charset="0"/>
              <a:buChar char="•"/>
            </a:pPr>
            <a:r>
              <a:rPr lang="en-US" dirty="0">
                <a:solidFill>
                  <a:schemeClr val="tx1">
                    <a:lumMod val="65000"/>
                    <a:lumOff val="35000"/>
                  </a:schemeClr>
                </a:solidFill>
              </a:rPr>
              <a:t>Blocking System Calls</a:t>
            </a:r>
            <a:endParaRPr lang="en-US" sz="2000" dirty="0">
              <a:solidFill>
                <a:schemeClr val="tx1">
                  <a:lumMod val="65000"/>
                  <a:lumOff val="35000"/>
                </a:schemeClr>
              </a:solidFill>
              <a:latin typeface="Calibri" panose="020F0502020204030204" pitchFamily="34" charset="0"/>
              <a:cs typeface="Calibri" panose="020F050202020403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5709" y="2079573"/>
            <a:ext cx="3250163" cy="2901931"/>
          </a:xfrm>
          <a:prstGeom prst="rect">
            <a:avLst/>
          </a:prstGeom>
        </p:spPr>
      </p:pic>
    </p:spTree>
    <p:extLst>
      <p:ext uri="{BB962C8B-B14F-4D97-AF65-F5344CB8AC3E}">
        <p14:creationId xmlns:p14="http://schemas.microsoft.com/office/powerpoint/2010/main" val="30506823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t="82041"/>
          <a:stretch>
            <a:fillRect/>
          </a:stretch>
        </p:blipFill>
        <p:spPr>
          <a:xfrm>
            <a:off x="0" y="-32084"/>
            <a:ext cx="12192000" cy="1459718"/>
          </a:xfrm>
          <a:prstGeom prst="rect">
            <a:avLst/>
          </a:prstGeom>
        </p:spPr>
      </p:pic>
      <p:sp>
        <p:nvSpPr>
          <p:cNvPr id="24" name="文本框 23"/>
          <p:cNvSpPr txBox="1"/>
          <p:nvPr/>
        </p:nvSpPr>
        <p:spPr>
          <a:xfrm>
            <a:off x="419036" y="396852"/>
            <a:ext cx="6210427" cy="707886"/>
          </a:xfrm>
          <a:prstGeom prst="rect">
            <a:avLst/>
          </a:prstGeom>
          <a:noFill/>
        </p:spPr>
        <p:txBody>
          <a:bodyPr wrap="square" rtlCol="0">
            <a:spAutoFit/>
          </a:bodyPr>
          <a:lstStyle/>
          <a:p>
            <a:r>
              <a:rPr lang="en-US" sz="4000" dirty="0">
                <a:solidFill>
                  <a:schemeClr val="bg1"/>
                </a:solidFill>
                <a:latin typeface="Agenda" panose="02000603040000020004" pitchFamily="2" charset="0"/>
              </a:rPr>
              <a:t>Multithreading Models</a:t>
            </a:r>
          </a:p>
        </p:txBody>
      </p:sp>
      <p:sp>
        <p:nvSpPr>
          <p:cNvPr id="2" name="Rectangle 1"/>
          <p:cNvSpPr/>
          <p:nvPr/>
        </p:nvSpPr>
        <p:spPr>
          <a:xfrm>
            <a:off x="1222313" y="1533674"/>
            <a:ext cx="6643396" cy="4702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42596" y="1856570"/>
            <a:ext cx="6718041" cy="41523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a:solidFill>
                  <a:schemeClr val="tx1">
                    <a:lumMod val="65000"/>
                    <a:lumOff val="35000"/>
                  </a:schemeClr>
                </a:solidFill>
                <a:latin typeface="Calibri" panose="020F0502020204030204" pitchFamily="34" charset="0"/>
                <a:cs typeface="Calibri" panose="020F0502020204030204" pitchFamily="34" charset="0"/>
              </a:rPr>
              <a:t>One-to-One Model</a:t>
            </a:r>
            <a:endParaRPr lang="en-US" sz="1600" dirty="0">
              <a:solidFill>
                <a:schemeClr val="tx1">
                  <a:lumMod val="65000"/>
                  <a:lumOff val="35000"/>
                </a:schemeClr>
              </a:solidFill>
              <a:latin typeface="Calibri" panose="020F0502020204030204" pitchFamily="34" charset="0"/>
              <a:cs typeface="Calibri" panose="020F0502020204030204" pitchFamily="34" charset="0"/>
            </a:endParaRPr>
          </a:p>
          <a:p>
            <a:pPr algn="just"/>
            <a:r>
              <a:rPr lang="en-US" sz="2000" dirty="0">
                <a:solidFill>
                  <a:schemeClr val="tx1">
                    <a:lumMod val="65000"/>
                    <a:lumOff val="35000"/>
                  </a:schemeClr>
                </a:solidFill>
                <a:latin typeface="Calibri" panose="020F0502020204030204" pitchFamily="34" charset="0"/>
                <a:cs typeface="Calibri" panose="020F0502020204030204" pitchFamily="34" charset="0"/>
              </a:rPr>
              <a:t>Each user-level thread is mapped to a corresponding kernel thread. When a user thread is created, a new kernel thread is also created. The operating system's kernel directly manages and schedules each kernel thread. This allows for true concurrency, as multiple kernel threads can run in parallel on multi-core processors. </a:t>
            </a:r>
            <a:r>
              <a:rPr lang="en-US" sz="2000" dirty="0" smtClean="0">
                <a:solidFill>
                  <a:schemeClr val="tx1">
                    <a:lumMod val="65000"/>
                    <a:lumOff val="35000"/>
                  </a:schemeClr>
                </a:solidFill>
                <a:latin typeface="Calibri" panose="020F0502020204030204" pitchFamily="34" charset="0"/>
                <a:cs typeface="Calibri" panose="020F0502020204030204" pitchFamily="34" charset="0"/>
              </a:rPr>
              <a:t>Windows </a:t>
            </a:r>
            <a:r>
              <a:rPr lang="en-US" sz="2000" dirty="0">
                <a:solidFill>
                  <a:schemeClr val="tx1">
                    <a:lumMod val="65000"/>
                    <a:lumOff val="35000"/>
                  </a:schemeClr>
                </a:solidFill>
                <a:latin typeface="Calibri" panose="020F0502020204030204" pitchFamily="34" charset="0"/>
                <a:cs typeface="Calibri" panose="020F0502020204030204" pitchFamily="34" charset="0"/>
              </a:rPr>
              <a:t>and Linux operating systems commonly use the one-to-one model. Windows and Linux operating systems commonly use the one-to-one model.</a:t>
            </a:r>
            <a:endParaRPr lang="en-US" dirty="0">
              <a:solidFill>
                <a:schemeClr val="tx1">
                  <a:lumMod val="65000"/>
                  <a:lumOff val="35000"/>
                </a:schemeClr>
              </a:solidFill>
              <a:latin typeface="Calibri" panose="020F0502020204030204" pitchFamily="34" charset="0"/>
              <a:cs typeface="Calibri" panose="020F0502020204030204" pitchFamily="34" charset="0"/>
            </a:endParaRPr>
          </a:p>
          <a:p>
            <a:pPr algn="just"/>
            <a:r>
              <a:rPr lang="en-US" sz="2000" dirty="0">
                <a:solidFill>
                  <a:schemeClr val="tx1">
                    <a:lumMod val="65000"/>
                    <a:lumOff val="35000"/>
                  </a:schemeClr>
                </a:solidFill>
                <a:latin typeface="Calibri" panose="020F0502020204030204" pitchFamily="34" charset="0"/>
                <a:cs typeface="Calibri" panose="020F0502020204030204" pitchFamily="34" charset="0"/>
              </a:rPr>
              <a:t> </a:t>
            </a:r>
            <a:r>
              <a:rPr lang="en-US" sz="2000" b="1" dirty="0" smtClean="0">
                <a:solidFill>
                  <a:schemeClr val="tx1">
                    <a:lumMod val="65000"/>
                    <a:lumOff val="35000"/>
                  </a:schemeClr>
                </a:solidFill>
                <a:latin typeface="Calibri" panose="020F0502020204030204" pitchFamily="34" charset="0"/>
                <a:cs typeface="Calibri" panose="020F0502020204030204" pitchFamily="34" charset="0"/>
              </a:rPr>
              <a:t>Advantages</a:t>
            </a:r>
            <a:r>
              <a:rPr lang="en-US" sz="2000" b="1" dirty="0">
                <a:solidFill>
                  <a:schemeClr val="tx1">
                    <a:lumMod val="65000"/>
                    <a:lumOff val="35000"/>
                  </a:schemeClr>
                </a:solidFill>
                <a:latin typeface="Calibri" panose="020F0502020204030204" pitchFamily="34" charset="0"/>
                <a:cs typeface="Calibri" panose="020F0502020204030204" pitchFamily="34" charset="0"/>
              </a:rPr>
              <a:t>:</a:t>
            </a:r>
            <a:r>
              <a:rPr lang="en-US" sz="2000" dirty="0">
                <a:solidFill>
                  <a:schemeClr val="tx1">
                    <a:lumMod val="65000"/>
                    <a:lumOff val="35000"/>
                  </a:schemeClr>
                </a:solidFill>
                <a:latin typeface="Calibri" panose="020F0502020204030204" pitchFamily="34" charset="0"/>
                <a:cs typeface="Calibri" panose="020F0502020204030204" pitchFamily="34" charset="0"/>
              </a:rPr>
              <a:t> </a:t>
            </a:r>
            <a:endParaRPr lang="en-US" dirty="0">
              <a:solidFill>
                <a:schemeClr val="tx1">
                  <a:lumMod val="65000"/>
                  <a:lumOff val="35000"/>
                </a:schemeClr>
              </a:solidFill>
              <a:latin typeface="Calibri" panose="020F0502020204030204" pitchFamily="34" charset="0"/>
              <a:cs typeface="Calibri" panose="020F0502020204030204" pitchFamily="34" charset="0"/>
            </a:endParaRPr>
          </a:p>
          <a:p>
            <a:pPr marL="742950" lvl="1" indent="-285750" algn="just">
              <a:buFont typeface="Arial" panose="020B0604020202020204" pitchFamily="34" charset="0"/>
              <a:buChar char="•"/>
            </a:pPr>
            <a:r>
              <a:rPr lang="en-US" sz="2000" dirty="0">
                <a:solidFill>
                  <a:schemeClr val="tx1">
                    <a:lumMod val="65000"/>
                    <a:lumOff val="35000"/>
                  </a:schemeClr>
                </a:solidFill>
                <a:latin typeface="Calibri" panose="020F0502020204030204" pitchFamily="34" charset="0"/>
                <a:cs typeface="Calibri" panose="020F0502020204030204" pitchFamily="34" charset="0"/>
              </a:rPr>
              <a:t>True </a:t>
            </a:r>
            <a:r>
              <a:rPr lang="en-US" sz="2000" dirty="0" smtClean="0">
                <a:solidFill>
                  <a:schemeClr val="tx1">
                    <a:lumMod val="65000"/>
                    <a:lumOff val="35000"/>
                  </a:schemeClr>
                </a:solidFill>
                <a:latin typeface="Calibri" panose="020F0502020204030204" pitchFamily="34" charset="0"/>
                <a:cs typeface="Calibri" panose="020F0502020204030204" pitchFamily="34" charset="0"/>
              </a:rPr>
              <a:t>Parallelism</a:t>
            </a:r>
          </a:p>
          <a:p>
            <a:pPr marL="742950" lvl="1" indent="-285750" algn="just">
              <a:buFont typeface="Arial" panose="020B0604020202020204" pitchFamily="34" charset="0"/>
              <a:buChar char="•"/>
            </a:pPr>
            <a:r>
              <a:rPr lang="en-US" sz="2000" dirty="0" smtClean="0">
                <a:solidFill>
                  <a:schemeClr val="tx1">
                    <a:lumMod val="65000"/>
                    <a:lumOff val="35000"/>
                  </a:schemeClr>
                </a:solidFill>
                <a:latin typeface="Calibri" panose="020F0502020204030204" pitchFamily="34" charset="0"/>
                <a:cs typeface="Calibri" panose="020F0502020204030204" pitchFamily="34" charset="0"/>
              </a:rPr>
              <a:t>No </a:t>
            </a:r>
            <a:r>
              <a:rPr lang="en-US" sz="2000" dirty="0">
                <a:solidFill>
                  <a:schemeClr val="tx1">
                    <a:lumMod val="65000"/>
                    <a:lumOff val="35000"/>
                  </a:schemeClr>
                </a:solidFill>
                <a:latin typeface="Calibri" panose="020F0502020204030204" pitchFamily="34" charset="0"/>
                <a:cs typeface="Calibri" panose="020F0502020204030204" pitchFamily="34" charset="0"/>
              </a:rPr>
              <a:t>Blocking </a:t>
            </a:r>
            <a:r>
              <a:rPr lang="en-US" sz="2000" dirty="0" smtClean="0">
                <a:solidFill>
                  <a:schemeClr val="tx1">
                    <a:lumMod val="65000"/>
                    <a:lumOff val="35000"/>
                  </a:schemeClr>
                </a:solidFill>
                <a:latin typeface="Calibri" panose="020F0502020204030204" pitchFamily="34" charset="0"/>
                <a:cs typeface="Calibri" panose="020F0502020204030204" pitchFamily="34" charset="0"/>
              </a:rPr>
              <a:t>Issues</a:t>
            </a:r>
          </a:p>
          <a:p>
            <a:pPr marL="285750" indent="-285750" algn="just">
              <a:buFont typeface="Wingdings" panose="05000000000000000000" pitchFamily="2" charset="2"/>
              <a:buChar char="Ø"/>
            </a:pPr>
            <a:r>
              <a:rPr lang="en-US" sz="2000" b="1" dirty="0" smtClean="0">
                <a:solidFill>
                  <a:schemeClr val="tx1">
                    <a:lumMod val="65000"/>
                    <a:lumOff val="35000"/>
                  </a:schemeClr>
                </a:solidFill>
                <a:latin typeface="Calibri" panose="020F0502020204030204" pitchFamily="34" charset="0"/>
                <a:cs typeface="Calibri" panose="020F0502020204030204" pitchFamily="34" charset="0"/>
              </a:rPr>
              <a:t>Disadvantages</a:t>
            </a:r>
            <a:r>
              <a:rPr lang="en-US" sz="2000" b="1" dirty="0">
                <a:solidFill>
                  <a:schemeClr val="tx1">
                    <a:lumMod val="65000"/>
                    <a:lumOff val="35000"/>
                  </a:schemeClr>
                </a:solidFill>
                <a:latin typeface="Calibri" panose="020F0502020204030204" pitchFamily="34" charset="0"/>
                <a:cs typeface="Calibri" panose="020F0502020204030204" pitchFamily="34" charset="0"/>
              </a:rPr>
              <a:t>:</a:t>
            </a:r>
            <a:r>
              <a:rPr lang="en-US" sz="2000" dirty="0">
                <a:solidFill>
                  <a:schemeClr val="tx1">
                    <a:lumMod val="65000"/>
                    <a:lumOff val="35000"/>
                  </a:schemeClr>
                </a:solidFill>
                <a:latin typeface="Calibri" panose="020F0502020204030204" pitchFamily="34" charset="0"/>
                <a:cs typeface="Calibri" panose="020F0502020204030204" pitchFamily="34" charset="0"/>
              </a:rPr>
              <a:t> </a:t>
            </a:r>
            <a:endParaRPr lang="en-US" dirty="0">
              <a:solidFill>
                <a:schemeClr val="tx1">
                  <a:lumMod val="65000"/>
                  <a:lumOff val="35000"/>
                </a:schemeClr>
              </a:solidFill>
              <a:latin typeface="Calibri" panose="020F0502020204030204" pitchFamily="34" charset="0"/>
              <a:cs typeface="Calibri" panose="020F0502020204030204" pitchFamily="34" charset="0"/>
            </a:endParaRPr>
          </a:p>
          <a:p>
            <a:pPr marL="742950" lvl="1" indent="-285750" algn="just">
              <a:buFont typeface="Arial" panose="020B0604020202020204" pitchFamily="34" charset="0"/>
              <a:buChar char="•"/>
            </a:pPr>
            <a:r>
              <a:rPr lang="en-US" sz="2000" dirty="0" smtClean="0">
                <a:solidFill>
                  <a:schemeClr val="tx1">
                    <a:lumMod val="65000"/>
                    <a:lumOff val="35000"/>
                  </a:schemeClr>
                </a:solidFill>
                <a:latin typeface="Calibri" panose="020F0502020204030204" pitchFamily="34" charset="0"/>
                <a:cs typeface="Calibri" panose="020F0502020204030204" pitchFamily="34" charset="0"/>
              </a:rPr>
              <a:t>Overhead</a:t>
            </a:r>
          </a:p>
          <a:p>
            <a:pPr marL="742950" lvl="1" indent="-285750" algn="just">
              <a:buFont typeface="Arial" panose="020B0604020202020204" pitchFamily="34" charset="0"/>
              <a:buChar char="•"/>
            </a:pPr>
            <a:r>
              <a:rPr lang="en-US" sz="2000" dirty="0" smtClean="0">
                <a:solidFill>
                  <a:schemeClr val="tx1">
                    <a:lumMod val="65000"/>
                    <a:lumOff val="35000"/>
                  </a:schemeClr>
                </a:solidFill>
                <a:latin typeface="Calibri" panose="020F0502020204030204" pitchFamily="34" charset="0"/>
                <a:cs typeface="Calibri" panose="020F0502020204030204" pitchFamily="34" charset="0"/>
              </a:rPr>
              <a:t>Resource Consumption </a:t>
            </a:r>
            <a:endParaRPr lang="en-US" sz="3600" dirty="0">
              <a:solidFill>
                <a:schemeClr val="tx1">
                  <a:lumMod val="65000"/>
                  <a:lumOff val="35000"/>
                </a:schemeClr>
              </a:solidFill>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5709" y="1762332"/>
            <a:ext cx="3510935" cy="3022071"/>
          </a:xfrm>
          <a:prstGeom prst="rect">
            <a:avLst/>
          </a:prstGeom>
        </p:spPr>
      </p:pic>
    </p:spTree>
    <p:extLst>
      <p:ext uri="{BB962C8B-B14F-4D97-AF65-F5344CB8AC3E}">
        <p14:creationId xmlns:p14="http://schemas.microsoft.com/office/powerpoint/2010/main" val="13804021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t="82041"/>
          <a:stretch>
            <a:fillRect/>
          </a:stretch>
        </p:blipFill>
        <p:spPr>
          <a:xfrm>
            <a:off x="0" y="-32084"/>
            <a:ext cx="12192000" cy="1459718"/>
          </a:xfrm>
          <a:prstGeom prst="rect">
            <a:avLst/>
          </a:prstGeom>
        </p:spPr>
      </p:pic>
      <p:sp>
        <p:nvSpPr>
          <p:cNvPr id="24" name="文本框 23"/>
          <p:cNvSpPr txBox="1"/>
          <p:nvPr/>
        </p:nvSpPr>
        <p:spPr>
          <a:xfrm>
            <a:off x="419036" y="396852"/>
            <a:ext cx="6210427" cy="707886"/>
          </a:xfrm>
          <a:prstGeom prst="rect">
            <a:avLst/>
          </a:prstGeom>
          <a:noFill/>
        </p:spPr>
        <p:txBody>
          <a:bodyPr wrap="square" rtlCol="0">
            <a:spAutoFit/>
          </a:bodyPr>
          <a:lstStyle/>
          <a:p>
            <a:r>
              <a:rPr lang="en-US" sz="4000" dirty="0">
                <a:solidFill>
                  <a:schemeClr val="bg1"/>
                </a:solidFill>
                <a:latin typeface="Agenda" panose="02000603040000020004" pitchFamily="2" charset="0"/>
              </a:rPr>
              <a:t>Multithreading Models</a:t>
            </a:r>
          </a:p>
        </p:txBody>
      </p:sp>
      <p:sp>
        <p:nvSpPr>
          <p:cNvPr id="2" name="Rectangle 1"/>
          <p:cNvSpPr/>
          <p:nvPr/>
        </p:nvSpPr>
        <p:spPr>
          <a:xfrm>
            <a:off x="1222313" y="1533674"/>
            <a:ext cx="6643396" cy="4702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42596" y="1856570"/>
            <a:ext cx="6718041" cy="41523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a:solidFill>
                  <a:schemeClr val="tx1">
                    <a:lumMod val="65000"/>
                    <a:lumOff val="35000"/>
                  </a:schemeClr>
                </a:solidFill>
                <a:latin typeface="Calibri" panose="020F0502020204030204" pitchFamily="34" charset="0"/>
                <a:cs typeface="Calibri" panose="020F0502020204030204" pitchFamily="34" charset="0"/>
              </a:rPr>
              <a:t>Many-to-Many Model</a:t>
            </a:r>
          </a:p>
          <a:p>
            <a:pPr algn="just"/>
            <a:r>
              <a:rPr lang="en-US" dirty="0">
                <a:solidFill>
                  <a:schemeClr val="tx1">
                    <a:lumMod val="65000"/>
                    <a:lumOff val="35000"/>
                  </a:schemeClr>
                </a:solidFill>
                <a:latin typeface="Calibri" panose="020F0502020204030204" pitchFamily="34" charset="0"/>
                <a:cs typeface="Calibri" panose="020F0502020204030204" pitchFamily="34" charset="0"/>
              </a:rPr>
              <a:t>Multiple user-level threads are mapped to a smaller or equal number of kernel threads. The operating system multiplexes the user threads onto the available kernel threads. A thread library manages the mapping between user threads and kernel threads. The number of kernel threads can be dynamic, allowing the operating system to adjust the number of kernel threads based on the application's needs and the available hardware resources. Some older versions of Solaris and IRIX used the many-to-many model. Some modern systems employ variations or hybrid approaches that incorporate aspects of this model</a:t>
            </a:r>
            <a:r>
              <a:rPr lang="en-US" dirty="0" smtClean="0">
                <a:solidFill>
                  <a:schemeClr val="tx1">
                    <a:lumMod val="65000"/>
                    <a:lumOff val="35000"/>
                  </a:schemeClr>
                </a:solidFill>
                <a:latin typeface="Calibri" panose="020F0502020204030204" pitchFamily="34" charset="0"/>
                <a:cs typeface="Calibri" panose="020F0502020204030204" pitchFamily="34" charset="0"/>
              </a:rPr>
              <a:t>.</a:t>
            </a:r>
            <a:endParaRPr lang="en-US" dirty="0">
              <a:solidFill>
                <a:schemeClr val="tx1">
                  <a:lumMod val="65000"/>
                  <a:lumOff val="35000"/>
                </a:schemeClr>
              </a:solidFill>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b="1" dirty="0" smtClean="0">
                <a:solidFill>
                  <a:schemeClr val="tx1">
                    <a:lumMod val="65000"/>
                    <a:lumOff val="35000"/>
                  </a:schemeClr>
                </a:solidFill>
                <a:latin typeface="Calibri" panose="020F0502020204030204" pitchFamily="34" charset="0"/>
                <a:cs typeface="Calibri" panose="020F0502020204030204" pitchFamily="34" charset="0"/>
              </a:rPr>
              <a:t>Advantages</a:t>
            </a:r>
            <a:r>
              <a:rPr lang="en-US" b="1" dirty="0">
                <a:solidFill>
                  <a:schemeClr val="tx1">
                    <a:lumMod val="65000"/>
                    <a:lumOff val="35000"/>
                  </a:schemeClr>
                </a:solidFill>
                <a:latin typeface="Calibri" panose="020F0502020204030204" pitchFamily="34" charset="0"/>
                <a:cs typeface="Calibri" panose="020F0502020204030204" pitchFamily="34" charset="0"/>
              </a:rPr>
              <a:t>: </a:t>
            </a:r>
          </a:p>
          <a:p>
            <a:pPr marL="342900" indent="-342900" algn="just">
              <a:buFont typeface="Arial" panose="020B0604020202020204" pitchFamily="34" charset="0"/>
              <a:buChar char="•"/>
            </a:pPr>
            <a:r>
              <a:rPr lang="en-US" dirty="0" smtClean="0">
                <a:solidFill>
                  <a:schemeClr val="tx1">
                    <a:lumMod val="65000"/>
                    <a:lumOff val="35000"/>
                  </a:schemeClr>
                </a:solidFill>
                <a:latin typeface="Calibri" panose="020F0502020204030204" pitchFamily="34" charset="0"/>
                <a:cs typeface="Calibri" panose="020F0502020204030204" pitchFamily="34" charset="0"/>
              </a:rPr>
              <a:t>Balances </a:t>
            </a:r>
            <a:r>
              <a:rPr lang="en-US" dirty="0">
                <a:solidFill>
                  <a:schemeClr val="tx1">
                    <a:lumMod val="65000"/>
                    <a:lumOff val="35000"/>
                  </a:schemeClr>
                </a:solidFill>
                <a:latin typeface="Calibri" panose="020F0502020204030204" pitchFamily="34" charset="0"/>
                <a:cs typeface="Calibri" panose="020F0502020204030204" pitchFamily="34" charset="0"/>
              </a:rPr>
              <a:t>Parallelism and </a:t>
            </a:r>
            <a:r>
              <a:rPr lang="en-US" dirty="0" smtClean="0">
                <a:solidFill>
                  <a:schemeClr val="tx1">
                    <a:lumMod val="65000"/>
                    <a:lumOff val="35000"/>
                  </a:schemeClr>
                </a:solidFill>
                <a:latin typeface="Calibri" panose="020F0502020204030204" pitchFamily="34" charset="0"/>
                <a:cs typeface="Calibri" panose="020F0502020204030204" pitchFamily="34" charset="0"/>
              </a:rPr>
              <a:t>Overhead</a:t>
            </a:r>
            <a:endParaRPr lang="en-US" dirty="0">
              <a:solidFill>
                <a:schemeClr val="tx1">
                  <a:lumMod val="65000"/>
                  <a:lumOff val="35000"/>
                </a:schemeClr>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dirty="0" smtClean="0">
                <a:solidFill>
                  <a:schemeClr val="tx1">
                    <a:lumMod val="65000"/>
                    <a:lumOff val="35000"/>
                  </a:schemeClr>
                </a:solidFill>
                <a:latin typeface="Calibri" panose="020F0502020204030204" pitchFamily="34" charset="0"/>
                <a:cs typeface="Calibri" panose="020F0502020204030204" pitchFamily="34" charset="0"/>
              </a:rPr>
              <a:t>Handles </a:t>
            </a:r>
            <a:r>
              <a:rPr lang="en-US" dirty="0">
                <a:solidFill>
                  <a:schemeClr val="tx1">
                    <a:lumMod val="65000"/>
                    <a:lumOff val="35000"/>
                  </a:schemeClr>
                </a:solidFill>
                <a:latin typeface="Calibri" panose="020F0502020204030204" pitchFamily="34" charset="0"/>
                <a:cs typeface="Calibri" panose="020F0502020204030204" pitchFamily="34" charset="0"/>
              </a:rPr>
              <a:t>Blocking System </a:t>
            </a:r>
            <a:endParaRPr lang="en-US" dirty="0" smtClean="0">
              <a:solidFill>
                <a:schemeClr val="tx1">
                  <a:lumMod val="65000"/>
                  <a:lumOff val="35000"/>
                </a:schemeClr>
              </a:solidFill>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b="1" dirty="0" smtClean="0">
                <a:solidFill>
                  <a:schemeClr val="tx1">
                    <a:lumMod val="65000"/>
                    <a:lumOff val="35000"/>
                  </a:schemeClr>
                </a:solidFill>
                <a:latin typeface="Calibri" panose="020F0502020204030204" pitchFamily="34" charset="0"/>
                <a:cs typeface="Calibri" panose="020F0502020204030204" pitchFamily="34" charset="0"/>
              </a:rPr>
              <a:t>Disadvantages</a:t>
            </a:r>
            <a:r>
              <a:rPr lang="en-US" b="1" dirty="0">
                <a:solidFill>
                  <a:schemeClr val="tx1">
                    <a:lumMod val="65000"/>
                    <a:lumOff val="35000"/>
                  </a:schemeClr>
                </a:solidFill>
                <a:latin typeface="Calibri" panose="020F0502020204030204" pitchFamily="34" charset="0"/>
                <a:cs typeface="Calibri" panose="020F0502020204030204" pitchFamily="34" charset="0"/>
              </a:rPr>
              <a:t>: </a:t>
            </a:r>
          </a:p>
          <a:p>
            <a:pPr marL="342900" indent="-342900" algn="just">
              <a:buFont typeface="Arial" panose="020B0604020202020204" pitchFamily="34" charset="0"/>
              <a:buChar char="•"/>
            </a:pPr>
            <a:r>
              <a:rPr lang="en-US" dirty="0" smtClean="0">
                <a:solidFill>
                  <a:schemeClr val="tx1">
                    <a:lumMod val="65000"/>
                    <a:lumOff val="35000"/>
                  </a:schemeClr>
                </a:solidFill>
                <a:latin typeface="Calibri" panose="020F0502020204030204" pitchFamily="34" charset="0"/>
                <a:cs typeface="Calibri" panose="020F0502020204030204" pitchFamily="34" charset="0"/>
              </a:rPr>
              <a:t>Complexity</a:t>
            </a:r>
          </a:p>
          <a:p>
            <a:pPr marL="342900" indent="-342900" algn="just">
              <a:buFont typeface="Arial" panose="020B0604020202020204" pitchFamily="34" charset="0"/>
              <a:buChar char="•"/>
            </a:pPr>
            <a:r>
              <a:rPr lang="en-US" dirty="0" smtClean="0">
                <a:solidFill>
                  <a:schemeClr val="tx1">
                    <a:lumMod val="65000"/>
                    <a:lumOff val="35000"/>
                  </a:schemeClr>
                </a:solidFill>
                <a:latin typeface="Calibri" panose="020F0502020204030204" pitchFamily="34" charset="0"/>
                <a:cs typeface="Calibri" panose="020F0502020204030204" pitchFamily="34" charset="0"/>
              </a:rPr>
              <a:t>Potential </a:t>
            </a:r>
            <a:r>
              <a:rPr lang="en-US" dirty="0">
                <a:solidFill>
                  <a:schemeClr val="tx1">
                    <a:lumMod val="65000"/>
                    <a:lumOff val="35000"/>
                  </a:schemeClr>
                </a:solidFill>
                <a:latin typeface="Calibri" panose="020F0502020204030204" pitchFamily="34" charset="0"/>
                <a:cs typeface="Calibri" panose="020F0502020204030204" pitchFamily="34" charset="0"/>
              </a:rPr>
              <a:t>for Overhead</a:t>
            </a:r>
            <a:endParaRPr lang="en-US" sz="3200" dirty="0">
              <a:solidFill>
                <a:schemeClr val="tx1">
                  <a:lumMod val="65000"/>
                  <a:lumOff val="35000"/>
                </a:schemeClr>
              </a:solidFill>
              <a:latin typeface="Calibri" panose="020F0502020204030204" pitchFamily="34" charset="0"/>
              <a:cs typeface="Calibri" panose="020F050202020403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5750" y="1940545"/>
            <a:ext cx="3650117" cy="3206821"/>
          </a:xfrm>
          <a:prstGeom prst="rect">
            <a:avLst/>
          </a:prstGeom>
        </p:spPr>
      </p:pic>
    </p:spTree>
    <p:extLst>
      <p:ext uri="{BB962C8B-B14F-4D97-AF65-F5344CB8AC3E}">
        <p14:creationId xmlns:p14="http://schemas.microsoft.com/office/powerpoint/2010/main" val="14681326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t="82041"/>
          <a:stretch>
            <a:fillRect/>
          </a:stretch>
        </p:blipFill>
        <p:spPr>
          <a:xfrm>
            <a:off x="0" y="-32084"/>
            <a:ext cx="12192000" cy="1459718"/>
          </a:xfrm>
          <a:prstGeom prst="rect">
            <a:avLst/>
          </a:prstGeom>
        </p:spPr>
      </p:pic>
      <p:sp>
        <p:nvSpPr>
          <p:cNvPr id="17" name="文本框 16"/>
          <p:cNvSpPr txBox="1"/>
          <p:nvPr/>
        </p:nvSpPr>
        <p:spPr>
          <a:xfrm>
            <a:off x="0" y="419660"/>
            <a:ext cx="8628858" cy="707886"/>
          </a:xfrm>
          <a:prstGeom prst="rect">
            <a:avLst/>
          </a:prstGeom>
          <a:noFill/>
        </p:spPr>
        <p:txBody>
          <a:bodyPr wrap="square" rtlCol="0">
            <a:spAutoFit/>
          </a:bodyPr>
          <a:lstStyle/>
          <a:p>
            <a:pPr algn="ctr"/>
            <a:r>
              <a:rPr lang="en-US" sz="4000" dirty="0">
                <a:solidFill>
                  <a:schemeClr val="bg1"/>
                </a:solidFill>
                <a:latin typeface="Agenda" panose="02000603040000020004" pitchFamily="2" charset="0"/>
              </a:rPr>
              <a:t>Introduction to Process Management</a:t>
            </a:r>
            <a:endParaRPr lang="zh-CN" altLang="en-US" sz="8000" b="1" dirty="0">
              <a:solidFill>
                <a:schemeClr val="bg1"/>
              </a:solidFill>
              <a:latin typeface="Agenda" panose="02000603040000020004" pitchFamily="2" charset="0"/>
              <a:ea typeface="Arial" panose="020B0704020202020204" pitchFamily="34" charset="0"/>
            </a:endParaRPr>
          </a:p>
        </p:txBody>
      </p:sp>
      <p:sp>
        <p:nvSpPr>
          <p:cNvPr id="2" name="Rectangle 1"/>
          <p:cNvSpPr/>
          <p:nvPr/>
        </p:nvSpPr>
        <p:spPr>
          <a:xfrm>
            <a:off x="139959" y="1642188"/>
            <a:ext cx="11877870" cy="49825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Introduction:This presentation delves into the crucial concept of process management within operating systems. We will explore how operating systems handle the execution of programs, from their creation and scheduling to resource allocation and termination. Understanding process management is fundamental to grasping how computers achieve concurrency, efficiently utilize resources, and maintain system stability. Furthermore, we will discuss the distinctions between single-threaded and multi-threaded processes, the benefits of multithreading, and the various models that define how threads are managed.</a:t>
            </a:r>
          </a:p>
        </p:txBody>
      </p:sp>
      <p:sp>
        <p:nvSpPr>
          <p:cNvPr id="3" name="Rectangle 2"/>
          <p:cNvSpPr/>
          <p:nvPr/>
        </p:nvSpPr>
        <p:spPr>
          <a:xfrm>
            <a:off x="569167" y="1707502"/>
            <a:ext cx="10991462" cy="4721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400" b="1" dirty="0" smtClean="0">
                <a:solidFill>
                  <a:schemeClr val="bg2">
                    <a:lumMod val="50000"/>
                  </a:schemeClr>
                </a:solidFill>
                <a:latin typeface="Calibri" panose="020F0502020204030204" pitchFamily="34" charset="0"/>
                <a:cs typeface="Calibri" panose="020F0502020204030204" pitchFamily="34" charset="0"/>
              </a:rPr>
              <a:t>INTRODUCTION:</a:t>
            </a:r>
          </a:p>
          <a:p>
            <a:pPr algn="just">
              <a:lnSpc>
                <a:spcPct val="150000"/>
              </a:lnSpc>
            </a:pPr>
            <a:r>
              <a:rPr lang="en-US" sz="2400" dirty="0" smtClean="0">
                <a:solidFill>
                  <a:schemeClr val="bg2">
                    <a:lumMod val="50000"/>
                  </a:schemeClr>
                </a:solidFill>
                <a:latin typeface="Calibri" panose="020F0502020204030204" pitchFamily="34" charset="0"/>
                <a:cs typeface="Calibri" panose="020F0502020204030204" pitchFamily="34" charset="0"/>
              </a:rPr>
              <a:t> This </a:t>
            </a:r>
            <a:r>
              <a:rPr lang="en-US" sz="2400" dirty="0">
                <a:solidFill>
                  <a:schemeClr val="bg2">
                    <a:lumMod val="50000"/>
                  </a:schemeClr>
                </a:solidFill>
                <a:latin typeface="Calibri" panose="020F0502020204030204" pitchFamily="34" charset="0"/>
                <a:cs typeface="Calibri" panose="020F0502020204030204" pitchFamily="34" charset="0"/>
              </a:rPr>
              <a:t>presentation delves into the crucial concept of process management within operating systems. We will explore how operating systems handle the execution of programs, from their creation and scheduling to resource allocation and termination. Understanding process management is fundamental to grasping how computers achieve concurrency, efficiently utilize resources, and maintain system stability. Furthermore, we will discuss the distinctions between single-threaded and multi-threaded processes, the benefits of multithreading, and the various models that </a:t>
            </a:r>
            <a:r>
              <a:rPr lang="en-US" sz="2400" dirty="0" smtClean="0">
                <a:solidFill>
                  <a:schemeClr val="bg2">
                    <a:lumMod val="50000"/>
                  </a:schemeClr>
                </a:solidFill>
                <a:latin typeface="Calibri" panose="020F0502020204030204" pitchFamily="34" charset="0"/>
                <a:cs typeface="Calibri" panose="020F0502020204030204" pitchFamily="34" charset="0"/>
              </a:rPr>
              <a:t>define </a:t>
            </a:r>
            <a:r>
              <a:rPr lang="en-US" sz="2400" dirty="0">
                <a:solidFill>
                  <a:schemeClr val="bg2">
                    <a:lumMod val="50000"/>
                  </a:schemeClr>
                </a:solidFill>
                <a:latin typeface="Calibri" panose="020F0502020204030204" pitchFamily="34" charset="0"/>
                <a:cs typeface="Calibri" panose="020F0502020204030204" pitchFamily="34" charset="0"/>
              </a:rPr>
              <a:t>how threads are managed.</a:t>
            </a:r>
          </a:p>
        </p:txBody>
      </p:sp>
    </p:spTree>
    <p:extLst>
      <p:ext uri="{BB962C8B-B14F-4D97-AF65-F5344CB8AC3E}">
        <p14:creationId xmlns:p14="http://schemas.microsoft.com/office/powerpoint/2010/main" val="24144954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t="82041"/>
          <a:stretch>
            <a:fillRect/>
          </a:stretch>
        </p:blipFill>
        <p:spPr>
          <a:xfrm>
            <a:off x="0" y="-32084"/>
            <a:ext cx="12192000" cy="1301047"/>
          </a:xfrm>
          <a:prstGeom prst="rect">
            <a:avLst/>
          </a:prstGeom>
        </p:spPr>
      </p:pic>
      <p:sp>
        <p:nvSpPr>
          <p:cNvPr id="68" name="文本框 67"/>
          <p:cNvSpPr txBox="1"/>
          <p:nvPr/>
        </p:nvSpPr>
        <p:spPr>
          <a:xfrm>
            <a:off x="-1" y="1427634"/>
            <a:ext cx="12111135" cy="5355312"/>
          </a:xfrm>
          <a:prstGeom prst="rect">
            <a:avLst/>
          </a:prstGeom>
          <a:noFill/>
        </p:spPr>
        <p:txBody>
          <a:bodyPr wrap="square" rtlCol="0">
            <a:spAutoFit/>
            <a:scene3d>
              <a:camera prst="orthographicFront"/>
              <a:lightRig rig="threePt" dir="t"/>
            </a:scene3d>
            <a:sp3d contourW="12700"/>
          </a:bodyPr>
          <a:lstStyle/>
          <a:p>
            <a:pPr algn="just"/>
            <a:r>
              <a:rPr lang="en-US" b="1" dirty="0">
                <a:solidFill>
                  <a:schemeClr val="tx1">
                    <a:lumMod val="75000"/>
                    <a:lumOff val="25000"/>
                  </a:schemeClr>
                </a:solidFill>
                <a:latin typeface="Calibri" panose="020F0502020204030204" pitchFamily="34" charset="0"/>
                <a:cs typeface="Calibri" panose="020F0502020204030204" pitchFamily="34" charset="0"/>
              </a:rPr>
              <a:t>Process Creation: Initiating Execution</a:t>
            </a:r>
          </a:p>
          <a:p>
            <a:pPr algn="just"/>
            <a:r>
              <a:rPr lang="en-US" dirty="0">
                <a:solidFill>
                  <a:schemeClr val="tx1">
                    <a:lumMod val="75000"/>
                    <a:lumOff val="25000"/>
                  </a:schemeClr>
                </a:solidFill>
                <a:latin typeface="Calibri" panose="020F0502020204030204" pitchFamily="34" charset="0"/>
                <a:cs typeface="Calibri" panose="020F0502020204030204" pitchFamily="34" charset="0"/>
              </a:rPr>
              <a:t>Process creation allows a running program (parent) to spawn new, independent programs (children). This hierarchical structure forms a process tree, rooted in the initial system process. The parent-child relationship dictates certain aspects of resource management and control. Each process is uniquely identified by a </a:t>
            </a:r>
            <a:r>
              <a:rPr lang="en-US" b="1" dirty="0">
                <a:solidFill>
                  <a:schemeClr val="tx1">
                    <a:lumMod val="75000"/>
                    <a:lumOff val="25000"/>
                  </a:schemeClr>
                </a:solidFill>
                <a:latin typeface="Calibri" panose="020F0502020204030204" pitchFamily="34" charset="0"/>
                <a:cs typeface="Calibri" panose="020F0502020204030204" pitchFamily="34" charset="0"/>
              </a:rPr>
              <a:t>Process Identifier (PID), </a:t>
            </a:r>
            <a:r>
              <a:rPr lang="en-US" dirty="0">
                <a:solidFill>
                  <a:schemeClr val="tx1">
                    <a:lumMod val="75000"/>
                    <a:lumOff val="25000"/>
                  </a:schemeClr>
                </a:solidFill>
                <a:latin typeface="Calibri" panose="020F0502020204030204" pitchFamily="34" charset="0"/>
                <a:cs typeface="Calibri" panose="020F0502020204030204" pitchFamily="34" charset="0"/>
              </a:rPr>
              <a:t>crucial for OS tracking and </a:t>
            </a:r>
            <a:r>
              <a:rPr lang="en-US" dirty="0" smtClean="0">
                <a:solidFill>
                  <a:schemeClr val="tx1">
                    <a:lumMod val="75000"/>
                    <a:lumOff val="25000"/>
                  </a:schemeClr>
                </a:solidFill>
                <a:latin typeface="Calibri" panose="020F0502020204030204" pitchFamily="34" charset="0"/>
                <a:cs typeface="Calibri" panose="020F0502020204030204" pitchFamily="34" charset="0"/>
              </a:rPr>
              <a:t>management.</a:t>
            </a:r>
          </a:p>
          <a:p>
            <a:pPr algn="just"/>
            <a:r>
              <a:rPr lang="en-US" dirty="0" smtClean="0">
                <a:solidFill>
                  <a:schemeClr val="tx1">
                    <a:lumMod val="75000"/>
                    <a:lumOff val="25000"/>
                  </a:schemeClr>
                </a:solidFill>
                <a:latin typeface="Calibri" panose="020F0502020204030204" pitchFamily="34" charset="0"/>
                <a:cs typeface="Calibri" panose="020F0502020204030204" pitchFamily="34" charset="0"/>
              </a:rPr>
              <a:t>Upon </a:t>
            </a:r>
            <a:r>
              <a:rPr lang="en-US" dirty="0">
                <a:solidFill>
                  <a:schemeClr val="tx1">
                    <a:lumMod val="75000"/>
                    <a:lumOff val="25000"/>
                  </a:schemeClr>
                </a:solidFill>
                <a:latin typeface="Calibri" panose="020F0502020204030204" pitchFamily="34" charset="0"/>
                <a:cs typeface="Calibri" panose="020F0502020204030204" pitchFamily="34" charset="0"/>
              </a:rPr>
              <a:t>creation, the parent and child can have various levels of </a:t>
            </a:r>
            <a:r>
              <a:rPr lang="en-US" b="1" dirty="0">
                <a:solidFill>
                  <a:schemeClr val="tx1">
                    <a:lumMod val="75000"/>
                    <a:lumOff val="25000"/>
                  </a:schemeClr>
                </a:solidFill>
                <a:latin typeface="Calibri" panose="020F0502020204030204" pitchFamily="34" charset="0"/>
                <a:cs typeface="Calibri" panose="020F0502020204030204" pitchFamily="34" charset="0"/>
              </a:rPr>
              <a:t>resource sharing</a:t>
            </a:r>
            <a:r>
              <a:rPr lang="en-US" dirty="0">
                <a:solidFill>
                  <a:schemeClr val="tx1">
                    <a:lumMod val="75000"/>
                    <a:lumOff val="25000"/>
                  </a:schemeClr>
                </a:solidFill>
                <a:latin typeface="Calibri" panose="020F0502020204030204" pitchFamily="34" charset="0"/>
                <a:cs typeface="Calibri" panose="020F0502020204030204" pitchFamily="34" charset="0"/>
              </a:rPr>
              <a:t>, ranging from no sharing (independent copies) to partial sharing (e.g., open files). The </a:t>
            </a:r>
            <a:r>
              <a:rPr lang="en-US" b="1" dirty="0">
                <a:solidFill>
                  <a:schemeClr val="tx1">
                    <a:lumMod val="75000"/>
                    <a:lumOff val="25000"/>
                  </a:schemeClr>
                </a:solidFill>
                <a:latin typeface="Calibri" panose="020F0502020204030204" pitchFamily="34" charset="0"/>
                <a:cs typeface="Calibri" panose="020F0502020204030204" pitchFamily="34" charset="0"/>
              </a:rPr>
              <a:t>execution</a:t>
            </a:r>
            <a:r>
              <a:rPr lang="en-US" dirty="0">
                <a:solidFill>
                  <a:schemeClr val="tx1">
                    <a:lumMod val="75000"/>
                    <a:lumOff val="25000"/>
                  </a:schemeClr>
                </a:solidFill>
                <a:latin typeface="Calibri" panose="020F0502020204030204" pitchFamily="34" charset="0"/>
                <a:cs typeface="Calibri" panose="020F0502020204030204" pitchFamily="34" charset="0"/>
              </a:rPr>
              <a:t> can also be concurrent, or the parent can wait for the child to complete. In UNIX-like systems, the </a:t>
            </a:r>
            <a:r>
              <a:rPr lang="en-US" i="1" dirty="0">
                <a:solidFill>
                  <a:schemeClr val="tx1">
                    <a:lumMod val="75000"/>
                    <a:lumOff val="25000"/>
                  </a:schemeClr>
                </a:solidFill>
                <a:latin typeface="Calibri" panose="020F0502020204030204" pitchFamily="34" charset="0"/>
                <a:cs typeface="Calibri" panose="020F0502020204030204" pitchFamily="34" charset="0"/>
              </a:rPr>
              <a:t>fork() </a:t>
            </a:r>
            <a:r>
              <a:rPr lang="en-US" dirty="0">
                <a:solidFill>
                  <a:schemeClr val="tx1">
                    <a:lumMod val="75000"/>
                    <a:lumOff val="25000"/>
                  </a:schemeClr>
                </a:solidFill>
                <a:latin typeface="Calibri" panose="020F0502020204030204" pitchFamily="34" charset="0"/>
                <a:cs typeface="Calibri" panose="020F0502020204030204" pitchFamily="34" charset="0"/>
              </a:rPr>
              <a:t>system call duplicates the parent process (often using copy-on-write for efficiency), and the child typically uses </a:t>
            </a:r>
            <a:r>
              <a:rPr lang="en-US" i="1" dirty="0">
                <a:solidFill>
                  <a:schemeClr val="tx1">
                    <a:lumMod val="75000"/>
                    <a:lumOff val="25000"/>
                  </a:schemeClr>
                </a:solidFill>
                <a:latin typeface="Calibri" panose="020F0502020204030204" pitchFamily="34" charset="0"/>
                <a:cs typeface="Calibri" panose="020F0502020204030204" pitchFamily="34" charset="0"/>
              </a:rPr>
              <a:t>exec() </a:t>
            </a:r>
            <a:r>
              <a:rPr lang="en-US" dirty="0">
                <a:solidFill>
                  <a:schemeClr val="tx1">
                    <a:lumMod val="75000"/>
                    <a:lumOff val="25000"/>
                  </a:schemeClr>
                </a:solidFill>
                <a:latin typeface="Calibri" panose="020F0502020204030204" pitchFamily="34" charset="0"/>
                <a:cs typeface="Calibri" panose="020F0502020204030204" pitchFamily="34" charset="0"/>
              </a:rPr>
              <a:t>to replace its memory space with a new program.</a:t>
            </a:r>
          </a:p>
          <a:p>
            <a:pPr algn="just"/>
            <a:r>
              <a:rPr lang="en-US" b="1" dirty="0">
                <a:solidFill>
                  <a:schemeClr val="tx1">
                    <a:lumMod val="75000"/>
                    <a:lumOff val="25000"/>
                  </a:schemeClr>
                </a:solidFill>
                <a:latin typeface="Calibri" panose="020F0502020204030204" pitchFamily="34" charset="0"/>
                <a:cs typeface="Calibri" panose="020F0502020204030204" pitchFamily="34" charset="0"/>
              </a:rPr>
              <a:t>Process Termination: Concluding Execution</a:t>
            </a:r>
          </a:p>
          <a:p>
            <a:pPr algn="just"/>
            <a:r>
              <a:rPr lang="en-US" dirty="0">
                <a:solidFill>
                  <a:schemeClr val="tx1">
                    <a:lumMod val="75000"/>
                    <a:lumOff val="25000"/>
                  </a:schemeClr>
                </a:solidFill>
                <a:latin typeface="Calibri" panose="020F0502020204030204" pitchFamily="34" charset="0"/>
                <a:cs typeface="Calibri" panose="020F0502020204030204" pitchFamily="34" charset="0"/>
              </a:rPr>
              <a:t>A process ends its lifecycle by executing its final instruction and calling the </a:t>
            </a:r>
            <a:r>
              <a:rPr lang="en-US" i="1" dirty="0">
                <a:solidFill>
                  <a:schemeClr val="tx1">
                    <a:lumMod val="75000"/>
                    <a:lumOff val="25000"/>
                  </a:schemeClr>
                </a:solidFill>
                <a:latin typeface="Calibri" panose="020F0502020204030204" pitchFamily="34" charset="0"/>
                <a:cs typeface="Calibri" panose="020F0502020204030204" pitchFamily="34" charset="0"/>
              </a:rPr>
              <a:t>exit() </a:t>
            </a:r>
            <a:r>
              <a:rPr lang="en-US" dirty="0">
                <a:solidFill>
                  <a:schemeClr val="tx1">
                    <a:lumMod val="75000"/>
                    <a:lumOff val="25000"/>
                  </a:schemeClr>
                </a:solidFill>
                <a:latin typeface="Calibri" panose="020F0502020204030204" pitchFamily="34" charset="0"/>
                <a:cs typeface="Calibri" panose="020F0502020204030204" pitchFamily="34" charset="0"/>
              </a:rPr>
              <a:t>system call, potentially returning an exit status to its parent (retrieved via </a:t>
            </a:r>
            <a:r>
              <a:rPr lang="en-US" i="1" dirty="0">
                <a:solidFill>
                  <a:schemeClr val="tx1">
                    <a:lumMod val="75000"/>
                    <a:lumOff val="25000"/>
                  </a:schemeClr>
                </a:solidFill>
                <a:latin typeface="Calibri" panose="020F0502020204030204" pitchFamily="34" charset="0"/>
                <a:cs typeface="Calibri" panose="020F0502020204030204" pitchFamily="34" charset="0"/>
              </a:rPr>
              <a:t>wait()</a:t>
            </a:r>
            <a:r>
              <a:rPr lang="en-US" dirty="0">
                <a:solidFill>
                  <a:schemeClr val="tx1">
                    <a:lumMod val="75000"/>
                    <a:lumOff val="25000"/>
                  </a:schemeClr>
                </a:solidFill>
                <a:latin typeface="Calibri" panose="020F0502020204030204" pitchFamily="34" charset="0"/>
                <a:cs typeface="Calibri" panose="020F0502020204030204" pitchFamily="34" charset="0"/>
              </a:rPr>
              <a:t>). The operating system then deallocates all resources held by the terminated </a:t>
            </a:r>
            <a:r>
              <a:rPr lang="en-US" dirty="0" smtClean="0">
                <a:solidFill>
                  <a:schemeClr val="tx1">
                    <a:lumMod val="75000"/>
                    <a:lumOff val="25000"/>
                  </a:schemeClr>
                </a:solidFill>
                <a:latin typeface="Calibri" panose="020F0502020204030204" pitchFamily="34" charset="0"/>
                <a:cs typeface="Calibri" panose="020F0502020204030204" pitchFamily="34" charset="0"/>
              </a:rPr>
              <a:t>process.</a:t>
            </a:r>
          </a:p>
          <a:p>
            <a:pPr algn="just"/>
            <a:r>
              <a:rPr lang="en-US" dirty="0" smtClean="0">
                <a:solidFill>
                  <a:schemeClr val="tx1">
                    <a:lumMod val="75000"/>
                    <a:lumOff val="25000"/>
                  </a:schemeClr>
                </a:solidFill>
                <a:latin typeface="Calibri" panose="020F0502020204030204" pitchFamily="34" charset="0"/>
                <a:cs typeface="Calibri" panose="020F0502020204030204" pitchFamily="34" charset="0"/>
              </a:rPr>
              <a:t>A </a:t>
            </a:r>
            <a:r>
              <a:rPr lang="en-US" dirty="0">
                <a:solidFill>
                  <a:schemeClr val="tx1">
                    <a:lumMod val="75000"/>
                    <a:lumOff val="25000"/>
                  </a:schemeClr>
                </a:solidFill>
                <a:latin typeface="Calibri" panose="020F0502020204030204" pitchFamily="34" charset="0"/>
                <a:cs typeface="Calibri" panose="020F0502020204030204" pitchFamily="34" charset="0"/>
              </a:rPr>
              <a:t>parent process can also prematurely terminate its children using calls like </a:t>
            </a:r>
            <a:r>
              <a:rPr lang="en-US" i="1" dirty="0">
                <a:solidFill>
                  <a:schemeClr val="tx1">
                    <a:lumMod val="75000"/>
                    <a:lumOff val="25000"/>
                  </a:schemeClr>
                </a:solidFill>
                <a:latin typeface="Calibri" panose="020F0502020204030204" pitchFamily="34" charset="0"/>
                <a:cs typeface="Calibri" panose="020F0502020204030204" pitchFamily="34" charset="0"/>
              </a:rPr>
              <a:t>abort() </a:t>
            </a:r>
            <a:r>
              <a:rPr lang="en-US" dirty="0">
                <a:solidFill>
                  <a:schemeClr val="tx1">
                    <a:lumMod val="75000"/>
                    <a:lumOff val="25000"/>
                  </a:schemeClr>
                </a:solidFill>
                <a:latin typeface="Calibri" panose="020F0502020204030204" pitchFamily="34" charset="0"/>
                <a:cs typeface="Calibri" panose="020F0502020204030204" pitchFamily="34" charset="0"/>
              </a:rPr>
              <a:t>or by sending termination signals (</a:t>
            </a:r>
            <a:r>
              <a:rPr lang="en-US" i="1" dirty="0">
                <a:solidFill>
                  <a:schemeClr val="tx1">
                    <a:lumMod val="75000"/>
                    <a:lumOff val="25000"/>
                  </a:schemeClr>
                </a:solidFill>
                <a:latin typeface="Calibri" panose="020F0502020204030204" pitchFamily="34" charset="0"/>
                <a:cs typeface="Calibri" panose="020F0502020204030204" pitchFamily="34" charset="0"/>
              </a:rPr>
              <a:t>kill() </a:t>
            </a:r>
            <a:r>
              <a:rPr lang="en-US" dirty="0">
                <a:solidFill>
                  <a:schemeClr val="tx1">
                    <a:lumMod val="75000"/>
                    <a:lumOff val="25000"/>
                  </a:schemeClr>
                </a:solidFill>
                <a:latin typeface="Calibri" panose="020F0502020204030204" pitchFamily="34" charset="0"/>
                <a:cs typeface="Calibri" panose="020F0502020204030204" pitchFamily="34" charset="0"/>
              </a:rPr>
              <a:t>in UNIX), often due to resource limits, task completion, or the parent's own termination. </a:t>
            </a:r>
            <a:r>
              <a:rPr lang="en-US" b="1" dirty="0">
                <a:solidFill>
                  <a:schemeClr val="tx1">
                    <a:lumMod val="75000"/>
                    <a:lumOff val="25000"/>
                  </a:schemeClr>
                </a:solidFill>
                <a:latin typeface="Calibri" panose="020F0502020204030204" pitchFamily="34" charset="0"/>
                <a:cs typeface="Calibri" panose="020F0502020204030204" pitchFamily="34" charset="0"/>
              </a:rPr>
              <a:t>Cascading termination </a:t>
            </a:r>
            <a:r>
              <a:rPr lang="en-US" dirty="0">
                <a:solidFill>
                  <a:schemeClr val="tx1">
                    <a:lumMod val="75000"/>
                    <a:lumOff val="25000"/>
                  </a:schemeClr>
                </a:solidFill>
                <a:latin typeface="Calibri" panose="020F0502020204030204" pitchFamily="34" charset="0"/>
                <a:cs typeface="Calibri" panose="020F0502020204030204" pitchFamily="34" charset="0"/>
              </a:rPr>
              <a:t>ensures that when a parent terminates, all its children are also terminated, preventing </a:t>
            </a:r>
            <a:r>
              <a:rPr lang="en-US" b="1" dirty="0">
                <a:solidFill>
                  <a:schemeClr val="tx1">
                    <a:lumMod val="75000"/>
                    <a:lumOff val="25000"/>
                  </a:schemeClr>
                </a:solidFill>
                <a:latin typeface="Calibri" panose="020F0502020204030204" pitchFamily="34" charset="0"/>
                <a:cs typeface="Calibri" panose="020F0502020204030204" pitchFamily="34" charset="0"/>
              </a:rPr>
              <a:t>orphaned </a:t>
            </a:r>
            <a:r>
              <a:rPr lang="en-US" dirty="0">
                <a:solidFill>
                  <a:schemeClr val="tx1">
                    <a:lumMod val="75000"/>
                    <a:lumOff val="25000"/>
                  </a:schemeClr>
                </a:solidFill>
                <a:latin typeface="Calibri" panose="020F0502020204030204" pitchFamily="34" charset="0"/>
                <a:cs typeface="Calibri" panose="020F0502020204030204" pitchFamily="34" charset="0"/>
              </a:rPr>
              <a:t>processes. The </a:t>
            </a:r>
            <a:r>
              <a:rPr lang="en-US" i="1" dirty="0">
                <a:solidFill>
                  <a:schemeClr val="tx1">
                    <a:lumMod val="75000"/>
                    <a:lumOff val="25000"/>
                  </a:schemeClr>
                </a:solidFill>
                <a:latin typeface="Calibri" panose="020F0502020204030204" pitchFamily="34" charset="0"/>
                <a:cs typeface="Calibri" panose="020F0502020204030204" pitchFamily="34" charset="0"/>
              </a:rPr>
              <a:t>wait() </a:t>
            </a:r>
            <a:r>
              <a:rPr lang="en-US" dirty="0">
                <a:solidFill>
                  <a:schemeClr val="tx1">
                    <a:lumMod val="75000"/>
                    <a:lumOff val="25000"/>
                  </a:schemeClr>
                </a:solidFill>
                <a:latin typeface="Calibri" panose="020F0502020204030204" pitchFamily="34" charset="0"/>
                <a:cs typeface="Calibri" panose="020F0502020204030204" pitchFamily="34" charset="0"/>
              </a:rPr>
              <a:t>system call allows a parent to pause its execution until a child finishes, retrieving its exit status.</a:t>
            </a:r>
          </a:p>
          <a:p>
            <a:pPr algn="just"/>
            <a:r>
              <a:rPr lang="en-US" dirty="0">
                <a:solidFill>
                  <a:schemeClr val="tx1">
                    <a:lumMod val="75000"/>
                    <a:lumOff val="25000"/>
                  </a:schemeClr>
                </a:solidFill>
                <a:latin typeface="Calibri" panose="020F0502020204030204" pitchFamily="34" charset="0"/>
                <a:cs typeface="Calibri" panose="020F0502020204030204" pitchFamily="34" charset="0"/>
              </a:rPr>
              <a:t>Terminated processes can exist in special states: </a:t>
            </a:r>
            <a:r>
              <a:rPr lang="en-US" b="1" dirty="0">
                <a:solidFill>
                  <a:schemeClr val="tx1">
                    <a:lumMod val="75000"/>
                    <a:lumOff val="25000"/>
                  </a:schemeClr>
                </a:solidFill>
                <a:latin typeface="Calibri" panose="020F0502020204030204" pitchFamily="34" charset="0"/>
                <a:cs typeface="Calibri" panose="020F0502020204030204" pitchFamily="34" charset="0"/>
              </a:rPr>
              <a:t>zombies</a:t>
            </a:r>
            <a:r>
              <a:rPr lang="en-US" dirty="0">
                <a:solidFill>
                  <a:schemeClr val="tx1">
                    <a:lumMod val="75000"/>
                    <a:lumOff val="25000"/>
                  </a:schemeClr>
                </a:solidFill>
                <a:latin typeface="Calibri" panose="020F0502020204030204" pitchFamily="34" charset="0"/>
                <a:cs typeface="Calibri" panose="020F0502020204030204" pitchFamily="34" charset="0"/>
              </a:rPr>
              <a:t>, where the process has exited but its process table entry remains until the parent calls </a:t>
            </a:r>
            <a:r>
              <a:rPr lang="en-US" i="1" dirty="0">
                <a:solidFill>
                  <a:schemeClr val="tx1">
                    <a:lumMod val="75000"/>
                    <a:lumOff val="25000"/>
                  </a:schemeClr>
                </a:solidFill>
                <a:latin typeface="Calibri" panose="020F0502020204030204" pitchFamily="34" charset="0"/>
                <a:cs typeface="Calibri" panose="020F0502020204030204" pitchFamily="34" charset="0"/>
              </a:rPr>
              <a:t>wait(); </a:t>
            </a:r>
            <a:r>
              <a:rPr lang="en-US" dirty="0">
                <a:solidFill>
                  <a:schemeClr val="tx1">
                    <a:lumMod val="75000"/>
                    <a:lumOff val="25000"/>
                  </a:schemeClr>
                </a:solidFill>
                <a:latin typeface="Calibri" panose="020F0502020204030204" pitchFamily="34" charset="0"/>
                <a:cs typeface="Calibri" panose="020F0502020204030204" pitchFamily="34" charset="0"/>
              </a:rPr>
              <a:t>and orphans, where the parent has terminated, and the child is adopted by a system process (like </a:t>
            </a:r>
            <a:r>
              <a:rPr lang="en-US" i="1" dirty="0">
                <a:solidFill>
                  <a:schemeClr val="tx1">
                    <a:lumMod val="75000"/>
                    <a:lumOff val="25000"/>
                  </a:schemeClr>
                </a:solidFill>
                <a:latin typeface="Calibri" panose="020F0502020204030204" pitchFamily="34" charset="0"/>
                <a:cs typeface="Calibri" panose="020F0502020204030204" pitchFamily="34" charset="0"/>
              </a:rPr>
              <a:t>init</a:t>
            </a:r>
            <a:r>
              <a:rPr lang="en-US" dirty="0">
                <a:solidFill>
                  <a:schemeClr val="tx1">
                    <a:lumMod val="75000"/>
                    <a:lumOff val="25000"/>
                  </a:schemeClr>
                </a:solidFill>
                <a:latin typeface="Calibri" panose="020F0502020204030204" pitchFamily="34" charset="0"/>
                <a:cs typeface="Calibri" panose="020F0502020204030204" pitchFamily="34" charset="0"/>
              </a:rPr>
              <a:t> or </a:t>
            </a:r>
            <a:r>
              <a:rPr lang="en-US" i="1" dirty="0" smtClean="0">
                <a:solidFill>
                  <a:schemeClr val="tx1">
                    <a:lumMod val="75000"/>
                    <a:lumOff val="25000"/>
                  </a:schemeClr>
                </a:solidFill>
                <a:latin typeface="Calibri" panose="020F0502020204030204" pitchFamily="34" charset="0"/>
                <a:cs typeface="Calibri" panose="020F0502020204030204" pitchFamily="34" charset="0"/>
              </a:rPr>
              <a:t>systemd</a:t>
            </a:r>
            <a:r>
              <a:rPr lang="en-US" dirty="0" smtClean="0">
                <a:solidFill>
                  <a:schemeClr val="tx1">
                    <a:lumMod val="75000"/>
                    <a:lumOff val="25000"/>
                  </a:schemeClr>
                </a:solidFill>
                <a:latin typeface="Calibri" panose="020F0502020204030204" pitchFamily="34" charset="0"/>
                <a:cs typeface="Calibri" panose="020F0502020204030204" pitchFamily="34" charset="0"/>
              </a:rPr>
              <a:t>) </a:t>
            </a:r>
            <a:r>
              <a:rPr lang="en-US" dirty="0">
                <a:solidFill>
                  <a:schemeClr val="tx1">
                    <a:lumMod val="75000"/>
                    <a:lumOff val="25000"/>
                  </a:schemeClr>
                </a:solidFill>
                <a:latin typeface="Calibri" panose="020F0502020204030204" pitchFamily="34" charset="0"/>
                <a:cs typeface="Calibri" panose="020F0502020204030204" pitchFamily="34" charset="0"/>
              </a:rPr>
              <a:t>for eventual cleanup</a:t>
            </a:r>
            <a:r>
              <a:rPr lang="en-US" dirty="0" smtClean="0">
                <a:solidFill>
                  <a:schemeClr val="tx1">
                    <a:lumMod val="75000"/>
                    <a:lumOff val="25000"/>
                  </a:schemeClr>
                </a:solidFill>
                <a:latin typeface="Calibri" panose="020F0502020204030204" pitchFamily="34" charset="0"/>
                <a:cs typeface="Calibri" panose="020F0502020204030204" pitchFamily="34" charset="0"/>
              </a:rPr>
              <a:t>.</a:t>
            </a:r>
            <a:endParaRPr lang="en-US"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33" name="文本框 32"/>
          <p:cNvSpPr txBox="1"/>
          <p:nvPr/>
        </p:nvSpPr>
        <p:spPr>
          <a:xfrm>
            <a:off x="190309" y="291112"/>
            <a:ext cx="9737461" cy="707886"/>
          </a:xfrm>
          <a:prstGeom prst="rect">
            <a:avLst/>
          </a:prstGeom>
          <a:noFill/>
        </p:spPr>
        <p:txBody>
          <a:bodyPr wrap="square" rtlCol="0">
            <a:spAutoFit/>
          </a:bodyPr>
          <a:lstStyle/>
          <a:p>
            <a:r>
              <a:rPr lang="en-US" sz="4000" dirty="0">
                <a:solidFill>
                  <a:schemeClr val="bg1"/>
                </a:solidFill>
                <a:latin typeface="Agenda" panose="02000603040000020004" pitchFamily="2" charset="0"/>
              </a:rPr>
              <a:t>Operations on Processes</a:t>
            </a:r>
          </a:p>
        </p:txBody>
      </p:sp>
      <p:sp>
        <p:nvSpPr>
          <p:cNvPr id="2" name="Rectangle 1"/>
          <p:cNvSpPr/>
          <p:nvPr/>
        </p:nvSpPr>
        <p:spPr>
          <a:xfrm>
            <a:off x="8836090" y="1716833"/>
            <a:ext cx="2603241" cy="7489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03525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t="82041"/>
          <a:stretch>
            <a:fillRect/>
          </a:stretch>
        </p:blipFill>
        <p:spPr>
          <a:xfrm>
            <a:off x="0" y="-32084"/>
            <a:ext cx="12192000" cy="1077113"/>
          </a:xfrm>
          <a:prstGeom prst="rect">
            <a:avLst/>
          </a:prstGeom>
        </p:spPr>
      </p:pic>
      <p:sp>
        <p:nvSpPr>
          <p:cNvPr id="24" name="文本框 23"/>
          <p:cNvSpPr txBox="1"/>
          <p:nvPr/>
        </p:nvSpPr>
        <p:spPr>
          <a:xfrm>
            <a:off x="307069" y="244155"/>
            <a:ext cx="7558638" cy="707886"/>
          </a:xfrm>
          <a:prstGeom prst="rect">
            <a:avLst/>
          </a:prstGeom>
          <a:noFill/>
        </p:spPr>
        <p:txBody>
          <a:bodyPr wrap="square" rtlCol="0">
            <a:spAutoFit/>
          </a:bodyPr>
          <a:lstStyle/>
          <a:p>
            <a:r>
              <a:rPr lang="en-US" sz="4000" dirty="0">
                <a:solidFill>
                  <a:schemeClr val="bg1"/>
                </a:solidFill>
                <a:latin typeface="Agenda" panose="02000603040000020004" pitchFamily="2" charset="0"/>
              </a:rPr>
              <a:t>Process </a:t>
            </a:r>
            <a:r>
              <a:rPr lang="en-US" sz="4000" dirty="0" smtClean="0">
                <a:solidFill>
                  <a:schemeClr val="bg1"/>
                </a:solidFill>
                <a:latin typeface="Agenda" panose="02000603040000020004" pitchFamily="2" charset="0"/>
              </a:rPr>
              <a:t>Types</a:t>
            </a:r>
            <a:endParaRPr lang="en-US" sz="7200" dirty="0">
              <a:solidFill>
                <a:schemeClr val="bg1"/>
              </a:solidFill>
              <a:latin typeface="Agenda" panose="02000603040000020004" pitchFamily="2" charset="0"/>
            </a:endParaRPr>
          </a:p>
        </p:txBody>
      </p:sp>
      <p:sp>
        <p:nvSpPr>
          <p:cNvPr id="2" name="Rectangle 1"/>
          <p:cNvSpPr/>
          <p:nvPr/>
        </p:nvSpPr>
        <p:spPr>
          <a:xfrm>
            <a:off x="0" y="802434"/>
            <a:ext cx="12192000" cy="6307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a:solidFill>
                  <a:schemeClr val="tx1">
                    <a:lumMod val="75000"/>
                    <a:lumOff val="25000"/>
                  </a:schemeClr>
                </a:solidFill>
                <a:latin typeface="Calibri" panose="020F0502020204030204" pitchFamily="34" charset="0"/>
                <a:cs typeface="Calibri" panose="020F0502020204030204" pitchFamily="34" charset="0"/>
              </a:rPr>
              <a:t>Foreground </a:t>
            </a:r>
            <a:r>
              <a:rPr lang="en-US" b="1" dirty="0" smtClean="0">
                <a:solidFill>
                  <a:schemeClr val="tx1">
                    <a:lumMod val="75000"/>
                    <a:lumOff val="25000"/>
                  </a:schemeClr>
                </a:solidFill>
                <a:latin typeface="Calibri" panose="020F0502020204030204" pitchFamily="34" charset="0"/>
                <a:cs typeface="Calibri" panose="020F0502020204030204" pitchFamily="34" charset="0"/>
              </a:rPr>
              <a:t>Process: </a:t>
            </a:r>
            <a:r>
              <a:rPr lang="en-US" dirty="0" smtClean="0">
                <a:solidFill>
                  <a:schemeClr val="tx1">
                    <a:lumMod val="75000"/>
                    <a:lumOff val="25000"/>
                  </a:schemeClr>
                </a:solidFill>
                <a:latin typeface="Calibri" panose="020F0502020204030204" pitchFamily="34" charset="0"/>
                <a:cs typeface="Calibri" panose="020F0502020204030204" pitchFamily="34" charset="0"/>
              </a:rPr>
              <a:t>Active</a:t>
            </a:r>
            <a:r>
              <a:rPr lang="en-US" dirty="0">
                <a:solidFill>
                  <a:schemeClr val="tx1">
                    <a:lumMod val="75000"/>
                    <a:lumOff val="25000"/>
                  </a:schemeClr>
                </a:solidFill>
                <a:latin typeface="Calibri" panose="020F0502020204030204" pitchFamily="34" charset="0"/>
                <a:cs typeface="Calibri" panose="020F0502020204030204" pitchFamily="34" charset="0"/>
              </a:rPr>
              <a:t>, user-facing applications with visible interfaces. They receive direct user input (keyboard, mouse) and display output on the screen. The user has direct control and often prioritizes their resources for responsiveness. Examples include the active window of a word processor or a web browser.  </a:t>
            </a:r>
          </a:p>
          <a:p>
            <a:pPr algn="just"/>
            <a:r>
              <a:rPr lang="en-US" b="1" dirty="0">
                <a:solidFill>
                  <a:schemeClr val="tx1">
                    <a:lumMod val="75000"/>
                    <a:lumOff val="25000"/>
                  </a:schemeClr>
                </a:solidFill>
                <a:latin typeface="Calibri" panose="020F0502020204030204" pitchFamily="34" charset="0"/>
                <a:cs typeface="Calibri" panose="020F0502020204030204" pitchFamily="34" charset="0"/>
              </a:rPr>
              <a:t>Background </a:t>
            </a:r>
            <a:r>
              <a:rPr lang="en-US" b="1" dirty="0" smtClean="0">
                <a:solidFill>
                  <a:schemeClr val="tx1">
                    <a:lumMod val="75000"/>
                    <a:lumOff val="25000"/>
                  </a:schemeClr>
                </a:solidFill>
                <a:latin typeface="Calibri" panose="020F0502020204030204" pitchFamily="34" charset="0"/>
                <a:cs typeface="Calibri" panose="020F0502020204030204" pitchFamily="34" charset="0"/>
              </a:rPr>
              <a:t>Process: </a:t>
            </a:r>
            <a:r>
              <a:rPr lang="en-US" dirty="0" smtClean="0">
                <a:solidFill>
                  <a:schemeClr val="tx1">
                    <a:lumMod val="75000"/>
                    <a:lumOff val="25000"/>
                  </a:schemeClr>
                </a:solidFill>
                <a:latin typeface="Calibri" panose="020F0502020204030204" pitchFamily="34" charset="0"/>
                <a:cs typeface="Calibri" panose="020F0502020204030204" pitchFamily="34" charset="0"/>
              </a:rPr>
              <a:t>Processes </a:t>
            </a:r>
            <a:r>
              <a:rPr lang="en-US" dirty="0">
                <a:solidFill>
                  <a:schemeClr val="tx1">
                    <a:lumMod val="75000"/>
                    <a:lumOff val="25000"/>
                  </a:schemeClr>
                </a:solidFill>
                <a:latin typeface="Calibri" panose="020F0502020204030204" pitchFamily="34" charset="0"/>
                <a:cs typeface="Calibri" panose="020F0502020204030204" pitchFamily="34" charset="0"/>
              </a:rPr>
              <a:t>running without direct user interaction, performing tasks behind the scenes. They don't typically interact with the active display and might use files or network connections for input/output. Examples include downloading files or printing. They often have lower priority than foreground processes.  </a:t>
            </a:r>
          </a:p>
          <a:p>
            <a:pPr algn="just"/>
            <a:r>
              <a:rPr lang="en-US" b="1" dirty="0">
                <a:solidFill>
                  <a:schemeClr val="tx1">
                    <a:lumMod val="75000"/>
                    <a:lumOff val="25000"/>
                  </a:schemeClr>
                </a:solidFill>
                <a:latin typeface="Calibri" panose="020F0502020204030204" pitchFamily="34" charset="0"/>
                <a:cs typeface="Calibri" panose="020F0502020204030204" pitchFamily="34" charset="0"/>
              </a:rPr>
              <a:t>Service Process (Daemon</a:t>
            </a:r>
            <a:r>
              <a:rPr lang="en-US" b="1" dirty="0" smtClean="0">
                <a:solidFill>
                  <a:schemeClr val="tx1">
                    <a:lumMod val="75000"/>
                    <a:lumOff val="25000"/>
                  </a:schemeClr>
                </a:solidFill>
                <a:latin typeface="Calibri" panose="020F0502020204030204" pitchFamily="34" charset="0"/>
                <a:cs typeface="Calibri" panose="020F0502020204030204" pitchFamily="34" charset="0"/>
              </a:rPr>
              <a:t>): </a:t>
            </a:r>
            <a:r>
              <a:rPr lang="en-US" dirty="0" smtClean="0">
                <a:solidFill>
                  <a:schemeClr val="tx1">
                    <a:lumMod val="75000"/>
                    <a:lumOff val="25000"/>
                  </a:schemeClr>
                </a:solidFill>
                <a:latin typeface="Calibri" panose="020F0502020204030204" pitchFamily="34" charset="0"/>
                <a:cs typeface="Calibri" panose="020F0502020204030204" pitchFamily="34" charset="0"/>
              </a:rPr>
              <a:t>Specialized </a:t>
            </a:r>
            <a:r>
              <a:rPr lang="en-US" dirty="0">
                <a:solidFill>
                  <a:schemeClr val="tx1">
                    <a:lumMod val="75000"/>
                    <a:lumOff val="25000"/>
                  </a:schemeClr>
                </a:solidFill>
                <a:latin typeface="Calibri" panose="020F0502020204030204" pitchFamily="34" charset="0"/>
                <a:cs typeface="Calibri" panose="020F0502020204030204" pitchFamily="34" charset="0"/>
              </a:rPr>
              <a:t>background processes providing essential OS or application functionalities. They often start automatically and run continuously, listening for requests and performing tasks without direct user interfaces. Examples include web servers, database servers, and print spoolers.  </a:t>
            </a:r>
          </a:p>
          <a:p>
            <a:pPr algn="just"/>
            <a:r>
              <a:rPr lang="en-US" b="1" dirty="0">
                <a:solidFill>
                  <a:schemeClr val="tx1">
                    <a:lumMod val="75000"/>
                    <a:lumOff val="25000"/>
                  </a:schemeClr>
                </a:solidFill>
                <a:latin typeface="Calibri" panose="020F0502020204030204" pitchFamily="34" charset="0"/>
                <a:cs typeface="Calibri" panose="020F0502020204030204" pitchFamily="34" charset="0"/>
              </a:rPr>
              <a:t>Batch </a:t>
            </a:r>
            <a:r>
              <a:rPr lang="en-US" b="1" dirty="0" smtClean="0">
                <a:solidFill>
                  <a:schemeClr val="tx1">
                    <a:lumMod val="75000"/>
                    <a:lumOff val="25000"/>
                  </a:schemeClr>
                </a:solidFill>
                <a:latin typeface="Calibri" panose="020F0502020204030204" pitchFamily="34" charset="0"/>
                <a:cs typeface="Calibri" panose="020F0502020204030204" pitchFamily="34" charset="0"/>
              </a:rPr>
              <a:t>Process: </a:t>
            </a:r>
            <a:r>
              <a:rPr lang="en-US" dirty="0" smtClean="0">
                <a:solidFill>
                  <a:schemeClr val="tx1">
                    <a:lumMod val="75000"/>
                    <a:lumOff val="25000"/>
                  </a:schemeClr>
                </a:solidFill>
                <a:latin typeface="Calibri" panose="020F0502020204030204" pitchFamily="34" charset="0"/>
                <a:cs typeface="Calibri" panose="020F0502020204030204" pitchFamily="34" charset="0"/>
              </a:rPr>
              <a:t>Processes </a:t>
            </a:r>
            <a:r>
              <a:rPr lang="en-US" dirty="0">
                <a:solidFill>
                  <a:schemeClr val="tx1">
                    <a:lumMod val="75000"/>
                    <a:lumOff val="25000"/>
                  </a:schemeClr>
                </a:solidFill>
                <a:latin typeface="Calibri" panose="020F0502020204030204" pitchFamily="34" charset="0"/>
                <a:cs typeface="Calibri" panose="020F0502020204030204" pitchFamily="34" charset="0"/>
              </a:rPr>
              <a:t>executing a series of tasks automatically without user intervention during runtime. Input and output are usually through predefined files or streams. They are often scheduled for off-peak hours for tasks like data processing or backups.</a:t>
            </a:r>
          </a:p>
          <a:p>
            <a:pPr algn="just"/>
            <a:r>
              <a:rPr lang="en-US" b="1" dirty="0">
                <a:solidFill>
                  <a:schemeClr val="tx1">
                    <a:lumMod val="75000"/>
                    <a:lumOff val="25000"/>
                  </a:schemeClr>
                </a:solidFill>
                <a:latin typeface="Calibri" panose="020F0502020204030204" pitchFamily="34" charset="0"/>
                <a:cs typeface="Calibri" panose="020F0502020204030204" pitchFamily="34" charset="0"/>
              </a:rPr>
              <a:t>Interactive </a:t>
            </a:r>
            <a:r>
              <a:rPr lang="en-US" b="1" dirty="0" smtClean="0">
                <a:solidFill>
                  <a:schemeClr val="tx1">
                    <a:lumMod val="75000"/>
                    <a:lumOff val="25000"/>
                  </a:schemeClr>
                </a:solidFill>
                <a:latin typeface="Calibri" panose="020F0502020204030204" pitchFamily="34" charset="0"/>
                <a:cs typeface="Calibri" panose="020F0502020204030204" pitchFamily="34" charset="0"/>
              </a:rPr>
              <a:t>Process: </a:t>
            </a:r>
            <a:r>
              <a:rPr lang="en-US" dirty="0" smtClean="0">
                <a:solidFill>
                  <a:schemeClr val="tx1">
                    <a:lumMod val="75000"/>
                    <a:lumOff val="25000"/>
                  </a:schemeClr>
                </a:solidFill>
                <a:latin typeface="Calibri" panose="020F0502020204030204" pitchFamily="34" charset="0"/>
                <a:cs typeface="Calibri" panose="020F0502020204030204" pitchFamily="34" charset="0"/>
              </a:rPr>
              <a:t>Processes </a:t>
            </a:r>
            <a:r>
              <a:rPr lang="en-US" dirty="0">
                <a:solidFill>
                  <a:schemeClr val="tx1">
                    <a:lumMod val="75000"/>
                    <a:lumOff val="25000"/>
                  </a:schemeClr>
                </a:solidFill>
                <a:latin typeface="Calibri" panose="020F0502020204030204" pitchFamily="34" charset="0"/>
                <a:cs typeface="Calibri" panose="020F0502020204030204" pitchFamily="34" charset="0"/>
              </a:rPr>
              <a:t>requiring user input to proceed, though they might not be the currently focused application. They engage in a dialogue with the user through terminals or dialog boxes, waiting for specific input to continue execution, like command-line tools prompting for parameters.</a:t>
            </a:r>
          </a:p>
          <a:p>
            <a:pPr algn="just"/>
            <a:r>
              <a:rPr lang="en-US" b="1" dirty="0">
                <a:solidFill>
                  <a:schemeClr val="tx1">
                    <a:lumMod val="75000"/>
                    <a:lumOff val="25000"/>
                  </a:schemeClr>
                </a:solidFill>
                <a:latin typeface="Calibri" panose="020F0502020204030204" pitchFamily="34" charset="0"/>
                <a:cs typeface="Calibri" panose="020F0502020204030204" pitchFamily="34" charset="0"/>
              </a:rPr>
              <a:t>Zombie </a:t>
            </a:r>
            <a:r>
              <a:rPr lang="en-US" b="1" dirty="0" smtClean="0">
                <a:solidFill>
                  <a:schemeClr val="tx1">
                    <a:lumMod val="75000"/>
                    <a:lumOff val="25000"/>
                  </a:schemeClr>
                </a:solidFill>
                <a:latin typeface="Calibri" panose="020F0502020204030204" pitchFamily="34" charset="0"/>
                <a:cs typeface="Calibri" panose="020F0502020204030204" pitchFamily="34" charset="0"/>
              </a:rPr>
              <a:t>Process: </a:t>
            </a:r>
            <a:r>
              <a:rPr lang="en-US" dirty="0" smtClean="0">
                <a:solidFill>
                  <a:schemeClr val="tx1">
                    <a:lumMod val="75000"/>
                    <a:lumOff val="25000"/>
                  </a:schemeClr>
                </a:solidFill>
                <a:latin typeface="Calibri" panose="020F0502020204030204" pitchFamily="34" charset="0"/>
                <a:cs typeface="Calibri" panose="020F0502020204030204" pitchFamily="34" charset="0"/>
              </a:rPr>
              <a:t>Terminated </a:t>
            </a:r>
            <a:r>
              <a:rPr lang="en-US" dirty="0">
                <a:solidFill>
                  <a:schemeClr val="tx1">
                    <a:lumMod val="75000"/>
                    <a:lumOff val="25000"/>
                  </a:schemeClr>
                </a:solidFill>
                <a:latin typeface="Calibri" panose="020F0502020204030204" pitchFamily="34" charset="0"/>
                <a:cs typeface="Calibri" panose="020F0502020204030204" pitchFamily="34" charset="0"/>
              </a:rPr>
              <a:t>processes that still have an entry in the process table, holding exit status for the parent. They consume minimal resources but need the parent to acknowledge their termination via a wait() system call to be fully removed.  </a:t>
            </a:r>
          </a:p>
          <a:p>
            <a:pPr algn="just"/>
            <a:r>
              <a:rPr lang="en-US" b="1" dirty="0">
                <a:solidFill>
                  <a:schemeClr val="tx1">
                    <a:lumMod val="75000"/>
                    <a:lumOff val="25000"/>
                  </a:schemeClr>
                </a:solidFill>
                <a:latin typeface="Calibri" panose="020F0502020204030204" pitchFamily="34" charset="0"/>
                <a:cs typeface="Calibri" panose="020F0502020204030204" pitchFamily="34" charset="0"/>
              </a:rPr>
              <a:t>Console </a:t>
            </a:r>
            <a:r>
              <a:rPr lang="en-US" b="1" dirty="0" smtClean="0">
                <a:solidFill>
                  <a:schemeClr val="tx1">
                    <a:lumMod val="75000"/>
                    <a:lumOff val="25000"/>
                  </a:schemeClr>
                </a:solidFill>
                <a:latin typeface="Calibri" panose="020F0502020204030204" pitchFamily="34" charset="0"/>
                <a:cs typeface="Calibri" panose="020F0502020204030204" pitchFamily="34" charset="0"/>
              </a:rPr>
              <a:t>Process: </a:t>
            </a:r>
            <a:r>
              <a:rPr lang="en-US" dirty="0" smtClean="0">
                <a:solidFill>
                  <a:schemeClr val="tx1">
                    <a:lumMod val="75000"/>
                    <a:lumOff val="25000"/>
                  </a:schemeClr>
                </a:solidFill>
                <a:latin typeface="Calibri" panose="020F0502020204030204" pitchFamily="34" charset="0"/>
                <a:cs typeface="Calibri" panose="020F0502020204030204" pitchFamily="34" charset="0"/>
              </a:rPr>
              <a:t>Processes </a:t>
            </a:r>
            <a:r>
              <a:rPr lang="en-US" dirty="0">
                <a:solidFill>
                  <a:schemeClr val="tx1">
                    <a:lumMod val="75000"/>
                    <a:lumOff val="25000"/>
                  </a:schemeClr>
                </a:solidFill>
                <a:latin typeface="Calibri" panose="020F0502020204030204" pitchFamily="34" charset="0"/>
                <a:cs typeface="Calibri" panose="020F0502020204030204" pitchFamily="34" charset="0"/>
              </a:rPr>
              <a:t>running within a command-line interface or terminal emulator. They interact with the user through text-based commands and output displayed in the terminal. Examples include shell commands and text-based editors. </a:t>
            </a:r>
          </a:p>
        </p:txBody>
      </p:sp>
    </p:spTree>
    <p:extLst>
      <p:ext uri="{BB962C8B-B14F-4D97-AF65-F5344CB8AC3E}">
        <p14:creationId xmlns:p14="http://schemas.microsoft.com/office/powerpoint/2010/main" val="27833675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t="82041"/>
          <a:stretch>
            <a:fillRect/>
          </a:stretch>
        </p:blipFill>
        <p:spPr>
          <a:xfrm>
            <a:off x="0" y="-32084"/>
            <a:ext cx="12192000" cy="1235733"/>
          </a:xfrm>
          <a:prstGeom prst="rect">
            <a:avLst/>
          </a:prstGeom>
        </p:spPr>
      </p:pic>
      <p:sp>
        <p:nvSpPr>
          <p:cNvPr id="24" name="文本框 23"/>
          <p:cNvSpPr txBox="1"/>
          <p:nvPr/>
        </p:nvSpPr>
        <p:spPr>
          <a:xfrm>
            <a:off x="307069" y="244155"/>
            <a:ext cx="7558638" cy="707886"/>
          </a:xfrm>
          <a:prstGeom prst="rect">
            <a:avLst/>
          </a:prstGeom>
          <a:noFill/>
        </p:spPr>
        <p:txBody>
          <a:bodyPr wrap="square" rtlCol="0">
            <a:spAutoFit/>
          </a:bodyPr>
          <a:lstStyle/>
          <a:p>
            <a:r>
              <a:rPr lang="en-US" sz="4000" dirty="0" smtClean="0">
                <a:solidFill>
                  <a:schemeClr val="bg1"/>
                </a:solidFill>
                <a:latin typeface="Agenda" panose="02000603040000020004" pitchFamily="2" charset="0"/>
              </a:rPr>
              <a:t>CONCLUSION</a:t>
            </a:r>
            <a:endParaRPr lang="en-US" sz="7200" dirty="0">
              <a:solidFill>
                <a:schemeClr val="bg1"/>
              </a:solidFill>
              <a:latin typeface="Agenda" panose="02000603040000020004" pitchFamily="2" charset="0"/>
            </a:endParaRPr>
          </a:p>
        </p:txBody>
      </p:sp>
      <p:sp>
        <p:nvSpPr>
          <p:cNvPr id="2" name="Rectangle 1"/>
          <p:cNvSpPr/>
          <p:nvPr/>
        </p:nvSpPr>
        <p:spPr>
          <a:xfrm>
            <a:off x="475861" y="1483567"/>
            <a:ext cx="11262048" cy="4198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400" b="1" dirty="0">
                <a:solidFill>
                  <a:schemeClr val="bg2">
                    <a:lumMod val="50000"/>
                  </a:schemeClr>
                </a:solidFill>
                <a:latin typeface="Calibri" panose="020F0502020204030204" pitchFamily="34" charset="0"/>
                <a:cs typeface="Calibri" panose="020F0502020204030204" pitchFamily="34" charset="0"/>
              </a:rPr>
              <a:t>In summary, this presentation has provided an overview of process management, highlighting its importance in modern operating systems. We've examined the differences between single and multi-threaded processes, showcasing the advantages of multithreading in terms of responsiveness, resource sharing, and scalability. We also explored single-core and multi-core systems and how they handle processes. Finally, we discussed thread libraries, kernel threads, multithreading models, process creation, and termination, emphasizing the operating system's role in effectively managing these fundamental aspects of computing.</a:t>
            </a:r>
            <a:endParaRPr lang="en-US" sz="2400" dirty="0">
              <a:solidFill>
                <a:schemeClr val="bg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7688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1438" y="17625"/>
            <a:ext cx="10260562" cy="6840375"/>
          </a:xfrm>
          <a:prstGeom prst="rect">
            <a:avLst/>
          </a:prstGeom>
        </p:spPr>
      </p:pic>
      <p:sp>
        <p:nvSpPr>
          <p:cNvPr id="3" name="文本框 2"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7457219" y="1480561"/>
            <a:ext cx="4262029" cy="1446550"/>
          </a:xfrm>
          <a:prstGeom prst="rect">
            <a:avLst/>
          </a:prstGeom>
          <a:noFill/>
        </p:spPr>
        <p:txBody>
          <a:bodyPr wrap="square" rtlCol="0">
            <a:spAutoFit/>
          </a:bodyPr>
          <a:lstStyle/>
          <a:p>
            <a:pPr algn="ctr"/>
            <a:r>
              <a:rPr lang="en-US" altLang="zh-CN" sz="4400" b="1" dirty="0">
                <a:solidFill>
                  <a:srgbClr val="FFFFFF"/>
                </a:solidFill>
                <a:latin typeface="Arial" panose="020B0704020202020204" pitchFamily="34" charset="0"/>
                <a:ea typeface="Arial" panose="020B0704020202020204" pitchFamily="34" charset="0"/>
                <a:cs typeface="Arial" panose="020B0704020202020204" pitchFamily="34" charset="0"/>
              </a:rPr>
              <a:t>Thank you for listening </a:t>
            </a:r>
            <a:endParaRPr lang="zh-CN" altLang="en-US" sz="3200" b="1" dirty="0">
              <a:solidFill>
                <a:srgbClr val="FFFFFF"/>
              </a:solidFill>
              <a:latin typeface="Arial" panose="020B0704020202020204" pitchFamily="34" charset="0"/>
              <a:ea typeface="Arial" panose="020B0704020202020204" pitchFamily="34" charset="0"/>
              <a:cs typeface="Arial" panose="020B0704020202020204" pitchFamily="34" charset="0"/>
            </a:endParaRPr>
          </a:p>
        </p:txBody>
      </p:sp>
      <p:sp>
        <p:nvSpPr>
          <p:cNvPr id="12" name="文本框 11"/>
          <p:cNvSpPr txBox="1"/>
          <p:nvPr/>
        </p:nvSpPr>
        <p:spPr>
          <a:xfrm>
            <a:off x="8393355" y="5528693"/>
            <a:ext cx="3680020" cy="829073"/>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400" dirty="0">
                <a:solidFill>
                  <a:schemeClr val="bg1">
                    <a:lumMod val="75000"/>
                  </a:schemeClr>
                </a:solidFill>
                <a:latin typeface="Arial" panose="020B0704020202020204" pitchFamily="34" charset="0"/>
                <a:ea typeface="+mj-ea"/>
              </a:rPr>
              <a:t>The user can demonstrate on a projector or computer, or print the presentation and make it film</a:t>
            </a:r>
          </a:p>
        </p:txBody>
      </p:sp>
      <p:sp>
        <p:nvSpPr>
          <p:cNvPr id="4" name="Rectangle 3"/>
          <p:cNvSpPr/>
          <p:nvPr/>
        </p:nvSpPr>
        <p:spPr>
          <a:xfrm>
            <a:off x="2612571" y="4058816"/>
            <a:ext cx="3452327" cy="27338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713583" y="3424336"/>
            <a:ext cx="3657601" cy="3097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202322240334</a:t>
            </a:r>
          </a:p>
          <a:p>
            <a:pPr algn="ctr"/>
            <a:r>
              <a:rPr lang="en-US" sz="3200" dirty="0" smtClean="0"/>
              <a:t>202322240355</a:t>
            </a:r>
          </a:p>
          <a:p>
            <a:pPr algn="ctr"/>
            <a:r>
              <a:rPr lang="en-US" sz="3200" dirty="0" smtClean="0"/>
              <a:t>202322240364</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750" fill="hold"/>
                                        <p:tgtEl>
                                          <p:spTgt spid="3"/>
                                        </p:tgtEl>
                                        <p:attrNameLst>
                                          <p:attrName>ppt_w</p:attrName>
                                        </p:attrNameLst>
                                      </p:cBhvr>
                                      <p:tavLst>
                                        <p:tav tm="0">
                                          <p:val>
                                            <p:fltVal val="0"/>
                                          </p:val>
                                        </p:tav>
                                        <p:tav tm="100000">
                                          <p:val>
                                            <p:strVal val="#ppt_w"/>
                                          </p:val>
                                        </p:tav>
                                      </p:tavLst>
                                    </p:anim>
                                    <p:anim calcmode="lin" valueType="num">
                                      <p:cBhvr>
                                        <p:cTn id="8" dur="750" fill="hold"/>
                                        <p:tgtEl>
                                          <p:spTgt spid="3"/>
                                        </p:tgtEl>
                                        <p:attrNameLst>
                                          <p:attrName>ppt_h</p:attrName>
                                        </p:attrNameLst>
                                      </p:cBhvr>
                                      <p:tavLst>
                                        <p:tav tm="0">
                                          <p:val>
                                            <p:fltVal val="0"/>
                                          </p:val>
                                        </p:tav>
                                        <p:tav tm="100000">
                                          <p:val>
                                            <p:strVal val="#ppt_h"/>
                                          </p:val>
                                        </p:tav>
                                      </p:tavLst>
                                    </p:anim>
                                    <p:animEffect transition="in" filter="fade">
                                      <p:cBhvr>
                                        <p:cTn id="9"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t="82041"/>
          <a:stretch>
            <a:fillRect/>
          </a:stretch>
        </p:blipFill>
        <p:spPr>
          <a:xfrm>
            <a:off x="0" y="-32084"/>
            <a:ext cx="12192000" cy="1459718"/>
          </a:xfrm>
          <a:prstGeom prst="rect">
            <a:avLst/>
          </a:prstGeom>
        </p:spPr>
      </p:pic>
      <p:sp>
        <p:nvSpPr>
          <p:cNvPr id="17" name="文本框 16"/>
          <p:cNvSpPr txBox="1"/>
          <p:nvPr/>
        </p:nvSpPr>
        <p:spPr>
          <a:xfrm>
            <a:off x="0" y="419660"/>
            <a:ext cx="8628858" cy="707886"/>
          </a:xfrm>
          <a:prstGeom prst="rect">
            <a:avLst/>
          </a:prstGeom>
          <a:noFill/>
        </p:spPr>
        <p:txBody>
          <a:bodyPr wrap="square" rtlCol="0">
            <a:spAutoFit/>
          </a:bodyPr>
          <a:lstStyle/>
          <a:p>
            <a:pPr algn="ctr"/>
            <a:r>
              <a:rPr lang="en-US" sz="4000" dirty="0">
                <a:solidFill>
                  <a:schemeClr val="bg1"/>
                </a:solidFill>
                <a:latin typeface="Agenda" panose="02000603040000020004" pitchFamily="2" charset="0"/>
              </a:rPr>
              <a:t>Introduction to Process Management</a:t>
            </a:r>
            <a:endParaRPr lang="zh-CN" altLang="en-US" sz="8000" b="1" dirty="0">
              <a:solidFill>
                <a:schemeClr val="bg1"/>
              </a:solidFill>
              <a:latin typeface="Agenda" panose="02000603040000020004" pitchFamily="2" charset="0"/>
              <a:ea typeface="Arial" panose="020B0704020202020204" pitchFamily="34" charset="0"/>
            </a:endParaRPr>
          </a:p>
        </p:txBody>
      </p:sp>
      <p:grpSp>
        <p:nvGrpSpPr>
          <p:cNvPr id="23" name="组合 22"/>
          <p:cNvGrpSpPr/>
          <p:nvPr/>
        </p:nvGrpSpPr>
        <p:grpSpPr>
          <a:xfrm>
            <a:off x="849084" y="2635770"/>
            <a:ext cx="7324531" cy="3713584"/>
            <a:chOff x="1730877" y="3916858"/>
            <a:chExt cx="4267707" cy="1373933"/>
          </a:xfrm>
        </p:grpSpPr>
        <p:grpSp>
          <p:nvGrpSpPr>
            <p:cNvPr id="24" name="组合 23" descr="e7d195523061f1c0deeec63e560781cfd59afb0ea006f2a87ABB68BF51EA6619813959095094C18C62A12F549504892A4AAA8C1554C6663626E05CA27F281A14E6983772AFC3FB97135759321DEA3D709AACD122C08E6ED18AC4724D23CAB3829F65D0411205866223E37BE19CE774DBCB820A1ED8BD4B48F73A41B7D19FD586C99C8798EB43CB1C"/>
            <p:cNvGrpSpPr/>
            <p:nvPr/>
          </p:nvGrpSpPr>
          <p:grpSpPr>
            <a:xfrm>
              <a:off x="1730877" y="3916858"/>
              <a:ext cx="1390810" cy="1373933"/>
              <a:chOff x="971219" y="3230041"/>
              <a:chExt cx="1390810" cy="1373933"/>
            </a:xfrm>
          </p:grpSpPr>
          <p:pic>
            <p:nvPicPr>
              <p:cNvPr id="26" name="Picture 7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700000">
                <a:off x="971219" y="3230041"/>
                <a:ext cx="1373933" cy="1373933"/>
              </a:xfrm>
              <a:prstGeom prst="rect">
                <a:avLst/>
              </a:prstGeom>
              <a:noFill/>
              <a:ln w="190500" cap="sq">
                <a:solidFill>
                  <a:srgbClr val="FFFFFF"/>
                </a:solidFill>
                <a:miter lim="800000"/>
                <a:headEnd/>
                <a:tailEnd/>
              </a:ln>
              <a:effectLst>
                <a:outerShdw blurRad="65000" dist="50800" dir="12900000" kx="195000" ky="145000" algn="tl" rotWithShape="0">
                  <a:srgbClr val="000000">
                    <a:alpha val="30000"/>
                  </a:srgbClr>
                </a:outerShdw>
              </a:effectLst>
            </p:spPr>
          </p:pic>
          <p:sp>
            <p:nvSpPr>
              <p:cNvPr id="27" name="矩形 26"/>
              <p:cNvSpPr/>
              <p:nvPr/>
            </p:nvSpPr>
            <p:spPr>
              <a:xfrm rot="20723693">
                <a:off x="989750" y="3243937"/>
                <a:ext cx="1372279" cy="1342028"/>
              </a:xfrm>
              <a:prstGeom prst="rect">
                <a:avLst/>
              </a:prstGeom>
              <a:solidFill>
                <a:srgbClr val="77A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000" dirty="0">
                    <a:latin typeface="Agenda" panose="02000603040000020004" pitchFamily="2" charset="0"/>
                  </a:rPr>
                  <a:t>Process management is a core function of an operating system, handling program execution.</a:t>
                </a:r>
              </a:p>
              <a:p>
                <a:pPr algn="ctr">
                  <a:lnSpc>
                    <a:spcPct val="150000"/>
                  </a:lnSpc>
                </a:pPr>
                <a:endParaRPr lang="zh-CN" altLang="en-US" sz="2000" dirty="0">
                  <a:latin typeface="Agenda" panose="02000603040000020004" pitchFamily="2" charset="0"/>
                </a:endParaRPr>
              </a:p>
            </p:txBody>
          </p:sp>
        </p:grpSp>
        <p:sp>
          <p:nvSpPr>
            <p:cNvPr id="25" name="文本框 24" descr="e7d195523061f1c0deeec63e560781cfd59afb0ea006f2a87ABB68BF51EA6619813959095094C18C62A12F549504892A4AAA8C1554C6663626E05CA27F281A14E6983772AFC3FB97135759321DEA3D709AACD122C08E6ED18AC4724D23CAB3829F65D0411205866223E37BE19CE774DBCB820A1ED8BD4B48F73A41B7D19FD586C99C8798EB43CB1C"/>
            <p:cNvSpPr txBox="1"/>
            <p:nvPr/>
          </p:nvSpPr>
          <p:spPr>
            <a:xfrm>
              <a:off x="5825879" y="4603825"/>
              <a:ext cx="172705" cy="275395"/>
            </a:xfrm>
            <a:prstGeom prst="rect">
              <a:avLst/>
            </a:prstGeom>
            <a:noFill/>
            <a:effectLst/>
          </p:spPr>
          <p:txBody>
            <a:bodyPr wrap="none" rtlCol="0">
              <a:spAutoFit/>
            </a:bodyPr>
            <a:lstStyle/>
            <a:p>
              <a:pPr fontAlgn="auto">
                <a:spcBef>
                  <a:spcPts val="0"/>
                </a:spcBef>
                <a:spcAft>
                  <a:spcPts val="0"/>
                </a:spcAft>
                <a:defRPr/>
              </a:pPr>
              <a:endParaRPr lang="zh-CN" altLang="en-US" sz="2000" b="1" dirty="0">
                <a:solidFill>
                  <a:schemeClr val="bg1"/>
                </a:solidFill>
                <a:latin typeface="Arial" panose="020B0704020202020204" pitchFamily="34" charset="0"/>
                <a:ea typeface="Arial" panose="020B0704020202020204" pitchFamily="34" charset="0"/>
              </a:endParaRPr>
            </a:p>
          </p:txBody>
        </p:sp>
      </p:grpSp>
      <p:grpSp>
        <p:nvGrpSpPr>
          <p:cNvPr id="28" name="组合 27"/>
          <p:cNvGrpSpPr/>
          <p:nvPr/>
        </p:nvGrpSpPr>
        <p:grpSpPr>
          <a:xfrm>
            <a:off x="4563895" y="2268203"/>
            <a:ext cx="2575372" cy="3896384"/>
            <a:chOff x="7702025" y="4248868"/>
            <a:chExt cx="1385821" cy="1373933"/>
          </a:xfrm>
        </p:grpSpPr>
        <p:grpSp>
          <p:nvGrpSpPr>
            <p:cNvPr id="29" name="组合 28" descr="e7d195523061f1c0deeec63e560781cfd59afb0ea006f2a87ABB68BF51EA6619813959095094C18C62A12F549504892A4AAA8C1554C6663626E05CA27F281A14E6983772AFC3FB97135759321DEA3D709AACD122C08E6ED18AC4724D23CAB3829F65D0411205866223E37BE19CE774DBCB820A1ED8BD4B48F73A41B7D19FD586C99C8798EB43CB1C"/>
            <p:cNvGrpSpPr/>
            <p:nvPr/>
          </p:nvGrpSpPr>
          <p:grpSpPr>
            <a:xfrm>
              <a:off x="7702025" y="4248868"/>
              <a:ext cx="1385821" cy="1373933"/>
              <a:chOff x="6942367" y="3562051"/>
              <a:chExt cx="1385821" cy="1373933"/>
            </a:xfrm>
          </p:grpSpPr>
          <p:pic>
            <p:nvPicPr>
              <p:cNvPr id="31" name="Picture 7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700000">
                <a:off x="6942367" y="3562051"/>
                <a:ext cx="1373933" cy="1373933"/>
              </a:xfrm>
              <a:prstGeom prst="rect">
                <a:avLst/>
              </a:prstGeom>
              <a:noFill/>
              <a:ln w="190500" cap="sq">
                <a:solidFill>
                  <a:srgbClr val="FFFFFF"/>
                </a:solidFill>
                <a:miter lim="800000"/>
                <a:headEnd/>
                <a:tailEnd/>
              </a:ln>
              <a:effectLst>
                <a:outerShdw blurRad="65000" dist="50800" dir="12900000" kx="195000" ky="145000" algn="tl" rotWithShape="0">
                  <a:srgbClr val="000000">
                    <a:alpha val="30000"/>
                  </a:srgbClr>
                </a:outerShdw>
              </a:effectLst>
            </p:spPr>
          </p:pic>
          <p:sp>
            <p:nvSpPr>
              <p:cNvPr id="32" name="矩形 31"/>
              <p:cNvSpPr/>
              <p:nvPr/>
            </p:nvSpPr>
            <p:spPr>
              <a:xfrm rot="20723693">
                <a:off x="6955909" y="3578003"/>
                <a:ext cx="1372279" cy="1342028"/>
              </a:xfrm>
              <a:prstGeom prst="rect">
                <a:avLst/>
              </a:prstGeom>
              <a:solidFill>
                <a:srgbClr val="5F69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000" dirty="0">
                    <a:latin typeface="Agenda" panose="02000603040000020004" pitchFamily="2" charset="0"/>
                  </a:rPr>
                  <a:t>It involves managing the lifecycle of processes, including creation, scheduling, resource allocation, and termination.</a:t>
                </a:r>
                <a:endParaRPr lang="zh-CN" altLang="en-US" sz="2000" dirty="0">
                  <a:latin typeface="Agenda" panose="02000603040000020004" pitchFamily="2" charset="0"/>
                </a:endParaRPr>
              </a:p>
            </p:txBody>
          </p:sp>
        </p:grpSp>
        <p:sp>
          <p:nvSpPr>
            <p:cNvPr id="30" name="文本框 29" descr="e7d195523061f1c0deeec63e560781cfd59afb0ea006f2a87ABB68BF51EA6619813959095094C18C62A12F549504892A4AAA8C1554C6663626E05CA27F281A14E6983772AFC3FB97135759321DEA3D709AACD122C08E6ED18AC4724D23CAB3829F65D0411205866223E37BE19CE774DBCB820A1ED8BD4B48F73A41B7D19FD586C99C8798EB43CB1C"/>
            <p:cNvSpPr txBox="1"/>
            <p:nvPr/>
          </p:nvSpPr>
          <p:spPr>
            <a:xfrm>
              <a:off x="7818699" y="4612040"/>
              <a:ext cx="127110" cy="141086"/>
            </a:xfrm>
            <a:prstGeom prst="rect">
              <a:avLst/>
            </a:prstGeom>
            <a:noFill/>
            <a:effectLst/>
          </p:spPr>
          <p:txBody>
            <a:bodyPr wrap="none" rtlCol="0">
              <a:spAutoFit/>
            </a:bodyPr>
            <a:lstStyle/>
            <a:p>
              <a:pPr fontAlgn="auto">
                <a:spcBef>
                  <a:spcPts val="0"/>
                </a:spcBef>
                <a:spcAft>
                  <a:spcPts val="0"/>
                </a:spcAft>
                <a:defRPr/>
              </a:pPr>
              <a:endParaRPr lang="zh-CN" altLang="en-US" sz="2000" b="1" dirty="0">
                <a:solidFill>
                  <a:schemeClr val="bg1"/>
                </a:solidFill>
                <a:latin typeface="Arial" panose="020B0704020202020204" pitchFamily="34" charset="0"/>
                <a:ea typeface="Arial" panose="020B0704020202020204" pitchFamily="34" charset="0"/>
              </a:endParaRPr>
            </a:p>
          </p:txBody>
        </p:sp>
      </p:grpSp>
      <p:grpSp>
        <p:nvGrpSpPr>
          <p:cNvPr id="34" name="组合 33" descr="e7d195523061f1c0deeec63e560781cfd59afb0ea006f2a87ABB68BF51EA6619813959095094C18C62A12F549504892A4AAA8C1554C6663626E05CA27F281A14E6983772AFC3FB97135759321DEA3D709AACD122C08E6ED18AC4724D23CAB3829F65D0411205866223E37BE19CE774DBCB820A1ED8BD4B48F73A41B7D19FD586C99C8798EB43CB1C"/>
          <p:cNvGrpSpPr/>
          <p:nvPr/>
        </p:nvGrpSpPr>
        <p:grpSpPr>
          <a:xfrm>
            <a:off x="8746814" y="2085639"/>
            <a:ext cx="2586492" cy="3965239"/>
            <a:chOff x="8918961" y="3462536"/>
            <a:chExt cx="1373933" cy="1373933"/>
          </a:xfrm>
        </p:grpSpPr>
        <p:pic>
          <p:nvPicPr>
            <p:cNvPr id="36" name="Picture 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700000">
              <a:off x="8918961" y="3462536"/>
              <a:ext cx="1373933" cy="1373933"/>
            </a:xfrm>
            <a:prstGeom prst="rect">
              <a:avLst/>
            </a:prstGeom>
            <a:blipFill>
              <a:blip r:embed="rId4"/>
              <a:stretch>
                <a:fillRect/>
              </a:stretch>
            </a:blipFill>
            <a:ln w="190500" cap="sq">
              <a:solidFill>
                <a:srgbClr val="FFFFFF"/>
              </a:solidFill>
              <a:miter lim="800000"/>
              <a:headEnd/>
              <a:tailEnd/>
            </a:ln>
            <a:effectLst>
              <a:outerShdw blurRad="65000" dist="50800" dir="12900000" kx="195000" ky="145000" algn="tl" rotWithShape="0">
                <a:srgbClr val="000000">
                  <a:alpha val="30000"/>
                </a:srgbClr>
              </a:outerShdw>
            </a:effectLst>
          </p:spPr>
        </p:pic>
        <p:sp>
          <p:nvSpPr>
            <p:cNvPr id="37" name="矩形 36"/>
            <p:cNvSpPr/>
            <p:nvPr/>
          </p:nvSpPr>
          <p:spPr>
            <a:xfrm rot="20723693">
              <a:off x="8919786" y="3465868"/>
              <a:ext cx="1372279" cy="1342028"/>
            </a:xfrm>
            <a:prstGeom prst="rect">
              <a:avLst/>
            </a:prstGeom>
            <a:solidFill>
              <a:srgbClr val="77A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000" dirty="0">
                  <a:latin typeface="Agenda" panose="02000603040000020004" pitchFamily="2" charset="0"/>
                </a:rPr>
                <a:t>Effective process management is crucial for concurrency, resource allocation, responsiveness, and stability.</a:t>
              </a:r>
              <a:endParaRPr lang="zh-CN" altLang="en-US" sz="2000" dirty="0">
                <a:latin typeface="Agenda" panose="02000603040000020004" pitchFamily="2"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t="82041"/>
          <a:stretch>
            <a:fillRect/>
          </a:stretch>
        </p:blipFill>
        <p:spPr>
          <a:xfrm>
            <a:off x="0" y="-32084"/>
            <a:ext cx="12192000" cy="1459718"/>
          </a:xfrm>
          <a:prstGeom prst="rect">
            <a:avLst/>
          </a:prstGeom>
        </p:spPr>
      </p:pic>
      <p:sp>
        <p:nvSpPr>
          <p:cNvPr id="32" name="Freeform 200"/>
          <p:cNvSpPr>
            <a:spLocks noChangeArrowheads="1"/>
          </p:cNvSpPr>
          <p:nvPr/>
        </p:nvSpPr>
        <p:spPr bwMode="auto">
          <a:xfrm>
            <a:off x="2221231" y="3289643"/>
            <a:ext cx="747331" cy="710118"/>
          </a:xfrm>
          <a:custGeom>
            <a:avLst/>
            <a:gdLst>
              <a:gd name="T0" fmla="*/ 111421 w 634"/>
              <a:gd name="T1" fmla="*/ 15824 h 604"/>
              <a:gd name="T2" fmla="*/ 111421 w 634"/>
              <a:gd name="T3" fmla="*/ 15824 h 604"/>
              <a:gd name="T4" fmla="*/ 5048 w 634"/>
              <a:gd name="T5" fmla="*/ 79120 h 604"/>
              <a:gd name="T6" fmla="*/ 5048 w 634"/>
              <a:gd name="T7" fmla="*/ 79120 h 604"/>
              <a:gd name="T8" fmla="*/ 100603 w 634"/>
              <a:gd name="T9" fmla="*/ 121557 h 604"/>
              <a:gd name="T10" fmla="*/ 121878 w 634"/>
              <a:gd name="T11" fmla="*/ 121557 h 604"/>
              <a:gd name="T12" fmla="*/ 217433 w 634"/>
              <a:gd name="T13" fmla="*/ 79120 h 604"/>
              <a:gd name="T14" fmla="*/ 217433 w 634"/>
              <a:gd name="T15" fmla="*/ 57901 h 604"/>
              <a:gd name="T16" fmla="*/ 121878 w 634"/>
              <a:gd name="T17" fmla="*/ 5035 h 604"/>
              <a:gd name="T18" fmla="*/ 100603 w 634"/>
              <a:gd name="T19" fmla="*/ 5035 h 604"/>
              <a:gd name="T20" fmla="*/ 5048 w 634"/>
              <a:gd name="T21" fmla="*/ 57901 h 604"/>
              <a:gd name="T22" fmla="*/ 5048 w 634"/>
              <a:gd name="T23" fmla="*/ 79120 h 604"/>
              <a:gd name="T24" fmla="*/ 111421 w 634"/>
              <a:gd name="T25" fmla="*/ 15824 h 604"/>
              <a:gd name="T26" fmla="*/ 111421 w 634"/>
              <a:gd name="T27" fmla="*/ 15824 h 604"/>
              <a:gd name="T28" fmla="*/ 212024 w 634"/>
              <a:gd name="T29" fmla="*/ 68690 h 604"/>
              <a:gd name="T30" fmla="*/ 111421 w 634"/>
              <a:gd name="T31" fmla="*/ 111127 h 604"/>
              <a:gd name="T32" fmla="*/ 15866 w 634"/>
              <a:gd name="T33" fmla="*/ 68690 h 604"/>
              <a:gd name="T34" fmla="*/ 111421 w 634"/>
              <a:gd name="T35" fmla="*/ 15824 h 604"/>
              <a:gd name="T36" fmla="*/ 111421 w 634"/>
              <a:gd name="T37" fmla="*/ 201036 h 604"/>
              <a:gd name="T38" fmla="*/ 111421 w 634"/>
              <a:gd name="T39" fmla="*/ 201036 h 604"/>
              <a:gd name="T40" fmla="*/ 15866 w 634"/>
              <a:gd name="T41" fmla="*/ 158599 h 604"/>
              <a:gd name="T42" fmla="*/ 0 w 634"/>
              <a:gd name="T43" fmla="*/ 153564 h 604"/>
              <a:gd name="T44" fmla="*/ 5048 w 634"/>
              <a:gd name="T45" fmla="*/ 169388 h 604"/>
              <a:gd name="T46" fmla="*/ 100603 w 634"/>
              <a:gd name="T47" fmla="*/ 211825 h 604"/>
              <a:gd name="T48" fmla="*/ 121878 w 634"/>
              <a:gd name="T49" fmla="*/ 211825 h 604"/>
              <a:gd name="T50" fmla="*/ 217433 w 634"/>
              <a:gd name="T51" fmla="*/ 169388 h 604"/>
              <a:gd name="T52" fmla="*/ 228250 w 634"/>
              <a:gd name="T53" fmla="*/ 153564 h 604"/>
              <a:gd name="T54" fmla="*/ 212024 w 634"/>
              <a:gd name="T55" fmla="*/ 158599 h 604"/>
              <a:gd name="T56" fmla="*/ 111421 w 634"/>
              <a:gd name="T57" fmla="*/ 201036 h 604"/>
              <a:gd name="T58" fmla="*/ 5048 w 634"/>
              <a:gd name="T59" fmla="*/ 121557 h 604"/>
              <a:gd name="T60" fmla="*/ 5048 w 634"/>
              <a:gd name="T61" fmla="*/ 121557 h 604"/>
              <a:gd name="T62" fmla="*/ 100603 w 634"/>
              <a:gd name="T63" fmla="*/ 169388 h 604"/>
              <a:gd name="T64" fmla="*/ 121878 w 634"/>
              <a:gd name="T65" fmla="*/ 169388 h 604"/>
              <a:gd name="T66" fmla="*/ 217433 w 634"/>
              <a:gd name="T67" fmla="*/ 121557 h 604"/>
              <a:gd name="T68" fmla="*/ 228250 w 634"/>
              <a:gd name="T69" fmla="*/ 105733 h 604"/>
              <a:gd name="T70" fmla="*/ 212024 w 634"/>
              <a:gd name="T71" fmla="*/ 111127 h 604"/>
              <a:gd name="T72" fmla="*/ 111421 w 634"/>
              <a:gd name="T73" fmla="*/ 158599 h 604"/>
              <a:gd name="T74" fmla="*/ 15866 w 634"/>
              <a:gd name="T75" fmla="*/ 111127 h 604"/>
              <a:gd name="T76" fmla="*/ 0 w 634"/>
              <a:gd name="T77" fmla="*/ 105733 h 604"/>
              <a:gd name="T78" fmla="*/ 5048 w 634"/>
              <a:gd name="T79" fmla="*/ 121557 h 60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34" h="604">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FFFFFF"/>
          </a:solidFill>
          <a:ln>
            <a:noFill/>
          </a:ln>
          <a:effectLst/>
        </p:spPr>
        <p:txBody>
          <a:bodyPr wrap="none" lIns="91431" tIns="45716" rIns="91431" bIns="45716" anchor="ctr"/>
          <a:lstStyle/>
          <a:p>
            <a:endParaRPr lang="en-US" sz="2000"/>
          </a:p>
        </p:txBody>
      </p:sp>
      <p:sp>
        <p:nvSpPr>
          <p:cNvPr id="34" name="文本框 33"/>
          <p:cNvSpPr txBox="1"/>
          <p:nvPr/>
        </p:nvSpPr>
        <p:spPr>
          <a:xfrm>
            <a:off x="1568851" y="5158092"/>
            <a:ext cx="2052090" cy="276999"/>
          </a:xfrm>
          <a:prstGeom prst="rect">
            <a:avLst/>
          </a:prstGeom>
          <a:noFill/>
        </p:spPr>
        <p:txBody>
          <a:bodyPr wrap="square" rtlCol="0">
            <a:spAutoFit/>
            <a:scene3d>
              <a:camera prst="orthographicFront"/>
              <a:lightRig rig="threePt" dir="t"/>
            </a:scene3d>
            <a:sp3d contourW="12700"/>
          </a:bodyPr>
          <a:lstStyle/>
          <a:p>
            <a:pPr algn="ctr"/>
            <a:endParaRPr lang="zh-CN" altLang="en-US" sz="1200" b="1" dirty="0">
              <a:solidFill>
                <a:schemeClr val="tx1">
                  <a:lumMod val="75000"/>
                  <a:lumOff val="25000"/>
                </a:schemeClr>
              </a:solidFill>
              <a:latin typeface="Arial" panose="020B0704020202020204" pitchFamily="34" charset="0"/>
            </a:endParaRPr>
          </a:p>
        </p:txBody>
      </p:sp>
      <p:sp>
        <p:nvSpPr>
          <p:cNvPr id="37" name="文本框 36"/>
          <p:cNvSpPr txBox="1"/>
          <p:nvPr/>
        </p:nvSpPr>
        <p:spPr>
          <a:xfrm>
            <a:off x="5069951" y="5160639"/>
            <a:ext cx="2052090" cy="276999"/>
          </a:xfrm>
          <a:prstGeom prst="rect">
            <a:avLst/>
          </a:prstGeom>
          <a:noFill/>
        </p:spPr>
        <p:txBody>
          <a:bodyPr wrap="square" rtlCol="0">
            <a:spAutoFit/>
            <a:scene3d>
              <a:camera prst="orthographicFront"/>
              <a:lightRig rig="threePt" dir="t"/>
            </a:scene3d>
            <a:sp3d contourW="12700"/>
          </a:bodyPr>
          <a:lstStyle/>
          <a:p>
            <a:pPr algn="ctr"/>
            <a:endParaRPr lang="zh-CN" altLang="en-US" sz="1200" b="1" dirty="0">
              <a:solidFill>
                <a:schemeClr val="tx1">
                  <a:lumMod val="75000"/>
                  <a:lumOff val="25000"/>
                </a:schemeClr>
              </a:solidFill>
              <a:latin typeface="Arial" panose="020B0704020202020204" pitchFamily="34" charset="0"/>
            </a:endParaRPr>
          </a:p>
        </p:txBody>
      </p:sp>
      <p:sp>
        <p:nvSpPr>
          <p:cNvPr id="41" name="文本框 40"/>
          <p:cNvSpPr txBox="1"/>
          <p:nvPr/>
        </p:nvSpPr>
        <p:spPr>
          <a:xfrm>
            <a:off x="8398754" y="5435544"/>
            <a:ext cx="2396700" cy="236988"/>
          </a:xfrm>
          <a:prstGeom prst="rect">
            <a:avLst/>
          </a:prstGeom>
          <a:noFill/>
        </p:spPr>
        <p:txBody>
          <a:bodyPr wrap="square" rtlCol="0">
            <a:spAutoFit/>
            <a:scene3d>
              <a:camera prst="orthographicFront"/>
              <a:lightRig rig="threePt" dir="t"/>
            </a:scene3d>
            <a:sp3d contourW="12700"/>
          </a:bodyPr>
          <a:lstStyle/>
          <a:p>
            <a:pPr algn="ctr">
              <a:lnSpc>
                <a:spcPct val="114000"/>
              </a:lnSpc>
            </a:pPr>
            <a:endParaRPr lang="en-US" altLang="zh-CN" sz="900" dirty="0">
              <a:solidFill>
                <a:schemeClr val="tx1">
                  <a:lumMod val="50000"/>
                  <a:lumOff val="50000"/>
                </a:schemeClr>
              </a:solidFill>
              <a:latin typeface="Arial" panose="020B0704020202020204" pitchFamily="34" charset="0"/>
              <a:ea typeface="+mj-ea"/>
            </a:endParaRPr>
          </a:p>
        </p:txBody>
      </p:sp>
      <p:sp>
        <p:nvSpPr>
          <p:cNvPr id="28" name="文本框 27"/>
          <p:cNvSpPr txBox="1"/>
          <p:nvPr/>
        </p:nvSpPr>
        <p:spPr>
          <a:xfrm>
            <a:off x="513184" y="396852"/>
            <a:ext cx="7295949" cy="830997"/>
          </a:xfrm>
          <a:prstGeom prst="rect">
            <a:avLst/>
          </a:prstGeom>
          <a:noFill/>
        </p:spPr>
        <p:txBody>
          <a:bodyPr wrap="square" rtlCol="0">
            <a:spAutoFit/>
          </a:bodyPr>
          <a:lstStyle/>
          <a:p>
            <a:r>
              <a:rPr lang="en-US" sz="4800" dirty="0">
                <a:solidFill>
                  <a:schemeClr val="bg1"/>
                </a:solidFill>
                <a:latin typeface="Agenda" panose="02000603040000020004" pitchFamily="2" charset="0"/>
              </a:rPr>
              <a:t>Process Concept</a:t>
            </a:r>
          </a:p>
        </p:txBody>
      </p:sp>
      <p:sp>
        <p:nvSpPr>
          <p:cNvPr id="8" name="Rectangle 7"/>
          <p:cNvSpPr/>
          <p:nvPr/>
        </p:nvSpPr>
        <p:spPr>
          <a:xfrm>
            <a:off x="233264" y="1427635"/>
            <a:ext cx="8080311" cy="543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smtClean="0">
                <a:solidFill>
                  <a:schemeClr val="tx1">
                    <a:lumMod val="65000"/>
                    <a:lumOff val="35000"/>
                  </a:schemeClr>
                </a:solidFill>
                <a:latin typeface="Calibri" panose="020F0502020204030204" pitchFamily="34" charset="0"/>
                <a:cs typeface="Calibri" panose="020F0502020204030204" pitchFamily="34" charset="0"/>
              </a:rPr>
              <a:t>A </a:t>
            </a:r>
            <a:r>
              <a:rPr lang="en-US" sz="2000" dirty="0">
                <a:solidFill>
                  <a:schemeClr val="tx1">
                    <a:lumMod val="65000"/>
                    <a:lumOff val="35000"/>
                  </a:schemeClr>
                </a:solidFill>
                <a:latin typeface="Calibri" panose="020F0502020204030204" pitchFamily="34" charset="0"/>
                <a:cs typeface="Calibri" panose="020F0502020204030204" pitchFamily="34" charset="0"/>
              </a:rPr>
              <a:t>process is a dynamic entity. It represents a program that has been loaded into memory and is currently being executed by the computer's </a:t>
            </a:r>
            <a:r>
              <a:rPr lang="en-US" sz="2000" dirty="0" smtClean="0">
                <a:solidFill>
                  <a:schemeClr val="tx1">
                    <a:lumMod val="65000"/>
                    <a:lumOff val="35000"/>
                  </a:schemeClr>
                </a:solidFill>
                <a:latin typeface="Calibri" panose="020F0502020204030204" pitchFamily="34" charset="0"/>
                <a:cs typeface="Calibri" panose="020F0502020204030204" pitchFamily="34" charset="0"/>
              </a:rPr>
              <a:t>(</a:t>
            </a:r>
            <a:r>
              <a:rPr lang="en-US" sz="2000" dirty="0">
                <a:solidFill>
                  <a:schemeClr val="tx1">
                    <a:lumMod val="65000"/>
                    <a:lumOff val="35000"/>
                  </a:schemeClr>
                </a:solidFill>
                <a:latin typeface="Calibri" panose="020F0502020204030204" pitchFamily="34" charset="0"/>
                <a:cs typeface="Calibri" panose="020F0502020204030204" pitchFamily="34" charset="0"/>
              </a:rPr>
              <a:t>CPU</a:t>
            </a:r>
            <a:r>
              <a:rPr lang="en-US" sz="2000" dirty="0" smtClean="0">
                <a:solidFill>
                  <a:schemeClr val="tx1">
                    <a:lumMod val="65000"/>
                    <a:lumOff val="35000"/>
                  </a:schemeClr>
                </a:solidFill>
                <a:latin typeface="Calibri" panose="020F0502020204030204" pitchFamily="34" charset="0"/>
                <a:cs typeface="Calibri" panose="020F0502020204030204" pitchFamily="34" charset="0"/>
              </a:rPr>
              <a:t>), </a:t>
            </a:r>
            <a:r>
              <a:rPr lang="en-US" sz="2000" dirty="0">
                <a:solidFill>
                  <a:schemeClr val="tx1">
                    <a:lumMod val="65000"/>
                    <a:lumOff val="35000"/>
                  </a:schemeClr>
                </a:solidFill>
                <a:latin typeface="Calibri" panose="020F0502020204030204" pitchFamily="34" charset="0"/>
                <a:cs typeface="Calibri" panose="020F0502020204030204" pitchFamily="34" charset="0"/>
              </a:rPr>
              <a:t>the operating system allocates various crucial resources to it. These resources are essential for the process to perform its designated </a:t>
            </a:r>
            <a:r>
              <a:rPr lang="en-US" sz="2000" dirty="0" smtClean="0">
                <a:solidFill>
                  <a:schemeClr val="tx1">
                    <a:lumMod val="65000"/>
                    <a:lumOff val="35000"/>
                  </a:schemeClr>
                </a:solidFill>
                <a:latin typeface="Calibri" panose="020F0502020204030204" pitchFamily="34" charset="0"/>
                <a:cs typeface="Calibri" panose="020F0502020204030204" pitchFamily="34" charset="0"/>
              </a:rPr>
              <a:t>tasks and include:</a:t>
            </a:r>
          </a:p>
          <a:p>
            <a:pPr marL="342900" indent="-342900" algn="just">
              <a:buFont typeface="Wingdings" panose="05000000000000000000" pitchFamily="2" charset="2"/>
              <a:buChar char="Ø"/>
            </a:pPr>
            <a:r>
              <a:rPr lang="en-US" sz="2000" b="1" dirty="0">
                <a:solidFill>
                  <a:schemeClr val="tx1">
                    <a:lumMod val="65000"/>
                    <a:lumOff val="35000"/>
                  </a:schemeClr>
                </a:solidFill>
                <a:latin typeface="Calibri" panose="020F0502020204030204" pitchFamily="34" charset="0"/>
                <a:cs typeface="Calibri" panose="020F0502020204030204" pitchFamily="34" charset="0"/>
              </a:rPr>
              <a:t>Memory Space:</a:t>
            </a:r>
            <a:r>
              <a:rPr lang="en-US" sz="2000" dirty="0">
                <a:solidFill>
                  <a:schemeClr val="tx1">
                    <a:lumMod val="65000"/>
                    <a:lumOff val="35000"/>
                  </a:schemeClr>
                </a:solidFill>
                <a:latin typeface="Calibri" panose="020F0502020204030204" pitchFamily="34" charset="0"/>
                <a:cs typeface="Calibri" panose="020F0502020204030204" pitchFamily="34" charset="0"/>
              </a:rPr>
              <a:t> This encompasses different segments to hold the program's components: </a:t>
            </a:r>
            <a:endParaRPr lang="en-US" sz="2000" dirty="0" smtClean="0">
              <a:solidFill>
                <a:schemeClr val="tx1">
                  <a:lumMod val="65000"/>
                  <a:lumOff val="35000"/>
                </a:schemeClr>
              </a:solidFill>
              <a:latin typeface="Calibri" panose="020F0502020204030204" pitchFamily="34" charset="0"/>
              <a:cs typeface="Calibri" panose="020F0502020204030204" pitchFamily="34" charset="0"/>
            </a:endParaRPr>
          </a:p>
          <a:p>
            <a:pPr algn="just"/>
            <a:r>
              <a:rPr lang="en-US" sz="2000" b="1" dirty="0" smtClean="0">
                <a:solidFill>
                  <a:schemeClr val="tx1">
                    <a:lumMod val="65000"/>
                    <a:lumOff val="35000"/>
                  </a:schemeClr>
                </a:solidFill>
                <a:latin typeface="Calibri" panose="020F0502020204030204" pitchFamily="34" charset="0"/>
                <a:cs typeface="Calibri" panose="020F0502020204030204" pitchFamily="34" charset="0"/>
              </a:rPr>
              <a:t>Code </a:t>
            </a:r>
            <a:r>
              <a:rPr lang="en-US" sz="2000" b="1" dirty="0">
                <a:solidFill>
                  <a:schemeClr val="tx1">
                    <a:lumMod val="65000"/>
                    <a:lumOff val="35000"/>
                  </a:schemeClr>
                </a:solidFill>
                <a:latin typeface="Calibri" panose="020F0502020204030204" pitchFamily="34" charset="0"/>
                <a:cs typeface="Calibri" panose="020F0502020204030204" pitchFamily="34" charset="0"/>
              </a:rPr>
              <a:t>(Text Section):</a:t>
            </a:r>
            <a:r>
              <a:rPr lang="en-US" sz="2000" dirty="0">
                <a:solidFill>
                  <a:schemeClr val="tx1">
                    <a:lumMod val="65000"/>
                    <a:lumOff val="35000"/>
                  </a:schemeClr>
                </a:solidFill>
                <a:latin typeface="Calibri" panose="020F0502020204030204" pitchFamily="34" charset="0"/>
                <a:cs typeface="Calibri" panose="020F0502020204030204" pitchFamily="34" charset="0"/>
              </a:rPr>
              <a:t> The actual machine instructions of the program, defining what actions the process will take. </a:t>
            </a:r>
            <a:endParaRPr lang="en-US" sz="2000" dirty="0" smtClean="0">
              <a:solidFill>
                <a:schemeClr val="tx1">
                  <a:lumMod val="65000"/>
                  <a:lumOff val="35000"/>
                </a:schemeClr>
              </a:solidFill>
              <a:latin typeface="Calibri" panose="020F0502020204030204" pitchFamily="34" charset="0"/>
              <a:cs typeface="Calibri" panose="020F0502020204030204" pitchFamily="34" charset="0"/>
            </a:endParaRPr>
          </a:p>
          <a:p>
            <a:pPr algn="just"/>
            <a:r>
              <a:rPr lang="en-US" sz="2000" b="1" dirty="0" smtClean="0">
                <a:solidFill>
                  <a:schemeClr val="tx1">
                    <a:lumMod val="65000"/>
                    <a:lumOff val="35000"/>
                  </a:schemeClr>
                </a:solidFill>
                <a:latin typeface="Calibri" panose="020F0502020204030204" pitchFamily="34" charset="0"/>
                <a:cs typeface="Calibri" panose="020F0502020204030204" pitchFamily="34" charset="0"/>
              </a:rPr>
              <a:t>Data </a:t>
            </a:r>
            <a:r>
              <a:rPr lang="en-US" sz="2000" b="1" dirty="0">
                <a:solidFill>
                  <a:schemeClr val="tx1">
                    <a:lumMod val="65000"/>
                    <a:lumOff val="35000"/>
                  </a:schemeClr>
                </a:solidFill>
                <a:latin typeface="Calibri" panose="020F0502020204030204" pitchFamily="34" charset="0"/>
                <a:cs typeface="Calibri" panose="020F0502020204030204" pitchFamily="34" charset="0"/>
              </a:rPr>
              <a:t>Section:</a:t>
            </a:r>
            <a:r>
              <a:rPr lang="en-US" sz="2000" dirty="0">
                <a:solidFill>
                  <a:schemeClr val="tx1">
                    <a:lumMod val="65000"/>
                    <a:lumOff val="35000"/>
                  </a:schemeClr>
                </a:solidFill>
                <a:latin typeface="Calibri" panose="020F0502020204030204" pitchFamily="34" charset="0"/>
                <a:cs typeface="Calibri" panose="020F0502020204030204" pitchFamily="34" charset="0"/>
              </a:rPr>
              <a:t> Storage for global variables and static variables, maintaining data that persists throughout the process's lifetime. </a:t>
            </a:r>
            <a:endParaRPr lang="en-US" sz="2000" dirty="0" smtClean="0">
              <a:solidFill>
                <a:schemeClr val="tx1">
                  <a:lumMod val="65000"/>
                  <a:lumOff val="35000"/>
                </a:schemeClr>
              </a:solidFill>
              <a:latin typeface="Calibri" panose="020F0502020204030204" pitchFamily="34" charset="0"/>
              <a:cs typeface="Calibri" panose="020F0502020204030204" pitchFamily="34" charset="0"/>
            </a:endParaRPr>
          </a:p>
          <a:p>
            <a:pPr algn="just"/>
            <a:r>
              <a:rPr lang="en-US" sz="2000" b="1" dirty="0" smtClean="0">
                <a:solidFill>
                  <a:schemeClr val="tx1">
                    <a:lumMod val="65000"/>
                    <a:lumOff val="35000"/>
                  </a:schemeClr>
                </a:solidFill>
                <a:latin typeface="Calibri" panose="020F0502020204030204" pitchFamily="34" charset="0"/>
                <a:cs typeface="Calibri" panose="020F0502020204030204" pitchFamily="34" charset="0"/>
              </a:rPr>
              <a:t>Stack</a:t>
            </a:r>
            <a:r>
              <a:rPr lang="en-US" sz="2000" b="1" dirty="0">
                <a:solidFill>
                  <a:schemeClr val="tx1">
                    <a:lumMod val="65000"/>
                    <a:lumOff val="35000"/>
                  </a:schemeClr>
                </a:solidFill>
                <a:latin typeface="Calibri" panose="020F0502020204030204" pitchFamily="34" charset="0"/>
                <a:cs typeface="Calibri" panose="020F0502020204030204" pitchFamily="34" charset="0"/>
              </a:rPr>
              <a:t>:</a:t>
            </a:r>
            <a:r>
              <a:rPr lang="en-US" sz="2000" dirty="0">
                <a:solidFill>
                  <a:schemeClr val="tx1">
                    <a:lumMod val="65000"/>
                    <a:lumOff val="35000"/>
                  </a:schemeClr>
                </a:solidFill>
                <a:latin typeface="Calibri" panose="020F0502020204030204" pitchFamily="34" charset="0"/>
                <a:cs typeface="Calibri" panose="020F0502020204030204" pitchFamily="34" charset="0"/>
              </a:rPr>
              <a:t> A region of memory used for managing function calls, local variables within functions, and return addresses. Its dynamic nature allows for efficient handling of function </a:t>
            </a:r>
            <a:r>
              <a:rPr lang="en-US" sz="2000" dirty="0" smtClean="0">
                <a:solidFill>
                  <a:schemeClr val="tx1">
                    <a:lumMod val="65000"/>
                    <a:lumOff val="35000"/>
                  </a:schemeClr>
                </a:solidFill>
                <a:latin typeface="Calibri" panose="020F0502020204030204" pitchFamily="34" charset="0"/>
                <a:cs typeface="Calibri" panose="020F0502020204030204" pitchFamily="34" charset="0"/>
              </a:rPr>
              <a:t>execution</a:t>
            </a:r>
          </a:p>
          <a:p>
            <a:pPr algn="just"/>
            <a:r>
              <a:rPr lang="en-US" sz="2000" b="1" dirty="0" smtClean="0">
                <a:solidFill>
                  <a:schemeClr val="tx1">
                    <a:lumMod val="65000"/>
                    <a:lumOff val="35000"/>
                  </a:schemeClr>
                </a:solidFill>
                <a:latin typeface="Calibri" panose="020F0502020204030204" pitchFamily="34" charset="0"/>
                <a:cs typeface="Calibri" panose="020F0502020204030204" pitchFamily="34" charset="0"/>
              </a:rPr>
              <a:t>Heap</a:t>
            </a:r>
            <a:r>
              <a:rPr lang="en-US" sz="2000" b="1" dirty="0">
                <a:solidFill>
                  <a:schemeClr val="tx1">
                    <a:lumMod val="65000"/>
                    <a:lumOff val="35000"/>
                  </a:schemeClr>
                </a:solidFill>
                <a:latin typeface="Calibri" panose="020F0502020204030204" pitchFamily="34" charset="0"/>
                <a:cs typeface="Calibri" panose="020F0502020204030204" pitchFamily="34" charset="0"/>
              </a:rPr>
              <a:t>:</a:t>
            </a:r>
            <a:r>
              <a:rPr lang="en-US" sz="2000" dirty="0">
                <a:solidFill>
                  <a:schemeClr val="tx1">
                    <a:lumMod val="65000"/>
                    <a:lumOff val="35000"/>
                  </a:schemeClr>
                </a:solidFill>
                <a:latin typeface="Calibri" panose="020F0502020204030204" pitchFamily="34" charset="0"/>
                <a:cs typeface="Calibri" panose="020F0502020204030204" pitchFamily="34" charset="0"/>
              </a:rPr>
              <a:t> A region of memory available for dynamic memory allocation during the process's runtime. This allows the process to request and release memory as needed. </a:t>
            </a:r>
          </a:p>
        </p:txBody>
      </p:sp>
      <p:pic>
        <p:nvPicPr>
          <p:cNvPr id="9" name="Picture 8"/>
          <p:cNvPicPr>
            <a:picLocks noChangeAspect="1"/>
          </p:cNvPicPr>
          <p:nvPr/>
        </p:nvPicPr>
        <p:blipFill>
          <a:blip r:embed="rId3"/>
          <a:stretch>
            <a:fillRect/>
          </a:stretch>
        </p:blipFill>
        <p:spPr>
          <a:xfrm>
            <a:off x="9153332" y="1791262"/>
            <a:ext cx="2311134" cy="407412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t="82041"/>
          <a:stretch>
            <a:fillRect/>
          </a:stretch>
        </p:blipFill>
        <p:spPr>
          <a:xfrm>
            <a:off x="0" y="-32084"/>
            <a:ext cx="12192000" cy="1459718"/>
          </a:xfrm>
          <a:prstGeom prst="rect">
            <a:avLst/>
          </a:prstGeom>
        </p:spPr>
      </p:pic>
      <p:sp>
        <p:nvSpPr>
          <p:cNvPr id="32" name="Freeform 200"/>
          <p:cNvSpPr>
            <a:spLocks noChangeArrowheads="1"/>
          </p:cNvSpPr>
          <p:nvPr/>
        </p:nvSpPr>
        <p:spPr bwMode="auto">
          <a:xfrm>
            <a:off x="2221231" y="3289643"/>
            <a:ext cx="747331" cy="710118"/>
          </a:xfrm>
          <a:custGeom>
            <a:avLst/>
            <a:gdLst>
              <a:gd name="T0" fmla="*/ 111421 w 634"/>
              <a:gd name="T1" fmla="*/ 15824 h 604"/>
              <a:gd name="T2" fmla="*/ 111421 w 634"/>
              <a:gd name="T3" fmla="*/ 15824 h 604"/>
              <a:gd name="T4" fmla="*/ 5048 w 634"/>
              <a:gd name="T5" fmla="*/ 79120 h 604"/>
              <a:gd name="T6" fmla="*/ 5048 w 634"/>
              <a:gd name="T7" fmla="*/ 79120 h 604"/>
              <a:gd name="T8" fmla="*/ 100603 w 634"/>
              <a:gd name="T9" fmla="*/ 121557 h 604"/>
              <a:gd name="T10" fmla="*/ 121878 w 634"/>
              <a:gd name="T11" fmla="*/ 121557 h 604"/>
              <a:gd name="T12" fmla="*/ 217433 w 634"/>
              <a:gd name="T13" fmla="*/ 79120 h 604"/>
              <a:gd name="T14" fmla="*/ 217433 w 634"/>
              <a:gd name="T15" fmla="*/ 57901 h 604"/>
              <a:gd name="T16" fmla="*/ 121878 w 634"/>
              <a:gd name="T17" fmla="*/ 5035 h 604"/>
              <a:gd name="T18" fmla="*/ 100603 w 634"/>
              <a:gd name="T19" fmla="*/ 5035 h 604"/>
              <a:gd name="T20" fmla="*/ 5048 w 634"/>
              <a:gd name="T21" fmla="*/ 57901 h 604"/>
              <a:gd name="T22" fmla="*/ 5048 w 634"/>
              <a:gd name="T23" fmla="*/ 79120 h 604"/>
              <a:gd name="T24" fmla="*/ 111421 w 634"/>
              <a:gd name="T25" fmla="*/ 15824 h 604"/>
              <a:gd name="T26" fmla="*/ 111421 w 634"/>
              <a:gd name="T27" fmla="*/ 15824 h 604"/>
              <a:gd name="T28" fmla="*/ 212024 w 634"/>
              <a:gd name="T29" fmla="*/ 68690 h 604"/>
              <a:gd name="T30" fmla="*/ 111421 w 634"/>
              <a:gd name="T31" fmla="*/ 111127 h 604"/>
              <a:gd name="T32" fmla="*/ 15866 w 634"/>
              <a:gd name="T33" fmla="*/ 68690 h 604"/>
              <a:gd name="T34" fmla="*/ 111421 w 634"/>
              <a:gd name="T35" fmla="*/ 15824 h 604"/>
              <a:gd name="T36" fmla="*/ 111421 w 634"/>
              <a:gd name="T37" fmla="*/ 201036 h 604"/>
              <a:gd name="T38" fmla="*/ 111421 w 634"/>
              <a:gd name="T39" fmla="*/ 201036 h 604"/>
              <a:gd name="T40" fmla="*/ 15866 w 634"/>
              <a:gd name="T41" fmla="*/ 158599 h 604"/>
              <a:gd name="T42" fmla="*/ 0 w 634"/>
              <a:gd name="T43" fmla="*/ 153564 h 604"/>
              <a:gd name="T44" fmla="*/ 5048 w 634"/>
              <a:gd name="T45" fmla="*/ 169388 h 604"/>
              <a:gd name="T46" fmla="*/ 100603 w 634"/>
              <a:gd name="T47" fmla="*/ 211825 h 604"/>
              <a:gd name="T48" fmla="*/ 121878 w 634"/>
              <a:gd name="T49" fmla="*/ 211825 h 604"/>
              <a:gd name="T50" fmla="*/ 217433 w 634"/>
              <a:gd name="T51" fmla="*/ 169388 h 604"/>
              <a:gd name="T52" fmla="*/ 228250 w 634"/>
              <a:gd name="T53" fmla="*/ 153564 h 604"/>
              <a:gd name="T54" fmla="*/ 212024 w 634"/>
              <a:gd name="T55" fmla="*/ 158599 h 604"/>
              <a:gd name="T56" fmla="*/ 111421 w 634"/>
              <a:gd name="T57" fmla="*/ 201036 h 604"/>
              <a:gd name="T58" fmla="*/ 5048 w 634"/>
              <a:gd name="T59" fmla="*/ 121557 h 604"/>
              <a:gd name="T60" fmla="*/ 5048 w 634"/>
              <a:gd name="T61" fmla="*/ 121557 h 604"/>
              <a:gd name="T62" fmla="*/ 100603 w 634"/>
              <a:gd name="T63" fmla="*/ 169388 h 604"/>
              <a:gd name="T64" fmla="*/ 121878 w 634"/>
              <a:gd name="T65" fmla="*/ 169388 h 604"/>
              <a:gd name="T66" fmla="*/ 217433 w 634"/>
              <a:gd name="T67" fmla="*/ 121557 h 604"/>
              <a:gd name="T68" fmla="*/ 228250 w 634"/>
              <a:gd name="T69" fmla="*/ 105733 h 604"/>
              <a:gd name="T70" fmla="*/ 212024 w 634"/>
              <a:gd name="T71" fmla="*/ 111127 h 604"/>
              <a:gd name="T72" fmla="*/ 111421 w 634"/>
              <a:gd name="T73" fmla="*/ 158599 h 604"/>
              <a:gd name="T74" fmla="*/ 15866 w 634"/>
              <a:gd name="T75" fmla="*/ 111127 h 604"/>
              <a:gd name="T76" fmla="*/ 0 w 634"/>
              <a:gd name="T77" fmla="*/ 105733 h 604"/>
              <a:gd name="T78" fmla="*/ 5048 w 634"/>
              <a:gd name="T79" fmla="*/ 121557 h 60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34" h="604">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FFFFFF"/>
          </a:solidFill>
          <a:ln>
            <a:noFill/>
          </a:ln>
          <a:effectLst/>
        </p:spPr>
        <p:txBody>
          <a:bodyPr wrap="none" lIns="91431" tIns="45716" rIns="91431" bIns="45716" anchor="ctr"/>
          <a:lstStyle/>
          <a:p>
            <a:endParaRPr lang="en-US" sz="2000"/>
          </a:p>
        </p:txBody>
      </p:sp>
      <p:sp>
        <p:nvSpPr>
          <p:cNvPr id="34" name="文本框 33"/>
          <p:cNvSpPr txBox="1"/>
          <p:nvPr/>
        </p:nvSpPr>
        <p:spPr>
          <a:xfrm>
            <a:off x="1568851" y="5158092"/>
            <a:ext cx="2052090" cy="276999"/>
          </a:xfrm>
          <a:prstGeom prst="rect">
            <a:avLst/>
          </a:prstGeom>
          <a:noFill/>
        </p:spPr>
        <p:txBody>
          <a:bodyPr wrap="square" rtlCol="0">
            <a:spAutoFit/>
            <a:scene3d>
              <a:camera prst="orthographicFront"/>
              <a:lightRig rig="threePt" dir="t"/>
            </a:scene3d>
            <a:sp3d contourW="12700"/>
          </a:bodyPr>
          <a:lstStyle/>
          <a:p>
            <a:pPr algn="ctr"/>
            <a:endParaRPr lang="zh-CN" altLang="en-US" sz="1200" b="1" dirty="0">
              <a:solidFill>
                <a:schemeClr val="tx1">
                  <a:lumMod val="75000"/>
                  <a:lumOff val="25000"/>
                </a:schemeClr>
              </a:solidFill>
              <a:latin typeface="Arial" panose="020B0704020202020204" pitchFamily="34" charset="0"/>
            </a:endParaRPr>
          </a:p>
        </p:txBody>
      </p:sp>
      <p:sp>
        <p:nvSpPr>
          <p:cNvPr id="37" name="文本框 36"/>
          <p:cNvSpPr txBox="1"/>
          <p:nvPr/>
        </p:nvSpPr>
        <p:spPr>
          <a:xfrm>
            <a:off x="5069951" y="5160639"/>
            <a:ext cx="2052090" cy="276999"/>
          </a:xfrm>
          <a:prstGeom prst="rect">
            <a:avLst/>
          </a:prstGeom>
          <a:noFill/>
        </p:spPr>
        <p:txBody>
          <a:bodyPr wrap="square" rtlCol="0">
            <a:spAutoFit/>
            <a:scene3d>
              <a:camera prst="orthographicFront"/>
              <a:lightRig rig="threePt" dir="t"/>
            </a:scene3d>
            <a:sp3d contourW="12700"/>
          </a:bodyPr>
          <a:lstStyle/>
          <a:p>
            <a:pPr algn="ctr"/>
            <a:endParaRPr lang="zh-CN" altLang="en-US" sz="1200" b="1" dirty="0">
              <a:solidFill>
                <a:schemeClr val="tx1">
                  <a:lumMod val="75000"/>
                  <a:lumOff val="25000"/>
                </a:schemeClr>
              </a:solidFill>
              <a:latin typeface="Arial" panose="020B0704020202020204" pitchFamily="34" charset="0"/>
            </a:endParaRPr>
          </a:p>
        </p:txBody>
      </p:sp>
      <p:sp>
        <p:nvSpPr>
          <p:cNvPr id="41" name="文本框 40"/>
          <p:cNvSpPr txBox="1"/>
          <p:nvPr/>
        </p:nvSpPr>
        <p:spPr>
          <a:xfrm>
            <a:off x="8398754" y="5435544"/>
            <a:ext cx="2396700" cy="236988"/>
          </a:xfrm>
          <a:prstGeom prst="rect">
            <a:avLst/>
          </a:prstGeom>
          <a:noFill/>
        </p:spPr>
        <p:txBody>
          <a:bodyPr wrap="square" rtlCol="0">
            <a:spAutoFit/>
            <a:scene3d>
              <a:camera prst="orthographicFront"/>
              <a:lightRig rig="threePt" dir="t"/>
            </a:scene3d>
            <a:sp3d contourW="12700"/>
          </a:bodyPr>
          <a:lstStyle/>
          <a:p>
            <a:pPr algn="ctr">
              <a:lnSpc>
                <a:spcPct val="114000"/>
              </a:lnSpc>
            </a:pPr>
            <a:endParaRPr lang="en-US" altLang="zh-CN" sz="900" dirty="0">
              <a:solidFill>
                <a:schemeClr val="tx1">
                  <a:lumMod val="50000"/>
                  <a:lumOff val="50000"/>
                </a:schemeClr>
              </a:solidFill>
              <a:latin typeface="Arial" panose="020B0704020202020204" pitchFamily="34" charset="0"/>
              <a:ea typeface="+mj-ea"/>
            </a:endParaRPr>
          </a:p>
        </p:txBody>
      </p:sp>
      <p:sp>
        <p:nvSpPr>
          <p:cNvPr id="28" name="文本框 27"/>
          <p:cNvSpPr txBox="1"/>
          <p:nvPr/>
        </p:nvSpPr>
        <p:spPr>
          <a:xfrm>
            <a:off x="513184" y="396852"/>
            <a:ext cx="7295949" cy="830997"/>
          </a:xfrm>
          <a:prstGeom prst="rect">
            <a:avLst/>
          </a:prstGeom>
          <a:noFill/>
        </p:spPr>
        <p:txBody>
          <a:bodyPr wrap="square" rtlCol="0">
            <a:spAutoFit/>
          </a:bodyPr>
          <a:lstStyle/>
          <a:p>
            <a:r>
              <a:rPr lang="en-US" sz="4800" dirty="0">
                <a:solidFill>
                  <a:schemeClr val="bg1"/>
                </a:solidFill>
                <a:latin typeface="Agenda" panose="02000603040000020004" pitchFamily="2" charset="0"/>
              </a:rPr>
              <a:t>Process Concept</a:t>
            </a:r>
          </a:p>
        </p:txBody>
      </p:sp>
      <p:sp>
        <p:nvSpPr>
          <p:cNvPr id="8" name="Rectangle 7"/>
          <p:cNvSpPr/>
          <p:nvPr/>
        </p:nvSpPr>
        <p:spPr>
          <a:xfrm>
            <a:off x="0" y="1520890"/>
            <a:ext cx="12192000" cy="55143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Wingdings" panose="05000000000000000000" pitchFamily="2" charset="2"/>
              <a:buChar char="Ø"/>
            </a:pPr>
            <a:r>
              <a:rPr lang="en-US" sz="2000" b="1" dirty="0">
                <a:solidFill>
                  <a:schemeClr val="tx1">
                    <a:lumMod val="65000"/>
                    <a:lumOff val="35000"/>
                  </a:schemeClr>
                </a:solidFill>
                <a:latin typeface="Calibri" panose="020F0502020204030204" pitchFamily="34" charset="0"/>
                <a:cs typeface="Calibri" panose="020F0502020204030204" pitchFamily="34" charset="0"/>
              </a:rPr>
              <a:t>CPU Time: </a:t>
            </a:r>
            <a:r>
              <a:rPr lang="en-US" sz="2000" dirty="0">
                <a:solidFill>
                  <a:schemeClr val="tx1">
                    <a:lumMod val="65000"/>
                    <a:lumOff val="35000"/>
                  </a:schemeClr>
                </a:solidFill>
                <a:latin typeface="Calibri" panose="020F0502020204030204" pitchFamily="34" charset="0"/>
                <a:cs typeface="Calibri" panose="020F0502020204030204" pitchFamily="34" charset="0"/>
              </a:rPr>
              <a:t>The process requires the CPU to execute its instructions. The operating system's scheduler manages how CPU time is allocated among the various running processes. </a:t>
            </a:r>
          </a:p>
          <a:p>
            <a:pPr marL="342900" indent="-342900" algn="just">
              <a:buFont typeface="Wingdings" panose="05000000000000000000" pitchFamily="2" charset="2"/>
              <a:buChar char="Ø"/>
            </a:pPr>
            <a:r>
              <a:rPr lang="en-US" sz="2000" b="1" dirty="0" err="1">
                <a:solidFill>
                  <a:schemeClr val="tx1">
                    <a:lumMod val="65000"/>
                    <a:lumOff val="35000"/>
                  </a:schemeClr>
                </a:solidFill>
                <a:latin typeface="Calibri" panose="020F0502020204030204" pitchFamily="34" charset="0"/>
                <a:cs typeface="Calibri" panose="020F0502020204030204" pitchFamily="34" charset="0"/>
              </a:rPr>
              <a:t>Input/Output</a:t>
            </a:r>
            <a:r>
              <a:rPr lang="en-US" sz="2000" b="1" dirty="0">
                <a:solidFill>
                  <a:schemeClr val="tx1">
                    <a:lumMod val="65000"/>
                    <a:lumOff val="35000"/>
                  </a:schemeClr>
                </a:solidFill>
                <a:latin typeface="Calibri" panose="020F0502020204030204" pitchFamily="34" charset="0"/>
                <a:cs typeface="Calibri" panose="020F0502020204030204" pitchFamily="34" charset="0"/>
              </a:rPr>
              <a:t> (I/O) Resources: </a:t>
            </a:r>
            <a:r>
              <a:rPr lang="en-US" sz="2000" dirty="0">
                <a:solidFill>
                  <a:schemeClr val="tx1">
                    <a:lumMod val="65000"/>
                    <a:lumOff val="35000"/>
                  </a:schemeClr>
                </a:solidFill>
                <a:latin typeface="Calibri" panose="020F0502020204030204" pitchFamily="34" charset="0"/>
                <a:cs typeface="Calibri" panose="020F0502020204030204" pitchFamily="34" charset="0"/>
              </a:rPr>
              <a:t>The process might need to interact with peripherals such as the keyboard, mouse, disk drives, or network interfaces. The OS manages access to these resources. </a:t>
            </a:r>
          </a:p>
          <a:p>
            <a:pPr marL="342900" indent="-342900" algn="just">
              <a:buFont typeface="Wingdings" panose="05000000000000000000" pitchFamily="2" charset="2"/>
              <a:buChar char="Ø"/>
            </a:pPr>
            <a:r>
              <a:rPr lang="en-US" sz="2000" b="1" dirty="0">
                <a:solidFill>
                  <a:schemeClr val="tx1">
                    <a:lumMod val="65000"/>
                    <a:lumOff val="35000"/>
                  </a:schemeClr>
                </a:solidFill>
                <a:latin typeface="Calibri" panose="020F0502020204030204" pitchFamily="34" charset="0"/>
                <a:cs typeface="Calibri" panose="020F0502020204030204" pitchFamily="34" charset="0"/>
              </a:rPr>
              <a:t>Files: </a:t>
            </a:r>
            <a:r>
              <a:rPr lang="en-US" sz="2000" dirty="0">
                <a:solidFill>
                  <a:schemeClr val="tx1">
                    <a:lumMod val="65000"/>
                    <a:lumOff val="35000"/>
                  </a:schemeClr>
                </a:solidFill>
                <a:latin typeface="Calibri" panose="020F0502020204030204" pitchFamily="34" charset="0"/>
                <a:cs typeface="Calibri" panose="020F0502020204030204" pitchFamily="34" charset="0"/>
              </a:rPr>
              <a:t>The process may need to read from or write to files stored in the file system. </a:t>
            </a:r>
            <a:endParaRPr lang="en-US" sz="2000" dirty="0" smtClean="0">
              <a:solidFill>
                <a:schemeClr val="tx1">
                  <a:lumMod val="65000"/>
                  <a:lumOff val="35000"/>
                </a:schemeClr>
              </a:solidFill>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000" b="1" dirty="0">
                <a:solidFill>
                  <a:schemeClr val="tx1">
                    <a:lumMod val="65000"/>
                    <a:lumOff val="35000"/>
                  </a:schemeClr>
                </a:solidFill>
                <a:latin typeface="Calibri" panose="020F0502020204030204" pitchFamily="34" charset="0"/>
                <a:cs typeface="Calibri" panose="020F0502020204030204" pitchFamily="34" charset="0"/>
              </a:rPr>
              <a:t>The Process ID (</a:t>
            </a:r>
            <a:r>
              <a:rPr lang="en-US" sz="2000" b="1" dirty="0" smtClean="0">
                <a:solidFill>
                  <a:schemeClr val="tx1">
                    <a:lumMod val="65000"/>
                    <a:lumOff val="35000"/>
                  </a:schemeClr>
                </a:solidFill>
                <a:latin typeface="Calibri" panose="020F0502020204030204" pitchFamily="34" charset="0"/>
                <a:cs typeface="Calibri" panose="020F0502020204030204" pitchFamily="34" charset="0"/>
              </a:rPr>
              <a:t>PID)</a:t>
            </a:r>
            <a:r>
              <a:rPr lang="en-US" sz="2000" dirty="0">
                <a:solidFill>
                  <a:schemeClr val="tx1">
                    <a:lumMod val="65000"/>
                    <a:lumOff val="35000"/>
                  </a:schemeClr>
                </a:solidFill>
                <a:latin typeface="Calibri" panose="020F0502020204030204" pitchFamily="34" charset="0"/>
                <a:cs typeface="Calibri" panose="020F0502020204030204" pitchFamily="34" charset="0"/>
              </a:rPr>
              <a:t>: The Process ID (PID) is a unique identifier assigned to each active process in the operating system. This PID allows the operating system to distinguish between different processes and manage them effectively</a:t>
            </a:r>
            <a:r>
              <a:rPr lang="en-US" sz="2000" dirty="0" smtClean="0">
                <a:solidFill>
                  <a:schemeClr val="tx1">
                    <a:lumMod val="65000"/>
                    <a:lumOff val="35000"/>
                  </a:schemeClr>
                </a:solidFill>
                <a:latin typeface="Calibri" panose="020F0502020204030204" pitchFamily="34" charset="0"/>
                <a:cs typeface="Calibri" panose="020F0502020204030204" pitchFamily="34" charset="0"/>
              </a:rPr>
              <a:t>.</a:t>
            </a:r>
            <a:endParaRPr lang="en-US" sz="2000" dirty="0">
              <a:solidFill>
                <a:schemeClr val="tx1">
                  <a:lumMod val="65000"/>
                  <a:lumOff val="35000"/>
                </a:schemeClr>
              </a:solidFill>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000" b="1" dirty="0" smtClean="0">
                <a:solidFill>
                  <a:schemeClr val="tx1">
                    <a:lumMod val="65000"/>
                    <a:lumOff val="35000"/>
                  </a:schemeClr>
                </a:solidFill>
                <a:latin typeface="Calibri" panose="020F0502020204030204" pitchFamily="34" charset="0"/>
                <a:cs typeface="Calibri" panose="020F0502020204030204" pitchFamily="34" charset="0"/>
              </a:rPr>
              <a:t>Process State </a:t>
            </a:r>
            <a:r>
              <a:rPr lang="en-US" sz="2000" dirty="0">
                <a:solidFill>
                  <a:schemeClr val="tx1">
                    <a:lumMod val="65000"/>
                    <a:lumOff val="35000"/>
                  </a:schemeClr>
                </a:solidFill>
                <a:latin typeface="Calibri" panose="020F0502020204030204" pitchFamily="34" charset="0"/>
                <a:cs typeface="Calibri" panose="020F0502020204030204" pitchFamily="34" charset="0"/>
              </a:rPr>
              <a:t>is a key characteristic that distinguishes a process from a mere program. This state reflects the current activity of the process at any given moment. </a:t>
            </a:r>
            <a:r>
              <a:rPr lang="en-US" sz="2000" dirty="0" smtClean="0">
                <a:solidFill>
                  <a:schemeClr val="tx1">
                    <a:lumMod val="65000"/>
                    <a:lumOff val="35000"/>
                  </a:schemeClr>
                </a:solidFill>
                <a:latin typeface="Calibri" panose="020F0502020204030204" pitchFamily="34" charset="0"/>
                <a:cs typeface="Calibri" panose="020F0502020204030204" pitchFamily="34" charset="0"/>
              </a:rPr>
              <a:t> </a:t>
            </a:r>
            <a:r>
              <a:rPr lang="en-US" sz="2000" dirty="0">
                <a:solidFill>
                  <a:schemeClr val="tx1">
                    <a:lumMod val="65000"/>
                    <a:lumOff val="35000"/>
                  </a:schemeClr>
                </a:solidFill>
                <a:latin typeface="Calibri" panose="020F0502020204030204" pitchFamily="34" charset="0"/>
                <a:cs typeface="Calibri" panose="020F0502020204030204" pitchFamily="34" charset="0"/>
              </a:rPr>
              <a:t>The state changes as the process progresses through its lifecycle. Common states include: </a:t>
            </a:r>
            <a:endParaRPr lang="en-US" sz="2000" dirty="0" smtClean="0">
              <a:solidFill>
                <a:schemeClr val="tx1">
                  <a:lumMod val="65000"/>
                  <a:lumOff val="35000"/>
                </a:schemeClr>
              </a:solidFill>
              <a:latin typeface="Calibri" panose="020F0502020204030204" pitchFamily="34" charset="0"/>
              <a:cs typeface="Calibri" panose="020F0502020204030204" pitchFamily="34" charset="0"/>
            </a:endParaRPr>
          </a:p>
          <a:p>
            <a:pPr algn="just"/>
            <a:r>
              <a:rPr lang="en-US" sz="2000" b="1" dirty="0" smtClean="0">
                <a:solidFill>
                  <a:schemeClr val="tx1">
                    <a:lumMod val="65000"/>
                    <a:lumOff val="35000"/>
                  </a:schemeClr>
                </a:solidFill>
                <a:latin typeface="Calibri" panose="020F0502020204030204" pitchFamily="34" charset="0"/>
                <a:cs typeface="Calibri" panose="020F0502020204030204" pitchFamily="34" charset="0"/>
              </a:rPr>
              <a:t>New</a:t>
            </a:r>
            <a:r>
              <a:rPr lang="en-US" sz="2000" b="1" dirty="0">
                <a:solidFill>
                  <a:schemeClr val="tx1">
                    <a:lumMod val="65000"/>
                    <a:lumOff val="35000"/>
                  </a:schemeClr>
                </a:solidFill>
                <a:latin typeface="Calibri" panose="020F0502020204030204" pitchFamily="34" charset="0"/>
                <a:cs typeface="Calibri" panose="020F0502020204030204" pitchFamily="34" charset="0"/>
              </a:rPr>
              <a:t>:</a:t>
            </a:r>
            <a:r>
              <a:rPr lang="en-US" sz="2000" dirty="0">
                <a:solidFill>
                  <a:schemeClr val="tx1">
                    <a:lumMod val="65000"/>
                    <a:lumOff val="35000"/>
                  </a:schemeClr>
                </a:solidFill>
                <a:latin typeface="Calibri" panose="020F0502020204030204" pitchFamily="34" charset="0"/>
                <a:cs typeface="Calibri" panose="020F0502020204030204" pitchFamily="34" charset="0"/>
              </a:rPr>
              <a:t> The process is in the initial stage of being created. </a:t>
            </a:r>
            <a:endParaRPr lang="en-US" sz="2000" dirty="0" smtClean="0">
              <a:solidFill>
                <a:schemeClr val="tx1">
                  <a:lumMod val="65000"/>
                  <a:lumOff val="35000"/>
                </a:schemeClr>
              </a:solidFill>
              <a:latin typeface="Calibri" panose="020F0502020204030204" pitchFamily="34" charset="0"/>
              <a:cs typeface="Calibri" panose="020F0502020204030204" pitchFamily="34" charset="0"/>
            </a:endParaRPr>
          </a:p>
          <a:p>
            <a:pPr algn="just"/>
            <a:r>
              <a:rPr lang="en-US" sz="2000" b="1" dirty="0" smtClean="0">
                <a:solidFill>
                  <a:schemeClr val="tx1">
                    <a:lumMod val="65000"/>
                    <a:lumOff val="35000"/>
                  </a:schemeClr>
                </a:solidFill>
                <a:latin typeface="Calibri" panose="020F0502020204030204" pitchFamily="34" charset="0"/>
                <a:cs typeface="Calibri" panose="020F0502020204030204" pitchFamily="34" charset="0"/>
              </a:rPr>
              <a:t>Ready</a:t>
            </a:r>
            <a:r>
              <a:rPr lang="en-US" sz="2000" b="1" dirty="0">
                <a:solidFill>
                  <a:schemeClr val="tx1">
                    <a:lumMod val="65000"/>
                    <a:lumOff val="35000"/>
                  </a:schemeClr>
                </a:solidFill>
                <a:latin typeface="Calibri" panose="020F0502020204030204" pitchFamily="34" charset="0"/>
                <a:cs typeface="Calibri" panose="020F0502020204030204" pitchFamily="34" charset="0"/>
              </a:rPr>
              <a:t>:</a:t>
            </a:r>
            <a:r>
              <a:rPr lang="en-US" sz="2000" dirty="0">
                <a:solidFill>
                  <a:schemeClr val="tx1">
                    <a:lumMod val="65000"/>
                    <a:lumOff val="35000"/>
                  </a:schemeClr>
                </a:solidFill>
                <a:latin typeface="Calibri" panose="020F0502020204030204" pitchFamily="34" charset="0"/>
                <a:cs typeface="Calibri" panose="020F0502020204030204" pitchFamily="34" charset="0"/>
              </a:rPr>
              <a:t> The process has been created and loaded into memory and is waiting for its turn to be executed by </a:t>
            </a:r>
            <a:r>
              <a:rPr lang="en-US" sz="2000" dirty="0" smtClean="0">
                <a:solidFill>
                  <a:schemeClr val="tx1">
                    <a:lumMod val="65000"/>
                    <a:lumOff val="35000"/>
                  </a:schemeClr>
                </a:solidFill>
                <a:latin typeface="Calibri" panose="020F0502020204030204" pitchFamily="34" charset="0"/>
                <a:cs typeface="Calibri" panose="020F0502020204030204" pitchFamily="34" charset="0"/>
              </a:rPr>
              <a:t>the CPU</a:t>
            </a:r>
            <a:r>
              <a:rPr lang="en-US" sz="2000" dirty="0">
                <a:solidFill>
                  <a:schemeClr val="tx1">
                    <a:lumMod val="65000"/>
                    <a:lumOff val="35000"/>
                  </a:schemeClr>
                </a:solidFill>
                <a:latin typeface="Calibri" panose="020F0502020204030204" pitchFamily="34" charset="0"/>
                <a:cs typeface="Calibri" panose="020F0502020204030204" pitchFamily="34" charset="0"/>
              </a:rPr>
              <a:t>. </a:t>
            </a:r>
            <a:endParaRPr lang="en-US" sz="2000" dirty="0" smtClean="0">
              <a:solidFill>
                <a:schemeClr val="tx1">
                  <a:lumMod val="65000"/>
                  <a:lumOff val="35000"/>
                </a:schemeClr>
              </a:solidFill>
              <a:latin typeface="Calibri" panose="020F0502020204030204" pitchFamily="34" charset="0"/>
              <a:cs typeface="Calibri" panose="020F0502020204030204" pitchFamily="34" charset="0"/>
            </a:endParaRPr>
          </a:p>
          <a:p>
            <a:pPr algn="just"/>
            <a:r>
              <a:rPr lang="en-US" sz="2000" b="1" dirty="0" smtClean="0">
                <a:solidFill>
                  <a:schemeClr val="tx1">
                    <a:lumMod val="65000"/>
                    <a:lumOff val="35000"/>
                  </a:schemeClr>
                </a:solidFill>
                <a:latin typeface="Calibri" panose="020F0502020204030204" pitchFamily="34" charset="0"/>
                <a:cs typeface="Calibri" panose="020F0502020204030204" pitchFamily="34" charset="0"/>
              </a:rPr>
              <a:t>Running</a:t>
            </a:r>
            <a:r>
              <a:rPr lang="en-US" sz="2000" b="1" dirty="0">
                <a:solidFill>
                  <a:schemeClr val="tx1">
                    <a:lumMod val="65000"/>
                    <a:lumOff val="35000"/>
                  </a:schemeClr>
                </a:solidFill>
                <a:latin typeface="Calibri" panose="020F0502020204030204" pitchFamily="34" charset="0"/>
                <a:cs typeface="Calibri" panose="020F0502020204030204" pitchFamily="34" charset="0"/>
              </a:rPr>
              <a:t>:</a:t>
            </a:r>
            <a:r>
              <a:rPr lang="en-US" sz="2000" dirty="0">
                <a:solidFill>
                  <a:schemeClr val="tx1">
                    <a:lumMod val="65000"/>
                    <a:lumOff val="35000"/>
                  </a:schemeClr>
                </a:solidFill>
                <a:latin typeface="Calibri" panose="020F0502020204030204" pitchFamily="34" charset="0"/>
                <a:cs typeface="Calibri" panose="020F0502020204030204" pitchFamily="34" charset="0"/>
              </a:rPr>
              <a:t> The process is currently having its instructions executed by one of the CPU cores. </a:t>
            </a:r>
            <a:endParaRPr lang="en-US" sz="2000" dirty="0" smtClean="0">
              <a:solidFill>
                <a:schemeClr val="tx1">
                  <a:lumMod val="65000"/>
                  <a:lumOff val="35000"/>
                </a:schemeClr>
              </a:solidFill>
              <a:latin typeface="Calibri" panose="020F0502020204030204" pitchFamily="34" charset="0"/>
              <a:cs typeface="Calibri" panose="020F0502020204030204" pitchFamily="34" charset="0"/>
            </a:endParaRPr>
          </a:p>
          <a:p>
            <a:pPr algn="just"/>
            <a:r>
              <a:rPr lang="en-US" sz="2000" b="1" dirty="0" smtClean="0">
                <a:solidFill>
                  <a:schemeClr val="tx1">
                    <a:lumMod val="65000"/>
                    <a:lumOff val="35000"/>
                  </a:schemeClr>
                </a:solidFill>
                <a:latin typeface="Calibri" panose="020F0502020204030204" pitchFamily="34" charset="0"/>
                <a:cs typeface="Calibri" panose="020F0502020204030204" pitchFamily="34" charset="0"/>
              </a:rPr>
              <a:t>Waiting </a:t>
            </a:r>
            <a:r>
              <a:rPr lang="en-US" sz="2000" b="1" dirty="0">
                <a:solidFill>
                  <a:schemeClr val="tx1">
                    <a:lumMod val="65000"/>
                    <a:lumOff val="35000"/>
                  </a:schemeClr>
                </a:solidFill>
                <a:latin typeface="Calibri" panose="020F0502020204030204" pitchFamily="34" charset="0"/>
                <a:cs typeface="Calibri" panose="020F0502020204030204" pitchFamily="34" charset="0"/>
              </a:rPr>
              <a:t>(Blocked):</a:t>
            </a:r>
            <a:r>
              <a:rPr lang="en-US" sz="2000" dirty="0">
                <a:solidFill>
                  <a:schemeClr val="tx1">
                    <a:lumMod val="65000"/>
                    <a:lumOff val="35000"/>
                  </a:schemeClr>
                </a:solidFill>
                <a:latin typeface="Calibri" panose="020F0502020204030204" pitchFamily="34" charset="0"/>
                <a:cs typeface="Calibri" panose="020F0502020204030204" pitchFamily="34" charset="0"/>
              </a:rPr>
              <a:t> The process is temporarily suspended, waiting for a specific event to occur, such as the completion of an I/O operation or the receipt of a signal. </a:t>
            </a:r>
            <a:endParaRPr lang="en-US" sz="2000" dirty="0" smtClean="0">
              <a:solidFill>
                <a:schemeClr val="tx1">
                  <a:lumMod val="65000"/>
                  <a:lumOff val="35000"/>
                </a:schemeClr>
              </a:solidFill>
              <a:latin typeface="Calibri" panose="020F0502020204030204" pitchFamily="34" charset="0"/>
              <a:cs typeface="Calibri" panose="020F0502020204030204" pitchFamily="34" charset="0"/>
            </a:endParaRPr>
          </a:p>
          <a:p>
            <a:pPr algn="just"/>
            <a:r>
              <a:rPr lang="en-US" sz="2000" b="1" dirty="0" smtClean="0">
                <a:solidFill>
                  <a:schemeClr val="tx1">
                    <a:lumMod val="65000"/>
                    <a:lumOff val="35000"/>
                  </a:schemeClr>
                </a:solidFill>
                <a:latin typeface="Calibri" panose="020F0502020204030204" pitchFamily="34" charset="0"/>
                <a:cs typeface="Calibri" panose="020F0502020204030204" pitchFamily="34" charset="0"/>
              </a:rPr>
              <a:t>Terminated</a:t>
            </a:r>
            <a:r>
              <a:rPr lang="en-US" sz="2000" b="1" dirty="0">
                <a:solidFill>
                  <a:schemeClr val="tx1">
                    <a:lumMod val="65000"/>
                    <a:lumOff val="35000"/>
                  </a:schemeClr>
                </a:solidFill>
                <a:latin typeface="Calibri" panose="020F0502020204030204" pitchFamily="34" charset="0"/>
                <a:cs typeface="Calibri" panose="020F0502020204030204" pitchFamily="34" charset="0"/>
              </a:rPr>
              <a:t>:</a:t>
            </a:r>
            <a:r>
              <a:rPr lang="en-US" sz="2000" dirty="0">
                <a:solidFill>
                  <a:schemeClr val="tx1">
                    <a:lumMod val="65000"/>
                    <a:lumOff val="35000"/>
                  </a:schemeClr>
                </a:solidFill>
                <a:latin typeface="Calibri" panose="020F0502020204030204" pitchFamily="34" charset="0"/>
                <a:cs typeface="Calibri" panose="020F0502020204030204" pitchFamily="34" charset="0"/>
              </a:rPr>
              <a:t> The process has completed its execution, either normally or due to an error.</a:t>
            </a:r>
          </a:p>
          <a:p>
            <a:pPr algn="just"/>
            <a:endParaRPr lang="en-US" sz="2000" dirty="0">
              <a:solidFill>
                <a:schemeClr val="tx1">
                  <a:lumMod val="65000"/>
                  <a:lumOff val="3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60867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t="82041"/>
          <a:stretch>
            <a:fillRect/>
          </a:stretch>
        </p:blipFill>
        <p:spPr>
          <a:xfrm>
            <a:off x="0" y="-32084"/>
            <a:ext cx="12192000" cy="1459718"/>
          </a:xfrm>
          <a:prstGeom prst="rect">
            <a:avLst/>
          </a:prstGeom>
        </p:spPr>
      </p:pic>
      <p:sp>
        <p:nvSpPr>
          <p:cNvPr id="19" name="Shape 1504"/>
          <p:cNvSpPr/>
          <p:nvPr/>
        </p:nvSpPr>
        <p:spPr>
          <a:xfrm>
            <a:off x="3842786" y="4295745"/>
            <a:ext cx="1556366" cy="820991"/>
          </a:xfrm>
          <a:custGeom>
            <a:avLst/>
            <a:gdLst/>
            <a:ahLst/>
            <a:cxnLst/>
            <a:rect l="0" t="0" r="0" b="0"/>
            <a:pathLst>
              <a:path w="120000" h="120000" extrusionOk="0">
                <a:moveTo>
                  <a:pt x="0" y="0"/>
                </a:moveTo>
                <a:lnTo>
                  <a:pt x="120000" y="0"/>
                </a:lnTo>
                <a:lnTo>
                  <a:pt x="113816" y="33289"/>
                </a:lnTo>
                <a:lnTo>
                  <a:pt x="27164" y="33289"/>
                </a:lnTo>
                <a:lnTo>
                  <a:pt x="0" y="0"/>
                </a:lnTo>
                <a:close/>
                <a:moveTo>
                  <a:pt x="76595" y="94605"/>
                </a:moveTo>
                <a:lnTo>
                  <a:pt x="102544" y="94605"/>
                </a:lnTo>
                <a:lnTo>
                  <a:pt x="97733" y="119999"/>
                </a:lnTo>
                <a:lnTo>
                  <a:pt x="76595" y="94605"/>
                </a:lnTo>
                <a:close/>
                <a:moveTo>
                  <a:pt x="38593" y="47006"/>
                </a:moveTo>
                <a:lnTo>
                  <a:pt x="111280" y="47006"/>
                </a:lnTo>
                <a:lnTo>
                  <a:pt x="104993" y="80690"/>
                </a:lnTo>
                <a:lnTo>
                  <a:pt x="65601" y="80690"/>
                </a:lnTo>
                <a:lnTo>
                  <a:pt x="38593" y="47006"/>
                </a:lnTo>
                <a:close/>
              </a:path>
            </a:pathLst>
          </a:custGeom>
          <a:solidFill>
            <a:srgbClr val="77A1B0"/>
          </a:solidFill>
          <a:ln>
            <a:noFill/>
          </a:ln>
        </p:spPr>
        <p:txBody>
          <a:bodyPr lIns="60941" tIns="30462" rIns="60941" bIns="30462" anchor="t" anchorCtr="0">
            <a:noAutofit/>
          </a:bodyPr>
          <a:lstStyle/>
          <a:p>
            <a:pPr defTabSz="608965">
              <a:buClr>
                <a:srgbClr val="000000"/>
              </a:buClr>
            </a:pPr>
            <a:endParaRPr sz="1200" kern="0">
              <a:solidFill>
                <a:prstClr val="black"/>
              </a:solidFill>
              <a:latin typeface="Calibri" panose="020F0502020204030204"/>
              <a:ea typeface="Calibri" panose="020F0502020204030204"/>
              <a:cs typeface="Calibri" panose="020F0502020204030204"/>
              <a:sym typeface="Calibri" panose="020F0502020204030204"/>
            </a:endParaRPr>
          </a:p>
        </p:txBody>
      </p:sp>
      <p:sp>
        <p:nvSpPr>
          <p:cNvPr id="22" name="Shape 1505"/>
          <p:cNvSpPr/>
          <p:nvPr/>
        </p:nvSpPr>
        <p:spPr>
          <a:xfrm>
            <a:off x="4645113" y="2829002"/>
            <a:ext cx="1872687" cy="3708427"/>
          </a:xfrm>
          <a:custGeom>
            <a:avLst/>
            <a:gdLst/>
            <a:ahLst/>
            <a:cxnLst/>
            <a:rect l="0" t="0" r="0" b="0"/>
            <a:pathLst>
              <a:path w="120000" h="120000" extrusionOk="0">
                <a:moveTo>
                  <a:pt x="110931" y="33484"/>
                </a:moveTo>
                <a:lnTo>
                  <a:pt x="64794" y="98617"/>
                </a:lnTo>
                <a:lnTo>
                  <a:pt x="86945" y="91436"/>
                </a:lnTo>
                <a:lnTo>
                  <a:pt x="120000" y="45805"/>
                </a:lnTo>
                <a:lnTo>
                  <a:pt x="110931" y="33484"/>
                </a:lnTo>
                <a:close/>
                <a:moveTo>
                  <a:pt x="0" y="120000"/>
                </a:moveTo>
                <a:lnTo>
                  <a:pt x="86267" y="0"/>
                </a:lnTo>
                <a:lnTo>
                  <a:pt x="95263" y="12204"/>
                </a:lnTo>
                <a:lnTo>
                  <a:pt x="22108" y="112585"/>
                </a:lnTo>
                <a:lnTo>
                  <a:pt x="0" y="120000"/>
                </a:lnTo>
                <a:close/>
                <a:moveTo>
                  <a:pt x="34353" y="108568"/>
                </a:moveTo>
                <a:lnTo>
                  <a:pt x="98411" y="16498"/>
                </a:lnTo>
                <a:lnTo>
                  <a:pt x="107176" y="28396"/>
                </a:lnTo>
                <a:lnTo>
                  <a:pt x="55234" y="101788"/>
                </a:lnTo>
                <a:lnTo>
                  <a:pt x="34353" y="108568"/>
                </a:lnTo>
                <a:close/>
              </a:path>
            </a:pathLst>
          </a:custGeom>
          <a:solidFill>
            <a:srgbClr val="5F6975"/>
          </a:solidFill>
          <a:ln>
            <a:noFill/>
          </a:ln>
        </p:spPr>
        <p:txBody>
          <a:bodyPr lIns="60941" tIns="30462" rIns="60941" bIns="30462" anchor="t" anchorCtr="0">
            <a:noAutofit/>
          </a:bodyPr>
          <a:lstStyle/>
          <a:p>
            <a:pPr defTabSz="608965">
              <a:buClr>
                <a:srgbClr val="000000"/>
              </a:buClr>
            </a:pPr>
            <a:endParaRPr sz="1200" kern="0">
              <a:solidFill>
                <a:prstClr val="black"/>
              </a:solidFill>
              <a:latin typeface="Calibri" panose="020F0502020204030204"/>
              <a:ea typeface="Calibri" panose="020F0502020204030204"/>
              <a:cs typeface="Calibri" panose="020F0502020204030204"/>
              <a:sym typeface="Calibri" panose="020F0502020204030204"/>
            </a:endParaRPr>
          </a:p>
        </p:txBody>
      </p:sp>
      <p:sp>
        <p:nvSpPr>
          <p:cNvPr id="23" name="Shape 1506"/>
          <p:cNvSpPr/>
          <p:nvPr/>
        </p:nvSpPr>
        <p:spPr>
          <a:xfrm>
            <a:off x="6031482" y="5175750"/>
            <a:ext cx="1248158" cy="1322057"/>
          </a:xfrm>
          <a:custGeom>
            <a:avLst/>
            <a:gdLst/>
            <a:ahLst/>
            <a:cxnLst/>
            <a:rect l="0" t="0" r="0" b="0"/>
            <a:pathLst>
              <a:path w="120000" h="120000" extrusionOk="0">
                <a:moveTo>
                  <a:pt x="9537" y="21598"/>
                </a:moveTo>
                <a:lnTo>
                  <a:pt x="24992" y="61748"/>
                </a:lnTo>
                <a:lnTo>
                  <a:pt x="0" y="46510"/>
                </a:lnTo>
                <a:lnTo>
                  <a:pt x="9537" y="21598"/>
                </a:lnTo>
                <a:close/>
                <a:moveTo>
                  <a:pt x="48793" y="0"/>
                </a:moveTo>
                <a:lnTo>
                  <a:pt x="74067" y="0"/>
                </a:lnTo>
                <a:lnTo>
                  <a:pt x="120000" y="120000"/>
                </a:lnTo>
                <a:lnTo>
                  <a:pt x="87789" y="99812"/>
                </a:lnTo>
                <a:lnTo>
                  <a:pt x="48793" y="0"/>
                </a:lnTo>
                <a:close/>
                <a:moveTo>
                  <a:pt x="37738" y="265"/>
                </a:moveTo>
                <a:lnTo>
                  <a:pt x="72442" y="90526"/>
                </a:lnTo>
                <a:lnTo>
                  <a:pt x="38670" y="70093"/>
                </a:lnTo>
                <a:lnTo>
                  <a:pt x="15043" y="8283"/>
                </a:lnTo>
                <a:lnTo>
                  <a:pt x="17210" y="265"/>
                </a:lnTo>
                <a:lnTo>
                  <a:pt x="37738" y="265"/>
                </a:lnTo>
                <a:close/>
              </a:path>
            </a:pathLst>
          </a:custGeom>
          <a:solidFill>
            <a:srgbClr val="77A1B0"/>
          </a:solidFill>
          <a:ln>
            <a:noFill/>
          </a:ln>
        </p:spPr>
        <p:txBody>
          <a:bodyPr lIns="60941" tIns="30462" rIns="60941" bIns="30462" anchor="t" anchorCtr="0">
            <a:noAutofit/>
          </a:bodyPr>
          <a:lstStyle/>
          <a:p>
            <a:pPr defTabSz="608965">
              <a:buClr>
                <a:srgbClr val="000000"/>
              </a:buClr>
            </a:pPr>
            <a:endParaRPr sz="1200" kern="0">
              <a:solidFill>
                <a:prstClr val="black"/>
              </a:solidFill>
              <a:latin typeface="Calibri" panose="020F0502020204030204"/>
              <a:ea typeface="Calibri" panose="020F0502020204030204"/>
              <a:cs typeface="Calibri" panose="020F0502020204030204"/>
              <a:sym typeface="Calibri" panose="020F0502020204030204"/>
            </a:endParaRPr>
          </a:p>
        </p:txBody>
      </p:sp>
      <p:sp>
        <p:nvSpPr>
          <p:cNvPr id="24" name="Shape 1507"/>
          <p:cNvSpPr/>
          <p:nvPr/>
        </p:nvSpPr>
        <p:spPr>
          <a:xfrm>
            <a:off x="6225636" y="4289874"/>
            <a:ext cx="1874489" cy="885876"/>
          </a:xfrm>
          <a:custGeom>
            <a:avLst/>
            <a:gdLst/>
            <a:ahLst/>
            <a:cxnLst/>
            <a:rect l="0" t="0" r="0" b="0"/>
            <a:pathLst>
              <a:path w="120000" h="120000" extrusionOk="0">
                <a:moveTo>
                  <a:pt x="5163" y="87963"/>
                </a:moveTo>
                <a:lnTo>
                  <a:pt x="56307" y="87963"/>
                </a:lnTo>
                <a:lnTo>
                  <a:pt x="33115" y="120000"/>
                </a:lnTo>
                <a:lnTo>
                  <a:pt x="0" y="120000"/>
                </a:lnTo>
                <a:lnTo>
                  <a:pt x="5163" y="87963"/>
                </a:lnTo>
                <a:close/>
                <a:moveTo>
                  <a:pt x="19875" y="0"/>
                </a:moveTo>
                <a:lnTo>
                  <a:pt x="120000" y="0"/>
                </a:lnTo>
                <a:lnTo>
                  <a:pt x="97370" y="31243"/>
                </a:lnTo>
                <a:lnTo>
                  <a:pt x="14668" y="31243"/>
                </a:lnTo>
                <a:lnTo>
                  <a:pt x="19875" y="0"/>
                </a:lnTo>
                <a:close/>
                <a:moveTo>
                  <a:pt x="12504" y="44759"/>
                </a:moveTo>
                <a:lnTo>
                  <a:pt x="87591" y="44759"/>
                </a:lnTo>
                <a:lnTo>
                  <a:pt x="65798" y="74843"/>
                </a:lnTo>
                <a:lnTo>
                  <a:pt x="7615" y="74843"/>
                </a:lnTo>
                <a:lnTo>
                  <a:pt x="12504" y="44759"/>
                </a:lnTo>
                <a:close/>
              </a:path>
            </a:pathLst>
          </a:custGeom>
          <a:solidFill>
            <a:srgbClr val="77A1B0"/>
          </a:solidFill>
          <a:ln>
            <a:noFill/>
          </a:ln>
        </p:spPr>
        <p:txBody>
          <a:bodyPr lIns="60941" tIns="30462" rIns="60941" bIns="30462" anchor="t" anchorCtr="0">
            <a:noAutofit/>
          </a:bodyPr>
          <a:lstStyle/>
          <a:p>
            <a:pPr defTabSz="608965">
              <a:buClr>
                <a:srgbClr val="000000"/>
              </a:buClr>
            </a:pPr>
            <a:endParaRPr sz="1200" kern="0">
              <a:solidFill>
                <a:prstClr val="black"/>
              </a:solidFill>
              <a:latin typeface="Calibri" panose="020F0502020204030204"/>
              <a:ea typeface="Calibri" panose="020F0502020204030204"/>
              <a:cs typeface="Calibri" panose="020F0502020204030204"/>
              <a:sym typeface="Calibri" panose="020F0502020204030204"/>
            </a:endParaRPr>
          </a:p>
        </p:txBody>
      </p:sp>
      <p:cxnSp>
        <p:nvCxnSpPr>
          <p:cNvPr id="25" name="Shape 1509"/>
          <p:cNvCxnSpPr/>
          <p:nvPr/>
        </p:nvCxnSpPr>
        <p:spPr>
          <a:xfrm>
            <a:off x="3581159" y="3534220"/>
            <a:ext cx="1063954" cy="701926"/>
          </a:xfrm>
          <a:prstGeom prst="bentConnector3">
            <a:avLst>
              <a:gd name="adj1" fmla="val 100185"/>
            </a:avLst>
          </a:prstGeom>
          <a:noFill/>
          <a:ln w="9525" cap="flat" cmpd="sng">
            <a:solidFill>
              <a:srgbClr val="7F7F7F"/>
            </a:solidFill>
            <a:prstDash val="solid"/>
            <a:miter/>
            <a:headEnd type="none" w="med" len="med"/>
            <a:tailEnd type="oval" w="med" len="med"/>
          </a:ln>
        </p:spPr>
      </p:cxnSp>
      <p:cxnSp>
        <p:nvCxnSpPr>
          <p:cNvPr id="26" name="Shape 1518"/>
          <p:cNvCxnSpPr/>
          <p:nvPr/>
        </p:nvCxnSpPr>
        <p:spPr>
          <a:xfrm>
            <a:off x="3524898" y="5706437"/>
            <a:ext cx="1311333" cy="0"/>
          </a:xfrm>
          <a:prstGeom prst="straightConnector1">
            <a:avLst/>
          </a:prstGeom>
          <a:noFill/>
          <a:ln w="9525" cap="flat" cmpd="sng">
            <a:solidFill>
              <a:srgbClr val="7F7F7F"/>
            </a:solidFill>
            <a:prstDash val="solid"/>
            <a:miter/>
            <a:headEnd type="none" w="med" len="med"/>
            <a:tailEnd type="oval" w="med" len="med"/>
          </a:ln>
        </p:spPr>
      </p:cxnSp>
      <p:cxnSp>
        <p:nvCxnSpPr>
          <p:cNvPr id="27" name="Shape 1519"/>
          <p:cNvCxnSpPr/>
          <p:nvPr/>
        </p:nvCxnSpPr>
        <p:spPr>
          <a:xfrm>
            <a:off x="7312392" y="5706437"/>
            <a:ext cx="985150" cy="0"/>
          </a:xfrm>
          <a:prstGeom prst="straightConnector1">
            <a:avLst/>
          </a:prstGeom>
          <a:noFill/>
          <a:ln w="9525" cap="flat" cmpd="sng">
            <a:solidFill>
              <a:srgbClr val="7F7F7F"/>
            </a:solidFill>
            <a:prstDash val="solid"/>
            <a:miter/>
            <a:headEnd type="oval" w="med" len="med"/>
            <a:tailEnd type="none" w="med" len="med"/>
          </a:ln>
        </p:spPr>
      </p:cxnSp>
      <p:cxnSp>
        <p:nvCxnSpPr>
          <p:cNvPr id="28" name="Shape 1523"/>
          <p:cNvCxnSpPr/>
          <p:nvPr/>
        </p:nvCxnSpPr>
        <p:spPr>
          <a:xfrm rot="10800000" flipH="1">
            <a:off x="7162880" y="3547250"/>
            <a:ext cx="1281258" cy="696614"/>
          </a:xfrm>
          <a:prstGeom prst="bentConnector3">
            <a:avLst>
              <a:gd name="adj1" fmla="val -324"/>
            </a:avLst>
          </a:prstGeom>
          <a:noFill/>
          <a:ln w="9525" cap="flat" cmpd="sng">
            <a:solidFill>
              <a:srgbClr val="7F7F7F"/>
            </a:solidFill>
            <a:prstDash val="solid"/>
            <a:miter/>
            <a:headEnd type="oval" w="med" len="med"/>
            <a:tailEnd type="none" w="med" len="med"/>
          </a:ln>
        </p:spPr>
      </p:cxnSp>
      <p:sp>
        <p:nvSpPr>
          <p:cNvPr id="30" name="文本框 29"/>
          <p:cNvSpPr txBox="1"/>
          <p:nvPr/>
        </p:nvSpPr>
        <p:spPr>
          <a:xfrm>
            <a:off x="475861" y="2589179"/>
            <a:ext cx="2908849" cy="646331"/>
          </a:xfrm>
          <a:prstGeom prst="rect">
            <a:avLst/>
          </a:prstGeom>
          <a:noFill/>
        </p:spPr>
        <p:txBody>
          <a:bodyPr wrap="square" rtlCol="0">
            <a:spAutoFit/>
            <a:scene3d>
              <a:camera prst="orthographicFront"/>
              <a:lightRig rig="threePt" dir="t"/>
            </a:scene3d>
            <a:sp3d contourW="12700"/>
          </a:bodyPr>
          <a:lstStyle/>
          <a:p>
            <a:pPr algn="ctr"/>
            <a:r>
              <a:rPr lang="en-US" altLang="zh-CN" b="1" dirty="0" smtClean="0">
                <a:solidFill>
                  <a:schemeClr val="tx1">
                    <a:lumMod val="50000"/>
                    <a:lumOff val="50000"/>
                  </a:schemeClr>
                </a:solidFill>
                <a:latin typeface="Agenda" panose="02000603040000020004" pitchFamily="2" charset="0"/>
              </a:rPr>
              <a:t>NEW</a:t>
            </a:r>
          </a:p>
          <a:p>
            <a:pPr algn="ctr"/>
            <a:r>
              <a:rPr lang="en-US" altLang="zh-CN" b="1" dirty="0" smtClean="0">
                <a:solidFill>
                  <a:schemeClr val="tx1">
                    <a:lumMod val="50000"/>
                    <a:lumOff val="50000"/>
                  </a:schemeClr>
                </a:solidFill>
                <a:latin typeface="Agenda" panose="02000603040000020004" pitchFamily="2" charset="0"/>
              </a:rPr>
              <a:t> The process is being created</a:t>
            </a:r>
            <a:endParaRPr lang="zh-CN" altLang="en-US" b="1" dirty="0">
              <a:solidFill>
                <a:schemeClr val="tx1">
                  <a:lumMod val="50000"/>
                  <a:lumOff val="50000"/>
                </a:schemeClr>
              </a:solidFill>
              <a:latin typeface="Agenda" panose="02000603040000020004" pitchFamily="2" charset="0"/>
            </a:endParaRPr>
          </a:p>
        </p:txBody>
      </p:sp>
      <p:sp>
        <p:nvSpPr>
          <p:cNvPr id="33" name="文本框 32"/>
          <p:cNvSpPr txBox="1"/>
          <p:nvPr/>
        </p:nvSpPr>
        <p:spPr>
          <a:xfrm>
            <a:off x="8201608" y="2250626"/>
            <a:ext cx="3564294" cy="830997"/>
          </a:xfrm>
          <a:prstGeom prst="rect">
            <a:avLst/>
          </a:prstGeom>
          <a:noFill/>
        </p:spPr>
        <p:txBody>
          <a:bodyPr wrap="square" rtlCol="0">
            <a:spAutoFit/>
            <a:scene3d>
              <a:camera prst="orthographicFront"/>
              <a:lightRig rig="threePt" dir="t"/>
            </a:scene3d>
            <a:sp3d contourW="12700"/>
          </a:bodyPr>
          <a:lstStyle/>
          <a:p>
            <a:pPr algn="ctr"/>
            <a:r>
              <a:rPr lang="en-US" sz="1600" dirty="0">
                <a:solidFill>
                  <a:schemeClr val="tx1">
                    <a:lumMod val="50000"/>
                    <a:lumOff val="50000"/>
                  </a:schemeClr>
                </a:solidFill>
                <a:latin typeface="Agenda" panose="02000603040000020004" pitchFamily="2" charset="0"/>
              </a:rPr>
              <a:t>RUNNING</a:t>
            </a:r>
          </a:p>
          <a:p>
            <a:pPr algn="ctr"/>
            <a:r>
              <a:rPr lang="en-US" sz="1600" dirty="0">
                <a:solidFill>
                  <a:schemeClr val="tx1">
                    <a:lumMod val="50000"/>
                    <a:lumOff val="50000"/>
                  </a:schemeClr>
                </a:solidFill>
                <a:latin typeface="Agenda" panose="02000603040000020004" pitchFamily="2" charset="0"/>
              </a:rPr>
              <a:t>The process is currently being executed by the CPU.</a:t>
            </a:r>
          </a:p>
        </p:txBody>
      </p:sp>
      <p:sp>
        <p:nvSpPr>
          <p:cNvPr id="37" name="文本框 36"/>
          <p:cNvSpPr txBox="1"/>
          <p:nvPr/>
        </p:nvSpPr>
        <p:spPr>
          <a:xfrm>
            <a:off x="8397495" y="5453201"/>
            <a:ext cx="3135142" cy="830997"/>
          </a:xfrm>
          <a:prstGeom prst="rect">
            <a:avLst/>
          </a:prstGeom>
          <a:noFill/>
        </p:spPr>
        <p:txBody>
          <a:bodyPr wrap="square" rtlCol="0">
            <a:spAutoFit/>
            <a:scene3d>
              <a:camera prst="orthographicFront"/>
              <a:lightRig rig="threePt" dir="t"/>
            </a:scene3d>
            <a:sp3d contourW="12700"/>
          </a:bodyPr>
          <a:lstStyle/>
          <a:p>
            <a:pPr algn="ctr"/>
            <a:r>
              <a:rPr lang="en-US" sz="1600" dirty="0" smtClean="0">
                <a:solidFill>
                  <a:schemeClr val="tx1">
                    <a:lumMod val="50000"/>
                    <a:lumOff val="50000"/>
                  </a:schemeClr>
                </a:solidFill>
                <a:latin typeface="Agenda" panose="02000603040000020004" pitchFamily="2" charset="0"/>
              </a:rPr>
              <a:t>TERMINATED</a:t>
            </a:r>
          </a:p>
          <a:p>
            <a:pPr algn="ctr"/>
            <a:r>
              <a:rPr lang="en-US" sz="1600" dirty="0" smtClean="0">
                <a:solidFill>
                  <a:schemeClr val="tx1">
                    <a:lumMod val="50000"/>
                    <a:lumOff val="50000"/>
                  </a:schemeClr>
                </a:solidFill>
                <a:latin typeface="Agenda" panose="02000603040000020004" pitchFamily="2" charset="0"/>
              </a:rPr>
              <a:t>The process a </a:t>
            </a:r>
            <a:r>
              <a:rPr lang="en-US" sz="1600" dirty="0">
                <a:solidFill>
                  <a:schemeClr val="tx1">
                    <a:lumMod val="50000"/>
                    <a:lumOff val="50000"/>
                  </a:schemeClr>
                </a:solidFill>
                <a:latin typeface="Agenda" panose="02000603040000020004" pitchFamily="2" charset="0"/>
              </a:rPr>
              <a:t>has finished execution.</a:t>
            </a:r>
          </a:p>
        </p:txBody>
      </p:sp>
      <p:sp>
        <p:nvSpPr>
          <p:cNvPr id="39" name="文本框 38"/>
          <p:cNvSpPr txBox="1"/>
          <p:nvPr/>
        </p:nvSpPr>
        <p:spPr>
          <a:xfrm>
            <a:off x="475861" y="5175749"/>
            <a:ext cx="2949084" cy="934487"/>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sz="1600" dirty="0">
                <a:solidFill>
                  <a:schemeClr val="tx1">
                    <a:lumMod val="50000"/>
                    <a:lumOff val="50000"/>
                  </a:schemeClr>
                </a:solidFill>
                <a:latin typeface="Agenda" panose="02000603040000020004" pitchFamily="2" charset="0"/>
              </a:rPr>
              <a:t>WAITING</a:t>
            </a:r>
          </a:p>
          <a:p>
            <a:pPr algn="ctr">
              <a:lnSpc>
                <a:spcPct val="114000"/>
              </a:lnSpc>
            </a:pPr>
            <a:r>
              <a:rPr lang="en-US" sz="1600" dirty="0">
                <a:solidFill>
                  <a:schemeClr val="tx1">
                    <a:lumMod val="50000"/>
                    <a:lumOff val="50000"/>
                  </a:schemeClr>
                </a:solidFill>
                <a:latin typeface="Agenda" panose="02000603040000020004" pitchFamily="2" charset="0"/>
              </a:rPr>
              <a:t>The process is waiting for an event (I/O completion, signal).</a:t>
            </a:r>
            <a:endParaRPr lang="en-US" altLang="zh-CN" sz="800" dirty="0">
              <a:solidFill>
                <a:schemeClr val="tx1">
                  <a:lumMod val="50000"/>
                  <a:lumOff val="50000"/>
                </a:schemeClr>
              </a:solidFill>
              <a:latin typeface="Agenda" panose="02000603040000020004" pitchFamily="2" charset="0"/>
            </a:endParaRPr>
          </a:p>
        </p:txBody>
      </p:sp>
      <p:sp>
        <p:nvSpPr>
          <p:cNvPr id="41" name="文本框 40"/>
          <p:cNvSpPr txBox="1"/>
          <p:nvPr/>
        </p:nvSpPr>
        <p:spPr>
          <a:xfrm>
            <a:off x="475861" y="395605"/>
            <a:ext cx="8084529" cy="769441"/>
          </a:xfrm>
          <a:prstGeom prst="rect">
            <a:avLst/>
          </a:prstGeom>
          <a:noFill/>
        </p:spPr>
        <p:txBody>
          <a:bodyPr wrap="square" rtlCol="0">
            <a:spAutoFit/>
          </a:bodyPr>
          <a:lstStyle/>
          <a:p>
            <a:r>
              <a:rPr lang="en-US" sz="4400" dirty="0">
                <a:solidFill>
                  <a:schemeClr val="bg1"/>
                </a:solidFill>
                <a:latin typeface="Agenda" panose="02000603040000020004" pitchFamily="2" charset="0"/>
              </a:rPr>
              <a:t>Process State</a:t>
            </a:r>
          </a:p>
        </p:txBody>
      </p:sp>
      <p:sp>
        <p:nvSpPr>
          <p:cNvPr id="3" name="Rectangle 2"/>
          <p:cNvSpPr/>
          <p:nvPr/>
        </p:nvSpPr>
        <p:spPr>
          <a:xfrm>
            <a:off x="4245429" y="1754819"/>
            <a:ext cx="3331028" cy="8536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lumMod val="50000"/>
                  <a:lumOff val="50000"/>
                </a:schemeClr>
              </a:solidFill>
              <a:latin typeface="Agenda" panose="02000603040000020004" pitchFamily="2" charset="0"/>
            </a:endParaRPr>
          </a:p>
          <a:p>
            <a:pPr algn="ctr"/>
            <a:r>
              <a:rPr lang="en-US" sz="1600" dirty="0">
                <a:solidFill>
                  <a:schemeClr val="tx1">
                    <a:lumMod val="50000"/>
                    <a:lumOff val="50000"/>
                  </a:schemeClr>
                </a:solidFill>
                <a:latin typeface="Agenda" panose="02000603040000020004" pitchFamily="2" charset="0"/>
              </a:rPr>
              <a:t>READY</a:t>
            </a:r>
          </a:p>
          <a:p>
            <a:pPr algn="ctr"/>
            <a:r>
              <a:rPr lang="en-US" sz="1600" dirty="0">
                <a:solidFill>
                  <a:schemeClr val="tx1">
                    <a:lumMod val="50000"/>
                    <a:lumOff val="50000"/>
                  </a:schemeClr>
                </a:solidFill>
                <a:latin typeface="Agenda" panose="02000603040000020004" pitchFamily="2" charset="0"/>
              </a:rPr>
              <a:t>The process is waiting to be assigned to the CPU.</a:t>
            </a:r>
          </a:p>
          <a:p>
            <a:pPr algn="ctr"/>
            <a:endParaRPr lang="zh-CN" altLang="en-US" sz="1400" b="1" dirty="0">
              <a:solidFill>
                <a:schemeClr val="tx1">
                  <a:lumMod val="50000"/>
                  <a:lumOff val="50000"/>
                </a:schemeClr>
              </a:solidFill>
              <a:latin typeface="Agenda" panose="02000603040000020004" pitchFamily="2"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t="82041"/>
          <a:stretch>
            <a:fillRect/>
          </a:stretch>
        </p:blipFill>
        <p:spPr>
          <a:xfrm>
            <a:off x="0" y="-32084"/>
            <a:ext cx="12192000" cy="1459718"/>
          </a:xfrm>
          <a:prstGeom prst="rect">
            <a:avLst/>
          </a:prstGeom>
        </p:spPr>
      </p:pic>
      <p:sp>
        <p:nvSpPr>
          <p:cNvPr id="41" name="文本框 40"/>
          <p:cNvSpPr txBox="1"/>
          <p:nvPr/>
        </p:nvSpPr>
        <p:spPr>
          <a:xfrm>
            <a:off x="475861" y="395605"/>
            <a:ext cx="8084529" cy="769441"/>
          </a:xfrm>
          <a:prstGeom prst="rect">
            <a:avLst/>
          </a:prstGeom>
          <a:noFill/>
        </p:spPr>
        <p:txBody>
          <a:bodyPr wrap="square" rtlCol="0">
            <a:spAutoFit/>
          </a:bodyPr>
          <a:lstStyle/>
          <a:p>
            <a:r>
              <a:rPr lang="en-US" sz="4400" dirty="0">
                <a:solidFill>
                  <a:schemeClr val="bg1"/>
                </a:solidFill>
                <a:latin typeface="Agenda" panose="02000603040000020004" pitchFamily="2" charset="0"/>
              </a:rPr>
              <a:t>Process State</a:t>
            </a:r>
          </a:p>
        </p:txBody>
      </p:sp>
      <p:sp>
        <p:nvSpPr>
          <p:cNvPr id="3" name="Rectangle 2"/>
          <p:cNvSpPr/>
          <p:nvPr/>
        </p:nvSpPr>
        <p:spPr>
          <a:xfrm>
            <a:off x="4245429" y="1754819"/>
            <a:ext cx="3331028" cy="8536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lumMod val="50000"/>
                  <a:lumOff val="50000"/>
                </a:schemeClr>
              </a:solidFill>
              <a:latin typeface="Agenda" panose="02000603040000020004" pitchFamily="2" charset="0"/>
            </a:endParaRPr>
          </a:p>
        </p:txBody>
      </p:sp>
      <p:pic>
        <p:nvPicPr>
          <p:cNvPr id="2050" name="Picture 2" descr="Operating Systems: Proces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126" y="1592735"/>
            <a:ext cx="10011747" cy="5002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1619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t="82041"/>
          <a:stretch>
            <a:fillRect/>
          </a:stretch>
        </p:blipFill>
        <p:spPr>
          <a:xfrm>
            <a:off x="0" y="-32084"/>
            <a:ext cx="12192000" cy="1459718"/>
          </a:xfrm>
          <a:prstGeom prst="rect">
            <a:avLst/>
          </a:prstGeom>
        </p:spPr>
      </p:pic>
      <p:sp>
        <p:nvSpPr>
          <p:cNvPr id="22" name="Rectangle 13"/>
          <p:cNvSpPr/>
          <p:nvPr/>
        </p:nvSpPr>
        <p:spPr>
          <a:xfrm>
            <a:off x="195943" y="1489188"/>
            <a:ext cx="11859208" cy="50142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a:solidFill>
                  <a:schemeClr val="tx1">
                    <a:lumMod val="65000"/>
                    <a:lumOff val="35000"/>
                  </a:schemeClr>
                </a:solidFill>
                <a:latin typeface="Calibri" panose="020F0502020204030204" pitchFamily="34" charset="0"/>
                <a:cs typeface="Calibri" panose="020F0502020204030204" pitchFamily="34" charset="0"/>
              </a:rPr>
              <a:t>The operating system maintains a crucial data structure called the </a:t>
            </a:r>
            <a:r>
              <a:rPr lang="en-US" sz="2000" b="1" dirty="0">
                <a:solidFill>
                  <a:schemeClr val="tx1">
                    <a:lumMod val="65000"/>
                    <a:lumOff val="35000"/>
                  </a:schemeClr>
                </a:solidFill>
                <a:latin typeface="Calibri" panose="020F0502020204030204" pitchFamily="34" charset="0"/>
                <a:cs typeface="Calibri" panose="020F0502020204030204" pitchFamily="34" charset="0"/>
              </a:rPr>
              <a:t>Process Control Block (PCB)</a:t>
            </a:r>
            <a:r>
              <a:rPr lang="en-US" sz="2000" dirty="0">
                <a:solidFill>
                  <a:schemeClr val="tx1">
                    <a:lumMod val="65000"/>
                    <a:lumOff val="35000"/>
                  </a:schemeClr>
                </a:solidFill>
                <a:latin typeface="Calibri" panose="020F0502020204030204" pitchFamily="34" charset="0"/>
                <a:cs typeface="Calibri" panose="020F0502020204030204" pitchFamily="34" charset="0"/>
              </a:rPr>
              <a:t> for every active process within the system</a:t>
            </a:r>
            <a:r>
              <a:rPr lang="en-US" sz="2000" dirty="0" smtClean="0">
                <a:solidFill>
                  <a:schemeClr val="tx1">
                    <a:lumMod val="65000"/>
                    <a:lumOff val="35000"/>
                  </a:schemeClr>
                </a:solidFill>
                <a:latin typeface="Calibri" panose="020F0502020204030204" pitchFamily="34" charset="0"/>
                <a:cs typeface="Calibri" panose="020F0502020204030204" pitchFamily="34" charset="0"/>
              </a:rPr>
              <a:t>.</a:t>
            </a:r>
            <a:r>
              <a:rPr lang="en-US" sz="2000" dirty="0"/>
              <a:t> </a:t>
            </a:r>
            <a:r>
              <a:rPr lang="en-US" sz="2000" dirty="0">
                <a:solidFill>
                  <a:schemeClr val="tx1">
                    <a:lumMod val="65000"/>
                    <a:lumOff val="35000"/>
                  </a:schemeClr>
                </a:solidFill>
                <a:latin typeface="Calibri" panose="020F0502020204030204" pitchFamily="34" charset="0"/>
                <a:cs typeface="Calibri" panose="020F0502020204030204" pitchFamily="34" charset="0"/>
              </a:rPr>
              <a:t>It's the central repository of all information the OS needs to effectively manage and control a specific process throughout its entire lifecycle</a:t>
            </a:r>
            <a:r>
              <a:rPr lang="en-US" sz="2000" dirty="0" smtClean="0">
                <a:solidFill>
                  <a:schemeClr val="tx1">
                    <a:lumMod val="65000"/>
                    <a:lumOff val="35000"/>
                  </a:schemeClr>
                </a:solidFill>
                <a:latin typeface="Calibri" panose="020F0502020204030204" pitchFamily="34" charset="0"/>
                <a:cs typeface="Calibri" panose="020F0502020204030204" pitchFamily="34" charset="0"/>
              </a:rPr>
              <a:t>.</a:t>
            </a:r>
          </a:p>
          <a:p>
            <a:pPr algn="just"/>
            <a:r>
              <a:rPr lang="en-US" sz="2000" dirty="0">
                <a:solidFill>
                  <a:schemeClr val="tx1">
                    <a:lumMod val="65000"/>
                    <a:lumOff val="35000"/>
                  </a:schemeClr>
                </a:solidFill>
                <a:latin typeface="Calibri" panose="020F0502020204030204" pitchFamily="34" charset="0"/>
                <a:cs typeface="Calibri" panose="020F0502020204030204" pitchFamily="34" charset="0"/>
              </a:rPr>
              <a:t>The PCB acts as a container, holding a wealth of information that describes the process's current status, its allocated resources, and its execution context. This information is vital for various OS functions, including scheduling, resource allocation, context switching, and inter-process </a:t>
            </a:r>
            <a:r>
              <a:rPr lang="en-US" sz="2000" dirty="0" smtClean="0">
                <a:solidFill>
                  <a:schemeClr val="tx1">
                    <a:lumMod val="65000"/>
                    <a:lumOff val="35000"/>
                  </a:schemeClr>
                </a:solidFill>
                <a:latin typeface="Calibri" panose="020F0502020204030204" pitchFamily="34" charset="0"/>
                <a:cs typeface="Calibri" panose="020F0502020204030204" pitchFamily="34" charset="0"/>
              </a:rPr>
              <a:t>communication.</a:t>
            </a:r>
          </a:p>
          <a:p>
            <a:pPr algn="just"/>
            <a:r>
              <a:rPr lang="en-US" sz="2000" b="1" dirty="0">
                <a:solidFill>
                  <a:schemeClr val="tx1">
                    <a:lumMod val="65000"/>
                    <a:lumOff val="35000"/>
                  </a:schemeClr>
                </a:solidFill>
                <a:latin typeface="Calibri" panose="020F0502020204030204" pitchFamily="34" charset="0"/>
                <a:cs typeface="Calibri" panose="020F0502020204030204" pitchFamily="34" charset="0"/>
              </a:rPr>
              <a:t>Key Information Stored Within the PCB</a:t>
            </a:r>
            <a:r>
              <a:rPr lang="en-US" sz="2000" b="1" dirty="0" smtClean="0">
                <a:solidFill>
                  <a:schemeClr val="tx1">
                    <a:lumMod val="65000"/>
                    <a:lumOff val="35000"/>
                  </a:schemeClr>
                </a:solidFill>
                <a:latin typeface="Calibri" panose="020F0502020204030204" pitchFamily="34" charset="0"/>
                <a:cs typeface="Calibri" panose="020F0502020204030204" pitchFamily="34" charset="0"/>
              </a:rPr>
              <a:t>:</a:t>
            </a:r>
          </a:p>
          <a:p>
            <a:pPr algn="just"/>
            <a:r>
              <a:rPr lang="en-US" sz="2000" b="1" dirty="0">
                <a:solidFill>
                  <a:schemeClr val="tx1">
                    <a:lumMod val="65000"/>
                    <a:lumOff val="35000"/>
                  </a:schemeClr>
                </a:solidFill>
                <a:latin typeface="Calibri" panose="020F0502020204030204" pitchFamily="34" charset="0"/>
                <a:cs typeface="Calibri" panose="020F0502020204030204" pitchFamily="34" charset="0"/>
              </a:rPr>
              <a:t>Process ID (PID</a:t>
            </a:r>
            <a:r>
              <a:rPr lang="en-US" sz="2000" b="1" dirty="0" smtClean="0">
                <a:solidFill>
                  <a:schemeClr val="tx1">
                    <a:lumMod val="65000"/>
                    <a:lumOff val="35000"/>
                  </a:schemeClr>
                </a:solidFill>
                <a:latin typeface="Calibri" panose="020F0502020204030204" pitchFamily="34" charset="0"/>
                <a:cs typeface="Calibri" panose="020F0502020204030204" pitchFamily="34" charset="0"/>
              </a:rPr>
              <a:t>):</a:t>
            </a:r>
            <a:r>
              <a:rPr lang="en-US" sz="2000" dirty="0">
                <a:solidFill>
                  <a:schemeClr val="tx1">
                    <a:lumMod val="65000"/>
                    <a:lumOff val="35000"/>
                  </a:schemeClr>
                </a:solidFill>
                <a:latin typeface="Calibri" panose="020F0502020204030204" pitchFamily="34" charset="0"/>
                <a:cs typeface="Calibri" panose="020F0502020204030204" pitchFamily="34" charset="0"/>
              </a:rPr>
              <a:t> </a:t>
            </a:r>
            <a:r>
              <a:rPr lang="en-US" sz="2000" dirty="0" smtClean="0">
                <a:solidFill>
                  <a:schemeClr val="tx1">
                    <a:lumMod val="65000"/>
                    <a:lumOff val="35000"/>
                  </a:schemeClr>
                </a:solidFill>
                <a:latin typeface="Calibri" panose="020F0502020204030204" pitchFamily="34" charset="0"/>
                <a:cs typeface="Calibri" panose="020F0502020204030204" pitchFamily="34" charset="0"/>
              </a:rPr>
              <a:t>This is </a:t>
            </a:r>
            <a:r>
              <a:rPr lang="en-US" sz="2000" dirty="0">
                <a:solidFill>
                  <a:schemeClr val="tx1">
                    <a:lumMod val="65000"/>
                    <a:lumOff val="35000"/>
                  </a:schemeClr>
                </a:solidFill>
                <a:latin typeface="Calibri" panose="020F0502020204030204" pitchFamily="34" charset="0"/>
                <a:cs typeface="Calibri" panose="020F0502020204030204" pitchFamily="34" charset="0"/>
              </a:rPr>
              <a:t>a unique identifier assigned to each active process in the operating system. </a:t>
            </a:r>
            <a:r>
              <a:rPr lang="en-US" sz="2000" dirty="0" smtClean="0">
                <a:solidFill>
                  <a:schemeClr val="tx1">
                    <a:lumMod val="65000"/>
                    <a:lumOff val="35000"/>
                  </a:schemeClr>
                </a:solidFill>
                <a:latin typeface="Calibri" panose="020F0502020204030204" pitchFamily="34" charset="0"/>
                <a:cs typeface="Calibri" panose="020F0502020204030204" pitchFamily="34" charset="0"/>
              </a:rPr>
              <a:t>System </a:t>
            </a:r>
            <a:r>
              <a:rPr lang="en-US" sz="2000" dirty="0">
                <a:solidFill>
                  <a:schemeClr val="tx1">
                    <a:lumMod val="65000"/>
                    <a:lumOff val="35000"/>
                  </a:schemeClr>
                </a:solidFill>
                <a:latin typeface="Calibri" panose="020F0502020204030204" pitchFamily="34" charset="0"/>
                <a:cs typeface="Calibri" panose="020F0502020204030204" pitchFamily="34" charset="0"/>
              </a:rPr>
              <a:t>calls and utilities often use PIDs to target specific processes for actions like sending signals or terminating execution. </a:t>
            </a:r>
            <a:r>
              <a:rPr lang="en-US" sz="2000" dirty="0" smtClean="0">
                <a:solidFill>
                  <a:schemeClr val="tx1">
                    <a:lumMod val="65000"/>
                    <a:lumOff val="35000"/>
                  </a:schemeClr>
                </a:solidFill>
                <a:latin typeface="Calibri" panose="020F0502020204030204" pitchFamily="34" charset="0"/>
                <a:cs typeface="Calibri" panose="020F0502020204030204" pitchFamily="34" charset="0"/>
              </a:rPr>
              <a:t>Example</a:t>
            </a:r>
            <a:r>
              <a:rPr lang="en-US" sz="2000" dirty="0">
                <a:solidFill>
                  <a:schemeClr val="tx1">
                    <a:lumMod val="65000"/>
                    <a:lumOff val="35000"/>
                  </a:schemeClr>
                </a:solidFill>
                <a:latin typeface="Calibri" panose="020F0502020204030204" pitchFamily="34" charset="0"/>
                <a:cs typeface="Calibri" panose="020F0502020204030204" pitchFamily="34" charset="0"/>
              </a:rPr>
              <a:t>: In Unix-like systems, commands like </a:t>
            </a:r>
            <a:r>
              <a:rPr lang="en-US" sz="2000" dirty="0" err="1">
                <a:solidFill>
                  <a:schemeClr val="tx1">
                    <a:lumMod val="65000"/>
                    <a:lumOff val="35000"/>
                  </a:schemeClr>
                </a:solidFill>
                <a:latin typeface="Calibri" panose="020F0502020204030204" pitchFamily="34" charset="0"/>
                <a:cs typeface="Calibri" panose="020F0502020204030204" pitchFamily="34" charset="0"/>
              </a:rPr>
              <a:t>ps</a:t>
            </a:r>
            <a:r>
              <a:rPr lang="en-US" sz="2000" dirty="0">
                <a:solidFill>
                  <a:schemeClr val="tx1">
                    <a:lumMod val="65000"/>
                    <a:lumOff val="35000"/>
                  </a:schemeClr>
                </a:solidFill>
                <a:latin typeface="Calibri" panose="020F0502020204030204" pitchFamily="34" charset="0"/>
                <a:cs typeface="Calibri" panose="020F0502020204030204" pitchFamily="34" charset="0"/>
              </a:rPr>
              <a:t> display PIDs, and kill &lt;PID&gt; uses the PID to send a termination signal.</a:t>
            </a:r>
          </a:p>
          <a:p>
            <a:pPr algn="just"/>
            <a:r>
              <a:rPr lang="en-US" sz="2000" b="1" dirty="0">
                <a:solidFill>
                  <a:schemeClr val="tx1">
                    <a:lumMod val="65000"/>
                    <a:lumOff val="35000"/>
                  </a:schemeClr>
                </a:solidFill>
                <a:latin typeface="Calibri" panose="020F0502020204030204" pitchFamily="34" charset="0"/>
                <a:cs typeface="Calibri" panose="020F0502020204030204" pitchFamily="34" charset="0"/>
              </a:rPr>
              <a:t>Process </a:t>
            </a:r>
            <a:r>
              <a:rPr lang="en-US" sz="2000" b="1" dirty="0" smtClean="0">
                <a:solidFill>
                  <a:schemeClr val="tx1">
                    <a:lumMod val="65000"/>
                    <a:lumOff val="35000"/>
                  </a:schemeClr>
                </a:solidFill>
                <a:latin typeface="Calibri" panose="020F0502020204030204" pitchFamily="34" charset="0"/>
                <a:cs typeface="Calibri" panose="020F0502020204030204" pitchFamily="34" charset="0"/>
              </a:rPr>
              <a:t>State: </a:t>
            </a:r>
            <a:r>
              <a:rPr lang="en-US" sz="2000" dirty="0">
                <a:solidFill>
                  <a:schemeClr val="tx1">
                    <a:lumMod val="65000"/>
                    <a:lumOff val="35000"/>
                  </a:schemeClr>
                </a:solidFill>
                <a:latin typeface="Calibri" panose="020F0502020204030204" pitchFamily="34" charset="0"/>
                <a:cs typeface="Calibri" panose="020F0502020204030204" pitchFamily="34" charset="0"/>
              </a:rPr>
              <a:t>This field indicates the current condition of the process during its execution</a:t>
            </a:r>
            <a:r>
              <a:rPr lang="en-US" sz="2000" dirty="0" smtClean="0">
                <a:solidFill>
                  <a:schemeClr val="tx1">
                    <a:lumMod val="65000"/>
                    <a:lumOff val="35000"/>
                  </a:schemeClr>
                </a:solidFill>
                <a:latin typeface="Calibri" panose="020F0502020204030204" pitchFamily="34" charset="0"/>
                <a:cs typeface="Calibri" panose="020F0502020204030204" pitchFamily="34" charset="0"/>
              </a:rPr>
              <a:t>.</a:t>
            </a:r>
            <a:r>
              <a:rPr lang="en-US" sz="2000" dirty="0">
                <a:solidFill>
                  <a:schemeClr val="tx1">
                    <a:lumMod val="65000"/>
                    <a:lumOff val="35000"/>
                  </a:schemeClr>
                </a:solidFill>
                <a:latin typeface="Calibri" panose="020F0502020204030204" pitchFamily="34" charset="0"/>
                <a:cs typeface="Calibri" panose="020F0502020204030204" pitchFamily="34" charset="0"/>
              </a:rPr>
              <a:t> (new, ready, running, waiting, terminated</a:t>
            </a:r>
            <a:r>
              <a:rPr lang="en-US" sz="2000" dirty="0" smtClean="0">
                <a:solidFill>
                  <a:schemeClr val="tx1">
                    <a:lumMod val="65000"/>
                    <a:lumOff val="35000"/>
                  </a:schemeClr>
                </a:solidFill>
                <a:latin typeface="Calibri" panose="020F0502020204030204" pitchFamily="34" charset="0"/>
                <a:cs typeface="Calibri" panose="020F0502020204030204" pitchFamily="34" charset="0"/>
              </a:rPr>
              <a:t>). </a:t>
            </a:r>
            <a:r>
              <a:rPr lang="en-US" sz="2000" dirty="0">
                <a:solidFill>
                  <a:schemeClr val="tx1">
                    <a:lumMod val="65000"/>
                    <a:lumOff val="35000"/>
                  </a:schemeClr>
                </a:solidFill>
                <a:latin typeface="Calibri" panose="020F0502020204030204" pitchFamily="34" charset="0"/>
                <a:cs typeface="Calibri" panose="020F0502020204030204" pitchFamily="34" charset="0"/>
              </a:rPr>
              <a:t>The OS uses this state to determine which processes are eligible for CPU </a:t>
            </a:r>
            <a:r>
              <a:rPr lang="en-US" sz="2000" dirty="0" smtClean="0">
                <a:solidFill>
                  <a:schemeClr val="tx1">
                    <a:lumMod val="65000"/>
                    <a:lumOff val="35000"/>
                  </a:schemeClr>
                </a:solidFill>
                <a:latin typeface="Calibri" panose="020F0502020204030204" pitchFamily="34" charset="0"/>
                <a:cs typeface="Calibri" panose="020F0502020204030204" pitchFamily="34" charset="0"/>
              </a:rPr>
              <a:t>allocation</a:t>
            </a:r>
            <a:r>
              <a:rPr lang="en-US" sz="2000" dirty="0" smtClean="0"/>
              <a:t>.</a:t>
            </a:r>
          </a:p>
          <a:p>
            <a:pPr algn="just"/>
            <a:r>
              <a:rPr lang="en-US" sz="2000" b="1" dirty="0">
                <a:solidFill>
                  <a:schemeClr val="tx1">
                    <a:lumMod val="65000"/>
                    <a:lumOff val="35000"/>
                  </a:schemeClr>
                </a:solidFill>
                <a:latin typeface="Calibri" panose="020F0502020204030204" pitchFamily="34" charset="0"/>
                <a:cs typeface="Calibri" panose="020F0502020204030204" pitchFamily="34" charset="0"/>
              </a:rPr>
              <a:t>Program Counter (PC)</a:t>
            </a:r>
            <a:r>
              <a:rPr lang="en-US" sz="2000" dirty="0">
                <a:solidFill>
                  <a:schemeClr val="tx1">
                    <a:lumMod val="65000"/>
                    <a:lumOff val="35000"/>
                  </a:schemeClr>
                </a:solidFill>
                <a:latin typeface="Calibri" panose="020F0502020204030204" pitchFamily="34" charset="0"/>
                <a:cs typeface="Calibri" panose="020F0502020204030204" pitchFamily="34" charset="0"/>
              </a:rPr>
              <a:t> is a register that holds the memory address of the next instruction that the process will execute. </a:t>
            </a:r>
            <a:r>
              <a:rPr lang="en-US" sz="2000" dirty="0" smtClean="0">
                <a:solidFill>
                  <a:schemeClr val="tx1">
                    <a:lumMod val="65000"/>
                    <a:lumOff val="35000"/>
                  </a:schemeClr>
                </a:solidFill>
                <a:latin typeface="Calibri" panose="020F0502020204030204" pitchFamily="34" charset="0"/>
                <a:cs typeface="Calibri" panose="020F0502020204030204" pitchFamily="34" charset="0"/>
              </a:rPr>
              <a:t>When </a:t>
            </a:r>
            <a:r>
              <a:rPr lang="en-US" sz="2000" dirty="0">
                <a:solidFill>
                  <a:schemeClr val="tx1">
                    <a:lumMod val="65000"/>
                    <a:lumOff val="35000"/>
                  </a:schemeClr>
                </a:solidFill>
                <a:latin typeface="Calibri" panose="020F0502020204030204" pitchFamily="34" charset="0"/>
                <a:cs typeface="Calibri" panose="020F0502020204030204" pitchFamily="34" charset="0"/>
              </a:rPr>
              <a:t>a process is interrupted and later resumed, the PC ensures that execution continues from the exact point where it left off.</a:t>
            </a:r>
          </a:p>
        </p:txBody>
      </p:sp>
      <p:sp>
        <p:nvSpPr>
          <p:cNvPr id="34" name="文本框 33"/>
          <p:cNvSpPr txBox="1"/>
          <p:nvPr/>
        </p:nvSpPr>
        <p:spPr>
          <a:xfrm>
            <a:off x="322127" y="374609"/>
            <a:ext cx="9028610" cy="707886"/>
          </a:xfrm>
          <a:prstGeom prst="rect">
            <a:avLst/>
          </a:prstGeom>
          <a:noFill/>
        </p:spPr>
        <p:txBody>
          <a:bodyPr wrap="square" rtlCol="0">
            <a:spAutoFit/>
          </a:bodyPr>
          <a:lstStyle/>
          <a:p>
            <a:r>
              <a:rPr lang="en-US" sz="4000" dirty="0">
                <a:solidFill>
                  <a:schemeClr val="bg1"/>
                </a:solidFill>
                <a:latin typeface="Agenda" panose="02000603040000020004" pitchFamily="2" charset="0"/>
              </a:rPr>
              <a:t>Process Control Block (PCB)</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t="82041"/>
          <a:stretch>
            <a:fillRect/>
          </a:stretch>
        </p:blipFill>
        <p:spPr>
          <a:xfrm>
            <a:off x="0" y="-32084"/>
            <a:ext cx="12192000" cy="1459718"/>
          </a:xfrm>
          <a:prstGeom prst="rect">
            <a:avLst/>
          </a:prstGeom>
        </p:spPr>
      </p:pic>
      <p:sp>
        <p:nvSpPr>
          <p:cNvPr id="22" name="Rectangle 13"/>
          <p:cNvSpPr/>
          <p:nvPr/>
        </p:nvSpPr>
        <p:spPr>
          <a:xfrm>
            <a:off x="158620" y="1489188"/>
            <a:ext cx="8313576" cy="51635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smtClean="0">
                <a:solidFill>
                  <a:schemeClr val="tx1">
                    <a:lumMod val="65000"/>
                    <a:lumOff val="35000"/>
                  </a:schemeClr>
                </a:solidFill>
                <a:latin typeface="Calibri" panose="020F0502020204030204" pitchFamily="34" charset="0"/>
                <a:cs typeface="Calibri" panose="020F0502020204030204" pitchFamily="34" charset="0"/>
              </a:rPr>
              <a:t>CPU Registers: </a:t>
            </a:r>
            <a:r>
              <a:rPr lang="en-US" sz="2000" dirty="0">
                <a:solidFill>
                  <a:schemeClr val="tx1">
                    <a:lumMod val="65000"/>
                    <a:lumOff val="35000"/>
                  </a:schemeClr>
                </a:solidFill>
                <a:latin typeface="Calibri" panose="020F0502020204030204" pitchFamily="34" charset="0"/>
                <a:cs typeface="Calibri" panose="020F0502020204030204" pitchFamily="34" charset="0"/>
              </a:rPr>
              <a:t>This </a:t>
            </a:r>
            <a:r>
              <a:rPr lang="en-US" sz="2000" dirty="0" smtClean="0">
                <a:solidFill>
                  <a:schemeClr val="tx1">
                    <a:lumMod val="65000"/>
                    <a:lumOff val="35000"/>
                  </a:schemeClr>
                </a:solidFill>
                <a:latin typeface="Calibri" panose="020F0502020204030204" pitchFamily="34" charset="0"/>
                <a:cs typeface="Calibri" panose="020F0502020204030204" pitchFamily="34" charset="0"/>
              </a:rPr>
              <a:t>section </a:t>
            </a:r>
            <a:r>
              <a:rPr lang="en-US" sz="2000" dirty="0">
                <a:solidFill>
                  <a:schemeClr val="tx1">
                    <a:lumMod val="65000"/>
                    <a:lumOff val="35000"/>
                  </a:schemeClr>
                </a:solidFill>
                <a:latin typeface="Calibri" panose="020F0502020204030204" pitchFamily="34" charset="0"/>
                <a:cs typeface="Calibri" panose="020F0502020204030204" pitchFamily="34" charset="0"/>
              </a:rPr>
              <a:t>stores the current values of the CPU's registers when the process is not actively running. Saving and restoring the register values during a context switch is crucial for maintaining the integrity of each process's </a:t>
            </a:r>
            <a:r>
              <a:rPr lang="en-US" sz="2000" dirty="0" smtClean="0">
                <a:solidFill>
                  <a:schemeClr val="tx1">
                    <a:lumMod val="65000"/>
                    <a:lumOff val="35000"/>
                  </a:schemeClr>
                </a:solidFill>
                <a:latin typeface="Calibri" panose="020F0502020204030204" pitchFamily="34" charset="0"/>
                <a:cs typeface="Calibri" panose="020F0502020204030204" pitchFamily="34" charset="0"/>
              </a:rPr>
              <a:t>execution. (</a:t>
            </a:r>
            <a:r>
              <a:rPr lang="en-US" sz="2000" dirty="0">
                <a:solidFill>
                  <a:schemeClr val="tx1">
                    <a:lumMod val="65000"/>
                    <a:lumOff val="35000"/>
                  </a:schemeClr>
                </a:solidFill>
                <a:latin typeface="Calibri" panose="020F0502020204030204" pitchFamily="34" charset="0"/>
                <a:cs typeface="Calibri" panose="020F0502020204030204" pitchFamily="34" charset="0"/>
              </a:rPr>
              <a:t>Accumulators, Index Registers, Stack Pointer, General-Purpose Registers</a:t>
            </a:r>
            <a:r>
              <a:rPr lang="en-US" sz="2000" dirty="0" smtClean="0">
                <a:solidFill>
                  <a:schemeClr val="tx1">
                    <a:lumMod val="65000"/>
                    <a:lumOff val="35000"/>
                  </a:schemeClr>
                </a:solidFill>
                <a:latin typeface="Calibri" panose="020F0502020204030204" pitchFamily="34" charset="0"/>
                <a:cs typeface="Calibri" panose="020F0502020204030204" pitchFamily="34" charset="0"/>
              </a:rPr>
              <a:t>)</a:t>
            </a:r>
          </a:p>
          <a:p>
            <a:pPr algn="just"/>
            <a:r>
              <a:rPr lang="en-US" sz="2000" b="1" dirty="0" smtClean="0">
                <a:solidFill>
                  <a:schemeClr val="tx1">
                    <a:lumMod val="65000"/>
                    <a:lumOff val="35000"/>
                  </a:schemeClr>
                </a:solidFill>
                <a:latin typeface="Calibri" panose="020F0502020204030204" pitchFamily="34" charset="0"/>
                <a:cs typeface="Calibri" panose="020F0502020204030204" pitchFamily="34" charset="0"/>
              </a:rPr>
              <a:t>CPU Scheduling Information: </a:t>
            </a:r>
            <a:r>
              <a:rPr lang="en-US" sz="2000" dirty="0">
                <a:solidFill>
                  <a:schemeClr val="tx1">
                    <a:lumMod val="65000"/>
                    <a:lumOff val="35000"/>
                  </a:schemeClr>
                </a:solidFill>
                <a:latin typeface="Calibri" panose="020F0502020204030204" pitchFamily="34" charset="0"/>
                <a:cs typeface="Calibri" panose="020F0502020204030204" pitchFamily="34" charset="0"/>
              </a:rPr>
              <a:t>This field contains information used by the CPU scheduler to determine which process should </a:t>
            </a:r>
            <a:r>
              <a:rPr lang="en-US" sz="2000" dirty="0" smtClean="0">
                <a:solidFill>
                  <a:schemeClr val="tx1">
                    <a:lumMod val="65000"/>
                    <a:lumOff val="35000"/>
                  </a:schemeClr>
                </a:solidFill>
                <a:latin typeface="Calibri" panose="020F0502020204030204" pitchFamily="34" charset="0"/>
                <a:cs typeface="Calibri" panose="020F0502020204030204" pitchFamily="34" charset="0"/>
              </a:rPr>
              <a:t>run. (Priority, Queue Pointers, Scheduling Parameters).</a:t>
            </a:r>
            <a:endParaRPr lang="en-US" sz="2000" dirty="0" smtClean="0">
              <a:solidFill>
                <a:schemeClr val="tx1">
                  <a:lumMod val="65000"/>
                  <a:lumOff val="35000"/>
                </a:schemeClr>
              </a:solidFill>
              <a:latin typeface="Agenda" panose="02000603040000020004" pitchFamily="2" charset="0"/>
            </a:endParaRPr>
          </a:p>
          <a:p>
            <a:pPr algn="just"/>
            <a:r>
              <a:rPr lang="en-US" sz="2000" b="1" dirty="0" smtClean="0">
                <a:solidFill>
                  <a:schemeClr val="tx1">
                    <a:lumMod val="65000"/>
                    <a:lumOff val="35000"/>
                  </a:schemeClr>
                </a:solidFill>
                <a:latin typeface="Calibri" panose="020F0502020204030204" pitchFamily="34" charset="0"/>
                <a:cs typeface="Calibri" panose="020F0502020204030204" pitchFamily="34" charset="0"/>
              </a:rPr>
              <a:t>Memory Management Information: </a:t>
            </a:r>
            <a:r>
              <a:rPr lang="en-US" sz="2000" dirty="0">
                <a:solidFill>
                  <a:schemeClr val="tx1">
                    <a:lumMod val="65000"/>
                    <a:lumOff val="35000"/>
                  </a:schemeClr>
                </a:solidFill>
                <a:latin typeface="Calibri" panose="020F0502020204030204" pitchFamily="34" charset="0"/>
                <a:cs typeface="Calibri" panose="020F0502020204030204" pitchFamily="34" charset="0"/>
              </a:rPr>
              <a:t>This section stores details about the memory allocated to the process. The specific information depends on the memory management techniques used by the OS. (Base and Limit Registers, Page Tables and Segment Tables</a:t>
            </a:r>
            <a:r>
              <a:rPr lang="en-US" sz="2000" dirty="0" smtClean="0">
                <a:solidFill>
                  <a:schemeClr val="tx1">
                    <a:lumMod val="65000"/>
                    <a:lumOff val="35000"/>
                  </a:schemeClr>
                </a:solidFill>
                <a:latin typeface="Calibri" panose="020F0502020204030204" pitchFamily="34" charset="0"/>
                <a:cs typeface="Calibri" panose="020F0502020204030204" pitchFamily="34" charset="0"/>
              </a:rPr>
              <a:t>).</a:t>
            </a:r>
            <a:endParaRPr lang="en-US" sz="2000" dirty="0" smtClean="0">
              <a:solidFill>
                <a:schemeClr val="tx1">
                  <a:lumMod val="65000"/>
                  <a:lumOff val="35000"/>
                </a:schemeClr>
              </a:solidFill>
              <a:latin typeface="Calibri" panose="020F0502020204030204" pitchFamily="34" charset="0"/>
              <a:cs typeface="Calibri" panose="020F0502020204030204" pitchFamily="34" charset="0"/>
            </a:endParaRPr>
          </a:p>
          <a:p>
            <a:pPr algn="just"/>
            <a:r>
              <a:rPr lang="en-US" sz="2000" b="1" dirty="0" smtClean="0">
                <a:solidFill>
                  <a:schemeClr val="tx1">
                    <a:lumMod val="65000"/>
                    <a:lumOff val="35000"/>
                  </a:schemeClr>
                </a:solidFill>
                <a:latin typeface="Calibri" panose="020F0502020204030204" pitchFamily="34" charset="0"/>
                <a:cs typeface="Calibri" panose="020F0502020204030204" pitchFamily="34" charset="0"/>
              </a:rPr>
              <a:t>Accounting Information: </a:t>
            </a:r>
            <a:r>
              <a:rPr lang="en-US" sz="2000" dirty="0">
                <a:solidFill>
                  <a:schemeClr val="tx1">
                    <a:lumMod val="65000"/>
                    <a:lumOff val="35000"/>
                  </a:schemeClr>
                </a:solidFill>
                <a:latin typeface="Calibri" panose="020F0502020204030204" pitchFamily="34" charset="0"/>
                <a:cs typeface="Calibri" panose="020F0502020204030204" pitchFamily="34" charset="0"/>
              </a:rPr>
              <a:t>The OS often tracks the resources consumed by each process for accounting and monitoring purposes.(CPU Time Used, Real Time Used, Time Limits, Account Numbers)</a:t>
            </a:r>
            <a:endParaRPr lang="en-US" sz="2000" dirty="0" smtClean="0">
              <a:solidFill>
                <a:schemeClr val="tx1">
                  <a:lumMod val="65000"/>
                  <a:lumOff val="35000"/>
                </a:schemeClr>
              </a:solidFill>
              <a:latin typeface="Calibri" panose="020F0502020204030204" pitchFamily="34" charset="0"/>
              <a:cs typeface="Calibri" panose="020F0502020204030204" pitchFamily="34" charset="0"/>
            </a:endParaRPr>
          </a:p>
          <a:p>
            <a:pPr algn="just"/>
            <a:r>
              <a:rPr lang="en-US" sz="2000" b="1" dirty="0" smtClean="0">
                <a:solidFill>
                  <a:schemeClr val="tx1">
                    <a:lumMod val="65000"/>
                    <a:lumOff val="35000"/>
                  </a:schemeClr>
                </a:solidFill>
                <a:latin typeface="Calibri" panose="020F0502020204030204" pitchFamily="34" charset="0"/>
                <a:cs typeface="Calibri" panose="020F0502020204030204" pitchFamily="34" charset="0"/>
              </a:rPr>
              <a:t>I/O Status Information: </a:t>
            </a:r>
            <a:r>
              <a:rPr lang="en-US" sz="2000" dirty="0">
                <a:solidFill>
                  <a:schemeClr val="tx1">
                    <a:lumMod val="65000"/>
                    <a:lumOff val="35000"/>
                  </a:schemeClr>
                </a:solidFill>
                <a:latin typeface="Calibri" panose="020F0502020204030204" pitchFamily="34" charset="0"/>
                <a:cs typeface="Calibri" panose="020F0502020204030204" pitchFamily="34" charset="0"/>
              </a:rPr>
              <a:t>This section keeps track of the I/O resources allocated to the process.(Allocated I/O Devices, Open Files)</a:t>
            </a:r>
            <a:endParaRPr lang="en-US" sz="20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34" name="文本框 33"/>
          <p:cNvSpPr txBox="1"/>
          <p:nvPr/>
        </p:nvSpPr>
        <p:spPr>
          <a:xfrm>
            <a:off x="322127" y="374609"/>
            <a:ext cx="9028610" cy="707886"/>
          </a:xfrm>
          <a:prstGeom prst="rect">
            <a:avLst/>
          </a:prstGeom>
          <a:noFill/>
        </p:spPr>
        <p:txBody>
          <a:bodyPr wrap="square" rtlCol="0">
            <a:spAutoFit/>
          </a:bodyPr>
          <a:lstStyle/>
          <a:p>
            <a:r>
              <a:rPr lang="en-US" sz="4000" dirty="0">
                <a:solidFill>
                  <a:schemeClr val="bg1"/>
                </a:solidFill>
                <a:latin typeface="Agenda" panose="02000603040000020004" pitchFamily="2" charset="0"/>
              </a:rPr>
              <a:t>Process Control Block (PCB)</a:t>
            </a:r>
          </a:p>
        </p:txBody>
      </p:sp>
      <p:pic>
        <p:nvPicPr>
          <p:cNvPr id="2" name="Picture 1"/>
          <p:cNvPicPr>
            <a:picLocks noChangeAspect="1"/>
          </p:cNvPicPr>
          <p:nvPr/>
        </p:nvPicPr>
        <p:blipFill>
          <a:blip r:embed="rId3"/>
          <a:stretch>
            <a:fillRect/>
          </a:stretch>
        </p:blipFill>
        <p:spPr>
          <a:xfrm>
            <a:off x="8938726" y="1655689"/>
            <a:ext cx="3097764" cy="4830536"/>
          </a:xfrm>
          <a:prstGeom prst="rect">
            <a:avLst/>
          </a:prstGeom>
        </p:spPr>
      </p:pic>
    </p:spTree>
    <p:extLst>
      <p:ext uri="{BB962C8B-B14F-4D97-AF65-F5344CB8AC3E}">
        <p14:creationId xmlns:p14="http://schemas.microsoft.com/office/powerpoint/2010/main" val="1262904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7413</TotalTime>
  <Words>3626</Words>
  <Application>Microsoft Office PowerPoint</Application>
  <PresentationFormat>Widescreen</PresentationFormat>
  <Paragraphs>147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Agenda</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Windows User</cp:lastModifiedBy>
  <cp:revision>169</cp:revision>
  <dcterms:created xsi:type="dcterms:W3CDTF">2025-05-01T05:40:38Z</dcterms:created>
  <dcterms:modified xsi:type="dcterms:W3CDTF">2025-05-12T16:14:09Z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1033-6.13.0.8707</vt:lpwstr>
  </property>
  <property fmtid="{D5CDD505-2E9C-101B-9397-08002B2CF9AE}" pid="3" name="ICV">
    <vt:lpwstr>67B3BBE8A6F1677B1B091368CACC8470_41</vt:lpwstr>
  </property>
</Properties>
</file>