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9" r:id="rId3"/>
    <p:sldId id="280" r:id="rId4"/>
    <p:sldId id="259" r:id="rId5"/>
    <p:sldId id="258" r:id="rId6"/>
    <p:sldId id="263" r:id="rId7"/>
    <p:sldId id="264" r:id="rId8"/>
    <p:sldId id="265" r:id="rId9"/>
    <p:sldId id="262" r:id="rId10"/>
    <p:sldId id="257" r:id="rId11"/>
    <p:sldId id="266" r:id="rId12"/>
    <p:sldId id="268" r:id="rId13"/>
    <p:sldId id="267" r:id="rId14"/>
    <p:sldId id="269" r:id="rId15"/>
    <p:sldId id="272" r:id="rId16"/>
    <p:sldId id="270" r:id="rId17"/>
    <p:sldId id="271" r:id="rId18"/>
    <p:sldId id="273" r:id="rId19"/>
    <p:sldId id="274" r:id="rId20"/>
    <p:sldId id="275" r:id="rId21"/>
    <p:sldId id="276" r:id="rId22"/>
    <p:sldId id="277" r:id="rId23"/>
    <p:sldId id="278" r:id="rId24"/>
    <p:sldId id="260" r:id="rId25"/>
    <p:sldId id="26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50" d="100"/>
          <a:sy n="50" d="100"/>
        </p:scale>
        <p:origin x="75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6D680A6-D7CB-4273-A03C-8E1F68CD0D80}" type="datetimeFigureOut">
              <a:rPr lang="zh-CN" altLang="en-US" smtClean="0"/>
              <a:t>2025/9/16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821847-6E58-467B-96C3-F9F255EABF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D680A6-D7CB-4273-A03C-8E1F68CD0D80}" type="datetimeFigureOut">
              <a:rPr lang="zh-CN" altLang="en-US" smtClean="0"/>
              <a:t>2025/9/16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821847-6E58-467B-96C3-F9F255EABF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a:t>Machine Learning </a:t>
            </a:r>
            <a:r>
              <a:rPr lang="zh-CN" altLang="en-US" sz="1800" b="1" kern="100" dirty="0">
                <a:effectLst/>
                <a:latin typeface="SimSun" panose="02010600030101010101" pitchFamily="2" charset="-122"/>
                <a:ea typeface="SimSun" panose="02010600030101010101" pitchFamily="2" charset="-122"/>
                <a:cs typeface="Times New Roman" panose="02020603050405020304" pitchFamily="18" charset="0"/>
              </a:rPr>
              <a:t>机器学习</a:t>
            </a:r>
            <a:br>
              <a:rPr lang="en-US" altLang="zh-CN" sz="1800" b="1" kern="100" dirty="0">
                <a:effectLst/>
                <a:latin typeface="SimSun" panose="02010600030101010101" pitchFamily="2" charset="-122"/>
                <a:ea typeface="SimSun" panose="02010600030101010101" pitchFamily="2" charset="-122"/>
                <a:cs typeface="Times New Roman" panose="02020603050405020304" pitchFamily="18" charset="0"/>
              </a:rPr>
            </a:br>
            <a:r>
              <a:rPr lang="en-US" altLang="zh-CN" sz="1800" b="1" kern="100" dirty="0">
                <a:effectLst/>
                <a:latin typeface="SimSun" panose="02010600030101010101" pitchFamily="2" charset="-122"/>
                <a:ea typeface="SimSun" panose="02010600030101010101" pitchFamily="2" charset="-122"/>
                <a:cs typeface="Times New Roman" panose="02020603050405020304" pitchFamily="18" charset="0"/>
              </a:rPr>
              <a:t>Week# 02</a:t>
            </a:r>
            <a:endParaRPr lang="zh-CN" altLang="en-US" b="1" dirty="0"/>
          </a:p>
        </p:txBody>
      </p:sp>
      <p:sp>
        <p:nvSpPr>
          <p:cNvPr id="3" name="Subtitle 2"/>
          <p:cNvSpPr>
            <a:spLocks noGrp="1"/>
          </p:cNvSpPr>
          <p:nvPr>
            <p:ph type="subTitle" idx="1"/>
          </p:nvPr>
        </p:nvSpPr>
        <p:spPr>
          <a:xfrm>
            <a:off x="1524000" y="3602038"/>
            <a:ext cx="9144000" cy="696497"/>
          </a:xfrm>
        </p:spPr>
        <p:txBody>
          <a:bodyPr/>
          <a:lstStyle/>
          <a:p>
            <a:r>
              <a:rPr lang="en-US" altLang="zh-CN" b="1" dirty="0"/>
              <a:t>Dr. Awais Ahmed</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2187238"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close-up of a computer screen&#10;&#10;AI-generated content may be incorrec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90620" y="2093721"/>
            <a:ext cx="8988570" cy="25826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Types of AI Based on Capabilities</a:t>
            </a:r>
            <a:endParaRPr lang="zh-CN" altLang="en-US" dirty="0"/>
          </a:p>
        </p:txBody>
      </p:sp>
      <p:sp>
        <p:nvSpPr>
          <p:cNvPr id="3" name="Content Placeholder 2"/>
          <p:cNvSpPr>
            <a:spLocks noGrp="1"/>
          </p:cNvSpPr>
          <p:nvPr>
            <p:ph idx="1"/>
          </p:nvPr>
        </p:nvSpPr>
        <p:spPr/>
        <p:txBody>
          <a:bodyPr>
            <a:normAutofit/>
          </a:bodyPr>
          <a:lstStyle/>
          <a:p>
            <a:pPr marL="0" indent="0" algn="just">
              <a:buNone/>
            </a:pPr>
            <a:r>
              <a:rPr lang="en-US" altLang="zh-CN" dirty="0"/>
              <a:t>Artificial Narrow Intelligence (ANI) or Weak AI:</a:t>
            </a:r>
          </a:p>
          <a:p>
            <a:pPr marL="0" indent="0" algn="just">
              <a:buNone/>
            </a:pPr>
            <a:r>
              <a:rPr lang="en-US" altLang="zh-CN" dirty="0"/>
              <a:t>This is the only type of AI that exists today. ANI systems specialize in performing specific tasks and excel in those predefined activities but cannot operate outside their designed scope. Examples include virtual assistants like Siri and Alexa, recommendation systems like Netflix, and email spam filters. ANI systems use machine learning and deep learning but lack true understanding or general reasoning 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Types of AI Based on Capabilities</a:t>
            </a:r>
            <a:endParaRPr lang="zh-CN" altLang="en-US" dirty="0"/>
          </a:p>
        </p:txBody>
      </p:sp>
      <p:sp>
        <p:nvSpPr>
          <p:cNvPr id="3" name="Content Placeholder 2"/>
          <p:cNvSpPr>
            <a:spLocks noGrp="1"/>
          </p:cNvSpPr>
          <p:nvPr>
            <p:ph idx="1"/>
          </p:nvPr>
        </p:nvSpPr>
        <p:spPr/>
        <p:txBody>
          <a:bodyPr>
            <a:normAutofit/>
          </a:bodyPr>
          <a:lstStyle/>
          <a:p>
            <a:pPr marL="0" indent="0" algn="just">
              <a:buNone/>
            </a:pPr>
            <a:r>
              <a:rPr lang="en-US" altLang="zh-CN" dirty="0"/>
              <a:t>Artificial General Intelligence (AGI) or Strong AI:</a:t>
            </a:r>
          </a:p>
          <a:p>
            <a:pPr marL="0" indent="0" algn="just">
              <a:buNone/>
            </a:pPr>
            <a:r>
              <a:rPr lang="en-US" altLang="zh-CN" dirty="0"/>
              <a:t>AGI refers to AI systems with generalized human-level intelligence capable of understanding, learning, and applying knowledge across diverse tasks similarly to a human. This type remains theoretical and is under active research. AGI would be adaptable, capable of performing intellectual tasks in completely new contexts without human intervention.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Types of AI Based on Capabilities</a:t>
            </a:r>
            <a:endParaRPr lang="zh-CN" altLang="en-US" dirty="0"/>
          </a:p>
        </p:txBody>
      </p:sp>
      <p:sp>
        <p:nvSpPr>
          <p:cNvPr id="3" name="Content Placeholder 2"/>
          <p:cNvSpPr>
            <a:spLocks noGrp="1"/>
          </p:cNvSpPr>
          <p:nvPr>
            <p:ph idx="1"/>
          </p:nvPr>
        </p:nvSpPr>
        <p:spPr/>
        <p:txBody>
          <a:bodyPr>
            <a:normAutofit/>
          </a:bodyPr>
          <a:lstStyle/>
          <a:p>
            <a:pPr marL="0" indent="0" algn="just">
              <a:buNone/>
            </a:pPr>
            <a:r>
              <a:rPr lang="en-US" altLang="zh-CN" dirty="0"/>
              <a:t>Artificial Superintelligence (ASI) or Super AI:</a:t>
            </a:r>
          </a:p>
          <a:p>
            <a:pPr marL="0" indent="0" algn="just">
              <a:buNone/>
            </a:pPr>
            <a:r>
              <a:rPr lang="en-US" altLang="zh-CN" dirty="0"/>
              <a:t>Super AI surpasses human intelligence across all domains, including creativity, decision-making, and emotional intelligence. This is a hypothetical future form of AI that could independently innovate and solve complex global challenges, but it also raises serious ethical and safety concerns</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Types of AI Based on </a:t>
            </a:r>
            <a:r>
              <a:rPr lang="en-US" altLang="zh-CN" b="1" dirty="0">
                <a:latin typeface="Roboto" panose="02000000000000000000" pitchFamily="2" charset="0"/>
                <a:ea typeface="Roboto" panose="02000000000000000000" pitchFamily="2" charset="0"/>
              </a:rPr>
              <a:t>Functionalities</a:t>
            </a:r>
            <a:endParaRPr lang="zh-CN" altLang="en-US" b="1" dirty="0">
              <a:latin typeface="Roboto" panose="02000000000000000000" pitchFamily="2" charset="0"/>
            </a:endParaRPr>
          </a:p>
        </p:txBody>
      </p:sp>
      <p:sp>
        <p:nvSpPr>
          <p:cNvPr id="3" name="Content Placeholder 2"/>
          <p:cNvSpPr>
            <a:spLocks noGrp="1"/>
          </p:cNvSpPr>
          <p:nvPr>
            <p:ph idx="1"/>
          </p:nvPr>
        </p:nvSpPr>
        <p:spPr/>
        <p:txBody>
          <a:bodyPr>
            <a:normAutofit/>
          </a:bodyPr>
          <a:lstStyle/>
          <a:p>
            <a:pPr marL="0" indent="0" algn="just">
              <a:buNone/>
            </a:pPr>
            <a:r>
              <a:rPr lang="en-US" altLang="zh-CN" dirty="0"/>
              <a:t>Reactive Machines:</a:t>
            </a:r>
          </a:p>
          <a:p>
            <a:pPr marL="0" indent="0" algn="just">
              <a:buNone/>
            </a:pPr>
            <a:r>
              <a:rPr lang="en-US" altLang="zh-CN" dirty="0"/>
              <a:t>These AI systems do not store memories or past experiences and react solely based on current inputs. They are designed for specific tasks with no learning ability. IBM’s Deep Blue chess computer is a classic example. Reactive machines handle repetitive, rule-based functions such as spam filtering and recommendation engines.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Types of AI Based on </a:t>
            </a:r>
            <a:r>
              <a:rPr lang="en-US" altLang="zh-CN" b="1" dirty="0">
                <a:latin typeface="Roboto" panose="02000000000000000000" pitchFamily="2" charset="0"/>
                <a:ea typeface="Roboto" panose="02000000000000000000" pitchFamily="2" charset="0"/>
              </a:rPr>
              <a:t>Functionalities</a:t>
            </a:r>
            <a:endParaRPr lang="zh-CN" altLang="en-US" b="1" dirty="0">
              <a:latin typeface="Roboto" panose="02000000000000000000" pitchFamily="2" charset="0"/>
            </a:endParaRPr>
          </a:p>
        </p:txBody>
      </p:sp>
      <p:sp>
        <p:nvSpPr>
          <p:cNvPr id="3" name="Content Placeholder 2"/>
          <p:cNvSpPr>
            <a:spLocks noGrp="1"/>
          </p:cNvSpPr>
          <p:nvPr>
            <p:ph idx="1"/>
          </p:nvPr>
        </p:nvSpPr>
        <p:spPr/>
        <p:txBody>
          <a:bodyPr>
            <a:normAutofit/>
          </a:bodyPr>
          <a:lstStyle/>
          <a:p>
            <a:pPr marL="0" indent="0" algn="just">
              <a:buNone/>
            </a:pPr>
            <a:r>
              <a:rPr lang="en-US" altLang="zh-CN" dirty="0"/>
              <a:t>Limited Memory AI:</a:t>
            </a:r>
          </a:p>
          <a:p>
            <a:pPr marL="0" indent="0" algn="just">
              <a:buNone/>
            </a:pPr>
            <a:r>
              <a:rPr lang="en-US" altLang="zh-CN" dirty="0"/>
              <a:t>Limited Memory AI can use past data and experiences to inform decisions and improve over time, though memory is short-term and task-specific. This kind powers most modern applications like self-driving cars, chatbots, and virtual assistants, which use past user interactions to adapt responses.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Types of AI Based on </a:t>
            </a:r>
            <a:r>
              <a:rPr lang="en-US" altLang="zh-CN" b="1" dirty="0">
                <a:latin typeface="Roboto" panose="02000000000000000000" pitchFamily="2" charset="0"/>
                <a:ea typeface="Roboto" panose="02000000000000000000" pitchFamily="2" charset="0"/>
              </a:rPr>
              <a:t>Functionalities</a:t>
            </a:r>
            <a:endParaRPr lang="zh-CN" altLang="en-US" b="1" dirty="0">
              <a:latin typeface="Roboto" panose="02000000000000000000" pitchFamily="2" charset="0"/>
            </a:endParaRPr>
          </a:p>
        </p:txBody>
      </p:sp>
      <p:sp>
        <p:nvSpPr>
          <p:cNvPr id="3" name="Content Placeholder 2"/>
          <p:cNvSpPr>
            <a:spLocks noGrp="1"/>
          </p:cNvSpPr>
          <p:nvPr>
            <p:ph idx="1"/>
          </p:nvPr>
        </p:nvSpPr>
        <p:spPr/>
        <p:txBody>
          <a:bodyPr>
            <a:normAutofit/>
          </a:bodyPr>
          <a:lstStyle/>
          <a:p>
            <a:pPr marL="0" indent="0" algn="just">
              <a:buNone/>
            </a:pPr>
            <a:r>
              <a:rPr lang="en-US" altLang="zh-CN" dirty="0"/>
              <a:t>Theory of Mind AI:</a:t>
            </a:r>
          </a:p>
          <a:p>
            <a:pPr marL="0" indent="0" algn="just">
              <a:buNone/>
            </a:pPr>
            <a:r>
              <a:rPr lang="en-US" altLang="zh-CN" dirty="0"/>
              <a:t>This is a conceptual type of AI under development, which would understand human emotions, beliefs, intentions, and social interactions. Theory of Mind AI aims to simulate human-like empathy and adjust its behavior based on emotional and contextual cues, enabling more natural and personalized interactions.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Types of AI Based on </a:t>
            </a:r>
            <a:r>
              <a:rPr lang="en-US" altLang="zh-CN" b="1" dirty="0">
                <a:latin typeface="Roboto" panose="02000000000000000000" pitchFamily="2" charset="0"/>
                <a:ea typeface="Roboto" panose="02000000000000000000" pitchFamily="2" charset="0"/>
              </a:rPr>
              <a:t>Functionalities</a:t>
            </a:r>
            <a:endParaRPr lang="zh-CN" altLang="en-US" b="1" dirty="0">
              <a:latin typeface="Roboto" panose="02000000000000000000" pitchFamily="2" charset="0"/>
            </a:endParaRPr>
          </a:p>
        </p:txBody>
      </p:sp>
      <p:sp>
        <p:nvSpPr>
          <p:cNvPr id="3" name="Content Placeholder 2"/>
          <p:cNvSpPr>
            <a:spLocks noGrp="1"/>
          </p:cNvSpPr>
          <p:nvPr>
            <p:ph idx="1"/>
          </p:nvPr>
        </p:nvSpPr>
        <p:spPr/>
        <p:txBody>
          <a:bodyPr>
            <a:normAutofit/>
          </a:bodyPr>
          <a:lstStyle/>
          <a:p>
            <a:pPr marL="0" indent="0" algn="just">
              <a:buNone/>
            </a:pPr>
            <a:r>
              <a:rPr lang="en-US" altLang="zh-CN" dirty="0"/>
              <a:t>Self-Aware AI:</a:t>
            </a:r>
          </a:p>
          <a:p>
            <a:pPr marL="0" indent="0" algn="just">
              <a:buNone/>
            </a:pPr>
            <a:r>
              <a:rPr lang="en-US" altLang="zh-CN" dirty="0"/>
              <a:t>The most advanced and hypothetical form, Self-Aware AI would possess consciousness, self-awareness, and emotions. It would understand its own internal state and human emotions deeply, potentially having its own needs and beliefs. This type remains speculative and raises philosophical and ethical questions</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Where ML comes?</a:t>
            </a:r>
            <a:endParaRPr lang="zh-CN" altLang="en-US" b="1" dirty="0">
              <a:latin typeface="Roboto" panose="02000000000000000000" pitchFamily="2" charset="0"/>
            </a:endParaRPr>
          </a:p>
        </p:txBody>
      </p:sp>
      <p:sp>
        <p:nvSpPr>
          <p:cNvPr id="3" name="Content Placeholder 2"/>
          <p:cNvSpPr>
            <a:spLocks noGrp="1"/>
          </p:cNvSpPr>
          <p:nvPr>
            <p:ph idx="1"/>
          </p:nvPr>
        </p:nvSpPr>
        <p:spPr>
          <a:xfrm>
            <a:off x="838200" y="1825625"/>
            <a:ext cx="10515600" cy="909029"/>
          </a:xfrm>
        </p:spPr>
        <p:txBody>
          <a:bodyPr>
            <a:normAutofit/>
          </a:bodyPr>
          <a:lstStyle/>
          <a:p>
            <a:pPr marL="0" indent="0" algn="just">
              <a:buNone/>
            </a:pPr>
            <a:r>
              <a:rPr lang="en-US" altLang="zh-CN" b="1" dirty="0"/>
              <a:t>Might be you are thinking </a:t>
            </a:r>
            <a:r>
              <a:rPr lang="zh-CN" altLang="en-US" b="1" dirty="0"/>
              <a:t>💭</a:t>
            </a:r>
            <a:r>
              <a:rPr lang="en-US" altLang="zh-CN" b="1" dirty="0"/>
              <a:t>  ML comes under functionalities, right? </a:t>
            </a:r>
            <a:r>
              <a:rPr lang="zh-CN" altLang="en-US" b="1" dirty="0"/>
              <a:t>🤔</a:t>
            </a:r>
            <a:r>
              <a:rPr lang="en-US" altLang="zh-CN" b="1" dirty="0"/>
              <a:t> </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1676400"/>
            <a:ext cx="7496175"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Types of AI Based on Technology and Learning</a:t>
            </a:r>
            <a:endParaRPr lang="zh-CN" altLang="en-US" b="1" dirty="0">
              <a:latin typeface="Roboto" panose="02000000000000000000" pitchFamily="2" charset="0"/>
            </a:endParaRPr>
          </a:p>
        </p:txBody>
      </p:sp>
      <p:sp>
        <p:nvSpPr>
          <p:cNvPr id="3" name="Content Placeholder 2"/>
          <p:cNvSpPr>
            <a:spLocks noGrp="1"/>
          </p:cNvSpPr>
          <p:nvPr>
            <p:ph idx="1"/>
          </p:nvPr>
        </p:nvSpPr>
        <p:spPr>
          <a:xfrm>
            <a:off x="838200" y="1825625"/>
            <a:ext cx="10515600" cy="909029"/>
          </a:xfrm>
        </p:spPr>
        <p:txBody>
          <a:bodyPr>
            <a:normAutofit fontScale="85000" lnSpcReduction="20000"/>
          </a:bodyPr>
          <a:lstStyle/>
          <a:p>
            <a:pPr marL="0" indent="0" algn="just">
              <a:buNone/>
            </a:pPr>
            <a:r>
              <a:rPr lang="en-US" altLang="zh-CN" b="1" dirty="0"/>
              <a:t>ML enables AI systems to learn patterns from data without explicit programming, improving performance with experience. It includes supervised, unsupervised, and reinforcement learning.</a:t>
            </a:r>
          </a:p>
          <a:p>
            <a:pPr marL="0" indent="0" algn="just">
              <a:buNone/>
            </a:pPr>
            <a:endParaRPr lang="en-US" altLang="zh-CN" b="1" dirty="0"/>
          </a:p>
        </p:txBody>
      </p:sp>
      <p:sp>
        <p:nvSpPr>
          <p:cNvPr id="4" name="Content Placeholder 2"/>
          <p:cNvSpPr txBox="1"/>
          <p:nvPr/>
        </p:nvSpPr>
        <p:spPr>
          <a:xfrm>
            <a:off x="1676400" y="3319715"/>
            <a:ext cx="10515600" cy="90902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zh-CN" b="1" dirty="0"/>
              <a:t>DL a subset of ML using artificial neural networks with multiple layers, allowing AI to analyze complex data like images, sounds, or text for tasks like speech recognition or autonomous driving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effectLst/>
                <a:latin typeface="Roboto" panose="02000000000000000000" pitchFamily="2" charset="0"/>
              </a:rPr>
              <a:t>Types of AI Based on Technology and Learning</a:t>
            </a:r>
            <a:endParaRPr lang="zh-CN" altLang="en-US" b="1" dirty="0">
              <a:latin typeface="Roboto" panose="02000000000000000000" pitchFamily="2" charset="0"/>
            </a:endParaRPr>
          </a:p>
        </p:txBody>
      </p:sp>
      <p:sp>
        <p:nvSpPr>
          <p:cNvPr id="8" name="Content Placeholder 2"/>
          <p:cNvSpPr txBox="1"/>
          <p:nvPr/>
        </p:nvSpPr>
        <p:spPr>
          <a:xfrm>
            <a:off x="838200" y="1882597"/>
            <a:ext cx="10515600" cy="90902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zh-CN" b="1" dirty="0"/>
              <a:t>GenAI, these models create new content—text, images, videos—based on learned patterns. Examples include GPT-4 and DALL-E, which generate realistic human-like language or images .</a:t>
            </a:r>
          </a:p>
        </p:txBody>
      </p:sp>
      <p:sp>
        <p:nvSpPr>
          <p:cNvPr id="11" name="TextBox 10"/>
          <p:cNvSpPr txBox="1"/>
          <p:nvPr/>
        </p:nvSpPr>
        <p:spPr>
          <a:xfrm>
            <a:off x="838200" y="2791626"/>
            <a:ext cx="6097424" cy="1938992"/>
          </a:xfrm>
          <a:prstGeom prst="rect">
            <a:avLst/>
          </a:prstGeom>
          <a:noFill/>
        </p:spPr>
        <p:txBody>
          <a:bodyPr wrap="square">
            <a:spAutoFit/>
          </a:bodyPr>
          <a:lstStyle/>
          <a:p>
            <a:pPr algn="just"/>
            <a:r>
              <a:rPr lang="en-US" altLang="zh-CN" sz="2400" b="1" dirty="0"/>
              <a:t>Computer Vision:</a:t>
            </a:r>
          </a:p>
          <a:p>
            <a:pPr algn="just"/>
            <a:r>
              <a:rPr lang="en-US" altLang="zh-CN" sz="2400" b="1" dirty="0"/>
              <a:t>AI technology that enables machines to interpret visual inputs, useful in facial recognition, object detection, medical imaging, and autonomous navigation</a:t>
            </a:r>
          </a:p>
        </p:txBody>
      </p:sp>
      <p:sp>
        <p:nvSpPr>
          <p:cNvPr id="13" name="TextBox 12"/>
          <p:cNvSpPr txBox="1"/>
          <p:nvPr/>
        </p:nvSpPr>
        <p:spPr>
          <a:xfrm>
            <a:off x="5667287" y="4625588"/>
            <a:ext cx="6097424" cy="1938992"/>
          </a:xfrm>
          <a:prstGeom prst="rect">
            <a:avLst/>
          </a:prstGeom>
          <a:noFill/>
        </p:spPr>
        <p:txBody>
          <a:bodyPr wrap="square">
            <a:spAutoFit/>
          </a:bodyPr>
          <a:lstStyle/>
          <a:p>
            <a:pPr algn="just"/>
            <a:r>
              <a:rPr lang="en-US" altLang="zh-CN" sz="2400" b="1" dirty="0"/>
              <a:t>Robotics:</a:t>
            </a:r>
          </a:p>
          <a:p>
            <a:pPr algn="just"/>
            <a:r>
              <a:rPr lang="en-US" altLang="zh-CN" sz="2400" b="1" dirty="0"/>
              <a:t>Combines AI with robotics to automate physical tasks, including industrial robots, medical assistants, and autonomous vehicles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fontScale="92500" lnSpcReduction="10000"/>
          </a:bodyPr>
          <a:lstStyle/>
          <a:p>
            <a:pPr algn="just"/>
            <a:r>
              <a:rPr lang="en-US" altLang="zh-CN" dirty="0"/>
              <a:t>Currently, Artificial Narrow Intelligence (ANI) dominates applications, excelling in narrow domains but lacking general reasoning. </a:t>
            </a:r>
          </a:p>
          <a:p>
            <a:pPr algn="just"/>
            <a:r>
              <a:rPr lang="en-US" altLang="zh-CN" dirty="0"/>
              <a:t>Artificial General Intelligence (AGI) and Artificial Superintelligence (ASI) remain theoretical. </a:t>
            </a:r>
          </a:p>
          <a:p>
            <a:pPr algn="just"/>
            <a:r>
              <a:rPr lang="en-US" altLang="zh-CN" dirty="0"/>
              <a:t>Functionally, AI progresses from Reactive Machines to Limited Memory, with advancements aiming toward emotionally aware (Theory of Mind) and self-conscious (Self-Aware) AI. </a:t>
            </a:r>
          </a:p>
          <a:p>
            <a:pPr algn="just"/>
            <a:r>
              <a:rPr lang="en-US" altLang="zh-CN" dirty="0"/>
              <a:t>Technological classifications like ML, deep learning, generative AI, and computer vision underpin practical AI capabilities.</a:t>
            </a:r>
          </a:p>
          <a:p>
            <a:pPr algn="just"/>
            <a:r>
              <a:rPr lang="en-US" altLang="zh-CN" dirty="0"/>
              <a:t>Understanding these AI types helps clarify their applications, limitations, and future directions in technology and society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722" y="2629760"/>
            <a:ext cx="6921381" cy="1325563"/>
          </a:xfrm>
        </p:spPr>
        <p:txBody>
          <a:bodyPr/>
          <a:lstStyle/>
          <a:p>
            <a:r>
              <a:rPr lang="en-US" altLang="zh-CN" b="1" dirty="0"/>
              <a:t>Let’s formally begin with ML</a:t>
            </a:r>
            <a:endParaRPr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ML Workflow (Lifecycle)</a:t>
            </a:r>
            <a:endParaRPr lang="zh-CN" alt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zh-CN" dirty="0"/>
              <a:t>Problem definition</a:t>
            </a:r>
          </a:p>
          <a:p>
            <a:pPr>
              <a:buFont typeface="Arial" panose="020B0604020202020204" pitchFamily="34" charset="0"/>
              <a:buChar char="•"/>
            </a:pPr>
            <a:r>
              <a:rPr lang="en-US" altLang="zh-CN" dirty="0"/>
              <a:t>Data collection</a:t>
            </a:r>
          </a:p>
          <a:p>
            <a:pPr>
              <a:buFont typeface="Arial" panose="020B0604020202020204" pitchFamily="34" charset="0"/>
              <a:buChar char="•"/>
            </a:pPr>
            <a:r>
              <a:rPr lang="en-US" altLang="zh-CN" dirty="0"/>
              <a:t>Model training</a:t>
            </a:r>
          </a:p>
          <a:p>
            <a:pPr>
              <a:buFont typeface="Arial" panose="020B0604020202020204" pitchFamily="34" charset="0"/>
              <a:buChar char="•"/>
            </a:pPr>
            <a:r>
              <a:rPr lang="en-US" altLang="zh-CN" dirty="0"/>
              <a:t>Evaluation &amp; deployment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Course Roadmap</a:t>
            </a:r>
            <a:endParaRPr lang="zh-CN" alt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zh-CN" dirty="0"/>
              <a:t>Regression → Classification → Data Handling → Trees → Clustering → Neural Networks → Embeddings &amp; LLMs</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1"/>
            </p:custDataLst>
            <p:extLst>
              <p:ext uri="{D42A27DB-BD31-4B8C-83A1-F6EECF244321}">
                <p14:modId xmlns:p14="http://schemas.microsoft.com/office/powerpoint/2010/main" val="3456399702"/>
              </p:ext>
            </p:extLst>
          </p:nvPr>
        </p:nvGraphicFramePr>
        <p:xfrm>
          <a:off x="217169" y="538449"/>
          <a:ext cx="11693148" cy="6050173"/>
        </p:xfrm>
        <a:graphic>
          <a:graphicData uri="http://schemas.openxmlformats.org/drawingml/2006/table">
            <a:tbl>
              <a:tblPr/>
              <a:tblGrid>
                <a:gridCol w="327660">
                  <a:extLst>
                    <a:ext uri="{9D8B030D-6E8A-4147-A177-3AD203B41FA5}">
                      <a16:colId xmlns:a16="http://schemas.microsoft.com/office/drawing/2014/main" val="20000"/>
                    </a:ext>
                  </a:extLst>
                </a:gridCol>
                <a:gridCol w="381455">
                  <a:extLst>
                    <a:ext uri="{9D8B030D-6E8A-4147-A177-3AD203B41FA5}">
                      <a16:colId xmlns:a16="http://schemas.microsoft.com/office/drawing/2014/main" val="20001"/>
                    </a:ext>
                  </a:extLst>
                </a:gridCol>
                <a:gridCol w="529305">
                  <a:extLst>
                    <a:ext uri="{9D8B030D-6E8A-4147-A177-3AD203B41FA5}">
                      <a16:colId xmlns:a16="http://schemas.microsoft.com/office/drawing/2014/main" val="20002"/>
                    </a:ext>
                  </a:extLst>
                </a:gridCol>
                <a:gridCol w="825006">
                  <a:extLst>
                    <a:ext uri="{9D8B030D-6E8A-4147-A177-3AD203B41FA5}">
                      <a16:colId xmlns:a16="http://schemas.microsoft.com/office/drawing/2014/main" val="20003"/>
                    </a:ext>
                  </a:extLst>
                </a:gridCol>
                <a:gridCol w="8640295">
                  <a:extLst>
                    <a:ext uri="{9D8B030D-6E8A-4147-A177-3AD203B41FA5}">
                      <a16:colId xmlns:a16="http://schemas.microsoft.com/office/drawing/2014/main" val="20004"/>
                    </a:ext>
                  </a:extLst>
                </a:gridCol>
                <a:gridCol w="989427">
                  <a:extLst>
                    <a:ext uri="{9D8B030D-6E8A-4147-A177-3AD203B41FA5}">
                      <a16:colId xmlns:a16="http://schemas.microsoft.com/office/drawing/2014/main" val="20006"/>
                    </a:ext>
                  </a:extLst>
                </a:gridCol>
              </a:tblGrid>
              <a:tr h="133566">
                <a:tc gridSpan="4">
                  <a:txBody>
                    <a:bodyPr/>
                    <a:lstStyle/>
                    <a:p>
                      <a:pPr marL="0" indent="0" algn="ctr">
                        <a:spcBef>
                          <a:spcPct val="0"/>
                        </a:spcBef>
                        <a:spcAft>
                          <a:spcPct val="0"/>
                        </a:spcAft>
                      </a:pPr>
                      <a:r>
                        <a:rPr lang="zh-CN" sz="1000" b="1">
                          <a:latin typeface="SimSun" panose="02010600030101010101" pitchFamily="2" charset="-122"/>
                          <a:ea typeface="SimSun" panose="02010600030101010101" pitchFamily="2" charset="-122"/>
                        </a:rPr>
                        <a:t>教学进度</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hMerge="1">
                  <a:txBody>
                    <a:bodyPr/>
                    <a:lstStyle/>
                    <a:p>
                      <a:endParaRPr lang="zh-CN"/>
                    </a:p>
                  </a:txBody>
                  <a:tcP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hMerge="1">
                  <a:txBody>
                    <a:bodyPr/>
                    <a:lstStyle/>
                    <a:p>
                      <a:endParaRPr lang="zh-CN"/>
                    </a:p>
                  </a:txBody>
                  <a:tcP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hMerge="1">
                  <a:txBody>
                    <a:bodyPr/>
                    <a:lstStyle/>
                    <a:p>
                      <a:endParaRPr lang="zh-CN"/>
                    </a:p>
                  </a:txBody>
                  <a:tcPr>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rowSpan="2">
                  <a:txBody>
                    <a:bodyPr/>
                    <a:lstStyle/>
                    <a:p>
                      <a:pPr marL="0" indent="0" algn="ctr">
                        <a:spcBef>
                          <a:spcPct val="0"/>
                        </a:spcBef>
                        <a:spcAft>
                          <a:spcPct val="0"/>
                        </a:spcAft>
                      </a:pPr>
                      <a:r>
                        <a:rPr lang="zh-CN" sz="1100" b="1" dirty="0">
                          <a:latin typeface="SimSun" panose="02010600030101010101" pitchFamily="2" charset="-122"/>
                          <a:ea typeface="SimSun" panose="02010600030101010101" pitchFamily="2" charset="-122"/>
                        </a:rPr>
                        <a:t>教学内容</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rowSpan="2">
                  <a:txBody>
                    <a:bodyPr/>
                    <a:lstStyle/>
                    <a:p>
                      <a:pPr marL="0" indent="0" algn="ctr">
                        <a:spcBef>
                          <a:spcPct val="0"/>
                        </a:spcBef>
                        <a:spcAft>
                          <a:spcPct val="0"/>
                        </a:spcAft>
                      </a:pPr>
                      <a:r>
                        <a:rPr lang="zh-CN" sz="1000" b="1" dirty="0">
                          <a:latin typeface="SimSun" panose="02010600030101010101" pitchFamily="2" charset="-122"/>
                          <a:ea typeface="SimSun" panose="02010600030101010101" pitchFamily="2" charset="-122"/>
                        </a:rPr>
                        <a:t>备注</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00"/>
                  </a:ext>
                </a:extLst>
              </a:tr>
              <a:tr h="264642">
                <a:tc>
                  <a:txBody>
                    <a:bodyPr/>
                    <a:lstStyle/>
                    <a:p>
                      <a:pPr marL="0" indent="0" algn="ctr">
                        <a:spcBef>
                          <a:spcPct val="0"/>
                        </a:spcBef>
                        <a:spcAft>
                          <a:spcPct val="0"/>
                        </a:spcAft>
                      </a:pPr>
                      <a:r>
                        <a:rPr lang="zh-CN" sz="1000" b="1">
                          <a:latin typeface="SimSun" panose="02010600030101010101" pitchFamily="2" charset="-122"/>
                          <a:ea typeface="SimSun" panose="02010600030101010101" pitchFamily="2" charset="-122"/>
                        </a:rPr>
                        <a:t>月</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zh-CN" sz="1000" b="1">
                          <a:latin typeface="SimSun" panose="02010600030101010101" pitchFamily="2" charset="-122"/>
                          <a:ea typeface="SimSun" panose="02010600030101010101" pitchFamily="2" charset="-122"/>
                        </a:rPr>
                        <a:t>日</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zh-CN" sz="1000" b="1">
                          <a:latin typeface="SimSun" panose="02010600030101010101" pitchFamily="2" charset="-122"/>
                          <a:ea typeface="SimSun" panose="02010600030101010101" pitchFamily="2" charset="-122"/>
                        </a:rPr>
                        <a:t>周次</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zh-CN" sz="1000" b="1">
                          <a:latin typeface="SimSun" panose="02010600030101010101" pitchFamily="2" charset="-122"/>
                          <a:ea typeface="SimSun" panose="02010600030101010101" pitchFamily="2" charset="-122"/>
                        </a:rPr>
                        <a:t>教学时数</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vMerge="1">
                  <a:txBody>
                    <a:bodyPr/>
                    <a:lstStyle/>
                    <a:p>
                      <a:endParaRPr lang="zh-CN"/>
                    </a:p>
                  </a:txBody>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vMerge="1">
                  <a:txBody>
                    <a:bodyPr/>
                    <a:lstStyle/>
                    <a:p>
                      <a:endParaRPr lang="zh-CN"/>
                    </a:p>
                  </a:txBody>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extLst>
                  <a:ext uri="{0D108BD9-81ED-4DB2-BD59-A6C34878D82A}">
                    <a16:rowId xmlns:a16="http://schemas.microsoft.com/office/drawing/2014/main" val="10001"/>
                  </a:ext>
                </a:extLst>
              </a:tr>
              <a:tr h="560977">
                <a:tc>
                  <a:txBody>
                    <a:bodyPr/>
                    <a:lstStyle/>
                    <a:p>
                      <a:pPr marL="0" indent="0" algn="ctr">
                        <a:spcBef>
                          <a:spcPct val="0"/>
                        </a:spcBef>
                        <a:spcAft>
                          <a:spcPct val="0"/>
                        </a:spcAft>
                      </a:pPr>
                      <a:r>
                        <a:rPr lang="en-US" altLang="zh-CN" sz="1000">
                          <a:latin typeface="Times"/>
                          <a:ea typeface="SimSun" panose="02010600030101010101" pitchFamily="2" charset="-122"/>
                        </a:rPr>
                        <a:t>9</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16</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02</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100" b="1" dirty="0">
                          <a:latin typeface="Times"/>
                          <a:ea typeface="DengXian" panose="02010600030101010101" charset="-122"/>
                        </a:rPr>
                        <a:t>Introduction to Machine Learning</a:t>
                      </a:r>
                    </a:p>
                    <a:p>
                      <a:pPr marL="0" indent="0" algn="ctr">
                        <a:spcBef>
                          <a:spcPct val="0"/>
                        </a:spcBef>
                        <a:spcAft>
                          <a:spcPct val="0"/>
                        </a:spcAft>
                      </a:pPr>
                      <a:r>
                        <a:rPr lang="en-US" altLang="zh-CN" sz="1100" b="1" dirty="0">
                          <a:latin typeface="Times"/>
                          <a:ea typeface="DengXian" panose="02010600030101010101" charset="-122"/>
                        </a:rPr>
                        <a:t>Overall Course Content Discussion &amp; Organization</a:t>
                      </a:r>
                    </a:p>
                    <a:p>
                      <a:pPr marL="0" indent="0" algn="ctr">
                        <a:spcBef>
                          <a:spcPct val="0"/>
                        </a:spcBef>
                        <a:spcAft>
                          <a:spcPct val="0"/>
                        </a:spcAft>
                      </a:pPr>
                      <a:r>
                        <a:rPr lang="en-US" altLang="zh-CN" sz="1100" b="1" dirty="0">
                          <a:latin typeface="Times"/>
                          <a:ea typeface="Times"/>
                        </a:rPr>
                        <a:t>Introduction to the types of </a:t>
                      </a:r>
                      <a:r>
                        <a:rPr lang="en-US" altLang="zh-CN" sz="1100" b="1" dirty="0">
                          <a:latin typeface="Times"/>
                          <a:ea typeface="SimSun" panose="02010600030101010101" pitchFamily="2" charset="-122"/>
                        </a:rPr>
                        <a:t>Artificial</a:t>
                      </a:r>
                      <a:r>
                        <a:rPr lang="en-US" altLang="zh-CN" sz="1100" b="1" dirty="0">
                          <a:latin typeface="Times"/>
                          <a:ea typeface="Times"/>
                        </a:rPr>
                        <a:t> Intelligence</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200" dirty="0">
                          <a:latin typeface="SimSun" panose="02010600030101010101" pitchFamily="2" charset="-122"/>
                          <a:ea typeface="SimSun" panose="02010600030101010101" pitchFamily="2" charset="-122"/>
                        </a:rPr>
                        <a:t>Course setup</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02"/>
                  </a:ext>
                </a:extLst>
              </a:tr>
              <a:tr h="625758">
                <a:tc>
                  <a:txBody>
                    <a:bodyPr/>
                    <a:lstStyle/>
                    <a:p>
                      <a:pPr marL="0" indent="0" algn="ctr">
                        <a:spcBef>
                          <a:spcPct val="0"/>
                        </a:spcBef>
                        <a:spcAft>
                          <a:spcPct val="0"/>
                        </a:spcAft>
                      </a:pPr>
                      <a:r>
                        <a:rPr lang="en-US" altLang="zh-CN" sz="1000">
                          <a:latin typeface="Times"/>
                          <a:ea typeface="SimSun" panose="02010600030101010101" pitchFamily="2" charset="-122"/>
                        </a:rPr>
                        <a:t>9</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23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03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100" b="1" dirty="0">
                          <a:latin typeface="Times"/>
                          <a:ea typeface="SimSun" panose="02010600030101010101" pitchFamily="2" charset="-122"/>
                        </a:rPr>
                        <a:t>An introduction to linear regression, covering linear models, loss, gradient descent, and hyperparameter tuning.</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200" dirty="0">
                          <a:latin typeface="SimSun" panose="02010600030101010101" pitchFamily="2" charset="-122"/>
                          <a:ea typeface="SimSun" panose="02010600030101010101" pitchFamily="2" charset="-122"/>
                        </a:rPr>
                        <a:t>Case study: house price prediction</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03"/>
                  </a:ext>
                </a:extLst>
              </a:tr>
              <a:tr h="397507">
                <a:tc>
                  <a:txBody>
                    <a:bodyPr/>
                    <a:lstStyle/>
                    <a:p>
                      <a:pPr marL="0" indent="0" algn="ctr">
                        <a:spcBef>
                          <a:spcPct val="0"/>
                        </a:spcBef>
                        <a:spcAft>
                          <a:spcPct val="0"/>
                        </a:spcAft>
                      </a:pPr>
                      <a:r>
                        <a:rPr lang="en-US" altLang="zh-CN" sz="1000">
                          <a:latin typeface="Times"/>
                          <a:ea typeface="SimSun" panose="02010600030101010101" pitchFamily="2" charset="-122"/>
                        </a:rPr>
                        <a:t>9</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30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04</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100" b="1" dirty="0">
                          <a:solidFill>
                            <a:srgbClr val="000000"/>
                          </a:solidFill>
                          <a:latin typeface="Times"/>
                          <a:ea typeface="DengXian" panose="02010600030101010101" charset="-122"/>
                        </a:rPr>
                        <a:t>An introduction to logistic regression, where ML models are designed to predict the probability of a given outcome.</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 </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04"/>
                  </a:ext>
                </a:extLst>
              </a:tr>
              <a:tr h="747969">
                <a:tc>
                  <a:txBody>
                    <a:bodyPr/>
                    <a:lstStyle/>
                    <a:p>
                      <a:pPr marL="0" indent="0" algn="ctr">
                        <a:spcBef>
                          <a:spcPct val="0"/>
                        </a:spcBef>
                        <a:spcAft>
                          <a:spcPct val="0"/>
                        </a:spcAft>
                      </a:pPr>
                      <a:r>
                        <a:rPr lang="en-US" altLang="zh-CN" sz="1000">
                          <a:latin typeface="Times"/>
                          <a:ea typeface="SimSun" panose="02010600030101010101" pitchFamily="2" charset="-122"/>
                        </a:rPr>
                        <a:t>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07</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05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100" b="1" dirty="0">
                          <a:latin typeface="Times"/>
                          <a:ea typeface="DengXian" panose="02010600030101010101" charset="-122"/>
                        </a:rPr>
                        <a:t>An introduction to binary classification models, covering thresholding, confusion matrices, and metrics like accuracy, precision, recall, and AUC. </a:t>
                      </a:r>
                      <a:r>
                        <a:rPr lang="en-US" altLang="zh-CN" sz="1100" b="1" dirty="0">
                          <a:latin typeface="Times"/>
                          <a:ea typeface="Times"/>
                        </a:rPr>
                        <a:t>Test </a:t>
                      </a:r>
                      <a:r>
                        <a:rPr lang="en-US" altLang="zh-CN" sz="1100" b="1" dirty="0">
                          <a:latin typeface="Times"/>
                          <a:ea typeface="SimSun" panose="02010600030101010101" pitchFamily="2" charset="-122"/>
                        </a:rPr>
                        <a:t>–</a:t>
                      </a:r>
                      <a:r>
                        <a:rPr lang="en-US" altLang="zh-CN" sz="1100" b="1" dirty="0">
                          <a:latin typeface="Times"/>
                          <a:ea typeface="Times"/>
                        </a:rPr>
                        <a:t> 1 </a:t>
                      </a:r>
                      <a:r>
                        <a:rPr lang="en-US" altLang="zh-CN" sz="1100" b="1" dirty="0">
                          <a:solidFill>
                            <a:srgbClr val="0000FF"/>
                          </a:solidFill>
                          <a:latin typeface="Times"/>
                          <a:ea typeface="SimSun" panose="02010600030101010101" pitchFamily="2" charset="-122"/>
                        </a:rPr>
                        <a:t>Lab Session 9</a:t>
                      </a:r>
                      <a:r>
                        <a:rPr lang="en-US" altLang="zh-CN" sz="1100" b="1" baseline="30000" dirty="0">
                          <a:solidFill>
                            <a:srgbClr val="0000FF"/>
                          </a:solidFill>
                          <a:latin typeface="Times"/>
                          <a:ea typeface="SimSun" panose="02010600030101010101" pitchFamily="2" charset="-122"/>
                        </a:rPr>
                        <a:t>th</a:t>
                      </a:r>
                      <a:r>
                        <a:rPr lang="en-US" altLang="zh-CN" sz="1100" b="1" dirty="0">
                          <a:solidFill>
                            <a:srgbClr val="0000FF"/>
                          </a:solidFill>
                          <a:latin typeface="Times"/>
                          <a:ea typeface="SimSun" panose="02010600030101010101" pitchFamily="2" charset="-122"/>
                        </a:rPr>
                        <a:t> Oct 2025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dirty="0">
                          <a:latin typeface="Times"/>
                          <a:ea typeface="SimSun" panose="02010600030101010101" pitchFamily="2" charset="-122"/>
                        </a:rPr>
                        <a:t> </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05"/>
                  </a:ext>
                </a:extLst>
              </a:tr>
              <a:tr h="472512">
                <a:tc>
                  <a:txBody>
                    <a:bodyPr/>
                    <a:lstStyle/>
                    <a:p>
                      <a:pPr marL="0" indent="0" algn="ctr">
                        <a:spcBef>
                          <a:spcPct val="0"/>
                        </a:spcBef>
                        <a:spcAft>
                          <a:spcPct val="0"/>
                        </a:spcAft>
                      </a:pPr>
                      <a:r>
                        <a:rPr lang="en-US" altLang="zh-CN" sz="1000">
                          <a:latin typeface="Times"/>
                          <a:ea typeface="SimSun" panose="02010600030101010101" pitchFamily="2" charset="-122"/>
                        </a:rPr>
                        <a:t>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14</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06</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100" b="1" dirty="0">
                          <a:latin typeface="Times"/>
                          <a:ea typeface="SimSun" panose="02010600030101010101" pitchFamily="2" charset="-122"/>
                        </a:rPr>
                        <a:t>Working with Numerical Data, Working with Categorical Data, Datasets, Generalization, and Overfitting  </a:t>
                      </a:r>
                      <a:r>
                        <a:rPr lang="en-US" altLang="zh-CN" sz="1100" b="1" dirty="0">
                          <a:solidFill>
                            <a:srgbClr val="0000FF"/>
                          </a:solidFill>
                          <a:latin typeface="Times"/>
                          <a:ea typeface="SimSun" panose="02010600030101010101" pitchFamily="2" charset="-122"/>
                        </a:rPr>
                        <a:t>Lab Session 16</a:t>
                      </a:r>
                      <a:r>
                        <a:rPr lang="en-US" altLang="zh-CN" sz="1100" b="1" baseline="30000" dirty="0">
                          <a:solidFill>
                            <a:srgbClr val="0000FF"/>
                          </a:solidFill>
                          <a:latin typeface="Times"/>
                          <a:ea typeface="SimSun" panose="02010600030101010101" pitchFamily="2" charset="-122"/>
                        </a:rPr>
                        <a:t>th</a:t>
                      </a:r>
                      <a:r>
                        <a:rPr lang="en-US" altLang="zh-CN" sz="1100" b="1" dirty="0">
                          <a:solidFill>
                            <a:srgbClr val="0000FF"/>
                          </a:solidFill>
                          <a:latin typeface="Times"/>
                          <a:ea typeface="SimSun" panose="02010600030101010101" pitchFamily="2" charset="-122"/>
                        </a:rPr>
                        <a:t> Oct 2025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dirty="0">
                          <a:latin typeface="Times"/>
                          <a:ea typeface="SimSun" panose="02010600030101010101" pitchFamily="2" charset="-122"/>
                        </a:rPr>
                        <a:t> </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06"/>
                  </a:ext>
                </a:extLst>
              </a:tr>
              <a:tr h="560977">
                <a:tc>
                  <a:txBody>
                    <a:bodyPr/>
                    <a:lstStyle/>
                    <a:p>
                      <a:pPr marL="0" indent="0" algn="ctr">
                        <a:spcBef>
                          <a:spcPct val="0"/>
                        </a:spcBef>
                        <a:spcAft>
                          <a:spcPct val="0"/>
                        </a:spcAft>
                      </a:pPr>
                      <a:r>
                        <a:rPr lang="en-US" altLang="zh-CN" sz="1000">
                          <a:latin typeface="Times"/>
                          <a:ea typeface="SimSun" panose="02010600030101010101" pitchFamily="2" charset="-122"/>
                        </a:rPr>
                        <a:t>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21</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0</a:t>
                      </a:r>
                      <a:r>
                        <a:rPr lang="en-US" altLang="zh-CN" sz="1000">
                          <a:latin typeface="Times"/>
                          <a:ea typeface="SimSun" panose="02010600030101010101" pitchFamily="2" charset="-122"/>
                        </a:rPr>
                        <a:t>7</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100" b="1" dirty="0">
                          <a:latin typeface="Times"/>
                          <a:ea typeface="Times"/>
                        </a:rPr>
                        <a:t>Heading towards classification: </a:t>
                      </a:r>
                      <a:r>
                        <a:rPr lang="en-US" altLang="zh-CN" sz="1100" b="1" dirty="0">
                          <a:latin typeface="Times"/>
                          <a:ea typeface="SimSun" panose="02010600030101010101" pitchFamily="2" charset="-122"/>
                        </a:rPr>
                        <a:t>Decision Forests</a:t>
                      </a:r>
                      <a:r>
                        <a:rPr lang="en-US" altLang="zh-CN" sz="1100" b="1" dirty="0">
                          <a:latin typeface="Times"/>
                          <a:ea typeface="Times"/>
                        </a:rPr>
                        <a:t> (Minimum both </a:t>
                      </a:r>
                      <a:r>
                        <a:rPr lang="en-US" altLang="zh-CN" sz="1100" b="1" dirty="0">
                          <a:latin typeface="Times"/>
                          <a:ea typeface="SimSun" panose="02010600030101010101" pitchFamily="2" charset="-122"/>
                        </a:rPr>
                        <a:t>algorithm</a:t>
                      </a:r>
                      <a:r>
                        <a:rPr lang="en-US" altLang="zh-CN" sz="1100" b="1" dirty="0">
                          <a:latin typeface="Times"/>
                          <a:ea typeface="Times"/>
                        </a:rPr>
                        <a:t> </a:t>
                      </a:r>
                      <a:r>
                        <a:rPr lang="en-US" altLang="zh-CN" sz="1100" b="1" dirty="0">
                          <a:latin typeface="Times"/>
                          <a:ea typeface="SimSun" panose="02010600030101010101" pitchFamily="2" charset="-122"/>
                        </a:rPr>
                        <a:t>detailed</a:t>
                      </a:r>
                      <a:r>
                        <a:rPr lang="en-US" altLang="zh-CN" sz="1100" b="1" dirty="0">
                          <a:latin typeface="Times"/>
                          <a:ea typeface="Times"/>
                        </a:rPr>
                        <a:t> understanding Decision Tree, Random Forest) </a:t>
                      </a:r>
                    </a:p>
                    <a:p>
                      <a:pPr marL="0" indent="0" algn="ctr">
                        <a:spcBef>
                          <a:spcPct val="0"/>
                        </a:spcBef>
                        <a:spcAft>
                          <a:spcPct val="0"/>
                        </a:spcAft>
                      </a:pPr>
                      <a:r>
                        <a:rPr lang="en-US" altLang="zh-CN" sz="1100" b="1" dirty="0">
                          <a:solidFill>
                            <a:srgbClr val="0000FF"/>
                          </a:solidFill>
                          <a:latin typeface="Times"/>
                          <a:ea typeface="SimSun" panose="02010600030101010101" pitchFamily="2" charset="-122"/>
                        </a:rPr>
                        <a:t>Lab Session 22</a:t>
                      </a:r>
                      <a:r>
                        <a:rPr lang="en-US" altLang="zh-CN" sz="1100" b="1" baseline="30000" dirty="0">
                          <a:solidFill>
                            <a:srgbClr val="0000FF"/>
                          </a:solidFill>
                          <a:latin typeface="Times"/>
                          <a:ea typeface="SimSun" panose="02010600030101010101" pitchFamily="2" charset="-122"/>
                        </a:rPr>
                        <a:t>nd</a:t>
                      </a:r>
                      <a:r>
                        <a:rPr lang="en-US" altLang="zh-CN" sz="1100" b="1" dirty="0">
                          <a:solidFill>
                            <a:srgbClr val="0000FF"/>
                          </a:solidFill>
                          <a:latin typeface="Times"/>
                          <a:ea typeface="SimSun" panose="02010600030101010101" pitchFamily="2" charset="-122"/>
                        </a:rPr>
                        <a:t> Oct 2025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rowSpan="2">
                  <a:txBody>
                    <a:bodyPr/>
                    <a:lstStyle/>
                    <a:p>
                      <a:pPr marL="0" indent="0" algn="ctr">
                        <a:spcBef>
                          <a:spcPct val="0"/>
                        </a:spcBef>
                        <a:spcAft>
                          <a:spcPct val="0"/>
                        </a:spcAft>
                      </a:pPr>
                      <a:r>
                        <a:rPr lang="en-US" altLang="zh-CN" sz="1000" dirty="0">
                          <a:latin typeface="Times"/>
                          <a:ea typeface="Times"/>
                        </a:rPr>
                        <a:t>Algorithm understanding and dry run</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07"/>
                  </a:ext>
                </a:extLst>
              </a:tr>
              <a:tr h="397507">
                <a:tc>
                  <a:txBody>
                    <a:bodyPr/>
                    <a:lstStyle/>
                    <a:p>
                      <a:pPr marL="0" indent="0" algn="ctr">
                        <a:spcBef>
                          <a:spcPct val="0"/>
                        </a:spcBef>
                        <a:spcAft>
                          <a:spcPct val="0"/>
                        </a:spcAft>
                      </a:pPr>
                      <a:r>
                        <a:rPr lang="en-US" altLang="zh-CN" sz="1000">
                          <a:latin typeface="Times"/>
                          <a:ea typeface="SimSun" panose="02010600030101010101" pitchFamily="2" charset="-122"/>
                        </a:rPr>
                        <a:t>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2</a:t>
                      </a:r>
                      <a:r>
                        <a:rPr lang="en-US" altLang="zh-CN" sz="1000">
                          <a:latin typeface="Times"/>
                          <a:ea typeface="SimSun" panose="02010600030101010101" pitchFamily="2" charset="-122"/>
                        </a:rPr>
                        <a:t>8</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0</a:t>
                      </a:r>
                      <a:r>
                        <a:rPr lang="en-US" altLang="zh-CN" sz="1000">
                          <a:latin typeface="Times"/>
                          <a:ea typeface="SimSun" panose="02010600030101010101" pitchFamily="2" charset="-122"/>
                        </a:rPr>
                        <a:t>8</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100" b="1" dirty="0">
                          <a:latin typeface="Times"/>
                          <a:ea typeface="Times"/>
                        </a:rPr>
                        <a:t>Heading towards </a:t>
                      </a:r>
                      <a:r>
                        <a:rPr lang="en-US" altLang="zh-CN" sz="1100" b="1" dirty="0">
                          <a:latin typeface="Times"/>
                          <a:ea typeface="SimSun" panose="02010600030101010101" pitchFamily="2" charset="-122"/>
                        </a:rPr>
                        <a:t>clustering</a:t>
                      </a:r>
                      <a:r>
                        <a:rPr lang="en-US" altLang="zh-CN" sz="1100" b="1" dirty="0">
                          <a:latin typeface="Times"/>
                          <a:ea typeface="Times"/>
                        </a:rPr>
                        <a:t>: k-Means (if time </a:t>
                      </a:r>
                      <a:r>
                        <a:rPr lang="en-US" altLang="zh-CN" sz="1100" b="1" dirty="0">
                          <a:latin typeface="Times"/>
                          <a:ea typeface="SimSun" panose="02010600030101010101" pitchFamily="2" charset="-122"/>
                        </a:rPr>
                        <a:t>permits</a:t>
                      </a:r>
                      <a:r>
                        <a:rPr lang="en-US" altLang="zh-CN" sz="1100" b="1" dirty="0">
                          <a:latin typeface="Times"/>
                          <a:ea typeface="Times"/>
                        </a:rPr>
                        <a:t> bagging and boosting) </a:t>
                      </a:r>
                      <a:r>
                        <a:rPr lang="en-US" altLang="zh-CN" sz="1100" b="1" dirty="0">
                          <a:solidFill>
                            <a:srgbClr val="0000FF"/>
                          </a:solidFill>
                          <a:latin typeface="Times"/>
                          <a:ea typeface="SimSun" panose="02010600030101010101" pitchFamily="2" charset="-122"/>
                        </a:rPr>
                        <a:t>Lab Session 28</a:t>
                      </a:r>
                      <a:r>
                        <a:rPr lang="en-US" altLang="zh-CN" sz="1100" b="1" baseline="30000" dirty="0">
                          <a:solidFill>
                            <a:srgbClr val="0000FF"/>
                          </a:solidFill>
                          <a:latin typeface="Times"/>
                          <a:ea typeface="SimSun" panose="02010600030101010101" pitchFamily="2" charset="-122"/>
                        </a:rPr>
                        <a:t>th</a:t>
                      </a:r>
                      <a:r>
                        <a:rPr lang="en-US" altLang="zh-CN" sz="1100" b="1" dirty="0">
                          <a:solidFill>
                            <a:srgbClr val="0000FF"/>
                          </a:solidFill>
                          <a:latin typeface="Times"/>
                          <a:ea typeface="SimSun" panose="02010600030101010101" pitchFamily="2" charset="-122"/>
                        </a:rPr>
                        <a:t> Oct 2025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vMerge="1">
                  <a:txBody>
                    <a:bodyPr/>
                    <a:lstStyle/>
                    <a:p>
                      <a:endParaRPr lang="zh-CN"/>
                    </a:p>
                  </a:txBody>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extLst>
                  <a:ext uri="{0D108BD9-81ED-4DB2-BD59-A6C34878D82A}">
                    <a16:rowId xmlns:a16="http://schemas.microsoft.com/office/drawing/2014/main" val="10008"/>
                  </a:ext>
                </a:extLst>
              </a:tr>
              <a:tr h="560977">
                <a:tc>
                  <a:txBody>
                    <a:bodyPr/>
                    <a:lstStyle/>
                    <a:p>
                      <a:pPr marL="0" indent="0" algn="ctr">
                        <a:spcBef>
                          <a:spcPct val="0"/>
                        </a:spcBef>
                        <a:spcAft>
                          <a:spcPct val="0"/>
                        </a:spcAft>
                      </a:pPr>
                      <a:r>
                        <a:rPr lang="en-US" altLang="zh-CN" sz="1000">
                          <a:latin typeface="Times"/>
                          <a:ea typeface="SimSun" panose="02010600030101010101" pitchFamily="2" charset="-122"/>
                        </a:rPr>
                        <a:t>11</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04</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09</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100" b="1" dirty="0">
                          <a:latin typeface="Times"/>
                          <a:ea typeface="Times"/>
                        </a:rPr>
                        <a:t>Example Project Demonstration and </a:t>
                      </a:r>
                      <a:r>
                        <a:rPr lang="en-US" altLang="zh-CN" sz="1100" b="1" dirty="0">
                          <a:latin typeface="Times"/>
                          <a:ea typeface="SimSun" panose="02010600030101010101" pitchFamily="2" charset="-122"/>
                        </a:rPr>
                        <a:t>Students’</a:t>
                      </a:r>
                    </a:p>
                    <a:p>
                      <a:pPr marL="0" indent="0" algn="ctr">
                        <a:spcBef>
                          <a:spcPct val="0"/>
                        </a:spcBef>
                        <a:spcAft>
                          <a:spcPct val="0"/>
                        </a:spcAft>
                      </a:pPr>
                      <a:r>
                        <a:rPr lang="en-US" altLang="zh-CN" sz="1100" b="1" dirty="0">
                          <a:latin typeface="Times"/>
                          <a:ea typeface="Times"/>
                        </a:rPr>
                        <a:t>Project Discussion</a:t>
                      </a:r>
                      <a:r>
                        <a:rPr lang="en-US" altLang="zh-CN" sz="1100" b="1" dirty="0">
                          <a:latin typeface="Times"/>
                          <a:ea typeface="SimSun" panose="02010600030101010101" pitchFamily="2" charset="-122"/>
                        </a:rPr>
                        <a:t> (Implementation and report with Viva)</a:t>
                      </a:r>
                      <a:r>
                        <a:rPr lang="en-US" altLang="zh-CN" sz="1100" b="1" dirty="0">
                          <a:latin typeface="Times"/>
                          <a:ea typeface="Times"/>
                        </a:rPr>
                        <a:t> </a:t>
                      </a:r>
                      <a:r>
                        <a:rPr lang="en-US" altLang="zh-CN" sz="1100" b="1" dirty="0">
                          <a:latin typeface="Times"/>
                          <a:ea typeface="SimSun" panose="02010600030101010101" pitchFamily="2" charset="-122"/>
                        </a:rPr>
                        <a:t>or Prepare and submit </a:t>
                      </a:r>
                      <a:r>
                        <a:rPr lang="en-US" altLang="zh-CN" sz="1100" b="1" dirty="0">
                          <a:latin typeface="Times"/>
                          <a:ea typeface="Times"/>
                        </a:rPr>
                        <a:t>Conference</a:t>
                      </a:r>
                      <a:r>
                        <a:rPr lang="en-US" altLang="zh-CN" sz="1100" b="1" dirty="0">
                          <a:latin typeface="Times"/>
                          <a:ea typeface="SimSun" panose="02010600030101010101" pitchFamily="2" charset="-122"/>
                        </a:rPr>
                        <a:t> Paper (if accepted it’s much better)</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dirty="0">
                          <a:latin typeface="Times"/>
                          <a:ea typeface="SimSun" panose="02010600030101010101" pitchFamily="2" charset="-122"/>
                        </a:rPr>
                        <a:t> </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09"/>
                  </a:ext>
                </a:extLst>
              </a:tr>
              <a:tr h="373985">
                <a:tc>
                  <a:txBody>
                    <a:bodyPr/>
                    <a:lstStyle/>
                    <a:p>
                      <a:pPr marL="0" indent="0" algn="ctr">
                        <a:spcBef>
                          <a:spcPct val="0"/>
                        </a:spcBef>
                        <a:spcAft>
                          <a:spcPct val="0"/>
                        </a:spcAft>
                      </a:pPr>
                      <a:r>
                        <a:rPr lang="en-US" altLang="zh-CN" sz="1000">
                          <a:latin typeface="Times"/>
                          <a:ea typeface="SimSun" panose="02010600030101010101" pitchFamily="2" charset="-122"/>
                        </a:rPr>
                        <a:t>11</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11</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1</a:t>
                      </a:r>
                      <a:r>
                        <a:rPr lang="en-US" altLang="zh-CN" sz="1000">
                          <a:latin typeface="Times"/>
                          <a:ea typeface="SimSun" panose="02010600030101010101" pitchFamily="2" charset="-122"/>
                        </a:rPr>
                        <a:t>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100" b="1" dirty="0">
                          <a:latin typeface="Times"/>
                          <a:ea typeface="Times"/>
                        </a:rPr>
                        <a:t>Image </a:t>
                      </a:r>
                      <a:r>
                        <a:rPr lang="en-US" altLang="zh-CN" sz="1100" b="1" dirty="0">
                          <a:latin typeface="Times"/>
                          <a:ea typeface="DengXian" panose="02010600030101010101" charset="-122"/>
                        </a:rPr>
                        <a:t>Classification</a:t>
                      </a:r>
                      <a:r>
                        <a:rPr lang="en-US" altLang="zh-CN" sz="1100" b="1" dirty="0">
                          <a:solidFill>
                            <a:schemeClr val="tx1"/>
                          </a:solidFill>
                          <a:latin typeface="Times"/>
                          <a:ea typeface="DengXian" panose="02010600030101010101" charset="-122"/>
                        </a:rPr>
                        <a:t> </a:t>
                      </a:r>
                      <a:r>
                        <a:rPr lang="en-US" altLang="zh-CN" sz="1100" b="1" dirty="0">
                          <a:solidFill>
                            <a:srgbClr val="0000FF"/>
                          </a:solidFill>
                          <a:latin typeface="Times"/>
                          <a:ea typeface="SimSun" panose="02010600030101010101" pitchFamily="2" charset="-122"/>
                        </a:rPr>
                        <a:t>Lab Session 16</a:t>
                      </a:r>
                      <a:r>
                        <a:rPr lang="en-US" altLang="zh-CN" sz="1100" b="1" baseline="30000" dirty="0">
                          <a:solidFill>
                            <a:srgbClr val="0000FF"/>
                          </a:solidFill>
                          <a:latin typeface="Times"/>
                          <a:ea typeface="SimSun" panose="02010600030101010101" pitchFamily="2" charset="-122"/>
                        </a:rPr>
                        <a:t>th</a:t>
                      </a:r>
                      <a:r>
                        <a:rPr lang="en-US" altLang="zh-CN" sz="1100" b="1" dirty="0">
                          <a:solidFill>
                            <a:srgbClr val="0000FF"/>
                          </a:solidFill>
                          <a:latin typeface="Times"/>
                          <a:ea typeface="SimSun" panose="02010600030101010101" pitchFamily="2" charset="-122"/>
                        </a:rPr>
                        <a:t> Oct 2025 (last four sessions all together)</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 </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10"/>
                  </a:ext>
                </a:extLst>
              </a:tr>
              <a:tr h="163904">
                <a:tc>
                  <a:txBody>
                    <a:bodyPr/>
                    <a:lstStyle/>
                    <a:p>
                      <a:pPr marL="0" indent="0" algn="ctr">
                        <a:spcBef>
                          <a:spcPct val="0"/>
                        </a:spcBef>
                        <a:spcAft>
                          <a:spcPct val="0"/>
                        </a:spcAft>
                      </a:pPr>
                      <a:r>
                        <a:rPr lang="en-US" altLang="zh-CN" sz="1000">
                          <a:latin typeface="Times"/>
                          <a:ea typeface="SimSun" panose="02010600030101010101" pitchFamily="2" charset="-122"/>
                        </a:rPr>
                        <a:t>11</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18</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11</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rowSpan="2">
                  <a:txBody>
                    <a:bodyPr/>
                    <a:lstStyle/>
                    <a:p>
                      <a:pPr marL="0" indent="0" algn="ctr">
                        <a:spcBef>
                          <a:spcPct val="0"/>
                        </a:spcBef>
                        <a:spcAft>
                          <a:spcPct val="0"/>
                        </a:spcAft>
                      </a:pPr>
                      <a:r>
                        <a:rPr lang="en-US" altLang="zh-CN" sz="1100" b="1" dirty="0">
                          <a:latin typeface="Times"/>
                          <a:ea typeface="Times"/>
                        </a:rPr>
                        <a:t>Test - 2</a:t>
                      </a:r>
                    </a:p>
                    <a:p>
                      <a:pPr marL="0" indent="0" algn="ctr">
                        <a:spcBef>
                          <a:spcPct val="0"/>
                        </a:spcBef>
                        <a:spcAft>
                          <a:spcPct val="0"/>
                        </a:spcAft>
                      </a:pPr>
                      <a:r>
                        <a:rPr lang="en-US" altLang="zh-CN" sz="1100" b="1" dirty="0">
                          <a:latin typeface="Times"/>
                          <a:ea typeface="DengXian" panose="02010600030101010101" charset="-122"/>
                        </a:rPr>
                        <a:t>Neural Networks Introduction: perceptron, activation functions, hidden layers</a:t>
                      </a:r>
                    </a:p>
                    <a:p>
                      <a:pPr marL="0" indent="0" algn="ctr">
                        <a:spcBef>
                          <a:spcPct val="0"/>
                        </a:spcBef>
                        <a:spcAft>
                          <a:spcPct val="0"/>
                        </a:spcAft>
                      </a:pPr>
                      <a:r>
                        <a:rPr lang="en-US" altLang="zh-CN" sz="1100" b="1" dirty="0">
                          <a:latin typeface="Times"/>
                          <a:ea typeface="DengXian" panose="02010600030101010101" charset="-122"/>
                        </a:rPr>
                        <a:t>Embeddings &amp; Intro to LLMs: dense vector representations, word embeddings, transformer basics</a:t>
                      </a:r>
                    </a:p>
                    <a:p>
                      <a:pPr marL="0" indent="0" algn="ctr">
                        <a:spcBef>
                          <a:spcPct val="0"/>
                        </a:spcBef>
                        <a:spcAft>
                          <a:spcPct val="0"/>
                        </a:spcAft>
                      </a:pPr>
                      <a:r>
                        <a:rPr lang="en-US" altLang="zh-CN" sz="1100" b="1" dirty="0">
                          <a:latin typeface="Times"/>
                          <a:ea typeface="Times"/>
                        </a:rPr>
                        <a:t>Course Recap</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 </a:t>
                      </a:r>
                    </a:p>
                  </a:txBody>
                  <a:tcPr marL="68580" marR="68580" marT="0" marB="0" anchor="ctr">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val="10011"/>
                  </a:ext>
                </a:extLst>
              </a:tr>
              <a:tr h="771058">
                <a:tc>
                  <a:txBody>
                    <a:bodyPr/>
                    <a:lstStyle/>
                    <a:p>
                      <a:pPr marL="0" indent="0" algn="ctr">
                        <a:spcBef>
                          <a:spcPct val="0"/>
                        </a:spcBef>
                        <a:spcAft>
                          <a:spcPct val="0"/>
                        </a:spcAft>
                      </a:pPr>
                      <a:r>
                        <a:rPr lang="en-US" altLang="zh-CN" sz="1000">
                          <a:latin typeface="Times"/>
                          <a:ea typeface="SimSun" panose="02010600030101010101" pitchFamily="2" charset="-122"/>
                        </a:rPr>
                        <a:t>11</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25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SimSun" panose="02010600030101010101" pitchFamily="2" charset="-122"/>
                        </a:rPr>
                        <a:t>12</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en-US" altLang="zh-CN" sz="1000">
                          <a:latin typeface="Times"/>
                          <a:ea typeface="Times"/>
                        </a:rPr>
                        <a:t>3</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vMerge="1">
                  <a:txBody>
                    <a:bodyPr/>
                    <a:lstStyle/>
                    <a:p>
                      <a:endParaRPr lang="zh-CN"/>
                    </a:p>
                  </a:txBody>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lstStyle/>
                    <a:p>
                      <a:pPr marL="0" indent="0" algn="ctr">
                        <a:spcBef>
                          <a:spcPct val="0"/>
                        </a:spcBef>
                        <a:spcAft>
                          <a:spcPct val="0"/>
                        </a:spcAft>
                      </a:pPr>
                      <a:r>
                        <a:rPr lang="en-US" altLang="zh-CN" sz="1000" dirty="0">
                          <a:latin typeface="Times"/>
                          <a:ea typeface="Times"/>
                        </a:rPr>
                        <a:t>Transition to advance discussion</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What is Artificial Intelligence?</a:t>
            </a:r>
            <a:endParaRPr lang="zh-CN" altLang="en-US" b="1" dirty="0"/>
          </a:p>
        </p:txBody>
      </p:sp>
      <p:sp>
        <p:nvSpPr>
          <p:cNvPr id="3" name="Content Placeholder 2"/>
          <p:cNvSpPr>
            <a:spLocks noGrp="1"/>
          </p:cNvSpPr>
          <p:nvPr>
            <p:ph idx="1"/>
          </p:nvPr>
        </p:nvSpPr>
        <p:spPr/>
        <p:txBody>
          <a:bodyPr/>
          <a:lstStyle/>
          <a:p>
            <a:r>
              <a:rPr lang="en-US" altLang="zh-CN" b="1" dirty="0"/>
              <a:t>Should we talk ML first or AI?</a:t>
            </a:r>
          </a:p>
          <a:p>
            <a:r>
              <a:rPr lang="en-US" altLang="zh-CN" b="1" dirty="0"/>
              <a:t>What do you know about it, let’s discuss?</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What is ML?</a:t>
            </a:r>
            <a:endParaRPr lang="zh-CN" altLang="en-US" b="1" dirty="0"/>
          </a:p>
        </p:txBody>
      </p:sp>
      <p:sp>
        <p:nvSpPr>
          <p:cNvPr id="3" name="Content Placeholder 2"/>
          <p:cNvSpPr>
            <a:spLocks noGrp="1"/>
          </p:cNvSpPr>
          <p:nvPr>
            <p:ph idx="1"/>
          </p:nvPr>
        </p:nvSpPr>
        <p:spPr>
          <a:xfrm>
            <a:off x="838200" y="1825625"/>
            <a:ext cx="10515600" cy="3353126"/>
          </a:xfrm>
        </p:spPr>
        <p:txBody>
          <a:bodyPr>
            <a:normAutofit/>
          </a:bodyPr>
          <a:lstStyle/>
          <a:p>
            <a:r>
              <a:rPr lang="en-US" altLang="zh-CN" b="1" dirty="0"/>
              <a:t>Should we talk AI first or ML?</a:t>
            </a:r>
          </a:p>
          <a:p>
            <a:r>
              <a:rPr lang="en-US" altLang="zh-CN" b="1" dirty="0"/>
              <a:t>What do you know about it, let’s discuss?</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Let’s define one by one 1/3</a:t>
            </a:r>
            <a:endParaRPr lang="zh-CN" altLang="en-US"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altLang="zh-CN" b="1" i="0" dirty="0">
                <a:effectLst/>
                <a:latin typeface="Roboto" panose="02000000000000000000" pitchFamily="2" charset="0"/>
              </a:rPr>
              <a:t>Artificial Intelligence (AI)</a:t>
            </a:r>
            <a:r>
              <a:rPr lang="en-US" altLang="zh-CN" b="0" i="0" dirty="0">
                <a:effectLst/>
                <a:latin typeface="Roboto" panose="02000000000000000000" pitchFamily="2" charset="0"/>
              </a:rPr>
              <a:t> is the broadest domain, representing systems or machines designed to mimic human intelligence, including reasoning, problem-solving, learning, and decision-making. AI includes rule-based systems, expert systems, natural language processing, robotics, and more.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Let’s define one by one 2/3</a:t>
            </a:r>
            <a:endParaRPr lang="zh-CN" altLang="en-US"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altLang="zh-CN" b="1" i="0" dirty="0">
                <a:effectLst/>
                <a:latin typeface="Roboto" panose="02000000000000000000" pitchFamily="2" charset="0"/>
              </a:rPr>
              <a:t>Machine Learning (ML)</a:t>
            </a:r>
            <a:r>
              <a:rPr lang="en-US" altLang="zh-CN" b="0" i="0" dirty="0">
                <a:effectLst/>
                <a:latin typeface="Roboto" panose="02000000000000000000" pitchFamily="2" charset="0"/>
              </a:rPr>
              <a:t> is a </a:t>
            </a:r>
            <a:r>
              <a:rPr lang="en-US" altLang="zh-CN" b="1" i="0" dirty="0">
                <a:effectLst/>
                <a:latin typeface="Roboto" panose="02000000000000000000" pitchFamily="2" charset="0"/>
              </a:rPr>
              <a:t>subset of AI</a:t>
            </a:r>
            <a:r>
              <a:rPr lang="en-US" altLang="zh-CN" b="0" i="0" dirty="0">
                <a:effectLst/>
                <a:latin typeface="Roboto" panose="02000000000000000000" pitchFamily="2" charset="0"/>
              </a:rPr>
              <a:t> focused on algorithms and statistical models that allow machines to improve at tasks through experience (data) without being explicitly programmed for every task. ML uses patterns and inference to enable automation in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Let’s define one by one 3/3</a:t>
            </a:r>
            <a:endParaRPr lang="zh-CN" altLang="en-US"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altLang="zh-CN" b="1" i="0" dirty="0">
                <a:effectLst/>
                <a:latin typeface="Roboto" panose="02000000000000000000" pitchFamily="2" charset="0"/>
              </a:rPr>
              <a:t>Deep Learning (DL)</a:t>
            </a:r>
            <a:r>
              <a:rPr lang="en-US" altLang="zh-CN" b="0" i="0" dirty="0">
                <a:effectLst/>
                <a:latin typeface="Roboto" panose="02000000000000000000" pitchFamily="2" charset="0"/>
              </a:rPr>
              <a:t> is a further specialized subset within ML, employing </a:t>
            </a:r>
            <a:r>
              <a:rPr lang="en-US" altLang="zh-CN" b="1" i="0" dirty="0">
                <a:effectLst/>
                <a:latin typeface="Roboto" panose="02000000000000000000" pitchFamily="2" charset="0"/>
              </a:rPr>
              <a:t>artificial neural networks with multiple layers</a:t>
            </a:r>
            <a:r>
              <a:rPr lang="en-US" altLang="zh-CN" b="0" i="0" dirty="0">
                <a:effectLst/>
                <a:latin typeface="Roboto" panose="02000000000000000000" pitchFamily="2" charset="0"/>
              </a:rPr>
              <a:t> (hence “deep”) to model complex patterns in large-scale data. DL excels at tasks like image recognition, speech processing, and natural language understanding, often requiring huge datasets and computational power.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someone master it?</a:t>
            </a:r>
            <a:endParaRPr lang="zh-CN" altLang="en-US" dirty="0"/>
          </a:p>
        </p:txBody>
      </p:sp>
      <p:sp>
        <p:nvSpPr>
          <p:cNvPr id="3" name="Content Placeholder 2"/>
          <p:cNvSpPr>
            <a:spLocks noGrp="1"/>
          </p:cNvSpPr>
          <p:nvPr>
            <p:ph idx="1"/>
          </p:nvPr>
        </p:nvSpPr>
        <p:spPr/>
        <p:txBody>
          <a:bodyPr/>
          <a:lstStyle/>
          <a:p>
            <a:pPr marL="0" indent="0">
              <a:buNone/>
            </a:pPr>
            <a:r>
              <a:rPr lang="en-US" altLang="zh-CN" b="0" i="0" dirty="0">
                <a:solidFill>
                  <a:srgbClr val="05192D"/>
                </a:solidFill>
                <a:effectLst/>
                <a:latin typeface="Studio-Feixen-Sans"/>
              </a:rPr>
              <a:t>The simple answer is anyone with the following:</a:t>
            </a:r>
          </a:p>
          <a:p>
            <a:pPr lvl="1"/>
            <a:r>
              <a:rPr lang="en-US" altLang="zh-CN" sz="3200" b="0" i="0" dirty="0">
                <a:solidFill>
                  <a:srgbClr val="05192D"/>
                </a:solidFill>
                <a:effectLst/>
                <a:latin typeface="Studio-Feixen-Sans"/>
              </a:rPr>
              <a:t>Mathematics</a:t>
            </a:r>
          </a:p>
          <a:p>
            <a:pPr lvl="1"/>
            <a:r>
              <a:rPr lang="en-US" altLang="zh-CN" sz="3200" dirty="0">
                <a:solidFill>
                  <a:srgbClr val="05192D"/>
                </a:solidFill>
                <a:latin typeface="Studio-Feixen-Sans"/>
              </a:rPr>
              <a:t>Statistics</a:t>
            </a:r>
          </a:p>
          <a:p>
            <a:pPr lvl="1"/>
            <a:r>
              <a:rPr lang="en-US" altLang="zh-CN" b="1" dirty="0">
                <a:solidFill>
                  <a:srgbClr val="05192D"/>
                </a:solidFill>
                <a:highlight>
                  <a:srgbClr val="FFFF00"/>
                </a:highlight>
                <a:latin typeface="Studio-Feixen-Sans"/>
              </a:rPr>
              <a:t>Motivation</a:t>
            </a:r>
          </a:p>
          <a:p>
            <a:pPr lvl="1"/>
            <a:r>
              <a:rPr lang="en-US" altLang="zh-CN" sz="3600" dirty="0">
                <a:solidFill>
                  <a:srgbClr val="05192D"/>
                </a:solidFill>
                <a:latin typeface="Studio-Feixen-Sans"/>
              </a:rPr>
              <a:t>Programming </a:t>
            </a:r>
            <a:r>
              <a:rPr lang="en-US" altLang="zh-CN" b="1" dirty="0"/>
              <a:t>(at-least mid level understanding)</a:t>
            </a:r>
            <a:endParaRPr lang="en-US" altLang="zh-CN" b="1" dirty="0">
              <a:solidFill>
                <a:srgbClr val="05192D"/>
              </a:solidFill>
              <a:latin typeface="Studio-Feixen-San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65*497"/>
  <p:tag name="TABLE_ENDDRAG_RECT" val="65*15*865*4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1333</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等线</vt:lpstr>
      <vt:lpstr>等线 Light</vt:lpstr>
      <vt:lpstr>SimSun</vt:lpstr>
      <vt:lpstr>Studio-Feixen-Sans</vt:lpstr>
      <vt:lpstr>Arial</vt:lpstr>
      <vt:lpstr>Roboto</vt:lpstr>
      <vt:lpstr>Times</vt:lpstr>
      <vt:lpstr>Office Theme</vt:lpstr>
      <vt:lpstr>Machine Learning 机器学习 Week# 02</vt:lpstr>
      <vt:lpstr>PowerPoint Presentation</vt:lpstr>
      <vt:lpstr>PowerPoint Presentation</vt:lpstr>
      <vt:lpstr>What is Artificial Intelligence?</vt:lpstr>
      <vt:lpstr>What is ML?</vt:lpstr>
      <vt:lpstr>Let’s define one by one 1/3</vt:lpstr>
      <vt:lpstr>Let’s define one by one 2/3</vt:lpstr>
      <vt:lpstr>Let’s define one by one 3/3</vt:lpstr>
      <vt:lpstr>How someone master it?</vt:lpstr>
      <vt:lpstr>PowerPoint Presentation</vt:lpstr>
      <vt:lpstr>PowerPoint Presentation</vt:lpstr>
      <vt:lpstr>Types of AI Based on Capabilities</vt:lpstr>
      <vt:lpstr>Types of AI Based on Capabilities</vt:lpstr>
      <vt:lpstr>Types of AI Based on Capabilities</vt:lpstr>
      <vt:lpstr>Types of AI Based on Functionalities</vt:lpstr>
      <vt:lpstr>Types of AI Based on Functionalities</vt:lpstr>
      <vt:lpstr>Types of AI Based on Functionalities</vt:lpstr>
      <vt:lpstr>Types of AI Based on Functionalities</vt:lpstr>
      <vt:lpstr>Where ML comes?</vt:lpstr>
      <vt:lpstr>Types of AI Based on Technology and Learning</vt:lpstr>
      <vt:lpstr>Types of AI Based on Technology and Learning</vt:lpstr>
      <vt:lpstr>Summary</vt:lpstr>
      <vt:lpstr>Let’s formally begin with ML</vt:lpstr>
      <vt:lpstr>ML Workflow (Lifecycle)</vt:lpstr>
      <vt:lpstr>Course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awais ahmed</cp:lastModifiedBy>
  <cp:revision>65</cp:revision>
  <dcterms:created xsi:type="dcterms:W3CDTF">2025-09-11T03:44:00Z</dcterms:created>
  <dcterms:modified xsi:type="dcterms:W3CDTF">2025-09-16T01:34:32Z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41C69C1295FC42E78ECD5481F17BE191_12</vt:lpwstr>
  </property>
  <property fmtid="{D5CDD505-2E9C-101B-9397-08002B2CF9AE}" pid="3" name="KSOProductBuildVer">
    <vt:lpwstr>2052-12.1.0.21915</vt:lpwstr>
  </property>
</Properties>
</file>