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6"/>
  </p:handoutMasterIdLst>
  <p:sldIdLst>
    <p:sldId id="395" r:id="rId3"/>
    <p:sldId id="363" r:id="rId5"/>
    <p:sldId id="373" r:id="rId6"/>
    <p:sldId id="413" r:id="rId7"/>
    <p:sldId id="397" r:id="rId8"/>
    <p:sldId id="412" r:id="rId9"/>
    <p:sldId id="414" r:id="rId10"/>
    <p:sldId id="415" r:id="rId11"/>
    <p:sldId id="417" r:id="rId12"/>
    <p:sldId id="398" r:id="rId13"/>
    <p:sldId id="399" r:id="rId14"/>
    <p:sldId id="400" r:id="rId15"/>
    <p:sldId id="401" r:id="rId16"/>
    <p:sldId id="388" r:id="rId17"/>
    <p:sldId id="326" r:id="rId18"/>
    <p:sldId id="327" r:id="rId19"/>
    <p:sldId id="328" r:id="rId20"/>
    <p:sldId id="329" r:id="rId21"/>
    <p:sldId id="330" r:id="rId22"/>
    <p:sldId id="364" r:id="rId23"/>
    <p:sldId id="331" r:id="rId24"/>
    <p:sldId id="362" r:id="rId25"/>
    <p:sldId id="377" r:id="rId26"/>
    <p:sldId id="390" r:id="rId27"/>
    <p:sldId id="391" r:id="rId28"/>
    <p:sldId id="375" r:id="rId29"/>
    <p:sldId id="389" r:id="rId30"/>
    <p:sldId id="376" r:id="rId31"/>
    <p:sldId id="378" r:id="rId32"/>
    <p:sldId id="379" r:id="rId33"/>
    <p:sldId id="422" r:id="rId34"/>
    <p:sldId id="418" r:id="rId35"/>
    <p:sldId id="419" r:id="rId36"/>
    <p:sldId id="420" r:id="rId37"/>
    <p:sldId id="421" r:id="rId38"/>
    <p:sldId id="380" r:id="rId39"/>
    <p:sldId id="335" r:id="rId40"/>
    <p:sldId id="423" r:id="rId41"/>
    <p:sldId id="336" r:id="rId42"/>
    <p:sldId id="337" r:id="rId43"/>
    <p:sldId id="381" r:id="rId44"/>
    <p:sldId id="382" r:id="rId45"/>
    <p:sldId id="384" r:id="rId46"/>
    <p:sldId id="383" r:id="rId47"/>
    <p:sldId id="338" r:id="rId48"/>
    <p:sldId id="342" r:id="rId49"/>
    <p:sldId id="340" r:id="rId50"/>
    <p:sldId id="347" r:id="rId51"/>
    <p:sldId id="385" r:id="rId52"/>
    <p:sldId id="348" r:id="rId53"/>
    <p:sldId id="349" r:id="rId54"/>
    <p:sldId id="350" r:id="rId55"/>
    <p:sldId id="351" r:id="rId56"/>
    <p:sldId id="352" r:id="rId57"/>
    <p:sldId id="353" r:id="rId58"/>
    <p:sldId id="365" r:id="rId59"/>
    <p:sldId id="386" r:id="rId60"/>
    <p:sldId id="366" r:id="rId61"/>
    <p:sldId id="387" r:id="rId62"/>
    <p:sldId id="367" r:id="rId63"/>
    <p:sldId id="407" r:id="rId64"/>
    <p:sldId id="408" r:id="rId65"/>
    <p:sldId id="409" r:id="rId66"/>
    <p:sldId id="410" r:id="rId67"/>
    <p:sldId id="411" r:id="rId68"/>
    <p:sldId id="354" r:id="rId69"/>
    <p:sldId id="370" r:id="rId70"/>
    <p:sldId id="372" r:id="rId71"/>
    <p:sldId id="371" r:id="rId72"/>
    <p:sldId id="368" r:id="rId73"/>
    <p:sldId id="369" r:id="rId74"/>
    <p:sldId id="392" r:id="rId75"/>
    <p:sldId id="424" r:id="rId76"/>
    <p:sldId id="426" r:id="rId77"/>
    <p:sldId id="425" r:id="rId78"/>
    <p:sldId id="396" r:id="rId79"/>
    <p:sldId id="402" r:id="rId80"/>
    <p:sldId id="403" r:id="rId81"/>
    <p:sldId id="404" r:id="rId82"/>
    <p:sldId id="405" r:id="rId83"/>
    <p:sldId id="406" r:id="rId84"/>
    <p:sldId id="357" r:id="rId85"/>
  </p:sldIdLst>
  <p:sldSz cx="9144000" cy="6858000" type="letter"/>
  <p:notesSz cx="6858000" cy="9144000"/>
  <p:defaultTextStyle>
    <a:defPPr>
      <a:defRPr lang="en-CA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A29B0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52" d="100"/>
          <a:sy n="52" d="100"/>
        </p:scale>
        <p:origin x="1173" y="27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9" Type="http://schemas.openxmlformats.org/officeDocument/2006/relationships/tableStyles" Target="tableStyles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86" Type="http://schemas.openxmlformats.org/officeDocument/2006/relationships/handoutMaster" Target="handoutMasters/handoutMaster1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ahoma" panose="020B0604030504040204" pitchFamily="34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ahoma" panose="020B0604030504040204" pitchFamily="34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Click to edit Master text styles</a:t>
            </a: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Second level</a:t>
            </a:r>
            <a:endParaRPr kumimoji="0" lang="en-CA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Third level</a:t>
            </a: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Fourth level</a:t>
            </a: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Fifth level</a:t>
            </a: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basestar.com/entity-relationship-diagram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en-US" altLang="en-US" dirty="0"/>
          </a:p>
        </p:txBody>
      </p:sp>
      <p:sp>
        <p:nvSpPr>
          <p:cNvPr id="614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50179" name="Rectangle 2050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80" name="Rectangle 2051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62467" name="Rectangle 1026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8" name="Rectangle 1027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zh-CN" dirty="0">
                <a:hlinkClick r:id="rId3"/>
              </a:rPr>
              <a:t>A Guide to the Entity Relationship Diagram (ERD) - Database Star</a:t>
            </a:r>
            <a:r>
              <a:rPr lang="en-US" altLang="zh-CN" dirty="0"/>
              <a:t> - https://www.databasestar.com/entity-relationship-diagram/ </a:t>
            </a:r>
            <a:endParaRPr lang="en-US" altLang="zh-CN" dirty="0"/>
          </a:p>
        </p:txBody>
      </p:sp>
      <p:sp>
        <p:nvSpPr>
          <p:cNvPr id="7885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00355" name="Rectangle 1026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6" name="Rectangle 1027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29699" name="Rectangle 1026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700" name="Rectangle 1027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Rectangle 47"/>
          <p:cNvSpPr>
            <a:spLocks noChangeArrowheads="1"/>
          </p:cNvSpPr>
          <p:nvPr/>
        </p:nvSpPr>
        <p:spPr bwMode="auto">
          <a:xfrm rot="16200000">
            <a:off x="3500438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053" name="Picture 35" descr="awtri_4c UPDATE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5949950"/>
            <a:ext cx="684213" cy="831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Picture 46" descr="elmasri_thumb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19975" y="2514600"/>
            <a:ext cx="1724025" cy="2143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Copyright © 2016 Ramez Elmasri and Shamkant B. Navathe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altLang="en-US" dirty="0">
                <a:latin typeface="Arial" panose="020B0604020202020204" pitchFamily="34" charset="0"/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  <a:latin typeface="Arial" panose="020B0604020202020204" pitchFamily="34" charset="0"/>
              </a:rPr>
            </a:fld>
            <a:endParaRPr lang="en-US" altLang="en-US" sz="1400" b="1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altLang="en-US" dirty="0">
                <a:latin typeface="Arial" panose="020B0604020202020204" pitchFamily="34" charset="0"/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  <a:latin typeface="Arial" panose="020B0604020202020204" pitchFamily="34" charset="0"/>
              </a:rPr>
            </a:fld>
            <a:endParaRPr lang="en-US" altLang="en-US" sz="1400" b="1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altLang="en-US" dirty="0">
                <a:latin typeface="Arial" panose="020B0604020202020204" pitchFamily="34" charset="0"/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  <a:latin typeface="Arial" panose="020B0604020202020204" pitchFamily="34" charset="0"/>
              </a:rPr>
            </a:fld>
            <a:endParaRPr lang="en-US" altLang="en-US" sz="1400" b="1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altLang="en-US" dirty="0">
                <a:latin typeface="Arial" panose="020B0604020202020204" pitchFamily="34" charset="0"/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  <a:latin typeface="Arial" panose="020B0604020202020204" pitchFamily="34" charset="0"/>
              </a:rPr>
            </a:fld>
            <a:endParaRPr lang="en-US" altLang="en-US" sz="1400" b="1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altLang="en-US" dirty="0">
                <a:latin typeface="Arial" panose="020B0604020202020204" pitchFamily="34" charset="0"/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  <a:latin typeface="Arial" panose="020B0604020202020204" pitchFamily="34" charset="0"/>
              </a:rPr>
            </a:fld>
            <a:endParaRPr lang="en-US" altLang="en-US" sz="1400" b="1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altLang="en-US" dirty="0">
                <a:latin typeface="Arial" panose="020B0604020202020204" pitchFamily="34" charset="0"/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  <a:latin typeface="Arial" panose="020B0604020202020204" pitchFamily="34" charset="0"/>
              </a:rPr>
            </a:fld>
            <a:endParaRPr lang="en-US" altLang="en-US" sz="1400" b="1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altLang="en-US" dirty="0">
                <a:latin typeface="Arial" panose="020B0604020202020204" pitchFamily="34" charset="0"/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  <a:latin typeface="Arial" panose="020B0604020202020204" pitchFamily="34" charset="0"/>
              </a:rPr>
            </a:fld>
            <a:endParaRPr lang="en-US" altLang="en-US" sz="1400" b="1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altLang="en-US" dirty="0">
                <a:latin typeface="Arial" panose="020B0604020202020204" pitchFamily="34" charset="0"/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  <a:latin typeface="Arial" panose="020B0604020202020204" pitchFamily="34" charset="0"/>
              </a:rPr>
            </a:fld>
            <a:endParaRPr lang="en-US" altLang="en-US" sz="1400" b="1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altLang="en-US" dirty="0">
                <a:latin typeface="Arial" panose="020B0604020202020204" pitchFamily="34" charset="0"/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  <a:latin typeface="Arial" panose="020B0604020202020204" pitchFamily="34" charset="0"/>
              </a:rPr>
            </a:fld>
            <a:endParaRPr lang="en-US" altLang="en-US" sz="1400" b="1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altLang="en-US" dirty="0">
                <a:latin typeface="Arial" panose="020B0604020202020204" pitchFamily="34" charset="0"/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  <a:latin typeface="Arial" panose="020B0604020202020204" pitchFamily="34" charset="0"/>
              </a:rPr>
            </a:fld>
            <a:endParaRPr lang="en-US" altLang="en-US" sz="1400" b="1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/>
          <p:nvPr userDrawn="1"/>
        </p:nvGrpSpPr>
        <p:grpSpPr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grpSp>
          <p:nvGrpSpPr>
            <p:cNvPr id="1033" name="Group 44"/>
            <p:cNvGrpSpPr/>
            <p:nvPr userDrawn="1"/>
          </p:nvGrpSpPr>
          <p:grpSpPr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/>
              <p:nvPr userDrawn="1"/>
            </p:nvSpPr>
            <p:spPr>
              <a:xfrm rot="-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rot="10800000" wrap="none" anchor="ctr" anchorCtr="0"/>
              <a:lstStyle/>
              <a:p>
                <a:pPr lvl="0" algn="ctr" eaLnBrk="1" hangingPunct="1">
                  <a:buNone/>
                </a:pPr>
                <a:endParaRPr lang="en-US" altLang="en-US" sz="320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035" name="Rectangle 32"/>
              <p:cNvSpPr/>
              <p:nvPr userDrawn="1"/>
            </p:nvSpPr>
            <p:spPr>
              <a:xfrm rot="-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</a:ln>
            </p:spPr>
            <p:txBody>
              <a:bodyPr rot="10800000" wrap="none" anchor="ctr" anchorCtr="0"/>
              <a:lstStyle/>
              <a:p>
                <a:pPr lvl="0" algn="ctr" eaLnBrk="1" hangingPunct="1">
                  <a:buNone/>
                </a:pPr>
                <a:endParaRPr lang="en-US" altLang="en-US" sz="3200" dirty="0"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28" name="Rectangle 9"/>
          <p:cNvSpPr>
            <a:spLocks noGrp="1"/>
          </p:cNvSpPr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 b="1">
                <a:solidFill>
                  <a:srgbClr val="990033"/>
                </a:solidFill>
              </a:defRPr>
            </a:lvl1pPr>
          </a:lstStyle>
          <a:p>
            <a:pPr lvl="0" eaLnBrk="1" hangingPunct="1">
              <a:buNone/>
            </a:pPr>
            <a:r>
              <a:rPr lang="en-US" altLang="en-US" dirty="0">
                <a:latin typeface="Arial" panose="020B0604020202020204" pitchFamily="34" charset="0"/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  <a:latin typeface="Arial" panose="020B0604020202020204" pitchFamily="34" charset="0"/>
              </a:rPr>
            </a:fld>
            <a:endParaRPr lang="en-US" altLang="en-US" sz="1400" b="1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  <p:sp>
        <p:nvSpPr>
          <p:cNvPr id="1030" name="Rectangle 21"/>
          <p:cNvSpPr>
            <a:spLocks noGrp="1"/>
          </p:cNvSpPr>
          <p:nvPr>
            <p:ph type="body" idx="1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 w="9525">
            <a:noFill/>
          </a:ln>
        </p:spPr>
        <p:txBody>
          <a:bodyPr rIns="0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Copyright © 2016 Ramez Elmasr and Shamkant B. Navathei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jpeg"/><Relationship Id="rId1" Type="http://schemas.openxmlformats.org/officeDocument/2006/relationships/image" Target="../media/image29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r>
              <a:rPr lang="en-US" altLang="en-US" dirty="0"/>
              <a:t> 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294688" cy="4572000"/>
          </a:xfrm>
        </p:spPr>
        <p:txBody>
          <a:bodyPr vert="horz" wrap="square" lIns="91440" tIns="45720" rIns="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3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charset="0"/>
              <a:buNone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Data Modeling Using the </a:t>
            </a:r>
            <a:b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</a:b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Entity-Relationship (ER) Model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5124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1-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r>
              <a:rPr lang="en-US" altLang="zh-CN" dirty="0"/>
              <a:t>The diagram represents each </a:t>
            </a:r>
            <a:r>
              <a:rPr lang="en-US" altLang="zh-CN" dirty="0">
                <a:solidFill>
                  <a:srgbClr val="FF0000"/>
                </a:solidFill>
              </a:rPr>
              <a:t>AIRPORT</a:t>
            </a:r>
            <a:r>
              <a:rPr lang="en-US" altLang="zh-CN" dirty="0"/>
              <a:t>,keeping its unique airport code, the airportname and the city and state in which it islocated.</a:t>
            </a:r>
            <a:endParaRPr lang="zh-CN" altLang="en-US" dirty="0"/>
          </a:p>
        </p:txBody>
      </p:sp>
      <p:sp>
        <p:nvSpPr>
          <p:cNvPr id="10243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pic>
        <p:nvPicPr>
          <p:cNvPr id="10244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0" y="2954338"/>
            <a:ext cx="6457950" cy="3502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r>
              <a:rPr lang="en-US" altLang="zh-CN" dirty="0"/>
              <a:t>Each airline </a:t>
            </a:r>
            <a:r>
              <a:rPr lang="en-US" altLang="zh-CN" dirty="0">
                <a:solidFill>
                  <a:srgbClr val="FF0000"/>
                </a:solidFill>
              </a:rPr>
              <a:t>FLIGHT</a:t>
            </a:r>
            <a:r>
              <a:rPr lang="en-US" altLang="zh-CN" dirty="0"/>
              <a:t> has a unique number,the airline to which it belongs and theweekdays on which it is scheduled.</a:t>
            </a:r>
            <a:endParaRPr lang="zh-CN" altLang="en-US" dirty="0"/>
          </a:p>
        </p:txBody>
      </p:sp>
      <p:sp>
        <p:nvSpPr>
          <p:cNvPr id="11267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pic>
        <p:nvPicPr>
          <p:cNvPr id="1126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2884488"/>
            <a:ext cx="6172200" cy="37449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239713" y="381000"/>
            <a:ext cx="8294687" cy="4572000"/>
          </a:xfrm>
        </p:spPr>
        <p:txBody>
          <a:bodyPr vert="horz" wrap="square" lIns="91440" tIns="45720" rIns="0" bIns="45720" anchor="t" anchorCtr="0"/>
          <a:lstStyle/>
          <a:p>
            <a:pPr algn="just"/>
            <a:r>
              <a:rPr lang="en-US" altLang="zh-CN" dirty="0"/>
              <a:t>A flight is composed of one or more FLIGHT LEGS. Each FLIGHT LEG has a departure airport and scheduled departure time and an arrival airport and scheduled arrival time.</a:t>
            </a:r>
            <a:endParaRPr lang="zh-CN" altLang="en-US" dirty="0"/>
          </a:p>
        </p:txBody>
      </p:sp>
      <p:sp>
        <p:nvSpPr>
          <p:cNvPr id="12291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pic>
        <p:nvPicPr>
          <p:cNvPr id="12292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3" y="2105025"/>
            <a:ext cx="9144000" cy="4371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pic>
        <p:nvPicPr>
          <p:cNvPr id="1331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0"/>
            <a:ext cx="6553200" cy="65039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r>
              <a:rPr lang="en-US" altLang="en-US" dirty="0"/>
              <a:t>Methodologies for Conceptual Design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r>
              <a:rPr lang="en-US" altLang="en-US" dirty="0"/>
              <a:t>Entity Relationship (ER) Diagrams (This Chapter)</a:t>
            </a:r>
            <a:endParaRPr lang="en-US" altLang="en-US" dirty="0"/>
          </a:p>
          <a:p>
            <a:r>
              <a:rPr lang="en-US" altLang="en-US" dirty="0"/>
              <a:t>Enhanced Entity Relationship (EER) Diagrams (Chapter 4)</a:t>
            </a:r>
            <a:endParaRPr lang="en-US" altLang="en-US" dirty="0"/>
          </a:p>
          <a:p>
            <a:r>
              <a:rPr lang="en-US" altLang="en-US" dirty="0"/>
              <a:t>Use of Design Tools in industry for designing and documenting large scale designs</a:t>
            </a:r>
            <a:endParaRPr lang="en-US" altLang="en-US" dirty="0"/>
          </a:p>
          <a:p>
            <a:r>
              <a:rPr lang="en-US" altLang="en-US" dirty="0"/>
              <a:t>The UML (Unified Modeling Language) Class Diagrams are popular in industry to document conceptual database designs</a:t>
            </a:r>
            <a:endParaRPr lang="en-US" altLang="en-US" dirty="0"/>
          </a:p>
        </p:txBody>
      </p:sp>
      <p:sp>
        <p:nvSpPr>
          <p:cNvPr id="14340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15363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dirty="0"/>
              <a:t>Example COMPANY Database</a:t>
            </a:r>
            <a:endParaRPr lang="en-US" altLang="en-US" dirty="0"/>
          </a:p>
        </p:txBody>
      </p:sp>
      <p:sp>
        <p:nvSpPr>
          <p:cNvPr id="15364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We need to create a database schema design based on the following (simplified) </a:t>
            </a:r>
            <a:r>
              <a:rPr lang="en-US" altLang="en-US" b="1" dirty="0"/>
              <a:t>requirements</a:t>
            </a:r>
            <a:r>
              <a:rPr lang="en-US" altLang="en-US" dirty="0"/>
              <a:t> of the COMPANY Database: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company is organized into DEPARTMENTs. Each department has a name, number and an employee who </a:t>
            </a:r>
            <a:r>
              <a:rPr lang="en-US" altLang="en-US" i="1" dirty="0"/>
              <a:t>manages</a:t>
            </a:r>
            <a:r>
              <a:rPr lang="en-US" altLang="en-US" dirty="0"/>
              <a:t> the department. We keep track of the start date of the department manager. A department may have several locations.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Each department </a:t>
            </a:r>
            <a:r>
              <a:rPr lang="en-US" altLang="en-US" i="1" dirty="0"/>
              <a:t>controls</a:t>
            </a:r>
            <a:r>
              <a:rPr lang="en-US" altLang="en-US" dirty="0"/>
              <a:t> a number of PROJECTs. Each project has a unique name, unique number and is located at a single location.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17411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dirty="0"/>
              <a:t>Example COMPANY Database (Continued)</a:t>
            </a:r>
            <a:endParaRPr lang="en-US" altLang="en-US" dirty="0"/>
          </a:p>
        </p:txBody>
      </p:sp>
      <p:sp>
        <p:nvSpPr>
          <p:cNvPr id="17412" name="Rectangle 5"/>
          <p:cNvSpPr>
            <a:spLocks noGrp="1"/>
          </p:cNvSpPr>
          <p:nvPr>
            <p:ph idx="1"/>
          </p:nvPr>
        </p:nvSpPr>
        <p:spPr>
          <a:xfrm>
            <a:off x="228600" y="1562100"/>
            <a:ext cx="8512175" cy="4838700"/>
          </a:xfrm>
        </p:spPr>
        <p:txBody>
          <a:bodyPr vert="horz" wrap="square" lIns="91440" tIns="45720" rIns="0" bIns="45720" anchor="t" anchorCtr="0"/>
          <a:lstStyle/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database will store each EMPLOYEE’s social security number, address, salary, gender, and birthdate. </a:t>
            </a:r>
            <a:endParaRPr lang="en-US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Each employee </a:t>
            </a:r>
            <a:r>
              <a:rPr lang="en-US" altLang="en-US" i="1" dirty="0"/>
              <a:t>works for</a:t>
            </a:r>
            <a:r>
              <a:rPr lang="en-US" altLang="en-US" dirty="0"/>
              <a:t> one department but may </a:t>
            </a:r>
            <a:r>
              <a:rPr lang="en-US" altLang="en-US" i="1" dirty="0"/>
              <a:t>work on</a:t>
            </a:r>
            <a:r>
              <a:rPr lang="en-US" altLang="en-US" dirty="0"/>
              <a:t> several projects.</a:t>
            </a:r>
            <a:endParaRPr lang="en-US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The DB will keep track of the number of hours per week that an employee currently works on each project.</a:t>
            </a:r>
            <a:endParaRPr lang="en-US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It is required to keep track of the </a:t>
            </a:r>
            <a:r>
              <a:rPr lang="en-US" altLang="en-US" i="1" dirty="0"/>
              <a:t>direct supervisor</a:t>
            </a:r>
            <a:r>
              <a:rPr lang="en-US" altLang="en-US" dirty="0"/>
              <a:t> of each employee.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Each employee may </a:t>
            </a:r>
            <a:r>
              <a:rPr lang="en-US" altLang="en-US" i="1" dirty="0"/>
              <a:t>have</a:t>
            </a:r>
            <a:r>
              <a:rPr lang="en-US" altLang="en-US" dirty="0"/>
              <a:t> a number of DEPENDENTs.</a:t>
            </a:r>
            <a:endParaRPr lang="en-US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For each dependent, the DB keeps a record of name, gender, birthdate, and relationship to the employee.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19459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dirty="0"/>
              <a:t>ER Model Concepts</a:t>
            </a:r>
            <a:endParaRPr lang="en-US" altLang="en-US" dirty="0"/>
          </a:p>
        </p:txBody>
      </p:sp>
      <p:sp>
        <p:nvSpPr>
          <p:cNvPr id="19460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Entities and Attributes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Entity is a basic concept for the ER model. Entities are specific things or objects in the mini-world that are represented in the database.</a:t>
            </a:r>
            <a:endParaRPr lang="en-US" altLang="en-US" sz="2200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For example the EMPLOYEE John Smith, the Research DEPARTMENT, the ProductX PROJECT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Attributes are properties used to describe an entity.</a:t>
            </a:r>
            <a:endParaRPr lang="en-US" altLang="en-US" sz="2200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For example an EMPLOYEE entity may have the attributes Name, SSN, Address, gender, BirthDate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A specific entity will have a value for each of its attributes.</a:t>
            </a:r>
            <a:endParaRPr lang="en-US" altLang="en-US" sz="2200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For example a specific employee entity may have Name='John Smith', SSN='123456789', Address ='731, Fondren, Houston, TX', gender='M', BirthDate='09-JAN-55‘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Each attribute has a </a:t>
            </a:r>
            <a:r>
              <a:rPr lang="en-US" altLang="en-US" sz="2200" i="1" dirty="0"/>
              <a:t>value set</a:t>
            </a:r>
            <a:r>
              <a:rPr lang="en-US" altLang="en-US" sz="2200" dirty="0"/>
              <a:t> (or data type) associated with it – e.g. integer, string, date, enumerated type, …</a:t>
            </a:r>
            <a:endParaRPr lang="en-US" altLang="en-US" sz="2200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21507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dirty="0"/>
              <a:t>Types of Attributes (1)</a:t>
            </a:r>
            <a:endParaRPr lang="en-US" altLang="en-US" dirty="0"/>
          </a:p>
        </p:txBody>
      </p:sp>
      <p:sp>
        <p:nvSpPr>
          <p:cNvPr id="21508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Simple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/>
              <a:t>Each entity has a single atomic value for the attribute. For example, SSN or gender.</a:t>
            </a:r>
            <a:endParaRPr lang="en-US" altLang="en-US" sz="21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Composite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/>
              <a:t>The attribute may be composed of several components. For example:</a:t>
            </a:r>
            <a:endParaRPr lang="en-US" altLang="en-US" sz="2100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sz="1900" dirty="0"/>
              <a:t>Address(Apt#, House#, Street, City, State, ZipCode, Country), or</a:t>
            </a:r>
            <a:endParaRPr lang="en-US" altLang="en-US" sz="1900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sz="1900" dirty="0"/>
              <a:t>Name(FirstName, MiddleName, LastName).</a:t>
            </a:r>
            <a:endParaRPr lang="en-US" altLang="en-US" sz="1900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Composition may form a hierarchy where some components are themselves composite.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Multi-valued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/>
              <a:t>An entity may have multiple values for that attribute. For example, Color of a CAR or PreviousDegrees of a STUDENT.</a:t>
            </a:r>
            <a:endParaRPr lang="en-US" altLang="en-US" sz="2100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Denoted as {Color} or {PreviousDegrees}.</a:t>
            </a:r>
            <a:endParaRPr lang="en-US" altLang="en-US" sz="2000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23555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dirty="0"/>
              <a:t>Types of Attributes (2)</a:t>
            </a:r>
            <a:endParaRPr lang="en-US" altLang="en-US" dirty="0"/>
          </a:p>
        </p:txBody>
      </p:sp>
      <p:sp>
        <p:nvSpPr>
          <p:cNvPr id="23556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pPr eaLnBrk="1" hangingPunct="1"/>
            <a:r>
              <a:rPr lang="en-US" altLang="en-US" dirty="0"/>
              <a:t>In general, composite attributes may be nested arbitrarily to any number of levels, although this is rare.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For example, PreviousDegrees of a STUDENT is a composite multi-valued attribute denoted by {PreviousDegrees (College, Year, Degree, Field)}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Multiple PreviousDegrees values can exist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Each has four subcomponent attributes: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College, Year, Degree, Field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3200" dirty="0"/>
              <a:t>Overview of Database Design Process</a:t>
            </a:r>
            <a:endParaRPr lang="en-US" altLang="en-US" sz="3200" dirty="0"/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pPr eaLnBrk="1" hangingPunct="1"/>
            <a:r>
              <a:rPr lang="en-US" altLang="en-US" dirty="0"/>
              <a:t>Two main activities: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Database design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Applications design</a:t>
            </a:r>
            <a:endParaRPr lang="en-US" altLang="en-US" dirty="0"/>
          </a:p>
          <a:p>
            <a:pPr eaLnBrk="1" hangingPunct="1"/>
            <a:r>
              <a:rPr lang="en-US" altLang="en-US" dirty="0"/>
              <a:t>Focus in this chapter on </a:t>
            </a:r>
            <a:r>
              <a:rPr lang="en-US" altLang="en-US" u="sng" dirty="0"/>
              <a:t>conceptual database design</a:t>
            </a:r>
            <a:endParaRPr lang="en-US" altLang="en-US" u="sng" dirty="0"/>
          </a:p>
          <a:p>
            <a:pPr lvl="1" eaLnBrk="1" hangingPunct="1"/>
            <a:r>
              <a:rPr lang="en-US" altLang="en-US" dirty="0"/>
              <a:t>To design the conceptual schema for a database application</a:t>
            </a:r>
            <a:endParaRPr lang="en-US" altLang="en-US" dirty="0"/>
          </a:p>
          <a:p>
            <a:pPr eaLnBrk="1" hangingPunct="1"/>
            <a:r>
              <a:rPr lang="en-US" altLang="en-US" dirty="0"/>
              <a:t>Applications design focuses on the programs and interfaces that access the database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Generally considered part of software engineering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dirty="0"/>
              <a:t>Example of a composite attribute</a:t>
            </a:r>
            <a:endParaRPr lang="en-US" altLang="en-US" dirty="0"/>
          </a:p>
        </p:txBody>
      </p:sp>
      <p:pic>
        <p:nvPicPr>
          <p:cNvPr id="25604" name="Picture 4" descr="fig03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338" y="2362200"/>
            <a:ext cx="8061325" cy="3298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26627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dirty="0"/>
              <a:t>Entity Types and Key Attributes (1)</a:t>
            </a:r>
            <a:endParaRPr lang="en-US" altLang="en-US" dirty="0"/>
          </a:p>
        </p:txBody>
      </p:sp>
      <p:sp>
        <p:nvSpPr>
          <p:cNvPr id="26628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pPr eaLnBrk="1" hangingPunct="1"/>
            <a:r>
              <a:rPr lang="en-US" altLang="en-US" sz="3200" dirty="0"/>
              <a:t>Entities with the same basic attributes are grouped or typed into an entity type. </a:t>
            </a:r>
            <a:endParaRPr lang="en-US" altLang="en-US" sz="3200" dirty="0"/>
          </a:p>
          <a:p>
            <a:pPr lvl="1" eaLnBrk="1" hangingPunct="1"/>
            <a:r>
              <a:rPr lang="en-US" altLang="en-US" sz="3000" dirty="0"/>
              <a:t>For example, the entity type EMPLOYEE and PROJECT.</a:t>
            </a:r>
            <a:endParaRPr lang="en-US" altLang="en-US" sz="3000" dirty="0"/>
          </a:p>
          <a:p>
            <a:pPr eaLnBrk="1" hangingPunct="1"/>
            <a:r>
              <a:rPr lang="en-US" altLang="en-US" sz="3200" dirty="0"/>
              <a:t>An attribute of an entity type for which each entity must have a unique value is called a key attribute of the entity type. </a:t>
            </a:r>
            <a:endParaRPr lang="en-US" altLang="en-US" sz="3200" dirty="0"/>
          </a:p>
          <a:p>
            <a:pPr lvl="1" eaLnBrk="1" hangingPunct="1"/>
            <a:r>
              <a:rPr lang="en-US" altLang="en-US" sz="3000" dirty="0"/>
              <a:t>For example, SSN of EMPLOYEE.</a:t>
            </a:r>
            <a:endParaRPr lang="en-US" altLang="en-US" sz="3000"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dirty="0"/>
              <a:t>Entity Types and Key Attributes (2)</a:t>
            </a:r>
            <a:endParaRPr lang="en-US" altLang="en-US" dirty="0"/>
          </a:p>
        </p:txBody>
      </p:sp>
      <p:sp>
        <p:nvSpPr>
          <p:cNvPr id="28676" name="Rectangle 3"/>
          <p:cNvSpPr>
            <a:spLocks noGrp="1"/>
          </p:cNvSpPr>
          <p:nvPr>
            <p:ph idx="1"/>
          </p:nvPr>
        </p:nvSpPr>
        <p:spPr>
          <a:xfrm>
            <a:off x="228600" y="1562100"/>
            <a:ext cx="8294688" cy="4572000"/>
          </a:xfrm>
        </p:spPr>
        <p:txBody>
          <a:bodyPr vert="horz" wrap="square" lIns="91440" tIns="45720" rIns="0" bIns="45720" anchor="t" anchorCtr="0"/>
          <a:lstStyle/>
          <a:p>
            <a:pPr eaLnBrk="1" hangingPunct="1"/>
            <a:r>
              <a:rPr lang="en-US" altLang="en-US" sz="2400" dirty="0"/>
              <a:t>A key attribute may be composite. 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VehicleTagNumber is a key of the CAR entity type with components (Number, State).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An entity type may have more than one key. 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The CAR entity type may have two keys:</a:t>
            </a:r>
            <a:endParaRPr lang="en-US" altLang="en-US" sz="2400" dirty="0"/>
          </a:p>
          <a:p>
            <a:pPr lvl="2" eaLnBrk="1" hangingPunct="1"/>
            <a:r>
              <a:rPr lang="en-US" altLang="en-US" sz="2000" dirty="0"/>
              <a:t>VehicleIdentificationNumber (popularly called or aka VIN)</a:t>
            </a:r>
            <a:endParaRPr lang="en-US" altLang="en-US" sz="2000" dirty="0"/>
          </a:p>
          <a:p>
            <a:pPr lvl="2" eaLnBrk="1" hangingPunct="1"/>
            <a:r>
              <a:rPr lang="en-US" altLang="en-US" sz="2000" dirty="0"/>
              <a:t>VehicleTagNumber (Number, State), aka license plate number.</a:t>
            </a:r>
            <a:endParaRPr lang="en-US" altLang="en-US" sz="2000" dirty="0"/>
          </a:p>
          <a:p>
            <a:pPr eaLnBrk="1" hangingPunct="1"/>
            <a:r>
              <a:rPr lang="en-US" altLang="en-US" sz="2400" u="sng" dirty="0"/>
              <a:t>Each key </a:t>
            </a:r>
            <a:r>
              <a:rPr lang="en-US" altLang="en-US" sz="2400" dirty="0"/>
              <a:t>is </a:t>
            </a:r>
            <a:r>
              <a:rPr lang="en-US" altLang="en-US" sz="2400" u="sng" dirty="0"/>
              <a:t>underlined </a:t>
            </a:r>
            <a:r>
              <a:rPr lang="en-US" altLang="en-US" sz="2400" dirty="0"/>
              <a:t>(Note: this is different from the relational schema where only one “primary key is underlined).</a:t>
            </a:r>
            <a:endParaRPr lang="en-US" altLang="en-US" sz="2400"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dirty="0"/>
              <a:t>Entity Set</a:t>
            </a:r>
            <a:endParaRPr lang="en-US" altLang="en-US" dirty="0"/>
          </a:p>
        </p:txBody>
      </p:sp>
      <p:sp>
        <p:nvSpPr>
          <p:cNvPr id="30724" name="Rectangle 3"/>
          <p:cNvSpPr>
            <a:spLocks noGrp="1"/>
          </p:cNvSpPr>
          <p:nvPr>
            <p:ph idx="1"/>
          </p:nvPr>
        </p:nvSpPr>
        <p:spPr>
          <a:xfrm>
            <a:off x="0" y="1447800"/>
            <a:ext cx="8991600" cy="4724400"/>
          </a:xfrm>
        </p:spPr>
        <p:txBody>
          <a:bodyPr vert="horz" wrap="square" lIns="91440" tIns="45720" rIns="0" bIns="45720" anchor="t" anchorCtr="0"/>
          <a:lstStyle/>
          <a:p>
            <a:pPr eaLnBrk="1" hangingPunct="1"/>
            <a:r>
              <a:rPr lang="en-US" altLang="en-US" dirty="0"/>
              <a:t>Each entity type will have a collection of entities stored in the database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Called the </a:t>
            </a:r>
            <a:r>
              <a:rPr lang="en-US" altLang="en-US" b="1" dirty="0"/>
              <a:t>entity set </a:t>
            </a:r>
            <a:r>
              <a:rPr lang="en-US" altLang="en-US" dirty="0"/>
              <a:t>or sometimes </a:t>
            </a:r>
            <a:r>
              <a:rPr lang="en-US" altLang="en-US" b="1" dirty="0"/>
              <a:t>entity collection</a:t>
            </a:r>
            <a:endParaRPr lang="en-US" altLang="en-US" b="1" dirty="0"/>
          </a:p>
          <a:p>
            <a:pPr eaLnBrk="1" hangingPunct="1"/>
            <a:r>
              <a:rPr lang="en-US" altLang="en-US" dirty="0"/>
              <a:t>Same name (CAR) used to refer to both the entity type and the entity set</a:t>
            </a:r>
            <a:endParaRPr lang="en-US" altLang="en-US" dirty="0"/>
          </a:p>
          <a:p>
            <a:pPr eaLnBrk="1" hangingPunct="1"/>
            <a:r>
              <a:rPr lang="en-US" altLang="en-US" dirty="0"/>
              <a:t>However, entity type and entity set may be given different names</a:t>
            </a:r>
            <a:endParaRPr lang="en-US" altLang="en-US" dirty="0"/>
          </a:p>
          <a:p>
            <a:pPr eaLnBrk="1" hangingPunct="1"/>
            <a:r>
              <a:rPr lang="en-US" altLang="en-US" dirty="0"/>
              <a:t>Entity set is the current </a:t>
            </a:r>
            <a:r>
              <a:rPr lang="en-US" altLang="en-US" i="1" dirty="0"/>
              <a:t>state</a:t>
            </a:r>
            <a:r>
              <a:rPr lang="en-US" altLang="en-US" dirty="0"/>
              <a:t> of the entities of that type that are stored in the database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r>
              <a:rPr lang="en-US" altLang="en-US" dirty="0"/>
              <a:t>Value Sets (Domains) of Attributes</a:t>
            </a:r>
            <a:endParaRPr lang="en-US" alt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r>
              <a:rPr lang="en-US" altLang="en-US" dirty="0"/>
              <a:t>Each simple attribute is associated with a value set</a:t>
            </a:r>
            <a:endParaRPr lang="en-US" altLang="en-US" dirty="0"/>
          </a:p>
          <a:p>
            <a:pPr lvl="1"/>
            <a:r>
              <a:rPr lang="en-US" altLang="en-US" dirty="0"/>
              <a:t>E.g., Lastname has a value which is a character string of upto 15 characters, say</a:t>
            </a:r>
            <a:endParaRPr lang="en-US" altLang="en-US" dirty="0"/>
          </a:p>
          <a:p>
            <a:pPr lvl="1"/>
            <a:r>
              <a:rPr lang="en-US" altLang="en-US" dirty="0"/>
              <a:t>Date has a value consisting of MM-DD-YYYY where each letter is an integer</a:t>
            </a:r>
            <a:endParaRPr lang="en-US" altLang="en-US" dirty="0"/>
          </a:p>
          <a:p>
            <a:r>
              <a:rPr lang="en-US" altLang="en-US" dirty="0"/>
              <a:t>A </a:t>
            </a:r>
            <a:r>
              <a:rPr lang="en-US" altLang="en-US" b="1" dirty="0"/>
              <a:t>value set </a:t>
            </a:r>
            <a:r>
              <a:rPr lang="en-US" altLang="en-US" dirty="0"/>
              <a:t>specifies the set of values associated with an attribute</a:t>
            </a:r>
            <a:endParaRPr lang="en-US" altLang="en-US" dirty="0"/>
          </a:p>
        </p:txBody>
      </p:sp>
      <p:sp>
        <p:nvSpPr>
          <p:cNvPr id="31748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r>
              <a:rPr lang="en-US" altLang="en-US" dirty="0"/>
              <a:t>Attributes and Value Sets</a:t>
            </a:r>
            <a:endParaRPr lang="en-US" alt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r>
              <a:rPr lang="en-US" altLang="en-US" dirty="0"/>
              <a:t>Value sets are similar to data types in most programming languages – e.g., integer, character (n), real, bit </a:t>
            </a:r>
            <a:endParaRPr lang="en-US" altLang="en-US" dirty="0"/>
          </a:p>
          <a:p>
            <a:r>
              <a:rPr lang="en-US" altLang="en-US" dirty="0"/>
              <a:t>Mathematically, an attribute A for an entity type E whose value set is V is defined as a function </a:t>
            </a:r>
            <a:endParaRPr lang="en-US" altLang="en-US" dirty="0"/>
          </a:p>
          <a:p>
            <a:pPr>
              <a:buNone/>
            </a:pPr>
            <a:r>
              <a:rPr lang="en-US" altLang="en-US" dirty="0"/>
              <a:t>                        A : E -&gt; P(V)</a:t>
            </a:r>
            <a:endParaRPr lang="en-US" altLang="en-US" dirty="0"/>
          </a:p>
          <a:p>
            <a:pPr>
              <a:buNone/>
            </a:pPr>
            <a:r>
              <a:rPr lang="en-US" altLang="en-US" dirty="0"/>
              <a:t>Where P(V) indicates a power set (which means all possible subsets) of V. The above definition covers simple and multivalued attributes.</a:t>
            </a:r>
            <a:endParaRPr lang="en-US" altLang="en-US" dirty="0"/>
          </a:p>
          <a:p>
            <a:r>
              <a:rPr lang="en-US" altLang="en-US" dirty="0"/>
              <a:t>We refer to the value of attribute A for entity e as A(e). </a:t>
            </a:r>
            <a:endParaRPr lang="en-US" altLang="en-US" dirty="0"/>
          </a:p>
        </p:txBody>
      </p:sp>
      <p:sp>
        <p:nvSpPr>
          <p:cNvPr id="32772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dirty="0"/>
              <a:t>Displaying an Entity type</a:t>
            </a:r>
            <a:endParaRPr lang="en-US" altLang="en-US" dirty="0"/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In ER diagrams, an entity type is displayed in a rectangular box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Attributes are displayed in ovals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Each attribute is connected to its entity type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Components of a composite attribute are connected to the oval representing the composite attribute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Each key attribute is underlined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Multivalued attributes displayed in double ovals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xfrm>
            <a:off x="34925" y="939800"/>
            <a:ext cx="2341563" cy="2439988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3200" dirty="0"/>
              <a:t>NOTATION for ER diagrams</a:t>
            </a:r>
            <a:endParaRPr lang="en-US" altLang="en-US" sz="3200" dirty="0"/>
          </a:p>
        </p:txBody>
      </p:sp>
      <p:pic>
        <p:nvPicPr>
          <p:cNvPr id="34820" name="Picture 4" descr="fig03_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0163" y="77788"/>
            <a:ext cx="4897437" cy="6521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35843" name="Rectangle 102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3200" dirty="0"/>
              <a:t>Entity Type CAR with two keys and a corresponding Entity Set</a:t>
            </a:r>
            <a:endParaRPr lang="en-US" altLang="en-US" sz="3200" dirty="0"/>
          </a:p>
        </p:txBody>
      </p:sp>
      <p:pic>
        <p:nvPicPr>
          <p:cNvPr id="35844" name="Picture 1028" descr="fig03_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600200"/>
            <a:ext cx="7010400" cy="4908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3200" dirty="0"/>
              <a:t>Initial Conceptual Design of Entity Types for the </a:t>
            </a:r>
            <a:r>
              <a:rPr lang="en-US" altLang="en-US" sz="2000" dirty="0"/>
              <a:t>COMPANY </a:t>
            </a:r>
            <a:r>
              <a:rPr lang="en-US" altLang="en-US" sz="3200" dirty="0"/>
              <a:t>Database Schema</a:t>
            </a:r>
            <a:endParaRPr lang="en-US" altLang="en-US" sz="3200" dirty="0"/>
          </a:p>
        </p:txBody>
      </p:sp>
      <p:sp>
        <p:nvSpPr>
          <p:cNvPr id="3686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pPr eaLnBrk="1" hangingPunct="1"/>
            <a:r>
              <a:rPr lang="en-US" altLang="en-US" dirty="0"/>
              <a:t>Based on the requirements, we can identify four initial entity types in the COMPANY database: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DEPARTMENT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PROJECT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EMPLOYEE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DEPENDENT</a:t>
            </a:r>
            <a:endParaRPr lang="en-US" altLang="en-US" dirty="0"/>
          </a:p>
          <a:p>
            <a:pPr eaLnBrk="1" hangingPunct="1"/>
            <a:r>
              <a:rPr lang="en-US" altLang="en-US" dirty="0"/>
              <a:t>The initial attributes shown are derived from the requirements description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152400" y="914400"/>
            <a:ext cx="2438400" cy="2287588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3200" dirty="0"/>
              <a:t>Overview of Database Design Process</a:t>
            </a:r>
            <a:endParaRPr lang="en-US" altLang="en-US" sz="3200" dirty="0"/>
          </a:p>
        </p:txBody>
      </p:sp>
      <p:pic>
        <p:nvPicPr>
          <p:cNvPr id="8196" name="Picture 4" descr="fig03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34925"/>
            <a:ext cx="6629400" cy="6365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xfrm>
            <a:off x="36513" y="1446213"/>
            <a:ext cx="2438400" cy="3963987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dirty="0"/>
              <a:t>Initial Design of Entity Types:</a:t>
            </a:r>
            <a:br>
              <a:rPr lang="en-US" altLang="en-US" dirty="0"/>
            </a:br>
            <a:r>
              <a:rPr lang="en-US" altLang="en-US" sz="2400" dirty="0"/>
              <a:t>EMPLOYEE, DEPARTMENT, PROJECT, DEPENDENT</a:t>
            </a:r>
            <a:endParaRPr lang="en-US" altLang="en-US" sz="2400" dirty="0"/>
          </a:p>
        </p:txBody>
      </p:sp>
      <p:pic>
        <p:nvPicPr>
          <p:cNvPr id="37892" name="Picture 4" descr="fig03_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76200"/>
            <a:ext cx="6705600" cy="6623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303530"/>
            <a:ext cx="8838565" cy="991870"/>
          </a:xfrm>
        </p:spPr>
        <p:txBody>
          <a:bodyPr/>
          <a:p>
            <a:r>
              <a:rPr lang="en-US" altLang="zh-CN"/>
              <a:t>Activity - </a:t>
            </a:r>
            <a:r>
              <a:rPr lang="en-US" altLang="zh-CN">
                <a:sym typeface="+mn-ea"/>
              </a:rPr>
              <a:t>Categorize following attributes into their correct DBMS ATTRIBUTE type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09600" y="1600200"/>
          <a:ext cx="7863840" cy="5353050"/>
        </p:xfrm>
        <a:graphic>
          <a:graphicData uri="http://schemas.openxmlformats.org/drawingml/2006/table">
            <a:tbl>
              <a:tblPr/>
              <a:tblGrid>
                <a:gridCol w="2621280"/>
                <a:gridCol w="2621280"/>
                <a:gridCol w="2621280"/>
              </a:tblGrid>
              <a:tr h="369570">
                <a:tc>
                  <a:txBody>
                    <a:bodyPr/>
                    <a:p>
                      <a:pPr algn="l"/>
                      <a:endParaRPr lang="en-US" altLang="zh-CN"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</a:txBody>
                  <a:tcPr marL="0" marR="76517" marT="47942" marB="47942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endParaRPr lang="en-US" altLang="zh-CN"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</a:txBody>
                  <a:tcPr marL="76517" marR="76517" marT="47942" marB="47942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endParaRPr lang="en-US" altLang="zh-CN"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</a:txBody>
                  <a:tcPr marL="76517" marR="76517" marT="47942" marB="47942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9570">
                <a:tc>
                  <a:txBody>
                    <a:bodyPr/>
                    <a:p>
                      <a:r>
                        <a:rPr lang="en-US" altLang="zh-CN" sz="1800" b="1" i="0">
                          <a:solidFill>
                            <a:srgbClr val="0F1115"/>
                          </a:solidFill>
                          <a:latin typeface="DengXian Light" panose="02010600030101010101" charset="-122"/>
                          <a:ea typeface="DengXian Light" panose="02010600030101010101" charset="-122"/>
                        </a:rPr>
                        <a:t>Email Address</a:t>
                      </a:r>
                      <a:endParaRPr lang="en-US" altLang="zh-CN"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</a:txBody>
                  <a:tcPr marL="0" marR="76517" marT="47942" marB="47942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800" b="1" i="0">
                          <a:solidFill>
                            <a:srgbClr val="0F1115"/>
                          </a:solidFill>
                          <a:latin typeface="DengXian Light" panose="02010600030101010101" charset="-122"/>
                          <a:ea typeface="DengXian Light" panose="02010600030101010101" charset="-122"/>
                        </a:rPr>
                        <a:t>Salary</a:t>
                      </a:r>
                      <a:endParaRPr lang="en-US" altLang="zh-CN"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</a:txBody>
                  <a:tcPr marL="76517" marR="76517" marT="47942" marB="47942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800" b="1" i="0">
                          <a:solidFill>
                            <a:srgbClr val="0F1115"/>
                          </a:solidFill>
                          <a:latin typeface="DengXian Light" panose="02010600030101010101" charset="-122"/>
                          <a:ea typeface="DengXian Light" panose="02010600030101010101" charset="-122"/>
                        </a:rPr>
                        <a:t>Medical Conditions</a:t>
                      </a:r>
                      <a:endParaRPr lang="en-US" altLang="zh-CN"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</a:txBody>
                  <a:tcPr marL="76517" marR="0" marT="47942" marB="47942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9570">
                <a:tc>
                  <a:txBody>
                    <a:bodyPr/>
                    <a:p>
                      <a:r>
                        <a:rPr lang="en-US" altLang="zh-CN" sz="1800" b="1" i="0">
                          <a:solidFill>
                            <a:srgbClr val="0F1115"/>
                          </a:solidFill>
                          <a:latin typeface="DengXian Light" panose="02010600030101010101" charset="-122"/>
                          <a:ea typeface="DengXian Light" panose="02010600030101010101" charset="-122"/>
                        </a:rPr>
                        <a:t>Full Name</a:t>
                      </a:r>
                      <a:endParaRPr lang="en-US" altLang="zh-CN"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</a:txBody>
                  <a:tcPr marL="0" marR="76517" marT="47942" marB="47942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800" b="1" i="0">
                          <a:solidFill>
                            <a:srgbClr val="0F1115"/>
                          </a:solidFill>
                          <a:latin typeface="DengXian Light" panose="02010600030101010101" charset="-122"/>
                          <a:ea typeface="DengXian Light" panose="02010600030101010101" charset="-122"/>
                        </a:rPr>
                        <a:t>Total Years of Experience</a:t>
                      </a:r>
                      <a:endParaRPr lang="en-US" altLang="zh-CN"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</a:txBody>
                  <a:tcPr marL="76517" marR="76517" marT="47942" marB="47942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800" b="1" i="0">
                          <a:solidFill>
                            <a:srgbClr val="0F1115"/>
                          </a:solidFill>
                          <a:latin typeface="DengXian Light" panose="02010600030101010101" charset="-122"/>
                          <a:ea typeface="DengXian Light" panose="02010600030101010101" charset="-122"/>
                        </a:rPr>
                        <a:t>Preferred Contact Method</a:t>
                      </a:r>
                      <a:endParaRPr lang="en-US" altLang="zh-CN"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</a:txBody>
                  <a:tcPr marL="76517" marR="0" marT="47942" marB="47942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9570">
                <a:tc>
                  <a:txBody>
                    <a:bodyPr/>
                    <a:p>
                      <a:r>
                        <a:rPr lang="en-US" altLang="zh-CN" sz="1800" b="1" i="0">
                          <a:solidFill>
                            <a:srgbClr val="0F1115"/>
                          </a:solidFill>
                          <a:latin typeface="DengXian Light" panose="02010600030101010101" charset="-122"/>
                          <a:ea typeface="DengXian Light" panose="02010600030101010101" charset="-122"/>
                        </a:rPr>
                        <a:t>Phone Number</a:t>
                      </a:r>
                      <a:endParaRPr lang="en-US" altLang="zh-CN"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</a:txBody>
                  <a:tcPr marL="0" marR="76517" marT="47942" marB="47942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800" b="1" i="0">
                          <a:solidFill>
                            <a:srgbClr val="0F1115"/>
                          </a:solidFill>
                          <a:latin typeface="DengXian Light" panose="02010600030101010101" charset="-122"/>
                          <a:ea typeface="DengXian Light" panose="02010600030101010101" charset="-122"/>
                        </a:rPr>
                        <a:t>Favorite Books</a:t>
                      </a:r>
                      <a:endParaRPr lang="en-US" altLang="zh-CN"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</a:txBody>
                  <a:tcPr marL="76517" marR="76517" marT="47942" marB="47942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800" b="1" i="0">
                          <a:solidFill>
                            <a:srgbClr val="0F1115"/>
                          </a:solidFill>
                          <a:latin typeface="DengXian Light" panose="02010600030101010101" charset="-122"/>
                          <a:ea typeface="DengXian Light" panose="02010600030101010101" charset="-122"/>
                        </a:rPr>
                        <a:t>Pet Names</a:t>
                      </a:r>
                      <a:endParaRPr lang="en-US" altLang="zh-CN"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</a:txBody>
                  <a:tcPr marL="76517" marR="0" marT="47942" marB="47942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9570">
                <a:tc>
                  <a:txBody>
                    <a:bodyPr/>
                    <a:p>
                      <a:r>
                        <a:rPr lang="en-US" altLang="zh-CN" sz="1800" b="1" i="0">
                          <a:solidFill>
                            <a:srgbClr val="0F1115"/>
                          </a:solidFill>
                          <a:latin typeface="DengXian Light" panose="02010600030101010101" charset="-122"/>
                          <a:ea typeface="DengXian Light" panose="02010600030101010101" charset="-122"/>
                        </a:rPr>
                        <a:t>Account Number</a:t>
                      </a:r>
                      <a:endParaRPr lang="en-US" altLang="zh-CN"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</a:txBody>
                  <a:tcPr marL="0" marR="76517" marT="47942" marB="47942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800" b="1" i="0">
                          <a:solidFill>
                            <a:srgbClr val="0F1115"/>
                          </a:solidFill>
                          <a:latin typeface="DengXian Light" panose="02010600030101010101" charset="-122"/>
                          <a:ea typeface="DengXian Light" panose="02010600030101010101" charset="-122"/>
                        </a:rPr>
                        <a:t>Emergency Contact</a:t>
                      </a:r>
                      <a:endParaRPr lang="en-US" altLang="zh-CN"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</a:txBody>
                  <a:tcPr marL="76517" marR="76517" marT="47942" marB="47942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800" b="1" i="0">
                          <a:solidFill>
                            <a:srgbClr val="0F1115"/>
                          </a:solidFill>
                          <a:latin typeface="DengXian Light" panose="02010600030101010101" charset="-122"/>
                          <a:ea typeface="DengXian Light" panose="02010600030101010101" charset="-122"/>
                        </a:rPr>
                        <a:t>Annual Income</a:t>
                      </a:r>
                      <a:endParaRPr lang="en-US" altLang="zh-CN"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</a:txBody>
                  <a:tcPr marL="76517" marR="0" marT="47942" marB="47942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9570">
                <a:tc>
                  <a:txBody>
                    <a:bodyPr/>
                    <a:p>
                      <a:r>
                        <a:rPr lang="en-US" altLang="zh-CN" sz="1800" b="1" i="0">
                          <a:solidFill>
                            <a:srgbClr val="0F1115"/>
                          </a:solidFill>
                          <a:latin typeface="DengXian Light" panose="02010600030101010101" charset="-122"/>
                          <a:ea typeface="DengXian Light" panose="02010600030101010101" charset="-122"/>
                        </a:rPr>
                        <a:t>Street Address</a:t>
                      </a:r>
                      <a:endParaRPr lang="en-US" altLang="zh-CN"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</a:txBody>
                  <a:tcPr marL="0" marR="76517" marT="47942" marB="47942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800" b="1" i="0">
                          <a:solidFill>
                            <a:srgbClr val="0F1115"/>
                          </a:solidFill>
                          <a:latin typeface="DengXian Light" panose="02010600030101010101" charset="-122"/>
                          <a:ea typeface="DengXian Light" panose="02010600030101010101" charset="-122"/>
                        </a:rPr>
                        <a:t>Student ID</a:t>
                      </a:r>
                      <a:endParaRPr lang="en-US" altLang="zh-CN"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</a:txBody>
                  <a:tcPr marL="76517" marR="76517" marT="47942" marB="47942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800" b="1" i="0">
                          <a:solidFill>
                            <a:srgbClr val="0F1115"/>
                          </a:solidFill>
                          <a:latin typeface="DengXian Light" panose="02010600030101010101" charset="-122"/>
                          <a:ea typeface="DengXian Light" panose="02010600030101010101" charset="-122"/>
                        </a:rPr>
                        <a:t>Joining Date</a:t>
                      </a:r>
                      <a:endParaRPr lang="en-US" altLang="zh-CN"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</a:txBody>
                  <a:tcPr marL="76517" marR="0" marT="47942" marB="47942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9570">
                <a:tc>
                  <a:txBody>
                    <a:bodyPr/>
                    <a:p>
                      <a:r>
                        <a:rPr lang="en-US" altLang="zh-CN" sz="1800" b="1" i="0">
                          <a:solidFill>
                            <a:srgbClr val="0F1115"/>
                          </a:solidFill>
                          <a:latin typeface="DengXian Light" panose="02010600030101010101" charset="-122"/>
                          <a:ea typeface="DengXian Light" panose="02010600030101010101" charset="-122"/>
                        </a:rPr>
                        <a:t>Date of Birth</a:t>
                      </a:r>
                      <a:endParaRPr lang="en-US" altLang="zh-CN"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</a:txBody>
                  <a:tcPr marL="0" marR="76517" marT="47942" marB="47942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800" b="1" i="0">
                          <a:solidFill>
                            <a:srgbClr val="0F1115"/>
                          </a:solidFill>
                          <a:latin typeface="DengXian Light" panose="02010600030101010101" charset="-122"/>
                          <a:ea typeface="DengXian Light" panose="02010600030101010101" charset="-122"/>
                        </a:rPr>
                        <a:t>Course Enrolled</a:t>
                      </a:r>
                      <a:endParaRPr lang="en-US" altLang="zh-CN"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</a:txBody>
                  <a:tcPr marL="76517" marR="76517" marT="47942" marB="47942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800" b="1" i="0">
                          <a:solidFill>
                            <a:srgbClr val="0F1115"/>
                          </a:solidFill>
                          <a:latin typeface="DengXian Light" panose="02010600030101010101" charset="-122"/>
                          <a:ea typeface="DengXian Light" panose="02010600030101010101" charset="-122"/>
                        </a:rPr>
                        <a:t>Current Age</a:t>
                      </a:r>
                      <a:endParaRPr lang="en-US" altLang="zh-CN"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</a:txBody>
                  <a:tcPr marL="76517" marR="0" marT="47942" marB="47942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9570">
                <a:tc>
                  <a:txBody>
                    <a:bodyPr/>
                    <a:p>
                      <a:r>
                        <a:rPr lang="en-US" altLang="zh-CN" sz="1800" b="1" i="0">
                          <a:solidFill>
                            <a:srgbClr val="0F1115"/>
                          </a:solidFill>
                          <a:latin typeface="DengXian Light" panose="02010600030101010101" charset="-122"/>
                          <a:ea typeface="DengXian Light" panose="02010600030101010101" charset="-122"/>
                        </a:rPr>
                        <a:t>Social Security Number</a:t>
                      </a:r>
                      <a:endParaRPr lang="en-US" altLang="zh-CN"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</a:txBody>
                  <a:tcPr marL="0" marR="76517" marT="47942" marB="47942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800" b="1" i="0">
                          <a:solidFill>
                            <a:srgbClr val="0F1115"/>
                          </a:solidFill>
                          <a:latin typeface="DengXian Light" panose="02010600030101010101" charset="-122"/>
                          <a:ea typeface="DengXian Light" panose="02010600030101010101" charset="-122"/>
                        </a:rPr>
                        <a:t>Membership Level</a:t>
                      </a:r>
                      <a:endParaRPr lang="en-US" altLang="zh-CN"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</a:txBody>
                  <a:tcPr marL="76517" marR="76517" marT="47942" marB="47942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800" b="1" i="0">
                          <a:solidFill>
                            <a:srgbClr val="0F1115"/>
                          </a:solidFill>
                          <a:latin typeface="DengXian Light" panose="02010600030101010101" charset="-122"/>
                          <a:ea typeface="DengXian Light" panose="02010600030101010101" charset="-122"/>
                        </a:rPr>
                        <a:t>User Preferences</a:t>
                      </a:r>
                      <a:endParaRPr lang="en-US" altLang="zh-CN"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</a:txBody>
                  <a:tcPr marL="76517" marR="0" marT="47942" marB="47942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9570">
                <a:tc>
                  <a:txBody>
                    <a:bodyPr/>
                    <a:p>
                      <a:r>
                        <a:rPr lang="en-US" altLang="zh-CN" sz="1800" b="1" i="0">
                          <a:solidFill>
                            <a:srgbClr val="0F1115"/>
                          </a:solidFill>
                          <a:latin typeface="DengXian Light" panose="02010600030101010101" charset="-122"/>
                          <a:ea typeface="DengXian Light" panose="02010600030101010101" charset="-122"/>
                        </a:rPr>
                        <a:t>Hobbies</a:t>
                      </a:r>
                      <a:endParaRPr lang="en-US" altLang="zh-CN"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</a:txBody>
                  <a:tcPr marL="0" marR="76517" marT="47942" marB="47942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800" b="1" i="0">
                          <a:solidFill>
                            <a:srgbClr val="0F1115"/>
                          </a:solidFill>
                          <a:latin typeface="DengXian Light" panose="02010600030101010101" charset="-122"/>
                          <a:ea typeface="DengXian Light" panose="02010600030101010101" charset="-122"/>
                        </a:rPr>
                        <a:t>Rewards Points</a:t>
                      </a:r>
                      <a:endParaRPr lang="en-US" altLang="zh-CN"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</a:txBody>
                  <a:tcPr marL="76517" marR="76517" marT="47942" marB="47942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800" b="1" i="0">
                          <a:solidFill>
                            <a:srgbClr val="0F1115"/>
                          </a:solidFill>
                          <a:latin typeface="DengXian Light" panose="02010600030101010101" charset="-122"/>
                          <a:ea typeface="DengXian Light" panose="02010600030101010101" charset="-122"/>
                        </a:rPr>
                        <a:t>Country of Residence</a:t>
                      </a:r>
                      <a:endParaRPr lang="en-US" altLang="zh-CN"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</a:txBody>
                  <a:tcPr marL="76517" marR="0" marT="47942" marB="47942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43890">
                <a:tc>
                  <a:txBody>
                    <a:bodyPr/>
                    <a:p>
                      <a:r>
                        <a:rPr lang="en-US" altLang="zh-CN" sz="1800" b="1" i="0">
                          <a:solidFill>
                            <a:srgbClr val="0F1115"/>
                          </a:solidFill>
                          <a:latin typeface="DengXian Light" panose="02010600030101010101" charset="-122"/>
                          <a:ea typeface="DengXian Light" panose="02010600030101010101" charset="-122"/>
                        </a:rPr>
                        <a:t>Occupation</a:t>
                      </a:r>
                      <a:endParaRPr lang="en-US" altLang="zh-CN"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</a:txBody>
                  <a:tcPr marL="0" marR="76517" marT="47942" marB="47942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800" b="1" i="0">
                          <a:solidFill>
                            <a:srgbClr val="0F1115"/>
                          </a:solidFill>
                          <a:latin typeface="DengXian Light" panose="02010600030101010101" charset="-122"/>
                          <a:ea typeface="DengXian Light" panose="02010600030101010101" charset="-122"/>
                        </a:rPr>
                        <a:t>Vehicle Registration Number</a:t>
                      </a:r>
                      <a:endParaRPr lang="en-US" altLang="zh-CN"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</a:txBody>
                  <a:tcPr marL="76517" marR="76517" marT="47942" marB="47942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800" b="1" i="0">
                          <a:solidFill>
                            <a:srgbClr val="0F1115"/>
                          </a:solidFill>
                          <a:latin typeface="DengXian Light" panose="02010600030101010101" charset="-122"/>
                          <a:ea typeface="DengXian Light" panose="02010600030101010101" charset="-122"/>
                        </a:rPr>
                        <a:t>Subscription Type</a:t>
                      </a:r>
                      <a:endParaRPr lang="en-US" altLang="zh-CN"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</a:txBody>
                  <a:tcPr marL="76517" marR="0" marT="47942" marB="47942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43890">
                <a:tc>
                  <a:txBody>
                    <a:bodyPr/>
                    <a:p>
                      <a:r>
                        <a:rPr lang="en-US" altLang="zh-CN" sz="1800" b="1">
                          <a:solidFill>
                            <a:srgbClr val="0F1115"/>
                          </a:solidFill>
                          <a:latin typeface="DengXian Light" panose="02010600030101010101" charset="-122"/>
                          <a:ea typeface="DengXian Light" panose="02010600030101010101" charset="-122"/>
                          <a:sym typeface="+mn-ea"/>
                        </a:rPr>
                        <a:t>Security Questions</a:t>
                      </a:r>
                      <a:endParaRPr lang="en-US" altLang="zh-CN"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  <a:p>
                      <a:endParaRPr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</a:txBody>
                  <a:tcPr marL="0" marR="76517" marT="47942" marB="47942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800" b="1">
                          <a:solidFill>
                            <a:srgbClr val="0F1115"/>
                          </a:solidFill>
                          <a:latin typeface="DengXian Light" panose="02010600030101010101" charset="-122"/>
                          <a:ea typeface="DengXian Light" panose="02010600030101010101" charset="-122"/>
                          <a:sym typeface="+mn-ea"/>
                        </a:rPr>
                        <a:t>LinkedIn Profile</a:t>
                      </a:r>
                      <a:endParaRPr lang="en-US" altLang="zh-CN"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  <a:p>
                      <a:endParaRPr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</a:endParaRPr>
                    </a:p>
                  </a:txBody>
                  <a:tcPr marL="76517" marR="76517" marT="47942" marB="47942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800" b="1">
                          <a:solidFill>
                            <a:srgbClr val="0F1115"/>
                          </a:solidFill>
                          <a:latin typeface="DengXian Light" panose="02010600030101010101" charset="-122"/>
                          <a:ea typeface="DengXian Light" panose="02010600030101010101" charset="-122"/>
                          <a:sym typeface="+mn-ea"/>
                        </a:rPr>
                        <a:t>Last Login Date</a:t>
                      </a:r>
                      <a:endParaRPr lang="en-US" altLang="zh-CN" sz="1800" b="1" i="0">
                        <a:solidFill>
                          <a:srgbClr val="0F1115"/>
                        </a:solidFill>
                        <a:latin typeface="DengXian Light" panose="02010600030101010101" charset="-122"/>
                        <a:ea typeface="DengXian Light" panose="02010600030101010101" charset="-122"/>
                        <a:sym typeface="+mn-ea"/>
                      </a:endParaRPr>
                    </a:p>
                  </a:txBody>
                  <a:tcPr marL="76517" marR="0" marT="47942" marB="47942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030" y="1600200"/>
            <a:ext cx="8294370" cy="4978400"/>
          </a:xfrm>
        </p:spPr>
        <p:txBody>
          <a:bodyPr/>
          <a:p>
            <a:r>
              <a:rPr lang="en-US" altLang="zh-CN"/>
              <a:t>Composite vs Simple Attributes</a:t>
            </a:r>
            <a:endParaRPr lang="en-US" altLang="zh-CN"/>
          </a:p>
          <a:p>
            <a:pPr lvl="1"/>
            <a:r>
              <a:rPr lang="en-US" altLang="zh-CN"/>
              <a:t>Composite Attributes:</a:t>
            </a:r>
            <a:endParaRPr lang="en-US" altLang="zh-CN"/>
          </a:p>
          <a:p>
            <a:pPr lvl="2"/>
            <a:r>
              <a:rPr lang="en-US" altLang="zh-CN"/>
              <a:t>Full Name</a:t>
            </a:r>
            <a:endParaRPr lang="en-US" altLang="zh-CN"/>
          </a:p>
          <a:p>
            <a:pPr lvl="2"/>
            <a:r>
              <a:rPr lang="en-US" altLang="zh-CN"/>
              <a:t>Street Address</a:t>
            </a:r>
            <a:endParaRPr lang="en-US" altLang="zh-CN"/>
          </a:p>
          <a:p>
            <a:pPr lvl="2"/>
            <a:r>
              <a:rPr lang="en-US" altLang="zh-CN"/>
              <a:t>Emergency Contact</a:t>
            </a:r>
            <a:endParaRPr lang="en-US" altLang="zh-CN"/>
          </a:p>
          <a:p>
            <a:pPr lvl="1"/>
            <a:r>
              <a:rPr lang="en-US" altLang="zh-CN"/>
              <a:t>Simple Attributes:</a:t>
            </a:r>
            <a:endParaRPr lang="en-US" altLang="zh-CN"/>
          </a:p>
          <a:p>
            <a:pPr lvl="2"/>
            <a:r>
              <a:rPr lang="en-US" altLang="zh-CN"/>
              <a:t>Email Address</a:t>
            </a:r>
            <a:endParaRPr lang="en-US" altLang="zh-CN"/>
          </a:p>
          <a:p>
            <a:pPr lvl="2"/>
            <a:r>
              <a:rPr lang="en-US" altLang="zh-CN"/>
              <a:t>Occupation</a:t>
            </a:r>
            <a:endParaRPr lang="en-US" altLang="zh-CN"/>
          </a:p>
          <a:p>
            <a:pPr lvl="2"/>
            <a:r>
              <a:rPr lang="en-US" altLang="zh-CN"/>
              <a:t>Membership Level</a:t>
            </a:r>
            <a:endParaRPr lang="en-US" altLang="zh-CN"/>
          </a:p>
          <a:p>
            <a:pPr lvl="2"/>
            <a:r>
              <a:rPr lang="en-US" altLang="zh-CN"/>
              <a:t>Country of Residence</a:t>
            </a:r>
            <a:endParaRPr lang="en-US" altLang="zh-CN"/>
          </a:p>
          <a:p>
            <a:pPr lvl="2"/>
            <a:r>
              <a:rPr lang="en-US" altLang="zh-CN"/>
              <a:t>LinkedIn Profile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030" y="457200"/>
            <a:ext cx="8294370" cy="6182360"/>
          </a:xfrm>
        </p:spPr>
        <p:txBody>
          <a:bodyPr/>
          <a:p>
            <a:r>
              <a:rPr lang="en-US" altLang="zh-CN" sz="3200"/>
              <a:t>Single-valued vs Multivalued Attributes</a:t>
            </a:r>
            <a:endParaRPr lang="en-US" altLang="zh-CN" sz="3200"/>
          </a:p>
          <a:p>
            <a:pPr lvl="1"/>
            <a:r>
              <a:rPr lang="en-US" altLang="zh-CN" sz="2800"/>
              <a:t>Single-valued Attributes:</a:t>
            </a:r>
            <a:endParaRPr lang="en-US" altLang="zh-CN" sz="2800"/>
          </a:p>
          <a:p>
            <a:pPr lvl="2"/>
            <a:r>
              <a:rPr lang="en-US" altLang="zh-CN" sz="1800"/>
              <a:t>Account Number</a:t>
            </a:r>
            <a:endParaRPr lang="en-US" altLang="zh-CN" sz="1800"/>
          </a:p>
          <a:p>
            <a:pPr lvl="2"/>
            <a:r>
              <a:rPr lang="en-US" altLang="zh-CN" sz="1800"/>
              <a:t>Date of Birth</a:t>
            </a:r>
            <a:endParaRPr lang="en-US" altLang="zh-CN" sz="1800"/>
          </a:p>
          <a:p>
            <a:pPr lvl="2"/>
            <a:r>
              <a:rPr lang="en-US" altLang="zh-CN" sz="1800"/>
              <a:t>Salary</a:t>
            </a:r>
            <a:endParaRPr lang="en-US" altLang="zh-CN" sz="1800"/>
          </a:p>
          <a:p>
            <a:pPr lvl="2"/>
            <a:r>
              <a:rPr lang="en-US" altLang="zh-CN" sz="1800"/>
              <a:t>Course Enrolled</a:t>
            </a:r>
            <a:endParaRPr lang="en-US" altLang="zh-CN" sz="1800"/>
          </a:p>
          <a:p>
            <a:pPr lvl="2"/>
            <a:r>
              <a:rPr lang="en-US" altLang="zh-CN" sz="1800"/>
              <a:t>Student ID</a:t>
            </a:r>
            <a:endParaRPr lang="en-US" altLang="zh-CN" sz="1800"/>
          </a:p>
          <a:p>
            <a:pPr lvl="2"/>
            <a:r>
              <a:rPr lang="en-US" altLang="zh-CN" sz="1800"/>
              <a:t>Annual Income</a:t>
            </a:r>
            <a:endParaRPr lang="en-US" altLang="zh-CN" sz="1800"/>
          </a:p>
          <a:p>
            <a:pPr lvl="2"/>
            <a:r>
              <a:rPr lang="en-US" altLang="zh-CN" sz="1800"/>
              <a:t>Joining Date</a:t>
            </a:r>
            <a:endParaRPr lang="en-US" altLang="zh-CN" sz="1800"/>
          </a:p>
          <a:p>
            <a:pPr lvl="1"/>
            <a:r>
              <a:rPr lang="en-US" altLang="zh-CN" sz="2800"/>
              <a:t>Multivalued Attributes:</a:t>
            </a:r>
            <a:endParaRPr lang="en-US" altLang="zh-CN" sz="2800"/>
          </a:p>
          <a:p>
            <a:pPr lvl="2"/>
            <a:r>
              <a:rPr lang="en-US" altLang="zh-CN" sz="1800"/>
              <a:t>Hobbies</a:t>
            </a:r>
            <a:endParaRPr lang="en-US" altLang="zh-CN" sz="1800"/>
          </a:p>
          <a:p>
            <a:pPr lvl="2"/>
            <a:r>
              <a:rPr lang="en-US" altLang="zh-CN" sz="1800"/>
              <a:t>Favorite Books</a:t>
            </a:r>
            <a:endParaRPr lang="en-US" altLang="zh-CN" sz="1800"/>
          </a:p>
          <a:p>
            <a:pPr lvl="2"/>
            <a:r>
              <a:rPr lang="en-US" altLang="zh-CN" sz="1800"/>
              <a:t>Medical Conditions</a:t>
            </a:r>
            <a:endParaRPr lang="en-US" altLang="zh-CN" sz="1800"/>
          </a:p>
          <a:p>
            <a:pPr lvl="2"/>
            <a:r>
              <a:rPr lang="en-US" altLang="zh-CN" sz="1800"/>
              <a:t>Pet Names</a:t>
            </a:r>
            <a:endParaRPr lang="en-US" altLang="zh-CN" sz="1800"/>
          </a:p>
          <a:p>
            <a:pPr lvl="2"/>
            <a:r>
              <a:rPr lang="en-US" altLang="zh-CN" sz="1800"/>
              <a:t>User Preferences</a:t>
            </a:r>
            <a:endParaRPr lang="en-US" altLang="zh-CN" sz="1800"/>
          </a:p>
          <a:p>
            <a:pPr lvl="2"/>
            <a:r>
              <a:rPr lang="en-US" altLang="zh-CN" sz="1800"/>
              <a:t>Security Questions</a:t>
            </a:r>
            <a:endParaRPr lang="en-US" altLang="zh-CN" sz="180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030" y="1600200"/>
            <a:ext cx="8294370" cy="4978400"/>
          </a:xfrm>
        </p:spPr>
        <p:txBody>
          <a:bodyPr/>
          <a:p>
            <a:r>
              <a:rPr lang="en-US" altLang="zh-CN"/>
              <a:t>Derived vs Stored Attributes</a:t>
            </a:r>
            <a:endParaRPr lang="en-US" altLang="zh-CN"/>
          </a:p>
          <a:p>
            <a:pPr lvl="2"/>
            <a:r>
              <a:rPr lang="en-US" altLang="zh-CN"/>
              <a:t>Derived Attributes:</a:t>
            </a:r>
            <a:endParaRPr lang="en-US" altLang="zh-CN"/>
          </a:p>
          <a:p>
            <a:pPr lvl="2"/>
            <a:r>
              <a:rPr lang="en-US" altLang="zh-CN"/>
              <a:t>Total Years of Experience</a:t>
            </a:r>
            <a:endParaRPr lang="en-US" altLang="zh-CN"/>
          </a:p>
          <a:p>
            <a:pPr lvl="2"/>
            <a:r>
              <a:rPr lang="en-US" altLang="zh-CN"/>
              <a:t>Current Age</a:t>
            </a:r>
            <a:endParaRPr lang="en-US" altLang="zh-CN"/>
          </a:p>
          <a:p>
            <a:r>
              <a:rPr lang="en-US" altLang="zh-CN"/>
              <a:t>Stored Attributes:</a:t>
            </a:r>
            <a:endParaRPr lang="en-US" altLang="zh-CN"/>
          </a:p>
          <a:p>
            <a:pPr lvl="2"/>
            <a:r>
              <a:rPr lang="en-US" altLang="zh-CN"/>
              <a:t>Phone Number</a:t>
            </a:r>
            <a:endParaRPr lang="en-US" altLang="zh-CN"/>
          </a:p>
          <a:p>
            <a:pPr lvl="2"/>
            <a:r>
              <a:rPr lang="en-US" altLang="zh-CN"/>
              <a:t>Social Security Number</a:t>
            </a:r>
            <a:endParaRPr lang="en-US" altLang="zh-CN"/>
          </a:p>
          <a:p>
            <a:pPr lvl="2"/>
            <a:r>
              <a:rPr lang="en-US" altLang="zh-CN"/>
              <a:t>Rewards Points</a:t>
            </a:r>
            <a:endParaRPr lang="en-US" altLang="zh-CN"/>
          </a:p>
          <a:p>
            <a:pPr lvl="2"/>
            <a:r>
              <a:rPr lang="en-US" altLang="zh-CN"/>
              <a:t>Vehicle Registration Number</a:t>
            </a:r>
            <a:endParaRPr lang="en-US" altLang="zh-CN"/>
          </a:p>
          <a:p>
            <a:pPr lvl="2"/>
            <a:r>
              <a:rPr lang="en-US" altLang="zh-CN"/>
              <a:t>Subscription Type</a:t>
            </a:r>
            <a:endParaRPr lang="en-US" altLang="zh-CN"/>
          </a:p>
          <a:p>
            <a:pPr lvl="2"/>
            <a:r>
              <a:rPr lang="en-US" altLang="zh-CN"/>
              <a:t>Last Login Date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030" y="1600200"/>
            <a:ext cx="8294370" cy="4978400"/>
          </a:xfrm>
        </p:spPr>
        <p:txBody>
          <a:bodyPr/>
          <a:p>
            <a:r>
              <a:rPr lang="en-US" altLang="zh-CN" sz="1900"/>
              <a:t>Strong vs Weak Entities</a:t>
            </a:r>
            <a:endParaRPr lang="en-US" altLang="zh-CN" sz="1900"/>
          </a:p>
          <a:p>
            <a:pPr lvl="1"/>
            <a:r>
              <a:rPr lang="en-US" altLang="zh-CN" sz="1900"/>
              <a:t>Strong Entities</a:t>
            </a:r>
            <a:endParaRPr lang="en-US" altLang="zh-CN" sz="1900"/>
          </a:p>
          <a:p>
            <a:pPr lvl="2"/>
            <a:r>
              <a:rPr lang="en-US" altLang="zh-CN" sz="1900"/>
              <a:t>Email Address: Independent entity representing a user's email.</a:t>
            </a:r>
            <a:endParaRPr lang="en-US" altLang="zh-CN" sz="1900"/>
          </a:p>
          <a:p>
            <a:pPr lvl="2"/>
            <a:r>
              <a:rPr lang="en-US" altLang="zh-CN" sz="1900"/>
              <a:t>Account Number: Unique identifier for an account.</a:t>
            </a:r>
            <a:endParaRPr lang="en-US" altLang="zh-CN" sz="1900"/>
          </a:p>
          <a:p>
            <a:pPr lvl="2"/>
            <a:r>
              <a:rPr lang="en-US" altLang="zh-CN" sz="1900"/>
              <a:t>Student ID: Unique identifier for a student.</a:t>
            </a:r>
            <a:endParaRPr lang="en-US" altLang="zh-CN" sz="1900"/>
          </a:p>
          <a:p>
            <a:pPr lvl="2"/>
            <a:r>
              <a:rPr lang="en-US" altLang="zh-CN" sz="1900"/>
              <a:t>Vehicle Registration Number: Unique identifier for a vehicle.</a:t>
            </a:r>
            <a:endParaRPr lang="en-US" altLang="zh-CN" sz="1900"/>
          </a:p>
          <a:p>
            <a:pPr lvl="2"/>
            <a:r>
              <a:rPr lang="en-US" altLang="zh-CN" sz="1900"/>
              <a:t>Occupation: Describes a person's job.</a:t>
            </a:r>
            <a:endParaRPr lang="en-US" altLang="zh-CN" sz="1900"/>
          </a:p>
          <a:p>
            <a:pPr lvl="1"/>
            <a:r>
              <a:rPr lang="en-US" altLang="zh-CN" sz="1900"/>
              <a:t>Weak Entities</a:t>
            </a:r>
            <a:endParaRPr lang="en-US" altLang="zh-CN" sz="1900"/>
          </a:p>
          <a:p>
            <a:pPr lvl="2"/>
            <a:r>
              <a:rPr lang="en-US" altLang="zh-CN" sz="1900"/>
              <a:t>Hobbies: Depends on a user or student.</a:t>
            </a:r>
            <a:endParaRPr lang="en-US" altLang="zh-CN" sz="1900"/>
          </a:p>
          <a:p>
            <a:pPr lvl="2"/>
            <a:r>
              <a:rPr lang="en-US" altLang="zh-CN" sz="1900"/>
              <a:t>Medical Conditions: Typically linked to a patient or individual profile.</a:t>
            </a:r>
            <a:endParaRPr lang="en-US" altLang="zh-CN" sz="1900"/>
          </a:p>
          <a:p>
            <a:pPr lvl="2"/>
            <a:r>
              <a:rPr lang="en-US" altLang="zh-CN" sz="1900"/>
              <a:t>Emergency Contact: Linked to a user or student profile.</a:t>
            </a:r>
            <a:endParaRPr lang="en-US" altLang="zh-CN" sz="1900"/>
          </a:p>
          <a:p>
            <a:pPr lvl="2"/>
            <a:r>
              <a:rPr lang="en-US" altLang="zh-CN" sz="1900"/>
              <a:t>Rewards Points: Associated with a specific account, hence weak.</a:t>
            </a:r>
            <a:endParaRPr lang="en-US" altLang="zh-CN" sz="1900"/>
          </a:p>
          <a:p>
            <a:pPr lvl="2"/>
            <a:r>
              <a:rPr lang="en-US" altLang="zh-CN" sz="1900"/>
              <a:t>User Preferences: Associated with a user profile.</a:t>
            </a:r>
            <a:endParaRPr lang="en-US" altLang="zh-CN" sz="1900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3200" dirty="0"/>
              <a:t>Refining the initial design by introducing </a:t>
            </a:r>
            <a:r>
              <a:rPr lang="en-US" altLang="en-US" sz="3200" b="1" dirty="0"/>
              <a:t>relationships</a:t>
            </a:r>
            <a:endParaRPr lang="en-US" altLang="en-US" sz="3200" b="1" dirty="0"/>
          </a:p>
        </p:txBody>
      </p:sp>
      <p:sp>
        <p:nvSpPr>
          <p:cNvPr id="3891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pPr eaLnBrk="1" hangingPunct="1"/>
            <a:r>
              <a:rPr lang="en-US" altLang="en-US" dirty="0"/>
              <a:t>The initial design is typically not complete</a:t>
            </a:r>
            <a:endParaRPr lang="en-US" altLang="en-US" dirty="0"/>
          </a:p>
          <a:p>
            <a:pPr eaLnBrk="1" hangingPunct="1"/>
            <a:r>
              <a:rPr lang="en-US" altLang="en-US" dirty="0"/>
              <a:t>Some aspects in the requirements will be represented as </a:t>
            </a:r>
            <a:r>
              <a:rPr lang="en-US" altLang="en-US" b="1" dirty="0"/>
              <a:t>relationships</a:t>
            </a:r>
            <a:endParaRPr lang="en-US" altLang="en-US" dirty="0"/>
          </a:p>
          <a:p>
            <a:pPr eaLnBrk="1" hangingPunct="1"/>
            <a:r>
              <a:rPr lang="en-US" altLang="en-US" dirty="0"/>
              <a:t>ER model has three main concepts: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Entities (and their entity types and entity sets)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Attributes (simple, composite, multivalued)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Relationships (and their relationship types and relationship sets)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39939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3200" dirty="0"/>
              <a:t>Relationships and Relationship Types (1)</a:t>
            </a:r>
            <a:endParaRPr lang="en-US" altLang="en-US" sz="3200" dirty="0"/>
          </a:p>
        </p:txBody>
      </p:sp>
      <p:sp>
        <p:nvSpPr>
          <p:cNvPr id="39940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 </a:t>
            </a:r>
            <a:r>
              <a:rPr lang="en-US" altLang="en-US" sz="2400" b="1" dirty="0"/>
              <a:t>relationship</a:t>
            </a:r>
            <a:r>
              <a:rPr lang="en-US" altLang="en-US" sz="2400" dirty="0"/>
              <a:t> relates two or more distinct entities with a specific meaning.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/>
              <a:t>For example, EMPLOYEE John Smith </a:t>
            </a:r>
            <a:r>
              <a:rPr lang="en-US" altLang="en-US" sz="2100" i="1" dirty="0"/>
              <a:t>works on</a:t>
            </a:r>
            <a:r>
              <a:rPr lang="en-US" altLang="en-US" sz="2100" dirty="0"/>
              <a:t> the ProductX PROJECT, or EMPLOYEE Franklin Wong </a:t>
            </a:r>
            <a:r>
              <a:rPr lang="en-US" altLang="en-US" sz="2100" i="1" dirty="0"/>
              <a:t>manages</a:t>
            </a:r>
            <a:r>
              <a:rPr lang="en-US" altLang="en-US" sz="2100" dirty="0"/>
              <a:t> the Research DEPARTMENT.</a:t>
            </a:r>
            <a:endParaRPr lang="en-US" altLang="en-US" sz="21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Relationships of the same type are grouped or typed into a </a:t>
            </a:r>
            <a:r>
              <a:rPr lang="en-US" altLang="en-US" sz="2400" b="1" dirty="0"/>
              <a:t>relationship type</a:t>
            </a:r>
            <a:r>
              <a:rPr lang="en-US" altLang="en-US" sz="2400" dirty="0"/>
              <a:t>.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/>
              <a:t>For example, the WORKS_ON relationship type in which EMPLOYEEs and PROJECTs participate, or the MANAGES relationship type in which EMPLOYEEs and DEPARTMENTs participate.</a:t>
            </a:r>
            <a:endParaRPr lang="en-US" altLang="en-US" sz="21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The degree of a relationship type is the number of participating entity types. 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/>
              <a:t>Both MANAGES and WORKS_ON are </a:t>
            </a:r>
            <a:r>
              <a:rPr lang="en-US" altLang="en-US" sz="2100" i="1" dirty="0"/>
              <a:t>binary</a:t>
            </a:r>
            <a:r>
              <a:rPr lang="en-US" altLang="en-US" sz="2100" dirty="0"/>
              <a:t> relationships.</a:t>
            </a:r>
            <a:endParaRPr lang="en-US" altLang="en-US" sz="2100" dirty="0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39939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3200" dirty="0"/>
              <a:t>Relationships and Relationship Types (1)</a:t>
            </a:r>
            <a:endParaRPr lang="en-US" altLang="en-US" sz="3200" dirty="0"/>
          </a:p>
        </p:txBody>
      </p:sp>
      <p:sp>
        <p:nvSpPr>
          <p:cNvPr id="39940" name="Rectangle 5"/>
          <p:cNvSpPr>
            <a:spLocks noGrp="1"/>
          </p:cNvSpPr>
          <p:nvPr>
            <p:ph idx="1"/>
          </p:nvPr>
        </p:nvSpPr>
        <p:spPr>
          <a:xfrm>
            <a:off x="240030" y="1600200"/>
            <a:ext cx="8294370" cy="785495"/>
          </a:xfrm>
        </p:spPr>
        <p:txBody>
          <a:bodyPr vert="horz" wrap="square" lIns="91440" tIns="45720" rIns="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 </a:t>
            </a:r>
            <a:r>
              <a:rPr lang="en-US" altLang="en-US" sz="2400" b="1" dirty="0"/>
              <a:t>relationship</a:t>
            </a:r>
            <a:r>
              <a:rPr lang="en-US" altLang="en-US" sz="2400" dirty="0"/>
              <a:t> relates two or more distinct entities with a specific meaning.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endParaRPr lang="en-US" altLang="en-US" sz="21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2286000"/>
            <a:ext cx="6925945" cy="44259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2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41987" name="Rectangle 15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776287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2800" dirty="0"/>
              <a:t>Relationship instances of the WORKS_FOR N:1 relationship between EMPLOYEE and DEPARTMENT</a:t>
            </a:r>
            <a:endParaRPr lang="en-US" altLang="en-US" sz="2800" dirty="0"/>
          </a:p>
        </p:txBody>
      </p:sp>
      <p:pic>
        <p:nvPicPr>
          <p:cNvPr id="41988" name="Picture 31" descr="fig03_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608138"/>
            <a:ext cx="7924800" cy="4724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Lecture Outline for ERM/ERD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Terminologies in relation to the ER Model:</a:t>
            </a:r>
            <a:endParaRPr lang="en-US" altLang="zh-CN" dirty="0"/>
          </a:p>
          <a:p>
            <a:r>
              <a:rPr lang="en-US" altLang="zh-CN" dirty="0"/>
              <a:t>    a. Entity.</a:t>
            </a:r>
            <a:endParaRPr lang="en-US" altLang="zh-CN" dirty="0"/>
          </a:p>
          <a:p>
            <a:r>
              <a:rPr lang="en-US" altLang="zh-CN" dirty="0"/>
              <a:t>    b. Attributes:</a:t>
            </a:r>
            <a:endParaRPr lang="en-US" altLang="zh-CN" dirty="0"/>
          </a:p>
          <a:p>
            <a:r>
              <a:rPr lang="en-US" altLang="zh-CN" dirty="0"/>
              <a:t>        • Composite vs Simple Attributes</a:t>
            </a:r>
            <a:endParaRPr lang="en-US" altLang="zh-CN" dirty="0"/>
          </a:p>
          <a:p>
            <a:r>
              <a:rPr lang="en-US" altLang="zh-CN" dirty="0"/>
              <a:t>        • Single-valued vs Multivalued Attributes</a:t>
            </a:r>
            <a:endParaRPr lang="en-US" altLang="zh-CN" dirty="0"/>
          </a:p>
          <a:p>
            <a:r>
              <a:rPr lang="en-US" altLang="zh-CN" dirty="0"/>
              <a:t>        • Derived vs Stored Attributes</a:t>
            </a:r>
            <a:endParaRPr lang="en-US" altLang="zh-CN" dirty="0"/>
          </a:p>
          <a:p>
            <a:r>
              <a:rPr lang="en-US" altLang="zh-CN" dirty="0"/>
              <a:t>    c. Complex Attributes.</a:t>
            </a:r>
            <a:endParaRPr lang="en-US" altLang="zh-CN" dirty="0"/>
          </a:p>
          <a:p>
            <a:r>
              <a:rPr lang="en-US" altLang="zh-CN" dirty="0"/>
              <a:t>    d. Null values.</a:t>
            </a:r>
            <a:endParaRPr lang="en-US" altLang="zh-CN" dirty="0"/>
          </a:p>
          <a:p>
            <a:r>
              <a:rPr lang="en-US" altLang="zh-CN" dirty="0"/>
              <a:t>    e. Entity Type, Entity Set.</a:t>
            </a:r>
            <a:endParaRPr lang="en-US" altLang="zh-CN" dirty="0"/>
          </a:p>
          <a:p>
            <a:r>
              <a:rPr lang="en-US" altLang="zh-CN" dirty="0"/>
              <a:t>    f. Key Attribute &amp; Value Set of Attributes.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2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44035" name="Rectangle 20"/>
          <p:cNvSpPr>
            <a:spLocks noGrp="1"/>
          </p:cNvSpPr>
          <p:nvPr>
            <p:ph type="title"/>
          </p:nvPr>
        </p:nvSpPr>
        <p:spPr>
          <a:xfrm>
            <a:off x="296863" y="85725"/>
            <a:ext cx="8496300" cy="114300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2800" dirty="0"/>
              <a:t>Relationship instances of the M:N  WORKS_ON relationship between EMPLOYEE and PROJECT</a:t>
            </a:r>
            <a:endParaRPr lang="en-US" altLang="en-US" sz="2800" dirty="0"/>
          </a:p>
        </p:txBody>
      </p:sp>
      <p:sp>
        <p:nvSpPr>
          <p:cNvPr id="44036" name="Text Box 21"/>
          <p:cNvSpPr txBox="1"/>
          <p:nvPr/>
        </p:nvSpPr>
        <p:spPr>
          <a:xfrm>
            <a:off x="685800" y="1822450"/>
            <a:ext cx="8099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4037" name="Picture 38" descr="fig03_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1113" y="1644650"/>
            <a:ext cx="6948487" cy="47831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46083" name="Rectangle 2050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3200" dirty="0"/>
              <a:t>Relationship type vs. relationship set (1)</a:t>
            </a:r>
            <a:endParaRPr lang="en-US" altLang="en-US" sz="3200" dirty="0"/>
          </a:p>
        </p:txBody>
      </p:sp>
      <p:sp>
        <p:nvSpPr>
          <p:cNvPr id="46084" name="Rectangle 205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pPr eaLnBrk="1" hangingPunct="1"/>
            <a:r>
              <a:rPr lang="en-US" altLang="en-US" dirty="0"/>
              <a:t>Relationship Type: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Is the schema description of a relationship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Identifies the relationship name and the participating entity types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Also identifies certain relationship constraints</a:t>
            </a:r>
            <a:endParaRPr lang="en-US" altLang="en-US" dirty="0"/>
          </a:p>
          <a:p>
            <a:pPr eaLnBrk="1" hangingPunct="1"/>
            <a:r>
              <a:rPr lang="en-US" altLang="en-US" dirty="0"/>
              <a:t>Relationship Set: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The current set of relationship instances represented in the database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The current </a:t>
            </a:r>
            <a:r>
              <a:rPr lang="en-US" altLang="en-US" i="1" dirty="0"/>
              <a:t>state</a:t>
            </a:r>
            <a:r>
              <a:rPr lang="en-US" altLang="en-US" dirty="0"/>
              <a:t> of a relationship type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3200" dirty="0"/>
              <a:t>Relationship type vs. relationship set (2)</a:t>
            </a:r>
            <a:endParaRPr lang="en-US" altLang="en-US" sz="3200" dirty="0"/>
          </a:p>
        </p:txBody>
      </p:sp>
      <p:sp>
        <p:nvSpPr>
          <p:cNvPr id="4710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pPr eaLnBrk="1" hangingPunct="1"/>
            <a:r>
              <a:rPr lang="en-US" altLang="en-US" sz="2400" dirty="0"/>
              <a:t>Each instance in the set relates individual participating entities – one from each participating entity type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In ER diagrams, we represent the </a:t>
            </a:r>
            <a:r>
              <a:rPr lang="en-US" altLang="en-US" sz="2400" i="1" dirty="0"/>
              <a:t>relationship type </a:t>
            </a:r>
            <a:r>
              <a:rPr lang="en-US" altLang="en-US" sz="2400" dirty="0"/>
              <a:t>as follows: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Diamond-shaped box is used to display a relationship type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Connected to the participating entity types via straight lines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Note that the relationship type is not shown with an arrow. The name should be typically be readable from left to right and top to bottom.</a:t>
            </a:r>
            <a:endParaRPr lang="en-US" altLang="en-US" sz="2400" dirty="0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48131" name="Rectangle 2050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3200" dirty="0"/>
              <a:t>Refining the COMPANY database schema by introducing relationships</a:t>
            </a:r>
            <a:endParaRPr lang="en-US" altLang="en-US" sz="3200" dirty="0"/>
          </a:p>
        </p:txBody>
      </p:sp>
      <p:sp>
        <p:nvSpPr>
          <p:cNvPr id="48132" name="Rectangle 205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pPr eaLnBrk="1" hangingPunct="1"/>
            <a:r>
              <a:rPr lang="en-US" altLang="en-US" sz="2400" dirty="0"/>
              <a:t>By examining the requirements, six relationship types are identified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All are </a:t>
            </a:r>
            <a:r>
              <a:rPr lang="en-US" altLang="en-US" sz="2400" i="1" dirty="0"/>
              <a:t>binary</a:t>
            </a:r>
            <a:r>
              <a:rPr lang="en-US" altLang="en-US" sz="2400" dirty="0"/>
              <a:t> relationships( degree 2)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Listed below with their participating entity types:</a:t>
            </a:r>
            <a:endParaRPr lang="en-US" altLang="en-US" sz="2400" dirty="0"/>
          </a:p>
          <a:p>
            <a:pPr lvl="1" eaLnBrk="1" hangingPunct="1"/>
            <a:r>
              <a:rPr lang="en-US" altLang="en-US" sz="2200" dirty="0"/>
              <a:t>WORKS_FOR (between EMPLOYEE, DEPARTMENT)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MANAGES (also between EMPLOYEE, DEPARTMENT)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CONTROLS (between DEPARTMENT, PROJECT)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WORKS_ON (between EMPLOYEE, PROJECT)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SUPERVISION (between EMPLOYEE (as subordinate), EMPLOYEE (as supervisor))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DEPENDENTS_OF (between EMPLOYEE, DEPENDENT)</a:t>
            </a:r>
            <a:endParaRPr lang="en-US" altLang="en-US" sz="2200" dirty="0"/>
          </a:p>
          <a:p>
            <a:pPr lvl="1" eaLnBrk="1" hangingPunct="1"/>
            <a:endParaRPr lang="en-US" altLang="en-US" sz="2200" dirty="0"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2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xfrm>
            <a:off x="76200" y="198438"/>
            <a:ext cx="7607300" cy="62230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3200" dirty="0"/>
              <a:t>ER DIAGRAM – Relationship Types are:</a:t>
            </a:r>
            <a:br>
              <a:rPr lang="en-US" altLang="en-US" sz="3200" dirty="0"/>
            </a:br>
            <a:r>
              <a:rPr lang="en-US" altLang="en-US" sz="1400" b="1" dirty="0"/>
              <a:t>WORKS_FOR, MANAGES, WORKS_ON, CONTROLS, SUPERVISION, DEPENDENTS_OF</a:t>
            </a:r>
            <a:endParaRPr lang="en-US" altLang="en-US" sz="1400" b="1" dirty="0"/>
          </a:p>
        </p:txBody>
      </p:sp>
      <p:pic>
        <p:nvPicPr>
          <p:cNvPr id="49156" name="Picture 4" descr="fig03_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830263"/>
            <a:ext cx="6172200" cy="5949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51203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dirty="0"/>
              <a:t>Discussion on Relationship Types</a:t>
            </a:r>
            <a:endParaRPr lang="en-US" altLang="en-US" dirty="0"/>
          </a:p>
        </p:txBody>
      </p:sp>
      <p:sp>
        <p:nvSpPr>
          <p:cNvPr id="51204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pPr eaLnBrk="1" hangingPunct="1"/>
            <a:r>
              <a:rPr lang="en-US" altLang="en-US" sz="2400" dirty="0"/>
              <a:t>In the refined design, some attributes from the initial entity types are refined into relationships:</a:t>
            </a:r>
            <a:endParaRPr lang="en-US" altLang="en-US" sz="2400" dirty="0"/>
          </a:p>
          <a:p>
            <a:pPr lvl="1" eaLnBrk="1" hangingPunct="1"/>
            <a:r>
              <a:rPr lang="en-US" altLang="en-US" sz="2200" dirty="0"/>
              <a:t>Manager of DEPARTMENT -&gt; MANAGES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Works_on of EMPLOYEE -&gt; WORKS_ON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Department of EMPLOYEE -&gt; WORKS_FOR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etc</a:t>
            </a:r>
            <a:endParaRPr lang="en-US" altLang="en-US" sz="2200" dirty="0"/>
          </a:p>
          <a:p>
            <a:pPr eaLnBrk="1" hangingPunct="1"/>
            <a:r>
              <a:rPr lang="en-US" altLang="en-US" sz="2400" dirty="0"/>
              <a:t>In general, more than one relationship type can exist between the same participating entity types </a:t>
            </a:r>
            <a:endParaRPr lang="en-US" altLang="en-US" sz="2400" dirty="0"/>
          </a:p>
          <a:p>
            <a:pPr lvl="1" eaLnBrk="1" hangingPunct="1"/>
            <a:r>
              <a:rPr lang="en-US" altLang="en-US" sz="2200" dirty="0"/>
              <a:t>MANAGES and WORKS_FOR are distinct relationship types between EMPLOYEE and DEPARTMENT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Different meanings and different relationship instances.</a:t>
            </a:r>
            <a:endParaRPr lang="en-US" altLang="en-US" sz="2200" dirty="0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53251" name="Rectangle 1028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dirty="0"/>
              <a:t>Constraints on Relationships</a:t>
            </a:r>
            <a:br>
              <a:rPr lang="en-US" altLang="en-US" dirty="0"/>
            </a:br>
            <a:r>
              <a:rPr lang="en-US" altLang="en-US" dirty="0"/>
              <a:t>known as Structural Constraints</a:t>
            </a:r>
            <a:endParaRPr lang="en-US" altLang="en-US" dirty="0"/>
          </a:p>
        </p:txBody>
      </p:sp>
      <p:sp>
        <p:nvSpPr>
          <p:cNvPr id="53252" name="Rectangle 1029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pPr eaLnBrk="1" hangingPunct="1"/>
            <a:r>
              <a:rPr lang="en-US" altLang="en-US" sz="2400" dirty="0"/>
              <a:t>Constraints on Relationship Types</a:t>
            </a:r>
            <a:endParaRPr lang="en-US" altLang="en-US" sz="2400" dirty="0"/>
          </a:p>
          <a:p>
            <a:pPr lvl="1" eaLnBrk="1" hangingPunct="1"/>
            <a:r>
              <a:rPr lang="en-US" altLang="en-US" sz="2200" dirty="0"/>
              <a:t>(Also known as ratio constraints)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Cardinality Ratio (specifies </a:t>
            </a:r>
            <a:r>
              <a:rPr lang="en-US" altLang="en-US" sz="2200" i="1" dirty="0"/>
              <a:t>maximum</a:t>
            </a:r>
            <a:r>
              <a:rPr lang="en-US" altLang="en-US" sz="2200" dirty="0"/>
              <a:t> participation) </a:t>
            </a:r>
            <a:endParaRPr lang="en-US" altLang="en-US" sz="2200" dirty="0"/>
          </a:p>
          <a:p>
            <a:pPr lvl="2" eaLnBrk="1" hangingPunct="1"/>
            <a:r>
              <a:rPr lang="en-US" altLang="en-US" sz="2000" dirty="0"/>
              <a:t>One-to-one (1:1)</a:t>
            </a:r>
            <a:endParaRPr lang="en-US" altLang="en-US" sz="2000" dirty="0"/>
          </a:p>
          <a:p>
            <a:pPr lvl="2" eaLnBrk="1" hangingPunct="1"/>
            <a:r>
              <a:rPr lang="en-US" altLang="en-US" sz="2000" dirty="0"/>
              <a:t>One-to-many (1:N) or Many-to-one (N:1)</a:t>
            </a:r>
            <a:endParaRPr lang="en-US" altLang="en-US" sz="2000" dirty="0"/>
          </a:p>
          <a:p>
            <a:pPr lvl="2" eaLnBrk="1" hangingPunct="1"/>
            <a:r>
              <a:rPr lang="en-US" altLang="en-US" sz="2000" dirty="0"/>
              <a:t>Many-to-many (M:N)</a:t>
            </a:r>
            <a:endParaRPr lang="en-US" altLang="en-US" sz="2000" dirty="0"/>
          </a:p>
          <a:p>
            <a:pPr lvl="1" eaLnBrk="1" hangingPunct="1"/>
            <a:r>
              <a:rPr lang="en-US" altLang="en-US" sz="2200" dirty="0"/>
              <a:t>Existence Dependency Constraint (specifies </a:t>
            </a:r>
            <a:r>
              <a:rPr lang="en-US" altLang="en-US" sz="2200" i="1" dirty="0"/>
              <a:t>minimum</a:t>
            </a:r>
            <a:r>
              <a:rPr lang="en-US" altLang="en-US" sz="2200" dirty="0"/>
              <a:t> participation) (also called participation constraint)</a:t>
            </a:r>
            <a:endParaRPr lang="en-US" altLang="en-US" sz="2200" dirty="0"/>
          </a:p>
          <a:p>
            <a:pPr lvl="2" eaLnBrk="1" hangingPunct="1"/>
            <a:r>
              <a:rPr lang="en-US" altLang="en-US" sz="2000" dirty="0"/>
              <a:t>zero (optional participation, not existence-dependent, partial) – expressed as single line connecting the participating entity type to the relationship</a:t>
            </a:r>
            <a:endParaRPr lang="en-US" altLang="en-US" sz="2000" dirty="0"/>
          </a:p>
          <a:p>
            <a:pPr lvl="2" eaLnBrk="1" hangingPunct="1"/>
            <a:r>
              <a:rPr lang="en-US" altLang="en-US" sz="2000" dirty="0"/>
              <a:t>one or more (mandatory participation, existence-dependent, total participation) – expressed as double line connecting the participating entity type to the relationship</a:t>
            </a:r>
            <a:endParaRPr lang="en-US" altLang="en-US" sz="2000" dirty="0"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55299" name="Rectangle 1028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dirty="0"/>
              <a:t>Recursive Relationship Type</a:t>
            </a:r>
            <a:endParaRPr lang="en-US" altLang="en-US" dirty="0"/>
          </a:p>
        </p:txBody>
      </p:sp>
      <p:sp>
        <p:nvSpPr>
          <p:cNvPr id="55300" name="Rectangle 1029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pPr eaLnBrk="1" hangingPunct="1"/>
            <a:r>
              <a:rPr lang="en-US" altLang="en-US" sz="2400" dirty="0"/>
              <a:t>A relationship type between the same participating entity type in </a:t>
            </a:r>
            <a:r>
              <a:rPr lang="en-US" altLang="en-US" sz="2400" b="1" dirty="0"/>
              <a:t>distinct roles</a:t>
            </a:r>
            <a:endParaRPr lang="en-US" altLang="en-US" sz="2400" b="1" dirty="0"/>
          </a:p>
          <a:p>
            <a:pPr eaLnBrk="1" hangingPunct="1"/>
            <a:r>
              <a:rPr lang="en-US" altLang="en-US" sz="2400" dirty="0"/>
              <a:t>Also called a</a:t>
            </a:r>
            <a:r>
              <a:rPr lang="en-US" altLang="en-US" sz="2400" b="1" dirty="0"/>
              <a:t> self-referencing </a:t>
            </a:r>
            <a:r>
              <a:rPr lang="en-US" altLang="en-US" sz="2400" dirty="0"/>
              <a:t>relationship type.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Example: the SUPERVISION relationship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EMPLOYEE participates twice in two distinct roles:</a:t>
            </a:r>
            <a:endParaRPr lang="en-US" altLang="en-US" sz="2400" dirty="0"/>
          </a:p>
          <a:p>
            <a:pPr lvl="1" eaLnBrk="1" hangingPunct="1"/>
            <a:r>
              <a:rPr lang="en-US" altLang="en-US" sz="2200" dirty="0"/>
              <a:t>supervisor (or boss) role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supervisee (or subordinate) role</a:t>
            </a:r>
            <a:endParaRPr lang="en-US" altLang="en-US" sz="2200" dirty="0"/>
          </a:p>
          <a:p>
            <a:pPr eaLnBrk="1" hangingPunct="1"/>
            <a:r>
              <a:rPr lang="en-US" altLang="en-US" sz="2400" dirty="0"/>
              <a:t>Each relationship instance relates two distinct EMPLOYEE entities:</a:t>
            </a:r>
            <a:endParaRPr lang="en-US" altLang="en-US" sz="2400" dirty="0"/>
          </a:p>
          <a:p>
            <a:pPr lvl="1" eaLnBrk="1" hangingPunct="1"/>
            <a:r>
              <a:rPr lang="en-US" altLang="en-US" sz="2200" dirty="0"/>
              <a:t>One employee in </a:t>
            </a:r>
            <a:r>
              <a:rPr lang="en-US" altLang="en-US" sz="2200" i="1" dirty="0"/>
              <a:t>supervisor</a:t>
            </a:r>
            <a:r>
              <a:rPr lang="en-US" altLang="en-US" sz="2200" dirty="0"/>
              <a:t> role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One employee in </a:t>
            </a:r>
            <a:r>
              <a:rPr lang="en-US" altLang="en-US" sz="2200" i="1" dirty="0"/>
              <a:t>supervisee</a:t>
            </a:r>
            <a:r>
              <a:rPr lang="en-US" altLang="en-US" sz="2200" dirty="0"/>
              <a:t> role</a:t>
            </a:r>
            <a:endParaRPr lang="en-US" altLang="en-US" sz="2200" dirty="0"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2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>
          <a:xfrm>
            <a:off x="622300" y="215900"/>
            <a:ext cx="7940675" cy="768350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dirty="0"/>
              <a:t>Recursive Relationship Type is: </a:t>
            </a:r>
            <a:r>
              <a:rPr lang="en-US" altLang="en-US" sz="2400" b="1" dirty="0"/>
              <a:t>SUPERVISION</a:t>
            </a:r>
            <a:br>
              <a:rPr lang="en-US" altLang="en-US" sz="2400" b="1" dirty="0"/>
            </a:br>
            <a:r>
              <a:rPr lang="en-US" altLang="en-US" sz="2800" b="1" dirty="0"/>
              <a:t>(participation role names are shown)</a:t>
            </a:r>
            <a:endParaRPr lang="en-US" altLang="en-US" sz="2400" b="1" dirty="0"/>
          </a:p>
        </p:txBody>
      </p:sp>
      <p:pic>
        <p:nvPicPr>
          <p:cNvPr id="57348" name="Picture 4" descr="fig03_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911225"/>
            <a:ext cx="5791200" cy="5583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59395" name="Rectangle 2050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dirty="0"/>
              <a:t>Weak Entity Types</a:t>
            </a:r>
            <a:endParaRPr lang="en-US" altLang="en-US" dirty="0"/>
          </a:p>
        </p:txBody>
      </p:sp>
      <p:sp>
        <p:nvSpPr>
          <p:cNvPr id="59396" name="Rectangle 205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An entity that does not have a key attribute and that is identification-dependent on another entity type.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weak entity must participate in an identifying relationship type with an owner or identifying entity type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Entities are identified by the combination of: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 partial key of the weak entity type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particular entity they are related to in the identifying relationship  type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Example: </a:t>
            </a:r>
            <a:endParaRPr lang="en-US" altLang="en-US" sz="20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 DEPENDENT entity is identified by the dependent’s first name, </a:t>
            </a:r>
            <a:r>
              <a:rPr lang="en-US" altLang="en-US" sz="2000" i="1" dirty="0"/>
              <a:t>and</a:t>
            </a:r>
            <a:r>
              <a:rPr lang="en-US" altLang="en-US" sz="2000" dirty="0"/>
              <a:t> the specific EMPLOYEE with whom the dependent is related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Name of DEPENDENT is the </a:t>
            </a:r>
            <a:r>
              <a:rPr lang="en-US" altLang="en-US" sz="2000" i="1" dirty="0"/>
              <a:t>partial key</a:t>
            </a:r>
            <a:endParaRPr lang="en-US" altLang="en-US" sz="2000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DEPENDENT is a </a:t>
            </a:r>
            <a:r>
              <a:rPr lang="en-US" altLang="en-US" sz="2000" i="1" dirty="0"/>
              <a:t>weak entity type</a:t>
            </a:r>
            <a:endParaRPr lang="en-US" altLang="en-US" sz="2000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EMPLOYEE is its identifying entity type via the identifying relationship type DEPENDENT_OF</a:t>
            </a:r>
            <a:endParaRPr lang="en-US" altLang="en-US" sz="20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pic>
        <p:nvPicPr>
          <p:cNvPr id="9219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196850"/>
            <a:ext cx="5791200" cy="6203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61443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dirty="0"/>
              <a:t>Attributes of Relationship types</a:t>
            </a:r>
            <a:endParaRPr lang="en-US" altLang="en-US" dirty="0"/>
          </a:p>
        </p:txBody>
      </p:sp>
      <p:sp>
        <p:nvSpPr>
          <p:cNvPr id="61444" name="Rectangle 7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 relationship type can have attributes: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For example, HoursPerWeek of WORKS_ON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Its value for each relationship instance describes the number of hours per week that an EMPLOYEE works on a PROJECT.</a:t>
            </a:r>
            <a:endParaRPr lang="en-US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A value of HoursPerWeek depends on a particular (employee, project) combination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Most relationship attributes are used with M:N relationships</a:t>
            </a:r>
            <a:endParaRPr lang="en-US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In 1:N relationships, they can be transferred to the entity type on the N-side of the relationship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2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dirty="0"/>
              <a:t>Example Attribute of a Relationship Type: </a:t>
            </a:r>
            <a:br>
              <a:rPr lang="en-US" altLang="en-US" dirty="0"/>
            </a:br>
            <a:r>
              <a:rPr lang="en-US" altLang="en-US" dirty="0"/>
              <a:t>Hours of WORKS_ON</a:t>
            </a:r>
            <a:endParaRPr lang="en-US" altLang="en-US" dirty="0"/>
          </a:p>
        </p:txBody>
      </p:sp>
      <p:pic>
        <p:nvPicPr>
          <p:cNvPr id="63492" name="Picture 4" descr="fig03_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1579563"/>
            <a:ext cx="5080000" cy="48974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65539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dirty="0"/>
              <a:t>Notation for Constraints on Relationships</a:t>
            </a:r>
            <a:endParaRPr lang="en-US" altLang="en-US" dirty="0"/>
          </a:p>
        </p:txBody>
      </p:sp>
      <p:sp>
        <p:nvSpPr>
          <p:cNvPr id="65540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Cardinality ratio (of a binary relationship): 1:1, 1:N, N:1, or M:N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Shown by placing appropriate numbers on the relationship edges.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Participation constraint (on each participating entity type): total (called existence dependency) or partial.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Total shown by double line, partial by single line.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NOTE: These are easy to specify for Binary Relationship Types.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67587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dirty="0"/>
              <a:t>Alternative (min, max) notation for relationship structural constraints:</a:t>
            </a:r>
            <a:endParaRPr lang="en-US" altLang="en-US" dirty="0"/>
          </a:p>
        </p:txBody>
      </p:sp>
      <p:sp>
        <p:nvSpPr>
          <p:cNvPr id="67588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Specified on each participation of an entity type E in a relationship type R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Specifies that each entity e in E participates in at least </a:t>
            </a:r>
            <a:r>
              <a:rPr lang="en-US" altLang="en-US" sz="2000" i="1" dirty="0"/>
              <a:t>min</a:t>
            </a:r>
            <a:r>
              <a:rPr lang="en-US" altLang="en-US" sz="2000" dirty="0"/>
              <a:t> and at most </a:t>
            </a:r>
            <a:r>
              <a:rPr lang="en-US" altLang="en-US" sz="2000" i="1" dirty="0"/>
              <a:t>max</a:t>
            </a:r>
            <a:r>
              <a:rPr lang="en-US" altLang="en-US" sz="2000" dirty="0"/>
              <a:t> relationship instances in R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Default(no constraint): min</a:t>
            </a:r>
            <a:r>
              <a:rPr lang="en-US" altLang="en-US" sz="2000" dirty="0">
                <a:sym typeface="Symbol" panose="05050102010706020507" pitchFamily="18" charset="2"/>
              </a:rPr>
              <a:t>=0, max=n (signifying no limit)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Must have minmax, min0, max 1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Derived from the knowledge of mini-world constraints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Examples: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 department has exactly one manager and an employee can manage at most one department.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Specify (0,1) for participation of EMPLOYEE in MANAGES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Specify (1,1) for participation of DEPARTMENT in MANAGES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An employee can work for exactly one department but a department can have any number of employees.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Specify (1,1) for participation of EMPLOYEE in WORKS_FOR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Specify (0,n) for participation of DEPARTMENT in WORKS_FOR</a:t>
            </a:r>
            <a:endParaRPr lang="en-US" altLang="en-US" sz="1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69635" name="Rectangle 2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dirty="0"/>
              <a:t>The (min,max) notation for relationship constraints</a:t>
            </a:r>
            <a:endParaRPr lang="en-US" altLang="en-US" dirty="0"/>
          </a:p>
        </p:txBody>
      </p:sp>
      <p:pic>
        <p:nvPicPr>
          <p:cNvPr id="69636" name="Picture 27" descr="Slide3-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013" y="2209800"/>
            <a:ext cx="7773987" cy="2868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637" name="Text Box 28" descr="Pink tissue paper"/>
          <p:cNvSpPr txBox="1"/>
          <p:nvPr/>
        </p:nvSpPr>
        <p:spPr>
          <a:xfrm>
            <a:off x="1295400" y="5410200"/>
            <a:ext cx="6477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Read the min,max numbers next to the entity type and looking </a:t>
            </a:r>
            <a:r>
              <a:rPr lang="en-US" altLang="en-US" sz="2400" b="1" dirty="0">
                <a:solidFill>
                  <a:schemeClr val="tx1"/>
                </a:solidFill>
              </a:rPr>
              <a:t>away from </a:t>
            </a:r>
            <a:r>
              <a:rPr lang="en-US" altLang="en-US" sz="2400" dirty="0">
                <a:solidFill>
                  <a:schemeClr val="tx1"/>
                </a:solidFill>
              </a:rPr>
              <a:t>the entity type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71683" name="Rectangle 2"/>
          <p:cNvSpPr>
            <a:spLocks noGrp="1"/>
          </p:cNvSpPr>
          <p:nvPr>
            <p:ph type="title"/>
          </p:nvPr>
        </p:nvSpPr>
        <p:spPr>
          <a:xfrm>
            <a:off x="0" y="3048000"/>
            <a:ext cx="2147888" cy="3201988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2000" dirty="0"/>
              <a:t>COMPANY ER Schema Diagram using (min, max) notation</a:t>
            </a:r>
            <a:endParaRPr lang="en-US" altLang="en-US" sz="2000" dirty="0"/>
          </a:p>
        </p:txBody>
      </p:sp>
      <p:pic>
        <p:nvPicPr>
          <p:cNvPr id="71684" name="Picture 4" descr="fig03_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96838"/>
            <a:ext cx="6324600" cy="6705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dirty="0"/>
              <a:t>Alternative diagrammatic notation</a:t>
            </a:r>
            <a:endParaRPr lang="en-US" altLang="en-US" dirty="0"/>
          </a:p>
        </p:txBody>
      </p:sp>
      <p:sp>
        <p:nvSpPr>
          <p:cNvPr id="7373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pPr eaLnBrk="1" hangingPunct="1"/>
            <a:r>
              <a:rPr lang="en-US" altLang="en-US" dirty="0"/>
              <a:t>ER diagrams is one popular example for displaying database schemas</a:t>
            </a:r>
            <a:endParaRPr lang="en-US" altLang="en-US" dirty="0"/>
          </a:p>
          <a:p>
            <a:pPr eaLnBrk="1" hangingPunct="1"/>
            <a:r>
              <a:rPr lang="en-US" altLang="en-US" dirty="0"/>
              <a:t>Many other notations exist in the literature and in various database design and modeling tools</a:t>
            </a:r>
            <a:endParaRPr lang="en-US" altLang="en-US" dirty="0"/>
          </a:p>
          <a:p>
            <a:pPr eaLnBrk="1" hangingPunct="1"/>
            <a:r>
              <a:rPr lang="en-US" altLang="en-US" dirty="0"/>
              <a:t>Appendix A illustrates some of the alternative notations that have been used</a:t>
            </a:r>
            <a:endParaRPr lang="en-US" altLang="en-US" dirty="0"/>
          </a:p>
          <a:p>
            <a:pPr eaLnBrk="1" hangingPunct="1"/>
            <a:r>
              <a:rPr lang="en-US" altLang="en-US" dirty="0"/>
              <a:t>UML class diagrams is representative of another way of displaying ER concepts that is used in several commercial design tools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74755" name="Rectangle 2"/>
          <p:cNvSpPr>
            <a:spLocks noGrp="1"/>
          </p:cNvSpPr>
          <p:nvPr>
            <p:ph type="title"/>
          </p:nvPr>
        </p:nvSpPr>
        <p:spPr>
          <a:xfrm>
            <a:off x="131763" y="4495800"/>
            <a:ext cx="2133600" cy="1982788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3200" dirty="0"/>
              <a:t>Summary of notation for ER diagrams</a:t>
            </a:r>
            <a:endParaRPr lang="en-US" altLang="en-US" sz="3200" dirty="0"/>
          </a:p>
        </p:txBody>
      </p:sp>
      <p:pic>
        <p:nvPicPr>
          <p:cNvPr id="74756" name="Picture 4" descr="fig03_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0163" y="77788"/>
            <a:ext cx="5049837" cy="6724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25730" y="1657985"/>
            <a:ext cx="1703070" cy="2197735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FF0000"/>
                </a:solidFill>
                <a:highlight>
                  <a:srgbClr val="FFFF00"/>
                </a:highlight>
                <a:latin typeface="-apple-system"/>
                <a:ea typeface="MS PGothic" panose="020B0600070205080204" pitchFamily="34" charset="-128"/>
                <a:cs typeface="+mn-cs"/>
              </a:rPr>
              <a:t>Chen – </a:t>
            </a:r>
            <a:endParaRPr kumimoji="0" lang="en-US" altLang="zh-CN" b="1" kern="1200" cap="none" spc="0" normalizeH="0" baseline="0" noProof="0" dirty="0">
              <a:solidFill>
                <a:srgbClr val="FF0000"/>
              </a:solidFill>
              <a:highlight>
                <a:srgbClr val="FFFF00"/>
              </a:highlight>
              <a:latin typeface="-apple-system"/>
              <a:ea typeface="MS PGothic" panose="020B0600070205080204" pitchFamily="34" charset="-128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FF0000"/>
                </a:solidFill>
                <a:highlight>
                  <a:srgbClr val="FFFF00"/>
                </a:highlight>
                <a:latin typeface="-apple-system"/>
                <a:ea typeface="MS PGothic" panose="020B0600070205080204" pitchFamily="34" charset="-128"/>
                <a:cs typeface="+mn-cs"/>
              </a:rPr>
              <a:t>Our focus </a:t>
            </a:r>
            <a:endParaRPr kumimoji="0" lang="en-US" altLang="zh-CN" b="1" kern="1200" cap="none" spc="0" normalizeH="0" baseline="0" noProof="0" dirty="0">
              <a:solidFill>
                <a:srgbClr val="FF0000"/>
              </a:solidFill>
              <a:highlight>
                <a:srgbClr val="FFFF00"/>
              </a:highlight>
              <a:latin typeface="-apple-system"/>
              <a:ea typeface="MS PGothic" panose="020B0600070205080204" pitchFamily="34" charset="-128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FF0000"/>
                </a:solidFill>
                <a:highlight>
                  <a:srgbClr val="FFFF00"/>
                </a:highlight>
                <a:latin typeface="-apple-system"/>
                <a:ea typeface="MS PGothic" panose="020B0600070205080204" pitchFamily="34" charset="-128"/>
                <a:cs typeface="+mn-cs"/>
              </a:rPr>
              <a:t>is Chen </a:t>
            </a:r>
            <a:endParaRPr kumimoji="0" lang="en-US" altLang="zh-CN" b="1" kern="1200" cap="none" spc="0" normalizeH="0" baseline="0" noProof="0" dirty="0">
              <a:solidFill>
                <a:srgbClr val="FF0000"/>
              </a:solidFill>
              <a:highlight>
                <a:srgbClr val="FFFF00"/>
              </a:highlight>
              <a:latin typeface="-apple-system"/>
              <a:ea typeface="MS PGothic" panose="020B0600070205080204" pitchFamily="34" charset="-128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FF0000"/>
                </a:solidFill>
                <a:highlight>
                  <a:srgbClr val="FFFF00"/>
                </a:highlight>
                <a:latin typeface="-apple-system"/>
                <a:ea typeface="MS PGothic" panose="020B0600070205080204" pitchFamily="34" charset="-128"/>
                <a:cs typeface="+mn-cs"/>
              </a:rPr>
              <a:t>notations </a:t>
            </a:r>
            <a:endParaRPr kumimoji="0" lang="en-US" altLang="zh-CN" b="1" kern="1200" cap="none" spc="0" normalizeH="0" baseline="0" noProof="0" dirty="0">
              <a:solidFill>
                <a:srgbClr val="FF0000"/>
              </a:solidFill>
              <a:highlight>
                <a:srgbClr val="FFFF00"/>
              </a:highlight>
              <a:latin typeface="-apple-system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757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3200" dirty="0"/>
              <a:t>UML class diagrams</a:t>
            </a:r>
            <a:endParaRPr lang="en-US" altLang="en-US" sz="3200" dirty="0"/>
          </a:p>
        </p:txBody>
      </p:sp>
      <p:sp>
        <p:nvSpPr>
          <p:cNvPr id="7578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Represent classes (similar to entity types) as large rounded boxes with three sections: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Top section includes entity type (class) name</a:t>
            </a:r>
            <a:endParaRPr lang="en-US" altLang="en-US" sz="22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Second section includes attributes</a:t>
            </a:r>
            <a:endParaRPr lang="en-US" altLang="en-US" sz="22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Third section includes class operations (operations are not in basic ER model)</a:t>
            </a:r>
            <a:endParaRPr lang="en-US" altLang="en-US" sz="22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Relationships (called associations) represented as lines connecting the classes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Other UML terminology also differs from ER terminology</a:t>
            </a:r>
            <a:endParaRPr lang="en-US" altLang="en-US" sz="22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Used in database design and object-oriented software design</a:t>
            </a: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UML has many other types of diagrams for software design</a:t>
            </a: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76803" name="Rectangle 2"/>
          <p:cNvSpPr>
            <a:spLocks noGrp="1"/>
          </p:cNvSpPr>
          <p:nvPr>
            <p:ph type="title"/>
          </p:nvPr>
        </p:nvSpPr>
        <p:spPr>
          <a:xfrm>
            <a:off x="203200" y="136525"/>
            <a:ext cx="8915400" cy="49530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2800" dirty="0"/>
              <a:t>UML class diagram for COMPANY database schema</a:t>
            </a:r>
            <a:endParaRPr lang="en-US" altLang="en-US" sz="2800" dirty="0"/>
          </a:p>
        </p:txBody>
      </p:sp>
      <p:pic>
        <p:nvPicPr>
          <p:cNvPr id="76804" name="Picture 4" descr="fig03_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913" y="592138"/>
            <a:ext cx="8610600" cy="6153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ERM/ERD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294687" cy="5105400"/>
          </a:xfrm>
        </p:spPr>
        <p:txBody>
          <a:bodyPr/>
          <a:lstStyle/>
          <a:p>
            <a:pPr algn="just"/>
            <a:r>
              <a:rPr lang="en-US" altLang="zh-CN" sz="2400" dirty="0"/>
              <a:t>Entity:</a:t>
            </a:r>
            <a:endParaRPr lang="en-US" altLang="zh-CN" sz="2400" dirty="0"/>
          </a:p>
          <a:p>
            <a:pPr lvl="1" algn="just"/>
            <a:r>
              <a:rPr lang="en-US" altLang="zh-CN" sz="2400" dirty="0"/>
              <a:t>An entity is a “thing" in the real world with an independent existence. May be an object with physical existence (ex: house, person) or </a:t>
            </a:r>
            <a:endParaRPr lang="en-US" altLang="zh-CN" sz="2400" dirty="0"/>
          </a:p>
          <a:p>
            <a:pPr lvl="1" algn="just"/>
            <a:r>
              <a:rPr lang="en-US" altLang="zh-CN" sz="2200" dirty="0"/>
              <a:t>with a conceptual existence(ex: course, job)</a:t>
            </a:r>
            <a:endParaRPr lang="en-US" altLang="zh-CN" sz="2200" dirty="0"/>
          </a:p>
          <a:p>
            <a:pPr algn="just"/>
            <a:r>
              <a:rPr lang="en-US" altLang="zh-CN" sz="2400" dirty="0"/>
              <a:t>Attributes:</a:t>
            </a:r>
            <a:endParaRPr lang="en-US" altLang="zh-CN" sz="2400" dirty="0"/>
          </a:p>
          <a:p>
            <a:pPr lvl="1" algn="just"/>
            <a:r>
              <a:rPr lang="en-US" altLang="zh-CN" sz="2400" dirty="0"/>
              <a:t>Properties that describe the entities.</a:t>
            </a:r>
            <a:endParaRPr lang="en-US" altLang="zh-CN" sz="2400" dirty="0"/>
          </a:p>
          <a:p>
            <a:pPr lvl="1" algn="just"/>
            <a:r>
              <a:rPr lang="en-US" altLang="zh-CN" sz="2400" dirty="0"/>
              <a:t>Person(E):</a:t>
            </a:r>
            <a:endParaRPr lang="en-US" altLang="zh-CN" sz="2400" dirty="0"/>
          </a:p>
          <a:p>
            <a:pPr lvl="2" algn="just"/>
            <a:r>
              <a:rPr lang="en-US" altLang="zh-CN" sz="2000" dirty="0"/>
              <a:t>NAME</a:t>
            </a:r>
            <a:endParaRPr lang="en-US" altLang="zh-CN" sz="2000" dirty="0"/>
          </a:p>
          <a:p>
            <a:pPr lvl="2" algn="just"/>
            <a:r>
              <a:rPr lang="en-US" altLang="zh-CN" sz="2000" dirty="0"/>
              <a:t>AGE</a:t>
            </a:r>
            <a:endParaRPr lang="en-US" altLang="zh-CN" sz="2000" dirty="0"/>
          </a:p>
          <a:p>
            <a:pPr lvl="2" algn="just"/>
            <a:r>
              <a:rPr lang="en-US" altLang="zh-CN" sz="2000" dirty="0"/>
              <a:t>ADDRESS</a:t>
            </a:r>
            <a:endParaRPr lang="en-US" altLang="zh-CN" sz="2000" dirty="0"/>
          </a:p>
          <a:p>
            <a:pPr lvl="2" algn="just"/>
            <a:r>
              <a:rPr lang="en-US" altLang="zh-CN" sz="2000" dirty="0"/>
              <a:t>PHONENUMBER</a:t>
            </a:r>
            <a:endParaRPr lang="en-US" altLang="zh-CN" sz="2000" dirty="0"/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77827" name="Rectangle 2"/>
          <p:cNvSpPr>
            <a:spLocks noGrp="1"/>
          </p:cNvSpPr>
          <p:nvPr>
            <p:ph type="title"/>
          </p:nvPr>
        </p:nvSpPr>
        <p:spPr>
          <a:xfrm>
            <a:off x="30163" y="5654675"/>
            <a:ext cx="2667000" cy="992188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3200" dirty="0"/>
              <a:t>Other alternative diagrammatic notations</a:t>
            </a:r>
            <a:endParaRPr lang="en-US" altLang="en-US" sz="3200" dirty="0"/>
          </a:p>
        </p:txBody>
      </p:sp>
      <p:pic>
        <p:nvPicPr>
          <p:cNvPr id="77828" name="Picture 4" descr="figA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4450" y="104775"/>
            <a:ext cx="5184775" cy="6524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0163" y="1600200"/>
            <a:ext cx="3505200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FF0000"/>
                </a:solidFill>
                <a:highlight>
                  <a:srgbClr val="FFFF00"/>
                </a:highlight>
                <a:latin typeface="-apple-system"/>
                <a:ea typeface="MS PGothic" panose="020B0600070205080204" pitchFamily="34" charset="-128"/>
                <a:cs typeface="+mn-cs"/>
              </a:rPr>
              <a:t>Chen – Our focus is Chen notations </a:t>
            </a:r>
            <a:endParaRPr kumimoji="0" lang="en-US" altLang="zh-CN" b="1" kern="1200" cap="none" spc="0" normalizeH="0" baseline="0" noProof="0" dirty="0">
              <a:solidFill>
                <a:srgbClr val="FF0000"/>
              </a:solidFill>
              <a:highlight>
                <a:srgbClr val="FFFF00"/>
              </a:highlight>
              <a:latin typeface="-apple-system"/>
              <a:ea typeface="MS PGothic" panose="020B0600070205080204" pitchFamily="34" charset="-128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FF0000"/>
                </a:solidFill>
                <a:latin typeface="-apple-system"/>
                <a:ea typeface="MS PGothic" panose="020B0600070205080204" pitchFamily="34" charset="-128"/>
                <a:cs typeface="+mn-cs"/>
              </a:rPr>
              <a:t>Crow’s Foot</a:t>
            </a:r>
            <a:endParaRPr kumimoji="0" lang="en-US" altLang="zh-CN" b="1" kern="1200" cap="none" spc="0" normalizeH="0" baseline="0" noProof="0" dirty="0">
              <a:solidFill>
                <a:srgbClr val="FF0000"/>
              </a:solidFill>
              <a:latin typeface="-apple-system"/>
              <a:ea typeface="MS PGothic" panose="020B0600070205080204" pitchFamily="34" charset="-128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FF0000"/>
                </a:solidFill>
                <a:latin typeface="-apple-system"/>
                <a:ea typeface="MS PGothic" panose="020B0600070205080204" pitchFamily="34" charset="-128"/>
                <a:cs typeface="+mn-cs"/>
              </a:rPr>
              <a:t>Bachman</a:t>
            </a:r>
            <a:endParaRPr kumimoji="0" lang="en-US" altLang="zh-CN" b="1" kern="1200" cap="none" spc="0" normalizeH="0" baseline="0" noProof="0" dirty="0">
              <a:solidFill>
                <a:srgbClr val="FF0000"/>
              </a:solidFill>
              <a:latin typeface="-apple-system"/>
              <a:ea typeface="MS PGothic" panose="020B0600070205080204" pitchFamily="34" charset="-128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FF0000"/>
                </a:solidFill>
                <a:latin typeface="-apple-system"/>
                <a:ea typeface="MS PGothic" panose="020B0600070205080204" pitchFamily="34" charset="-128"/>
                <a:cs typeface="+mn-cs"/>
              </a:rPr>
              <a:t>IDEF1X</a:t>
            </a:r>
            <a:endParaRPr kumimoji="0" lang="en-US" altLang="zh-CN" b="1" kern="1200" cap="none" spc="0" normalizeH="0" baseline="0" noProof="0" dirty="0">
              <a:solidFill>
                <a:srgbClr val="FF0000"/>
              </a:solidFill>
              <a:latin typeface="-apple-system"/>
              <a:ea typeface="MS PGothic" panose="020B0600070205080204" pitchFamily="34" charset="-128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FF0000"/>
                </a:solidFill>
                <a:latin typeface="-apple-system"/>
                <a:ea typeface="MS PGothic" panose="020B0600070205080204" pitchFamily="34" charset="-128"/>
                <a:cs typeface="+mn-cs"/>
              </a:rPr>
              <a:t>Barker</a:t>
            </a:r>
            <a:endParaRPr kumimoji="0" lang="en-US" altLang="zh-CN" b="1" kern="1200" cap="none" spc="0" normalizeH="0" baseline="0" noProof="0" dirty="0">
              <a:solidFill>
                <a:srgbClr val="FF0000"/>
              </a:solidFill>
              <a:latin typeface="-apple-system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pic>
        <p:nvPicPr>
          <p:cNvPr id="79877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725" y="152400"/>
            <a:ext cx="7702550" cy="6434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pic>
        <p:nvPicPr>
          <p:cNvPr id="80901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30363"/>
            <a:ext cx="9144000" cy="3597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endParaRPr lang="zh-CN" altLang="en-US" dirty="0"/>
          </a:p>
        </p:txBody>
      </p:sp>
      <p:sp>
        <p:nvSpPr>
          <p:cNvPr id="81924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pic>
        <p:nvPicPr>
          <p:cNvPr id="8192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43000"/>
            <a:ext cx="9144000" cy="5060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endParaRPr lang="zh-CN" altLang="en-US" dirty="0"/>
          </a:p>
        </p:txBody>
      </p:sp>
      <p:sp>
        <p:nvSpPr>
          <p:cNvPr id="82948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pic>
        <p:nvPicPr>
          <p:cNvPr id="82949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50875"/>
            <a:ext cx="9144000" cy="5556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>
              <a:buNone/>
            </a:pPr>
            <a:endParaRPr lang="zh-CN" altLang="en-US" dirty="0"/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endParaRPr lang="zh-CN" altLang="en-US" dirty="0"/>
          </a:p>
        </p:txBody>
      </p:sp>
      <p:sp>
        <p:nvSpPr>
          <p:cNvPr id="83972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pic>
        <p:nvPicPr>
          <p:cNvPr id="83973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38125"/>
            <a:ext cx="9144000" cy="6381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84995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dirty="0"/>
              <a:t>Relationships of Higher Degree</a:t>
            </a:r>
            <a:endParaRPr lang="en-US" altLang="en-US" dirty="0"/>
          </a:p>
        </p:txBody>
      </p:sp>
      <p:sp>
        <p:nvSpPr>
          <p:cNvPr id="84996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pPr eaLnBrk="1" hangingPunct="1"/>
            <a:r>
              <a:rPr lang="en-US" altLang="en-US" dirty="0"/>
              <a:t>Relationship types of degree 2 are called binary</a:t>
            </a:r>
            <a:endParaRPr lang="en-US" altLang="en-US" dirty="0"/>
          </a:p>
          <a:p>
            <a:pPr eaLnBrk="1" hangingPunct="1"/>
            <a:r>
              <a:rPr lang="en-US" altLang="en-US" dirty="0"/>
              <a:t>Relationship types of degree 3 are called ternary and of degree n are called n-ary</a:t>
            </a:r>
            <a:endParaRPr lang="en-US" altLang="en-US" dirty="0"/>
          </a:p>
          <a:p>
            <a:pPr eaLnBrk="1" hangingPunct="1"/>
            <a:r>
              <a:rPr lang="en-US" altLang="en-US" dirty="0"/>
              <a:t>In general, an n-ary relationship is not equivalent to n binary relationships</a:t>
            </a:r>
            <a:endParaRPr lang="en-US" altLang="en-US" dirty="0"/>
          </a:p>
          <a:p>
            <a:pPr eaLnBrk="1" hangingPunct="1"/>
            <a:r>
              <a:rPr lang="en-US" altLang="en-US" dirty="0"/>
              <a:t>Constraints are harder to specify for higher-degree relationships (n &gt; 2) than for binary relationships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870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3200" dirty="0"/>
              <a:t>Discussion of n-ary relationships (n &gt; 2)</a:t>
            </a:r>
            <a:endParaRPr lang="en-US" altLang="en-US" sz="3200" dirty="0"/>
          </a:p>
        </p:txBody>
      </p:sp>
      <p:sp>
        <p:nvSpPr>
          <p:cNvPr id="8704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pPr eaLnBrk="1" hangingPunct="1"/>
            <a:r>
              <a:rPr lang="en-US" altLang="en-US" sz="2400" dirty="0"/>
              <a:t>In general, 3 binary relationships can represent different information than a single ternary relationship (see Figure 3.17a and b on next slide)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If needed, the binary and n-ary relationships can all be included in the schema design (see Figure 3.17a and b, where all relationships convey different meanings)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In some cases, a ternary relationship can be represented as a weak entity if the data model allows a weak entity type to have multiple identifying relationships (and hence multiple owner entity types) (see Figure 3.17c)</a:t>
            </a:r>
            <a:endParaRPr lang="en-US" altLang="en-US" sz="2400" dirty="0"/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88067" name="Rectangle 1026"/>
          <p:cNvSpPr>
            <a:spLocks noGrp="1"/>
          </p:cNvSpPr>
          <p:nvPr>
            <p:ph type="title"/>
          </p:nvPr>
        </p:nvSpPr>
        <p:spPr>
          <a:xfrm>
            <a:off x="0" y="3810000"/>
            <a:ext cx="2286000" cy="2363788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2800" dirty="0"/>
              <a:t>Example of a ternary relationship</a:t>
            </a:r>
            <a:endParaRPr lang="en-US" altLang="en-US" sz="2800" dirty="0"/>
          </a:p>
        </p:txBody>
      </p:sp>
      <p:pic>
        <p:nvPicPr>
          <p:cNvPr id="88068" name="Picture 1029" descr="fig03_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68263"/>
            <a:ext cx="5664200" cy="6789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89091" name="Rectangle 102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3200" dirty="0"/>
              <a:t>Discussion of n-ary relationships (n &gt; 2)</a:t>
            </a:r>
            <a:endParaRPr lang="en-US" altLang="en-US" sz="3200" dirty="0"/>
          </a:p>
        </p:txBody>
      </p:sp>
      <p:sp>
        <p:nvSpPr>
          <p:cNvPr id="89092" name="Rectangle 1027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pPr algn="just" eaLnBrk="1" hangingPunct="1"/>
            <a:r>
              <a:rPr lang="en-US" altLang="en-US" dirty="0"/>
              <a:t>If a particular binary relationship can be derived from a higher-degree relationship at all times, then it is redundant</a:t>
            </a:r>
            <a:endParaRPr lang="en-US" altLang="en-US" dirty="0"/>
          </a:p>
          <a:p>
            <a:pPr algn="just" eaLnBrk="1" hangingPunct="1"/>
            <a:r>
              <a:rPr lang="en-US" altLang="en-US" dirty="0"/>
              <a:t>For example, the TAUGHT_DURING binary relationship in Figure 3.18 (see next slide) can be derived from the ternary relationship OFFERS (based on the meaning of the relationships)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ERM/ERD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599487" cy="4572000"/>
          </a:xfrm>
        </p:spPr>
        <p:txBody>
          <a:bodyPr/>
          <a:lstStyle/>
          <a:p>
            <a:pPr algn="just"/>
            <a:r>
              <a:rPr lang="en-US" altLang="zh-CN" sz="2600" dirty="0"/>
              <a:t>Entity Type:</a:t>
            </a:r>
            <a:endParaRPr lang="en-US" altLang="zh-CN" sz="2600" dirty="0"/>
          </a:p>
          <a:p>
            <a:pPr lvl="1" algn="just"/>
            <a:r>
              <a:rPr lang="en-US" altLang="zh-CN" dirty="0"/>
              <a:t>A collection of entities </a:t>
            </a:r>
            <a:r>
              <a:rPr lang="en-US" altLang="zh-CN" dirty="0" err="1"/>
              <a:t>thathave</a:t>
            </a:r>
            <a:r>
              <a:rPr lang="en-US" altLang="zh-CN" dirty="0"/>
              <a:t> the same attributes.</a:t>
            </a:r>
            <a:endParaRPr lang="en-US" altLang="zh-CN" dirty="0"/>
          </a:p>
          <a:p>
            <a:pPr lvl="1" algn="just"/>
            <a:r>
              <a:rPr lang="en-US" altLang="zh-CN" dirty="0"/>
              <a:t>Ex: STUDENT</a:t>
            </a:r>
            <a:endParaRPr lang="en-US" altLang="zh-CN" dirty="0"/>
          </a:p>
          <a:p>
            <a:pPr algn="just"/>
            <a:r>
              <a:rPr lang="en-US" altLang="zh-CN" sz="2600" dirty="0"/>
              <a:t>Entity Set:</a:t>
            </a:r>
            <a:endParaRPr lang="en-US" altLang="zh-CN" sz="2600" dirty="0"/>
          </a:p>
          <a:p>
            <a:pPr lvl="1" algn="just"/>
            <a:r>
              <a:rPr lang="en-US" altLang="zh-CN" dirty="0"/>
              <a:t>Collection of entities of a particular entity type at a point in time.</a:t>
            </a:r>
            <a:endParaRPr lang="en-US" altLang="zh-CN" dirty="0"/>
          </a:p>
          <a:p>
            <a:r>
              <a:rPr lang="zh-CN" altLang="en-US" sz="2600" dirty="0"/>
              <a:t>Key Attribute:</a:t>
            </a:r>
            <a:endParaRPr lang="zh-CN" altLang="en-US" sz="2600" dirty="0"/>
          </a:p>
          <a:p>
            <a:pPr lvl="1"/>
            <a:r>
              <a:rPr lang="zh-CN" altLang="en-US" dirty="0"/>
              <a:t>That attribute that iscapable of identifying eachentity uniquely.</a:t>
            </a:r>
            <a:endParaRPr lang="en-US" altLang="zh-CN" dirty="0"/>
          </a:p>
          <a:p>
            <a:pPr lvl="1"/>
            <a:r>
              <a:rPr lang="zh-CN" altLang="en-US" dirty="0"/>
              <a:t>Ex: Roll number of a student</a:t>
            </a:r>
            <a:endParaRPr lang="zh-CN" altLang="en-US" dirty="0"/>
          </a:p>
          <a:p>
            <a:pPr lvl="1" algn="just"/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90115" name="Rectangle 102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3200" dirty="0"/>
              <a:t>Another example of a ternary relationship</a:t>
            </a:r>
            <a:endParaRPr lang="en-US" altLang="en-US" sz="3200" dirty="0"/>
          </a:p>
        </p:txBody>
      </p:sp>
      <p:pic>
        <p:nvPicPr>
          <p:cNvPr id="90116" name="Picture 1029" descr="fig03_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913" y="1905000"/>
            <a:ext cx="7989887" cy="3733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91139" name="Rectangle 102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3200" dirty="0"/>
              <a:t>Displaying constraints on higher-degree relationships</a:t>
            </a:r>
            <a:endParaRPr lang="en-US" altLang="en-US" sz="3200" dirty="0"/>
          </a:p>
        </p:txBody>
      </p:sp>
      <p:sp>
        <p:nvSpPr>
          <p:cNvPr id="91140" name="Rectangle 1027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pPr eaLnBrk="1" hangingPunct="1"/>
            <a:r>
              <a:rPr lang="en-US" altLang="en-US" sz="2400" dirty="0"/>
              <a:t>The (min, max) constraints can be displayed on the edges – however, they do not fully describe the constraints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Displaying a 1, M, or N indicates additional constraints</a:t>
            </a:r>
            <a:endParaRPr lang="en-US" altLang="en-US" sz="2400" dirty="0"/>
          </a:p>
          <a:p>
            <a:pPr lvl="1" eaLnBrk="1" hangingPunct="1"/>
            <a:r>
              <a:rPr lang="en-US" altLang="en-US" sz="2200" dirty="0"/>
              <a:t>An M or N indicates no constraint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A 1 indicates that an entity can participate in at most one relationship instance </a:t>
            </a:r>
            <a:r>
              <a:rPr lang="en-US" altLang="en-US" sz="2200" i="1" dirty="0"/>
              <a:t>that has a particular combination of the other participating entities</a:t>
            </a:r>
            <a:endParaRPr lang="en-US" altLang="en-US" sz="2200" i="1" dirty="0"/>
          </a:p>
          <a:p>
            <a:pPr eaLnBrk="1" hangingPunct="1"/>
            <a:r>
              <a:rPr lang="en-US" altLang="en-US" sz="2400" dirty="0"/>
              <a:t>In general, both (min, max) and 1, M, or N are needed to describe fully the constraints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Overall, the constraint specification is difficult and possibly ambiguous when we consider relationships of a degree higher than two.</a:t>
            </a:r>
            <a:endParaRPr lang="en-US" altLang="en-US" sz="2400" dirty="0"/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r>
              <a:rPr lang="en-US" altLang="en-US" dirty="0"/>
              <a:t>Another Example: A UNIVERSITY Database</a:t>
            </a:r>
            <a:endParaRPr lang="en-US" altLang="en-US" dirty="0"/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pPr algn="just"/>
            <a:r>
              <a:rPr lang="en-US" altLang="en-US" dirty="0"/>
              <a:t>To keep track of the enrollments in classes and student grades, another database is to be designed.</a:t>
            </a:r>
            <a:endParaRPr lang="en-US" altLang="en-US" dirty="0"/>
          </a:p>
          <a:p>
            <a:pPr algn="just"/>
            <a:r>
              <a:rPr lang="en-US" altLang="en-US" dirty="0"/>
              <a:t>It keeps track of the COLLEGEs, DEPARTMENTs within each college, the COURSEs offered by departments, and SECTIONs of courses, INSTRUCTORs who teach the sections etc.</a:t>
            </a:r>
            <a:endParaRPr lang="en-US" altLang="en-US" dirty="0"/>
          </a:p>
        </p:txBody>
      </p:sp>
      <p:sp>
        <p:nvSpPr>
          <p:cNvPr id="92164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20675" y="1219200"/>
          <a:ext cx="8392795" cy="5230495"/>
        </p:xfrm>
        <a:graphic>
          <a:graphicData uri="http://schemas.openxmlformats.org/drawingml/2006/table">
            <a:tbl>
              <a:tblPr/>
              <a:tblGrid>
                <a:gridCol w="861695"/>
                <a:gridCol w="1449070"/>
                <a:gridCol w="1424940"/>
                <a:gridCol w="1533525"/>
                <a:gridCol w="1315720"/>
                <a:gridCol w="1807845"/>
              </a:tblGrid>
              <a:tr h="828040">
                <a:tc>
                  <a:txBody>
                    <a:bodyPr/>
                    <a:p>
                      <a:pPr algn="l" fontAlgn="ctr"/>
                      <a:r>
                        <a:rPr lang="en-US" altLang="zh-CN" sz="1800" b="1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Relationship Name</a:t>
                      </a:r>
                      <a:endParaRPr lang="en-US" altLang="zh-CN" sz="1800" b="1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1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Entities Involved</a:t>
                      </a:r>
                      <a:endParaRPr lang="en-US" altLang="zh-CN" sz="1800" b="1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1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Relationship Name</a:t>
                      </a:r>
                      <a:endParaRPr lang="en-US" altLang="zh-CN" sz="1800" b="1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1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Entities Involved</a:t>
                      </a:r>
                      <a:endParaRPr lang="en-US" altLang="zh-CN" sz="1800" b="1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1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Relationship Name</a:t>
                      </a:r>
                      <a:endParaRPr lang="en-US" altLang="zh-CN" sz="1800" b="1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1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Entities Involved</a:t>
                      </a:r>
                      <a:endParaRPr lang="en-US" altLang="zh-CN" sz="1800" b="1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102360"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Friends_with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STUDENT → STUDENT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Attends_organized_by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STUDENT → EVENT → ORGANIZATION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Attendance_Record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STUDENT → ATTENDANCE_RECORD(weak) → CLASS_SESSION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374775"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Mentor_of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STUDENT → STUDENT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Enrollment_record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STUDENT → COURSE → SEMESTER → PROFESSOR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Person_Hierarchy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PERSON ← STUDENT ← GRAD_STUDENT ← PHD_STUDENT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25320"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Reports_to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CLUB_MEMBER → CLUB_MEMBER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Room_assignment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STUDENT → ROOMMATE → DORMITORY → ACADEMIC_YEAR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Activity_Classification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ACTIVITY ← ACADEMIC / EXTRACURRICULAR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04800" y="1524000"/>
          <a:ext cx="7835900" cy="6750050"/>
        </p:xfrm>
        <a:graphic>
          <a:graphicData uri="http://schemas.openxmlformats.org/drawingml/2006/table">
            <a:tbl>
              <a:tblPr/>
              <a:tblGrid>
                <a:gridCol w="804545"/>
                <a:gridCol w="1353185"/>
                <a:gridCol w="1330325"/>
                <a:gridCol w="1431290"/>
                <a:gridCol w="1228725"/>
                <a:gridCol w="1687830"/>
              </a:tblGrid>
              <a:tr h="374650">
                <a:tc>
                  <a:txBody>
                    <a:bodyPr/>
                    <a:p>
                      <a:pPr algn="l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Relationship Name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Entities Involved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Relationship Name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Entities Involved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Relationship Name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Entities Involved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97840">
                <a:tc>
                  <a:txBody>
                    <a:bodyPr/>
                    <a:p>
                      <a:pPr algn="l" fontAlgn="ctr"/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Enrolls_in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STUDENT → COURSE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Submits_for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STUDENT → COURSE → ASSIGNMENT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Study_Group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STUDENT → STUDY_GROUP → COURSE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19760">
                <a:tc>
                  <a:txBody>
                    <a:bodyPr/>
                    <a:p>
                      <a:pPr algn="l" fontAlgn="ctr"/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Joins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STUDENT → CLUB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Borrows_for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STUDENT → LIBRARY → BOOK → CHECKOUT_PERIOD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Multiple_Relationships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STUDENT → STUDENT (multiple types)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19760">
                <a:tc>
                  <a:txBody>
                    <a:bodyPr/>
                    <a:p>
                      <a:pPr algn="l" fontAlgn="ctr"/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Belongs_to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PROFESSOR → DEPARTMENT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Plays_for_as_during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STUDENT → SPORTS_TEAM → POSITION → SEASON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Course_Prerequisites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COURSE → PREREQUISITE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47370">
                <a:tc>
                  <a:txBody>
                    <a:bodyPr/>
                    <a:p>
                      <a:pPr algn="l" fontAlgn="ctr"/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Works_on_for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STUDENT → PROJECT → COURSE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Grade_Report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STUDENT → GRADE_REPORT(weak) → COURSE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600" b="0" i="0">
                          <a:solidFill>
                            <a:srgbClr val="0F1115"/>
                          </a:solidFill>
                          <a:latin typeface="Segoe UI" panose="020B0502040204020203"/>
                          <a:ea typeface="Segoe UI" panose="020B0502040204020203"/>
                        </a:rPr>
                        <a:t>Event_Planning</a:t>
                      </a:r>
                      <a:endParaRPr lang="en-US" altLang="zh-CN" sz="1600" b="0" i="0">
                        <a:solidFill>
                          <a:srgbClr val="0F1115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600" b="0" i="0">
                          <a:solidFill>
                            <a:srgbClr val="0F1115"/>
                          </a:solidFill>
                          <a:latin typeface="Segoe UI" panose="020B0502040204020203"/>
                          <a:ea typeface="Segoe UI" panose="020B0502040204020203"/>
                        </a:rPr>
                        <a:t>STUDENT → COMMITTEE → BUDGET → VENDOR</a:t>
                      </a:r>
                      <a:endParaRPr lang="en-US" altLang="zh-CN" sz="1600" b="0" i="0">
                        <a:solidFill>
                          <a:srgbClr val="0F1115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04800" y="1447800"/>
          <a:ext cx="7835900" cy="6750050"/>
        </p:xfrm>
        <a:graphic>
          <a:graphicData uri="http://schemas.openxmlformats.org/drawingml/2006/table">
            <a:tbl>
              <a:tblPr/>
              <a:tblGrid>
                <a:gridCol w="804545"/>
                <a:gridCol w="1353185"/>
                <a:gridCol w="1330325"/>
                <a:gridCol w="1431290"/>
                <a:gridCol w="1228725"/>
                <a:gridCol w="1687830"/>
              </a:tblGrid>
              <a:tr h="374650">
                <a:tc>
                  <a:txBody>
                    <a:bodyPr/>
                    <a:p>
                      <a:pPr algn="l" fontAlgn="ctr"/>
                      <a:r>
                        <a:rPr lang="en-US" altLang="zh-CN" sz="1400" b="1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Relationship Name</a:t>
                      </a:r>
                      <a:endParaRPr lang="en-US" altLang="zh-CN" sz="1400" b="1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400" b="1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Entities Involved</a:t>
                      </a:r>
                      <a:endParaRPr lang="en-US" altLang="zh-CN" sz="1400" b="1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400" b="1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Relationship Name</a:t>
                      </a:r>
                      <a:endParaRPr lang="en-US" altLang="zh-CN" sz="1400" b="1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400" b="1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Entities Involved</a:t>
                      </a:r>
                      <a:endParaRPr lang="en-US" altLang="zh-CN" sz="1400" b="1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400" b="1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Relationship Name</a:t>
                      </a:r>
                      <a:endParaRPr lang="en-US" altLang="zh-CN" sz="1400" b="1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400" b="1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Entities Involved</a:t>
                      </a:r>
                      <a:endParaRPr lang="en-US" altLang="zh-CN" sz="1400" b="1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97840">
                <a:tc>
                  <a:txBody>
                    <a:bodyPr/>
                    <a:p>
                      <a:pPr algn="l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Lives_in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STUDENT → DORMITORY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Serves_on_as_for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STUDENT → COMMITTEE → ROLE → EVENT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Internship_System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STUDENT → COMPANY → SUPERVISOR → FACULTY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20395">
                <a:tc>
                  <a:txBody>
                    <a:bodyPr/>
                    <a:p>
                      <a:pPr algn="l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Uses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COURSE → TEXTBOOK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Advised_by_for_in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STUDENT → ADVISOR → MAJOR → DEPARTMENT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Research_Participation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STUDENT → RESEARCH_PROJECT → PROFESSOR → GRANT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742950">
                <a:tc>
                  <a:txBody>
                    <a:bodyPr/>
                    <a:p>
                      <a:pPr algn="l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Takes_taught_by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STUDENT → COURSE → PROFESSOR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Awarded_from_by_for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STUDENT → SCHOLARSHIP → DONOR → ACADEMIC_YEAR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Tutoring_System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STUDENT(Tutor) → STUDENT(Tutee) → SUBJECT → SESSION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47370">
                <a:tc>
                  <a:txBody>
                    <a:bodyPr/>
                    <a:p>
                      <a:pPr algn="l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Works_on_for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STUDENT → PROJECT → COURSE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Grade_Report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DengXian" panose="02010600030101010101" charset="-122"/>
                          <a:ea typeface="DengXian" panose="02010600030101010101" charset="-122"/>
                        </a:rPr>
                        <a:t>STUDENT → GRADE_REPORT(weak) → COURSE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DengXian" panose="02010600030101010101" charset="-122"/>
                        <a:ea typeface="DengXian" panose="02010600030101010101" charset="-122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400" b="0" i="0">
                          <a:solidFill>
                            <a:srgbClr val="0F1115"/>
                          </a:solidFill>
                          <a:latin typeface="Segoe UI" panose="020B0502040204020203"/>
                          <a:ea typeface="Segoe UI" panose="020B0502040204020203"/>
                        </a:rPr>
                        <a:t>Event_Planning</a:t>
                      </a:r>
                      <a:endParaRPr lang="en-US" altLang="zh-CN" sz="1400" b="0" i="0">
                        <a:solidFill>
                          <a:srgbClr val="0F1115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400" b="0" i="0">
                          <a:solidFill>
                            <a:srgbClr val="0F1115"/>
                          </a:solidFill>
                          <a:latin typeface="Segoe UI" panose="020B0502040204020203"/>
                          <a:ea typeface="Segoe UI" panose="020B0502040204020203"/>
                        </a:rPr>
                        <a:t>STUDENT → COMMITTEE → BUDGET → VENDOR</a:t>
                      </a:r>
                      <a:endParaRPr lang="en-US" altLang="zh-CN" sz="1400" b="0" i="0">
                        <a:solidFill>
                          <a:srgbClr val="0F1115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5080" marR="5080" marT="508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>
          <a:xfrm>
            <a:off x="0" y="5518150"/>
            <a:ext cx="2438400" cy="992188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3200" dirty="0">
                <a:latin typeface="Calibri Light" panose="020F0302020204030204" pitchFamily="34" charset="0"/>
              </a:rPr>
              <a:t>UNIVERSITY database conceptual schema</a:t>
            </a:r>
            <a:endParaRPr lang="en-US" altLang="en-US" sz="3200" dirty="0">
              <a:latin typeface="Calibri Light" panose="020F0302020204030204" pitchFamily="34" charset="0"/>
            </a:endParaRPr>
          </a:p>
        </p:txBody>
      </p:sp>
      <p:sp>
        <p:nvSpPr>
          <p:cNvPr id="93187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6457950" y="6356350"/>
            <a:ext cx="2057400" cy="365125"/>
          </a:xfrm>
        </p:spPr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93188" name="Footer Placeholder 1"/>
          <p:cNvSpPr txBox="1">
            <a:spLocks noGrp="1"/>
          </p:cNvSpPr>
          <p:nvPr>
            <p:ph type="ftr" sz="quarte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>
                <a:solidFill>
                  <a:srgbClr val="898989"/>
                </a:solidFill>
              </a:rPr>
              <a:t>©2016 Ramez Elmasri and Shamkant B. Navathe</a:t>
            </a:r>
            <a:endParaRPr lang="en-US" altLang="en-US" sz="900" dirty="0">
              <a:solidFill>
                <a:srgbClr val="898989"/>
              </a:solidFill>
            </a:endParaRPr>
          </a:p>
        </p:txBody>
      </p:sp>
      <p:pic>
        <p:nvPicPr>
          <p:cNvPr id="9318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588" y="1690688"/>
            <a:ext cx="7888287" cy="4371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3190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063" y="1243013"/>
            <a:ext cx="7889875" cy="4371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3191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8" y="80963"/>
            <a:ext cx="6881812" cy="6762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r>
              <a:rPr lang="en-US" altLang="zh-CN" dirty="0"/>
              <a:t>Recap - </a:t>
            </a:r>
            <a:r>
              <a:rPr lang="en-US" altLang="zh-CN" b="1" dirty="0">
                <a:latin typeface="-apple-system"/>
              </a:rPr>
              <a:t>Conceptual, logical, physical</a:t>
            </a:r>
            <a:endParaRPr lang="zh-CN" altLang="en-US" dirty="0"/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An Entity Relationship Diagram can be drawn at three different levels: conceptual, logical, or physical.</a:t>
            </a:r>
            <a:endParaRPr lang="en-US" altLang="zh-CN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Each of these levels has a different level of detail and are used for a different purpose.</a:t>
            </a:r>
            <a:endParaRPr lang="en-US" altLang="zh-CN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Let’s see some examples.</a:t>
            </a:r>
            <a:endParaRPr lang="en-US" altLang="zh-CN" dirty="0">
              <a:solidFill>
                <a:srgbClr val="212529"/>
              </a:solidFill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94212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Conceptual data</a:t>
            </a:r>
            <a:endParaRPr lang="zh-CN" altLang="en-US" dirty="0"/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294687" cy="2286000"/>
          </a:xfrm>
        </p:spPr>
        <p:txBody>
          <a:bodyPr vert="horz" wrap="square" lIns="91440" tIns="45720" rIns="0" bIns="45720" anchor="t" anchorCtr="0"/>
          <a:lstStyle/>
          <a:p>
            <a:pPr algn="just"/>
            <a:r>
              <a:rPr lang="en-US" altLang="zh-CN" sz="2400" dirty="0">
                <a:solidFill>
                  <a:srgbClr val="212529"/>
                </a:solidFill>
                <a:latin typeface="-apple-system"/>
              </a:rPr>
              <a:t>The conceptual data model shows the business objects that exist in the system and how they relate to each other.</a:t>
            </a:r>
            <a:endParaRPr lang="en-US" altLang="zh-CN" sz="2400" dirty="0">
              <a:solidFill>
                <a:srgbClr val="212529"/>
              </a:solidFill>
              <a:latin typeface="-apple-system"/>
            </a:endParaRPr>
          </a:p>
          <a:p>
            <a:pPr algn="just"/>
            <a:r>
              <a:rPr lang="en-US" altLang="zh-CN" sz="2400" dirty="0">
                <a:solidFill>
                  <a:srgbClr val="212529"/>
                </a:solidFill>
                <a:latin typeface="-apple-system"/>
              </a:rPr>
              <a:t>It defines the entities that exist, which are not necessarily tables. Thinking of tables is too detailed for this type of data model.</a:t>
            </a:r>
            <a:endParaRPr lang="en-US" altLang="zh-CN" sz="2400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95236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r>
              <a:rPr lang="en-US" altLang="zh-CN" b="1" dirty="0">
                <a:latin typeface="-apple-system"/>
              </a:rPr>
              <a:t>Logical Data Model</a:t>
            </a:r>
            <a:endParaRPr lang="en-US" altLang="zh-CN" b="1" dirty="0">
              <a:latin typeface="-apple-system"/>
            </a:endParaRP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pPr algn="just"/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A logical model is a more detailed version of a conceptual data model. Attributes are added to each entity, and further entities can be added that represent areas to capture data in the system.</a:t>
            </a:r>
            <a:endParaRPr lang="en-US" altLang="zh-CN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ERM/ERD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599487" cy="4572000"/>
          </a:xfrm>
        </p:spPr>
        <p:txBody>
          <a:bodyPr/>
          <a:lstStyle/>
          <a:p>
            <a:pPr algn="just"/>
            <a:r>
              <a:rPr lang="en-US" altLang="zh-CN" sz="2400" dirty="0"/>
              <a:t>Weak Entity:</a:t>
            </a:r>
            <a:endParaRPr lang="en-US" altLang="zh-CN" sz="2400" dirty="0"/>
          </a:p>
          <a:p>
            <a:pPr lvl="1" algn="just"/>
            <a:r>
              <a:rPr lang="en-US" altLang="zh-CN" sz="2400" dirty="0"/>
              <a:t>Entity types that do not have key attributes of their own.</a:t>
            </a:r>
            <a:endParaRPr lang="en-US" altLang="zh-CN" sz="2400" dirty="0"/>
          </a:p>
          <a:p>
            <a:pPr lvl="1" algn="just"/>
            <a:r>
              <a:rPr lang="en-US" altLang="zh-CN" sz="2400" dirty="0"/>
              <a:t>WEs are identified by relating to another entity type called the identifying or the owner entity type.</a:t>
            </a:r>
            <a:endParaRPr lang="en-US" altLang="zh-CN" sz="2400" dirty="0"/>
          </a:p>
          <a:p>
            <a:pPr lvl="1" algn="just"/>
            <a:r>
              <a:rPr lang="en-US" altLang="zh-CN" sz="2400" dirty="0"/>
              <a:t>Relationship between weak entity type to its owner  -&gt; identifying relationship.</a:t>
            </a:r>
            <a:endParaRPr lang="en-US" altLang="zh-CN" sz="2400" dirty="0"/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r>
              <a:rPr lang="en-US" altLang="zh-CN" b="1" dirty="0">
                <a:latin typeface="-apple-system"/>
              </a:rPr>
              <a:t>Physical Data Model</a:t>
            </a:r>
            <a:endParaRPr lang="en-US" altLang="zh-CN" b="1" dirty="0">
              <a:latin typeface="-apple-system"/>
            </a:endParaRP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0" bIns="45720" anchor="t" anchorCtr="0"/>
          <a:lstStyle/>
          <a:p>
            <a:pPr algn="just"/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The physical data model is the most detailed data model in this process. It defines a set of tables and columns and how they relate to each other. It includes primary and foreign keys, as well as the data types for each column.</a:t>
            </a:r>
            <a:endParaRPr lang="en-US" altLang="zh-CN" dirty="0">
              <a:solidFill>
                <a:srgbClr val="212529"/>
              </a:solidFill>
              <a:latin typeface="-apple-system"/>
            </a:endParaRPr>
          </a:p>
          <a:p>
            <a:pPr algn="just"/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These diagrams can be created manually in a data modelling tool. They are also often generated by an IDE from an existing database.</a:t>
            </a:r>
            <a:endParaRPr lang="en-US" altLang="zh-CN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97284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r>
              <a:rPr lang="en-US" altLang="zh-CN" b="1" dirty="0">
                <a:latin typeface="-apple-system"/>
              </a:rPr>
              <a:t>Summary </a:t>
            </a:r>
            <a:endParaRPr lang="en-US" altLang="zh-CN" b="1" dirty="0">
              <a:latin typeface="-apple-system"/>
            </a:endParaRPr>
          </a:p>
        </p:txBody>
      </p:sp>
      <p:sp>
        <p:nvSpPr>
          <p:cNvPr id="98307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pic>
        <p:nvPicPr>
          <p:cNvPr id="98308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570038"/>
            <a:ext cx="7497763" cy="4486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99331" name="Text Box 2"/>
          <p:cNvSpPr txBox="1"/>
          <p:nvPr/>
        </p:nvSpPr>
        <p:spPr>
          <a:xfrm>
            <a:off x="914400" y="396875"/>
            <a:ext cx="7288213" cy="8223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solidFill>
                  <a:srgbClr val="800000"/>
                </a:solidFill>
              </a:rPr>
              <a:t>Some of the Automated Database Design Tools </a:t>
            </a:r>
            <a:r>
              <a:rPr lang="en-US" altLang="en-US" sz="2000" dirty="0">
                <a:solidFill>
                  <a:srgbClr val="800000"/>
                </a:solidFill>
              </a:rPr>
              <a:t>(Note: Not all may be on the market now)</a:t>
            </a:r>
            <a:endParaRPr lang="en-US" altLang="en-US" sz="2000" dirty="0">
              <a:solidFill>
                <a:srgbClr val="800000"/>
              </a:solidFill>
            </a:endParaRPr>
          </a:p>
        </p:txBody>
      </p:sp>
      <p:graphicFrame>
        <p:nvGraphicFramePr>
          <p:cNvPr id="884809" name="Group 73"/>
          <p:cNvGraphicFramePr>
            <a:graphicFrameLocks noGrp="1"/>
          </p:cNvGraphicFramePr>
          <p:nvPr/>
        </p:nvGraphicFramePr>
        <p:xfrm>
          <a:off x="228600" y="1447800"/>
          <a:ext cx="8664575" cy="5045078"/>
        </p:xfrm>
        <a:graphic>
          <a:graphicData uri="http://schemas.openxmlformats.org/drawingml/2006/table">
            <a:tbl>
              <a:tblPr/>
              <a:tblGrid>
                <a:gridCol w="1446213"/>
                <a:gridCol w="2713037"/>
                <a:gridCol w="4505325"/>
              </a:tblGrid>
              <a:tr h="33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COMPANY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TOOL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FUNCTIONALITY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6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Embarcadero Technologies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ER Studio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Database Modeling in ER and IDEF1X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094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DB Artisan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Database administration, space and security management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Oracle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Developer 2000/Designer 2000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Database modeling, application development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0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Popkin Software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System Architect 2001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Data modeling, object modeling, process modeling, structured analysis/design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Platinum (Computer Associates)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Enterprise Modeling Suite: Erwin, BPWin, Paradigm Plus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Data, process, and business component modeling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0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Persistence Inc.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Pwertier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Mapping from O-O to relational model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Rational (IBM)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Rational Rose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UML Modeling &amp; application generation in C++/JAVA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Resolution Ltd.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Xcase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Conceptual modeling up to code maintenance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Sybase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Enterprise Application Suite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Data modeling, business logic modeling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Visio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Visio Enterprise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Data modeling, design/reengineering Visual Basic/C++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xfrm>
            <a:off x="34925" y="939800"/>
            <a:ext cx="2341563" cy="2439988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 sz="3200" dirty="0"/>
              <a:t>NOTATION for ER diagrams</a:t>
            </a:r>
            <a:endParaRPr lang="en-US" altLang="en-US" sz="3200" dirty="0"/>
          </a:p>
        </p:txBody>
      </p:sp>
      <p:pic>
        <p:nvPicPr>
          <p:cNvPr id="34820" name="Picture 4" descr="fig03_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0163" y="77788"/>
            <a:ext cx="4897437" cy="6521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TABLE_ENDDRAG_ORIGIN_RECT" val="619*365"/>
  <p:tag name="TABLE_ENDDRAG_RECT" val="54*96*619*365"/>
</p:tagLst>
</file>

<file path=ppt/tags/tag2.xml><?xml version="1.0" encoding="utf-8"?>
<p:tagLst xmlns:p="http://schemas.openxmlformats.org/presentationml/2006/main">
  <p:tag name="TABLE_ENDDRAG_ORIGIN_RECT" val="660*411"/>
  <p:tag name="TABLE_ENDDRAG_RECT" val="36*42*660*411"/>
</p:tagLst>
</file>

<file path=ppt/tags/tag3.xml><?xml version="1.0" encoding="utf-8"?>
<p:tagLst xmlns:p="http://schemas.openxmlformats.org/presentationml/2006/main">
  <p:tag name="TABLE_ENDDRAG_ORIGIN_RECT" val="616*531"/>
  <p:tag name="TABLE_ENDDRAG_RECT" val="54*-47*617*531"/>
</p:tagLst>
</file>

<file path=ppt/tags/tag4.xml><?xml version="1.0" encoding="utf-8"?>
<p:tagLst xmlns:p="http://schemas.openxmlformats.org/presentationml/2006/main">
  <p:tag name="TABLE_ENDDRAG_ORIGIN_RECT" val="616*531"/>
  <p:tag name="TABLE_ENDDRAG_RECT" val="54*-47*617*53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24525</Words>
  <Application>WPS 演示</Application>
  <PresentationFormat>Letter Paper (8.5x11 in)</PresentationFormat>
  <Paragraphs>951</Paragraphs>
  <Slides>82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100" baseType="lpstr">
      <vt:lpstr>Arial</vt:lpstr>
      <vt:lpstr>SimSun</vt:lpstr>
      <vt:lpstr>Wingdings</vt:lpstr>
      <vt:lpstr>MS PGothic</vt:lpstr>
      <vt:lpstr>Tahoma</vt:lpstr>
      <vt:lpstr>Wingdings</vt:lpstr>
      <vt:lpstr>Microsoft YaHei</vt:lpstr>
      <vt:lpstr>Arial Unicode MS</vt:lpstr>
      <vt:lpstr>DengXian Light</vt:lpstr>
      <vt:lpstr>Times New Roman</vt:lpstr>
      <vt:lpstr>Symbol</vt:lpstr>
      <vt:lpstr>-apple-system</vt:lpstr>
      <vt:lpstr>Segoe Print</vt:lpstr>
      <vt:lpstr>Calibri Light</vt:lpstr>
      <vt:lpstr>Arial Narrow</vt:lpstr>
      <vt:lpstr>DengXian</vt:lpstr>
      <vt:lpstr>Segoe UI</vt:lpstr>
      <vt:lpstr>Blends</vt:lpstr>
      <vt:lpstr> </vt:lpstr>
      <vt:lpstr>Overview of Database Design Process</vt:lpstr>
      <vt:lpstr>Overview of Database Design Process</vt:lpstr>
      <vt:lpstr>Lecture Outline for ERM/ERD</vt:lpstr>
      <vt:lpstr>PowerPoint 演示文稿</vt:lpstr>
      <vt:lpstr>ERM/ERD</vt:lpstr>
      <vt:lpstr>ERM/ERD</vt:lpstr>
      <vt:lpstr>ERM/ERD</vt:lpstr>
      <vt:lpstr>NOTATION for ER diagrams</vt:lpstr>
      <vt:lpstr>PowerPoint 演示文稿</vt:lpstr>
      <vt:lpstr>PowerPoint 演示文稿</vt:lpstr>
      <vt:lpstr>PowerPoint 演示文稿</vt:lpstr>
      <vt:lpstr>PowerPoint 演示文稿</vt:lpstr>
      <vt:lpstr>Methodologies for Conceptual Design</vt:lpstr>
      <vt:lpstr>Example COMPANY Database</vt:lpstr>
      <vt:lpstr>Example COMPANY Database (Continued)</vt:lpstr>
      <vt:lpstr>ER Model Concepts</vt:lpstr>
      <vt:lpstr>Types of Attributes (1)</vt:lpstr>
      <vt:lpstr>Types of Attributes (2)</vt:lpstr>
      <vt:lpstr>Example of a composite attribute</vt:lpstr>
      <vt:lpstr>Entity Types and Key Attributes (1)</vt:lpstr>
      <vt:lpstr>Entity Types and Key Attributes (2)</vt:lpstr>
      <vt:lpstr>Entity Set</vt:lpstr>
      <vt:lpstr>Value Sets (Domains) of Attributes</vt:lpstr>
      <vt:lpstr>Attributes and Value Sets</vt:lpstr>
      <vt:lpstr>Displaying an Entity type</vt:lpstr>
      <vt:lpstr>NOTATION for ER diagrams</vt:lpstr>
      <vt:lpstr>Entity Type CAR with two keys and a corresponding Entity Set</vt:lpstr>
      <vt:lpstr>Initial Conceptual Design of Entity Types for the COMPANY Database Schema</vt:lpstr>
      <vt:lpstr>Initial Design of Entity Types: EMPLOYEE, DEPARTMENT, PROJECT, DEPENDENT</vt:lpstr>
      <vt:lpstr>Activity - Categorize following attributes into their correct DBMS ATTRIBUTE type</vt:lpstr>
      <vt:lpstr>Solution</vt:lpstr>
      <vt:lpstr>PowerPoint 演示文稿</vt:lpstr>
      <vt:lpstr>Solution</vt:lpstr>
      <vt:lpstr>Solution</vt:lpstr>
      <vt:lpstr>Refining the initial design by introducing relationships</vt:lpstr>
      <vt:lpstr>Relationships and Relationship Types (1)</vt:lpstr>
      <vt:lpstr>Relationships and Relationship Types (1)</vt:lpstr>
      <vt:lpstr>Relationship instances of the WORKS_FOR N:1 relationship between EMPLOYEE and DEPARTMENT</vt:lpstr>
      <vt:lpstr>Relationship instances of the M:N  WORKS_ON relationship between EMPLOYEE and PROJECT</vt:lpstr>
      <vt:lpstr>Relationship type vs. relationship set (1)</vt:lpstr>
      <vt:lpstr>Relationship type vs. relationship set (2)</vt:lpstr>
      <vt:lpstr>Refining the COMPANY database schema by introducing relationships</vt:lpstr>
      <vt:lpstr>ER DIAGRAM – Relationship Types are: WORKS_FOR, MANAGES, WORKS_ON, CONTROLS, SUPERVISION, DEPENDENTS_OF</vt:lpstr>
      <vt:lpstr>Discussion on Relationship Types</vt:lpstr>
      <vt:lpstr>Constraints on Relationships known as Structural Constraints</vt:lpstr>
      <vt:lpstr>Recursive Relationship Type</vt:lpstr>
      <vt:lpstr>Recursive Relationship Type is: SUPERVISION (participation role names are shown)</vt:lpstr>
      <vt:lpstr>Weak Entity Types</vt:lpstr>
      <vt:lpstr>Attributes of Relationship types</vt:lpstr>
      <vt:lpstr>Example Attribute of a Relationship Type:  Hours of WORKS_ON</vt:lpstr>
      <vt:lpstr>Notation for Constraints on Relationships</vt:lpstr>
      <vt:lpstr>Alternative (min, max) notation for relationship structural constraints:</vt:lpstr>
      <vt:lpstr>The (min,max) notation for relationship constraints</vt:lpstr>
      <vt:lpstr>COMPANY ER Schema Diagram using (min, max) notation</vt:lpstr>
      <vt:lpstr>Alternative diagrammatic notation</vt:lpstr>
      <vt:lpstr>Summary of notation for ER diagrams</vt:lpstr>
      <vt:lpstr>UML class diagrams</vt:lpstr>
      <vt:lpstr>UML class diagram for COMPANY database schema</vt:lpstr>
      <vt:lpstr>Other alternative diagrammatic notations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Relationships of Higher Degree</vt:lpstr>
      <vt:lpstr>Discussion of n-ary relationships (n &gt; 2)</vt:lpstr>
      <vt:lpstr>Example of a ternary relationship</vt:lpstr>
      <vt:lpstr>Discussion of n-ary relationships (n &gt; 2)</vt:lpstr>
      <vt:lpstr>Another example of a ternary relationship</vt:lpstr>
      <vt:lpstr>Displaying constraints on higher-degree relationships</vt:lpstr>
      <vt:lpstr>Another Example: A UNIVERSITY Database</vt:lpstr>
      <vt:lpstr>Another Example: A UNIVERSITY Database</vt:lpstr>
      <vt:lpstr>PowerPoint 演示文稿</vt:lpstr>
      <vt:lpstr>PowerPoint 演示文稿</vt:lpstr>
      <vt:lpstr>UNIVERSITY database conceptual schema</vt:lpstr>
      <vt:lpstr>Recap - Conceptual, logical, physical</vt:lpstr>
      <vt:lpstr>Conceptual data</vt:lpstr>
      <vt:lpstr>Logical Data Model</vt:lpstr>
      <vt:lpstr>Physical Data Model</vt:lpstr>
      <vt:lpstr>Summary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WPS_1671077781</cp:lastModifiedBy>
  <cp:revision>44</cp:revision>
  <cp:lastPrinted>2001-11-04T00:51:00Z</cp:lastPrinted>
  <dcterms:created xsi:type="dcterms:W3CDTF">2005-02-25T19:46:00Z</dcterms:created>
  <dcterms:modified xsi:type="dcterms:W3CDTF">2025-10-14T11:08:56Z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71C1444247CA4847AFD483479B7BE03F_12</vt:lpwstr>
  </property>
  <property fmtid="{D5CDD505-2E9C-101B-9397-08002B2CF9AE}" pid="3" name="KSOProductBuildVer">
    <vt:lpwstr>2052-12.1.0.23125</vt:lpwstr>
  </property>
</Properties>
</file>