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sldIdLst>
    <p:sldId id="256" r:id="rId2"/>
    <p:sldId id="257" r:id="rId3"/>
    <p:sldId id="258" r:id="rId4"/>
    <p:sldId id="260" r:id="rId5"/>
    <p:sldId id="259" r:id="rId6"/>
    <p:sldId id="278" r:id="rId7"/>
    <p:sldId id="279" r:id="rId8"/>
    <p:sldId id="261" r:id="rId9"/>
    <p:sldId id="267" r:id="rId10"/>
    <p:sldId id="269" r:id="rId11"/>
    <p:sldId id="262" r:id="rId12"/>
    <p:sldId id="265" r:id="rId13"/>
    <p:sldId id="276" r:id="rId14"/>
    <p:sldId id="277" r:id="rId15"/>
    <p:sldId id="272"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23C5197-390E-44D5-AF85-B7972F2EE7D2}" type="datetimeFigureOut">
              <a:rPr lang="en-IN" smtClean="0"/>
              <a:t>04-01-2022</a:t>
            </a:fld>
            <a:endParaRPr lang="en-IN" dirty="0"/>
          </a:p>
        </p:txBody>
      </p:sp>
      <p:sp>
        <p:nvSpPr>
          <p:cNvPr id="5" name="Footer Placeholder 4"/>
          <p:cNvSpPr>
            <a:spLocks noGrp="1"/>
          </p:cNvSpPr>
          <p:nvPr>
            <p:ph type="ftr" sz="quarter" idx="11"/>
          </p:nvPr>
        </p:nvSpPr>
        <p:spPr>
          <a:xfrm>
            <a:off x="1876424" y="5410201"/>
            <a:ext cx="5124886" cy="365125"/>
          </a:xfrm>
        </p:spPr>
        <p:txBody>
          <a:bodyPr/>
          <a:lstStyle/>
          <a:p>
            <a:endParaRPr lang="en-IN" dirty="0"/>
          </a:p>
        </p:txBody>
      </p:sp>
      <p:sp>
        <p:nvSpPr>
          <p:cNvPr id="6" name="Slide Number Placeholder 5"/>
          <p:cNvSpPr>
            <a:spLocks noGrp="1"/>
          </p:cNvSpPr>
          <p:nvPr>
            <p:ph type="sldNum" sz="quarter" idx="12"/>
          </p:nvPr>
        </p:nvSpPr>
        <p:spPr>
          <a:xfrm>
            <a:off x="9896911" y="5410199"/>
            <a:ext cx="771089" cy="365125"/>
          </a:xfrm>
        </p:spPr>
        <p:txBody>
          <a:bodyPr/>
          <a:lstStyle/>
          <a:p>
            <a:fld id="{CAF685D2-B6A0-4AD3-8AAE-BB6A8C09D451}" type="slidenum">
              <a:rPr lang="en-IN" smtClean="0"/>
              <a:t>‹#›</a:t>
            </a:fld>
            <a:endParaRPr lang="en-IN" dirty="0"/>
          </a:p>
        </p:txBody>
      </p:sp>
    </p:spTree>
    <p:extLst>
      <p:ext uri="{BB962C8B-B14F-4D97-AF65-F5344CB8AC3E}">
        <p14:creationId xmlns:p14="http://schemas.microsoft.com/office/powerpoint/2010/main" val="1839601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3C5197-390E-44D5-AF85-B7972F2EE7D2}" type="datetimeFigureOut">
              <a:rPr lang="en-IN" smtClean="0"/>
              <a:t>04-01-2022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AF685D2-B6A0-4AD3-8AAE-BB6A8C09D451}" type="slidenum">
              <a:rPr lang="en-IN" smtClean="0"/>
              <a:t>‹#›</a:t>
            </a:fld>
            <a:endParaRPr lang="en-IN" dirty="0"/>
          </a:p>
        </p:txBody>
      </p:sp>
    </p:spTree>
    <p:extLst>
      <p:ext uri="{BB962C8B-B14F-4D97-AF65-F5344CB8AC3E}">
        <p14:creationId xmlns:p14="http://schemas.microsoft.com/office/powerpoint/2010/main" val="599073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3C5197-390E-44D5-AF85-B7972F2EE7D2}" type="datetimeFigureOut">
              <a:rPr lang="en-IN" smtClean="0"/>
              <a:t>04-01-2022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AF685D2-B6A0-4AD3-8AAE-BB6A8C09D451}" type="slidenum">
              <a:rPr lang="en-IN" smtClean="0"/>
              <a:t>‹#›</a:t>
            </a:fld>
            <a:endParaRPr lang="en-IN" dirty="0"/>
          </a:p>
        </p:txBody>
      </p:sp>
    </p:spTree>
    <p:extLst>
      <p:ext uri="{BB962C8B-B14F-4D97-AF65-F5344CB8AC3E}">
        <p14:creationId xmlns:p14="http://schemas.microsoft.com/office/powerpoint/2010/main" val="3090337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3C5197-390E-44D5-AF85-B7972F2EE7D2}" type="datetimeFigureOut">
              <a:rPr lang="en-IN" smtClean="0"/>
              <a:t>04-01-2022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AF685D2-B6A0-4AD3-8AAE-BB6A8C09D451}" type="slidenum">
              <a:rPr lang="en-IN" smtClean="0"/>
              <a:t>‹#›</a:t>
            </a:fld>
            <a:endParaRPr lang="en-IN"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57447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3C5197-390E-44D5-AF85-B7972F2EE7D2}" type="datetimeFigureOut">
              <a:rPr lang="en-IN" smtClean="0"/>
              <a:t>04-01-2022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AF685D2-B6A0-4AD3-8AAE-BB6A8C09D451}" type="slidenum">
              <a:rPr lang="en-IN" smtClean="0"/>
              <a:t>‹#›</a:t>
            </a:fld>
            <a:endParaRPr lang="en-IN" dirty="0"/>
          </a:p>
        </p:txBody>
      </p:sp>
    </p:spTree>
    <p:extLst>
      <p:ext uri="{BB962C8B-B14F-4D97-AF65-F5344CB8AC3E}">
        <p14:creationId xmlns:p14="http://schemas.microsoft.com/office/powerpoint/2010/main" val="22549056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23C5197-390E-44D5-AF85-B7972F2EE7D2}" type="datetimeFigureOut">
              <a:rPr lang="en-IN" smtClean="0"/>
              <a:t>04-01-2022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AF685D2-B6A0-4AD3-8AAE-BB6A8C09D451}" type="slidenum">
              <a:rPr lang="en-IN" smtClean="0"/>
              <a:t>‹#›</a:t>
            </a:fld>
            <a:endParaRPr lang="en-IN" dirty="0"/>
          </a:p>
        </p:txBody>
      </p:sp>
    </p:spTree>
    <p:extLst>
      <p:ext uri="{BB962C8B-B14F-4D97-AF65-F5344CB8AC3E}">
        <p14:creationId xmlns:p14="http://schemas.microsoft.com/office/powerpoint/2010/main" val="3964050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23C5197-390E-44D5-AF85-B7972F2EE7D2}" type="datetimeFigureOut">
              <a:rPr lang="en-IN" smtClean="0"/>
              <a:t>04-01-2022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AF685D2-B6A0-4AD3-8AAE-BB6A8C09D451}" type="slidenum">
              <a:rPr lang="en-IN" smtClean="0"/>
              <a:t>‹#›</a:t>
            </a:fld>
            <a:endParaRPr lang="en-IN" dirty="0"/>
          </a:p>
        </p:txBody>
      </p:sp>
    </p:spTree>
    <p:extLst>
      <p:ext uri="{BB962C8B-B14F-4D97-AF65-F5344CB8AC3E}">
        <p14:creationId xmlns:p14="http://schemas.microsoft.com/office/powerpoint/2010/main" val="26529015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C5197-390E-44D5-AF85-B7972F2EE7D2}" type="datetimeFigureOut">
              <a:rPr lang="en-IN" smtClean="0"/>
              <a:t>04-01-2022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AF685D2-B6A0-4AD3-8AAE-BB6A8C09D451}" type="slidenum">
              <a:rPr lang="en-IN" smtClean="0"/>
              <a:t>‹#›</a:t>
            </a:fld>
            <a:endParaRPr lang="en-IN" dirty="0"/>
          </a:p>
        </p:txBody>
      </p:sp>
    </p:spTree>
    <p:extLst>
      <p:ext uri="{BB962C8B-B14F-4D97-AF65-F5344CB8AC3E}">
        <p14:creationId xmlns:p14="http://schemas.microsoft.com/office/powerpoint/2010/main" val="1306445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C5197-390E-44D5-AF85-B7972F2EE7D2}" type="datetimeFigureOut">
              <a:rPr lang="en-IN" smtClean="0"/>
              <a:t>04-01-2022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AF685D2-B6A0-4AD3-8AAE-BB6A8C09D451}" type="slidenum">
              <a:rPr lang="en-IN" smtClean="0"/>
              <a:t>‹#›</a:t>
            </a:fld>
            <a:endParaRPr lang="en-IN" dirty="0"/>
          </a:p>
        </p:txBody>
      </p:sp>
    </p:spTree>
    <p:extLst>
      <p:ext uri="{BB962C8B-B14F-4D97-AF65-F5344CB8AC3E}">
        <p14:creationId xmlns:p14="http://schemas.microsoft.com/office/powerpoint/2010/main" val="3686791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C5197-390E-44D5-AF85-B7972F2EE7D2}" type="datetimeFigureOut">
              <a:rPr lang="en-IN" smtClean="0"/>
              <a:t>04-01-2022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AF685D2-B6A0-4AD3-8AAE-BB6A8C09D451}" type="slidenum">
              <a:rPr lang="en-IN" smtClean="0"/>
              <a:t>‹#›</a:t>
            </a:fld>
            <a:endParaRPr lang="en-IN" dirty="0"/>
          </a:p>
        </p:txBody>
      </p:sp>
    </p:spTree>
    <p:extLst>
      <p:ext uri="{BB962C8B-B14F-4D97-AF65-F5344CB8AC3E}">
        <p14:creationId xmlns:p14="http://schemas.microsoft.com/office/powerpoint/2010/main" val="1234553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3C5197-390E-44D5-AF85-B7972F2EE7D2}" type="datetimeFigureOut">
              <a:rPr lang="en-IN" smtClean="0"/>
              <a:t>04-01-2022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AF685D2-B6A0-4AD3-8AAE-BB6A8C09D451}" type="slidenum">
              <a:rPr lang="en-IN" smtClean="0"/>
              <a:t>‹#›</a:t>
            </a:fld>
            <a:endParaRPr lang="en-IN" dirty="0"/>
          </a:p>
        </p:txBody>
      </p:sp>
    </p:spTree>
    <p:extLst>
      <p:ext uri="{BB962C8B-B14F-4D97-AF65-F5344CB8AC3E}">
        <p14:creationId xmlns:p14="http://schemas.microsoft.com/office/powerpoint/2010/main" val="543075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3C5197-390E-44D5-AF85-B7972F2EE7D2}" type="datetimeFigureOut">
              <a:rPr lang="en-IN" smtClean="0"/>
              <a:t>04-01-2022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AF685D2-B6A0-4AD3-8AAE-BB6A8C09D451}" type="slidenum">
              <a:rPr lang="en-IN" smtClean="0"/>
              <a:t>‹#›</a:t>
            </a:fld>
            <a:endParaRPr lang="en-IN" dirty="0"/>
          </a:p>
        </p:txBody>
      </p:sp>
    </p:spTree>
    <p:extLst>
      <p:ext uri="{BB962C8B-B14F-4D97-AF65-F5344CB8AC3E}">
        <p14:creationId xmlns:p14="http://schemas.microsoft.com/office/powerpoint/2010/main" val="3535337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3C5197-390E-44D5-AF85-B7972F2EE7D2}" type="datetimeFigureOut">
              <a:rPr lang="en-IN" smtClean="0"/>
              <a:t>04-01-2022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AF685D2-B6A0-4AD3-8AAE-BB6A8C09D451}" type="slidenum">
              <a:rPr lang="en-IN" smtClean="0"/>
              <a:t>‹#›</a:t>
            </a:fld>
            <a:endParaRPr lang="en-IN" dirty="0"/>
          </a:p>
        </p:txBody>
      </p:sp>
    </p:spTree>
    <p:extLst>
      <p:ext uri="{BB962C8B-B14F-4D97-AF65-F5344CB8AC3E}">
        <p14:creationId xmlns:p14="http://schemas.microsoft.com/office/powerpoint/2010/main" val="3561722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3C5197-390E-44D5-AF85-B7972F2EE7D2}" type="datetimeFigureOut">
              <a:rPr lang="en-IN" smtClean="0"/>
              <a:t>04-01-2022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AF685D2-B6A0-4AD3-8AAE-BB6A8C09D451}" type="slidenum">
              <a:rPr lang="en-IN" smtClean="0"/>
              <a:t>‹#›</a:t>
            </a:fld>
            <a:endParaRPr lang="en-IN" dirty="0"/>
          </a:p>
        </p:txBody>
      </p:sp>
    </p:spTree>
    <p:extLst>
      <p:ext uri="{BB962C8B-B14F-4D97-AF65-F5344CB8AC3E}">
        <p14:creationId xmlns:p14="http://schemas.microsoft.com/office/powerpoint/2010/main" val="1248349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C5197-390E-44D5-AF85-B7972F2EE7D2}" type="datetimeFigureOut">
              <a:rPr lang="en-IN" smtClean="0"/>
              <a:t>04-01-2022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AF685D2-B6A0-4AD3-8AAE-BB6A8C09D451}" type="slidenum">
              <a:rPr lang="en-IN" smtClean="0"/>
              <a:t>‹#›</a:t>
            </a:fld>
            <a:endParaRPr lang="en-IN" dirty="0"/>
          </a:p>
        </p:txBody>
      </p:sp>
    </p:spTree>
    <p:extLst>
      <p:ext uri="{BB962C8B-B14F-4D97-AF65-F5344CB8AC3E}">
        <p14:creationId xmlns:p14="http://schemas.microsoft.com/office/powerpoint/2010/main" val="3853552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3C5197-390E-44D5-AF85-B7972F2EE7D2}" type="datetimeFigureOut">
              <a:rPr lang="en-IN" smtClean="0"/>
              <a:t>04-01-2022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AF685D2-B6A0-4AD3-8AAE-BB6A8C09D451}" type="slidenum">
              <a:rPr lang="en-IN" smtClean="0"/>
              <a:t>‹#›</a:t>
            </a:fld>
            <a:endParaRPr lang="en-IN" dirty="0"/>
          </a:p>
        </p:txBody>
      </p:sp>
    </p:spTree>
    <p:extLst>
      <p:ext uri="{BB962C8B-B14F-4D97-AF65-F5344CB8AC3E}">
        <p14:creationId xmlns:p14="http://schemas.microsoft.com/office/powerpoint/2010/main" val="857042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3C5197-390E-44D5-AF85-B7972F2EE7D2}" type="datetimeFigureOut">
              <a:rPr lang="en-IN" smtClean="0"/>
              <a:t>04-01-2022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AF685D2-B6A0-4AD3-8AAE-BB6A8C09D451}" type="slidenum">
              <a:rPr lang="en-IN" smtClean="0"/>
              <a:t>‹#›</a:t>
            </a:fld>
            <a:endParaRPr lang="en-IN" dirty="0"/>
          </a:p>
        </p:txBody>
      </p:sp>
    </p:spTree>
    <p:extLst>
      <p:ext uri="{BB962C8B-B14F-4D97-AF65-F5344CB8AC3E}">
        <p14:creationId xmlns:p14="http://schemas.microsoft.com/office/powerpoint/2010/main" val="3072193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23C5197-390E-44D5-AF85-B7972F2EE7D2}" type="datetimeFigureOut">
              <a:rPr lang="en-IN" smtClean="0"/>
              <a:t>04-01-2022</a:t>
            </a:fld>
            <a:endParaRPr lang="en-IN"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AF685D2-B6A0-4AD3-8AAE-BB6A8C09D451}" type="slidenum">
              <a:rPr lang="en-IN" smtClean="0"/>
              <a:t>‹#›</a:t>
            </a:fld>
            <a:endParaRPr lang="en-IN" dirty="0"/>
          </a:p>
        </p:txBody>
      </p:sp>
    </p:spTree>
    <p:extLst>
      <p:ext uri="{BB962C8B-B14F-4D97-AF65-F5344CB8AC3E}">
        <p14:creationId xmlns:p14="http://schemas.microsoft.com/office/powerpoint/2010/main" val="3311224657"/>
      </p:ext>
    </p:extLst>
  </p:cSld>
  <p:clrMap bg1="dk1" tx1="lt1" bg2="dk2" tx2="lt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Lst>
  <p:transition>
    <p:fade thruBlk="1"/>
  </p:transition>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AD191AE-C159-4ED1-B562-C735047A676A}"/>
              </a:ext>
            </a:extLst>
          </p:cNvPr>
          <p:cNvSpPr>
            <a:spLocks noGrp="1"/>
          </p:cNvSpPr>
          <p:nvPr>
            <p:ph type="subTitle" idx="4294967295"/>
          </p:nvPr>
        </p:nvSpPr>
        <p:spPr>
          <a:xfrm>
            <a:off x="1016649" y="529665"/>
            <a:ext cx="10339388" cy="5611813"/>
          </a:xfrm>
        </p:spPr>
        <p:txBody>
          <a:bodyPr>
            <a:normAutofit fontScale="25000" lnSpcReduction="20000"/>
          </a:bodyPr>
          <a:lstStyle/>
          <a:p>
            <a:pPr marL="0" indent="0" algn="ctr">
              <a:buNone/>
            </a:pPr>
            <a:endParaRPr lang="en-IN" sz="7000" dirty="0">
              <a:latin typeface="Times New Roman" panose="02020603050405020304" pitchFamily="18" charset="0"/>
              <a:cs typeface="Times New Roman" panose="02020603050405020304" pitchFamily="18" charset="0"/>
            </a:endParaRPr>
          </a:p>
          <a:p>
            <a:pPr marL="0" indent="0" algn="ctr">
              <a:buNone/>
            </a:pPr>
            <a:endParaRPr lang="en-IN" sz="7000" dirty="0">
              <a:latin typeface="Times New Roman" panose="02020603050405020304" pitchFamily="18" charset="0"/>
              <a:cs typeface="Times New Roman" panose="02020603050405020304" pitchFamily="18" charset="0"/>
            </a:endParaRPr>
          </a:p>
          <a:p>
            <a:pPr marL="0" indent="0" algn="ctr">
              <a:buNone/>
            </a:pPr>
            <a:r>
              <a:rPr lang="en-IN" sz="9600" b="1" dirty="0">
                <a:latin typeface="Times New Roman" panose="02020603050405020304" pitchFamily="18" charset="0"/>
                <a:cs typeface="Times New Roman" panose="02020603050405020304" pitchFamily="18" charset="0"/>
              </a:rPr>
              <a:t>B.L.D.E.A’s V.P. Dr. P.G. HALAKATTI COLLEGE OF ENGINEERING AND TECHNOLOGY, VIJAYAPUR –586103. </a:t>
            </a:r>
          </a:p>
          <a:p>
            <a:pPr marL="0" indent="0" algn="ctr">
              <a:buNone/>
            </a:pPr>
            <a:endParaRPr lang="en-IN" sz="3000" dirty="0">
              <a:latin typeface="Times New Roman" panose="02020603050405020304" pitchFamily="18" charset="0"/>
              <a:cs typeface="Times New Roman" panose="02020603050405020304" pitchFamily="18" charset="0"/>
            </a:endParaRPr>
          </a:p>
          <a:p>
            <a:pPr marL="0" indent="0" algn="ctr">
              <a:buNone/>
            </a:pPr>
            <a:r>
              <a:rPr lang="en-IN" sz="8000" dirty="0">
                <a:solidFill>
                  <a:schemeClr val="bg2">
                    <a:lumMod val="60000"/>
                    <a:lumOff val="40000"/>
                  </a:schemeClr>
                </a:solidFill>
                <a:latin typeface="Times New Roman" panose="02020603050405020304" pitchFamily="18" charset="0"/>
                <a:cs typeface="Times New Roman" panose="02020603050405020304" pitchFamily="18" charset="0"/>
              </a:rPr>
              <a:t>INFORMATION SCIENCE AND ENGINEERING</a:t>
            </a:r>
          </a:p>
          <a:p>
            <a:endParaRPr lang="en-IN" sz="2900" dirty="0">
              <a:solidFill>
                <a:srgbClr val="0070C0"/>
              </a:solidFill>
              <a:latin typeface="Times New Roman" panose="02020603050405020304" pitchFamily="18" charset="0"/>
              <a:cs typeface="Times New Roman" panose="02020603050405020304" pitchFamily="18" charset="0"/>
            </a:endParaRPr>
          </a:p>
          <a:p>
            <a:pPr marL="0" indent="0" algn="ctr">
              <a:buNone/>
            </a:pPr>
            <a:r>
              <a:rPr lang="en-IN" sz="9600" dirty="0">
                <a:solidFill>
                  <a:srgbClr val="92D050"/>
                </a:solidFill>
                <a:latin typeface="Times New Roman" panose="02020603050405020304" pitchFamily="18" charset="0"/>
                <a:cs typeface="Times New Roman" panose="02020603050405020304" pitchFamily="18" charset="0"/>
              </a:rPr>
              <a:t>“CYPHER CAM” </a:t>
            </a:r>
            <a:endParaRPr lang="en-IN" dirty="0">
              <a:solidFill>
                <a:srgbClr val="92D050"/>
              </a:solidFill>
            </a:endParaRPr>
          </a:p>
          <a:p>
            <a:endParaRPr lang="en-IN" dirty="0">
              <a:solidFill>
                <a:srgbClr val="92D050"/>
              </a:solidFill>
            </a:endParaRPr>
          </a:p>
          <a:p>
            <a:pPr marL="0" indent="0" algn="just">
              <a:buNone/>
            </a:pPr>
            <a:endParaRPr lang="en-IN" sz="2900" dirty="0">
              <a:latin typeface="Times New Roman" panose="02020603050405020304" pitchFamily="18" charset="0"/>
              <a:cs typeface="Times New Roman" panose="02020603050405020304" pitchFamily="18" charset="0"/>
            </a:endParaRPr>
          </a:p>
          <a:p>
            <a:pPr marL="0" indent="0" algn="just">
              <a:buNone/>
            </a:pPr>
            <a:r>
              <a:rPr lang="en-IN" sz="7200" dirty="0">
                <a:latin typeface="Times New Roman" panose="02020603050405020304" pitchFamily="18" charset="0"/>
                <a:cs typeface="Times New Roman" panose="02020603050405020304" pitchFamily="18" charset="0"/>
              </a:rPr>
              <a:t>                                                                                                                    By: D Rahul Singh (2BL18IS013)</a:t>
            </a:r>
          </a:p>
          <a:p>
            <a:pPr marL="0" indent="0" algn="l">
              <a:buNone/>
            </a:pPr>
            <a:r>
              <a:rPr lang="en-IN" sz="7200" dirty="0">
                <a:latin typeface="Times New Roman" panose="02020603050405020304" pitchFamily="18" charset="0"/>
                <a:cs typeface="Times New Roman" panose="02020603050405020304" pitchFamily="18" charset="0"/>
              </a:rPr>
              <a:t>                                                                                                                           </a:t>
            </a:r>
            <a:r>
              <a:rPr lang="en-IN" sz="7200" dirty="0" err="1">
                <a:latin typeface="Times New Roman" panose="02020603050405020304" pitchFamily="18" charset="0"/>
                <a:cs typeface="Times New Roman" panose="02020603050405020304" pitchFamily="18" charset="0"/>
              </a:rPr>
              <a:t>Parvat</a:t>
            </a:r>
            <a:r>
              <a:rPr lang="en-IN" sz="7200" dirty="0">
                <a:latin typeface="Times New Roman" panose="02020603050405020304" pitchFamily="18" charset="0"/>
                <a:cs typeface="Times New Roman" panose="02020603050405020304" pitchFamily="18" charset="0"/>
              </a:rPr>
              <a:t> </a:t>
            </a:r>
            <a:r>
              <a:rPr lang="en-IN" sz="7200" dirty="0" err="1">
                <a:latin typeface="Times New Roman" panose="02020603050405020304" pitchFamily="18" charset="0"/>
                <a:cs typeface="Times New Roman" panose="02020603050405020304" pitchFamily="18" charset="0"/>
              </a:rPr>
              <a:t>Mukartihal</a:t>
            </a:r>
            <a:r>
              <a:rPr lang="en-IN" sz="7200" dirty="0">
                <a:latin typeface="Times New Roman" panose="02020603050405020304" pitchFamily="18" charset="0"/>
                <a:cs typeface="Times New Roman" panose="02020603050405020304" pitchFamily="18" charset="0"/>
              </a:rPr>
              <a:t> (2BL18IS026)</a:t>
            </a:r>
          </a:p>
          <a:p>
            <a:pPr marL="0" indent="0" algn="just">
              <a:buNone/>
            </a:pPr>
            <a:r>
              <a:rPr lang="en-IN" sz="7200" dirty="0">
                <a:latin typeface="Times New Roman" panose="02020603050405020304" pitchFamily="18" charset="0"/>
                <a:cs typeface="Times New Roman" panose="02020603050405020304" pitchFamily="18" charset="0"/>
              </a:rPr>
              <a:t>       Guided By:</a:t>
            </a:r>
            <a:r>
              <a:rPr lang="en-IN" sz="1600" dirty="0">
                <a:latin typeface="Times New Roman" panose="02020603050405020304" pitchFamily="18" charset="0"/>
                <a:cs typeface="Times New Roman" panose="02020603050405020304" pitchFamily="18" charset="0"/>
              </a:rPr>
              <a:t>						                                                  </a:t>
            </a:r>
            <a:r>
              <a:rPr lang="en-IN" sz="7200" dirty="0">
                <a:latin typeface="Times New Roman" panose="02020603050405020304" pitchFamily="18" charset="0"/>
                <a:cs typeface="Times New Roman" panose="02020603050405020304" pitchFamily="18" charset="0"/>
              </a:rPr>
              <a:t>Rahul </a:t>
            </a:r>
            <a:r>
              <a:rPr lang="en-IN" sz="7200" dirty="0" err="1">
                <a:latin typeface="Times New Roman" panose="02020603050405020304" pitchFamily="18" charset="0"/>
                <a:cs typeface="Times New Roman" panose="02020603050405020304" pitchFamily="18" charset="0"/>
              </a:rPr>
              <a:t>Ambiger</a:t>
            </a:r>
            <a:r>
              <a:rPr lang="en-IN" sz="7200" dirty="0">
                <a:latin typeface="Times New Roman" panose="02020603050405020304" pitchFamily="18" charset="0"/>
                <a:cs typeface="Times New Roman" panose="02020603050405020304" pitchFamily="18" charset="0"/>
              </a:rPr>
              <a:t> (2BL18IS033)</a:t>
            </a:r>
            <a:r>
              <a:rPr lang="en-IN" sz="1600" dirty="0">
                <a:latin typeface="Times New Roman" panose="02020603050405020304" pitchFamily="18" charset="0"/>
                <a:cs typeface="Times New Roman" panose="02020603050405020304" pitchFamily="18" charset="0"/>
              </a:rPr>
              <a:t>                                                                </a:t>
            </a:r>
          </a:p>
          <a:p>
            <a:pPr marL="0" indent="0" algn="l">
              <a:buNone/>
            </a:pPr>
            <a:r>
              <a:rPr lang="en-IN" sz="7200" dirty="0">
                <a:latin typeface="Times New Roman" panose="02020603050405020304" pitchFamily="18" charset="0"/>
                <a:cs typeface="Times New Roman" panose="02020603050405020304" pitchFamily="18" charset="0"/>
              </a:rPr>
              <a:t>       Prof: Pradeep Deshpande                                                                           </a:t>
            </a:r>
            <a:r>
              <a:rPr lang="en-IN" sz="7200" dirty="0" err="1">
                <a:latin typeface="Times New Roman" panose="02020603050405020304" pitchFamily="18" charset="0"/>
                <a:cs typeface="Times New Roman" panose="02020603050405020304" pitchFamily="18" charset="0"/>
              </a:rPr>
              <a:t>Shraddhanand</a:t>
            </a:r>
            <a:r>
              <a:rPr lang="en-IN" sz="7200" dirty="0">
                <a:latin typeface="Times New Roman" panose="02020603050405020304" pitchFamily="18" charset="0"/>
                <a:cs typeface="Times New Roman" panose="02020603050405020304" pitchFamily="18" charset="0"/>
              </a:rPr>
              <a:t> B (2BL18IS035) </a:t>
            </a:r>
          </a:p>
          <a:p>
            <a:pPr marL="0" indent="0" algn="l">
              <a:buNone/>
            </a:pPr>
            <a:r>
              <a:rPr lang="en-IN" sz="160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                                                         </a:t>
            </a:r>
          </a:p>
          <a:p>
            <a:pPr marL="0" indent="0" algn="just">
              <a:buNone/>
            </a:pPr>
            <a:r>
              <a:rPr lang="en-IN" sz="2600" dirty="0">
                <a:latin typeface="Times New Roman" panose="02020603050405020304" pitchFamily="18" charset="0"/>
                <a:cs typeface="Times New Roman" panose="02020603050405020304" pitchFamily="18" charset="0"/>
              </a:rPr>
              <a:t>                                                                       </a:t>
            </a:r>
            <a:endParaRPr lang="en-IN" sz="2600" dirty="0"/>
          </a:p>
          <a:p>
            <a:pPr algn="l"/>
            <a:endParaRPr lang="en-IN" dirty="0"/>
          </a:p>
        </p:txBody>
      </p:sp>
      <p:pic>
        <p:nvPicPr>
          <p:cNvPr id="4" name="Picture 2">
            <a:extLst>
              <a:ext uri="{FF2B5EF4-FFF2-40B4-BE49-F238E27FC236}">
                <a16:creationId xmlns:a16="http://schemas.microsoft.com/office/drawing/2014/main" id="{7448A24F-A85C-485C-A0CE-CA0D26E77C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4648" y="209808"/>
            <a:ext cx="1442704" cy="1063045"/>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795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4ACAC-BA9E-4035-98D5-1B1584E1CD63}"/>
              </a:ext>
            </a:extLst>
          </p:cNvPr>
          <p:cNvSpPr>
            <a:spLocks noGrp="1"/>
          </p:cNvSpPr>
          <p:nvPr>
            <p:ph type="title"/>
          </p:nvPr>
        </p:nvSpPr>
        <p:spPr>
          <a:xfrm>
            <a:off x="1143001" y="0"/>
            <a:ext cx="9905998" cy="1478570"/>
          </a:xfrm>
        </p:spPr>
        <p:txBody>
          <a:bodyPr/>
          <a:lstStyle/>
          <a:p>
            <a:pPr algn="ctr"/>
            <a:r>
              <a:rPr lang="en-IN" dirty="0">
                <a:solidFill>
                  <a:srgbClr val="92D050"/>
                </a:solidFill>
                <a:latin typeface="Times New Roman" panose="02020603050405020304" pitchFamily="18" charset="0"/>
                <a:cs typeface="Times New Roman" panose="02020603050405020304" pitchFamily="18" charset="0"/>
              </a:rPr>
              <a:t>ARCHITECTURE</a:t>
            </a:r>
          </a:p>
        </p:txBody>
      </p:sp>
      <p:pic>
        <p:nvPicPr>
          <p:cNvPr id="5" name="Content Placeholder 4">
            <a:extLst>
              <a:ext uri="{FF2B5EF4-FFF2-40B4-BE49-F238E27FC236}">
                <a16:creationId xmlns:a16="http://schemas.microsoft.com/office/drawing/2014/main" id="{4F44C362-D6B1-4005-9A51-4C83993F94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2014" y="1441938"/>
            <a:ext cx="9018224" cy="4886095"/>
          </a:xfrm>
        </p:spPr>
      </p:pic>
    </p:spTree>
    <p:extLst>
      <p:ext uri="{BB962C8B-B14F-4D97-AF65-F5344CB8AC3E}">
        <p14:creationId xmlns:p14="http://schemas.microsoft.com/office/powerpoint/2010/main" val="81082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7C631-7522-42ED-90C4-A985C41F4512}"/>
              </a:ext>
            </a:extLst>
          </p:cNvPr>
          <p:cNvSpPr>
            <a:spLocks noGrp="1"/>
          </p:cNvSpPr>
          <p:nvPr>
            <p:ph type="title"/>
          </p:nvPr>
        </p:nvSpPr>
        <p:spPr>
          <a:xfrm>
            <a:off x="838200" y="479426"/>
            <a:ext cx="10515600" cy="953720"/>
          </a:xfrm>
        </p:spPr>
        <p:txBody>
          <a:bodyPr>
            <a:normAutofit/>
          </a:bodyPr>
          <a:lstStyle/>
          <a:p>
            <a:pPr algn="ctr"/>
            <a:r>
              <a:rPr lang="en-US" dirty="0">
                <a:solidFill>
                  <a:srgbClr val="92D050"/>
                </a:solidFill>
                <a:latin typeface="Times New Roman" panose="02020603050405020304" pitchFamily="18" charset="0"/>
                <a:cs typeface="Times New Roman" panose="02020603050405020304" pitchFamily="18" charset="0"/>
              </a:rPr>
              <a:t>Features of Cypher Cam</a:t>
            </a:r>
            <a:endParaRPr lang="en-IN" dirty="0">
              <a:solidFill>
                <a:srgbClr val="92D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A8FE32B-B866-45C8-8634-C2B5951F3301}"/>
              </a:ext>
            </a:extLst>
          </p:cNvPr>
          <p:cNvSpPr>
            <a:spLocks noGrp="1"/>
          </p:cNvSpPr>
          <p:nvPr>
            <p:ph idx="1"/>
          </p:nvPr>
        </p:nvSpPr>
        <p:spPr>
          <a:xfrm>
            <a:off x="935855" y="1791924"/>
            <a:ext cx="10515600" cy="3870322"/>
          </a:xfrm>
        </p:spPr>
        <p:txBody>
          <a:bodyPr>
            <a:noAutofit/>
          </a:bodyPr>
          <a:lstStyle/>
          <a:p>
            <a:pPr>
              <a:lnSpc>
                <a:spcPct val="170000"/>
              </a:lnSpc>
            </a:pPr>
            <a:r>
              <a:rPr lang="en-US" sz="2400" dirty="0">
                <a:latin typeface="Times New Roman" panose="02020603050405020304" pitchFamily="18" charset="0"/>
                <a:cs typeface="Times New Roman" panose="02020603050405020304" pitchFamily="18" charset="0"/>
              </a:rPr>
              <a:t>Detects faces in frame using </a:t>
            </a:r>
            <a:r>
              <a:rPr lang="en-US" sz="2400" dirty="0" err="1">
                <a:latin typeface="Times New Roman" panose="02020603050405020304" pitchFamily="18" charset="0"/>
                <a:cs typeface="Times New Roman" panose="02020603050405020304" pitchFamily="18" charset="0"/>
              </a:rPr>
              <a:t>Haarcascade</a:t>
            </a:r>
            <a:r>
              <a:rPr lang="en-US" sz="2400" dirty="0">
                <a:latin typeface="Times New Roman" panose="02020603050405020304" pitchFamily="18" charset="0"/>
                <a:cs typeface="Times New Roman" panose="02020603050405020304" pitchFamily="18" charset="0"/>
              </a:rPr>
              <a:t> algorithm.</a:t>
            </a:r>
          </a:p>
          <a:p>
            <a:pPr>
              <a:lnSpc>
                <a:spcPct val="170000"/>
              </a:lnSpc>
            </a:pPr>
            <a:r>
              <a:rPr lang="en-US" sz="2400" dirty="0">
                <a:latin typeface="Times New Roman" panose="02020603050405020304" pitchFamily="18" charset="0"/>
                <a:cs typeface="Times New Roman" panose="02020603050405020304" pitchFamily="18" charset="0"/>
              </a:rPr>
              <a:t>Detects motion in particular area.</a:t>
            </a:r>
          </a:p>
          <a:p>
            <a:pPr>
              <a:lnSpc>
                <a:spcPct val="170000"/>
              </a:lnSpc>
            </a:pPr>
            <a:r>
              <a:rPr lang="en-US" sz="2400" dirty="0">
                <a:latin typeface="Times New Roman" panose="02020603050405020304" pitchFamily="18" charset="0"/>
                <a:cs typeface="Times New Roman" panose="02020603050405020304" pitchFamily="18" charset="0"/>
              </a:rPr>
              <a:t>Visitors in room will be detected.</a:t>
            </a:r>
          </a:p>
          <a:p>
            <a:pPr>
              <a:lnSpc>
                <a:spcPct val="170000"/>
              </a:lnSpc>
            </a:pPr>
            <a:r>
              <a:rPr lang="en-US" sz="2400" dirty="0">
                <a:latin typeface="Times New Roman" panose="02020603050405020304" pitchFamily="18" charset="0"/>
                <a:cs typeface="Times New Roman" panose="02020603050405020304" pitchFamily="18" charset="0"/>
              </a:rPr>
              <a:t>Motion of person is detected.</a:t>
            </a:r>
          </a:p>
          <a:p>
            <a:pPr>
              <a:lnSpc>
                <a:spcPct val="170000"/>
              </a:lnSpc>
            </a:pPr>
            <a:r>
              <a:rPr lang="en-US" sz="2400" dirty="0">
                <a:latin typeface="Times New Roman" panose="02020603050405020304" pitchFamily="18" charset="0"/>
                <a:cs typeface="Times New Roman" panose="02020603050405020304" pitchFamily="18" charset="0"/>
              </a:rPr>
              <a:t>Anti theft alarm </a:t>
            </a:r>
            <a:r>
              <a:rPr lang="en-US" dirty="0">
                <a:latin typeface="Times New Roman" panose="02020603050405020304" pitchFamily="18" charset="0"/>
                <a:cs typeface="Times New Roman" panose="02020603050405020304" pitchFamily="18" charset="0"/>
              </a:rPr>
              <a:t>sound is triggered.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0846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64A69-8DE9-4568-88C1-8B3AF32D2D32}"/>
              </a:ext>
            </a:extLst>
          </p:cNvPr>
          <p:cNvSpPr>
            <a:spLocks noGrp="1"/>
          </p:cNvSpPr>
          <p:nvPr>
            <p:ph type="title"/>
          </p:nvPr>
        </p:nvSpPr>
        <p:spPr>
          <a:xfrm>
            <a:off x="1143000" y="301277"/>
            <a:ext cx="9905998" cy="1478570"/>
          </a:xfrm>
        </p:spPr>
        <p:txBody>
          <a:bodyPr>
            <a:normAutofit/>
          </a:bodyPr>
          <a:lstStyle/>
          <a:p>
            <a:pPr algn="ctr"/>
            <a:r>
              <a:rPr lang="en-US" sz="3600" dirty="0">
                <a:solidFill>
                  <a:schemeClr val="accent1"/>
                </a:solidFill>
                <a:latin typeface="Times New Roman" panose="02020603050405020304" pitchFamily="18" charset="0"/>
                <a:cs typeface="Times New Roman" panose="02020603050405020304" pitchFamily="18" charset="0"/>
              </a:rPr>
              <a:t>How Cypher Cam is Different from Normal CCTV?</a:t>
            </a:r>
          </a:p>
        </p:txBody>
      </p:sp>
      <p:graphicFrame>
        <p:nvGraphicFramePr>
          <p:cNvPr id="6" name="Table 6">
            <a:extLst>
              <a:ext uri="{FF2B5EF4-FFF2-40B4-BE49-F238E27FC236}">
                <a16:creationId xmlns:a16="http://schemas.microsoft.com/office/drawing/2014/main" id="{871AE7DE-CCD1-4169-85A4-81FB86563705}"/>
              </a:ext>
            </a:extLst>
          </p:cNvPr>
          <p:cNvGraphicFramePr>
            <a:graphicFrameLocks noGrp="1"/>
          </p:cNvGraphicFramePr>
          <p:nvPr>
            <p:ph idx="1"/>
            <p:extLst>
              <p:ext uri="{D42A27DB-BD31-4B8C-83A1-F6EECF244321}">
                <p14:modId xmlns:p14="http://schemas.microsoft.com/office/powerpoint/2010/main" val="2824129711"/>
              </p:ext>
            </p:extLst>
          </p:nvPr>
        </p:nvGraphicFramePr>
        <p:xfrm>
          <a:off x="784306" y="2627436"/>
          <a:ext cx="10623387" cy="2268415"/>
        </p:xfrm>
        <a:graphic>
          <a:graphicData uri="http://schemas.openxmlformats.org/drawingml/2006/table">
            <a:tbl>
              <a:tblPr firstRow="1" bandRow="1">
                <a:tableStyleId>{5C22544A-7EE6-4342-B048-85BDC9FD1C3A}</a:tableStyleId>
              </a:tblPr>
              <a:tblGrid>
                <a:gridCol w="3541129">
                  <a:extLst>
                    <a:ext uri="{9D8B030D-6E8A-4147-A177-3AD203B41FA5}">
                      <a16:colId xmlns:a16="http://schemas.microsoft.com/office/drawing/2014/main" val="3986816500"/>
                    </a:ext>
                  </a:extLst>
                </a:gridCol>
                <a:gridCol w="3541129">
                  <a:extLst>
                    <a:ext uri="{9D8B030D-6E8A-4147-A177-3AD203B41FA5}">
                      <a16:colId xmlns:a16="http://schemas.microsoft.com/office/drawing/2014/main" val="290270858"/>
                    </a:ext>
                  </a:extLst>
                </a:gridCol>
                <a:gridCol w="3541129">
                  <a:extLst>
                    <a:ext uri="{9D8B030D-6E8A-4147-A177-3AD203B41FA5}">
                      <a16:colId xmlns:a16="http://schemas.microsoft.com/office/drawing/2014/main" val="1411637968"/>
                    </a:ext>
                  </a:extLst>
                </a:gridCol>
              </a:tblGrid>
              <a:tr h="545071">
                <a:tc>
                  <a:txBody>
                    <a:bodyPr/>
                    <a:lstStyle/>
                    <a:p>
                      <a:pPr algn="ctr"/>
                      <a:r>
                        <a:rPr lang="en-US" sz="2000" dirty="0">
                          <a:latin typeface="Times New Roman" panose="02020603050405020304" pitchFamily="18" charset="0"/>
                          <a:cs typeface="Times New Roman" panose="02020603050405020304" pitchFamily="18" charset="0"/>
                        </a:rPr>
                        <a:t>Features</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Normal CCTV</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Cypher Cam</a:t>
                      </a:r>
                    </a:p>
                  </a:txBody>
                  <a:tcPr anchor="ctr"/>
                </a:tc>
                <a:extLst>
                  <a:ext uri="{0D108BD9-81ED-4DB2-BD59-A6C34878D82A}">
                    <a16:rowId xmlns:a16="http://schemas.microsoft.com/office/drawing/2014/main" val="669087418"/>
                  </a:ext>
                </a:extLst>
              </a:tr>
              <a:tr h="430836">
                <a:tc>
                  <a:txBody>
                    <a:bodyPr/>
                    <a:lstStyle/>
                    <a:p>
                      <a:pPr algn="ctr"/>
                      <a:r>
                        <a:rPr lang="en-US" sz="2000" dirty="0">
                          <a:latin typeface="Times New Roman" panose="02020603050405020304" pitchFamily="18" charset="0"/>
                          <a:cs typeface="Times New Roman" panose="02020603050405020304" pitchFamily="18" charset="0"/>
                        </a:rPr>
                        <a:t>Face Detection</a:t>
                      </a:r>
                    </a:p>
                  </a:txBody>
                  <a:tcPr/>
                </a:tc>
                <a:tc>
                  <a:txBody>
                    <a:bodyPr/>
                    <a:lstStyle/>
                    <a:p>
                      <a:pPr algn="ctr"/>
                      <a:r>
                        <a:rPr lang="en-US" sz="2000" dirty="0">
                          <a:latin typeface="Times New Roman" panose="02020603050405020304" pitchFamily="18" charset="0"/>
                          <a:cs typeface="Times New Roman" panose="02020603050405020304" pitchFamily="18" charset="0"/>
                        </a:rPr>
                        <a:t>NO</a:t>
                      </a:r>
                    </a:p>
                  </a:txBody>
                  <a:tcPr/>
                </a:tc>
                <a:tc>
                  <a:txBody>
                    <a:bodyPr/>
                    <a:lstStyle/>
                    <a:p>
                      <a:pPr algn="ctr"/>
                      <a:r>
                        <a:rPr lang="en-US" sz="2000" dirty="0">
                          <a:latin typeface="Times New Roman" panose="02020603050405020304" pitchFamily="18" charset="0"/>
                          <a:cs typeface="Times New Roman" panose="02020603050405020304" pitchFamily="18" charset="0"/>
                        </a:rPr>
                        <a:t>YES</a:t>
                      </a:r>
                    </a:p>
                  </a:txBody>
                  <a:tcPr/>
                </a:tc>
                <a:extLst>
                  <a:ext uri="{0D108BD9-81ED-4DB2-BD59-A6C34878D82A}">
                    <a16:rowId xmlns:a16="http://schemas.microsoft.com/office/drawing/2014/main" val="3674551551"/>
                  </a:ext>
                </a:extLst>
              </a:tr>
              <a:tr h="430836">
                <a:tc>
                  <a:txBody>
                    <a:bodyPr/>
                    <a:lstStyle/>
                    <a:p>
                      <a:pPr algn="ctr"/>
                      <a:r>
                        <a:rPr lang="en-US" sz="2000" dirty="0">
                          <a:latin typeface="Times New Roman" panose="02020603050405020304" pitchFamily="18" charset="0"/>
                          <a:cs typeface="Times New Roman" panose="02020603050405020304" pitchFamily="18" charset="0"/>
                        </a:rPr>
                        <a:t>Motion Detection</a:t>
                      </a:r>
                    </a:p>
                  </a:txBody>
                  <a:tcPr/>
                </a:tc>
                <a:tc>
                  <a:txBody>
                    <a:bodyPr/>
                    <a:lstStyle/>
                    <a:p>
                      <a:pPr algn="ctr"/>
                      <a:r>
                        <a:rPr lang="en-US" sz="2000" dirty="0">
                          <a:latin typeface="Times New Roman" panose="02020603050405020304" pitchFamily="18" charset="0"/>
                          <a:cs typeface="Times New Roman" panose="02020603050405020304" pitchFamily="18" charset="0"/>
                        </a:rPr>
                        <a:t>NO</a:t>
                      </a:r>
                    </a:p>
                  </a:txBody>
                  <a:tcPr/>
                </a:tc>
                <a:tc>
                  <a:txBody>
                    <a:bodyPr/>
                    <a:lstStyle/>
                    <a:p>
                      <a:pPr algn="ctr"/>
                      <a:r>
                        <a:rPr lang="en-US" sz="2000" dirty="0">
                          <a:latin typeface="Times New Roman" panose="02020603050405020304" pitchFamily="18" charset="0"/>
                          <a:cs typeface="Times New Roman" panose="02020603050405020304" pitchFamily="18" charset="0"/>
                        </a:rPr>
                        <a:t>YES</a:t>
                      </a:r>
                    </a:p>
                  </a:txBody>
                  <a:tcPr/>
                </a:tc>
                <a:extLst>
                  <a:ext uri="{0D108BD9-81ED-4DB2-BD59-A6C34878D82A}">
                    <a16:rowId xmlns:a16="http://schemas.microsoft.com/office/drawing/2014/main" val="2672981913"/>
                  </a:ext>
                </a:extLst>
              </a:tr>
              <a:tr h="430836">
                <a:tc>
                  <a:txBody>
                    <a:bodyPr/>
                    <a:lstStyle/>
                    <a:p>
                      <a:pPr algn="ctr"/>
                      <a:r>
                        <a:rPr lang="en-US" sz="2000" dirty="0">
                          <a:latin typeface="Times New Roman" panose="02020603050405020304" pitchFamily="18" charset="0"/>
                          <a:cs typeface="Times New Roman" panose="02020603050405020304" pitchFamily="18" charset="0"/>
                        </a:rPr>
                        <a:t>Visitors Detection</a:t>
                      </a:r>
                    </a:p>
                  </a:txBody>
                  <a:tcPr/>
                </a:tc>
                <a:tc>
                  <a:txBody>
                    <a:bodyPr/>
                    <a:lstStyle/>
                    <a:p>
                      <a:pPr algn="ctr"/>
                      <a:r>
                        <a:rPr lang="en-US" sz="2000" dirty="0">
                          <a:latin typeface="Times New Roman" panose="02020603050405020304" pitchFamily="18" charset="0"/>
                          <a:cs typeface="Times New Roman" panose="02020603050405020304" pitchFamily="18" charset="0"/>
                        </a:rPr>
                        <a:t>NO</a:t>
                      </a:r>
                    </a:p>
                  </a:txBody>
                  <a:tcPr/>
                </a:tc>
                <a:tc>
                  <a:txBody>
                    <a:bodyPr/>
                    <a:lstStyle/>
                    <a:p>
                      <a:pPr algn="ctr"/>
                      <a:r>
                        <a:rPr lang="en-US" sz="2000" dirty="0">
                          <a:latin typeface="Times New Roman" panose="02020603050405020304" pitchFamily="18" charset="0"/>
                          <a:cs typeface="Times New Roman" panose="02020603050405020304" pitchFamily="18" charset="0"/>
                        </a:rPr>
                        <a:t>YES</a:t>
                      </a:r>
                    </a:p>
                  </a:txBody>
                  <a:tcPr/>
                </a:tc>
                <a:extLst>
                  <a:ext uri="{0D108BD9-81ED-4DB2-BD59-A6C34878D82A}">
                    <a16:rowId xmlns:a16="http://schemas.microsoft.com/office/drawing/2014/main" val="1889289443"/>
                  </a:ext>
                </a:extLst>
              </a:tr>
              <a:tr h="430836">
                <a:tc>
                  <a:txBody>
                    <a:bodyPr/>
                    <a:lstStyle/>
                    <a:p>
                      <a:pPr algn="ctr"/>
                      <a:r>
                        <a:rPr lang="en-US" sz="2000" dirty="0">
                          <a:latin typeface="Times New Roman" panose="02020603050405020304" pitchFamily="18" charset="0"/>
                          <a:cs typeface="Times New Roman" panose="02020603050405020304" pitchFamily="18" charset="0"/>
                        </a:rPr>
                        <a:t>Anti Theft Alarming System</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NO</a:t>
                      </a:r>
                    </a:p>
                  </a:txBody>
                  <a:tcPr/>
                </a:tc>
                <a:tc>
                  <a:txBody>
                    <a:bodyPr/>
                    <a:lstStyle/>
                    <a:p>
                      <a:pPr algn="ctr"/>
                      <a:r>
                        <a:rPr lang="en-US" sz="2000" dirty="0">
                          <a:latin typeface="Times New Roman" panose="02020603050405020304" pitchFamily="18" charset="0"/>
                          <a:cs typeface="Times New Roman" panose="02020603050405020304" pitchFamily="18" charset="0"/>
                        </a:rPr>
                        <a:t>YES</a:t>
                      </a:r>
                    </a:p>
                  </a:txBody>
                  <a:tcPr/>
                </a:tc>
                <a:extLst>
                  <a:ext uri="{0D108BD9-81ED-4DB2-BD59-A6C34878D82A}">
                    <a16:rowId xmlns:a16="http://schemas.microsoft.com/office/drawing/2014/main" val="3461472112"/>
                  </a:ext>
                </a:extLst>
              </a:tr>
            </a:tbl>
          </a:graphicData>
        </a:graphic>
      </p:graphicFrame>
    </p:spTree>
    <p:extLst>
      <p:ext uri="{BB962C8B-B14F-4D97-AF65-F5344CB8AC3E}">
        <p14:creationId xmlns:p14="http://schemas.microsoft.com/office/powerpoint/2010/main" val="3348009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4ACAC-BA9E-4035-98D5-1B1584E1CD63}"/>
              </a:ext>
            </a:extLst>
          </p:cNvPr>
          <p:cNvSpPr>
            <a:spLocks noGrp="1"/>
          </p:cNvSpPr>
          <p:nvPr>
            <p:ph type="title"/>
          </p:nvPr>
        </p:nvSpPr>
        <p:spPr>
          <a:xfrm>
            <a:off x="1141413" y="86674"/>
            <a:ext cx="9905998" cy="1478570"/>
          </a:xfrm>
        </p:spPr>
        <p:txBody>
          <a:bodyPr/>
          <a:lstStyle/>
          <a:p>
            <a:pPr algn="ctr"/>
            <a:r>
              <a:rPr lang="en-IN" dirty="0">
                <a:solidFill>
                  <a:srgbClr val="92D050"/>
                </a:solidFill>
                <a:latin typeface="Times New Roman" panose="02020603050405020304" pitchFamily="18" charset="0"/>
                <a:cs typeface="Times New Roman" panose="02020603050405020304" pitchFamily="18" charset="0"/>
              </a:rPr>
              <a:t>requirements</a:t>
            </a:r>
          </a:p>
        </p:txBody>
      </p:sp>
      <p:sp>
        <p:nvSpPr>
          <p:cNvPr id="3" name="Content Placeholder 2">
            <a:extLst>
              <a:ext uri="{FF2B5EF4-FFF2-40B4-BE49-F238E27FC236}">
                <a16:creationId xmlns:a16="http://schemas.microsoft.com/office/drawing/2014/main" id="{A3EF375D-A734-499B-A0D7-7923E4193660}"/>
              </a:ext>
            </a:extLst>
          </p:cNvPr>
          <p:cNvSpPr>
            <a:spLocks noGrp="1"/>
          </p:cNvSpPr>
          <p:nvPr>
            <p:ph idx="1"/>
          </p:nvPr>
        </p:nvSpPr>
        <p:spPr>
          <a:xfrm>
            <a:off x="1141412" y="1735494"/>
            <a:ext cx="9905999" cy="4055707"/>
          </a:xfrm>
        </p:spPr>
        <p:txBody>
          <a:bodyPr>
            <a:noAutofit/>
          </a:bodyPr>
          <a:lstStyle/>
          <a:p>
            <a:r>
              <a:rPr lang="en-IN" b="1" kern="100" dirty="0">
                <a:effectLst/>
                <a:latin typeface="Times New Roman" panose="02020603050405020304" pitchFamily="18" charset="0"/>
                <a:ea typeface="Noto Serif CJK SC"/>
                <a:cs typeface="Times New Roman" panose="02020603050405020304" pitchFamily="18" charset="0"/>
              </a:rPr>
              <a:t>Software Requirements</a:t>
            </a:r>
            <a:endParaRPr lang="en-IN" kern="100" dirty="0">
              <a:effectLst/>
              <a:latin typeface="Times New Roman" panose="02020603050405020304" pitchFamily="18" charset="0"/>
              <a:ea typeface="Noto Serif CJK SC"/>
              <a:cs typeface="Times New Roman" panose="02020603050405020304" pitchFamily="18" charset="0"/>
            </a:endParaRPr>
          </a:p>
          <a:p>
            <a:pPr marL="342900" lvl="0" indent="-342900">
              <a:buFont typeface="Symbol" panose="05050102010706020507" pitchFamily="18" charset="2"/>
              <a:buChar char=""/>
              <a:tabLst>
                <a:tab pos="457200" algn="l"/>
              </a:tabLst>
            </a:pPr>
            <a:r>
              <a:rPr lang="en-IN" kern="100" dirty="0">
                <a:effectLst/>
                <a:latin typeface="Times New Roman" panose="02020603050405020304" pitchFamily="18" charset="0"/>
                <a:ea typeface="Noto Serif CJK SC"/>
                <a:cs typeface="Times New Roman" panose="02020603050405020304" pitchFamily="18" charset="0"/>
              </a:rPr>
              <a:t>Windows/Linux/Mac OS any version, hence it can run on any platform.</a:t>
            </a:r>
          </a:p>
          <a:p>
            <a:pPr marL="342900" lvl="0" indent="-342900">
              <a:buFont typeface="Symbol" panose="05050102010706020507" pitchFamily="18" charset="2"/>
              <a:buChar char=""/>
              <a:tabLst>
                <a:tab pos="457200" algn="l"/>
              </a:tabLst>
            </a:pPr>
            <a:r>
              <a:rPr lang="en-IN" kern="100" dirty="0">
                <a:effectLst/>
                <a:latin typeface="Times New Roman" panose="02020603050405020304" pitchFamily="18" charset="0"/>
                <a:ea typeface="Noto Serif CJK SC"/>
                <a:cs typeface="Times New Roman" panose="02020603050405020304" pitchFamily="18" charset="0"/>
              </a:rPr>
              <a:t>Python3, it need python to be installed in your system to run this project successfully.</a:t>
            </a:r>
          </a:p>
          <a:p>
            <a:pPr marL="342900" lvl="0" indent="-342900">
              <a:buFont typeface="Symbol" panose="05050102010706020507" pitchFamily="18" charset="2"/>
              <a:buChar char=""/>
              <a:tabLst>
                <a:tab pos="457200" algn="l"/>
              </a:tabLst>
            </a:pPr>
            <a:r>
              <a:rPr lang="en-IN" kern="100" dirty="0">
                <a:effectLst/>
                <a:latin typeface="Times New Roman" panose="02020603050405020304" pitchFamily="18" charset="0"/>
                <a:ea typeface="Noto Serif CJK SC"/>
                <a:cs typeface="Times New Roman" panose="02020603050405020304" pitchFamily="18" charset="0"/>
              </a:rPr>
              <a:t>Packages in python </a:t>
            </a:r>
          </a:p>
          <a:p>
            <a:pPr marL="457200" lvl="1" indent="0">
              <a:buNone/>
              <a:tabLst>
                <a:tab pos="685800" algn="l"/>
              </a:tabLst>
            </a:pPr>
            <a:r>
              <a:rPr lang="en-IN" sz="2400" kern="100" dirty="0">
                <a:effectLst/>
                <a:latin typeface="Times New Roman" panose="02020603050405020304" pitchFamily="18" charset="0"/>
                <a:ea typeface="Noto Serif CJK SC"/>
                <a:cs typeface="Times New Roman" panose="02020603050405020304" pitchFamily="18" charset="0"/>
              </a:rPr>
              <a:t>OpenCV, skimage, numpy, tkinter, simpleaudio etc.</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2744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4ACAC-BA9E-4035-98D5-1B1584E1CD63}"/>
              </a:ext>
            </a:extLst>
          </p:cNvPr>
          <p:cNvSpPr>
            <a:spLocks noGrp="1"/>
          </p:cNvSpPr>
          <p:nvPr>
            <p:ph type="title"/>
          </p:nvPr>
        </p:nvSpPr>
        <p:spPr>
          <a:xfrm>
            <a:off x="1141412" y="98303"/>
            <a:ext cx="9905998" cy="1478570"/>
          </a:xfrm>
        </p:spPr>
        <p:txBody>
          <a:bodyPr/>
          <a:lstStyle/>
          <a:p>
            <a:pPr algn="ctr"/>
            <a:r>
              <a:rPr lang="en-IN" dirty="0">
                <a:solidFill>
                  <a:srgbClr val="92D050"/>
                </a:solidFill>
                <a:latin typeface="Times New Roman" panose="02020603050405020304" pitchFamily="18" charset="0"/>
                <a:cs typeface="Times New Roman" panose="02020603050405020304" pitchFamily="18" charset="0"/>
              </a:rPr>
              <a:t>requirements</a:t>
            </a:r>
          </a:p>
        </p:txBody>
      </p:sp>
      <p:sp>
        <p:nvSpPr>
          <p:cNvPr id="3" name="Content Placeholder 2">
            <a:extLst>
              <a:ext uri="{FF2B5EF4-FFF2-40B4-BE49-F238E27FC236}">
                <a16:creationId xmlns:a16="http://schemas.microsoft.com/office/drawing/2014/main" id="{A3EF375D-A734-499B-A0D7-7923E4193660}"/>
              </a:ext>
            </a:extLst>
          </p:cNvPr>
          <p:cNvSpPr>
            <a:spLocks noGrp="1"/>
          </p:cNvSpPr>
          <p:nvPr>
            <p:ph idx="1"/>
          </p:nvPr>
        </p:nvSpPr>
        <p:spPr>
          <a:xfrm>
            <a:off x="1141412" y="1576873"/>
            <a:ext cx="9905999" cy="4214328"/>
          </a:xfrm>
        </p:spPr>
        <p:txBody>
          <a:bodyPr>
            <a:noAutofit/>
          </a:bodyPr>
          <a:lstStyle/>
          <a:p>
            <a:r>
              <a:rPr lang="en-IN" b="1" kern="100" dirty="0">
                <a:effectLst/>
                <a:latin typeface="Times New Roman" panose="02020603050405020304" pitchFamily="18" charset="0"/>
                <a:ea typeface="Noto Serif CJK SC"/>
                <a:cs typeface="Times New Roman" panose="02020603050405020304" pitchFamily="18" charset="0"/>
              </a:rPr>
              <a:t>Hardware Requirements</a:t>
            </a:r>
            <a:endParaRPr lang="en-IN" kern="100" dirty="0">
              <a:effectLst/>
              <a:latin typeface="Times New Roman" panose="02020603050405020304" pitchFamily="18" charset="0"/>
              <a:ea typeface="Noto Serif CJK SC"/>
              <a:cs typeface="Times New Roman" panose="02020603050405020304" pitchFamily="18" charset="0"/>
            </a:endParaRPr>
          </a:p>
          <a:p>
            <a:r>
              <a:rPr lang="en-IN" kern="100" dirty="0">
                <a:effectLst/>
                <a:latin typeface="Times New Roman" panose="02020603050405020304" pitchFamily="18" charset="0"/>
                <a:ea typeface="Noto Serif CJK SC"/>
                <a:cs typeface="Times New Roman" panose="02020603050405020304" pitchFamily="18" charset="0"/>
              </a:rPr>
              <a:t>In terms of hardware requirements there is not much required at all but still below requirements are must :</a:t>
            </a:r>
          </a:p>
          <a:p>
            <a:pPr marL="800100" lvl="1" indent="-342900">
              <a:buFont typeface="Symbol" panose="05050102010706020507" pitchFamily="18" charset="2"/>
              <a:buChar char=""/>
              <a:tabLst>
                <a:tab pos="457200" algn="l"/>
              </a:tabLst>
            </a:pPr>
            <a:r>
              <a:rPr lang="en-IN" sz="2400" kern="100" dirty="0">
                <a:latin typeface="Times New Roman" panose="02020603050405020304" pitchFamily="18" charset="0"/>
                <a:ea typeface="Noto Serif CJK SC"/>
                <a:cs typeface="Times New Roman" panose="02020603050405020304" pitchFamily="18" charset="0"/>
              </a:rPr>
              <a:t>PC/Laptop with </a:t>
            </a:r>
            <a:r>
              <a:rPr lang="en-IN" sz="2400" kern="100" dirty="0" err="1">
                <a:latin typeface="Times New Roman" panose="02020603050405020304" pitchFamily="18" charset="0"/>
                <a:ea typeface="Noto Serif CJK SC"/>
                <a:cs typeface="Times New Roman" panose="02020603050405020304" pitchFamily="18" charset="0"/>
              </a:rPr>
              <a:t>atleast</a:t>
            </a:r>
            <a:r>
              <a:rPr lang="en-IN" sz="2400" kern="100" dirty="0">
                <a:latin typeface="Times New Roman" panose="02020603050405020304" pitchFamily="18" charset="0"/>
                <a:ea typeface="Noto Serif CJK SC"/>
                <a:cs typeface="Times New Roman" panose="02020603050405020304" pitchFamily="18" charset="0"/>
              </a:rPr>
              <a:t> 4GB RAM.</a:t>
            </a:r>
          </a:p>
          <a:p>
            <a:pPr marL="800100" lvl="1" indent="-342900">
              <a:buFont typeface="Symbol" panose="05050102010706020507" pitchFamily="18" charset="2"/>
              <a:buChar char=""/>
              <a:tabLst>
                <a:tab pos="457200" algn="l"/>
              </a:tabLst>
            </a:pPr>
            <a:r>
              <a:rPr lang="en-IN" sz="2400" kern="100" dirty="0">
                <a:latin typeface="Times New Roman" panose="02020603050405020304" pitchFamily="18" charset="0"/>
                <a:ea typeface="Noto Serif CJK SC"/>
                <a:cs typeface="Times New Roman" panose="02020603050405020304" pitchFamily="18" charset="0"/>
              </a:rPr>
              <a:t>Processor:- i3 or above.</a:t>
            </a:r>
            <a:endParaRPr lang="en-IN" sz="2400" kern="100" dirty="0">
              <a:effectLst/>
              <a:latin typeface="Times New Roman" panose="02020603050405020304" pitchFamily="18" charset="0"/>
              <a:ea typeface="Noto Serif CJK SC"/>
              <a:cs typeface="Times New Roman" panose="02020603050405020304" pitchFamily="18" charset="0"/>
            </a:endParaRPr>
          </a:p>
          <a:p>
            <a:pPr marL="800100" lvl="1" indent="-342900">
              <a:buFont typeface="Symbol" panose="05050102010706020507" pitchFamily="18" charset="2"/>
              <a:buChar char=""/>
              <a:tabLst>
                <a:tab pos="457200" algn="l"/>
              </a:tabLst>
            </a:pPr>
            <a:r>
              <a:rPr lang="en-IN" sz="2400" kern="100" dirty="0">
                <a:effectLst/>
                <a:latin typeface="Times New Roman" panose="02020603050405020304" pitchFamily="18" charset="0"/>
                <a:ea typeface="Noto Serif CJK SC"/>
                <a:cs typeface="Times New Roman" panose="02020603050405020304" pitchFamily="18" charset="0"/>
              </a:rPr>
              <a:t>Webcam with appropriate drivers installed.</a:t>
            </a:r>
          </a:p>
          <a:p>
            <a:pPr marL="800100" lvl="1" indent="-342900">
              <a:buFont typeface="Symbol" panose="05050102010706020507" pitchFamily="18" charset="2"/>
              <a:buChar char=""/>
              <a:tabLst>
                <a:tab pos="457200" algn="l"/>
              </a:tabLst>
            </a:pPr>
            <a:r>
              <a:rPr lang="en-IN" sz="2400" kern="100" dirty="0">
                <a:effectLst/>
                <a:latin typeface="Times New Roman" panose="02020603050405020304" pitchFamily="18" charset="0"/>
                <a:ea typeface="Noto Serif CJK SC"/>
                <a:cs typeface="Times New Roman" panose="02020603050405020304" pitchFamily="18" charset="0"/>
              </a:rPr>
              <a:t>Flashlight/ LED if using this at night.</a:t>
            </a:r>
            <a:br>
              <a:rPr lang="en-IN" sz="2400" kern="100" dirty="0">
                <a:effectLst/>
                <a:latin typeface="Times New Roman" panose="02020603050405020304" pitchFamily="18" charset="0"/>
                <a:ea typeface="Noto Serif CJK SC"/>
                <a:cs typeface="Times New Roman" panose="02020603050405020304" pitchFamily="18" charset="0"/>
              </a:rPr>
            </a:br>
            <a:endParaRPr lang="en-IN" sz="2400" kern="100" dirty="0">
              <a:effectLst/>
              <a:latin typeface="Times New Roman" panose="02020603050405020304" pitchFamily="18" charset="0"/>
              <a:ea typeface="Noto Serif CJK SC"/>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9037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4ACAC-BA9E-4035-98D5-1B1584E1CD63}"/>
              </a:ext>
            </a:extLst>
          </p:cNvPr>
          <p:cNvSpPr>
            <a:spLocks noGrp="1"/>
          </p:cNvSpPr>
          <p:nvPr>
            <p:ph type="title"/>
          </p:nvPr>
        </p:nvSpPr>
        <p:spPr>
          <a:xfrm>
            <a:off x="1141414" y="83977"/>
            <a:ext cx="9905998" cy="1478570"/>
          </a:xfrm>
        </p:spPr>
        <p:txBody>
          <a:bodyPr/>
          <a:lstStyle/>
          <a:p>
            <a:pPr algn="ctr"/>
            <a:r>
              <a:rPr lang="en-IN" dirty="0">
                <a:solidFill>
                  <a:srgbClr val="92D050"/>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A3EF375D-A734-499B-A0D7-7923E4193660}"/>
              </a:ext>
            </a:extLst>
          </p:cNvPr>
          <p:cNvSpPr>
            <a:spLocks noGrp="1"/>
          </p:cNvSpPr>
          <p:nvPr>
            <p:ph idx="1"/>
          </p:nvPr>
        </p:nvSpPr>
        <p:spPr>
          <a:xfrm>
            <a:off x="1141413" y="1562547"/>
            <a:ext cx="9905999" cy="4593859"/>
          </a:xfrm>
        </p:spPr>
        <p:txBody>
          <a:bodyPr>
            <a:normAutofit fontScale="92500" lnSpcReduction="10000"/>
          </a:bodyPr>
          <a:lstStyle/>
          <a:p>
            <a:r>
              <a:rPr lang="en-IN" sz="2600" dirty="0">
                <a:latin typeface="Times New Roman" panose="02020603050405020304" pitchFamily="18" charset="0"/>
                <a:cs typeface="Times New Roman" panose="02020603050405020304" pitchFamily="18" charset="0"/>
              </a:rPr>
              <a:t>Research paper on </a:t>
            </a:r>
            <a:r>
              <a:rPr lang="en-IN" sz="2600" dirty="0" err="1">
                <a:latin typeface="Times New Roman" panose="02020603050405020304" pitchFamily="18" charset="0"/>
                <a:cs typeface="Times New Roman" panose="02020603050405020304" pitchFamily="18" charset="0"/>
              </a:rPr>
              <a:t>Haar</a:t>
            </a:r>
            <a:r>
              <a:rPr lang="en-IN" sz="2600" dirty="0">
                <a:latin typeface="Times New Roman" panose="02020603050405020304" pitchFamily="18" charset="0"/>
                <a:cs typeface="Times New Roman" panose="02020603050405020304" pitchFamily="18" charset="0"/>
              </a:rPr>
              <a:t>-feature based face detection using OpenCV published in IEEE-2017 (Institute of Electrical and Electronics engineers) by </a:t>
            </a:r>
            <a:r>
              <a:rPr lang="en-IN" sz="2600" dirty="0" err="1">
                <a:latin typeface="Times New Roman" panose="02020603050405020304" pitchFamily="18" charset="0"/>
                <a:cs typeface="Times New Roman" panose="02020603050405020304" pitchFamily="18" charset="0"/>
              </a:rPr>
              <a:t>K.Kadir</a:t>
            </a: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M.K.Kamaruddin</a:t>
            </a:r>
            <a:r>
              <a:rPr lang="en-IN" sz="2600" dirty="0">
                <a:latin typeface="Times New Roman" panose="02020603050405020304" pitchFamily="18" charset="0"/>
                <a:cs typeface="Times New Roman" panose="02020603050405020304" pitchFamily="18" charset="0"/>
              </a:rPr>
              <a:t> and </a:t>
            </a:r>
            <a:r>
              <a:rPr lang="en-IN" sz="2600" dirty="0" err="1">
                <a:latin typeface="Times New Roman" panose="02020603050405020304" pitchFamily="18" charset="0"/>
                <a:cs typeface="Times New Roman" panose="02020603050405020304" pitchFamily="18" charset="0"/>
              </a:rPr>
              <a:t>H.Nasir</a:t>
            </a:r>
            <a:r>
              <a:rPr lang="en-IN" sz="2600" dirty="0">
                <a:latin typeface="Times New Roman" panose="02020603050405020304" pitchFamily="18" charset="0"/>
                <a:cs typeface="Times New Roman" panose="02020603050405020304" pitchFamily="18" charset="0"/>
              </a:rPr>
              <a:t>.</a:t>
            </a:r>
          </a:p>
          <a:p>
            <a:r>
              <a:rPr lang="en-IN" sz="2600" dirty="0">
                <a:latin typeface="Times New Roman" panose="02020603050405020304" pitchFamily="18" charset="0"/>
                <a:cs typeface="Times New Roman" panose="02020603050405020304" pitchFamily="18" charset="0"/>
              </a:rPr>
              <a:t>Research paper on Motion Detection application using Frame Difference method published in MECNIT-2018 (International conference on Mechanical, Electronics, Computer and Industrial technology) by </a:t>
            </a:r>
            <a:r>
              <a:rPr lang="en-IN" sz="2600" dirty="0" err="1">
                <a:latin typeface="Times New Roman" panose="02020603050405020304" pitchFamily="18" charset="0"/>
                <a:cs typeface="Times New Roman" panose="02020603050405020304" pitchFamily="18" charset="0"/>
              </a:rPr>
              <a:t>A.M.Husein</a:t>
            </a:r>
            <a:r>
              <a:rPr lang="en-IN" sz="2600" dirty="0">
                <a:latin typeface="Times New Roman" panose="02020603050405020304" pitchFamily="18" charset="0"/>
                <a:cs typeface="Times New Roman" panose="02020603050405020304" pitchFamily="18" charset="0"/>
              </a:rPr>
              <a:t>, Calvin, David Halim, William. </a:t>
            </a:r>
          </a:p>
          <a:p>
            <a:r>
              <a:rPr lang="en-IN" sz="2600" dirty="0">
                <a:latin typeface="Times New Roman" panose="02020603050405020304" pitchFamily="18" charset="0"/>
                <a:cs typeface="Times New Roman" panose="02020603050405020304" pitchFamily="18" charset="0"/>
              </a:rPr>
              <a:t>Research paper on Real-time Object detection and tracking using OpenCV published in IEEE-2018 (Institute of Electrical and Electronics engineers) by Chandan G, </a:t>
            </a:r>
            <a:r>
              <a:rPr lang="en-IN" sz="2600" dirty="0" err="1">
                <a:latin typeface="Times New Roman" panose="02020603050405020304" pitchFamily="18" charset="0"/>
                <a:cs typeface="Times New Roman" panose="02020603050405020304" pitchFamily="18" charset="0"/>
              </a:rPr>
              <a:t>Ayush</a:t>
            </a:r>
            <a:r>
              <a:rPr lang="en-IN" sz="2600" dirty="0">
                <a:latin typeface="Times New Roman" panose="02020603050405020304" pitchFamily="18" charset="0"/>
                <a:cs typeface="Times New Roman" panose="02020603050405020304" pitchFamily="18" charset="0"/>
              </a:rPr>
              <a:t> Jain, Harsh Jain, Mohana.</a:t>
            </a:r>
          </a:p>
          <a:p>
            <a:endParaRPr lang="en-IN" sz="26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pPr marL="457200" lvl="1"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9824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E1F58-888B-491B-924F-BBF216ADFBBD}"/>
              </a:ext>
            </a:extLst>
          </p:cNvPr>
          <p:cNvSpPr>
            <a:spLocks noGrp="1"/>
          </p:cNvSpPr>
          <p:nvPr>
            <p:ph type="title"/>
          </p:nvPr>
        </p:nvSpPr>
        <p:spPr>
          <a:xfrm>
            <a:off x="1143001" y="2354184"/>
            <a:ext cx="9905998" cy="1478570"/>
          </a:xfrm>
          <a:effectLst>
            <a:glow rad="228600">
              <a:schemeClr val="accent1">
                <a:satMod val="175000"/>
                <a:alpha val="40000"/>
              </a:schemeClr>
            </a:glow>
            <a:outerShdw blurRad="50800" dist="38100" dir="2700000" algn="tl" rotWithShape="0">
              <a:prstClr val="black">
                <a:alpha val="40000"/>
              </a:prstClr>
            </a:outerShdw>
          </a:effectLst>
        </p:spPr>
        <p:txBody>
          <a:bodyPr>
            <a:normAutofit/>
          </a:bodyPr>
          <a:lstStyle/>
          <a:p>
            <a:pPr algn="ctr"/>
            <a:r>
              <a:rPr lang="en-IN" sz="8800" dirty="0">
                <a:solidFill>
                  <a:srgbClr val="92D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888438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FD621-B2F9-4B6B-BA8A-362F64974264}"/>
              </a:ext>
            </a:extLst>
          </p:cNvPr>
          <p:cNvSpPr>
            <a:spLocks noGrp="1"/>
          </p:cNvSpPr>
          <p:nvPr>
            <p:ph type="title"/>
          </p:nvPr>
        </p:nvSpPr>
        <p:spPr>
          <a:xfrm>
            <a:off x="1143001" y="114454"/>
            <a:ext cx="9905998" cy="1478570"/>
          </a:xfrm>
        </p:spPr>
        <p:txBody>
          <a:bodyPr>
            <a:normAutofit/>
          </a:bodyPr>
          <a:lstStyle/>
          <a:p>
            <a:pPr algn="ctr"/>
            <a:r>
              <a:rPr lang="en-US" dirty="0">
                <a:solidFill>
                  <a:srgbClr val="92D050"/>
                </a:solidFill>
                <a:latin typeface="Times New Roman" panose="02020603050405020304" pitchFamily="18" charset="0"/>
                <a:cs typeface="Times New Roman" panose="02020603050405020304" pitchFamily="18" charset="0"/>
              </a:rPr>
              <a:t>Project Phase-1</a:t>
            </a:r>
            <a:endParaRPr lang="en-IN" dirty="0">
              <a:solidFill>
                <a:srgbClr val="92D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3F91B6-840A-464F-8D3F-FD9859852AF7}"/>
              </a:ext>
            </a:extLst>
          </p:cNvPr>
          <p:cNvSpPr>
            <a:spLocks noGrp="1"/>
          </p:cNvSpPr>
          <p:nvPr>
            <p:ph idx="1"/>
          </p:nvPr>
        </p:nvSpPr>
        <p:spPr>
          <a:xfrm>
            <a:off x="1458277" y="1473513"/>
            <a:ext cx="9905999" cy="4711959"/>
          </a:xfrm>
        </p:spPr>
        <p:txBody>
          <a:bodyPr>
            <a:normAutofit fontScale="92500" lnSpcReduction="10000"/>
          </a:bodyPr>
          <a:lstStyle/>
          <a:p>
            <a:pPr marL="0" indent="0">
              <a:buNone/>
            </a:pPr>
            <a:r>
              <a:rPr lang="en-US" sz="3200" u="sng" dirty="0">
                <a:latin typeface="Times New Roman" panose="02020603050405020304" pitchFamily="18" charset="0"/>
                <a:cs typeface="Times New Roman" panose="02020603050405020304" pitchFamily="18" charset="0"/>
              </a:rPr>
              <a:t>Contents</a:t>
            </a:r>
          </a:p>
          <a:p>
            <a:pPr lvl="1"/>
            <a:r>
              <a:rPr lang="en-US" sz="2400" dirty="0">
                <a:latin typeface="Times New Roman" panose="02020603050405020304" pitchFamily="18" charset="0"/>
                <a:cs typeface="Times New Roman" panose="02020603050405020304" pitchFamily="18" charset="0"/>
              </a:rPr>
              <a:t>Introduction</a:t>
            </a:r>
          </a:p>
          <a:p>
            <a:pPr lvl="1"/>
            <a:r>
              <a:rPr lang="en-US" sz="2400" dirty="0">
                <a:latin typeface="Times New Roman" panose="02020603050405020304" pitchFamily="18" charset="0"/>
                <a:cs typeface="Times New Roman" panose="02020603050405020304" pitchFamily="18" charset="0"/>
              </a:rPr>
              <a:t>Motivation</a:t>
            </a:r>
          </a:p>
          <a:p>
            <a:pPr lvl="1"/>
            <a:r>
              <a:rPr lang="en-US" sz="2400" dirty="0">
                <a:latin typeface="Times New Roman" panose="02020603050405020304" pitchFamily="18" charset="0"/>
                <a:cs typeface="Times New Roman" panose="02020603050405020304" pitchFamily="18" charset="0"/>
              </a:rPr>
              <a:t>Literature review</a:t>
            </a:r>
          </a:p>
          <a:p>
            <a:pPr lvl="1"/>
            <a:r>
              <a:rPr lang="en-US" sz="2400" dirty="0">
                <a:latin typeface="Times New Roman" panose="02020603050405020304" pitchFamily="18" charset="0"/>
                <a:cs typeface="Times New Roman" panose="02020603050405020304" pitchFamily="18" charset="0"/>
              </a:rPr>
              <a:t>Limitations of Existing Work</a:t>
            </a:r>
          </a:p>
          <a:p>
            <a:pPr lvl="1"/>
            <a:r>
              <a:rPr lang="en-US" sz="2400" dirty="0">
                <a:latin typeface="Times New Roman" panose="02020603050405020304" pitchFamily="18" charset="0"/>
                <a:cs typeface="Times New Roman" panose="02020603050405020304" pitchFamily="18" charset="0"/>
              </a:rPr>
              <a:t>Problem Statement</a:t>
            </a:r>
          </a:p>
          <a:p>
            <a:pPr lvl="1"/>
            <a:r>
              <a:rPr lang="en-US" sz="2400" dirty="0">
                <a:latin typeface="Times New Roman" panose="02020603050405020304" pitchFamily="18" charset="0"/>
                <a:cs typeface="Times New Roman" panose="02020603050405020304" pitchFamily="18" charset="0"/>
              </a:rPr>
              <a:t>Architecture</a:t>
            </a:r>
          </a:p>
          <a:p>
            <a:pPr lvl="1"/>
            <a:r>
              <a:rPr lang="en-US" sz="2400" dirty="0">
                <a:latin typeface="Times New Roman" panose="02020603050405020304" pitchFamily="18" charset="0"/>
                <a:cs typeface="Times New Roman" panose="02020603050405020304" pitchFamily="18" charset="0"/>
              </a:rPr>
              <a:t>Features</a:t>
            </a:r>
          </a:p>
          <a:p>
            <a:pPr lvl="1"/>
            <a:r>
              <a:rPr lang="en-US" sz="2400" dirty="0">
                <a:latin typeface="Times New Roman" panose="02020603050405020304" pitchFamily="18" charset="0"/>
                <a:cs typeface="Times New Roman" panose="02020603050405020304" pitchFamily="18" charset="0"/>
              </a:rPr>
              <a:t>Requirements</a:t>
            </a:r>
          </a:p>
          <a:p>
            <a:pPr lvl="1"/>
            <a:r>
              <a:rPr lang="en-US" sz="2400"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9850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DCB94-5B81-4EEF-BE1A-BABFA0EC1145}"/>
              </a:ext>
            </a:extLst>
          </p:cNvPr>
          <p:cNvSpPr>
            <a:spLocks noGrp="1"/>
          </p:cNvSpPr>
          <p:nvPr>
            <p:ph type="title"/>
          </p:nvPr>
        </p:nvSpPr>
        <p:spPr>
          <a:xfrm>
            <a:off x="1143001" y="151416"/>
            <a:ext cx="9905998" cy="1478570"/>
          </a:xfrm>
        </p:spPr>
        <p:txBody>
          <a:bodyPr>
            <a:normAutofit/>
          </a:bodyPr>
          <a:lstStyle/>
          <a:p>
            <a:pPr algn="ctr"/>
            <a:r>
              <a:rPr lang="en-US" dirty="0">
                <a:solidFill>
                  <a:srgbClr val="92D050"/>
                </a:solidFill>
                <a:latin typeface="Times New Roman" panose="02020603050405020304" pitchFamily="18" charset="0"/>
                <a:cs typeface="Times New Roman" panose="02020603050405020304" pitchFamily="18" charset="0"/>
              </a:rPr>
              <a:t>Introduction</a:t>
            </a:r>
            <a:endParaRPr lang="en-IN" sz="2800" dirty="0">
              <a:solidFill>
                <a:srgbClr val="92D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9613C0-58F4-4144-86D6-4D2B7FC3AEF9}"/>
              </a:ext>
            </a:extLst>
          </p:cNvPr>
          <p:cNvSpPr>
            <a:spLocks noGrp="1"/>
          </p:cNvSpPr>
          <p:nvPr>
            <p:ph idx="1"/>
          </p:nvPr>
        </p:nvSpPr>
        <p:spPr>
          <a:xfrm>
            <a:off x="1031631" y="1556580"/>
            <a:ext cx="10284069" cy="4554073"/>
          </a:xfrm>
        </p:spPr>
        <p:txBody>
          <a:bodyPr>
            <a:normAutofit/>
          </a:bodyPr>
          <a:lstStyle/>
          <a:p>
            <a:r>
              <a:rPr lang="en-US" sz="2400" dirty="0">
                <a:latin typeface="Times New Roman" panose="02020603050405020304" pitchFamily="18" charset="0"/>
                <a:cs typeface="Times New Roman" panose="02020603050405020304" pitchFamily="18" charset="0"/>
              </a:rPr>
              <a:t>Cypher Cam is a python based (GUI) application</a:t>
            </a: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that uses icons and menus in order to manage interaction with the system.</a:t>
            </a:r>
          </a:p>
          <a:p>
            <a:r>
              <a:rPr lang="en-US" dirty="0">
                <a:latin typeface="Times New Roman" panose="02020603050405020304" pitchFamily="18" charset="0"/>
                <a:cs typeface="Times New Roman" panose="02020603050405020304" pitchFamily="18" charset="0"/>
              </a:rPr>
              <a:t>The objective is to develop a system that monitors the area in which it is being implemented.</a:t>
            </a:r>
            <a:r>
              <a:rPr lang="en-US" sz="2400" dirty="0">
                <a:latin typeface="Times New Roman" panose="02020603050405020304" pitchFamily="18" charset="0"/>
                <a:cs typeface="Times New Roman" panose="02020603050405020304" pitchFamily="18" charset="0"/>
              </a:rPr>
              <a:t> It is used in order to enhance the camera based security systems.</a:t>
            </a:r>
          </a:p>
          <a:p>
            <a:r>
              <a:rPr lang="en-US" sz="2400" dirty="0">
                <a:latin typeface="Times New Roman" panose="02020603050405020304" pitchFamily="18" charset="0"/>
                <a:cs typeface="Times New Roman" panose="02020603050405020304" pitchFamily="18" charset="0"/>
              </a:rPr>
              <a:t>Where as, Cypher Cam Works on any operating system which uses camera as hardware with other functionalities like LBPH and </a:t>
            </a:r>
            <a:r>
              <a:rPr lang="en-US" sz="2400" dirty="0" err="1">
                <a:latin typeface="Times New Roman" panose="02020603050405020304" pitchFamily="18" charset="0"/>
                <a:cs typeface="Times New Roman" panose="02020603050405020304" pitchFamily="18" charset="0"/>
              </a:rPr>
              <a:t>Haar</a:t>
            </a:r>
            <a:r>
              <a:rPr lang="en-US" sz="2400" dirty="0">
                <a:latin typeface="Times New Roman" panose="02020603050405020304" pitchFamily="18" charset="0"/>
                <a:cs typeface="Times New Roman" panose="02020603050405020304" pitchFamily="18" charset="0"/>
              </a:rPr>
              <a:t>-based </a:t>
            </a:r>
            <a:r>
              <a:rPr lang="en-US" dirty="0">
                <a:latin typeface="Times New Roman" panose="02020603050405020304" pitchFamily="18" charset="0"/>
                <a:cs typeface="Times New Roman" panose="02020603050405020304" pitchFamily="18" charset="0"/>
              </a:rPr>
              <a:t>algorithms that makes us to implement all the features.</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0" indent="0">
              <a:buNone/>
            </a:pPr>
            <a:endParaRPr lang="en-US" sz="2000" dirty="0"/>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4016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E8B81-2958-4704-9F8E-D81981227BE8}"/>
              </a:ext>
            </a:extLst>
          </p:cNvPr>
          <p:cNvSpPr>
            <a:spLocks noGrp="1"/>
          </p:cNvSpPr>
          <p:nvPr>
            <p:ph type="title"/>
          </p:nvPr>
        </p:nvSpPr>
        <p:spPr>
          <a:xfrm>
            <a:off x="1143001" y="97856"/>
            <a:ext cx="9905998" cy="1478570"/>
          </a:xfrm>
        </p:spPr>
        <p:txBody>
          <a:bodyPr>
            <a:normAutofit/>
          </a:bodyPr>
          <a:lstStyle/>
          <a:p>
            <a:pPr algn="ctr"/>
            <a:r>
              <a:rPr lang="en-US" dirty="0">
                <a:solidFill>
                  <a:srgbClr val="92D050"/>
                </a:solidFill>
                <a:latin typeface="Times New Roman" panose="02020603050405020304" pitchFamily="18" charset="0"/>
                <a:cs typeface="Times New Roman" panose="02020603050405020304" pitchFamily="18" charset="0"/>
              </a:rPr>
              <a:t>Motivation</a:t>
            </a:r>
            <a:endParaRPr lang="en-IN" sz="2800" dirty="0">
              <a:solidFill>
                <a:srgbClr val="92D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41E451-0385-4425-A931-5DEC9204A696}"/>
              </a:ext>
            </a:extLst>
          </p:cNvPr>
          <p:cNvSpPr>
            <a:spLocks noGrp="1"/>
          </p:cNvSpPr>
          <p:nvPr>
            <p:ph idx="1"/>
          </p:nvPr>
        </p:nvSpPr>
        <p:spPr>
          <a:xfrm>
            <a:off x="838200" y="1576426"/>
            <a:ext cx="10515600" cy="3705147"/>
          </a:xfrm>
        </p:spPr>
        <p:txBody>
          <a:bodyPr>
            <a:normAutofit/>
          </a:bodyPr>
          <a:lstStyle/>
          <a:p>
            <a:pPr>
              <a:lnSpc>
                <a:spcPct val="110000"/>
              </a:lnSpc>
            </a:pPr>
            <a:r>
              <a:rPr lang="en-US" sz="2400" dirty="0">
                <a:latin typeface="Times New Roman" panose="02020603050405020304" pitchFamily="18" charset="0"/>
                <a:cs typeface="Times New Roman" panose="02020603050405020304" pitchFamily="18" charset="0"/>
              </a:rPr>
              <a:t>Arising crime, theft incidents, breaking traffic rules are major concern of today’s world.</a:t>
            </a:r>
          </a:p>
          <a:p>
            <a:pPr>
              <a:lnSpc>
                <a:spcPct val="110000"/>
              </a:lnSpc>
            </a:pPr>
            <a:r>
              <a:rPr lang="en-US" sz="2400" dirty="0">
                <a:latin typeface="Times New Roman" panose="02020603050405020304" pitchFamily="18" charset="0"/>
                <a:cs typeface="Times New Roman" panose="02020603050405020304" pitchFamily="18" charset="0"/>
              </a:rPr>
              <a:t>To prevent such incidents we want to develop project called Cypher </a:t>
            </a:r>
            <a:r>
              <a:rPr lang="en-US" dirty="0">
                <a:latin typeface="Times New Roman" panose="02020603050405020304" pitchFamily="18" charset="0"/>
                <a:cs typeface="Times New Roman" panose="02020603050405020304" pitchFamily="18" charset="0"/>
              </a:rPr>
              <a:t>C</a:t>
            </a:r>
            <a:r>
              <a:rPr lang="en-US" sz="2400" dirty="0">
                <a:latin typeface="Times New Roman" panose="02020603050405020304" pitchFamily="18" charset="0"/>
                <a:cs typeface="Times New Roman" panose="02020603050405020304" pitchFamily="18" charset="0"/>
              </a:rPr>
              <a:t>am that has various applications like:</a:t>
            </a:r>
          </a:p>
          <a:p>
            <a:pPr lvl="1">
              <a:lnSpc>
                <a:spcPct val="110000"/>
              </a:lnSpc>
            </a:pPr>
            <a:r>
              <a:rPr lang="en-US" sz="2400" dirty="0">
                <a:latin typeface="Times New Roman" panose="02020603050405020304" pitchFamily="18" charset="0"/>
                <a:cs typeface="Times New Roman" panose="02020603050405020304" pitchFamily="18" charset="0"/>
              </a:rPr>
              <a:t>Crime prevention.</a:t>
            </a:r>
          </a:p>
          <a:p>
            <a:pPr lvl="1">
              <a:lnSpc>
                <a:spcPct val="110000"/>
              </a:lnSpc>
            </a:pPr>
            <a:r>
              <a:rPr lang="en-US" sz="2400" dirty="0">
                <a:latin typeface="Times New Roman" panose="02020603050405020304" pitchFamily="18" charset="0"/>
                <a:cs typeface="Times New Roman" panose="02020603050405020304" pitchFamily="18" charset="0"/>
              </a:rPr>
              <a:t>Vehicle traffic control management.</a:t>
            </a:r>
          </a:p>
          <a:p>
            <a:pPr lvl="1">
              <a:lnSpc>
                <a:spcPct val="110000"/>
              </a:lnSpc>
            </a:pPr>
            <a:r>
              <a:rPr lang="en-US" sz="2400" dirty="0">
                <a:latin typeface="Times New Roman" panose="02020603050405020304" pitchFamily="18" charset="0"/>
                <a:cs typeface="Times New Roman" panose="02020603050405020304" pitchFamily="18" charset="0"/>
              </a:rPr>
              <a:t>Attendance system.</a:t>
            </a:r>
          </a:p>
          <a:p>
            <a:pPr lvl="1">
              <a:lnSpc>
                <a:spcPct val="110000"/>
              </a:lnSpc>
            </a:pPr>
            <a:r>
              <a:rPr lang="en-US" sz="2400" dirty="0">
                <a:latin typeface="Times New Roman" panose="02020603050405020304" pitchFamily="18" charset="0"/>
                <a:cs typeface="Times New Roman" panose="02020603050405020304" pitchFamily="18" charset="0"/>
              </a:rPr>
              <a:t>Used in banks, warehouses, shopping malls and retail stores.</a:t>
            </a:r>
          </a:p>
          <a:p>
            <a:endParaRPr lang="en-IN" dirty="0"/>
          </a:p>
        </p:txBody>
      </p:sp>
    </p:spTree>
    <p:extLst>
      <p:ext uri="{BB962C8B-B14F-4D97-AF65-F5344CB8AC3E}">
        <p14:creationId xmlns:p14="http://schemas.microsoft.com/office/powerpoint/2010/main" val="698643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1371A-42F1-45AD-9C23-EDC593D8589C}"/>
              </a:ext>
            </a:extLst>
          </p:cNvPr>
          <p:cNvSpPr>
            <a:spLocks noGrp="1"/>
          </p:cNvSpPr>
          <p:nvPr>
            <p:ph type="title"/>
          </p:nvPr>
        </p:nvSpPr>
        <p:spPr>
          <a:xfrm>
            <a:off x="836611" y="294103"/>
            <a:ext cx="10515600" cy="987813"/>
          </a:xfrm>
        </p:spPr>
        <p:txBody>
          <a:bodyPr>
            <a:normAutofit/>
          </a:bodyPr>
          <a:lstStyle/>
          <a:p>
            <a:pPr algn="ctr"/>
            <a:r>
              <a:rPr lang="en-US" dirty="0">
                <a:solidFill>
                  <a:srgbClr val="92D050"/>
                </a:solidFill>
                <a:latin typeface="Times New Roman" panose="02020603050405020304" pitchFamily="18" charset="0"/>
                <a:cs typeface="Times New Roman" panose="02020603050405020304" pitchFamily="18" charset="0"/>
              </a:rPr>
              <a:t>Literature review</a:t>
            </a:r>
            <a:endParaRPr lang="en-IN" dirty="0">
              <a:solidFill>
                <a:srgbClr val="92D05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466E2AF-7235-465F-A615-0E888642B753}"/>
              </a:ext>
            </a:extLst>
          </p:cNvPr>
          <p:cNvSpPr>
            <a:spLocks noGrp="1"/>
          </p:cNvSpPr>
          <p:nvPr>
            <p:ph idx="1"/>
          </p:nvPr>
        </p:nvSpPr>
        <p:spPr>
          <a:xfrm>
            <a:off x="1141412" y="1446245"/>
            <a:ext cx="9905999" cy="4344956"/>
          </a:xfrm>
        </p:spPr>
        <p:txBody>
          <a:bodyPr>
            <a:normAutofit/>
          </a:bodyPr>
          <a:lstStyle/>
          <a:p>
            <a:r>
              <a:rPr lang="en-IN" dirty="0">
                <a:latin typeface="Times New Roman" panose="02020603050405020304" pitchFamily="18" charset="0"/>
                <a:cs typeface="Times New Roman" panose="02020603050405020304" pitchFamily="18" charset="0"/>
              </a:rPr>
              <a:t>Topic:- Haar feature based Face Detection in OpenCV.</a:t>
            </a:r>
          </a:p>
          <a:p>
            <a:r>
              <a:rPr lang="en-IN" dirty="0">
                <a:latin typeface="Times New Roman" panose="02020603050405020304" pitchFamily="18" charset="0"/>
                <a:cs typeface="Times New Roman" panose="02020603050405020304" pitchFamily="18" charset="0"/>
              </a:rPr>
              <a:t>Authors:- K.Kadir, M.K.Kamaruddin and H.Nasir.</a:t>
            </a:r>
          </a:p>
          <a:p>
            <a:r>
              <a:rPr lang="en-IN" dirty="0">
                <a:latin typeface="Times New Roman" panose="02020603050405020304" pitchFamily="18" charset="0"/>
                <a:cs typeface="Times New Roman" panose="02020603050405020304" pitchFamily="18" charset="0"/>
              </a:rPr>
              <a:t>Year:- 2017</a:t>
            </a:r>
          </a:p>
          <a:p>
            <a:r>
              <a:rPr lang="en-IN" dirty="0">
                <a:latin typeface="Times New Roman" panose="02020603050405020304" pitchFamily="18" charset="0"/>
                <a:cs typeface="Times New Roman" panose="02020603050405020304" pitchFamily="18" charset="0"/>
              </a:rPr>
              <a:t>Publication:- IEEE(2017)</a:t>
            </a:r>
          </a:p>
          <a:p>
            <a:r>
              <a:rPr lang="en-IN" dirty="0">
                <a:latin typeface="Times New Roman" panose="02020603050405020304" pitchFamily="18" charset="0"/>
                <a:cs typeface="Times New Roman" panose="02020603050405020304" pitchFamily="18" charset="0"/>
              </a:rPr>
              <a:t>Description:- </a:t>
            </a:r>
            <a:r>
              <a:rPr lang="en-US" dirty="0">
                <a:latin typeface="Times New Roman" panose="02020603050405020304" pitchFamily="18" charset="0"/>
                <a:cs typeface="Times New Roman" panose="02020603050405020304" pitchFamily="18" charset="0"/>
              </a:rPr>
              <a:t>Face detection technique using OpenCV is developed in Python programming language. Where as, this application detects the faces and gives the information about the person by using </a:t>
            </a:r>
            <a:r>
              <a:rPr lang="en-US" dirty="0" err="1">
                <a:latin typeface="Times New Roman" panose="02020603050405020304" pitchFamily="18" charset="0"/>
                <a:cs typeface="Times New Roman" panose="02020603050405020304" pitchFamily="18" charset="0"/>
              </a:rPr>
              <a:t>Haar</a:t>
            </a:r>
            <a:r>
              <a:rPr lang="en-US" dirty="0">
                <a:latin typeface="Times New Roman" panose="02020603050405020304" pitchFamily="18" charset="0"/>
                <a:cs typeface="Times New Roman" panose="02020603050405020304" pitchFamily="18" charset="0"/>
              </a:rPr>
              <a:t>-based algorithms.</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6193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1371A-42F1-45AD-9C23-EDC593D8589C}"/>
              </a:ext>
            </a:extLst>
          </p:cNvPr>
          <p:cNvSpPr>
            <a:spLocks noGrp="1"/>
          </p:cNvSpPr>
          <p:nvPr>
            <p:ph type="title"/>
          </p:nvPr>
        </p:nvSpPr>
        <p:spPr>
          <a:xfrm>
            <a:off x="836611" y="290146"/>
            <a:ext cx="10515600" cy="987813"/>
          </a:xfrm>
        </p:spPr>
        <p:txBody>
          <a:bodyPr>
            <a:normAutofit/>
          </a:bodyPr>
          <a:lstStyle/>
          <a:p>
            <a:pPr algn="ctr"/>
            <a:r>
              <a:rPr lang="en-US" dirty="0">
                <a:solidFill>
                  <a:srgbClr val="92D050"/>
                </a:solidFill>
                <a:latin typeface="Times New Roman" panose="02020603050405020304" pitchFamily="18" charset="0"/>
                <a:cs typeface="Times New Roman" panose="02020603050405020304" pitchFamily="18" charset="0"/>
              </a:rPr>
              <a:t>Literature review</a:t>
            </a:r>
            <a:endParaRPr lang="en-IN" dirty="0">
              <a:solidFill>
                <a:srgbClr val="92D05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466E2AF-7235-465F-A615-0E888642B753}"/>
              </a:ext>
            </a:extLst>
          </p:cNvPr>
          <p:cNvSpPr>
            <a:spLocks noGrp="1"/>
          </p:cNvSpPr>
          <p:nvPr>
            <p:ph idx="1"/>
          </p:nvPr>
        </p:nvSpPr>
        <p:spPr>
          <a:xfrm>
            <a:off x="1141412" y="1521069"/>
            <a:ext cx="9905999" cy="5046785"/>
          </a:xfrm>
        </p:spPr>
        <p:txBody>
          <a:bodyPr>
            <a:normAutofit/>
          </a:bodyPr>
          <a:lstStyle/>
          <a:p>
            <a:r>
              <a:rPr lang="en-IN" dirty="0">
                <a:latin typeface="Times New Roman" panose="02020603050405020304" pitchFamily="18" charset="0"/>
                <a:cs typeface="Times New Roman" panose="02020603050405020304" pitchFamily="18" charset="0"/>
              </a:rPr>
              <a:t>Topic:- Motion Detection application using Frame Difference method.</a:t>
            </a:r>
          </a:p>
          <a:p>
            <a:r>
              <a:rPr lang="en-IN" dirty="0">
                <a:latin typeface="Times New Roman" panose="02020603050405020304" pitchFamily="18" charset="0"/>
                <a:cs typeface="Times New Roman" panose="02020603050405020304" pitchFamily="18" charset="0"/>
              </a:rPr>
              <a:t>Authors:- A.M.Husein, Calvin, David Halim, William. </a:t>
            </a:r>
          </a:p>
          <a:p>
            <a:r>
              <a:rPr lang="en-IN" dirty="0">
                <a:latin typeface="Times New Roman" panose="02020603050405020304" pitchFamily="18" charset="0"/>
                <a:cs typeface="Times New Roman" panose="02020603050405020304" pitchFamily="18" charset="0"/>
              </a:rPr>
              <a:t>Year:- 2018</a:t>
            </a:r>
          </a:p>
          <a:p>
            <a:r>
              <a:rPr lang="en-IN" dirty="0">
                <a:latin typeface="Times New Roman" panose="02020603050405020304" pitchFamily="18" charset="0"/>
                <a:cs typeface="Times New Roman" panose="02020603050405020304" pitchFamily="18" charset="0"/>
              </a:rPr>
              <a:t>Publication:- MECNIT(2018)</a:t>
            </a:r>
          </a:p>
          <a:p>
            <a:r>
              <a:rPr lang="en-IN" dirty="0">
                <a:latin typeface="Times New Roman" panose="02020603050405020304" pitchFamily="18" charset="0"/>
                <a:cs typeface="Times New Roman" panose="02020603050405020304" pitchFamily="18" charset="0"/>
              </a:rPr>
              <a:t>Description:- </a:t>
            </a:r>
            <a:r>
              <a:rPr lang="en-US" dirty="0">
                <a:latin typeface="Times New Roman" panose="02020603050405020304" pitchFamily="18" charset="0"/>
                <a:cs typeface="Times New Roman" panose="02020603050405020304" pitchFamily="18" charset="0"/>
              </a:rPr>
              <a:t>Frame differences is one of the most common method to be used to detect an object’s motion. This method is flexible as in capable to be modified and adjusted to match the system requirements. Background subtraction method can reduce a lot of noise created by static non-moving objects in the background.</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0931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1371A-42F1-45AD-9C23-EDC593D8589C}"/>
              </a:ext>
            </a:extLst>
          </p:cNvPr>
          <p:cNvSpPr>
            <a:spLocks noGrp="1"/>
          </p:cNvSpPr>
          <p:nvPr>
            <p:ph type="title"/>
          </p:nvPr>
        </p:nvSpPr>
        <p:spPr>
          <a:xfrm>
            <a:off x="836611" y="306193"/>
            <a:ext cx="10515600" cy="987813"/>
          </a:xfrm>
        </p:spPr>
        <p:txBody>
          <a:bodyPr>
            <a:normAutofit/>
          </a:bodyPr>
          <a:lstStyle/>
          <a:p>
            <a:pPr algn="ctr"/>
            <a:r>
              <a:rPr lang="en-US" dirty="0">
                <a:solidFill>
                  <a:srgbClr val="92D050"/>
                </a:solidFill>
                <a:latin typeface="Times New Roman" panose="02020603050405020304" pitchFamily="18" charset="0"/>
                <a:cs typeface="Times New Roman" panose="02020603050405020304" pitchFamily="18" charset="0"/>
              </a:rPr>
              <a:t>Literature review</a:t>
            </a:r>
            <a:endParaRPr lang="en-IN" dirty="0">
              <a:solidFill>
                <a:srgbClr val="92D05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466E2AF-7235-465F-A615-0E888642B753}"/>
              </a:ext>
            </a:extLst>
          </p:cNvPr>
          <p:cNvSpPr>
            <a:spLocks noGrp="1"/>
          </p:cNvSpPr>
          <p:nvPr>
            <p:ph idx="1"/>
          </p:nvPr>
        </p:nvSpPr>
        <p:spPr>
          <a:xfrm>
            <a:off x="1141412" y="1464906"/>
            <a:ext cx="9905999" cy="4592994"/>
          </a:xfrm>
        </p:spPr>
        <p:txBody>
          <a:bodyPr>
            <a:normAutofit/>
          </a:bodyPr>
          <a:lstStyle/>
          <a:p>
            <a:r>
              <a:rPr lang="en-IN" dirty="0">
                <a:latin typeface="Times New Roman" panose="02020603050405020304" pitchFamily="18" charset="0"/>
                <a:cs typeface="Times New Roman" panose="02020603050405020304" pitchFamily="18" charset="0"/>
              </a:rPr>
              <a:t>Topic:- Real-time Object detection and tracking using OpenCV.</a:t>
            </a:r>
          </a:p>
          <a:p>
            <a:r>
              <a:rPr lang="en-IN" dirty="0">
                <a:latin typeface="Times New Roman" panose="02020603050405020304" pitchFamily="18" charset="0"/>
                <a:cs typeface="Times New Roman" panose="02020603050405020304" pitchFamily="18" charset="0"/>
              </a:rPr>
              <a:t>Authors:- Chandan G, Ayush Jain, Harsh Jain, Mohana.</a:t>
            </a:r>
          </a:p>
          <a:p>
            <a:r>
              <a:rPr lang="en-IN" dirty="0">
                <a:latin typeface="Times New Roman" panose="02020603050405020304" pitchFamily="18" charset="0"/>
                <a:cs typeface="Times New Roman" panose="02020603050405020304" pitchFamily="18" charset="0"/>
              </a:rPr>
              <a:t>Year:- 2018</a:t>
            </a:r>
          </a:p>
          <a:p>
            <a:r>
              <a:rPr lang="en-IN" dirty="0">
                <a:latin typeface="Times New Roman" panose="02020603050405020304" pitchFamily="18" charset="0"/>
                <a:cs typeface="Times New Roman" panose="02020603050405020304" pitchFamily="18" charset="0"/>
              </a:rPr>
              <a:t>Publication:- IEEE(2018)</a:t>
            </a:r>
          </a:p>
          <a:p>
            <a:r>
              <a:rPr lang="en-IN" dirty="0">
                <a:latin typeface="Times New Roman" panose="02020603050405020304" pitchFamily="18" charset="0"/>
                <a:cs typeface="Times New Roman" panose="02020603050405020304" pitchFamily="18" charset="0"/>
              </a:rPr>
              <a:t>Description:- </a:t>
            </a:r>
            <a:r>
              <a:rPr lang="en-US" dirty="0">
                <a:latin typeface="Times New Roman" panose="02020603050405020304" pitchFamily="18" charset="0"/>
                <a:cs typeface="Times New Roman" panose="02020603050405020304" pitchFamily="18" charset="0"/>
              </a:rPr>
              <a:t>Objects are detected using LBPH algorithm in real time scenarios. Main Objective of LBPH algorithm to detect various objects in real time video sequence and track them in real time</a:t>
            </a:r>
            <a:r>
              <a:rPr lang="en-I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This real time analysis of the ecosystem can yield great results by enabling security, order and utility for any enterprise.</a:t>
            </a:r>
          </a:p>
        </p:txBody>
      </p:sp>
    </p:spTree>
    <p:extLst>
      <p:ext uri="{BB962C8B-B14F-4D97-AF65-F5344CB8AC3E}">
        <p14:creationId xmlns:p14="http://schemas.microsoft.com/office/powerpoint/2010/main" val="3865446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E607-79CB-4292-97B3-12E2B97869B4}"/>
              </a:ext>
            </a:extLst>
          </p:cNvPr>
          <p:cNvSpPr>
            <a:spLocks noGrp="1"/>
          </p:cNvSpPr>
          <p:nvPr>
            <p:ph type="title"/>
          </p:nvPr>
        </p:nvSpPr>
        <p:spPr>
          <a:xfrm>
            <a:off x="1143001" y="122361"/>
            <a:ext cx="9905998" cy="1478570"/>
          </a:xfrm>
        </p:spPr>
        <p:txBody>
          <a:bodyPr>
            <a:normAutofit/>
          </a:bodyPr>
          <a:lstStyle/>
          <a:p>
            <a:pPr algn="ctr"/>
            <a:r>
              <a:rPr lang="en-US" dirty="0">
                <a:solidFill>
                  <a:srgbClr val="92D050"/>
                </a:solidFill>
                <a:latin typeface="Times New Roman" panose="02020603050405020304" pitchFamily="18" charset="0"/>
                <a:cs typeface="Times New Roman" panose="02020603050405020304" pitchFamily="18" charset="0"/>
              </a:rPr>
              <a:t>LIMITATIONS of Existing work</a:t>
            </a:r>
            <a:endParaRPr lang="en-IN" dirty="0">
              <a:solidFill>
                <a:srgbClr val="92D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7AC81C-EFFC-448F-9786-73A9E7984AF7}"/>
              </a:ext>
            </a:extLst>
          </p:cNvPr>
          <p:cNvSpPr>
            <a:spLocks noGrp="1"/>
          </p:cNvSpPr>
          <p:nvPr>
            <p:ph idx="1"/>
          </p:nvPr>
        </p:nvSpPr>
        <p:spPr>
          <a:xfrm>
            <a:off x="838200" y="1873172"/>
            <a:ext cx="10515600" cy="4123182"/>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Today’s CCTV are simply put, whatever happens they just sit and watch.</a:t>
            </a:r>
          </a:p>
          <a:p>
            <a:pPr>
              <a:lnSpc>
                <a:spcPct val="150000"/>
              </a:lnSpc>
            </a:pPr>
            <a:r>
              <a:rPr lang="en-US" sz="2400" dirty="0">
                <a:latin typeface="Times New Roman" panose="02020603050405020304" pitchFamily="18" charset="0"/>
                <a:cs typeface="Times New Roman" panose="02020603050405020304" pitchFamily="18" charset="0"/>
              </a:rPr>
              <a:t>Requires human interaction to work properly.</a:t>
            </a:r>
          </a:p>
          <a:p>
            <a:pPr>
              <a:lnSpc>
                <a:spcPct val="150000"/>
              </a:lnSpc>
            </a:pPr>
            <a:r>
              <a:rPr lang="en-US" sz="2400" dirty="0">
                <a:latin typeface="Times New Roman" panose="02020603050405020304" pitchFamily="18" charset="0"/>
                <a:cs typeface="Times New Roman" panose="02020603050405020304" pitchFamily="18" charset="0"/>
              </a:rPr>
              <a:t>They are not cost effective.</a:t>
            </a:r>
          </a:p>
          <a:p>
            <a:pPr>
              <a:lnSpc>
                <a:spcPct val="150000"/>
              </a:lnSpc>
            </a:pPr>
            <a:r>
              <a:rPr lang="en-US" sz="2400" dirty="0">
                <a:latin typeface="Times New Roman" panose="02020603050405020304" pitchFamily="18" charset="0"/>
                <a:cs typeface="Times New Roman" panose="02020603050405020304" pitchFamily="18" charset="0"/>
              </a:rPr>
              <a:t>There are no advanced features included.</a:t>
            </a:r>
          </a:p>
          <a:p>
            <a:pPr>
              <a:lnSpc>
                <a:spcPct val="150000"/>
              </a:lnSpc>
            </a:pPr>
            <a:r>
              <a:rPr lang="en-US" sz="2400" dirty="0">
                <a:latin typeface="Times New Roman" panose="02020603050405020304" pitchFamily="18" charset="0"/>
                <a:cs typeface="Times New Roman" panose="02020603050405020304" pitchFamily="18" charset="0"/>
              </a:rPr>
              <a:t>The normal </a:t>
            </a:r>
            <a:r>
              <a:rPr lang="en-US" sz="2400" dirty="0" err="1">
                <a:latin typeface="Times New Roman" panose="02020603050405020304" pitchFamily="18" charset="0"/>
                <a:cs typeface="Times New Roman" panose="02020603050405020304" pitchFamily="18" charset="0"/>
              </a:rPr>
              <a:t>cctv</a:t>
            </a:r>
            <a:r>
              <a:rPr lang="en-US" sz="2400" dirty="0">
                <a:latin typeface="Times New Roman" panose="02020603050405020304" pitchFamily="18" charset="0"/>
                <a:cs typeface="Times New Roman" panose="02020603050405020304" pitchFamily="18" charset="0"/>
              </a:rPr>
              <a:t> can’t find who is the thief in highly crowded areas.</a:t>
            </a:r>
          </a:p>
          <a:p>
            <a:pPr>
              <a:lnSpc>
                <a:spcPct val="150000"/>
              </a:lnSpc>
            </a:pPr>
            <a:r>
              <a:rPr lang="en-US" sz="2400" dirty="0">
                <a:latin typeface="Times New Roman" panose="02020603050405020304" pitchFamily="18" charset="0"/>
                <a:cs typeface="Times New Roman" panose="02020603050405020304" pitchFamily="18" charset="0"/>
              </a:rPr>
              <a:t>Durability is less due to poor quality.</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368680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4ACAC-BA9E-4035-98D5-1B1584E1CD63}"/>
              </a:ext>
            </a:extLst>
          </p:cNvPr>
          <p:cNvSpPr>
            <a:spLocks noGrp="1"/>
          </p:cNvSpPr>
          <p:nvPr>
            <p:ph type="title"/>
          </p:nvPr>
        </p:nvSpPr>
        <p:spPr>
          <a:xfrm>
            <a:off x="1141413" y="142657"/>
            <a:ext cx="9905998" cy="1478570"/>
          </a:xfrm>
        </p:spPr>
        <p:txBody>
          <a:bodyPr/>
          <a:lstStyle/>
          <a:p>
            <a:pPr algn="ctr"/>
            <a:r>
              <a:rPr lang="en-IN" dirty="0">
                <a:solidFill>
                  <a:srgbClr val="92D050"/>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A3EF375D-A734-499B-A0D7-7923E4193660}"/>
              </a:ext>
            </a:extLst>
          </p:cNvPr>
          <p:cNvSpPr>
            <a:spLocks noGrp="1"/>
          </p:cNvSpPr>
          <p:nvPr>
            <p:ph idx="1"/>
          </p:nvPr>
        </p:nvSpPr>
        <p:spPr>
          <a:xfrm>
            <a:off x="1141412" y="1875453"/>
            <a:ext cx="9905999" cy="391574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main objective of the project is to enhance </a:t>
            </a:r>
            <a:r>
              <a:rPr lang="en-US" dirty="0" err="1">
                <a:latin typeface="Times New Roman" panose="02020603050405020304" pitchFamily="18" charset="0"/>
                <a:cs typeface="Times New Roman" panose="02020603050405020304" pitchFamily="18" charset="0"/>
              </a:rPr>
              <a:t>cctv</a:t>
            </a:r>
            <a:r>
              <a:rPr lang="en-US" dirty="0">
                <a:latin typeface="Times New Roman" panose="02020603050405020304" pitchFamily="18" charset="0"/>
                <a:cs typeface="Times New Roman" panose="02020603050405020304" pitchFamily="18" charset="0"/>
              </a:rPr>
              <a:t> monitoring system which is lacking now a days. This project is fast, reliable, accurate in terms of working proficiency. This project helps to irradicate problems of old systems by adding multiple features like Face detection, Motion detection, Visitors in the room, Anti-theft alarming system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it uses image processing which will increase the efficiency of the system, which makes this a stand-alone project.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46248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2">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Theme2" id="{F328C132-2685-4409-B408-A607DA56F915}" vid="{60E871DE-4BB7-4910-AFD9-BE557D1B2734}"/>
    </a:ext>
  </a:extLst>
</a:theme>
</file>

<file path=docProps/app.xml><?xml version="1.0" encoding="utf-8"?>
<Properties xmlns="http://schemas.openxmlformats.org/officeDocument/2006/extended-properties" xmlns:vt="http://schemas.openxmlformats.org/officeDocument/2006/docPropsVTypes">
  <Template>Theme2</Template>
  <TotalTime>841</TotalTime>
  <Words>928</Words>
  <Application>Microsoft Office PowerPoint</Application>
  <PresentationFormat>Widescreen</PresentationFormat>
  <Paragraphs>110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Symbol</vt:lpstr>
      <vt:lpstr>Times New Roman</vt:lpstr>
      <vt:lpstr>Tw Cen MT</vt:lpstr>
      <vt:lpstr>Wingdings</vt:lpstr>
      <vt:lpstr>Theme2</vt:lpstr>
      <vt:lpstr>PowerPoint Presentation</vt:lpstr>
      <vt:lpstr>Project Phase-1</vt:lpstr>
      <vt:lpstr>Introduction</vt:lpstr>
      <vt:lpstr>Motivation</vt:lpstr>
      <vt:lpstr>Literature review</vt:lpstr>
      <vt:lpstr>Literature review</vt:lpstr>
      <vt:lpstr>Literature review</vt:lpstr>
      <vt:lpstr>LIMITATIONS of Existing work</vt:lpstr>
      <vt:lpstr>PROBLEM STATEMENT</vt:lpstr>
      <vt:lpstr>ARCHITECTURE</vt:lpstr>
      <vt:lpstr>Features of Cypher Cam</vt:lpstr>
      <vt:lpstr>How Cypher Cam is Different from Normal CCTV?</vt:lpstr>
      <vt:lpstr>requirements</vt:lpstr>
      <vt:lpstr>requirements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dc:creator>
  <cp:lastModifiedBy>Rahul Singh D</cp:lastModifiedBy>
  <cp:revision>57</cp:revision>
  <dcterms:created xsi:type="dcterms:W3CDTF">2021-12-29T16:36:56Z</dcterms:created>
  <dcterms:modified xsi:type="dcterms:W3CDTF">2022-01-04T05:59:40Z</dcterms:modified>
</cp:coreProperties>
</file>