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78" r:id="rId3"/>
    <p:sldId id="284" r:id="rId4"/>
    <p:sldId id="285" r:id="rId5"/>
    <p:sldId id="286" r:id="rId6"/>
    <p:sldId id="287" r:id="rId7"/>
    <p:sldId id="288" r:id="rId8"/>
    <p:sldId id="289"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3C5197-390E-44D5-AF85-B7972F2EE7D2}" type="datetimeFigureOut">
              <a:rPr lang="en-IN" smtClean="0"/>
              <a:t>17-05-2022</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183960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59907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090337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7447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2254905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964050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2652901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1306445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68679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1234553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5430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53533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56172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124834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85355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85704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C5197-390E-44D5-AF85-B7972F2EE7D2}" type="datetimeFigureOut">
              <a:rPr lang="en-IN" smtClean="0"/>
              <a:t>17-05-2022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F685D2-B6A0-4AD3-8AAE-BB6A8C09D451}" type="slidenum">
              <a:rPr lang="en-IN" smtClean="0"/>
              <a:t>‹#›</a:t>
            </a:fld>
            <a:endParaRPr lang="en-IN" dirty="0"/>
          </a:p>
        </p:txBody>
      </p:sp>
    </p:spTree>
    <p:extLst>
      <p:ext uri="{BB962C8B-B14F-4D97-AF65-F5344CB8AC3E}">
        <p14:creationId xmlns:p14="http://schemas.microsoft.com/office/powerpoint/2010/main" val="307219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3C5197-390E-44D5-AF85-B7972F2EE7D2}" type="datetimeFigureOut">
              <a:rPr lang="en-IN" smtClean="0"/>
              <a:t>17-05-2022</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F685D2-B6A0-4AD3-8AAE-BB6A8C09D451}" type="slidenum">
              <a:rPr lang="en-IN" smtClean="0"/>
              <a:t>‹#›</a:t>
            </a:fld>
            <a:endParaRPr lang="en-IN" dirty="0"/>
          </a:p>
        </p:txBody>
      </p:sp>
    </p:spTree>
    <p:extLst>
      <p:ext uri="{BB962C8B-B14F-4D97-AF65-F5344CB8AC3E}">
        <p14:creationId xmlns:p14="http://schemas.microsoft.com/office/powerpoint/2010/main" val="3311224657"/>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transition>
    <p:fade thruBlk="1"/>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D191AE-C159-4ED1-B562-C735047A676A}"/>
              </a:ext>
            </a:extLst>
          </p:cNvPr>
          <p:cNvSpPr>
            <a:spLocks noGrp="1"/>
          </p:cNvSpPr>
          <p:nvPr>
            <p:ph type="subTitle" idx="4294967295"/>
          </p:nvPr>
        </p:nvSpPr>
        <p:spPr>
          <a:xfrm>
            <a:off x="1016649" y="529665"/>
            <a:ext cx="10339388" cy="5611813"/>
          </a:xfrm>
        </p:spPr>
        <p:txBody>
          <a:bodyPr>
            <a:normAutofit fontScale="25000" lnSpcReduction="20000"/>
          </a:bodyPr>
          <a:lstStyle/>
          <a:p>
            <a:pPr marL="0" indent="0" algn="ctr">
              <a:buNone/>
            </a:pPr>
            <a:endParaRPr lang="en-IN" sz="7000" dirty="0">
              <a:latin typeface="Times New Roman" panose="02020603050405020304" pitchFamily="18" charset="0"/>
              <a:cs typeface="Times New Roman" panose="02020603050405020304" pitchFamily="18" charset="0"/>
            </a:endParaRPr>
          </a:p>
          <a:p>
            <a:pPr marL="0" indent="0" algn="ctr">
              <a:buNone/>
            </a:pPr>
            <a:endParaRPr lang="en-IN" sz="7000" dirty="0">
              <a:latin typeface="Times New Roman" panose="02020603050405020304" pitchFamily="18" charset="0"/>
              <a:cs typeface="Times New Roman" panose="02020603050405020304" pitchFamily="18" charset="0"/>
            </a:endParaRPr>
          </a:p>
          <a:p>
            <a:pPr marL="0" indent="0" algn="ctr">
              <a:buNone/>
            </a:pPr>
            <a:r>
              <a:rPr lang="en-IN" sz="9600" b="1" dirty="0">
                <a:latin typeface="Times New Roman" panose="02020603050405020304" pitchFamily="18" charset="0"/>
                <a:cs typeface="Times New Roman" panose="02020603050405020304" pitchFamily="18" charset="0"/>
              </a:rPr>
              <a:t>B.L.D.E.A’s V.P. Dr. P.G. HALAKATTI COLLEGE OF ENGINEERING AND TECHNOLOGY, VIJAYAPUR –586103. </a:t>
            </a:r>
          </a:p>
          <a:p>
            <a:pPr marL="0" indent="0" algn="ctr">
              <a:buNone/>
            </a:pPr>
            <a:endParaRPr lang="en-IN" sz="3000" dirty="0">
              <a:latin typeface="Times New Roman" panose="02020603050405020304" pitchFamily="18" charset="0"/>
              <a:cs typeface="Times New Roman" panose="02020603050405020304" pitchFamily="18" charset="0"/>
            </a:endParaRPr>
          </a:p>
          <a:p>
            <a:pPr marL="0" indent="0" algn="ctr">
              <a:buNone/>
            </a:pPr>
            <a:r>
              <a:rPr lang="en-IN" sz="8000" dirty="0">
                <a:solidFill>
                  <a:schemeClr val="bg2">
                    <a:lumMod val="60000"/>
                    <a:lumOff val="40000"/>
                  </a:schemeClr>
                </a:solidFill>
                <a:latin typeface="Times New Roman" panose="02020603050405020304" pitchFamily="18" charset="0"/>
                <a:cs typeface="Times New Roman" panose="02020603050405020304" pitchFamily="18" charset="0"/>
              </a:rPr>
              <a:t>INFORMATION SCIENCE AND ENGINEERING</a:t>
            </a:r>
          </a:p>
          <a:p>
            <a:endParaRPr lang="en-IN" sz="2900" dirty="0">
              <a:solidFill>
                <a:srgbClr val="0070C0"/>
              </a:solidFill>
              <a:latin typeface="Times New Roman" panose="02020603050405020304" pitchFamily="18" charset="0"/>
              <a:cs typeface="Times New Roman" panose="02020603050405020304" pitchFamily="18" charset="0"/>
            </a:endParaRPr>
          </a:p>
          <a:p>
            <a:pPr marL="0" indent="0" algn="ctr">
              <a:buNone/>
            </a:pPr>
            <a:r>
              <a:rPr lang="en-IN" sz="9600" dirty="0">
                <a:solidFill>
                  <a:srgbClr val="92D050"/>
                </a:solidFill>
                <a:latin typeface="Times New Roman" panose="02020603050405020304" pitchFamily="18" charset="0"/>
                <a:cs typeface="Times New Roman" panose="02020603050405020304" pitchFamily="18" charset="0"/>
              </a:rPr>
              <a:t>“CYPHER CAM” </a:t>
            </a:r>
          </a:p>
          <a:p>
            <a:endParaRPr lang="en-IN" dirty="0">
              <a:solidFill>
                <a:srgbClr val="92D050"/>
              </a:solidFill>
            </a:endParaRPr>
          </a:p>
          <a:p>
            <a:pPr marL="0" indent="0" algn="just">
              <a:buNone/>
            </a:pPr>
            <a:endParaRPr lang="en-IN" sz="2900" dirty="0">
              <a:latin typeface="Times New Roman" panose="02020603050405020304" pitchFamily="18" charset="0"/>
              <a:cs typeface="Times New Roman" panose="02020603050405020304" pitchFamily="18" charset="0"/>
            </a:endParaRPr>
          </a:p>
          <a:p>
            <a:pPr marL="0" indent="0" algn="just">
              <a:buNone/>
            </a:pPr>
            <a:r>
              <a:rPr lang="en-IN" sz="7200" dirty="0">
                <a:latin typeface="Times New Roman" panose="02020603050405020304" pitchFamily="18" charset="0"/>
                <a:cs typeface="Times New Roman" panose="02020603050405020304" pitchFamily="18" charset="0"/>
              </a:rPr>
              <a:t>                                                                                                                    By: D </a:t>
            </a:r>
            <a:r>
              <a:rPr lang="en-IN" sz="7200" dirty="0" err="1">
                <a:latin typeface="Times New Roman" panose="02020603050405020304" pitchFamily="18" charset="0"/>
                <a:cs typeface="Times New Roman" panose="02020603050405020304" pitchFamily="18" charset="0"/>
              </a:rPr>
              <a:t>Rahulsingh</a:t>
            </a:r>
            <a:r>
              <a:rPr lang="en-IN" sz="7200" dirty="0">
                <a:latin typeface="Times New Roman" panose="02020603050405020304" pitchFamily="18" charset="0"/>
                <a:cs typeface="Times New Roman" panose="02020603050405020304" pitchFamily="18" charset="0"/>
              </a:rPr>
              <a:t> (2BL18IS013)</a:t>
            </a:r>
          </a:p>
          <a:p>
            <a:pPr marL="0" indent="0" algn="l">
              <a:buNone/>
            </a:pPr>
            <a:r>
              <a:rPr lang="en-IN" sz="7200" dirty="0">
                <a:latin typeface="Times New Roman" panose="02020603050405020304" pitchFamily="18" charset="0"/>
                <a:cs typeface="Times New Roman" panose="02020603050405020304" pitchFamily="18" charset="0"/>
              </a:rPr>
              <a:t>                                                                                                                           </a:t>
            </a:r>
            <a:r>
              <a:rPr lang="en-IN" sz="7200" dirty="0" err="1">
                <a:latin typeface="Times New Roman" panose="02020603050405020304" pitchFamily="18" charset="0"/>
                <a:cs typeface="Times New Roman" panose="02020603050405020304" pitchFamily="18" charset="0"/>
              </a:rPr>
              <a:t>Parvat</a:t>
            </a:r>
            <a:r>
              <a:rPr lang="en-IN" sz="7200" dirty="0">
                <a:latin typeface="Times New Roman" panose="02020603050405020304" pitchFamily="18" charset="0"/>
                <a:cs typeface="Times New Roman" panose="02020603050405020304" pitchFamily="18" charset="0"/>
              </a:rPr>
              <a:t> </a:t>
            </a:r>
            <a:r>
              <a:rPr lang="en-IN" sz="7200" dirty="0" err="1">
                <a:latin typeface="Times New Roman" panose="02020603050405020304" pitchFamily="18" charset="0"/>
                <a:cs typeface="Times New Roman" panose="02020603050405020304" pitchFamily="18" charset="0"/>
              </a:rPr>
              <a:t>Mukartihal</a:t>
            </a:r>
            <a:r>
              <a:rPr lang="en-IN" sz="7200" dirty="0">
                <a:latin typeface="Times New Roman" panose="02020603050405020304" pitchFamily="18" charset="0"/>
                <a:cs typeface="Times New Roman" panose="02020603050405020304" pitchFamily="18" charset="0"/>
              </a:rPr>
              <a:t> (2BL18IS026)</a:t>
            </a:r>
          </a:p>
          <a:p>
            <a:pPr marL="0" indent="0" algn="just">
              <a:buNone/>
            </a:pPr>
            <a:r>
              <a:rPr lang="en-IN" sz="7200" dirty="0">
                <a:latin typeface="Times New Roman" panose="02020603050405020304" pitchFamily="18" charset="0"/>
                <a:cs typeface="Times New Roman" panose="02020603050405020304" pitchFamily="18" charset="0"/>
              </a:rPr>
              <a:t>       Guided By:</a:t>
            </a:r>
            <a:r>
              <a:rPr lang="en-IN" sz="1600"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Rahul </a:t>
            </a:r>
            <a:r>
              <a:rPr lang="en-IN" sz="7200" dirty="0" err="1">
                <a:latin typeface="Times New Roman" panose="02020603050405020304" pitchFamily="18" charset="0"/>
                <a:cs typeface="Times New Roman" panose="02020603050405020304" pitchFamily="18" charset="0"/>
              </a:rPr>
              <a:t>Ambiger</a:t>
            </a:r>
            <a:r>
              <a:rPr lang="en-IN" sz="7200" dirty="0">
                <a:latin typeface="Times New Roman" panose="02020603050405020304" pitchFamily="18" charset="0"/>
                <a:cs typeface="Times New Roman" panose="02020603050405020304" pitchFamily="18" charset="0"/>
              </a:rPr>
              <a:t> (2BL18IS033)</a:t>
            </a:r>
            <a:r>
              <a:rPr lang="en-IN" sz="1600" dirty="0">
                <a:latin typeface="Times New Roman" panose="02020603050405020304" pitchFamily="18" charset="0"/>
                <a:cs typeface="Times New Roman" panose="02020603050405020304" pitchFamily="18" charset="0"/>
              </a:rPr>
              <a:t>                                                                </a:t>
            </a:r>
          </a:p>
          <a:p>
            <a:pPr marL="0" indent="0" algn="l">
              <a:buNone/>
            </a:pPr>
            <a:r>
              <a:rPr lang="en-IN" sz="7200" dirty="0">
                <a:latin typeface="Times New Roman" panose="02020603050405020304" pitchFamily="18" charset="0"/>
                <a:cs typeface="Times New Roman" panose="02020603050405020304" pitchFamily="18" charset="0"/>
              </a:rPr>
              <a:t>       Prof: Pradeep Deshpande                                                                           </a:t>
            </a:r>
            <a:r>
              <a:rPr lang="en-IN" sz="7200" dirty="0" err="1">
                <a:latin typeface="Times New Roman" panose="02020603050405020304" pitchFamily="18" charset="0"/>
                <a:cs typeface="Times New Roman" panose="02020603050405020304" pitchFamily="18" charset="0"/>
              </a:rPr>
              <a:t>Shraddhanand</a:t>
            </a:r>
            <a:r>
              <a:rPr lang="en-IN" sz="7200" dirty="0">
                <a:latin typeface="Times New Roman" panose="02020603050405020304" pitchFamily="18" charset="0"/>
                <a:cs typeface="Times New Roman" panose="02020603050405020304" pitchFamily="18" charset="0"/>
              </a:rPr>
              <a:t> B (2BL18IS035) </a:t>
            </a:r>
          </a:p>
          <a:p>
            <a:pPr marL="0" indent="0" algn="l">
              <a:buNone/>
            </a:pPr>
            <a:r>
              <a:rPr lang="en-IN" sz="16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a:t>
            </a:r>
          </a:p>
          <a:p>
            <a:pPr marL="0" indent="0" algn="just">
              <a:buNone/>
            </a:pPr>
            <a:r>
              <a:rPr lang="en-IN" sz="2600" dirty="0">
                <a:latin typeface="Times New Roman" panose="02020603050405020304" pitchFamily="18" charset="0"/>
                <a:cs typeface="Times New Roman" panose="02020603050405020304" pitchFamily="18" charset="0"/>
              </a:rPr>
              <a:t>                                                                       </a:t>
            </a:r>
            <a:endParaRPr lang="en-IN" sz="2600" dirty="0"/>
          </a:p>
          <a:p>
            <a:pPr algn="l"/>
            <a:endParaRPr lang="en-IN" dirty="0"/>
          </a:p>
        </p:txBody>
      </p:sp>
      <p:pic>
        <p:nvPicPr>
          <p:cNvPr id="4" name="Picture 2">
            <a:extLst>
              <a:ext uri="{FF2B5EF4-FFF2-40B4-BE49-F238E27FC236}">
                <a16:creationId xmlns:a16="http://schemas.microsoft.com/office/drawing/2014/main" id="{7448A24F-A85C-485C-A0CE-CA0D26E77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648" y="209808"/>
            <a:ext cx="1442704" cy="106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9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8200" y="365125"/>
            <a:ext cx="10515600" cy="987813"/>
          </a:xfrm>
        </p:spPr>
        <p:txBody>
          <a:bodyPr>
            <a:normAutofit/>
          </a:bodyPr>
          <a:lstStyle/>
          <a:p>
            <a:pPr algn="ctr"/>
            <a:r>
              <a:rPr lang="en-IN" dirty="0">
                <a:solidFill>
                  <a:srgbClr val="92D050"/>
                </a:solidFill>
                <a:latin typeface="Times New Roman" panose="02020603050405020304" pitchFamily="18" charset="0"/>
                <a:cs typeface="Times New Roman" panose="02020603050405020304" pitchFamily="18" charset="0"/>
              </a:rPr>
              <a:t>Haar Cascades for Object Detection</a:t>
            </a:r>
          </a:p>
        </p:txBody>
      </p:sp>
      <p:sp>
        <p:nvSpPr>
          <p:cNvPr id="4" name="Content Placeholder 3">
            <a:extLst>
              <a:ext uri="{FF2B5EF4-FFF2-40B4-BE49-F238E27FC236}">
                <a16:creationId xmlns:a16="http://schemas.microsoft.com/office/drawing/2014/main" id="{A466E2AF-7235-465F-A615-0E888642B753}"/>
              </a:ext>
            </a:extLst>
          </p:cNvPr>
          <p:cNvSpPr>
            <a:spLocks noGrp="1"/>
          </p:cNvSpPr>
          <p:nvPr>
            <p:ph idx="1"/>
          </p:nvPr>
        </p:nvSpPr>
        <p:spPr>
          <a:xfrm>
            <a:off x="1141412" y="1521069"/>
            <a:ext cx="9905999" cy="5046785"/>
          </a:xfrm>
        </p:spPr>
        <p:txBody>
          <a:bodyPr>
            <a:normAutofit/>
          </a:bodyPr>
          <a:lstStyle/>
          <a:p>
            <a:r>
              <a:rPr lang="en-US" dirty="0">
                <a:latin typeface="Times New Roman" panose="02020603050405020304" pitchFamily="18" charset="0"/>
                <a:cs typeface="Times New Roman" panose="02020603050405020304" pitchFamily="18" charset="0"/>
              </a:rPr>
              <a:t>Object Detection is a computer technology related to computer vision, image processing and deep learning that deals with detecting instances of objects in images and videos. We will do object detection in this article using something known as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cascades.</a:t>
            </a:r>
          </a:p>
          <a:p>
            <a:pPr algn="l" fontAlgn="base">
              <a:buFont typeface="Arial" panose="020B0604020202020204" pitchFamily="34" charset="0"/>
              <a:buChar char="•"/>
            </a:pPr>
            <a:r>
              <a:rPr lang="en-US" b="1" i="0" dirty="0">
                <a:solidFill>
                  <a:srgbClr val="FFFFFF"/>
                </a:solidFill>
                <a:effectLst/>
                <a:latin typeface="Times New Roman" panose="02020603050405020304" pitchFamily="18" charset="0"/>
                <a:cs typeface="Times New Roman" panose="02020603050405020304" pitchFamily="18" charset="0"/>
              </a:rPr>
              <a:t>Positive images –</a:t>
            </a:r>
            <a:r>
              <a:rPr lang="en-US" b="0" i="0" dirty="0">
                <a:solidFill>
                  <a:srgbClr val="FFFFFF"/>
                </a:solidFill>
                <a:effectLst/>
                <a:latin typeface="Times New Roman" panose="02020603050405020304" pitchFamily="18" charset="0"/>
                <a:cs typeface="Times New Roman" panose="02020603050405020304" pitchFamily="18" charset="0"/>
              </a:rPr>
              <a:t> These images contain the images which we want our classifier to identify.</a:t>
            </a:r>
          </a:p>
          <a:p>
            <a:pPr algn="l" fontAlgn="base">
              <a:buFont typeface="Arial" panose="020B0604020202020204" pitchFamily="34" charset="0"/>
              <a:buChar char="•"/>
            </a:pPr>
            <a:r>
              <a:rPr lang="en-US" b="1" i="0" dirty="0">
                <a:solidFill>
                  <a:srgbClr val="FFFFFF"/>
                </a:solidFill>
                <a:effectLst/>
                <a:latin typeface="Times New Roman" panose="02020603050405020304" pitchFamily="18" charset="0"/>
                <a:cs typeface="Times New Roman" panose="02020603050405020304" pitchFamily="18" charset="0"/>
              </a:rPr>
              <a:t>Negative Images –</a:t>
            </a:r>
            <a:r>
              <a:rPr lang="en-US" b="0" i="0" dirty="0">
                <a:solidFill>
                  <a:srgbClr val="FFFFFF"/>
                </a:solidFill>
                <a:effectLst/>
                <a:latin typeface="Times New Roman" panose="02020603050405020304" pitchFamily="18" charset="0"/>
                <a:cs typeface="Times New Roman" panose="02020603050405020304" pitchFamily="18" charset="0"/>
              </a:rPr>
              <a:t> Images of everything else, which do not contain the object we want to detect.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93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8200" y="365125"/>
            <a:ext cx="10515600" cy="987813"/>
          </a:xfrm>
        </p:spPr>
        <p:txBody>
          <a:bodyPr>
            <a:normAutofit/>
          </a:bodyPr>
          <a:lstStyle/>
          <a:p>
            <a:pPr algn="ctr"/>
            <a:r>
              <a:rPr lang="en-IN" dirty="0">
                <a:solidFill>
                  <a:srgbClr val="92D050"/>
                </a:solidFill>
                <a:latin typeface="Times New Roman" panose="02020603050405020304" pitchFamily="18" charset="0"/>
                <a:cs typeface="Times New Roman" panose="02020603050405020304" pitchFamily="18" charset="0"/>
              </a:rPr>
              <a:t>Haar Cascades Implementation</a:t>
            </a:r>
          </a:p>
        </p:txBody>
      </p:sp>
      <p:sp>
        <p:nvSpPr>
          <p:cNvPr id="4" name="Content Placeholder 3">
            <a:extLst>
              <a:ext uri="{FF2B5EF4-FFF2-40B4-BE49-F238E27FC236}">
                <a16:creationId xmlns:a16="http://schemas.microsoft.com/office/drawing/2014/main" id="{A466E2AF-7235-465F-A615-0E888642B753}"/>
              </a:ext>
            </a:extLst>
          </p:cNvPr>
          <p:cNvSpPr>
            <a:spLocks noGrp="1"/>
          </p:cNvSpPr>
          <p:nvPr>
            <p:ph idx="1"/>
          </p:nvPr>
        </p:nvSpPr>
        <p:spPr>
          <a:xfrm>
            <a:off x="1141412" y="1521069"/>
            <a:ext cx="9905999" cy="5046785"/>
          </a:xfrm>
        </p:spPr>
        <p:txBody>
          <a:bodyPr>
            <a:normAutofit/>
          </a:bodyPr>
          <a:lstStyle/>
          <a:p>
            <a:pPr marL="0" indent="0">
              <a:lnSpc>
                <a:spcPct val="100000"/>
              </a:lnSpc>
              <a:buNone/>
            </a:pPr>
            <a:r>
              <a:rPr lang="en-US" sz="1200" dirty="0">
                <a:latin typeface="Times New Roman" panose="02020603050405020304" pitchFamily="18" charset="0"/>
                <a:cs typeface="Times New Roman" panose="02020603050405020304" pitchFamily="18" charset="0"/>
              </a:rPr>
              <a:t>import cv2</a:t>
            </a:r>
          </a:p>
          <a:p>
            <a:pPr marL="0" indent="0">
              <a:lnSpc>
                <a:spcPct val="100000"/>
              </a:lnSpc>
              <a:buNone/>
            </a:pPr>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numpy</a:t>
            </a:r>
            <a:r>
              <a:rPr lang="en-US" sz="1200" dirty="0">
                <a:latin typeface="Times New Roman" panose="02020603050405020304" pitchFamily="18" charset="0"/>
                <a:cs typeface="Times New Roman" panose="02020603050405020304" pitchFamily="18" charset="0"/>
              </a:rPr>
              <a:t> as np</a:t>
            </a:r>
          </a:p>
          <a:p>
            <a:pPr marL="0" indent="0">
              <a:lnSpc>
                <a:spcPct val="100000"/>
              </a:lnSpc>
              <a:buNone/>
            </a:pPr>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matplotlib.pyplot</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plt</a:t>
            </a:r>
            <a:r>
              <a:rPr lang="en-US" sz="1200" dirty="0">
                <a:latin typeface="Times New Roman" panose="02020603050405020304" pitchFamily="18" charset="0"/>
                <a:cs typeface="Times New Roman" panose="02020603050405020304" pitchFamily="18" charset="0"/>
              </a:rPr>
              <a:t> % matplotlib inline</a:t>
            </a:r>
          </a:p>
          <a:p>
            <a:pPr marL="0" indent="0">
              <a:lnSpc>
                <a:spcPct val="100000"/>
              </a:lnSpc>
              <a:buNone/>
            </a:pPr>
            <a:endParaRPr lang="en-US" sz="1200" dirty="0">
              <a:latin typeface="Times New Roman" panose="02020603050405020304" pitchFamily="18" charset="0"/>
              <a:cs typeface="Times New Roman" panose="02020603050405020304" pitchFamily="18" charset="0"/>
            </a:endParaRPr>
          </a:p>
          <a:p>
            <a:pPr marL="0" indent="0">
              <a:lnSpc>
                <a:spcPct val="100000"/>
              </a:lnSpc>
              <a:buNone/>
            </a:pPr>
            <a:r>
              <a:rPr lang="en-US" sz="1200" dirty="0">
                <a:latin typeface="Times New Roman" panose="02020603050405020304" pitchFamily="18" charset="0"/>
                <a:cs typeface="Times New Roman" panose="02020603050405020304" pitchFamily="18" charset="0"/>
              </a:rPr>
              <a:t># Read in the cascade classifiers for face and eyes</a:t>
            </a:r>
          </a:p>
          <a:p>
            <a:pPr marL="0" indent="0">
              <a:lnSpc>
                <a:spcPct val="100000"/>
              </a:lnSpc>
              <a:buNone/>
            </a:pPr>
            <a:r>
              <a:rPr lang="en-US" sz="1200" dirty="0" err="1">
                <a:latin typeface="Times New Roman" panose="02020603050405020304" pitchFamily="18" charset="0"/>
                <a:cs typeface="Times New Roman" panose="02020603050405020304" pitchFamily="18" charset="0"/>
              </a:rPr>
              <a:t>face_cascade</a:t>
            </a:r>
            <a:r>
              <a:rPr lang="en-US" sz="1200" dirty="0">
                <a:latin typeface="Times New Roman" panose="02020603050405020304" pitchFamily="18" charset="0"/>
                <a:cs typeface="Times New Roman" panose="02020603050405020304" pitchFamily="18" charset="0"/>
              </a:rPr>
              <a:t> = cv2.CascadeClassifier('../DATA / </a:t>
            </a:r>
            <a:r>
              <a:rPr lang="en-US" sz="1200" dirty="0" err="1">
                <a:latin typeface="Times New Roman" panose="02020603050405020304" pitchFamily="18" charset="0"/>
                <a:cs typeface="Times New Roman" panose="02020603050405020304" pitchFamily="18" charset="0"/>
              </a:rPr>
              <a:t>haarcascades</a:t>
            </a:r>
            <a:r>
              <a:rPr lang="en-US" sz="1200" dirty="0">
                <a:latin typeface="Times New Roman" panose="02020603050405020304" pitchFamily="18" charset="0"/>
                <a:cs typeface="Times New Roman" panose="02020603050405020304" pitchFamily="18" charset="0"/>
              </a:rPr>
              <a:t> / haarcascade_frontalface_default.xml')</a:t>
            </a:r>
          </a:p>
          <a:p>
            <a:pPr marL="0" indent="0">
              <a:lnSpc>
                <a:spcPct val="100000"/>
              </a:lnSpc>
              <a:buNone/>
            </a:pPr>
            <a:r>
              <a:rPr lang="en-US" sz="1200" dirty="0" err="1">
                <a:latin typeface="Times New Roman" panose="02020603050405020304" pitchFamily="18" charset="0"/>
                <a:cs typeface="Times New Roman" panose="02020603050405020304" pitchFamily="18" charset="0"/>
              </a:rPr>
              <a:t>eye_cascade</a:t>
            </a:r>
            <a:r>
              <a:rPr lang="en-US" sz="1200" dirty="0">
                <a:latin typeface="Times New Roman" panose="02020603050405020304" pitchFamily="18" charset="0"/>
                <a:cs typeface="Times New Roman" panose="02020603050405020304" pitchFamily="18" charset="0"/>
              </a:rPr>
              <a:t> = cv2.CascadeClassifier('../DATA / </a:t>
            </a:r>
            <a:r>
              <a:rPr lang="en-US" sz="1200" dirty="0" err="1">
                <a:latin typeface="Times New Roman" panose="02020603050405020304" pitchFamily="18" charset="0"/>
                <a:cs typeface="Times New Roman" panose="02020603050405020304" pitchFamily="18" charset="0"/>
              </a:rPr>
              <a:t>haarcascades</a:t>
            </a:r>
            <a:r>
              <a:rPr lang="en-US" sz="1200" dirty="0">
                <a:latin typeface="Times New Roman" panose="02020603050405020304" pitchFamily="18" charset="0"/>
                <a:cs typeface="Times New Roman" panose="02020603050405020304" pitchFamily="18" charset="0"/>
              </a:rPr>
              <a:t> / haarcascade_eye.xml’)</a:t>
            </a:r>
          </a:p>
          <a:p>
            <a:pPr marL="0" indent="0">
              <a:lnSpc>
                <a:spcPct val="100000"/>
              </a:lnSpc>
              <a:buNone/>
            </a:pPr>
            <a:endParaRPr lang="en-US" sz="1200" dirty="0">
              <a:latin typeface="Times New Roman" panose="02020603050405020304" pitchFamily="18" charset="0"/>
              <a:cs typeface="Times New Roman" panose="02020603050405020304" pitchFamily="18" charset="0"/>
            </a:endParaRPr>
          </a:p>
          <a:p>
            <a:pPr marL="0" indent="0">
              <a:lnSpc>
                <a:spcPct val="100000"/>
              </a:lnSpc>
              <a:buNone/>
            </a:pPr>
            <a:r>
              <a:rPr lang="en-US" sz="1200" dirty="0">
                <a:latin typeface="Times New Roman" panose="02020603050405020304" pitchFamily="18" charset="0"/>
                <a:cs typeface="Times New Roman" panose="02020603050405020304" pitchFamily="18" charset="0"/>
              </a:rPr>
              <a:t># create a function to detect face</a:t>
            </a:r>
          </a:p>
          <a:p>
            <a:pPr marL="0" indent="0">
              <a:lnSpc>
                <a:spcPct val="100000"/>
              </a:lnSpc>
              <a:buNone/>
            </a:pPr>
            <a:r>
              <a:rPr lang="en-US" sz="1200" dirty="0">
                <a:latin typeface="Times New Roman" panose="02020603050405020304" pitchFamily="18" charset="0"/>
                <a:cs typeface="Times New Roman" panose="02020603050405020304" pitchFamily="18" charset="0"/>
              </a:rPr>
              <a:t>def </a:t>
            </a:r>
            <a:r>
              <a:rPr lang="en-US" sz="1200" dirty="0" err="1">
                <a:latin typeface="Times New Roman" panose="02020603050405020304" pitchFamily="18" charset="0"/>
                <a:cs typeface="Times New Roman" panose="02020603050405020304" pitchFamily="18" charset="0"/>
              </a:rPr>
              <a:t>adjusted_detect_face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img</a:t>
            </a:r>
            <a:r>
              <a:rPr lang="en-US" sz="1200" dirty="0">
                <a:latin typeface="Times New Roman" panose="02020603050405020304" pitchFamily="18" charset="0"/>
                <a:cs typeface="Times New Roman" panose="02020603050405020304" pitchFamily="18" charset="0"/>
              </a:rPr>
              <a:t>):	</a:t>
            </a:r>
          </a:p>
          <a:p>
            <a:pPr marL="0" indent="0">
              <a:lnSpc>
                <a:spcPct val="100000"/>
              </a:lnSpc>
              <a:buNone/>
            </a:pP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face_img</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img.copy</a:t>
            </a:r>
            <a:r>
              <a:rPr lang="en-US" sz="1200" dirty="0">
                <a:latin typeface="Times New Roman" panose="02020603050405020304" pitchFamily="18" charset="0"/>
                <a:cs typeface="Times New Roman" panose="02020603050405020304" pitchFamily="18" charset="0"/>
              </a:rPr>
              <a:t>()</a:t>
            </a:r>
          </a:p>
          <a:p>
            <a:pPr marL="0" indent="0">
              <a:lnSpc>
                <a:spcPct val="100000"/>
              </a:lnSpc>
              <a:buNone/>
            </a:pP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face_rect</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face_cascade.detectMultiScale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face_img,scaleFactor</a:t>
            </a:r>
            <a:r>
              <a:rPr lang="en-US" sz="1200" dirty="0">
                <a:latin typeface="Times New Roman" panose="02020603050405020304" pitchFamily="18" charset="0"/>
                <a:cs typeface="Times New Roman" panose="02020603050405020304" pitchFamily="18" charset="0"/>
              </a:rPr>
              <a:t> = 1.2,minNeighbors = 5)</a:t>
            </a:r>
          </a:p>
          <a:p>
            <a:pPr marL="0" indent="0">
              <a:lnSpc>
                <a:spcPct val="100000"/>
              </a:lnSpc>
              <a:buNone/>
            </a:pPr>
            <a:r>
              <a:rPr lang="en-US" sz="1200" dirty="0">
                <a:latin typeface="Times New Roman" panose="02020603050405020304" pitchFamily="18" charset="0"/>
                <a:cs typeface="Times New Roman" panose="02020603050405020304" pitchFamily="18" charset="0"/>
              </a:rPr>
              <a:t>		for (x, y, w, h) in </a:t>
            </a:r>
            <a:r>
              <a:rPr lang="en-US" sz="1200" dirty="0" err="1">
                <a:latin typeface="Times New Roman" panose="02020603050405020304" pitchFamily="18" charset="0"/>
                <a:cs typeface="Times New Roman" panose="02020603050405020304" pitchFamily="18" charset="0"/>
              </a:rPr>
              <a:t>face_rect</a:t>
            </a:r>
            <a:r>
              <a:rPr lang="en-US" sz="1200" dirty="0">
                <a:latin typeface="Times New Roman" panose="02020603050405020304" pitchFamily="18" charset="0"/>
                <a:cs typeface="Times New Roman" panose="02020603050405020304" pitchFamily="18" charset="0"/>
              </a:rPr>
              <a:t>:</a:t>
            </a:r>
          </a:p>
          <a:p>
            <a:pPr marL="0" indent="0">
              <a:lnSpc>
                <a:spcPct val="100000"/>
              </a:lnSpc>
              <a:buNone/>
            </a:pPr>
            <a:r>
              <a:rPr lang="en-US" sz="1200" dirty="0">
                <a:latin typeface="Times New Roman" panose="02020603050405020304" pitchFamily="18" charset="0"/>
                <a:cs typeface="Times New Roman" panose="02020603050405020304" pitchFamily="18" charset="0"/>
              </a:rPr>
              <a:t>		cv2.rectangle(</a:t>
            </a:r>
            <a:r>
              <a:rPr lang="en-US" sz="1200" dirty="0" err="1">
                <a:latin typeface="Times New Roman" panose="02020603050405020304" pitchFamily="18" charset="0"/>
                <a:cs typeface="Times New Roman" panose="02020603050405020304" pitchFamily="18" charset="0"/>
              </a:rPr>
              <a:t>face_img</a:t>
            </a:r>
            <a:r>
              <a:rPr lang="en-US" sz="1200" dirty="0">
                <a:latin typeface="Times New Roman" panose="02020603050405020304" pitchFamily="18" charset="0"/>
                <a:cs typeface="Times New Roman" panose="02020603050405020304" pitchFamily="18" charset="0"/>
              </a:rPr>
              <a:t>, (x, y),(x + w, y + h), (255, 255, 255), 10)\</a:t>
            </a:r>
          </a:p>
          <a:p>
            <a:pPr marL="0" indent="0">
              <a:lnSpc>
                <a:spcPct val="100000"/>
              </a:lnSpc>
              <a:buNone/>
            </a:pPr>
            <a:r>
              <a:rPr lang="en-US" sz="1200" dirty="0">
                <a:latin typeface="Times New Roman" panose="02020603050405020304" pitchFamily="18" charset="0"/>
                <a:cs typeface="Times New Roman" panose="02020603050405020304" pitchFamily="18" charset="0"/>
              </a:rPr>
              <a:t>		return </a:t>
            </a:r>
            <a:r>
              <a:rPr lang="en-US" sz="1200" dirty="0" err="1">
                <a:latin typeface="Times New Roman" panose="02020603050405020304" pitchFamily="18" charset="0"/>
                <a:cs typeface="Times New Roman" panose="02020603050405020304" pitchFamily="18" charset="0"/>
              </a:rPr>
              <a:t>face_img</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90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8200" y="365125"/>
            <a:ext cx="10515600" cy="987813"/>
          </a:xfrm>
        </p:spPr>
        <p:txBody>
          <a:bodyPr>
            <a:normAutofit/>
          </a:bodyPr>
          <a:lstStyle/>
          <a:p>
            <a:pPr algn="ctr"/>
            <a:r>
              <a:rPr lang="en-IN" dirty="0">
                <a:solidFill>
                  <a:srgbClr val="92D050"/>
                </a:solidFill>
                <a:latin typeface="Times New Roman" panose="02020603050405020304" pitchFamily="18" charset="0"/>
                <a:cs typeface="Times New Roman" panose="02020603050405020304" pitchFamily="18" charset="0"/>
              </a:rPr>
              <a:t>Haar Cascades Implementation</a:t>
            </a:r>
          </a:p>
        </p:txBody>
      </p:sp>
      <p:sp>
        <p:nvSpPr>
          <p:cNvPr id="4" name="Content Placeholder 3">
            <a:extLst>
              <a:ext uri="{FF2B5EF4-FFF2-40B4-BE49-F238E27FC236}">
                <a16:creationId xmlns:a16="http://schemas.microsoft.com/office/drawing/2014/main" id="{A466E2AF-7235-465F-A615-0E888642B753}"/>
              </a:ext>
            </a:extLst>
          </p:cNvPr>
          <p:cNvSpPr>
            <a:spLocks noGrp="1"/>
          </p:cNvSpPr>
          <p:nvPr>
            <p:ph idx="1"/>
          </p:nvPr>
        </p:nvSpPr>
        <p:spPr>
          <a:xfrm>
            <a:off x="1141412" y="1521069"/>
            <a:ext cx="9905999" cy="5046785"/>
          </a:xfrm>
        </p:spPr>
        <p:txBody>
          <a:bodyPr>
            <a:noAutofit/>
          </a:bodyPr>
          <a:lstStyle/>
          <a:p>
            <a:pPr marL="0" indent="0">
              <a:lnSpc>
                <a:spcPct val="100000"/>
              </a:lnSpc>
              <a:buNone/>
            </a:pPr>
            <a:r>
              <a:rPr lang="en-US" sz="1100" dirty="0">
                <a:latin typeface="Times New Roman" panose="02020603050405020304" pitchFamily="18" charset="0"/>
                <a:cs typeface="Times New Roman" panose="02020603050405020304" pitchFamily="18" charset="0"/>
              </a:rPr>
              <a:t># create a function to detect eyes</a:t>
            </a:r>
          </a:p>
          <a:p>
            <a:pPr marL="0" indent="0">
              <a:lnSpc>
                <a:spcPct val="100000"/>
              </a:lnSpc>
              <a:buNone/>
            </a:pPr>
            <a:r>
              <a:rPr lang="en-US" sz="1100" dirty="0">
                <a:latin typeface="Times New Roman" panose="02020603050405020304" pitchFamily="18" charset="0"/>
                <a:cs typeface="Times New Roman" panose="02020603050405020304" pitchFamily="18" charset="0"/>
              </a:rPr>
              <a:t>def </a:t>
            </a:r>
            <a:r>
              <a:rPr lang="en-US" sz="1100" dirty="0" err="1">
                <a:latin typeface="Times New Roman" panose="02020603050405020304" pitchFamily="18" charset="0"/>
                <a:cs typeface="Times New Roman" panose="02020603050405020304" pitchFamily="18" charset="0"/>
              </a:rPr>
              <a:t>detect_eyes</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img</a:t>
            </a:r>
            <a:r>
              <a:rPr lang="en-US" sz="1100" dirty="0">
                <a:latin typeface="Times New Roman" panose="02020603050405020304" pitchFamily="18" charset="0"/>
                <a:cs typeface="Times New Roman" panose="02020603050405020304" pitchFamily="18" charset="0"/>
              </a:rPr>
              <a:t>):	</a:t>
            </a:r>
          </a:p>
          <a:p>
            <a:pPr marL="0" indent="0">
              <a:lnSpc>
                <a:spcPct val="100000"/>
              </a:lnSpc>
              <a:buNone/>
            </a:pP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eye_img</a:t>
            </a:r>
            <a:r>
              <a:rPr lang="en-US" sz="1100" dirty="0">
                <a:latin typeface="Times New Roman" panose="02020603050405020304" pitchFamily="18" charset="0"/>
                <a:cs typeface="Times New Roman" panose="02020603050405020304" pitchFamily="18" charset="0"/>
              </a:rPr>
              <a:t> = </a:t>
            </a:r>
            <a:r>
              <a:rPr lang="en-US" sz="1100" dirty="0" err="1">
                <a:latin typeface="Times New Roman" panose="02020603050405020304" pitchFamily="18" charset="0"/>
                <a:cs typeface="Times New Roman" panose="02020603050405020304" pitchFamily="18" charset="0"/>
              </a:rPr>
              <a:t>img.copy</a:t>
            </a:r>
            <a:r>
              <a:rPr lang="en-US" sz="1100" dirty="0">
                <a:latin typeface="Times New Roman" panose="02020603050405020304" pitchFamily="18" charset="0"/>
                <a:cs typeface="Times New Roman" panose="02020603050405020304" pitchFamily="18" charset="0"/>
              </a:rPr>
              <a:t>()</a:t>
            </a:r>
          </a:p>
          <a:p>
            <a:pPr marL="0" indent="0">
              <a:lnSpc>
                <a:spcPct val="100000"/>
              </a:lnSpc>
              <a:buNone/>
            </a:pP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eye_rect</a:t>
            </a:r>
            <a:r>
              <a:rPr lang="en-US" sz="1100" dirty="0">
                <a:latin typeface="Times New Roman" panose="02020603050405020304" pitchFamily="18" charset="0"/>
                <a:cs typeface="Times New Roman" panose="02020603050405020304" pitchFamily="18" charset="0"/>
              </a:rPr>
              <a:t> = </a:t>
            </a:r>
            <a:r>
              <a:rPr lang="en-US" sz="1100" dirty="0" err="1">
                <a:latin typeface="Times New Roman" panose="02020603050405020304" pitchFamily="18" charset="0"/>
                <a:cs typeface="Times New Roman" panose="02020603050405020304" pitchFamily="18" charset="0"/>
              </a:rPr>
              <a:t>eye_cascade.detectMultiScale</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eye_img,scaleFactor</a:t>
            </a:r>
            <a:r>
              <a:rPr lang="en-US" sz="1100" dirty="0">
                <a:latin typeface="Times New Roman" panose="02020603050405020304" pitchFamily="18" charset="0"/>
                <a:cs typeface="Times New Roman" panose="02020603050405020304" pitchFamily="18" charset="0"/>
              </a:rPr>
              <a:t> = 1.2,minNeighbors = 5)</a:t>
            </a:r>
          </a:p>
          <a:p>
            <a:pPr marL="0" indent="0">
              <a:lnSpc>
                <a:spcPct val="100000"/>
              </a:lnSpc>
              <a:buNone/>
            </a:pPr>
            <a:r>
              <a:rPr lang="en-US" sz="1100" dirty="0">
                <a:latin typeface="Times New Roman" panose="02020603050405020304" pitchFamily="18" charset="0"/>
                <a:cs typeface="Times New Roman" panose="02020603050405020304" pitchFamily="18" charset="0"/>
              </a:rPr>
              <a:t>	for (x, y, w, h) in </a:t>
            </a:r>
            <a:r>
              <a:rPr lang="en-US" sz="1100" dirty="0" err="1">
                <a:latin typeface="Times New Roman" panose="02020603050405020304" pitchFamily="18" charset="0"/>
                <a:cs typeface="Times New Roman" panose="02020603050405020304" pitchFamily="18" charset="0"/>
              </a:rPr>
              <a:t>eye_rect</a:t>
            </a:r>
            <a:r>
              <a:rPr lang="en-US" sz="1100" dirty="0">
                <a:latin typeface="Times New Roman" panose="02020603050405020304" pitchFamily="18" charset="0"/>
                <a:cs typeface="Times New Roman" panose="02020603050405020304" pitchFamily="18" charset="0"/>
              </a:rPr>
              <a:t>:</a:t>
            </a:r>
          </a:p>
          <a:p>
            <a:pPr marL="0" indent="0">
              <a:lnSpc>
                <a:spcPct val="100000"/>
              </a:lnSpc>
              <a:buNone/>
            </a:pPr>
            <a:r>
              <a:rPr lang="en-US" sz="1100" dirty="0">
                <a:latin typeface="Times New Roman" panose="02020603050405020304" pitchFamily="18" charset="0"/>
                <a:cs typeface="Times New Roman" panose="02020603050405020304" pitchFamily="18" charset="0"/>
              </a:rPr>
              <a:t>		cv2.rectangle(</a:t>
            </a:r>
            <a:r>
              <a:rPr lang="en-US" sz="1100" dirty="0" err="1">
                <a:latin typeface="Times New Roman" panose="02020603050405020304" pitchFamily="18" charset="0"/>
                <a:cs typeface="Times New Roman" panose="02020603050405020304" pitchFamily="18" charset="0"/>
              </a:rPr>
              <a:t>eye_img</a:t>
            </a:r>
            <a:r>
              <a:rPr lang="en-US" sz="1100" dirty="0">
                <a:latin typeface="Times New Roman" panose="02020603050405020304" pitchFamily="18" charset="0"/>
                <a:cs typeface="Times New Roman" panose="02020603050405020304" pitchFamily="18" charset="0"/>
              </a:rPr>
              <a:t>, (x, y),(x + w, y + h), (255, 255, 255), 10)	</a:t>
            </a:r>
          </a:p>
          <a:p>
            <a:pPr marL="0" indent="0">
              <a:lnSpc>
                <a:spcPct val="100000"/>
              </a:lnSpc>
              <a:buNone/>
            </a:pPr>
            <a:r>
              <a:rPr lang="en-US" sz="1100" dirty="0">
                <a:latin typeface="Times New Roman" panose="02020603050405020304" pitchFamily="18" charset="0"/>
                <a:cs typeface="Times New Roman" panose="02020603050405020304" pitchFamily="18" charset="0"/>
              </a:rPr>
              <a:t>	return </a:t>
            </a:r>
            <a:r>
              <a:rPr lang="en-US" sz="1100" dirty="0" err="1">
                <a:latin typeface="Times New Roman" panose="02020603050405020304" pitchFamily="18" charset="0"/>
                <a:cs typeface="Times New Roman" panose="02020603050405020304" pitchFamily="18" charset="0"/>
              </a:rPr>
              <a:t>eye_img</a:t>
            </a:r>
            <a:endParaRPr lang="en-US" sz="1100" dirty="0">
              <a:latin typeface="Times New Roman" panose="02020603050405020304" pitchFamily="18" charset="0"/>
              <a:cs typeface="Times New Roman" panose="02020603050405020304" pitchFamily="18" charset="0"/>
            </a:endParaRPr>
          </a:p>
          <a:p>
            <a:pPr marL="0" indent="0">
              <a:lnSpc>
                <a:spcPct val="100000"/>
              </a:lnSpc>
              <a:buNone/>
            </a:pPr>
            <a:r>
              <a:rPr lang="en-US" sz="1100" dirty="0">
                <a:latin typeface="Times New Roman" panose="02020603050405020304" pitchFamily="18" charset="0"/>
                <a:cs typeface="Times New Roman" panose="02020603050405020304" pitchFamily="18" charset="0"/>
              </a:rPr>
              <a:t># Reading in the image and creating copies</a:t>
            </a:r>
          </a:p>
          <a:p>
            <a:pPr marL="0" indent="0">
              <a:lnSpc>
                <a:spcPct val="100000"/>
              </a:lnSpc>
              <a:buNone/>
            </a:pPr>
            <a:r>
              <a:rPr lang="en-US" sz="1100" dirty="0" err="1">
                <a:latin typeface="Times New Roman" panose="02020603050405020304" pitchFamily="18" charset="0"/>
                <a:cs typeface="Times New Roman" panose="02020603050405020304" pitchFamily="18" charset="0"/>
              </a:rPr>
              <a:t>img</a:t>
            </a:r>
            <a:r>
              <a:rPr lang="en-US" sz="1100" dirty="0">
                <a:latin typeface="Times New Roman" panose="02020603050405020304" pitchFamily="18" charset="0"/>
                <a:cs typeface="Times New Roman" panose="02020603050405020304" pitchFamily="18" charset="0"/>
              </a:rPr>
              <a:t> = cv2.imread('../sachin.jpg')</a:t>
            </a:r>
          </a:p>
          <a:p>
            <a:pPr marL="0" indent="0">
              <a:lnSpc>
                <a:spcPct val="100000"/>
              </a:lnSpc>
              <a:buNone/>
            </a:pPr>
            <a:r>
              <a:rPr lang="en-US" sz="1100" dirty="0">
                <a:latin typeface="Times New Roman" panose="02020603050405020304" pitchFamily="18" charset="0"/>
                <a:cs typeface="Times New Roman" panose="02020603050405020304" pitchFamily="18" charset="0"/>
              </a:rPr>
              <a:t>img_copy1 = </a:t>
            </a:r>
            <a:r>
              <a:rPr lang="en-US" sz="1100" dirty="0" err="1">
                <a:latin typeface="Times New Roman" panose="02020603050405020304" pitchFamily="18" charset="0"/>
                <a:cs typeface="Times New Roman" panose="02020603050405020304" pitchFamily="18" charset="0"/>
              </a:rPr>
              <a:t>img.copy</a:t>
            </a:r>
            <a:r>
              <a:rPr lang="en-US" sz="1100" dirty="0">
                <a:latin typeface="Times New Roman" panose="02020603050405020304" pitchFamily="18" charset="0"/>
                <a:cs typeface="Times New Roman" panose="02020603050405020304" pitchFamily="18" charset="0"/>
              </a:rPr>
              <a:t>()</a:t>
            </a:r>
          </a:p>
          <a:p>
            <a:pPr marL="0" indent="0">
              <a:lnSpc>
                <a:spcPct val="100000"/>
              </a:lnSpc>
              <a:buNone/>
            </a:pPr>
            <a:r>
              <a:rPr lang="en-US" sz="1100" dirty="0">
                <a:latin typeface="Times New Roman" panose="02020603050405020304" pitchFamily="18" charset="0"/>
                <a:cs typeface="Times New Roman" panose="02020603050405020304" pitchFamily="18" charset="0"/>
              </a:rPr>
              <a:t>img_copy2 = </a:t>
            </a:r>
            <a:r>
              <a:rPr lang="en-US" sz="1100" dirty="0" err="1">
                <a:latin typeface="Times New Roman" panose="02020603050405020304" pitchFamily="18" charset="0"/>
                <a:cs typeface="Times New Roman" panose="02020603050405020304" pitchFamily="18" charset="0"/>
              </a:rPr>
              <a:t>img.copy</a:t>
            </a:r>
            <a:r>
              <a:rPr lang="en-US" sz="1100" dirty="0">
                <a:latin typeface="Times New Roman" panose="02020603050405020304" pitchFamily="18" charset="0"/>
                <a:cs typeface="Times New Roman" panose="02020603050405020304" pitchFamily="18" charset="0"/>
              </a:rPr>
              <a:t>()</a:t>
            </a:r>
          </a:p>
          <a:p>
            <a:pPr marL="0" indent="0">
              <a:lnSpc>
                <a:spcPct val="100000"/>
              </a:lnSpc>
              <a:buNone/>
            </a:pPr>
            <a:r>
              <a:rPr lang="en-US" sz="1100" dirty="0">
                <a:latin typeface="Times New Roman" panose="02020603050405020304" pitchFamily="18" charset="0"/>
                <a:cs typeface="Times New Roman" panose="02020603050405020304" pitchFamily="18" charset="0"/>
              </a:rPr>
              <a:t>img_copy3 = </a:t>
            </a:r>
            <a:r>
              <a:rPr lang="en-US" sz="1100" dirty="0" err="1">
                <a:latin typeface="Times New Roman" panose="02020603050405020304" pitchFamily="18" charset="0"/>
                <a:cs typeface="Times New Roman" panose="02020603050405020304" pitchFamily="18" charset="0"/>
              </a:rPr>
              <a:t>img.copy</a:t>
            </a:r>
            <a:r>
              <a:rPr lang="en-US" sz="1100" dirty="0">
                <a:latin typeface="Times New Roman" panose="02020603050405020304" pitchFamily="18" charset="0"/>
                <a:cs typeface="Times New Roman" panose="02020603050405020304" pitchFamily="18" charset="0"/>
              </a:rPr>
              <a:t>()</a:t>
            </a:r>
          </a:p>
          <a:p>
            <a:pPr marL="0" indent="0">
              <a:lnSpc>
                <a:spcPct val="100000"/>
              </a:lnSpc>
              <a:buNone/>
            </a:pPr>
            <a:r>
              <a:rPr lang="en-US" sz="1100" dirty="0">
                <a:latin typeface="Times New Roman" panose="02020603050405020304" pitchFamily="18" charset="0"/>
                <a:cs typeface="Times New Roman" panose="02020603050405020304" pitchFamily="18" charset="0"/>
              </a:rPr>
              <a:t># Detecting the face</a:t>
            </a:r>
          </a:p>
          <a:p>
            <a:pPr marL="0" indent="0">
              <a:lnSpc>
                <a:spcPct val="100000"/>
              </a:lnSpc>
              <a:buNone/>
            </a:pPr>
            <a:r>
              <a:rPr lang="en-US" sz="1100" dirty="0">
                <a:latin typeface="Times New Roman" panose="02020603050405020304" pitchFamily="18" charset="0"/>
                <a:cs typeface="Times New Roman" panose="02020603050405020304" pitchFamily="18" charset="0"/>
              </a:rPr>
              <a:t>face = </a:t>
            </a:r>
            <a:r>
              <a:rPr lang="en-US" sz="1100" dirty="0" err="1">
                <a:latin typeface="Times New Roman" panose="02020603050405020304" pitchFamily="18" charset="0"/>
                <a:cs typeface="Times New Roman" panose="02020603050405020304" pitchFamily="18" charset="0"/>
              </a:rPr>
              <a:t>adjusted_detect_face</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img_copy</a:t>
            </a:r>
            <a:r>
              <a:rPr lang="en-US" sz="1100" dirty="0">
                <a:latin typeface="Times New Roman" panose="02020603050405020304" pitchFamily="18" charset="0"/>
                <a:cs typeface="Times New Roman" panose="02020603050405020304" pitchFamily="18" charset="0"/>
              </a:rPr>
              <a:t>)</a:t>
            </a:r>
          </a:p>
          <a:p>
            <a:pPr marL="0" indent="0">
              <a:lnSpc>
                <a:spcPct val="100000"/>
              </a:lnSpc>
              <a:buNone/>
            </a:pPr>
            <a:r>
              <a:rPr lang="en-US" sz="1100" dirty="0" err="1">
                <a:latin typeface="Times New Roman" panose="02020603050405020304" pitchFamily="18" charset="0"/>
                <a:cs typeface="Times New Roman" panose="02020603050405020304" pitchFamily="18" charset="0"/>
              </a:rPr>
              <a:t>plt.imshow</a:t>
            </a:r>
            <a:r>
              <a:rPr lang="en-US" sz="1100" dirty="0">
                <a:latin typeface="Times New Roman" panose="02020603050405020304" pitchFamily="18" charset="0"/>
                <a:cs typeface="Times New Roman" panose="02020603050405020304" pitchFamily="18" charset="0"/>
              </a:rPr>
              <a:t>(face)</a:t>
            </a:r>
          </a:p>
          <a:p>
            <a:pPr marL="0" indent="0">
              <a:lnSpc>
                <a:spcPct val="100000"/>
              </a:lnSpc>
              <a:buNone/>
            </a:pPr>
            <a:r>
              <a:rPr lang="en-US" sz="1100" dirty="0">
                <a:latin typeface="Times New Roman" panose="02020603050405020304" pitchFamily="18" charset="0"/>
                <a:cs typeface="Times New Roman" panose="02020603050405020304" pitchFamily="18" charset="0"/>
              </a:rPr>
              <a:t># Saving the image</a:t>
            </a:r>
          </a:p>
          <a:p>
            <a:pPr marL="0" indent="0">
              <a:lnSpc>
                <a:spcPct val="100000"/>
              </a:lnSpc>
              <a:buNone/>
            </a:pPr>
            <a:r>
              <a:rPr lang="en-US" sz="1100" dirty="0">
                <a:latin typeface="Times New Roman" panose="02020603050405020304" pitchFamily="18" charset="0"/>
                <a:cs typeface="Times New Roman" panose="02020603050405020304" pitchFamily="18" charset="0"/>
              </a:rPr>
              <a:t>cv2.imwrite('face.jpg', face)</a:t>
            </a:r>
          </a:p>
          <a:p>
            <a:pPr marL="0" indent="0">
              <a:lnSpc>
                <a:spcPct val="100000"/>
              </a:lnSpc>
              <a:buNone/>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52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8200" y="365125"/>
            <a:ext cx="10515600" cy="987813"/>
          </a:xfrm>
        </p:spPr>
        <p:txBody>
          <a:bodyPr>
            <a:normAutofit/>
          </a:bodyPr>
          <a:lstStyle/>
          <a:p>
            <a:pPr algn="ctr"/>
            <a:r>
              <a:rPr lang="en-IN" dirty="0">
                <a:solidFill>
                  <a:srgbClr val="92D050"/>
                </a:solidFill>
                <a:latin typeface="Times New Roman" panose="02020603050405020304" pitchFamily="18" charset="0"/>
                <a:cs typeface="Times New Roman" panose="02020603050405020304" pitchFamily="18" charset="0"/>
              </a:rPr>
              <a:t>Haar Cascades Implementation</a:t>
            </a:r>
          </a:p>
        </p:txBody>
      </p:sp>
      <p:pic>
        <p:nvPicPr>
          <p:cNvPr id="1026" name="Picture 2">
            <a:extLst>
              <a:ext uri="{FF2B5EF4-FFF2-40B4-BE49-F238E27FC236}">
                <a16:creationId xmlns:a16="http://schemas.microsoft.com/office/drawing/2014/main" id="{A8FC8483-BCB5-C920-1526-C414E6E86D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8820" y="1352550"/>
            <a:ext cx="1590675" cy="2076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B0EB390-54E0-9678-3790-DA662430C231}"/>
              </a:ext>
            </a:extLst>
          </p:cNvPr>
          <p:cNvSpPr txBox="1"/>
          <p:nvPr/>
        </p:nvSpPr>
        <p:spPr>
          <a:xfrm>
            <a:off x="3044072" y="3555417"/>
            <a:ext cx="6103856" cy="369332"/>
          </a:xfrm>
          <a:prstGeom prst="rect">
            <a:avLst/>
          </a:prstGeom>
          <a:noFill/>
        </p:spPr>
        <p:txBody>
          <a:bodyPr wrap="square">
            <a:spAutoFit/>
          </a:bodyPr>
          <a:lstStyle/>
          <a:p>
            <a:pPr algn="ctr"/>
            <a:r>
              <a:rPr lang="en-IN" b="1" i="0" dirty="0">
                <a:solidFill>
                  <a:srgbClr val="FFFFFF"/>
                </a:solidFill>
                <a:effectLst/>
                <a:latin typeface="Times New Roman" panose="02020603050405020304" pitchFamily="18" charset="0"/>
                <a:cs typeface="Times New Roman" panose="02020603050405020304" pitchFamily="18" charset="0"/>
              </a:rPr>
              <a:t>Code : Detecting the </a:t>
            </a:r>
            <a:r>
              <a:rPr lang="en-IN" b="1" dirty="0">
                <a:solidFill>
                  <a:srgbClr val="FFFFFF"/>
                </a:solidFill>
                <a:latin typeface="Times New Roman" panose="02020603050405020304" pitchFamily="18" charset="0"/>
                <a:cs typeface="Times New Roman" panose="02020603050405020304" pitchFamily="18" charset="0"/>
              </a:rPr>
              <a:t>face</a:t>
            </a:r>
            <a:r>
              <a:rPr lang="en-IN" b="0" i="0" dirty="0">
                <a:solidFill>
                  <a:srgbClr val="FFFFFF"/>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14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8200" y="365125"/>
            <a:ext cx="10515600" cy="987813"/>
          </a:xfrm>
        </p:spPr>
        <p:txBody>
          <a:bodyPr>
            <a:normAutofit/>
          </a:bodyPr>
          <a:lstStyle/>
          <a:p>
            <a:pPr algn="ctr"/>
            <a:r>
              <a:rPr lang="en-IN" dirty="0">
                <a:solidFill>
                  <a:srgbClr val="92D050"/>
                </a:solidFill>
                <a:latin typeface="Times New Roman" panose="02020603050405020304" pitchFamily="18" charset="0"/>
                <a:cs typeface="Times New Roman" panose="02020603050405020304" pitchFamily="18" charset="0"/>
              </a:rPr>
              <a:t>Haar Cascades Implementation</a:t>
            </a:r>
          </a:p>
        </p:txBody>
      </p:sp>
      <p:sp>
        <p:nvSpPr>
          <p:cNvPr id="4" name="Content Placeholder 3">
            <a:extLst>
              <a:ext uri="{FF2B5EF4-FFF2-40B4-BE49-F238E27FC236}">
                <a16:creationId xmlns:a16="http://schemas.microsoft.com/office/drawing/2014/main" id="{A466E2AF-7235-465F-A615-0E888642B753}"/>
              </a:ext>
            </a:extLst>
          </p:cNvPr>
          <p:cNvSpPr>
            <a:spLocks noGrp="1"/>
          </p:cNvSpPr>
          <p:nvPr>
            <p:ph idx="1"/>
          </p:nvPr>
        </p:nvSpPr>
        <p:spPr>
          <a:xfrm>
            <a:off x="1141412" y="1521069"/>
            <a:ext cx="9905999" cy="5046785"/>
          </a:xfrm>
        </p:spPr>
        <p:txBody>
          <a:bodyPr>
            <a:normAutofit/>
          </a:bodyPr>
          <a:lstStyle/>
          <a:p>
            <a:pPr marL="0" indent="0">
              <a:lnSpc>
                <a:spcPct val="100000"/>
              </a:lnSpc>
              <a:buNone/>
            </a:pPr>
            <a:r>
              <a:rPr lang="en-US" sz="1400" dirty="0">
                <a:latin typeface="Times New Roman" panose="02020603050405020304" pitchFamily="18" charset="0"/>
                <a:cs typeface="Times New Roman" panose="02020603050405020304" pitchFamily="18" charset="0"/>
              </a:rPr>
              <a:t>eyes = </a:t>
            </a:r>
            <a:r>
              <a:rPr lang="en-US" sz="1400" dirty="0" err="1">
                <a:latin typeface="Times New Roman" panose="02020603050405020304" pitchFamily="18" charset="0"/>
                <a:cs typeface="Times New Roman" panose="02020603050405020304" pitchFamily="18" charset="0"/>
              </a:rPr>
              <a:t>detect_eyes</a:t>
            </a:r>
            <a:r>
              <a:rPr lang="en-US" sz="1400" dirty="0">
                <a:latin typeface="Times New Roman" panose="02020603050405020304" pitchFamily="18" charset="0"/>
                <a:cs typeface="Times New Roman" panose="02020603050405020304" pitchFamily="18" charset="0"/>
              </a:rPr>
              <a:t>(img_copy2)</a:t>
            </a:r>
          </a:p>
          <a:p>
            <a:pPr marL="0" indent="0">
              <a:lnSpc>
                <a:spcPct val="100000"/>
              </a:lnSpc>
              <a:buNone/>
            </a:pPr>
            <a:r>
              <a:rPr lang="en-US" sz="1400" dirty="0" err="1">
                <a:latin typeface="Times New Roman" panose="02020603050405020304" pitchFamily="18" charset="0"/>
                <a:cs typeface="Times New Roman" panose="02020603050405020304" pitchFamily="18" charset="0"/>
              </a:rPr>
              <a:t>plt.imshow</a:t>
            </a:r>
            <a:r>
              <a:rPr lang="en-US" sz="1400" dirty="0">
                <a:latin typeface="Times New Roman" panose="02020603050405020304" pitchFamily="18" charset="0"/>
                <a:cs typeface="Times New Roman" panose="02020603050405020304" pitchFamily="18" charset="0"/>
              </a:rPr>
              <a:t>(eyes)</a:t>
            </a:r>
          </a:p>
          <a:p>
            <a:pPr marL="0" indent="0">
              <a:lnSpc>
                <a:spcPct val="100000"/>
              </a:lnSpc>
              <a:buNone/>
            </a:pPr>
            <a:r>
              <a:rPr lang="en-US" sz="1400" dirty="0">
                <a:latin typeface="Times New Roman" panose="02020603050405020304" pitchFamily="18" charset="0"/>
                <a:cs typeface="Times New Roman" panose="02020603050405020304" pitchFamily="18" charset="0"/>
              </a:rPr>
              <a:t>cv2.imwrite('face_eyes.jpg', eyes)</a:t>
            </a:r>
          </a:p>
        </p:txBody>
      </p:sp>
      <p:pic>
        <p:nvPicPr>
          <p:cNvPr id="2050" name="Picture 2">
            <a:extLst>
              <a:ext uri="{FF2B5EF4-FFF2-40B4-BE49-F238E27FC236}">
                <a16:creationId xmlns:a16="http://schemas.microsoft.com/office/drawing/2014/main" id="{DC81BC1E-1995-9ABE-234D-0E5CC1887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411" y="2592084"/>
            <a:ext cx="1524000"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C5CDA8-A05F-9669-A5F3-305361FF57BA}"/>
              </a:ext>
            </a:extLst>
          </p:cNvPr>
          <p:cNvSpPr txBox="1"/>
          <p:nvPr/>
        </p:nvSpPr>
        <p:spPr>
          <a:xfrm>
            <a:off x="3042483" y="4726698"/>
            <a:ext cx="6103856" cy="369332"/>
          </a:xfrm>
          <a:prstGeom prst="rect">
            <a:avLst/>
          </a:prstGeom>
          <a:noFill/>
        </p:spPr>
        <p:txBody>
          <a:bodyPr wrap="square">
            <a:spAutoFit/>
          </a:bodyPr>
          <a:lstStyle/>
          <a:p>
            <a:pPr algn="ctr"/>
            <a:r>
              <a:rPr lang="en-US" b="1" i="0" dirty="0">
                <a:solidFill>
                  <a:srgbClr val="FFFFFF"/>
                </a:solidFill>
                <a:effectLst/>
                <a:latin typeface="Times New Roman" panose="02020603050405020304" pitchFamily="18" charset="0"/>
                <a:cs typeface="Times New Roman" panose="02020603050405020304" pitchFamily="18" charset="0"/>
              </a:rPr>
              <a:t>Code : Detecting eyes</a:t>
            </a:r>
            <a:r>
              <a:rPr lang="en-US" b="0" i="0" dirty="0">
                <a:solidFill>
                  <a:srgbClr val="FFFFFF"/>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67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8200" y="365125"/>
            <a:ext cx="10515600" cy="987813"/>
          </a:xfrm>
        </p:spPr>
        <p:txBody>
          <a:bodyPr>
            <a:normAutofit/>
          </a:bodyPr>
          <a:lstStyle/>
          <a:p>
            <a:pPr algn="ctr"/>
            <a:r>
              <a:rPr lang="en-IN" dirty="0">
                <a:solidFill>
                  <a:srgbClr val="92D050"/>
                </a:solidFill>
                <a:latin typeface="Times New Roman" panose="02020603050405020304" pitchFamily="18" charset="0"/>
                <a:cs typeface="Times New Roman" panose="02020603050405020304" pitchFamily="18" charset="0"/>
              </a:rPr>
              <a:t>Haar Cascades Implementation</a:t>
            </a:r>
          </a:p>
        </p:txBody>
      </p:sp>
      <p:pic>
        <p:nvPicPr>
          <p:cNvPr id="3074" name="Picture 2">
            <a:extLst>
              <a:ext uri="{FF2B5EF4-FFF2-40B4-BE49-F238E27FC236}">
                <a16:creationId xmlns:a16="http://schemas.microsoft.com/office/drawing/2014/main" id="{622E3CC7-605F-72B8-BF5E-50C7F229C6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4950" y="1606198"/>
            <a:ext cx="1562100"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CB814A-CB34-7431-4D28-3BD626134942}"/>
              </a:ext>
            </a:extLst>
          </p:cNvPr>
          <p:cNvSpPr txBox="1"/>
          <p:nvPr/>
        </p:nvSpPr>
        <p:spPr>
          <a:xfrm>
            <a:off x="1614197" y="4310743"/>
            <a:ext cx="9739604" cy="646331"/>
          </a:xfrm>
          <a:prstGeom prst="rect">
            <a:avLst/>
          </a:prstGeom>
          <a:noFill/>
        </p:spPr>
        <p:txBody>
          <a:bodyPr wrap="square">
            <a:spAutoFit/>
          </a:bodyPr>
          <a:lstStyle/>
          <a:p>
            <a:pPr algn="just"/>
            <a:r>
              <a:rPr lang="en-US" b="0" i="0" dirty="0" err="1">
                <a:solidFill>
                  <a:srgbClr val="FFFFFF"/>
                </a:solidFill>
                <a:effectLst/>
                <a:latin typeface="Times New Roman" panose="02020603050405020304" pitchFamily="18" charset="0"/>
                <a:cs typeface="Times New Roman" panose="02020603050405020304" pitchFamily="18" charset="0"/>
              </a:rPr>
              <a:t>Haar</a:t>
            </a:r>
            <a:r>
              <a:rPr lang="en-US" b="0" i="0" dirty="0">
                <a:solidFill>
                  <a:srgbClr val="FFFFFF"/>
                </a:solidFill>
                <a:effectLst/>
                <a:latin typeface="Times New Roman" panose="02020603050405020304" pitchFamily="18" charset="0"/>
                <a:cs typeface="Times New Roman" panose="02020603050405020304" pitchFamily="18" charset="0"/>
              </a:rPr>
              <a:t> Cascades can be used to detect any types of objects as long as you have the appropriate XML file for it. You can even create your own XML files from scratch to detect whatever type of object you want.</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CB272E8-9569-909A-237D-1D210EF6A927}"/>
              </a:ext>
            </a:extLst>
          </p:cNvPr>
          <p:cNvSpPr txBox="1"/>
          <p:nvPr/>
        </p:nvSpPr>
        <p:spPr>
          <a:xfrm>
            <a:off x="3042558" y="3841493"/>
            <a:ext cx="6106884" cy="369332"/>
          </a:xfrm>
          <a:prstGeom prst="rect">
            <a:avLst/>
          </a:prstGeom>
          <a:noFill/>
        </p:spPr>
        <p:txBody>
          <a:bodyPr wrap="square">
            <a:spAutoFit/>
          </a:bodyPr>
          <a:lstStyle/>
          <a:p>
            <a:pPr algn="ctr"/>
            <a:r>
              <a:rPr lang="en-US" b="1" i="0" dirty="0">
                <a:solidFill>
                  <a:srgbClr val="FFFFFF"/>
                </a:solidFill>
                <a:effectLst/>
                <a:latin typeface="Times New Roman" panose="02020603050405020304" pitchFamily="18" charset="0"/>
                <a:cs typeface="Times New Roman" panose="02020603050405020304" pitchFamily="18" charset="0"/>
              </a:rPr>
              <a:t>Code : Detecting eyes</a:t>
            </a:r>
            <a:r>
              <a:rPr lang="en-US" b="0" i="0" dirty="0">
                <a:solidFill>
                  <a:srgbClr val="FFFFFF"/>
                </a:solidFill>
                <a:effectLst/>
                <a:latin typeface="Times New Roman" panose="02020603050405020304" pitchFamily="18" charset="0"/>
                <a:cs typeface="Times New Roman" panose="02020603050405020304" pitchFamily="18" charset="0"/>
              </a:rPr>
              <a:t> and faces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6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71A-42F1-45AD-9C23-EDC593D8589C}"/>
              </a:ext>
            </a:extLst>
          </p:cNvPr>
          <p:cNvSpPr>
            <a:spLocks noGrp="1"/>
          </p:cNvSpPr>
          <p:nvPr>
            <p:ph type="title"/>
          </p:nvPr>
        </p:nvSpPr>
        <p:spPr>
          <a:xfrm>
            <a:off x="838200" y="338491"/>
            <a:ext cx="10515600" cy="987813"/>
          </a:xfrm>
        </p:spPr>
        <p:txBody>
          <a:bodyPr>
            <a:normAutofit/>
          </a:bodyPr>
          <a:lstStyle/>
          <a:p>
            <a:pPr algn="ctr"/>
            <a:r>
              <a:rPr lang="en-IN" dirty="0">
                <a:solidFill>
                  <a:srgbClr val="92D050"/>
                </a:solidFill>
                <a:latin typeface="Times New Roman" panose="02020603050405020304" pitchFamily="18" charset="0"/>
                <a:cs typeface="Times New Roman" panose="02020603050405020304" pitchFamily="18" charset="0"/>
              </a:rPr>
              <a:t>Haar Cascades Implementation</a:t>
            </a:r>
          </a:p>
        </p:txBody>
      </p:sp>
      <p:pic>
        <p:nvPicPr>
          <p:cNvPr id="9" name="Picture 8">
            <a:extLst>
              <a:ext uri="{FF2B5EF4-FFF2-40B4-BE49-F238E27FC236}">
                <a16:creationId xmlns:a16="http://schemas.microsoft.com/office/drawing/2014/main" id="{D0A888E1-A1FF-0B9A-9EA2-1E89889D2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684" y="1661238"/>
            <a:ext cx="4627983" cy="4242318"/>
          </a:xfrm>
          <a:prstGeom prst="rect">
            <a:avLst/>
          </a:prstGeom>
        </p:spPr>
      </p:pic>
      <p:pic>
        <p:nvPicPr>
          <p:cNvPr id="11" name="Picture 10">
            <a:extLst>
              <a:ext uri="{FF2B5EF4-FFF2-40B4-BE49-F238E27FC236}">
                <a16:creationId xmlns:a16="http://schemas.microsoft.com/office/drawing/2014/main" id="{6C511CD9-83CF-8D80-638F-171176B06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595" y="1661238"/>
            <a:ext cx="4238723" cy="4238723"/>
          </a:xfrm>
          <a:prstGeom prst="rect">
            <a:avLst/>
          </a:prstGeom>
        </p:spPr>
      </p:pic>
    </p:spTree>
    <p:extLst>
      <p:ext uri="{BB962C8B-B14F-4D97-AF65-F5344CB8AC3E}">
        <p14:creationId xmlns:p14="http://schemas.microsoft.com/office/powerpoint/2010/main" val="14758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1F58-888B-491B-924F-BBF216ADFBBD}"/>
              </a:ext>
            </a:extLst>
          </p:cNvPr>
          <p:cNvSpPr>
            <a:spLocks noGrp="1"/>
          </p:cNvSpPr>
          <p:nvPr>
            <p:ph type="title"/>
          </p:nvPr>
        </p:nvSpPr>
        <p:spPr>
          <a:xfrm>
            <a:off x="1143001" y="2354184"/>
            <a:ext cx="9905998" cy="1478570"/>
          </a:xfrm>
        </p:spPr>
        <p:txBody>
          <a:bodyPr>
            <a:normAutofit/>
          </a:bodyPr>
          <a:lstStyle/>
          <a:p>
            <a:pPr algn="ctr"/>
            <a:r>
              <a:rPr lang="en-IN" sz="8800" dirty="0">
                <a:solidFill>
                  <a:srgbClr val="92D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88438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Theme2" id="{F328C132-2685-4409-B408-A607DA56F915}" vid="{60E871DE-4BB7-4910-AFD9-BE557D1B2734}"/>
    </a:ext>
  </a:extLst>
</a:theme>
</file>

<file path=docProps/app.xml><?xml version="1.0" encoding="utf-8"?>
<Properties xmlns="http://schemas.openxmlformats.org/officeDocument/2006/extended-properties" xmlns:vt="http://schemas.openxmlformats.org/officeDocument/2006/docPropsVTypes">
  <Template>Theme2</Template>
  <TotalTime>838</TotalTime>
  <Words>615</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Tw Cen MT</vt:lpstr>
      <vt:lpstr>Theme2</vt:lpstr>
      <vt:lpstr>PowerPoint Presentation</vt:lpstr>
      <vt:lpstr>Haar Cascades for Object Detection</vt:lpstr>
      <vt:lpstr>Haar Cascades Implementation</vt:lpstr>
      <vt:lpstr>Haar Cascades Implementation</vt:lpstr>
      <vt:lpstr>Haar Cascades Implementation</vt:lpstr>
      <vt:lpstr>Haar Cascades Implementation</vt:lpstr>
      <vt:lpstr>Haar Cascades Implementation</vt:lpstr>
      <vt:lpstr>Haar Cascades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Rahul Singh D</cp:lastModifiedBy>
  <cp:revision>58</cp:revision>
  <dcterms:created xsi:type="dcterms:W3CDTF">2021-12-29T16:36:56Z</dcterms:created>
  <dcterms:modified xsi:type="dcterms:W3CDTF">2022-05-17T06:00:39Z</dcterms:modified>
</cp:coreProperties>
</file>