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handoutMasterIdLst>
    <p:handoutMasterId r:id="rId33"/>
  </p:handoutMasterIdLst>
  <p:sldIdLst>
    <p:sldId id="257" r:id="rId2"/>
    <p:sldId id="392" r:id="rId3"/>
    <p:sldId id="358" r:id="rId4"/>
    <p:sldId id="359" r:id="rId5"/>
    <p:sldId id="360" r:id="rId6"/>
    <p:sldId id="362" r:id="rId7"/>
    <p:sldId id="363" r:id="rId8"/>
    <p:sldId id="364" r:id="rId9"/>
    <p:sldId id="365" r:id="rId10"/>
    <p:sldId id="367" r:id="rId11"/>
    <p:sldId id="369" r:id="rId12"/>
    <p:sldId id="374" r:id="rId13"/>
    <p:sldId id="370" r:id="rId14"/>
    <p:sldId id="371" r:id="rId15"/>
    <p:sldId id="372" r:id="rId16"/>
    <p:sldId id="373" r:id="rId17"/>
    <p:sldId id="393"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8" r:id="rId31"/>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19.02.2024</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19.02.2024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19.02.2024</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19.02.2024</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19.02.2024</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19.02.2024</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19.02.2024</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19.02.2024</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19.02.2024</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19.02.2024</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19.02.2024</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19.02.2024</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19.02.2024</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19.02.2024</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Крупный план логотипа&#10;&#10;Автоматически созданное описание">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Прямоугольник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Прямоугольник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rtlCol="0">
            <a:normAutofit/>
          </a:bodyPr>
          <a:lstStyle/>
          <a:p>
            <a:r>
              <a:rPr lang="ru-RU" sz="4400" dirty="0">
                <a:solidFill>
                  <a:schemeClr val="tx1"/>
                </a:solidFill>
              </a:rPr>
              <a:t>функции</a:t>
            </a:r>
            <a:endParaRPr lang="ru" sz="4400" dirty="0">
              <a:solidFill>
                <a:schemeClr val="tx1"/>
              </a:solidFill>
            </a:endParaRPr>
          </a:p>
        </p:txBody>
      </p:sp>
      <p:sp>
        <p:nvSpPr>
          <p:cNvPr id="3" name="Подзаголовок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ru" dirty="0">
                <a:solidFill>
                  <a:schemeClr val="tx1"/>
                </a:solidFill>
              </a:rPr>
              <a:t>Занятие №</a:t>
            </a:r>
            <a:r>
              <a:rPr lang="ru-RU" dirty="0">
                <a:solidFill>
                  <a:schemeClr val="tx1"/>
                </a:solidFill>
              </a:rPr>
              <a:t>6</a:t>
            </a:r>
            <a:endParaRPr lang="ru"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465038" y="1273771"/>
            <a:ext cx="11105803"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Вы также можете вызвать функцию, указав наименование аргументов:</a:t>
            </a:r>
          </a:p>
        </p:txBody>
      </p:sp>
      <p:pic>
        <p:nvPicPr>
          <p:cNvPr id="5" name="Рисунок 4">
            <a:extLst>
              <a:ext uri="{FF2B5EF4-FFF2-40B4-BE49-F238E27FC236}">
                <a16:creationId xmlns:a16="http://schemas.microsoft.com/office/drawing/2014/main" xmlns="" id="{86A11657-5FA1-493C-8731-11D2E340564A}"/>
              </a:ext>
            </a:extLst>
          </p:cNvPr>
          <p:cNvPicPr>
            <a:picLocks noChangeAspect="1"/>
          </p:cNvPicPr>
          <p:nvPr/>
        </p:nvPicPr>
        <p:blipFill>
          <a:blip r:embed="rId2"/>
          <a:stretch>
            <a:fillRect/>
          </a:stretch>
        </p:blipFill>
        <p:spPr>
          <a:xfrm>
            <a:off x="4067919" y="1841982"/>
            <a:ext cx="3900039" cy="2790854"/>
          </a:xfrm>
          <a:prstGeom prst="rect">
            <a:avLst/>
          </a:prstGeom>
        </p:spPr>
      </p:pic>
      <p:sp>
        <p:nvSpPr>
          <p:cNvPr id="4" name="Прямоугольник 3">
            <a:extLst>
              <a:ext uri="{FF2B5EF4-FFF2-40B4-BE49-F238E27FC236}">
                <a16:creationId xmlns:a16="http://schemas.microsoft.com/office/drawing/2014/main" xmlns="" id="{C7043726-ABD1-4E4C-BE85-9D9615AF6DD7}"/>
              </a:ext>
            </a:extLst>
          </p:cNvPr>
          <p:cNvSpPr/>
          <p:nvPr/>
        </p:nvSpPr>
        <p:spPr>
          <a:xfrm>
            <a:off x="465038" y="4632836"/>
            <a:ext cx="11355660"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Стоит отметить, что </a:t>
            </a:r>
            <a:r>
              <a:rPr lang="ru-RU" sz="2400" b="1" dirty="0">
                <a:latin typeface="Times New Roman" panose="02020603050405020304" pitchFamily="18" charset="0"/>
                <a:cs typeface="Times New Roman" panose="02020603050405020304" pitchFamily="18" charset="0"/>
              </a:rPr>
              <a:t>не важно, в каком порядке вы будете передавать аргументы функции</a:t>
            </a:r>
            <a:r>
              <a:rPr lang="ru-RU" sz="2400" dirty="0">
                <a:latin typeface="Times New Roman" panose="02020603050405020304" pitchFamily="18" charset="0"/>
                <a:cs typeface="Times New Roman" panose="02020603050405020304" pitchFamily="18" charset="0"/>
              </a:rPr>
              <a:t> до тех пор, как они называются корректно. Во втором примере мы назначили результат функции переменной под названием </a:t>
            </a:r>
            <a:r>
              <a:rPr lang="ru-RU" sz="2400" dirty="0" err="1">
                <a:latin typeface="Times New Roman" panose="02020603050405020304" pitchFamily="18" charset="0"/>
                <a:cs typeface="Times New Roman" panose="02020603050405020304" pitchFamily="18" charset="0"/>
              </a:rPr>
              <a:t>total</a:t>
            </a:r>
            <a:r>
              <a:rPr lang="ru-RU" sz="2400" dirty="0">
                <a:latin typeface="Times New Roman" panose="02020603050405020304" pitchFamily="18" charset="0"/>
                <a:cs typeface="Times New Roman" panose="02020603050405020304" pitchFamily="18" charset="0"/>
              </a:rPr>
              <a:t>. Это стандартный путь вызова функции в случае, если вы хотите дальше использовать её результат.</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89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406774"/>
            <a:ext cx="11105803"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 функции можно использовать неограниченное количество параметров, но число аргументов должно точно соответствовать параметрам. Эти параметры представляют собой позиционные аргументы. Также </a:t>
            </a:r>
            <a:r>
              <a:rPr lang="ru-RU" sz="2400" dirty="0" err="1">
                <a:latin typeface="Times New Roman" panose="02020603050405020304" pitchFamily="18" charset="0"/>
                <a:cs typeface="Times New Roman" panose="02020603050405020304" pitchFamily="18" charset="0"/>
              </a:rPr>
              <a:t>Python</a:t>
            </a:r>
            <a:r>
              <a:rPr lang="ru-RU" sz="2400" dirty="0">
                <a:latin typeface="Times New Roman" panose="02020603050405020304" pitchFamily="18" charset="0"/>
                <a:cs typeface="Times New Roman" panose="02020603050405020304" pitchFamily="18" charset="0"/>
              </a:rPr>
              <a:t> предоставляет возможность определять значения по умолчанию, которые можно задавать с помощью аргументов-ключевых слов.</a:t>
            </a:r>
            <a:endParaRPr lang="ru-RU" sz="3200" dirty="0">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xmlns="" id="{3521B41B-F053-49A0-A059-7A1D35EA0768}"/>
              </a:ext>
            </a:extLst>
          </p:cNvPr>
          <p:cNvSpPr/>
          <p:nvPr/>
        </p:nvSpPr>
        <p:spPr>
          <a:xfrm>
            <a:off x="543098" y="3345766"/>
            <a:ext cx="11269287" cy="1200329"/>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Параметр</a:t>
            </a:r>
            <a:r>
              <a:rPr lang="ru-RU" sz="2400" dirty="0">
                <a:latin typeface="Times New Roman" panose="02020603050405020304" pitchFamily="18" charset="0"/>
                <a:cs typeface="Times New Roman" panose="02020603050405020304" pitchFamily="18" charset="0"/>
              </a:rPr>
              <a:t> — это имя в списке параметров в первой строке определения функции. Он получает свое значение при вызове. </a:t>
            </a:r>
            <a:r>
              <a:rPr lang="ru-RU" sz="2400" b="1" dirty="0">
                <a:latin typeface="Times New Roman" panose="02020603050405020304" pitchFamily="18" charset="0"/>
                <a:cs typeface="Times New Roman" panose="02020603050405020304" pitchFamily="18" charset="0"/>
              </a:rPr>
              <a:t>Аргумент</a:t>
            </a:r>
            <a:r>
              <a:rPr lang="ru-RU" sz="2400" dirty="0">
                <a:latin typeface="Times New Roman" panose="02020603050405020304" pitchFamily="18" charset="0"/>
                <a:cs typeface="Times New Roman" panose="02020603050405020304" pitchFamily="18" charset="0"/>
              </a:rPr>
              <a:t> — это реальное значение или ссылка на него, переданное функции при вызове. В этой функции:</a:t>
            </a:r>
            <a:endParaRPr lang="aa-ET" sz="2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xmlns="" id="{F478BF8F-BAAE-4959-A882-2AB3A9B6BE9A}"/>
              </a:ext>
            </a:extLst>
          </p:cNvPr>
          <p:cNvPicPr>
            <a:picLocks noChangeAspect="1"/>
          </p:cNvPicPr>
          <p:nvPr/>
        </p:nvPicPr>
        <p:blipFill>
          <a:blip r:embed="rId2"/>
          <a:stretch>
            <a:fillRect/>
          </a:stretch>
        </p:blipFill>
        <p:spPr>
          <a:xfrm>
            <a:off x="654277" y="4790806"/>
            <a:ext cx="3119804" cy="1200329"/>
          </a:xfrm>
          <a:prstGeom prst="rect">
            <a:avLst/>
          </a:prstGeom>
        </p:spPr>
      </p:pic>
      <p:sp>
        <p:nvSpPr>
          <p:cNvPr id="11" name="Прямоугольник 10">
            <a:extLst>
              <a:ext uri="{FF2B5EF4-FFF2-40B4-BE49-F238E27FC236}">
                <a16:creationId xmlns:a16="http://schemas.microsoft.com/office/drawing/2014/main" xmlns="" id="{0B6A93D2-F22D-4E00-9F9A-B2C40C231C7C}"/>
              </a:ext>
            </a:extLst>
          </p:cNvPr>
          <p:cNvSpPr/>
          <p:nvPr/>
        </p:nvSpPr>
        <p:spPr>
          <a:xfrm>
            <a:off x="3774081" y="5081894"/>
            <a:ext cx="24254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 и </a:t>
            </a:r>
            <a:r>
              <a:rPr lang="en-US" dirty="0">
                <a:latin typeface="Times New Roman" panose="02020603050405020304" pitchFamily="18" charset="0"/>
                <a:cs typeface="Times New Roman" panose="02020603050405020304" pitchFamily="18" charset="0"/>
              </a:rPr>
              <a:t>b</a:t>
            </a:r>
            <a:r>
              <a:rPr lang="ru-RU" dirty="0">
                <a:latin typeface="Times New Roman" panose="02020603050405020304" pitchFamily="18" charset="0"/>
                <a:cs typeface="Times New Roman" panose="02020603050405020304" pitchFamily="18" charset="0"/>
              </a:rPr>
              <a:t> — это параметры</a:t>
            </a:r>
            <a:endParaRPr lang="aa-ET"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xmlns="" id="{9A525DDF-C866-4DCF-AD60-C777E1F28315}"/>
              </a:ext>
            </a:extLst>
          </p:cNvPr>
          <p:cNvPicPr>
            <a:picLocks noChangeAspect="1"/>
          </p:cNvPicPr>
          <p:nvPr/>
        </p:nvPicPr>
        <p:blipFill>
          <a:blip r:embed="rId3"/>
          <a:stretch>
            <a:fillRect/>
          </a:stretch>
        </p:blipFill>
        <p:spPr>
          <a:xfrm>
            <a:off x="6535527" y="4788668"/>
            <a:ext cx="3119804" cy="1200330"/>
          </a:xfrm>
          <a:prstGeom prst="rect">
            <a:avLst/>
          </a:prstGeom>
        </p:spPr>
      </p:pic>
      <p:sp>
        <p:nvSpPr>
          <p:cNvPr id="13" name="Прямоугольник 12">
            <a:extLst>
              <a:ext uri="{FF2B5EF4-FFF2-40B4-BE49-F238E27FC236}">
                <a16:creationId xmlns:a16="http://schemas.microsoft.com/office/drawing/2014/main" xmlns="" id="{1FDE611E-73F5-407F-AD10-8E6C23E1A079}"/>
              </a:ext>
            </a:extLst>
          </p:cNvPr>
          <p:cNvSpPr/>
          <p:nvPr/>
        </p:nvSpPr>
        <p:spPr>
          <a:xfrm>
            <a:off x="9700717" y="5081894"/>
            <a:ext cx="2111668"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1 и 2 — аргументы.</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6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406774"/>
            <a:ext cx="11105803"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Функции также могут принимать ключевые аргументы. Более того, они могут принимать как регулярные, так и ключевые аргументы. Это значит, что вы можете указывать, какие ключевые слова будут ключевыми, и передать их функции.</a:t>
            </a:r>
          </a:p>
        </p:txBody>
      </p:sp>
      <p:pic>
        <p:nvPicPr>
          <p:cNvPr id="6" name="Рисунок 5">
            <a:extLst>
              <a:ext uri="{FF2B5EF4-FFF2-40B4-BE49-F238E27FC236}">
                <a16:creationId xmlns:a16="http://schemas.microsoft.com/office/drawing/2014/main" xmlns="" id="{D98E2C0D-F3CE-4111-A440-4CB7B6367D14}"/>
              </a:ext>
            </a:extLst>
          </p:cNvPr>
          <p:cNvPicPr>
            <a:picLocks noChangeAspect="1"/>
          </p:cNvPicPr>
          <p:nvPr/>
        </p:nvPicPr>
        <p:blipFill>
          <a:blip r:embed="rId2"/>
          <a:stretch>
            <a:fillRect/>
          </a:stretch>
        </p:blipFill>
        <p:spPr>
          <a:xfrm>
            <a:off x="3570478" y="3517623"/>
            <a:ext cx="5051044" cy="2246229"/>
          </a:xfrm>
          <a:prstGeom prst="rect">
            <a:avLst/>
          </a:prstGeom>
        </p:spPr>
      </p:pic>
      <p:sp>
        <p:nvSpPr>
          <p:cNvPr id="7" name="Прямоугольник 6">
            <a:extLst>
              <a:ext uri="{FF2B5EF4-FFF2-40B4-BE49-F238E27FC236}">
                <a16:creationId xmlns:a16="http://schemas.microsoft.com/office/drawing/2014/main" xmlns="" id="{32F5507A-CD48-4B29-81A1-E253D756D231}"/>
              </a:ext>
            </a:extLst>
          </p:cNvPr>
          <p:cNvSpPr/>
          <p:nvPr/>
        </p:nvSpPr>
        <p:spPr>
          <a:xfrm>
            <a:off x="543098" y="2509381"/>
            <a:ext cx="11219411"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Вы также можете вызвать данную функцию без спецификации ключевых слов. Эта функция также демонстрирует концепт аргументов, используемых по умолчанию. </a:t>
            </a:r>
            <a:endParaRPr lang="aa-ET" sz="2400" dirty="0">
              <a:latin typeface="Times New Roman" panose="02020603050405020304" pitchFamily="18" charset="0"/>
              <a:cs typeface="Times New Roman" panose="02020603050405020304" pitchFamily="18" charset="0"/>
            </a:endParaRPr>
          </a:p>
        </p:txBody>
      </p:sp>
      <p:sp>
        <p:nvSpPr>
          <p:cNvPr id="8" name="Прямоугольник 7">
            <a:extLst>
              <a:ext uri="{FF2B5EF4-FFF2-40B4-BE49-F238E27FC236}">
                <a16:creationId xmlns:a16="http://schemas.microsoft.com/office/drawing/2014/main" xmlns="" id="{A1AB6BC1-199A-4F44-B27E-6F490E3D44BA}"/>
              </a:ext>
            </a:extLst>
          </p:cNvPr>
          <p:cNvSpPr/>
          <p:nvPr/>
        </p:nvSpPr>
        <p:spPr>
          <a:xfrm>
            <a:off x="543098" y="5846288"/>
            <a:ext cx="11219411" cy="400110"/>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Причина заключается в том, что </a:t>
            </a:r>
            <a:r>
              <a:rPr lang="ru-RU" sz="2000" b="1" dirty="0">
                <a:latin typeface="Times New Roman" panose="02020603050405020304" pitchFamily="18" charset="0"/>
                <a:cs typeface="Times New Roman" panose="02020603050405020304" pitchFamily="18" charset="0"/>
              </a:rPr>
              <a:t>а</a:t>
            </a:r>
            <a:r>
              <a:rPr lang="ru-RU" sz="2000" dirty="0">
                <a:latin typeface="Times New Roman" panose="02020603050405020304" pitchFamily="18" charset="0"/>
                <a:cs typeface="Times New Roman" panose="02020603050405020304" pitchFamily="18" charset="0"/>
              </a:rPr>
              <a:t> и </a:t>
            </a:r>
            <a:r>
              <a:rPr lang="ru-RU" sz="2000" b="1" dirty="0">
                <a:latin typeface="Times New Roman" panose="02020603050405020304" pitchFamily="18" charset="0"/>
                <a:cs typeface="Times New Roman" panose="02020603050405020304" pitchFamily="18" charset="0"/>
              </a:rPr>
              <a:t>b</a:t>
            </a:r>
            <a:r>
              <a:rPr lang="ru-RU" sz="2000" dirty="0">
                <a:latin typeface="Times New Roman" panose="02020603050405020304" pitchFamily="18" charset="0"/>
                <a:cs typeface="Times New Roman" panose="02020603050405020304" pitchFamily="18" charset="0"/>
              </a:rPr>
              <a:t> по умолчанию </a:t>
            </a:r>
            <a:r>
              <a:rPr lang="ru-RU" sz="2000" b="1" dirty="0">
                <a:latin typeface="Times New Roman" panose="02020603050405020304" pitchFamily="18" charset="0"/>
                <a:cs typeface="Times New Roman" panose="02020603050405020304" pitchFamily="18" charset="0"/>
              </a:rPr>
              <a:t>имеют значение</a:t>
            </a:r>
            <a:r>
              <a:rPr lang="ru-RU" sz="2000" dirty="0">
                <a:latin typeface="Times New Roman" panose="02020603050405020304" pitchFamily="18" charset="0"/>
                <a:cs typeface="Times New Roman" panose="02020603050405020304" pitchFamily="18" charset="0"/>
              </a:rPr>
              <a:t> 1 и 2 соответственно. </a:t>
            </a:r>
            <a:endParaRPr lang="aa-E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98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406774"/>
            <a:ext cx="11105803"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Теперь попробуем создать функцию, которая имеет обычный аргумент, и несколько ключевых аргументов:</a:t>
            </a:r>
          </a:p>
        </p:txBody>
      </p:sp>
      <p:pic>
        <p:nvPicPr>
          <p:cNvPr id="7" name="Рисунок 6">
            <a:extLst>
              <a:ext uri="{FF2B5EF4-FFF2-40B4-BE49-F238E27FC236}">
                <a16:creationId xmlns:a16="http://schemas.microsoft.com/office/drawing/2014/main" xmlns="" id="{84D0F14E-7E81-4F82-B401-CF4D36DDEB35}"/>
              </a:ext>
            </a:extLst>
          </p:cNvPr>
          <p:cNvPicPr>
            <a:picLocks noChangeAspect="1"/>
          </p:cNvPicPr>
          <p:nvPr/>
        </p:nvPicPr>
        <p:blipFill>
          <a:blip r:embed="rId2"/>
          <a:stretch>
            <a:fillRect/>
          </a:stretch>
        </p:blipFill>
        <p:spPr>
          <a:xfrm>
            <a:off x="3379229" y="2339253"/>
            <a:ext cx="5433542" cy="3446944"/>
          </a:xfrm>
          <a:prstGeom prst="rect">
            <a:avLst/>
          </a:prstGeom>
        </p:spPr>
      </p:pic>
    </p:spTree>
    <p:extLst>
      <p:ext uri="{BB962C8B-B14F-4D97-AF65-F5344CB8AC3E}">
        <p14:creationId xmlns:p14="http://schemas.microsoft.com/office/powerpoint/2010/main" val="44038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Ключевые аргументы</a:t>
            </a:r>
          </a:p>
        </p:txBody>
      </p:sp>
      <p:pic>
        <p:nvPicPr>
          <p:cNvPr id="5" name="Рисунок 4">
            <a:extLst>
              <a:ext uri="{FF2B5EF4-FFF2-40B4-BE49-F238E27FC236}">
                <a16:creationId xmlns:a16="http://schemas.microsoft.com/office/drawing/2014/main" xmlns="" id="{F214BA4F-CFA5-4D5C-B87B-5E10E94655CF}"/>
              </a:ext>
            </a:extLst>
          </p:cNvPr>
          <p:cNvPicPr>
            <a:picLocks noChangeAspect="1"/>
          </p:cNvPicPr>
          <p:nvPr/>
        </p:nvPicPr>
        <p:blipFill>
          <a:blip r:embed="rId2"/>
          <a:stretch>
            <a:fillRect/>
          </a:stretch>
        </p:blipFill>
        <p:spPr>
          <a:xfrm>
            <a:off x="7959884" y="4480487"/>
            <a:ext cx="3729859" cy="1226115"/>
          </a:xfrm>
          <a:prstGeom prst="rect">
            <a:avLst/>
          </a:prstGeom>
        </p:spPr>
      </p:pic>
      <p:sp>
        <p:nvSpPr>
          <p:cNvPr id="6" name="Прямоугольник 5">
            <a:extLst>
              <a:ext uri="{FF2B5EF4-FFF2-40B4-BE49-F238E27FC236}">
                <a16:creationId xmlns:a16="http://schemas.microsoft.com/office/drawing/2014/main" xmlns="" id="{33B542CC-305E-443E-9572-01AA72E1BFDD}"/>
              </a:ext>
            </a:extLst>
          </p:cNvPr>
          <p:cNvSpPr/>
          <p:nvPr/>
        </p:nvSpPr>
        <p:spPr>
          <a:xfrm>
            <a:off x="393469" y="1043614"/>
            <a:ext cx="11405062" cy="3139321"/>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Выше мы описали три возможных случая. Проанализируем каждый из них.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первом примере мы попробовали вызвать функцию, используя только ключевые аргументы. Это дало нам только ошибку. </a:t>
            </a:r>
            <a:r>
              <a:rPr lang="ru-RU" dirty="0" err="1">
                <a:latin typeface="Times New Roman" panose="02020603050405020304" pitchFamily="18" charset="0"/>
                <a:cs typeface="Times New Roman" panose="02020603050405020304" pitchFamily="18" charset="0"/>
              </a:rPr>
              <a:t>Traceback</a:t>
            </a:r>
            <a:r>
              <a:rPr lang="ru-RU" dirty="0">
                <a:latin typeface="Times New Roman" panose="02020603050405020304" pitchFamily="18" charset="0"/>
                <a:cs typeface="Times New Roman" panose="02020603050405020304" pitchFamily="18" charset="0"/>
              </a:rPr>
              <a:t> указывает на то, что наша функция принимает, по крайней мере, один аргумент, но в примере было указано два аргумента. Что же произошло? Дело в том, что первый аргумент необходим, потому что он ни на что не указывает, так что, когда мы вызываем функцию только с ключевыми аргументами, это вызывает ошибку.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Во втором примере мы вызвали смешанную функцию, с тремя значениями, два из которых имеют название. Это работает, и выдает нам ожидаемый результат: 1+4+5=10.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Третий пример показывает, что происходит, если мы вызываем функцию, указывая только на одно значение, которое не рассматривается как значение по умолчанию. Это работает, если мы берем 1, и суммируем её к двум значениям по умолчанию: 2 и 3, чтобы получить результат 6! </a:t>
            </a:r>
            <a:endParaRPr lang="aa-ET"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xmlns="" id="{4142F80F-4FE3-4A44-9DA1-7CE14622724F}"/>
              </a:ext>
            </a:extLst>
          </p:cNvPr>
          <p:cNvPicPr>
            <a:picLocks noChangeAspect="1"/>
          </p:cNvPicPr>
          <p:nvPr/>
        </p:nvPicPr>
        <p:blipFill>
          <a:blip r:embed="rId3"/>
          <a:stretch>
            <a:fillRect/>
          </a:stretch>
        </p:blipFill>
        <p:spPr>
          <a:xfrm>
            <a:off x="502257" y="4480487"/>
            <a:ext cx="7256501" cy="1226115"/>
          </a:xfrm>
          <a:prstGeom prst="rect">
            <a:avLst/>
          </a:prstGeom>
        </p:spPr>
      </p:pic>
    </p:spTree>
    <p:extLst>
      <p:ext uri="{BB962C8B-B14F-4D97-AF65-F5344CB8AC3E}">
        <p14:creationId xmlns:p14="http://schemas.microsoft.com/office/powerpoint/2010/main" val="337681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10" y="1176336"/>
            <a:ext cx="11343379" cy="1754326"/>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 также можете настроить функцию на </a:t>
            </a:r>
            <a:r>
              <a:rPr lang="ru-RU" b="1" dirty="0">
                <a:latin typeface="Times New Roman" panose="02020603050405020304" pitchFamily="18" charset="0"/>
                <a:cs typeface="Times New Roman" panose="02020603050405020304" pitchFamily="18" charset="0"/>
              </a:rPr>
              <a:t>прием любого количества аргументов</a:t>
            </a:r>
            <a:r>
              <a:rPr lang="ru-RU" dirty="0">
                <a:latin typeface="Times New Roman" panose="02020603050405020304" pitchFamily="18" charset="0"/>
                <a:cs typeface="Times New Roman" panose="02020603050405020304" pitchFamily="18" charset="0"/>
              </a:rPr>
              <a:t>, или ключевых аргументов, при помощи особого синтаксиса. Чтобы получить </a:t>
            </a:r>
            <a:r>
              <a:rPr lang="ru-RU" b="1" dirty="0">
                <a:latin typeface="Times New Roman" panose="02020603050405020304" pitchFamily="18" charset="0"/>
                <a:cs typeface="Times New Roman" panose="02020603050405020304" pitchFamily="18" charset="0"/>
              </a:rPr>
              <a:t>бесконечное количество аргументов</a:t>
            </a:r>
            <a:r>
              <a:rPr lang="ru-RU" dirty="0">
                <a:latin typeface="Times New Roman" panose="02020603050405020304" pitchFamily="18" charset="0"/>
                <a:cs typeface="Times New Roman" panose="02020603050405020304" pitchFamily="18" charset="0"/>
              </a:rPr>
              <a:t>, мы используем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args</a:t>
            </a:r>
            <a:r>
              <a:rPr lang="ru-RU" dirty="0">
                <a:latin typeface="Times New Roman" panose="02020603050405020304" pitchFamily="18" charset="0"/>
                <a:cs typeface="Times New Roman" panose="02020603050405020304" pitchFamily="18" charset="0"/>
              </a:rPr>
              <a:t>, а чтобы получить бесконечное количество ключевых аргументов, мы используем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kwargs</a:t>
            </a:r>
            <a:r>
              <a:rPr lang="ru-RU" dirty="0">
                <a:latin typeface="Times New Roman" panose="02020603050405020304" pitchFamily="18" charset="0"/>
                <a:cs typeface="Times New Roman" panose="02020603050405020304" pitchFamily="18" charset="0"/>
              </a:rPr>
              <a:t>. Сами слова “</a:t>
            </a:r>
            <a:r>
              <a:rPr lang="ru-RU" b="1" dirty="0" err="1">
                <a:latin typeface="Times New Roman" panose="02020603050405020304" pitchFamily="18" charset="0"/>
                <a:cs typeface="Times New Roman" panose="02020603050405020304" pitchFamily="18" charset="0"/>
              </a:rPr>
              <a:t>args</a:t>
            </a:r>
            <a:r>
              <a:rPr lang="ru-RU" dirty="0">
                <a:latin typeface="Times New Roman" panose="02020603050405020304" pitchFamily="18" charset="0"/>
                <a:cs typeface="Times New Roman" panose="02020603050405020304" pitchFamily="18" charset="0"/>
              </a:rPr>
              <a:t>” и “</a:t>
            </a:r>
            <a:r>
              <a:rPr lang="ru-RU" b="1" dirty="0" err="1">
                <a:latin typeface="Times New Roman" panose="02020603050405020304" pitchFamily="18" charset="0"/>
                <a:cs typeface="Times New Roman" panose="02020603050405020304" pitchFamily="18" charset="0"/>
              </a:rPr>
              <a:t>kwargs</a:t>
            </a:r>
            <a:r>
              <a:rPr lang="ru-RU" dirty="0">
                <a:latin typeface="Times New Roman" panose="02020603050405020304" pitchFamily="18" charset="0"/>
                <a:cs typeface="Times New Roman" panose="02020603050405020304" pitchFamily="18" charset="0"/>
              </a:rPr>
              <a:t>” не так важны. Это просто сокращение. Вы можете назвать их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lol</a:t>
            </a:r>
            <a:r>
              <a:rPr lang="ru-RU" dirty="0">
                <a:latin typeface="Times New Roman" panose="02020603050405020304" pitchFamily="18" charset="0"/>
                <a:cs typeface="Times New Roman" panose="02020603050405020304" pitchFamily="18" charset="0"/>
              </a:rPr>
              <a:t> и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omg</a:t>
            </a:r>
            <a:r>
              <a:rPr lang="ru-RU" dirty="0">
                <a:latin typeface="Times New Roman" panose="02020603050405020304" pitchFamily="18" charset="0"/>
                <a:cs typeface="Times New Roman" panose="02020603050405020304" pitchFamily="18" charset="0"/>
              </a:rPr>
              <a:t>, и они будут работать таким же образом. Главное здесь – это </a:t>
            </a:r>
            <a:r>
              <a:rPr lang="ru-RU" b="1" dirty="0">
                <a:latin typeface="Times New Roman" panose="02020603050405020304" pitchFamily="18" charset="0"/>
                <a:cs typeface="Times New Roman" panose="02020603050405020304" pitchFamily="18" charset="0"/>
              </a:rPr>
              <a:t>количество звездочек</a:t>
            </a:r>
            <a:r>
              <a:rPr lang="ru-RU"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Давайте взглянем на следующий пример:</a:t>
            </a:r>
            <a:endParaRPr lang="aa-ET"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xmlns="" id="{0A2E554A-0F78-4AAB-A4C4-DC922D2D283B}"/>
              </a:ext>
            </a:extLst>
          </p:cNvPr>
          <p:cNvPicPr>
            <a:picLocks noChangeAspect="1"/>
          </p:cNvPicPr>
          <p:nvPr/>
        </p:nvPicPr>
        <p:blipFill>
          <a:blip r:embed="rId2"/>
          <a:stretch>
            <a:fillRect/>
          </a:stretch>
        </p:blipFill>
        <p:spPr>
          <a:xfrm>
            <a:off x="3779966" y="3106854"/>
            <a:ext cx="4632068" cy="3150221"/>
          </a:xfrm>
          <a:prstGeom prst="rect">
            <a:avLst/>
          </a:prstGeom>
        </p:spPr>
      </p:pic>
    </p:spTree>
    <p:extLst>
      <p:ext uri="{BB962C8B-B14F-4D97-AF65-F5344CB8AC3E}">
        <p14:creationId xmlns:p14="http://schemas.microsoft.com/office/powerpoint/2010/main" val="360862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10" y="1859340"/>
            <a:ext cx="11343379"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Сначала мы создали нашу функцию, при помощи нового синтаксиса, после чего мы вызвали его при помощи трех обычных аргументов, и двух ключевых аргументов. Функция показывает нам </a:t>
            </a:r>
            <a:r>
              <a:rPr lang="ru-RU" sz="2400" b="1" dirty="0">
                <a:latin typeface="Times New Roman" panose="02020603050405020304" pitchFamily="18" charset="0"/>
                <a:cs typeface="Times New Roman" panose="02020603050405020304" pitchFamily="18" charset="0"/>
              </a:rPr>
              <a:t>два типа аргументов</a:t>
            </a:r>
            <a:r>
              <a:rPr lang="ru-RU" sz="2400" dirty="0">
                <a:latin typeface="Times New Roman" panose="02020603050405020304" pitchFamily="18" charset="0"/>
                <a:cs typeface="Times New Roman" panose="02020603050405020304" pitchFamily="18" charset="0"/>
              </a:rPr>
              <a:t>. Как мы видим, параметр </a:t>
            </a:r>
            <a:r>
              <a:rPr lang="ru-RU" sz="2400" b="1"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превращается в </a:t>
            </a:r>
            <a:r>
              <a:rPr lang="ru-RU" sz="2400" b="1" dirty="0">
                <a:latin typeface="Times New Roman" panose="02020603050405020304" pitchFamily="18" charset="0"/>
                <a:cs typeface="Times New Roman" panose="02020603050405020304" pitchFamily="18" charset="0"/>
              </a:rPr>
              <a:t>кортеж</a:t>
            </a:r>
            <a:r>
              <a:rPr lang="ru-RU" sz="2400" dirty="0">
                <a:latin typeface="Times New Roman" panose="02020603050405020304" pitchFamily="18" charset="0"/>
                <a:cs typeface="Times New Roman" panose="02020603050405020304" pitchFamily="18" charset="0"/>
              </a:rPr>
              <a:t>, а </a:t>
            </a:r>
            <a:r>
              <a:rPr lang="ru-RU" sz="2400" b="1"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 в </a:t>
            </a:r>
            <a:r>
              <a:rPr lang="ru-RU" sz="2400" b="1" dirty="0">
                <a:latin typeface="Times New Roman" panose="02020603050405020304" pitchFamily="18" charset="0"/>
                <a:cs typeface="Times New Roman" panose="02020603050405020304" pitchFamily="18" charset="0"/>
              </a:rPr>
              <a:t>словарь</a:t>
            </a:r>
            <a:r>
              <a:rPr lang="ru-RU" sz="2400" dirty="0">
                <a:latin typeface="Times New Roman" panose="02020603050405020304" pitchFamily="18" charset="0"/>
                <a:cs typeface="Times New Roman" panose="02020603050405020304" pitchFamily="18" charset="0"/>
              </a:rPr>
              <a:t>.</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6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cs typeface="Times New Roman" panose="02020603050405020304" pitchFamily="18" charset="0"/>
              </a:rPr>
              <a:t>kwargs</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10" y="1393827"/>
            <a:ext cx="11343379" cy="452431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Вот несколько советов, которые помогут вам избежать распространённых проблем, возникающих при работе с функциями, и расширить свои знания:</a:t>
            </a:r>
          </a:p>
          <a:p>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Используйте общепринятые конструкции *</a:t>
            </a:r>
            <a:r>
              <a:rPr lang="ru-RU" sz="2400"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и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для захвата позиционных и именованных аргументов.</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Конструкцию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нельзя располагать до *</a:t>
            </a:r>
            <a:r>
              <a:rPr lang="ru-RU" sz="2400" dirty="0" err="1">
                <a:latin typeface="Times New Roman" panose="02020603050405020304" pitchFamily="18" charset="0"/>
                <a:cs typeface="Times New Roman" panose="02020603050405020304" pitchFamily="18" charset="0"/>
              </a:rPr>
              <a:t>args</a:t>
            </a:r>
            <a:r>
              <a:rPr lang="ru-RU" sz="2400" dirty="0">
                <a:latin typeface="Times New Roman" panose="02020603050405020304" pitchFamily="18" charset="0"/>
                <a:cs typeface="Times New Roman" panose="02020603050405020304" pitchFamily="18" charset="0"/>
              </a:rPr>
              <a:t>. Если это сделать — будет выдано сообщение об ошибке.</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Остерегайтесь конфликтов между именованными параметрами и **</a:t>
            </a:r>
            <a:r>
              <a:rPr lang="ru-RU" sz="2400" dirty="0" err="1">
                <a:latin typeface="Times New Roman" panose="02020603050405020304" pitchFamily="18" charset="0"/>
                <a:cs typeface="Times New Roman" panose="02020603050405020304" pitchFamily="18" charset="0"/>
              </a:rPr>
              <a:t>kwargs</a:t>
            </a:r>
            <a:r>
              <a:rPr lang="ru-RU" sz="2400" dirty="0">
                <a:latin typeface="Times New Roman" panose="02020603050405020304" pitchFamily="18" charset="0"/>
                <a:cs typeface="Times New Roman" panose="02020603050405020304" pitchFamily="18" charset="0"/>
              </a:rPr>
              <a:t>, в случаях, когда значение планируется передать как **</a:t>
            </a:r>
            <a:r>
              <a:rPr lang="ru-RU" sz="2400" dirty="0" err="1">
                <a:latin typeface="Times New Roman" panose="02020603050405020304" pitchFamily="18" charset="0"/>
                <a:cs typeface="Times New Roman" panose="02020603050405020304" pitchFamily="18" charset="0"/>
              </a:rPr>
              <a:t>kwarg</a:t>
            </a:r>
            <a:r>
              <a:rPr lang="ru-RU" sz="2400" dirty="0">
                <a:latin typeface="Times New Roman" panose="02020603050405020304" pitchFamily="18" charset="0"/>
                <a:cs typeface="Times New Roman" panose="02020603050405020304" pitchFamily="18" charset="0"/>
              </a:rPr>
              <a:t>-аргумент, но имя ключа этого значения совпадает с именем именованного параметра.</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Оператор *можно использовать не только в объявлениях функций, но и при их вызове.</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94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09" y="2125348"/>
            <a:ext cx="11343379"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Концепт </a:t>
            </a:r>
            <a:r>
              <a:rPr lang="ru-RU" sz="2400" b="1" dirty="0">
                <a:latin typeface="Times New Roman" panose="02020603050405020304" pitchFamily="18" charset="0"/>
                <a:cs typeface="Times New Roman" panose="02020603050405020304" pitchFamily="18" charset="0"/>
              </a:rPr>
              <a:t>области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scope</a:t>
            </a:r>
            <a:r>
              <a:rPr lang="ru-RU" sz="2400" dirty="0">
                <a:latin typeface="Times New Roman" panose="02020603050405020304" pitchFamily="18" charset="0"/>
                <a:cs typeface="Times New Roman" panose="02020603050405020304" pitchFamily="18" charset="0"/>
              </a:rPr>
              <a:t>) в </a:t>
            </a:r>
            <a:r>
              <a:rPr lang="ru-RU" sz="2400" dirty="0" err="1">
                <a:latin typeface="Times New Roman" panose="02020603050405020304" pitchFamily="18" charset="0"/>
                <a:cs typeface="Times New Roman" panose="02020603050405020304" pitchFamily="18" charset="0"/>
              </a:rPr>
              <a:t>Пайтон</a:t>
            </a:r>
            <a:r>
              <a:rPr lang="ru-RU" sz="2400" dirty="0">
                <a:latin typeface="Times New Roman" panose="02020603050405020304" pitchFamily="18" charset="0"/>
                <a:cs typeface="Times New Roman" panose="02020603050405020304" pitchFamily="18" charset="0"/>
              </a:rPr>
              <a:t> такой же, как и в большей части языков программирования. </a:t>
            </a:r>
            <a:r>
              <a:rPr lang="ru-RU" sz="2400" b="1" dirty="0">
                <a:latin typeface="Times New Roman" panose="02020603050405020304" pitchFamily="18" charset="0"/>
                <a:cs typeface="Times New Roman" panose="02020603050405020304" pitchFamily="18" charset="0"/>
              </a:rPr>
              <a:t>Область видимости</a:t>
            </a:r>
            <a:r>
              <a:rPr lang="ru-RU" sz="2400" dirty="0">
                <a:latin typeface="Times New Roman" panose="02020603050405020304" pitchFamily="18" charset="0"/>
                <a:cs typeface="Times New Roman" panose="02020603050405020304" pitchFamily="18" charset="0"/>
              </a:rPr>
              <a:t> указывает нам, когда и где переменная может быть использована. Если мы определяем переменные внутри функции, эти переменные могут быть использованы только внутри этой функции. Когда функция заканчиваются, их можно больше не использовать, так как они находятся </a:t>
            </a:r>
            <a:r>
              <a:rPr lang="ru-RU" sz="2400" b="1" dirty="0">
                <a:latin typeface="Times New Roman" panose="02020603050405020304" pitchFamily="18" charset="0"/>
                <a:cs typeface="Times New Roman" panose="02020603050405020304" pitchFamily="18" charset="0"/>
              </a:rPr>
              <a:t>вне области видимости</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096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09" y="1778924"/>
            <a:ext cx="113433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Давайте взглянем на пример:</a:t>
            </a:r>
            <a:endParaRPr lang="aa-ET" sz="32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xmlns="" id="{A27223DF-E84D-46A8-B73B-3FCAD1014E6F}"/>
              </a:ext>
            </a:extLst>
          </p:cNvPr>
          <p:cNvPicPr>
            <a:picLocks noChangeAspect="1"/>
          </p:cNvPicPr>
          <p:nvPr/>
        </p:nvPicPr>
        <p:blipFill>
          <a:blip r:embed="rId2"/>
          <a:stretch>
            <a:fillRect/>
          </a:stretch>
        </p:blipFill>
        <p:spPr>
          <a:xfrm>
            <a:off x="4416369" y="2240589"/>
            <a:ext cx="3359258" cy="3428691"/>
          </a:xfrm>
          <a:prstGeom prst="rect">
            <a:avLst/>
          </a:prstGeom>
        </p:spPr>
      </p:pic>
    </p:spTree>
    <p:extLst>
      <p:ext uri="{BB962C8B-B14F-4D97-AF65-F5344CB8AC3E}">
        <p14:creationId xmlns:p14="http://schemas.microsoft.com/office/powerpoint/2010/main" val="11874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2EFE51A-E092-4B00-8E92-C81BB7937113}"/>
              </a:ext>
            </a:extLst>
          </p:cNvPr>
          <p:cNvSpPr>
            <a:spLocks noGrp="1"/>
          </p:cNvSpPr>
          <p:nvPr>
            <p:ph type="title"/>
          </p:nvPr>
        </p:nvSpPr>
        <p:spPr>
          <a:xfrm>
            <a:off x="1066800" y="660442"/>
            <a:ext cx="10058400" cy="1371600"/>
          </a:xfrm>
        </p:spPr>
        <p:txBody>
          <a:bodyPr/>
          <a:lstStyle/>
          <a:p>
            <a:pPr algn="ctr"/>
            <a:r>
              <a:rPr lang="ru-RU" dirty="0">
                <a:latin typeface="Times New Roman" panose="02020603050405020304" pitchFamily="18" charset="0"/>
                <a:cs typeface="Times New Roman" panose="02020603050405020304" pitchFamily="18" charset="0"/>
              </a:rPr>
              <a:t>План занятия</a:t>
            </a:r>
          </a:p>
        </p:txBody>
      </p:sp>
      <p:sp>
        <p:nvSpPr>
          <p:cNvPr id="4" name="TextBox 3">
            <a:extLst>
              <a:ext uri="{FF2B5EF4-FFF2-40B4-BE49-F238E27FC236}">
                <a16:creationId xmlns:a16="http://schemas.microsoft.com/office/drawing/2014/main" xmlns="" id="{3573EEBF-1004-4DC3-A779-0E09E9E28F8F}"/>
              </a:ext>
            </a:extLst>
          </p:cNvPr>
          <p:cNvSpPr txBox="1"/>
          <p:nvPr/>
        </p:nvSpPr>
        <p:spPr>
          <a:xfrm>
            <a:off x="1066800" y="2032042"/>
            <a:ext cx="8818179" cy="3359061"/>
          </a:xfrm>
          <a:prstGeom prst="rect">
            <a:avLst/>
          </a:prstGeom>
          <a:noFill/>
        </p:spPr>
        <p:txBody>
          <a:bodyPr wrap="square" rtlCol="0">
            <a:spAutoFit/>
          </a:bodyPr>
          <a:lstStyle/>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Функции.</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Пустая функция (</a:t>
            </a:r>
            <a:r>
              <a:rPr lang="en-US" sz="2400" dirty="0">
                <a:latin typeface="Times New Roman" panose="02020603050405020304" pitchFamily="18" charset="0"/>
                <a:cs typeface="Times New Roman" panose="02020603050405020304" pitchFamily="18" charset="0"/>
              </a:rPr>
              <a:t>stub)</a:t>
            </a:r>
            <a:r>
              <a:rPr lang="ru-RU" sz="2400"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Передача аргументов функции.</a:t>
            </a:r>
          </a:p>
          <a:p>
            <a:pPr marL="342900" indent="-342900">
              <a:lnSpc>
                <a:spcPct val="150000"/>
              </a:lnSpc>
              <a:buFont typeface="+mj-lt"/>
              <a:buAutoNum type="arabicParenR"/>
            </a:pPr>
            <a:r>
              <a:rPr lang="ru-RU" sz="2400" dirty="0">
                <a:latin typeface="Times New Roman" panose="02020603050405020304" pitchFamily="18" charset="0"/>
                <a:cs typeface="Times New Roman" panose="02020603050405020304" pitchFamily="18" charset="0"/>
              </a:rPr>
              <a:t>Ключевые аргументы.</a:t>
            </a:r>
          </a:p>
          <a:p>
            <a:pPr marL="342900" indent="-342900">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a:t>
            </a:r>
            <a:r>
              <a:rPr lang="en-US" sz="2400" dirty="0" err="1">
                <a:latin typeface="Times New Roman" panose="02020603050405020304" pitchFamily="18" charset="0"/>
                <a:cs typeface="Times New Roman" panose="02020603050405020304" pitchFamily="18" charset="0"/>
              </a:rPr>
              <a:t>kwargs</a:t>
            </a:r>
            <a:endParaRPr lang="ru-RU"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ru-RU" sz="2400" dirty="0">
                <a:latin typeface="Times New Roman" panose="02020603050405020304" pitchFamily="18" charset="0"/>
                <a:ea typeface="Calibri" panose="020F0502020204030204" pitchFamily="34" charset="0"/>
                <a:cs typeface="Times New Roman" panose="02020603050405020304" pitchFamily="18" charset="0"/>
              </a:rPr>
              <a:t>Область видимости.</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3926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xmlns="" id="{3D0DCF4B-3B6E-4BA0-918A-80F0680041D0}"/>
              </a:ext>
            </a:extLst>
          </p:cNvPr>
          <p:cNvSpPr/>
          <p:nvPr/>
        </p:nvSpPr>
        <p:spPr>
          <a:xfrm>
            <a:off x="424309" y="1778924"/>
            <a:ext cx="113433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Если вы запустите этот код, вы получите ошибку:</a:t>
            </a:r>
            <a:endParaRPr lang="aa-ET" sz="32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xmlns="" id="{A1A5AA85-6A28-4B39-BAAC-FBCA45296ED2}"/>
              </a:ext>
            </a:extLst>
          </p:cNvPr>
          <p:cNvPicPr>
            <a:picLocks noChangeAspect="1"/>
          </p:cNvPicPr>
          <p:nvPr/>
        </p:nvPicPr>
        <p:blipFill>
          <a:blip r:embed="rId2"/>
          <a:stretch>
            <a:fillRect/>
          </a:stretch>
        </p:blipFill>
        <p:spPr>
          <a:xfrm>
            <a:off x="3720585" y="2835123"/>
            <a:ext cx="4750824" cy="1333564"/>
          </a:xfrm>
          <a:prstGeom prst="rect">
            <a:avLst/>
          </a:prstGeom>
        </p:spPr>
      </p:pic>
      <p:sp>
        <p:nvSpPr>
          <p:cNvPr id="6" name="Прямоугольник 5">
            <a:extLst>
              <a:ext uri="{FF2B5EF4-FFF2-40B4-BE49-F238E27FC236}">
                <a16:creationId xmlns:a16="http://schemas.microsoft.com/office/drawing/2014/main" xmlns="" id="{90D7339E-D8D6-4BE5-8F69-F6C5E2454970}"/>
              </a:ext>
            </a:extLst>
          </p:cNvPr>
          <p:cNvSpPr/>
          <p:nvPr/>
        </p:nvSpPr>
        <p:spPr>
          <a:xfrm>
            <a:off x="424308" y="4617412"/>
            <a:ext cx="11343379"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Это вызвано тем, что </a:t>
            </a:r>
            <a:r>
              <a:rPr lang="ru-RU" sz="2400" i="1" dirty="0">
                <a:latin typeface="Times New Roman" panose="02020603050405020304" pitchFamily="18" charset="0"/>
                <a:cs typeface="Times New Roman" panose="02020603050405020304" pitchFamily="18" charset="0"/>
              </a:rPr>
              <a:t>переменная определенна только внутри первой функции</a:t>
            </a:r>
            <a:r>
              <a:rPr lang="ru-RU" sz="2400" dirty="0">
                <a:latin typeface="Times New Roman" panose="02020603050405020304" pitchFamily="18" charset="0"/>
                <a:cs typeface="Times New Roman" panose="02020603050405020304" pitchFamily="18" charset="0"/>
              </a:rPr>
              <a:t>, но не во второй. Вы можете обойти этот момент, указав в </a:t>
            </a:r>
            <a:r>
              <a:rPr lang="ru-RU" sz="2400" dirty="0" err="1">
                <a:latin typeface="Times New Roman" panose="02020603050405020304" pitchFamily="18" charset="0"/>
                <a:cs typeface="Times New Roman" panose="02020603050405020304" pitchFamily="18" charset="0"/>
              </a:rPr>
              <a:t>Пайтоне</a:t>
            </a:r>
            <a:r>
              <a:rPr lang="ru-RU" sz="2400" dirty="0">
                <a:latin typeface="Times New Roman" panose="02020603050405020304" pitchFamily="18" charset="0"/>
                <a:cs typeface="Times New Roman" panose="02020603050405020304" pitchFamily="18" charset="0"/>
              </a:rPr>
              <a:t>, что переменная а – </a:t>
            </a:r>
            <a:r>
              <a:rPr lang="ru-RU" sz="2400" b="1" dirty="0">
                <a:latin typeface="Times New Roman" panose="02020603050405020304" pitchFamily="18" charset="0"/>
                <a:cs typeface="Times New Roman" panose="02020603050405020304" pitchFamily="18" charset="0"/>
              </a:rPr>
              <a:t>глобальная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global</a:t>
            </a:r>
            <a:r>
              <a:rPr lang="ru-RU" sz="2400" dirty="0">
                <a:latin typeface="Times New Roman" panose="02020603050405020304" pitchFamily="18" charset="0"/>
                <a:cs typeface="Times New Roman" panose="02020603050405020304" pitchFamily="18" charset="0"/>
              </a:rPr>
              <a:t>).</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5" name="Прямоугольник 4">
            <a:extLst>
              <a:ext uri="{FF2B5EF4-FFF2-40B4-BE49-F238E27FC236}">
                <a16:creationId xmlns:a16="http://schemas.microsoft.com/office/drawing/2014/main" xmlns="" id="{83B06190-07AF-4496-BC31-129C69461693}"/>
              </a:ext>
            </a:extLst>
          </p:cNvPr>
          <p:cNvSpPr/>
          <p:nvPr/>
        </p:nvSpPr>
        <p:spPr>
          <a:xfrm>
            <a:off x="455531" y="1654233"/>
            <a:ext cx="590418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Давайте посмотрим на то, как это работает:</a:t>
            </a:r>
            <a:endParaRPr lang="aa-ET" sz="24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xmlns="" id="{40B3F641-457F-4396-8C4D-8A17882547F1}"/>
              </a:ext>
            </a:extLst>
          </p:cNvPr>
          <p:cNvPicPr>
            <a:picLocks noChangeAspect="1"/>
          </p:cNvPicPr>
          <p:nvPr/>
        </p:nvPicPr>
        <p:blipFill>
          <a:blip r:embed="rId2"/>
          <a:stretch>
            <a:fillRect/>
          </a:stretch>
        </p:blipFill>
        <p:spPr>
          <a:xfrm>
            <a:off x="4440393" y="2199025"/>
            <a:ext cx="3311211" cy="4136497"/>
          </a:xfrm>
          <a:prstGeom prst="rect">
            <a:avLst/>
          </a:prstGeom>
        </p:spPr>
      </p:pic>
    </p:spTree>
    <p:extLst>
      <p:ext uri="{BB962C8B-B14F-4D97-AF65-F5344CB8AC3E}">
        <p14:creationId xmlns:p14="http://schemas.microsoft.com/office/powerpoint/2010/main" val="193707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1066799" y="407324"/>
            <a:ext cx="10058400" cy="1371600"/>
          </a:xfrm>
        </p:spPr>
        <p:txBody>
          <a:bodyPr/>
          <a:lstStyle/>
          <a:p>
            <a:pPr algn="ctr"/>
            <a:r>
              <a:rPr lang="ru-RU" dirty="0">
                <a:latin typeface="Times New Roman" panose="02020603050405020304" pitchFamily="18" charset="0"/>
                <a:cs typeface="Times New Roman" panose="02020603050405020304" pitchFamily="18" charset="0"/>
              </a:rPr>
              <a:t>Область видимость и глобальные переменные</a:t>
            </a:r>
          </a:p>
        </p:txBody>
      </p:sp>
      <p:sp>
        <p:nvSpPr>
          <p:cNvPr id="4" name="Прямоугольник 3">
            <a:extLst>
              <a:ext uri="{FF2B5EF4-FFF2-40B4-BE49-F238E27FC236}">
                <a16:creationId xmlns:a16="http://schemas.microsoft.com/office/drawing/2014/main" xmlns="" id="{626A4EE8-19ED-46FE-A403-D05546BD2CC5}"/>
              </a:ext>
            </a:extLst>
          </p:cNvPr>
          <p:cNvSpPr/>
          <p:nvPr/>
        </p:nvSpPr>
        <p:spPr>
          <a:xfrm>
            <a:off x="441959" y="2177935"/>
            <a:ext cx="11308079"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Этот код работает, так как мы указали </a:t>
            </a:r>
            <a:r>
              <a:rPr lang="ru-RU" sz="2400" dirty="0" err="1">
                <a:latin typeface="Times New Roman" panose="02020603050405020304" pitchFamily="18" charset="0"/>
                <a:cs typeface="Times New Roman" panose="02020603050405020304" pitchFamily="18" charset="0"/>
              </a:rPr>
              <a:t>Пайтону</a:t>
            </a:r>
            <a:r>
              <a:rPr lang="ru-RU" sz="2400" dirty="0">
                <a:latin typeface="Times New Roman" panose="02020603050405020304" pitchFamily="18" charset="0"/>
                <a:cs typeface="Times New Roman" panose="02020603050405020304" pitchFamily="18" charset="0"/>
              </a:rPr>
              <a:t> сделать а – </a:t>
            </a:r>
            <a:r>
              <a:rPr lang="ru-RU" sz="2400" b="1" dirty="0">
                <a:latin typeface="Times New Roman" panose="02020603050405020304" pitchFamily="18" charset="0"/>
                <a:cs typeface="Times New Roman" panose="02020603050405020304" pitchFamily="18" charset="0"/>
              </a:rPr>
              <a:t>глобальной переменной</a:t>
            </a:r>
            <a:r>
              <a:rPr lang="ru-RU" sz="2400" dirty="0">
                <a:latin typeface="Times New Roman" panose="02020603050405020304" pitchFamily="18" charset="0"/>
                <a:cs typeface="Times New Roman" panose="02020603050405020304" pitchFamily="18" charset="0"/>
              </a:rPr>
              <a:t>, а это значит, что она работает где-либо в программе. Из этого вытекает, что это настолько же хорошая идея, насколько и плохая. Причина, по которой эта </a:t>
            </a:r>
            <a:r>
              <a:rPr lang="ru-RU" sz="2400" b="1" dirty="0">
                <a:latin typeface="Times New Roman" panose="02020603050405020304" pitchFamily="18" charset="0"/>
                <a:cs typeface="Times New Roman" panose="02020603050405020304" pitchFamily="18" charset="0"/>
              </a:rPr>
              <a:t>идея – плохая</a:t>
            </a:r>
            <a:r>
              <a:rPr lang="ru-RU" sz="2400" dirty="0">
                <a:latin typeface="Times New Roman" panose="02020603050405020304" pitchFamily="18" charset="0"/>
                <a:cs typeface="Times New Roman" panose="02020603050405020304" pitchFamily="18" charset="0"/>
              </a:rPr>
              <a:t> в том, что нам становится трудно сказать, когда и где переменная была определена. Другая проблема заключается в следующем: когда мы определяем «а» как глобальную в одном месте, мы можем случайно </a:t>
            </a:r>
            <a:r>
              <a:rPr lang="ru-RU" sz="2400" b="1" dirty="0">
                <a:latin typeface="Times New Roman" panose="02020603050405020304" pitchFamily="18" charset="0"/>
                <a:cs typeface="Times New Roman" panose="02020603050405020304" pitchFamily="18" charset="0"/>
              </a:rPr>
              <a:t>переопределить её значение</a:t>
            </a:r>
            <a:r>
              <a:rPr lang="ru-RU" sz="2400" dirty="0">
                <a:latin typeface="Times New Roman" panose="02020603050405020304" pitchFamily="18" charset="0"/>
                <a:cs typeface="Times New Roman" panose="02020603050405020304" pitchFamily="18" charset="0"/>
              </a:rPr>
              <a:t> в другом, что может вызвать логическую ошибку, которую не просто исправить.</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78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633152" y="822960"/>
            <a:ext cx="1130807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Функции могут быть вложенными:</a:t>
            </a:r>
            <a:endParaRPr lang="aa-ET" sz="24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10D81FF2-8408-403B-A91D-F3201783FBC8}"/>
              </a:ext>
            </a:extLst>
          </p:cNvPr>
          <p:cNvPicPr>
            <a:picLocks noChangeAspect="1"/>
          </p:cNvPicPr>
          <p:nvPr/>
        </p:nvPicPr>
        <p:blipFill>
          <a:blip r:embed="rId2"/>
          <a:stretch>
            <a:fillRect/>
          </a:stretch>
        </p:blipFill>
        <p:spPr>
          <a:xfrm>
            <a:off x="3211590" y="1790940"/>
            <a:ext cx="5768819" cy="3276120"/>
          </a:xfrm>
          <a:prstGeom prst="rect">
            <a:avLst/>
          </a:prstGeom>
        </p:spPr>
      </p:pic>
    </p:spTree>
    <p:extLst>
      <p:ext uri="{BB962C8B-B14F-4D97-AF65-F5344CB8AC3E}">
        <p14:creationId xmlns:p14="http://schemas.microsoft.com/office/powerpoint/2010/main" val="232686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441960" y="773083"/>
            <a:ext cx="1130807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Функцию можно записать в одну строку, если блок инструкций представляет собой простое выражение:</a:t>
            </a:r>
            <a:endParaRPr lang="aa-ET" sz="24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xmlns="" id="{4B723D12-FBE8-4BD1-AB85-CCB80306DC61}"/>
              </a:ext>
            </a:extLst>
          </p:cNvPr>
          <p:cNvPicPr>
            <a:picLocks noChangeAspect="1"/>
          </p:cNvPicPr>
          <p:nvPr/>
        </p:nvPicPr>
        <p:blipFill>
          <a:blip r:embed="rId2"/>
          <a:stretch>
            <a:fillRect/>
          </a:stretch>
        </p:blipFill>
        <p:spPr>
          <a:xfrm>
            <a:off x="3267282" y="2371455"/>
            <a:ext cx="5657436" cy="2115090"/>
          </a:xfrm>
          <a:prstGeom prst="rect">
            <a:avLst/>
          </a:prstGeom>
        </p:spPr>
      </p:pic>
    </p:spTree>
    <p:extLst>
      <p:ext uri="{BB962C8B-B14F-4D97-AF65-F5344CB8AC3E}">
        <p14:creationId xmlns:p14="http://schemas.microsoft.com/office/powerpoint/2010/main" val="3552477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№2</a:t>
            </a:r>
            <a:endParaRPr lang="aa-ET"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xmlns="" id="{225C4F77-DB89-4476-82E9-1696DDAB6FEF}"/>
              </a:ext>
            </a:extLst>
          </p:cNvPr>
          <p:cNvSpPr/>
          <p:nvPr/>
        </p:nvSpPr>
        <p:spPr>
          <a:xfrm>
            <a:off x="633153" y="2598003"/>
            <a:ext cx="11187545"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is_year_leap</a:t>
            </a:r>
            <a:r>
              <a:rPr lang="ru-RU" sz="2400" dirty="0">
                <a:latin typeface="Times New Roman" panose="02020603050405020304" pitchFamily="18" charset="0"/>
                <a:cs typeface="Times New Roman" panose="02020603050405020304" pitchFamily="18" charset="0"/>
              </a:rPr>
              <a:t>, принимающую 1 аргумент — год, и возвращающую </a:t>
            </a:r>
            <a:r>
              <a:rPr lang="ru-RU" sz="2400" dirty="0" err="1">
                <a:latin typeface="Times New Roman" panose="02020603050405020304" pitchFamily="18" charset="0"/>
                <a:cs typeface="Times New Roman" panose="02020603050405020304" pitchFamily="18" charset="0"/>
              </a:rPr>
              <a:t>True</a:t>
            </a:r>
            <a:r>
              <a:rPr lang="ru-RU" sz="2400" dirty="0">
                <a:latin typeface="Times New Roman" panose="02020603050405020304" pitchFamily="18" charset="0"/>
                <a:cs typeface="Times New Roman" panose="02020603050405020304" pitchFamily="18" charset="0"/>
              </a:rPr>
              <a:t>, если год високосный, и </a:t>
            </a:r>
            <a:r>
              <a:rPr lang="ru-RU" sz="2400" dirty="0" err="1">
                <a:latin typeface="Times New Roman" panose="02020603050405020304" pitchFamily="18" charset="0"/>
                <a:cs typeface="Times New Roman" panose="02020603050405020304" pitchFamily="18" charset="0"/>
              </a:rPr>
              <a:t>False</a:t>
            </a:r>
            <a:r>
              <a:rPr lang="ru-RU" sz="2400" dirty="0">
                <a:latin typeface="Times New Roman" panose="02020603050405020304" pitchFamily="18" charset="0"/>
                <a:cs typeface="Times New Roman" panose="02020603050405020304" pitchFamily="18" charset="0"/>
              </a:rPr>
              <a:t> иначе.</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441960" y="107234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aa-ET" sz="28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xmlns="" id="{6D669101-CA6E-4146-A27B-0605F525984E}"/>
              </a:ext>
            </a:extLst>
          </p:cNvPr>
          <p:cNvPicPr>
            <a:picLocks noChangeAspect="1"/>
          </p:cNvPicPr>
          <p:nvPr/>
        </p:nvPicPr>
        <p:blipFill>
          <a:blip r:embed="rId2"/>
          <a:stretch>
            <a:fillRect/>
          </a:stretch>
        </p:blipFill>
        <p:spPr>
          <a:xfrm>
            <a:off x="2321068" y="2435257"/>
            <a:ext cx="7549863" cy="1987486"/>
          </a:xfrm>
          <a:prstGeom prst="rect">
            <a:avLst/>
          </a:prstGeom>
        </p:spPr>
      </p:pic>
    </p:spTree>
    <p:extLst>
      <p:ext uri="{BB962C8B-B14F-4D97-AF65-F5344CB8AC3E}">
        <p14:creationId xmlns:p14="http://schemas.microsoft.com/office/powerpoint/2010/main" val="163808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№3</a:t>
            </a:r>
            <a:endParaRPr lang="aa-ET"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xmlns="" id="{225C4F77-DB89-4476-82E9-1696DDAB6FEF}"/>
              </a:ext>
            </a:extLst>
          </p:cNvPr>
          <p:cNvSpPr/>
          <p:nvPr/>
        </p:nvSpPr>
        <p:spPr>
          <a:xfrm>
            <a:off x="633153" y="2458303"/>
            <a:ext cx="1118754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square</a:t>
            </a:r>
            <a:r>
              <a:rPr lang="ru-RU" sz="2400" dirty="0">
                <a:latin typeface="Times New Roman" panose="02020603050405020304" pitchFamily="18" charset="0"/>
                <a:cs typeface="Times New Roman" panose="02020603050405020304" pitchFamily="18" charset="0"/>
              </a:rPr>
              <a:t>, принимающую 1 аргумент — сторону квадрата, и возвращающую 3 значения (с помощью кортежа): периметр квадрата, площадь квадрата и диагональ квадрата. Сторону квадрата вводить с клавиатуры. </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164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aa-ET" sz="28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xmlns="" id="{73204A1A-EB16-4724-B001-FAE2B588A24B}"/>
              </a:ext>
            </a:extLst>
          </p:cNvPr>
          <p:cNvPicPr>
            <a:picLocks noChangeAspect="1"/>
          </p:cNvPicPr>
          <p:nvPr/>
        </p:nvPicPr>
        <p:blipFill>
          <a:blip r:embed="rId2"/>
          <a:stretch>
            <a:fillRect/>
          </a:stretch>
        </p:blipFill>
        <p:spPr>
          <a:xfrm>
            <a:off x="3127917" y="1907283"/>
            <a:ext cx="5936161" cy="3802176"/>
          </a:xfrm>
          <a:prstGeom prst="rect">
            <a:avLst/>
          </a:prstGeom>
        </p:spPr>
      </p:pic>
    </p:spTree>
    <p:extLst>
      <p:ext uri="{BB962C8B-B14F-4D97-AF65-F5344CB8AC3E}">
        <p14:creationId xmlns:p14="http://schemas.microsoft.com/office/powerpoint/2010/main" val="31432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633153" y="1097280"/>
            <a:ext cx="11308079"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Задание №</a:t>
            </a:r>
            <a:r>
              <a:rPr lang="en-US" sz="2800" dirty="0">
                <a:latin typeface="Times New Roman" panose="02020603050405020304" pitchFamily="18" charset="0"/>
                <a:cs typeface="Times New Roman" panose="02020603050405020304" pitchFamily="18" charset="0"/>
              </a:rPr>
              <a:t>4</a:t>
            </a:r>
            <a:endParaRPr lang="aa-ET" sz="28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xmlns="" id="{225C4F77-DB89-4476-82E9-1696DDAB6FEF}"/>
              </a:ext>
            </a:extLst>
          </p:cNvPr>
          <p:cNvSpPr/>
          <p:nvPr/>
        </p:nvSpPr>
        <p:spPr>
          <a:xfrm>
            <a:off x="633153" y="2458303"/>
            <a:ext cx="1118754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Написать функцию </a:t>
            </a:r>
            <a:r>
              <a:rPr lang="ru-RU" sz="2400" dirty="0" err="1">
                <a:latin typeface="Times New Roman" panose="02020603050405020304" pitchFamily="18" charset="0"/>
                <a:cs typeface="Times New Roman" panose="02020603050405020304" pitchFamily="18" charset="0"/>
              </a:rPr>
              <a:t>season</a:t>
            </a:r>
            <a:r>
              <a:rPr lang="ru-RU" sz="2400" dirty="0">
                <a:latin typeface="Times New Roman" panose="02020603050405020304" pitchFamily="18" charset="0"/>
                <a:cs typeface="Times New Roman" panose="02020603050405020304" pitchFamily="18" charset="0"/>
              </a:rPr>
              <a:t>, принимающую 1 аргумент — номер месяца (от 1 до 12), и возвращающую время года, которому этот месяц принадлежит (зима, весна, лето или осень).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Номер месяца вводить с клавиатуры.</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88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Функция</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182231"/>
            <a:ext cx="11105803" cy="2246769"/>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Функция – это структура, которую вы определяете. Вам нужно решить, будут ли в ней аргументы, или нет. Вы можете добавить как аргументы ключевых слов, так и готовые по умолчанию. Функция – это блок кода, который начинается с ключевого слова </a:t>
            </a:r>
            <a:r>
              <a:rPr lang="ru-RU" sz="2800" b="1" dirty="0" err="1">
                <a:latin typeface="Times New Roman" panose="02020603050405020304" pitchFamily="18" charset="0"/>
                <a:cs typeface="Times New Roman" panose="02020603050405020304" pitchFamily="18" charset="0"/>
              </a:rPr>
              <a:t>def</a:t>
            </a:r>
            <a:r>
              <a:rPr lang="ru-RU" sz="2800" dirty="0">
                <a:latin typeface="Times New Roman" panose="02020603050405020304" pitchFamily="18" charset="0"/>
                <a:cs typeface="Times New Roman" panose="02020603050405020304" pitchFamily="18" charset="0"/>
              </a:rPr>
              <a:t>, названия функции и двоеточия, пример:</a:t>
            </a:r>
            <a:endParaRPr lang="aa-ET" sz="28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xmlns="" id="{0B743E35-89BE-4639-9CAE-8C4B87F13F74}"/>
              </a:ext>
            </a:extLst>
          </p:cNvPr>
          <p:cNvPicPr>
            <a:picLocks noChangeAspect="1"/>
          </p:cNvPicPr>
          <p:nvPr/>
        </p:nvPicPr>
        <p:blipFill>
          <a:blip r:embed="rId2"/>
          <a:stretch>
            <a:fillRect/>
          </a:stretch>
        </p:blipFill>
        <p:spPr>
          <a:xfrm>
            <a:off x="2391829" y="3873464"/>
            <a:ext cx="7408340" cy="1209526"/>
          </a:xfrm>
          <a:prstGeom prst="rect">
            <a:avLst/>
          </a:prstGeom>
        </p:spPr>
      </p:pic>
    </p:spTree>
    <p:extLst>
      <p:ext uri="{BB962C8B-B14F-4D97-AF65-F5344CB8AC3E}">
        <p14:creationId xmlns:p14="http://schemas.microsoft.com/office/powerpoint/2010/main" val="381795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xmlns="" id="{626A4EE8-19ED-46FE-A403-D05546BD2CC5}"/>
              </a:ext>
            </a:extLst>
          </p:cNvPr>
          <p:cNvSpPr/>
          <p:nvPr/>
        </p:nvSpPr>
        <p:spPr>
          <a:xfrm>
            <a:off x="441959" y="810731"/>
            <a:ext cx="11308079" cy="523220"/>
          </a:xfrm>
          <a:prstGeom prst="rect">
            <a:avLst/>
          </a:prstGeom>
        </p:spPr>
        <p:txBody>
          <a:bodyPr wrap="square">
            <a:spAutoFit/>
          </a:bodyPr>
          <a:lstStyle/>
          <a:p>
            <a:pPr algn="ctr"/>
            <a:r>
              <a:rPr lang="ru-RU" sz="2800" dirty="0">
                <a:latin typeface="Times New Roman" panose="02020603050405020304" pitchFamily="18" charset="0"/>
                <a:cs typeface="Times New Roman" panose="02020603050405020304" pitchFamily="18" charset="0"/>
              </a:rPr>
              <a:t>Решение</a:t>
            </a:r>
            <a:endParaRPr lang="aa-ET" sz="28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xmlns="" id="{B38790AD-6C00-4D87-BC01-63F8D606D15E}"/>
              </a:ext>
            </a:extLst>
          </p:cNvPr>
          <p:cNvPicPr>
            <a:picLocks noChangeAspect="1"/>
          </p:cNvPicPr>
          <p:nvPr/>
        </p:nvPicPr>
        <p:blipFill>
          <a:blip r:embed="rId2"/>
          <a:stretch>
            <a:fillRect/>
          </a:stretch>
        </p:blipFill>
        <p:spPr>
          <a:xfrm>
            <a:off x="4141298" y="1520597"/>
            <a:ext cx="3909399" cy="4526672"/>
          </a:xfrm>
          <a:prstGeom prst="rect">
            <a:avLst/>
          </a:prstGeom>
        </p:spPr>
      </p:pic>
    </p:spTree>
    <p:extLst>
      <p:ext uri="{BB962C8B-B14F-4D97-AF65-F5344CB8AC3E}">
        <p14:creationId xmlns:p14="http://schemas.microsoft.com/office/powerpoint/2010/main" val="312932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Функция</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298609"/>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Эта функция не делает ничего, кроме отображения текста. Чтобы вызвать функцию, вам нужно ввести название функции, за которой следует открывающаяся и закрывающаяся скобки:</a:t>
            </a:r>
          </a:p>
        </p:txBody>
      </p:sp>
      <p:pic>
        <p:nvPicPr>
          <p:cNvPr id="6" name="Рисунок 5">
            <a:extLst>
              <a:ext uri="{FF2B5EF4-FFF2-40B4-BE49-F238E27FC236}">
                <a16:creationId xmlns:a16="http://schemas.microsoft.com/office/drawing/2014/main" xmlns="" id="{20F55312-7416-4772-8C41-092815E881B3}"/>
              </a:ext>
            </a:extLst>
          </p:cNvPr>
          <p:cNvPicPr>
            <a:picLocks noChangeAspect="1"/>
          </p:cNvPicPr>
          <p:nvPr/>
        </p:nvPicPr>
        <p:blipFill>
          <a:blip r:embed="rId2"/>
          <a:stretch>
            <a:fillRect/>
          </a:stretch>
        </p:blipFill>
        <p:spPr>
          <a:xfrm>
            <a:off x="3577171" y="3345612"/>
            <a:ext cx="5037658" cy="1763181"/>
          </a:xfrm>
          <a:prstGeom prst="rect">
            <a:avLst/>
          </a:prstGeom>
        </p:spPr>
      </p:pic>
    </p:spTree>
    <p:extLst>
      <p:ext uri="{BB962C8B-B14F-4D97-AF65-F5344CB8AC3E}">
        <p14:creationId xmlns:p14="http://schemas.microsoft.com/office/powerpoint/2010/main" val="302350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Пустая функция (</a:t>
            </a:r>
            <a:r>
              <a:rPr lang="en-US" dirty="0">
                <a:latin typeface="Times New Roman" panose="02020603050405020304" pitchFamily="18" charset="0"/>
                <a:cs typeface="Times New Roman" panose="02020603050405020304" pitchFamily="18" charset="0"/>
              </a:rPr>
              <a:t>stub)</a:t>
            </a:r>
            <a:endParaRPr lang="ru-RU"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8" y="1298609"/>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Иногда, когда вы пишете какой-нибудь код, вам нужно просто ввести определения функции, которое не содержит в себе код. </a:t>
            </a:r>
            <a:endParaRPr lang="en-US" sz="2800" dirty="0">
              <a:latin typeface="Times New Roman" panose="02020603050405020304" pitchFamily="18" charset="0"/>
              <a:cs typeface="Times New Roman" panose="02020603050405020304" pitchFamily="18" charset="0"/>
            </a:endParaRPr>
          </a:p>
          <a:p>
            <a:r>
              <a:rPr lang="ru-RU" sz="2800" dirty="0">
                <a:latin typeface="Times New Roman" panose="02020603050405020304" pitchFamily="18" charset="0"/>
                <a:cs typeface="Times New Roman" panose="02020603050405020304" pitchFamily="18" charset="0"/>
              </a:rPr>
              <a:t>Вот пример:</a:t>
            </a:r>
          </a:p>
        </p:txBody>
      </p:sp>
      <p:pic>
        <p:nvPicPr>
          <p:cNvPr id="4" name="Рисунок 3">
            <a:extLst>
              <a:ext uri="{FF2B5EF4-FFF2-40B4-BE49-F238E27FC236}">
                <a16:creationId xmlns:a16="http://schemas.microsoft.com/office/drawing/2014/main" xmlns="" id="{42FC36C7-8711-43EA-8FB3-9FC4C2FEEFA9}"/>
              </a:ext>
            </a:extLst>
          </p:cNvPr>
          <p:cNvPicPr>
            <a:picLocks noChangeAspect="1"/>
          </p:cNvPicPr>
          <p:nvPr/>
        </p:nvPicPr>
        <p:blipFill>
          <a:blip r:embed="rId2"/>
          <a:stretch>
            <a:fillRect/>
          </a:stretch>
        </p:blipFill>
        <p:spPr>
          <a:xfrm>
            <a:off x="3421162" y="2968656"/>
            <a:ext cx="5349675" cy="1480539"/>
          </a:xfrm>
          <a:prstGeom prst="rect">
            <a:avLst/>
          </a:prstGeom>
        </p:spPr>
      </p:pic>
      <p:sp>
        <p:nvSpPr>
          <p:cNvPr id="5" name="Прямоугольник 4">
            <a:extLst>
              <a:ext uri="{FF2B5EF4-FFF2-40B4-BE49-F238E27FC236}">
                <a16:creationId xmlns:a16="http://schemas.microsoft.com/office/drawing/2014/main" xmlns="" id="{210485D0-A467-4A30-B508-877B6BB3FB94}"/>
              </a:ext>
            </a:extLst>
          </p:cNvPr>
          <p:cNvSpPr/>
          <p:nvPr/>
        </p:nvSpPr>
        <p:spPr>
          <a:xfrm>
            <a:off x="543098" y="4734247"/>
            <a:ext cx="11244349" cy="954107"/>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А вот здесь кое-что новенькое: оператор </a:t>
            </a:r>
            <a:r>
              <a:rPr lang="ru-RU" sz="2800" b="1" dirty="0" err="1">
                <a:latin typeface="Times New Roman" panose="02020603050405020304" pitchFamily="18" charset="0"/>
                <a:cs typeface="Times New Roman" panose="02020603050405020304" pitchFamily="18" charset="0"/>
              </a:rPr>
              <a:t>pass</a:t>
            </a:r>
            <a:r>
              <a:rPr lang="ru-RU" sz="2800" dirty="0">
                <a:latin typeface="Times New Roman" panose="02020603050405020304" pitchFamily="18" charset="0"/>
                <a:cs typeface="Times New Roman" panose="02020603050405020304" pitchFamily="18" charset="0"/>
              </a:rPr>
              <a:t>. Это пустая операция, это означает, что когда оператор </a:t>
            </a:r>
            <a:r>
              <a:rPr lang="ru-RU" sz="2800" b="1" dirty="0" err="1">
                <a:latin typeface="Times New Roman" panose="02020603050405020304" pitchFamily="18" charset="0"/>
                <a:cs typeface="Times New Roman" panose="02020603050405020304" pitchFamily="18" charset="0"/>
              </a:rPr>
              <a:t>pass</a:t>
            </a:r>
            <a:r>
              <a:rPr lang="ru-RU" sz="2800" dirty="0">
                <a:latin typeface="Times New Roman" panose="02020603050405020304" pitchFamily="18" charset="0"/>
                <a:cs typeface="Times New Roman" panose="02020603050405020304" pitchFamily="18" charset="0"/>
              </a:rPr>
              <a:t> выполняется, не происходит ничего.</a:t>
            </a:r>
            <a:endParaRPr lang="aa-E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73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543096" y="249382"/>
            <a:ext cx="10058400" cy="1371600"/>
          </a:xfrm>
        </p:spPr>
        <p:txBody>
          <a:bodyPr/>
          <a:lstStyle/>
          <a:p>
            <a:r>
              <a:rPr lang="ru-RU" dirty="0">
                <a:latin typeface="Times New Roman" panose="02020603050405020304" pitchFamily="18" charset="0"/>
                <a:cs typeface="Times New Roman" panose="02020603050405020304" pitchFamily="18" charset="0"/>
              </a:rPr>
              <a:t>Задание №1</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543096" y="1620982"/>
            <a:ext cx="11105803"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Создайте функцию, которая будет считать сумму чисел в массиве.</a:t>
            </a:r>
          </a:p>
        </p:txBody>
      </p:sp>
    </p:spTree>
    <p:extLst>
      <p:ext uri="{BB962C8B-B14F-4D97-AF65-F5344CB8AC3E}">
        <p14:creationId xmlns:p14="http://schemas.microsoft.com/office/powerpoint/2010/main" val="17788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626223" y="340822"/>
            <a:ext cx="10058400" cy="1371600"/>
          </a:xfrm>
        </p:spPr>
        <p:txBody>
          <a:bodyPr/>
          <a:lstStyle/>
          <a:p>
            <a:pPr algn="ctr"/>
            <a:r>
              <a:rPr lang="ru-RU" dirty="0">
                <a:latin typeface="Times New Roman" panose="02020603050405020304" pitchFamily="18" charset="0"/>
                <a:cs typeface="Times New Roman" panose="02020603050405020304" pitchFamily="18" charset="0"/>
              </a:rPr>
              <a:t>Решение</a:t>
            </a:r>
          </a:p>
        </p:txBody>
      </p:sp>
      <p:pic>
        <p:nvPicPr>
          <p:cNvPr id="4" name="Рисунок 3">
            <a:extLst>
              <a:ext uri="{FF2B5EF4-FFF2-40B4-BE49-F238E27FC236}">
                <a16:creationId xmlns:a16="http://schemas.microsoft.com/office/drawing/2014/main" xmlns="" id="{1E7DF349-943B-4A3D-A455-AA0264563BB5}"/>
              </a:ext>
            </a:extLst>
          </p:cNvPr>
          <p:cNvPicPr>
            <a:picLocks noChangeAspect="1"/>
          </p:cNvPicPr>
          <p:nvPr/>
        </p:nvPicPr>
        <p:blipFill>
          <a:blip r:embed="rId2"/>
          <a:stretch>
            <a:fillRect/>
          </a:stretch>
        </p:blipFill>
        <p:spPr>
          <a:xfrm>
            <a:off x="3264887" y="1712422"/>
            <a:ext cx="4781072" cy="4230093"/>
          </a:xfrm>
          <a:prstGeom prst="rect">
            <a:avLst/>
          </a:prstGeom>
        </p:spPr>
      </p:pic>
    </p:spTree>
    <p:extLst>
      <p:ext uri="{BB962C8B-B14F-4D97-AF65-F5344CB8AC3E}">
        <p14:creationId xmlns:p14="http://schemas.microsoft.com/office/powerpoint/2010/main" val="326024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465038" y="1458427"/>
            <a:ext cx="11105803" cy="1815882"/>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Теперь мы готовы узнать о том, как создать функцию, которая может получать доступ к аргументам, а также узнаем, как передать аргументы функции. Создадим простую функцию, которая может суммировать два числа:</a:t>
            </a:r>
          </a:p>
        </p:txBody>
      </p:sp>
      <p:pic>
        <p:nvPicPr>
          <p:cNvPr id="5" name="Рисунок 4">
            <a:extLst>
              <a:ext uri="{FF2B5EF4-FFF2-40B4-BE49-F238E27FC236}">
                <a16:creationId xmlns:a16="http://schemas.microsoft.com/office/drawing/2014/main" xmlns="" id="{37119652-AE00-447A-8C56-7033335E99B2}"/>
              </a:ext>
            </a:extLst>
          </p:cNvPr>
          <p:cNvPicPr>
            <a:picLocks noChangeAspect="1"/>
          </p:cNvPicPr>
          <p:nvPr/>
        </p:nvPicPr>
        <p:blipFill>
          <a:blip r:embed="rId2"/>
          <a:stretch>
            <a:fillRect/>
          </a:stretch>
        </p:blipFill>
        <p:spPr>
          <a:xfrm>
            <a:off x="4140738" y="3583692"/>
            <a:ext cx="3910523" cy="2628924"/>
          </a:xfrm>
          <a:prstGeom prst="rect">
            <a:avLst/>
          </a:prstGeom>
        </p:spPr>
      </p:pic>
    </p:spTree>
    <p:extLst>
      <p:ext uri="{BB962C8B-B14F-4D97-AF65-F5344CB8AC3E}">
        <p14:creationId xmlns:p14="http://schemas.microsoft.com/office/powerpoint/2010/main" val="55515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F3EEC3-6A75-4040-895F-48A67A5145D9}"/>
              </a:ext>
            </a:extLst>
          </p:cNvPr>
          <p:cNvSpPr>
            <a:spLocks noGrp="1"/>
          </p:cNvSpPr>
          <p:nvPr>
            <p:ph type="title"/>
          </p:nvPr>
        </p:nvSpPr>
        <p:spPr>
          <a:xfrm>
            <a:off x="988740" y="133004"/>
            <a:ext cx="10058400" cy="1371600"/>
          </a:xfrm>
        </p:spPr>
        <p:txBody>
          <a:bodyPr/>
          <a:lstStyle/>
          <a:p>
            <a:pPr algn="ctr"/>
            <a:r>
              <a:rPr lang="ru-RU" dirty="0">
                <a:latin typeface="Times New Roman" panose="02020603050405020304" pitchFamily="18" charset="0"/>
                <a:cs typeface="Times New Roman" panose="02020603050405020304" pitchFamily="18" charset="0"/>
              </a:rPr>
              <a:t>Передача аргументов функции</a:t>
            </a:r>
          </a:p>
        </p:txBody>
      </p:sp>
      <p:sp>
        <p:nvSpPr>
          <p:cNvPr id="3" name="Прямоугольник 2">
            <a:extLst>
              <a:ext uri="{FF2B5EF4-FFF2-40B4-BE49-F238E27FC236}">
                <a16:creationId xmlns:a16="http://schemas.microsoft.com/office/drawing/2014/main" xmlns="" id="{0A0317DD-869B-4147-A8CF-6879B1A3E0F6}"/>
              </a:ext>
            </a:extLst>
          </p:cNvPr>
          <p:cNvSpPr/>
          <p:nvPr/>
        </p:nvSpPr>
        <p:spPr>
          <a:xfrm>
            <a:off x="465038" y="1632994"/>
            <a:ext cx="11105803" cy="1384995"/>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Последняя строка в блоке инструкций может начинаться с </a:t>
            </a:r>
            <a:r>
              <a:rPr lang="ru-RU" sz="2800" b="1" dirty="0" err="1">
                <a:latin typeface="Times New Roman" panose="02020603050405020304" pitchFamily="18" charset="0"/>
                <a:cs typeface="Times New Roman" panose="02020603050405020304" pitchFamily="18" charset="0"/>
              </a:rPr>
              <a:t>return</a:t>
            </a:r>
            <a:r>
              <a:rPr lang="ru-RU" sz="2800" dirty="0">
                <a:latin typeface="Times New Roman" panose="02020603050405020304" pitchFamily="18" charset="0"/>
                <a:cs typeface="Times New Roman" panose="02020603050405020304" pitchFamily="18" charset="0"/>
              </a:rPr>
              <a:t>, если нужно вернуть какое-то значение. Если инструкции </a:t>
            </a:r>
            <a:r>
              <a:rPr lang="ru-RU" sz="2800" b="1" dirty="0" err="1">
                <a:latin typeface="Times New Roman" panose="02020603050405020304" pitchFamily="18" charset="0"/>
                <a:cs typeface="Times New Roman" panose="02020603050405020304" pitchFamily="18" charset="0"/>
              </a:rPr>
              <a:t>return</a:t>
            </a:r>
            <a:r>
              <a:rPr lang="ru-RU" sz="2800" dirty="0">
                <a:latin typeface="Times New Roman" panose="02020603050405020304" pitchFamily="18" charset="0"/>
                <a:cs typeface="Times New Roman" panose="02020603050405020304" pitchFamily="18" charset="0"/>
              </a:rPr>
              <a:t> нет, тогда по умолчанию функция будет возвращать объект </a:t>
            </a:r>
            <a:r>
              <a:rPr lang="ru-RU" sz="2800" b="1" dirty="0" err="1">
                <a:latin typeface="Times New Roman" panose="02020603050405020304" pitchFamily="18" charset="0"/>
                <a:cs typeface="Times New Roman" panose="02020603050405020304" pitchFamily="18" charset="0"/>
              </a:rPr>
              <a:t>None</a:t>
            </a:r>
            <a:r>
              <a:rPr lang="ru-RU" sz="2800" dirty="0">
                <a:latin typeface="Times New Roman" panose="02020603050405020304" pitchFamily="18" charset="0"/>
                <a:cs typeface="Times New Roman" panose="02020603050405020304" pitchFamily="18" charset="0"/>
              </a:rPr>
              <a:t>.</a:t>
            </a:r>
          </a:p>
        </p:txBody>
      </p:sp>
      <p:sp>
        <p:nvSpPr>
          <p:cNvPr id="4" name="Прямоугольник 3">
            <a:extLst>
              <a:ext uri="{FF2B5EF4-FFF2-40B4-BE49-F238E27FC236}">
                <a16:creationId xmlns:a16="http://schemas.microsoft.com/office/drawing/2014/main" xmlns="" id="{1EE431F5-6235-4EA3-BAFC-286FDEF2EB1A}"/>
              </a:ext>
            </a:extLst>
          </p:cNvPr>
          <p:cNvSpPr/>
          <p:nvPr/>
        </p:nvSpPr>
        <p:spPr>
          <a:xfrm>
            <a:off x="465038" y="3017989"/>
            <a:ext cx="10949682" cy="1815882"/>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В нашем примере мы указали выдать результат </a:t>
            </a:r>
            <a:r>
              <a:rPr lang="ru-RU" sz="2800" b="1" dirty="0">
                <a:latin typeface="Times New Roman" panose="02020603050405020304" pitchFamily="18" charset="0"/>
                <a:cs typeface="Times New Roman" panose="02020603050405020304" pitchFamily="18" charset="0"/>
              </a:rPr>
              <a:t>a + b</a:t>
            </a:r>
            <a:r>
              <a:rPr lang="ru-RU" sz="2800" dirty="0">
                <a:latin typeface="Times New Roman" panose="02020603050405020304" pitchFamily="18" charset="0"/>
                <a:cs typeface="Times New Roman" panose="02020603050405020304" pitchFamily="18" charset="0"/>
              </a:rPr>
              <a:t>. Как вы видите, мы можем вызвать функцию путем передачи двух значений. Если вы передали недостаточно, или слишком много аргументов для данной функции, вы получите ошибку</a:t>
            </a:r>
            <a:r>
              <a:rPr lang="en-US" sz="2800" dirty="0">
                <a:latin typeface="Times New Roman" panose="02020603050405020304" pitchFamily="18" charset="0"/>
                <a:cs typeface="Times New Roman" panose="02020603050405020304" pitchFamily="18" charset="0"/>
              </a:rPr>
              <a:t>.</a:t>
            </a:r>
            <a:endParaRPr lang="aa-E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829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{ABD56F12-40B3-4EE5-A871-FC72C348337D}tf78438558_win32</Template>
  <TotalTime>4911</TotalTime>
  <Words>982</Words>
  <Application>Microsoft Office PowerPoint</Application>
  <PresentationFormat>Широкоэкранный</PresentationFormat>
  <Paragraphs>78</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Century Gothic</vt:lpstr>
      <vt:lpstr>Garamond</vt:lpstr>
      <vt:lpstr>Times New Roman</vt:lpstr>
      <vt:lpstr>СавонVTI</vt:lpstr>
      <vt:lpstr>функции</vt:lpstr>
      <vt:lpstr>План занятия</vt:lpstr>
      <vt:lpstr>Функция</vt:lpstr>
      <vt:lpstr>Функция</vt:lpstr>
      <vt:lpstr>Пустая функция (stub)</vt:lpstr>
      <vt:lpstr>Задание №1</vt:lpstr>
      <vt:lpstr>Решение</vt:lpstr>
      <vt:lpstr>Передача аргументов функции</vt:lpstr>
      <vt:lpstr>Передача аргументов функции</vt:lpstr>
      <vt:lpstr>Передача аргументов функции</vt:lpstr>
      <vt:lpstr>Ключевые аргументы</vt:lpstr>
      <vt:lpstr>Ключевые аргументы</vt:lpstr>
      <vt:lpstr>Ключевые аргументы</vt:lpstr>
      <vt:lpstr>Ключевые аргументы</vt:lpstr>
      <vt:lpstr>*args и **kwargs</vt:lpstr>
      <vt:lpstr>*args и **kwargs</vt:lpstr>
      <vt:lpstr>*args и **kwargs</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Область видимость и глобальные переменные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Коллекции</dc:title>
  <dc:creator>Diana Mir</dc:creator>
  <cp:lastModifiedBy>Denis</cp:lastModifiedBy>
  <cp:revision>103</cp:revision>
  <dcterms:created xsi:type="dcterms:W3CDTF">2021-04-07T14:36:15Z</dcterms:created>
  <dcterms:modified xsi:type="dcterms:W3CDTF">2024-02-19T19:14:02Z</dcterms:modified>
</cp:coreProperties>
</file>