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5"/>
  </p:notesMasterIdLst>
  <p:sldIdLst>
    <p:sldId id="256" r:id="rId3"/>
    <p:sldId id="257" r:id="rId4"/>
    <p:sldId id="258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Garamond" panose="02020404030301010803" pitchFamily="18" charset="0"/>
      <p:regular r:id="rId34"/>
      <p:bold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jgwbD092sXbNbDH+9pEni7i7e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260801-700D-44EF-942F-31050B790D7F}">
  <a:tblStyle styleId="{D9260801-700D-44EF-942F-31050B790D7F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EE8"/>
          </a:solidFill>
        </a:fill>
      </a:tcStyle>
    </a:wholeTbl>
    <a:band1H>
      <a:tcTxStyle/>
      <a:tcStyle>
        <a:tcBdr/>
        <a:fill>
          <a:solidFill>
            <a:srgbClr val="D0DB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B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3543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8803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485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9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945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6269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5486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4144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826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043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4901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764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9443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2504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1277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5938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836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1373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054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6360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1239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2619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415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3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3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3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3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" name="Google Shape;27;p37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/>
              <a:buNone/>
              <a:defRPr sz="6800" b="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7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5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5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</p:sp>
      <p:sp>
        <p:nvSpPr>
          <p:cNvPr id="112" name="Google Shape;112;p45"/>
          <p:cNvSpPr txBox="1">
            <a:spLocks noGrp="1"/>
          </p:cNvSpPr>
          <p:nvPr>
            <p:ph type="dt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5"/>
          <p:cNvSpPr txBox="1">
            <a:spLocks noGrp="1"/>
          </p:cNvSpPr>
          <p:nvPr>
            <p:ph type="ft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5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5" name="Google Shape;115;p45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5"/>
          <p:cNvSpPr txBox="1"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5"/>
          <p:cNvSpPr txBox="1">
            <a:spLocks noGrp="1"/>
          </p:cNvSpPr>
          <p:nvPr>
            <p:ph type="body" idx="1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6"/>
          <p:cNvSpPr txBox="1">
            <a:spLocks noGrp="1"/>
          </p:cNvSpPr>
          <p:nvPr>
            <p:ph type="body" idx="1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1" name="Google Shape;121;p46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6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6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7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7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7" name="Google Shape;127;p47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7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7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36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6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6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8" name="Google Shape;58;p36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59;p36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" name="Google Shape;60;p36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1" name="Google Shape;61;p36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b="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40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0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40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3" name="Google Shape;73;p40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Google Shape;74;p40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" name="Google Shape;75;p40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6" name="Google Shape;76;p40"/>
          <p:cNvSpPr txBox="1"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dt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ft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sldNum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 объекта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body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body" idx="2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body" idx="3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42"/>
          <p:cNvSpPr txBox="1">
            <a:spLocks noGrp="1"/>
          </p:cNvSpPr>
          <p:nvPr>
            <p:ph type="body" idx="4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3" name="Google Shape;93;p42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2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3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3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3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4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4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4"/>
          <p:cNvSpPr txBox="1"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4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05" name="Google Shape;105;p44"/>
          <p:cNvSpPr txBox="1">
            <a:spLocks noGrp="1"/>
          </p:cNvSpPr>
          <p:nvPr>
            <p:ph type="body" idx="2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44"/>
          <p:cNvSpPr txBox="1">
            <a:spLocks noGrp="1"/>
          </p:cNvSpPr>
          <p:nvPr>
            <p:ph type="dt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4"/>
          <p:cNvSpPr txBox="1">
            <a:spLocks noGrp="1"/>
          </p:cNvSpPr>
          <p:nvPr>
            <p:ph type="ft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4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35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35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34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4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textseq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" descr="Крупный план логотип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9525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ru-RU" sz="4400">
                <a:solidFill>
                  <a:schemeClr val="lt1"/>
                </a:solidFill>
              </a:rPr>
              <a:t>СТРОКИ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lt1"/>
                </a:solidFill>
              </a:rPr>
              <a:t>Занятие №3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937125" y="190649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Решение:</a:t>
            </a:r>
            <a:endParaRPr/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0766" y="1863691"/>
            <a:ext cx="8270467" cy="3377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>
            <a:spLocks noGrp="1"/>
          </p:cNvSpPr>
          <p:nvPr>
            <p:ph type="title"/>
          </p:nvPr>
        </p:nvSpPr>
        <p:spPr>
          <a:xfrm>
            <a:off x="1066800" y="-143888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Срезы. Подстроки</a:t>
            </a:r>
            <a:endParaRPr/>
          </a:p>
        </p:txBody>
      </p:sp>
      <p:sp>
        <p:nvSpPr>
          <p:cNvPr id="243" name="Google Shape;243;p18"/>
          <p:cNvSpPr txBox="1"/>
          <p:nvPr/>
        </p:nvSpPr>
        <p:spPr>
          <a:xfrm>
            <a:off x="548268" y="936703"/>
            <a:ext cx="1136387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Срезы так же относятся к группе </a:t>
            </a:r>
            <a:r>
              <a:rPr lang="ru-RU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общих операций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- они используются для всех последовательностей, а значит и для строковых переменных.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 b="1" i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Срез (slice)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 извлечение из данной строки одного символа или некоторого фрагмента подстроки или подпоследовательности.</a:t>
            </a:r>
            <a:b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 b="1" i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Индекс</a:t>
            </a:r>
            <a:r>
              <a:rPr lang="ru-RU" sz="2000" i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номер символа в строке (а также в других структурах данных: списках, кортежах, массивах). Обратите внимание, что нумерация начинается с </a:t>
            </a:r>
            <a:r>
              <a:rPr lang="ru-RU" sz="20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Если указать отрицательное значение индекса, то номер будет отсчитываться с конца, начиная с номера </a:t>
            </a:r>
            <a:r>
              <a:rPr lang="ru-RU" sz="20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4" name="Google Shape;24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1228" y="3799025"/>
            <a:ext cx="5757377" cy="2609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/>
        </p:nvSpPr>
        <p:spPr>
          <a:xfrm>
            <a:off x="1048215" y="657921"/>
            <a:ext cx="10649414" cy="1159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400"/>
              <a:buFont typeface="Century Gothic"/>
              <a:buAutoNum type="arabicPeriod"/>
            </a:pPr>
            <a:r>
              <a:rPr lang="ru-RU" sz="24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Самая простая форма среза - взятие одного символа строки - </a:t>
            </a:r>
            <a:r>
              <a:rPr lang="ru-RU" sz="24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S[i]</a:t>
            </a:r>
            <a:r>
              <a:rPr lang="ru-RU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где </a:t>
            </a:r>
            <a:r>
              <a:rPr lang="ru-RU" sz="24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- строка, </a:t>
            </a:r>
            <a:r>
              <a:rPr lang="ru-RU" sz="24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2400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ru-RU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индекс.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0" name="Google Shape;25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2464" y="1895278"/>
            <a:ext cx="6007072" cy="1533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92464" y="4243616"/>
            <a:ext cx="6007071" cy="1533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/>
        </p:nvSpPr>
        <p:spPr>
          <a:xfrm>
            <a:off x="1048215" y="657921"/>
            <a:ext cx="10649414" cy="113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Второй тип - срез с двумя параметрами.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Т. е. </a:t>
            </a:r>
            <a:r>
              <a:rPr lang="ru-RU" sz="20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S[a:b]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возвращает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подстроку, начиная с символа c индексом </a:t>
            </a:r>
            <a:r>
              <a:rPr lang="ru-RU" sz="20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до символа с индексом </a:t>
            </a:r>
            <a:r>
              <a:rPr lang="ru-RU" sz="20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не включая его. Если опустить второй параметр (но поставить двоеточие), то срез берется до конца строки.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7" name="Google Shape;25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3368" y="2239833"/>
            <a:ext cx="6305264" cy="1806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3368" y="4348362"/>
            <a:ext cx="6305264" cy="171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/>
        </p:nvSpPr>
        <p:spPr>
          <a:xfrm>
            <a:off x="1048215" y="657921"/>
            <a:ext cx="10649414" cy="123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ru-RU" sz="20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Срез с тремя параметрами - </a:t>
            </a:r>
            <a:r>
              <a:rPr lang="ru-RU" sz="20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S[a:b:d]</a:t>
            </a:r>
            <a:r>
              <a:rPr lang="ru-RU" sz="20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Третий параметр задает шаг(как в случае с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функцией </a:t>
            </a:r>
            <a:r>
              <a:rPr lang="ru-RU" sz="20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то есть будут взяты символы с индексами </a:t>
            </a:r>
            <a:r>
              <a:rPr lang="ru-RU" sz="20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a + d, a + 2 * d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и т. д. Например, при задании значения третьего параметра, равному </a:t>
            </a:r>
            <a:r>
              <a:rPr lang="ru-RU" sz="20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в срез попадет каждый второй символ: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1182" y="2188827"/>
            <a:ext cx="6296892" cy="1738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1182" y="4441736"/>
            <a:ext cx="6296892" cy="1738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/>
        </p:nvSpPr>
        <p:spPr>
          <a:xfrm>
            <a:off x="4007006" y="2352895"/>
            <a:ext cx="7662246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еще раз: строки в Python - это неизменяемый тип данных!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400" b="0" i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Любые операции среза со строкой создают новые строки и никогда не меняют исходную строку. В Питоне строки вообще являются неизменяемыми, их невозможно изменить. Можно лишь в старую переменную присвоить новую строку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1" name="Google Shape;27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748" y="1795345"/>
            <a:ext cx="3313272" cy="3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>
            <a:spLocks noGrp="1"/>
          </p:cNvSpPr>
          <p:nvPr>
            <p:ph type="title"/>
          </p:nvPr>
        </p:nvSpPr>
        <p:spPr>
          <a:xfrm>
            <a:off x="1066800" y="190649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3200"/>
              <a:buFont typeface="Times New Roman"/>
              <a:buNone/>
            </a:pPr>
            <a:r>
              <a:rPr lang="ru-RU" sz="32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Операции со строками. Дополнительные методы.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769434" y="1997147"/>
            <a:ext cx="11006400" cy="26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Далее давайте рассмотрим методы второй группы, которые были созданы специально для работы с данными типа </a:t>
            </a:r>
            <a:r>
              <a:rPr lang="ru-RU" sz="2800" b="1">
                <a:solidFill>
                  <a:srgbClr val="007C7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</a:t>
            </a:r>
            <a:r>
              <a:rPr lang="ru-RU" sz="28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Полный и актуальный список методов можно посмотреть на странице </a:t>
            </a:r>
            <a:r>
              <a:rPr lang="ru-RU" sz="2800" u="sng" strike="noStrike">
                <a:solidFill>
                  <a:srgbClr val="0563C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официальной документации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ru-RU" sz="28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как вы сможете заметить, их там немало. Мы же с вами перечислим самые полезные из них и популярные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p26"/>
          <p:cNvGraphicFramePr/>
          <p:nvPr/>
        </p:nvGraphicFramePr>
        <p:xfrm>
          <a:off x="542693" y="594416"/>
          <a:ext cx="11106600" cy="5689164"/>
        </p:xfrm>
        <a:graphic>
          <a:graphicData uri="http://schemas.openxmlformats.org/drawingml/2006/table">
            <a:tbl>
              <a:tblPr firstRow="1" firstCol="1" bandRow="1">
                <a:noFill/>
                <a:tableStyleId>{D9260801-700D-44EF-942F-31050B790D7F}</a:tableStyleId>
              </a:tblPr>
              <a:tblGrid>
                <a:gridCol w="1699500"/>
                <a:gridCol w="9407100"/>
              </a:tblGrid>
              <a:tr h="84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1. Работа с регистром строки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</a:tr>
              <a:tr h="62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s.capitalize()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Преобразует первую букву первого слова строки s в букву в верхнем регистре, все остальные буквы преобразуются в буквы в нижнем регистре.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</a:tr>
              <a:tr h="62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s.title()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Преобразует первые буквы всех слов строки s в буквы верхнего регистра, все остальные буквы слов преобразует в буквы нижнего регистра.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</a:tr>
              <a:tr h="41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s.upper()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Преобразует все буквы строки s в буквы верхнего регистра.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</a:tr>
              <a:tr h="41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s.lower()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Преобразует все буквы строки s в буквы нижнего регистра.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</a:tr>
              <a:tr h="62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s.swapcase()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Преобразует все буквы верхнего регистра в буквы нижнего регистра, а буквы нижнего регистра преобразует в буквы верхнего регистра.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</a:tr>
              <a:tr h="62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s.isupper()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Возвращает True, если все символы строки, поддерживающие приведение к регистру, приведены к верхнему, иначе — False.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</a:tr>
              <a:tr h="62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s.islower()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Возвращает True, если все символы строки, поддерживающие приведение к регистру, приведены к нижнему, иначе — False.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</a:tr>
              <a:tr h="84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s.istitle()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Определяет, начинаются ли слова строки с заглавной буквы. Возвращает True, когда s не пустая строка и первый алфавитный символ каждого слова в верхнем регистре, а все остальные буквенные символы в каждом слове строчные. Иначе - False.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7625" marR="117625" marT="117625" marB="1176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1752" y="462126"/>
            <a:ext cx="4908496" cy="5933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title"/>
          </p:nvPr>
        </p:nvSpPr>
        <p:spPr>
          <a:xfrm>
            <a:off x="1066800" y="253070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Задание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№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вход подается непустая строка S. В строке хотя бы </a:t>
            </a:r>
            <a:r>
              <a:rPr lang="ru-RU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три</a:t>
            </a:r>
            <a:r>
              <a:rPr lang="ru-RU" sz="28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символа.</a:t>
            </a: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В первой строке распечатайте каждый 3-й символ, начиная с нулевого (подряд, не разделяя символы пробелами).</a:t>
            </a: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Во второй строке распечатайте первый и последний символы (подряд, не разделяя символы пробелами).</a:t>
            </a: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В третей строке распечатайте S в верхнем регистре.</a:t>
            </a: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В четвертой строке распечатайте S в обратном порядке.</a:t>
            </a: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В пятой строке напечатайте </a:t>
            </a:r>
            <a:r>
              <a:rPr lang="ru-RU" sz="2800" b="0" i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ru-RU" sz="28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если все символы в строке S — цифры и </a:t>
            </a:r>
            <a:r>
              <a:rPr lang="ru-RU" sz="2800" b="0" i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ru-RU" sz="28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противном случае.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>
            <a:spLocks noGrp="1"/>
          </p:cNvSpPr>
          <p:nvPr>
            <p:ph type="title"/>
          </p:nvPr>
        </p:nvSpPr>
        <p:spPr>
          <a:xfrm>
            <a:off x="1066800" y="379835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Проверка пройденного на занятии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№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802226" y="1751435"/>
            <a:ext cx="10720500" cy="3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Какие операторы сравнения вы знаете и их описание? 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Расскажите про оператор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надо выделять блок кода в операторах ветвления? 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ru-RU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Расcкажите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 конструкцию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В каких ситуациях применяется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ru-RU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Расcкажите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 конструкцию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elif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Сколько раз можно применить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elif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?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Расскажите про тип данных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Есть ли разница писать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 маленькой или большой буквы?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Расскажите про оператор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их особенности.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>
            <a:spLocks noGrp="1"/>
          </p:cNvSpPr>
          <p:nvPr>
            <p:ph type="title"/>
          </p:nvPr>
        </p:nvSpPr>
        <p:spPr>
          <a:xfrm>
            <a:off x="898634" y="489005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634" y="2032967"/>
            <a:ext cx="10563098" cy="3055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p31"/>
          <p:cNvGraphicFramePr/>
          <p:nvPr/>
        </p:nvGraphicFramePr>
        <p:xfrm>
          <a:off x="1081668" y="925551"/>
          <a:ext cx="10255425" cy="2810750"/>
        </p:xfrm>
        <a:graphic>
          <a:graphicData uri="http://schemas.openxmlformats.org/drawingml/2006/table">
            <a:tbl>
              <a:tblPr firstRow="1" firstCol="1" bandRow="1">
                <a:noFill/>
                <a:tableStyleId>{D9260801-700D-44EF-942F-31050B790D7F}</a:tableStyleId>
              </a:tblPr>
              <a:tblGrid>
                <a:gridCol w="2930125"/>
                <a:gridCol w="7325300"/>
              </a:tblGrid>
              <a:tr h="93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2. Объединение и разбивка строк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0500" marR="190500" marT="190500" marB="190500"/>
                </a:tc>
              </a:tr>
              <a:tr h="936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x.join(iterable)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Возвращает строку, собранную из элементов указанного объекта, поддерживающего итерирование(например, список строк).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0500" marR="190500" marT="190500" marB="190500"/>
                </a:tc>
              </a:tr>
              <a:tr h="936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s.split(x)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/>
                        <a:t>Разбивает строку s на части, используя специальный разделитель x, и возвращает эти части в виде списка.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90500" marR="190500" marT="190500" marB="190500"/>
                </a:tc>
              </a:tr>
            </a:tbl>
          </a:graphicData>
        </a:graphic>
      </p:graphicFrame>
      <p:pic>
        <p:nvPicPr>
          <p:cNvPr id="315" name="Google Shape;31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1667" y="4101956"/>
            <a:ext cx="5014333" cy="1392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5801" y="4101956"/>
            <a:ext cx="4564532" cy="139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/>
          <p:nvPr/>
        </p:nvSpPr>
        <p:spPr>
          <a:xfrm>
            <a:off x="778625" y="1152344"/>
            <a:ext cx="851500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S.isdigit()	</a:t>
            </a: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 Состоит ли строка из цифр.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S.isalpha()  </a:t>
            </a: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Состоит ли строка из букв.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2" name="Google Shape;32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625" y="2808585"/>
            <a:ext cx="4588357" cy="1819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2776" y="2808585"/>
            <a:ext cx="5390599" cy="1819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title"/>
          </p:nvPr>
        </p:nvSpPr>
        <p:spPr>
          <a:xfrm>
            <a:off x="1066800" y="17290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Проверка домашнего задания</a:t>
            </a: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573578" y="1150396"/>
            <a:ext cx="11421687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38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Форматированный ввод/вывод – это совокупность операций, обеспечивающая ввод/вывод высокого уровня переменных с применением определённого формата ввода/вывода.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8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Питоне имеется несколько способов форматированного ввода/вывода. Самый простой из них – оператор print, печатающий переменные и строковые константы, применяя формат по умолчанию.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8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 </a:t>
            </a:r>
            <a:r>
              <a:rPr lang="ru-RU" sz="1800" i="1">
                <a:solidFill>
                  <a:srgbClr val="38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</a:t>
            </a:r>
            <a:r>
              <a:rPr lang="ru-RU" sz="1800">
                <a:solidFill>
                  <a:srgbClr val="38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по отношению к строкам выполняет операцию форматирования и вставки таким образом, что объект, стоящий справа от него, встраивается согласно определенным правилам в строку слева от него:</a:t>
            </a:r>
            <a:endParaRPr sz="1800">
              <a:solidFill>
                <a:srgbClr val="38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% value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573578" y="3920385"/>
            <a:ext cx="112471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Такой способ форматирования считается старым видимо потому, что заимствован из функции printf() языка C, а в Python.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578" y="4683404"/>
            <a:ext cx="3977985" cy="1455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1437" y="4683404"/>
            <a:ext cx="3977986" cy="1455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План занятия</a:t>
            </a:r>
            <a:endParaRPr/>
          </a:p>
        </p:txBody>
      </p:sp>
      <p:sp>
        <p:nvSpPr>
          <p:cNvPr id="201" name="Google Shape;201;p11"/>
          <p:cNvSpPr txBox="1"/>
          <p:nvPr/>
        </p:nvSpPr>
        <p:spPr>
          <a:xfrm>
            <a:off x="1187669" y="2154621"/>
            <a:ext cx="8818179" cy="2219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AutoNum type="arabicParenR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Строки. Их реализация в Питоне.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AutoNum type="arabicParenR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Срезы. Подстроки.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AutoNum type="arabicParenR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Форматированный вывод строк.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>
            <a:spLocks noGrp="1"/>
          </p:cNvSpPr>
          <p:nvPr>
            <p:ph type="title"/>
          </p:nvPr>
        </p:nvSpPr>
        <p:spPr>
          <a:xfrm>
            <a:off x="1066800" y="190649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Строки. Их реализация в Питоне</a:t>
            </a:r>
            <a:endParaRPr/>
          </a:p>
        </p:txBody>
      </p:sp>
      <p:sp>
        <p:nvSpPr>
          <p:cNvPr id="207" name="Google Shape;207;p12"/>
          <p:cNvSpPr txBox="1"/>
          <p:nvPr/>
        </p:nvSpPr>
        <p:spPr>
          <a:xfrm>
            <a:off x="799170" y="1388415"/>
            <a:ext cx="10861288" cy="215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1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Строки </a:t>
            </a:r>
            <a:r>
              <a:rPr lang="ru-RU" sz="2400" i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-RU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упорядоченные неизменяемые последовательности символов, используемые для хранения и представления текстовой информации, поэтому с помощью строк можно работать со всем, что может быть представлено в текстовой форме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8666" y="3070595"/>
            <a:ext cx="3794667" cy="3192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/>
        </p:nvSpPr>
        <p:spPr>
          <a:xfrm>
            <a:off x="669072" y="780585"/>
            <a:ext cx="9779619" cy="5552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Строки можно создать несколькими способами: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С помощью одинарных и двойных кавычек.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Например: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first_string = 'Я текст в одинарных кавычках'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second_string = "Я текст в двойных кавычках"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Строки в одинарных и двойных кавычках - одно и то же. Причина наличия двух вариантов в том, чтобы позволить вставлять в строки символы кавычек, не используя экранирование. Например вот так(обратите внимание на кавычки внутри строки):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first_string = 'Слово "Python" обычно подразумевает змею'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second_string = "I'm learning Python"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4" name="Google Shape;2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8129" y="780585"/>
            <a:ext cx="5257769" cy="2581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/>
        </p:nvSpPr>
        <p:spPr>
          <a:xfrm>
            <a:off x="390699" y="555970"/>
            <a:ext cx="11454938" cy="660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С помощью тройных кавычек.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Главное достоинство строк в тройных кавычках в том, что их можно использовать для записи многострочных блоков текста. Внутри такой строки возможно присутствие кавычек и апострофов, главное, чтобы не было трех кавычек подряд. Пример: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2525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 b="1">
              <a:solidFill>
                <a:srgbClr val="2525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 b="1">
              <a:solidFill>
                <a:srgbClr val="2525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С помощью метода </a:t>
            </a:r>
            <a:r>
              <a:rPr lang="ru-RU" sz="20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str()</a:t>
            </a:r>
            <a:r>
              <a:rPr lang="ru-RU" sz="20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это работает: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my_num = 12345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my_str = str(my_num)</a:t>
            </a:r>
            <a:endParaRPr sz="2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данном случае мы создали новую строку путем конвертации переменной другого типа(например, </a:t>
            </a:r>
            <a:r>
              <a:rPr lang="ru-RU" sz="20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ru-RU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0" name="Google Shape;22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619" y="2006808"/>
            <a:ext cx="8214685" cy="88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619" y="3029989"/>
            <a:ext cx="4044446" cy="798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/>
        </p:nvSpPr>
        <p:spPr>
          <a:xfrm>
            <a:off x="460916" y="211873"/>
            <a:ext cx="11530500" cy="6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Базовые операции</a:t>
            </a:r>
            <a:r>
              <a:rPr lang="ru-RU" sz="18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18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7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Оператор сложения строк </a:t>
            </a:r>
            <a:r>
              <a:rPr lang="ru-RU" sz="17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ru-RU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600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ru-RU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 оператор конкатенации строк. Он возвращает строку, состоящую из совокупности других строк.</a:t>
            </a:r>
            <a:br>
              <a:rPr lang="ru-RU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Например: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9900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 </a:t>
            </a:r>
            <a:r>
              <a:rPr lang="ru-RU" sz="16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</a:t>
            </a:r>
            <a:r>
              <a:rPr lang="ru-RU" sz="1600">
                <a:solidFill>
                  <a:srgbClr val="DD11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'Вот так работает'</a:t>
            </a:r>
            <a:r>
              <a:rPr lang="ru-RU" sz="16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9900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 </a:t>
            </a:r>
            <a:r>
              <a:rPr lang="ru-RU" sz="16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</a:t>
            </a:r>
            <a:r>
              <a:rPr lang="ru-RU" sz="1600">
                <a:solidFill>
                  <a:srgbClr val="DD11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 конкатенация строк'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9900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 </a:t>
            </a:r>
            <a:r>
              <a:rPr lang="ru-RU" sz="16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+ b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DD11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'Вот так работает конкатенация строк'</a:t>
            </a:r>
            <a:r>
              <a:rPr lang="ru-RU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7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Оператор умножения строк </a:t>
            </a:r>
            <a:r>
              <a:rPr lang="ru-RU" sz="1700" b="1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ru-RU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600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ru-RU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 оператор создает несколько копий строки. Если </a:t>
            </a:r>
            <a:r>
              <a:rPr lang="ru-RU" sz="1600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</a:t>
            </a:r>
            <a:r>
              <a:rPr lang="ru-RU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это строка, а </a:t>
            </a:r>
            <a:r>
              <a:rPr lang="ru-RU" sz="1600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-RU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целое число, то будет создано </a:t>
            </a:r>
            <a:r>
              <a:rPr lang="ru-RU" sz="1600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-RU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копий строки </a:t>
            </a:r>
            <a:r>
              <a:rPr lang="ru-RU" sz="1600">
                <a:solidFill>
                  <a:srgbClr val="0E7D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</a:t>
            </a:r>
            <a:r>
              <a:rPr lang="ru-RU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9900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 </a:t>
            </a:r>
            <a:r>
              <a:rPr lang="ru-RU" sz="16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 = </a:t>
            </a:r>
            <a:r>
              <a:rPr lang="ru-RU" sz="1600">
                <a:solidFill>
                  <a:srgbClr val="DD11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'Строка'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9900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 </a:t>
            </a:r>
            <a:r>
              <a:rPr lang="ru-RU" sz="1600">
                <a:solidFill>
                  <a:srgbClr val="0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ru-RU" sz="16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 str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DD11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'СтрокаСтрокаСтрокаСтрокаСтрока’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-RU" sz="1700" b="1">
                <a:solidFill>
                  <a:srgbClr val="4545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3.Длина строки (функция len)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9900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 </a:t>
            </a:r>
            <a:r>
              <a:rPr lang="ru-RU" sz="16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 = </a:t>
            </a:r>
            <a:r>
              <a:rPr lang="ru-RU" sz="1600">
                <a:solidFill>
                  <a:srgbClr val="DD11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'Строка'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9900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 </a:t>
            </a:r>
            <a:r>
              <a:rPr lang="ru-RU" sz="1600">
                <a:solidFill>
                  <a:srgbClr val="0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len(str)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DD11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>
            <a:spLocks noGrp="1"/>
          </p:cNvSpPr>
          <p:nvPr>
            <p:ph type="title"/>
          </p:nvPr>
        </p:nvSpPr>
        <p:spPr>
          <a:xfrm>
            <a:off x="1066800" y="224016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Задание №1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Напишите программу, которая запрашивает у пользователя его имя, а затем выводит строку «Привет, …», где вместо многоточия имя пользователя. А вторая строка выведет имя пользователя с повтором 3 раза.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Microsoft Office PowerPoint</Application>
  <PresentationFormat>Широкоэкранный</PresentationFormat>
  <Paragraphs>99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Calibri</vt:lpstr>
      <vt:lpstr>Century Gothic</vt:lpstr>
      <vt:lpstr>Times New Roman</vt:lpstr>
      <vt:lpstr>Arial</vt:lpstr>
      <vt:lpstr>Garamond</vt:lpstr>
      <vt:lpstr>СавонVTI</vt:lpstr>
      <vt:lpstr>СавонVTI</vt:lpstr>
      <vt:lpstr>СТРОКИ</vt:lpstr>
      <vt:lpstr>Проверка пройденного на занятии №3</vt:lpstr>
      <vt:lpstr>Проверка домашнего задания</vt:lpstr>
      <vt:lpstr>План занятия</vt:lpstr>
      <vt:lpstr>Строки. Их реализация в Питоне</vt:lpstr>
      <vt:lpstr>Презентация PowerPoint</vt:lpstr>
      <vt:lpstr>Презентация PowerPoint</vt:lpstr>
      <vt:lpstr>Презентация PowerPoint</vt:lpstr>
      <vt:lpstr>Задание №1  Напишите программу, которая запрашивает у пользователя его имя, а затем выводит строку «Привет, …», где вместо многоточия имя пользователя. А вторая строка выведет имя пользователя с повтором 3 раза.</vt:lpstr>
      <vt:lpstr>Решение:</vt:lpstr>
      <vt:lpstr>Срезы. Подстроки</vt:lpstr>
      <vt:lpstr>Презентация PowerPoint</vt:lpstr>
      <vt:lpstr>Презентация PowerPoint</vt:lpstr>
      <vt:lpstr>Презентация PowerPoint</vt:lpstr>
      <vt:lpstr>Презентация PowerPoint</vt:lpstr>
      <vt:lpstr>Операции со строками. Дополнительные методы.</vt:lpstr>
      <vt:lpstr>Презентация PowerPoint</vt:lpstr>
      <vt:lpstr>Презентация PowerPoint</vt:lpstr>
      <vt:lpstr>Задание №2  На вход подается непустая строка S. В строке хотя бы три символа. 1) В первой строке распечатайте каждый 3-й символ, начиная с нулевого (подряд, не разделяя символы пробелами). 2) Во второй строке распечатайте первый и последний символы (подряд, не разделяя символы пробелами). 3) В третей строке распечатайте S в верхнем регистре. 4) В четвертой строке распечатайте S в обратном порядке. 5) В пятой строке напечатайте True, если все символы в строке S — цифры и False в противном случае.</vt:lpstr>
      <vt:lpstr>Решение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</dc:title>
  <dc:creator>Яна Шавель</dc:creator>
  <cp:lastModifiedBy>Denis</cp:lastModifiedBy>
  <cp:revision>1</cp:revision>
  <dcterms:created xsi:type="dcterms:W3CDTF">2021-03-29T09:03:33Z</dcterms:created>
  <dcterms:modified xsi:type="dcterms:W3CDTF">2024-02-12T14:52:33Z</dcterms:modified>
</cp:coreProperties>
</file>