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Garamond" panose="02020404030301010803" pitchFamily="18" charset="0"/>
      <p:regular r:id="rId34"/>
      <p:bold r:id="rId35"/>
      <p:italic r:id="rId36"/>
    </p:embeddedFont>
    <p:embeddedFont>
      <p:font typeface="Helvetica Neue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z4YDul3kuQhNP3F54zwiYmFUy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1940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116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910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7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537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95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007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747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430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35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717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6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0879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671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091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34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35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62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80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68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08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5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71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3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3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35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sz="68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3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3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3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3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" name="Google Shape;61;p34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3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3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3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3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" name="Google Shape;76;p38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 объекта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2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3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43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3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  <p:sp>
        <p:nvSpPr>
          <p:cNvPr id="115" name="Google Shape;115;p4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3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a-E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Крупный план логотип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r="-1"/>
          <a:stretch/>
        </p:blipFill>
        <p:spPr>
          <a:xfrm>
            <a:off x="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aa-ET" sz="4400"/>
              <a:t>ЦИКЛЫ</a:t>
            </a:r>
            <a:endParaRPr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aa-ET">
                <a:solidFill>
                  <a:schemeClr val="lt1"/>
                </a:solidFill>
              </a:rPr>
              <a:t>Занятие №4.2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680" y="2809009"/>
            <a:ext cx="3634393" cy="187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0014" y="1903614"/>
            <a:ext cx="3634393" cy="277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397625" y="744907"/>
            <a:ext cx="11396749" cy="19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Перемножить все чётные значения в диапазоне от 0 до 125; результат вывести на экран.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3506" y="2015838"/>
            <a:ext cx="3746269" cy="298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2227" y="4172989"/>
            <a:ext cx="3746267" cy="82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>
            <a:off x="397625" y="744907"/>
            <a:ext cx="11396749" cy="156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№3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Вывести числа от 1 до 15 в порядке убывания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547722"/>
            <a:ext cx="3580015" cy="176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5187" y="1823002"/>
            <a:ext cx="326136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>
            <a:off x="397625" y="744907"/>
            <a:ext cx="11396749" cy="235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№4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 вводит два числа c клавиатуры, необходимо вывести на экран все отрицательные числа, лежащие между ними. Например пользователь ввел -5 и 3, на экране вывелось -4, -3, -2, -1	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170706"/>
            <a:ext cx="4170218" cy="251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4984" y="2170706"/>
            <a:ext cx="4170216" cy="25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>
            <a:spLocks noGrp="1"/>
          </p:cNvSpPr>
          <p:nvPr>
            <p:ph type="title"/>
          </p:nvPr>
        </p:nvSpPr>
        <p:spPr>
          <a:xfrm>
            <a:off x="372687" y="382385"/>
            <a:ext cx="11446626" cy="132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rPr lang="aa-ET" sz="44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aa-ET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Конструкция for-else, while-else.</a:t>
            </a:r>
            <a:r>
              <a:rPr lang="aa-ET" sz="16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aa-ET" sz="1600">
                <a:latin typeface="Calibri"/>
                <a:ea typeface="Calibri"/>
                <a:cs typeface="Calibri"/>
                <a:sym typeface="Calibri"/>
              </a:rPr>
            </a:br>
            <a:r>
              <a:rPr lang="aa-ET" sz="16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aa-ET" sz="16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372687" y="1828800"/>
            <a:ext cx="11446625" cy="372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Циклы </a:t>
            </a:r>
            <a:r>
              <a:rPr lang="aa-ET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aa-ET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aa-ET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aa-ET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могут иметь блок </a:t>
            </a:r>
            <a:r>
              <a:rPr lang="aa-ET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aa-ET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многие не знакомы с этим фактом. Блок </a:t>
            </a:r>
            <a:r>
              <a:rPr lang="aa-ET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aa-ET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выполняется, когда цикл завершается в нормальном режиме. Т.е. не был вызван </a:t>
            </a:r>
            <a:r>
              <a:rPr lang="aa-ET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aa-ET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3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 else после циклов относится не к самому циклу, а к оператору break!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066800" y="45140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Пример условия </a:t>
            </a:r>
            <a:r>
              <a:rPr lang="aa-ET" b="1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 в цикле </a:t>
            </a:r>
            <a:r>
              <a:rPr lang="aa-ET" b="1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403071"/>
            <a:ext cx="4195156" cy="205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0046" y="2403071"/>
            <a:ext cx="4195154" cy="205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1066800" y="73403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Пример условия </a:t>
            </a:r>
            <a:r>
              <a:rPr lang="aa-ET" b="1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 в цикле </a:t>
            </a:r>
            <a:r>
              <a:rPr lang="aa-ET" b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aa-ET" sz="32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aa-ET" sz="32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286000"/>
            <a:ext cx="4765963" cy="253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9236" y="2286000"/>
            <a:ext cx="4765963" cy="253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066800" y="2032042"/>
            <a:ext cx="8818179" cy="11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aa-ET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while.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aa-ET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Конструкция for-else, while-else.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800791" y="1191234"/>
            <a:ext cx="109201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aa-ET" sz="2800">
                <a:latin typeface="Times New Roman"/>
                <a:ea typeface="Times New Roman"/>
                <a:cs typeface="Times New Roman"/>
                <a:sym typeface="Times New Roman"/>
              </a:rPr>
              <a:t>Условие </a:t>
            </a:r>
            <a:r>
              <a:rPr lang="aa-ET" sz="2800" b="1">
                <a:latin typeface="Times New Roman"/>
                <a:ea typeface="Times New Roman"/>
                <a:cs typeface="Times New Roman"/>
                <a:sym typeface="Times New Roman"/>
              </a:rPr>
              <a:t>else </a:t>
            </a:r>
            <a:r>
              <a:rPr lang="aa-ET" sz="2800">
                <a:latin typeface="Times New Roman"/>
                <a:ea typeface="Times New Roman"/>
                <a:cs typeface="Times New Roman"/>
                <a:sym typeface="Times New Roman"/>
              </a:rPr>
              <a:t>не выполняется, если цикл завершается принудительно (например, с помощью оператора </a:t>
            </a:r>
            <a:r>
              <a:rPr lang="aa-ET" sz="2800" b="1">
                <a:latin typeface="Times New Roman"/>
                <a:ea typeface="Times New Roman"/>
                <a:cs typeface="Times New Roman"/>
                <a:sym typeface="Times New Roman"/>
              </a:rPr>
              <a:t>break </a:t>
            </a:r>
            <a:r>
              <a:rPr lang="aa-ET" sz="2800">
                <a:latin typeface="Times New Roman"/>
                <a:ea typeface="Times New Roman"/>
                <a:cs typeface="Times New Roman"/>
                <a:sym typeface="Times New Roman"/>
              </a:rPr>
              <a:t>или путем вызова исключения):</a:t>
            </a:r>
            <a:r>
              <a:rPr lang="aa-ET" sz="2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aa-ET" sz="2400">
                <a:latin typeface="Calibri"/>
                <a:ea typeface="Calibri"/>
                <a:cs typeface="Calibri"/>
                <a:sym typeface="Calibri"/>
              </a:rPr>
            </a:br>
            <a:endParaRPr sz="2800"/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791" y="2895343"/>
            <a:ext cx="3587982" cy="226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1560" y="4023360"/>
            <a:ext cx="2992235" cy="114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917171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aa-ET" sz="3600" dirty="0">
                <a:latin typeface="Times New Roman"/>
                <a:ea typeface="Times New Roman"/>
                <a:cs typeface="Times New Roman"/>
                <a:sym typeface="Times New Roman"/>
              </a:rPr>
              <a:t>Задание </a:t>
            </a:r>
            <a:r>
              <a:rPr lang="aa-ET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№</a:t>
            </a: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aa-ET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aa-ET" sz="2800" dirty="0">
                <a:latin typeface="Calibri"/>
                <a:ea typeface="Calibri"/>
                <a:cs typeface="Calibri"/>
                <a:sym typeface="Calibri"/>
              </a:rPr>
            </a:br>
            <a:endParaRPr sz="3600" dirty="0"/>
          </a:p>
        </p:txBody>
      </p:sp>
      <p:sp>
        <p:nvSpPr>
          <p:cNvPr id="309" name="Google Shape;309;p28"/>
          <p:cNvSpPr/>
          <p:nvPr/>
        </p:nvSpPr>
        <p:spPr>
          <a:xfrm>
            <a:off x="917172" y="2014194"/>
            <a:ext cx="108869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917172" y="2275804"/>
            <a:ext cx="10886902" cy="232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Простейший калькулятор c введёнными двумя числами вещественного типа.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 с клавиатуры: операции + - * / и два числа.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Обработать ошибку: “Деление на ноль”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Ноль использовать в качестве завершения программы (сделать как отдельную операцию).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1331" y="1016673"/>
            <a:ext cx="5869336" cy="522618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/>
          <p:nvPr/>
        </p:nvSpPr>
        <p:spPr>
          <a:xfrm>
            <a:off x="5399751" y="477673"/>
            <a:ext cx="13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r>
              <a:rPr lang="aa-ET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4991976" y="684013"/>
            <a:ext cx="22080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</a:t>
            </a:r>
            <a:r>
              <a:rPr lang="aa-ET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while.</a:t>
            </a: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464127" y="1587732"/>
            <a:ext cx="11263746" cy="434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lang="aa-ET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aa-ET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позволяет выполнить одну и ту же последовательность команд, пока проверяемое условие истинно. 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 </a:t>
            </a:r>
            <a:r>
              <a:rPr lang="aa-ET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aa-ET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состоит из двух частей: 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aa-ET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Условие (Часто используют условие while True)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aa-ET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Тело цикла (команды, которые будут выполняться внутри цикла) 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Условие записывается до тела цикла и проверяется до выполнения тела цикла. Синтаксис цикла </a:t>
            </a:r>
            <a:r>
              <a:rPr lang="aa-ET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aa-ET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простейшем случае выглядит так: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условие: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команда1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команда2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командаN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/>
          <p:nvPr/>
        </p:nvSpPr>
        <p:spPr>
          <a:xfrm>
            <a:off x="476596" y="698269"/>
            <a:ext cx="11238808" cy="241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цикла </a:t>
            </a:r>
            <a:r>
              <a:rPr lang="aa-ET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aa-ET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сначала проверяется условие. Если условие истинно, то выполняются команды внутри цикла. После чего условие проверяется снова и все повторяется. Так продолжается до тех пор, пока условие будет истинно. Как только условие станет ложно, работа цикла завершится и управление передастся следующей команде после цикла.</a:t>
            </a:r>
            <a:endParaRPr sz="2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Давайте взглянем на простой пример:</a:t>
            </a:r>
            <a:endParaRPr sz="2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426" y="3748816"/>
            <a:ext cx="3991148" cy="171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1066800" y="38117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aa-ET">
                <a:latin typeface="Times New Roman"/>
                <a:ea typeface="Times New Roman"/>
                <a:cs typeface="Times New Roman"/>
                <a:sym typeface="Times New Roman"/>
              </a:rPr>
              <a:t>Результат:</a:t>
            </a:r>
            <a:endParaRPr/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012" y="1752773"/>
            <a:ext cx="5421976" cy="335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/>
        </p:nvSpPr>
        <p:spPr>
          <a:xfrm>
            <a:off x="405937" y="637392"/>
            <a:ext cx="11380124" cy="223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aa-ET" sz="24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Бесконечные циклы</a:t>
            </a:r>
            <a:r>
              <a:rPr lang="aa-ET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известны как логические ошибки, и их нужно избегать. Существует другой способ вырваться из цикла, для этого нужно использовать встроенную функцию </a:t>
            </a:r>
            <a:r>
              <a:rPr lang="aa-ET" sz="24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aa-ET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 b="0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aa-ET" sz="24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Давайте посмотрим, как это работает:</a:t>
            </a:r>
            <a:endParaRPr/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879" y="2867890"/>
            <a:ext cx="3979200" cy="264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2469" y="2867890"/>
            <a:ext cx="4170652" cy="264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1066800" y="85193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aa-ET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Рассмотрим еще один пример: </a:t>
            </a:r>
            <a:r>
              <a:rPr lang="aa-ET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aa-ET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702425" y="1761874"/>
            <a:ext cx="107871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вычислить сумму чисел от 1 до 50 и результат вывести на экран. </a:t>
            </a:r>
            <a:endParaRPr sz="2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799" y="2687090"/>
            <a:ext cx="4591395" cy="237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3804" y="3429000"/>
            <a:ext cx="4591395" cy="163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681643" y="2967643"/>
            <a:ext cx="1082871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aa-ET" sz="2800">
                <a:latin typeface="Times New Roman"/>
                <a:ea typeface="Times New Roman"/>
                <a:cs typeface="Times New Roman"/>
                <a:sym typeface="Times New Roman"/>
              </a:rPr>
              <a:t>Давайте разберем эту программу по командам:</a:t>
            </a:r>
            <a:r>
              <a:rPr lang="aa-ET" sz="2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aa-ET" sz="2400">
                <a:latin typeface="Calibri"/>
                <a:ea typeface="Calibri"/>
                <a:cs typeface="Calibri"/>
                <a:sym typeface="Calibri"/>
              </a:rPr>
            </a:br>
            <a:r>
              <a:rPr lang="aa-ET" sz="2800">
                <a:latin typeface="Times New Roman"/>
                <a:ea typeface="Times New Roman"/>
                <a:cs typeface="Times New Roman"/>
                <a:sym typeface="Times New Roman"/>
              </a:rPr>
              <a:t>1) i = 1 и result = 0, создаем две переменные и присваиваем им начальные значения. </a:t>
            </a:r>
            <a:r>
              <a:rPr lang="aa-ET" sz="2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aa-ET" sz="2400">
                <a:latin typeface="Calibri"/>
                <a:ea typeface="Calibri"/>
                <a:cs typeface="Calibri"/>
                <a:sym typeface="Calibri"/>
              </a:rPr>
            </a:br>
            <a:r>
              <a:rPr lang="aa-ET" sz="2800">
                <a:latin typeface="Times New Roman"/>
                <a:ea typeface="Times New Roman"/>
                <a:cs typeface="Times New Roman"/>
                <a:sym typeface="Times New Roman"/>
              </a:rPr>
              <a:t>2) while i &lt;= 50: - прописываем цикл, который будет выполняться пока переменная i будет меньше или равна 50, как только i станет 51 программа начнет выполнять команду print(result), которая выведет результат на экран </a:t>
            </a:r>
            <a:br>
              <a:rPr lang="aa-ET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aa-ET" sz="2800">
                <a:latin typeface="Times New Roman"/>
                <a:ea typeface="Times New Roman"/>
                <a:cs typeface="Times New Roman"/>
                <a:sym typeface="Times New Roman"/>
              </a:rPr>
              <a:t>3) result += i - каждую итерацию цикла мы увеличиваем значение переменной result на i </a:t>
            </a:r>
            <a:r>
              <a:rPr lang="aa-ET" sz="2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aa-ET" sz="2400">
                <a:latin typeface="Calibri"/>
                <a:ea typeface="Calibri"/>
                <a:cs typeface="Calibri"/>
                <a:sym typeface="Calibri"/>
              </a:rPr>
            </a:br>
            <a:r>
              <a:rPr lang="aa-ET" sz="2800">
                <a:latin typeface="Times New Roman"/>
                <a:ea typeface="Times New Roman"/>
                <a:cs typeface="Times New Roman"/>
                <a:sym typeface="Times New Roman"/>
              </a:rPr>
              <a:t>4) i += 1 - каждую итерацию цикла мы увеличиваем значение переменной i на +1</a:t>
            </a:r>
            <a:r>
              <a:rPr lang="aa-ET" sz="2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aa-ET" sz="2400">
                <a:latin typeface="Calibri"/>
                <a:ea typeface="Calibri"/>
                <a:cs typeface="Calibri"/>
                <a:sym typeface="Calibri"/>
              </a:rPr>
            </a:b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/>
          <p:nvPr/>
        </p:nvSpPr>
        <p:spPr>
          <a:xfrm>
            <a:off x="4113919" y="700639"/>
            <a:ext cx="39641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Практическое задание:</a:t>
            </a:r>
            <a:endParaRPr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397625" y="1900376"/>
            <a:ext cx="11396749" cy="166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a-ET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a-ET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Квадраты всех целых чисел от 1 до 10. </a:t>
            </a:r>
            <a:endParaRPr sz="2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Широкоэкранный</PresentationFormat>
  <Paragraphs>54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Calibri</vt:lpstr>
      <vt:lpstr>Century Gothic</vt:lpstr>
      <vt:lpstr>Times New Roman</vt:lpstr>
      <vt:lpstr>Arial</vt:lpstr>
      <vt:lpstr>Garamond</vt:lpstr>
      <vt:lpstr>Helvetica Neue</vt:lpstr>
      <vt:lpstr>СавонVTI</vt:lpstr>
      <vt:lpstr>СавонVTI</vt:lpstr>
      <vt:lpstr>ЦИКЛЫ</vt:lpstr>
      <vt:lpstr>План занятия</vt:lpstr>
      <vt:lpstr>Презентация PowerPoint</vt:lpstr>
      <vt:lpstr>Презентация PowerPoint</vt:lpstr>
      <vt:lpstr>Результат:</vt:lpstr>
      <vt:lpstr>Презентация PowerPoint</vt:lpstr>
      <vt:lpstr>Рассмотрим еще один пример:  </vt:lpstr>
      <vt:lpstr>Давайте разберем эту программу по командам: 1) i = 1 и result = 0, создаем две переменные и присваиваем им начальные значения.  2) while i &lt;= 50: - прописываем цикл, который будет выполняться пока переменная i будет меньше или равна 50, как только i станет 51 программа начнет выполнять команду print(result), которая выведет результат на экран  3) result += i - каждую итерацию цикла мы увеличиваем значение переменной result на i  4) i += 1 - каждую итерацию цикла мы увеличиваем значение переменной i на +1 </vt:lpstr>
      <vt:lpstr>Презентация PowerPoint</vt:lpstr>
      <vt:lpstr>Решение и результат :</vt:lpstr>
      <vt:lpstr>Презентация PowerPoint</vt:lpstr>
      <vt:lpstr>Решение и результат :</vt:lpstr>
      <vt:lpstr>Презентация PowerPoint</vt:lpstr>
      <vt:lpstr>Решение и результат :</vt:lpstr>
      <vt:lpstr>Презентация PowerPoint</vt:lpstr>
      <vt:lpstr>Решение и результат :</vt:lpstr>
      <vt:lpstr> Конструкция for-else, while-else.  </vt:lpstr>
      <vt:lpstr>Пример условия else в цикле for:</vt:lpstr>
      <vt:lpstr>Пример условия else в цикле while: </vt:lpstr>
      <vt:lpstr>Условие else не выполняется, если цикл завершается принудительно (например, с помощью оператора break или путем вызова исключения): </vt:lpstr>
      <vt:lpstr>Задание №5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Яна Шавель</dc:creator>
  <cp:lastModifiedBy>Denis</cp:lastModifiedBy>
  <cp:revision>1</cp:revision>
  <dcterms:created xsi:type="dcterms:W3CDTF">2021-03-29T05:27:22Z</dcterms:created>
  <dcterms:modified xsi:type="dcterms:W3CDTF">2024-02-12T14:57:46Z</dcterms:modified>
</cp:coreProperties>
</file>