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embeddedFontLst>
    <p:embeddedFont>
      <p:font typeface="Century Gothic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j0Jmhwqk8iZdV8gp6X81g2XGZH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enturyGothic-italic.fntdata"/><Relationship Id="rId16" Type="http://schemas.openxmlformats.org/officeDocument/2006/relationships/slide" Target="slides/slide11.xml"/><Relationship Id="rId38" Type="http://schemas.openxmlformats.org/officeDocument/2006/relationships/font" Target="fonts/CenturyGothic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35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35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35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" name="Google Shape;27;p35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b="0" sz="680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35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3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3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</p:sp>
      <p:sp>
        <p:nvSpPr>
          <p:cNvPr id="112" name="Google Shape;112;p43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5" name="Google Shape;115;p43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3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3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4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3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3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2" name="Google Shape;52;p3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3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3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5" name="Google Shape;55;p34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b="0"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" name="Google Shape;57;p34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3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8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3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3" name="Google Shape;73;p3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3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3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6" name="Google Shape;76;p38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38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 объекта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3" name="Google Shape;83;p39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4" name="Google Shape;84;p3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0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40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91" name="Google Shape;91;p40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40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93" name="Google Shape;93;p4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2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5" name="Google Shape;105;p42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42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2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3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3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3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3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3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3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3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ython.org/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рупный план логотипа&#10;&#10;Автоматически созданное описание" id="134" name="Google Shape;134;p1"/>
          <p:cNvPicPr preferRelativeResize="0"/>
          <p:nvPr/>
        </p:nvPicPr>
        <p:blipFill rotWithShape="1">
          <a:blip r:embed="rId3">
            <a:alphaModFix/>
          </a:blip>
          <a:srcRect b="0" l="0" r="-1" t="0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"/>
          <p:cNvSpPr txBox="1"/>
          <p:nvPr>
            <p:ph type="ctrTitle"/>
          </p:nvPr>
        </p:nvSpPr>
        <p:spPr>
          <a:xfrm>
            <a:off x="6033793" y="2355458"/>
            <a:ext cx="4775075" cy="1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ru-RU" sz="4400">
                <a:solidFill>
                  <a:schemeClr val="lt1"/>
                </a:solidFill>
              </a:rPr>
              <a:t>ЗНАКОМСТВО С PYTHON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6033793" y="39959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lt1"/>
                </a:solidFill>
              </a:rPr>
              <a:t>Занятие №1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/>
        </p:nvSpPr>
        <p:spPr>
          <a:xfrm>
            <a:off x="604346" y="1996014"/>
            <a:ext cx="10058400" cy="3487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программировании основных типов данных четыре: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eriod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{ целая } 1, 2, -7, 1000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eriod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 { вещественная / дробное } 2.4, 3.14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eriod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{ символьная строка } любой текст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eriod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 { логическая } имеет два значения True/False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6358" y="2869400"/>
            <a:ext cx="3695379" cy="315682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/>
          <p:nvPr>
            <p:ph type="title"/>
          </p:nvPr>
        </p:nvSpPr>
        <p:spPr>
          <a:xfrm>
            <a:off x="1066800" y="83178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342900" lvl="0" marL="3429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Разберем основные типы данных?</a:t>
            </a:r>
            <a:b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 sz="40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/>
        </p:nvSpPr>
        <p:spPr>
          <a:xfrm>
            <a:off x="520263" y="1283162"/>
            <a:ext cx="10520854" cy="605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Python признаком комментария является символ «решетки»</a:t>
            </a: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этом, интерпретатор Python игнорирует все символы, которые находятся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 # и до конца строки.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Обратите внимание, что можно не только оставлять полезные заметки,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поясняющие работу программу, но и временно «блокировать»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выполнение той или иной команды.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сразу закомментировать много строк кода?</a:t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PyCharm достаточно выделить нужный блок кода и нажать сочетание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клавиш </a:t>
            </a: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?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нужно раскомментировать много строк кода, то опять выделяем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нужные строки и снова нажимаем сочетание клавиш </a:t>
            </a: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?.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6" name="Google Shape;2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5544" y="2312351"/>
            <a:ext cx="3695379" cy="315682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 txBox="1"/>
          <p:nvPr>
            <p:ph type="title"/>
          </p:nvPr>
        </p:nvSpPr>
        <p:spPr>
          <a:xfrm>
            <a:off x="1066800" y="569020"/>
            <a:ext cx="10058400" cy="1133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342900" lvl="0" marL="3429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b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К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омментарии</a:t>
            </a:r>
            <a:b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 sz="40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>
            <p:ph type="title"/>
          </p:nvPr>
        </p:nvSpPr>
        <p:spPr>
          <a:xfrm>
            <a:off x="1066800" y="69514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</a:t>
            </a: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апишем свою первую программу</a:t>
            </a:r>
            <a:endParaRPr/>
          </a:p>
        </p:txBody>
      </p:sp>
      <p:pic>
        <p:nvPicPr>
          <p:cNvPr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637" y="2355127"/>
            <a:ext cx="10449318" cy="214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>
            <p:ph type="title"/>
          </p:nvPr>
        </p:nvSpPr>
        <p:spPr>
          <a:xfrm>
            <a:off x="1066800" y="69514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Знакомство со встроенными функциями</a:t>
            </a:r>
            <a:endParaRPr/>
          </a:p>
        </p:txBody>
      </p:sp>
      <p:sp>
        <p:nvSpPr>
          <p:cNvPr id="219" name="Google Shape;219;p13"/>
          <p:cNvSpPr txBox="1"/>
          <p:nvPr/>
        </p:nvSpPr>
        <p:spPr>
          <a:xfrm>
            <a:off x="903890" y="2041931"/>
            <a:ext cx="10363200" cy="206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Встроенная функция print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print() - служит для вывода информации на экран, в круглые скобки мы можем подавать либо переменную, либо текст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Теперь с помощью print выведем наши переменные: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0" name="Google Shape;2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4216480"/>
            <a:ext cx="4653955" cy="2192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Результат работы первой программы</a:t>
            </a:r>
            <a:endParaRPr/>
          </a:p>
        </p:txBody>
      </p:sp>
      <p:pic>
        <p:nvPicPr>
          <p:cNvPr id="226" name="Google Shape;2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2113" y="2317822"/>
            <a:ext cx="5247773" cy="347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Как изменить значение переменной?</a:t>
            </a:r>
            <a:endParaRPr/>
          </a:p>
        </p:txBody>
      </p:sp>
      <p:sp>
        <p:nvSpPr>
          <p:cNvPr id="232" name="Google Shape;232;p15"/>
          <p:cNvSpPr txBox="1"/>
          <p:nvPr/>
        </p:nvSpPr>
        <p:spPr>
          <a:xfrm>
            <a:off x="1145628" y="1739216"/>
            <a:ext cx="9312300" cy="4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это команда языка программирования высокого уровня.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присваивания ( знак = ) служит для изменения значения переменной.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a + 2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b * 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 же есть операторы +=, *=, -=, /=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 = А + 2 &lt;=&gt; A += 2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 = А - 2 &lt;=&gt; A -= 2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 = А * 2 &lt;=&gt; A *= 2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 = А / 2 &lt;=&gt; A /= 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3" name="Google Shape;2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5000" y="2900609"/>
            <a:ext cx="3234189" cy="3237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Арифметические выражения и операции</a:t>
            </a:r>
            <a:endParaRPr/>
          </a:p>
        </p:txBody>
      </p:sp>
      <p:sp>
        <p:nvSpPr>
          <p:cNvPr id="239" name="Google Shape;239;p16"/>
          <p:cNvSpPr txBox="1"/>
          <p:nvPr/>
        </p:nvSpPr>
        <p:spPr>
          <a:xfrm>
            <a:off x="977462" y="1912883"/>
            <a:ext cx="8912772" cy="4731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Арифметическое выражение может включать: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имена переменных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знаки арифметических операций: + - * /  % **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вызовы функций: круглые скобки ( 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арифметические операции: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сложение и вычитание + -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умножение и деление */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деление нацело //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остаток от деления %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возведение в степень **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3567" y="3284484"/>
            <a:ext cx="4266097" cy="3015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Напишем программу, которая выполняет простые арифметические операции</a:t>
            </a:r>
            <a:endParaRPr/>
          </a:p>
        </p:txBody>
      </p:sp>
      <p:pic>
        <p:nvPicPr>
          <p:cNvPr id="246" name="Google Shape;2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21" y="2501852"/>
            <a:ext cx="5865512" cy="3358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4354" y="676727"/>
            <a:ext cx="3833163" cy="5504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4071" y="2540090"/>
            <a:ext cx="2947427" cy="177781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 txBox="1"/>
          <p:nvPr/>
        </p:nvSpPr>
        <p:spPr>
          <a:xfrm>
            <a:off x="5893467" y="1776248"/>
            <a:ext cx="48060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 работы 2-ой программы: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>
            <p:ph type="title"/>
          </p:nvPr>
        </p:nvSpPr>
        <p:spPr>
          <a:xfrm>
            <a:off x="1066800" y="69514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Знакомство со встроенными функциями</a:t>
            </a:r>
            <a:endParaRPr/>
          </a:p>
        </p:txBody>
      </p:sp>
      <p:sp>
        <p:nvSpPr>
          <p:cNvPr id="259" name="Google Shape;259;p19"/>
          <p:cNvSpPr txBox="1"/>
          <p:nvPr/>
        </p:nvSpPr>
        <p:spPr>
          <a:xfrm>
            <a:off x="903890" y="2041931"/>
            <a:ext cx="10363200" cy="2192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Встроенная функция input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input() - служит для считывания данных из консоли.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Данная функция считывает и записывает в переменную то, что вы напечатали в консоль.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Например:</a:t>
            </a:r>
            <a:endParaRPr/>
          </a:p>
        </p:txBody>
      </p:sp>
      <p:pic>
        <p:nvPicPr>
          <p:cNvPr id="260" name="Google Shape;2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4234839"/>
            <a:ext cx="6453351" cy="201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709448" y="383627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Times New Roman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Программист — специалист, занимающийся созданием компьютерных программ.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754117" y="1563040"/>
            <a:ext cx="9969062" cy="4324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Программистов можно условно разделить на три категории в зависимости от специализации: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Прикладные программисты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занимаются в основном разработкой программного обеспечения прикладного характера — игры‚ бухгалтерские  программы‚ редакторы‚ мессенджеры и т. п.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Системные программисты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разрабатывают операционные системы, работают с сетями, пишут интерфейсы к различным распределенным базам данных.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Веб-программисты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также работают с сетями, но уже с глобальными - Интернет. Они пишут программную составляющую сайтов, создают динамические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веб-страницы, веб-интерфейсы для работы с базами данных.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Они создают сайты, сервисы и веб-приложения — все те, которыми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мы пользуемся ежедневно.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Специалисты работают над видимой и серверной частями, чтобы мы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могли полистать ленту с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утра, отправить деньги другу, выучить  язык или просто развлечься.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6216" y="3531476"/>
            <a:ext cx="3581313" cy="284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/>
        </p:nvSpPr>
        <p:spPr>
          <a:xfrm>
            <a:off x="1066800" y="354760"/>
            <a:ext cx="10058400" cy="1133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-342900" lvl="0" marL="3429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br>
              <a:rPr i="0" lang="ru-RU" sz="4000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0" lang="ru-RU" sz="14400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Приведение типов</a:t>
            </a:r>
            <a:br>
              <a:rPr i="0" lang="ru-RU" sz="4000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0" lang="ru-RU" sz="40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0" sz="4000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20"/>
          <p:cNvSpPr txBox="1"/>
          <p:nvPr>
            <p:ph type="title"/>
          </p:nvPr>
        </p:nvSpPr>
        <p:spPr>
          <a:xfrm>
            <a:off x="1066800" y="126964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Для того, чтобы мы могли считать число или переменную типа bool,float,int</a:t>
            </a:r>
            <a:b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Нам нужно функцию input(), обернуть в int(), либо float(), либо bool()</a:t>
            </a:r>
            <a:br>
              <a:rPr lang="ru-RU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267" name="Google Shape;2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6810" y="2340193"/>
            <a:ext cx="8664942" cy="197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6810" y="4526102"/>
            <a:ext cx="4715725" cy="1919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type="title"/>
          </p:nvPr>
        </p:nvSpPr>
        <p:spPr>
          <a:xfrm>
            <a:off x="1066800" y="224016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Задание №1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Необходимо написать программу, которая требует у пользователя ввести два целых числа, строку и одно дробное число, далее выводит на экран строку и сумму двух целых и дробного числа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1066800" y="37983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ru-RU" sz="4400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  <p:pic>
        <p:nvPicPr>
          <p:cNvPr id="279" name="Google Shape;2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9380" y="1510856"/>
            <a:ext cx="5753239" cy="486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 txBox="1"/>
          <p:nvPr>
            <p:ph type="title"/>
          </p:nvPr>
        </p:nvSpPr>
        <p:spPr>
          <a:xfrm>
            <a:off x="1066800" y="224016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Задание №2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Найти площадь и периметр прямоугольного треугольника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ru-RU" sz="3200">
                <a:latin typeface="Times New Roman"/>
                <a:ea typeface="Times New Roman"/>
                <a:cs typeface="Times New Roman"/>
                <a:sym typeface="Times New Roman"/>
              </a:rPr>
              <a:t>Примечание: В данном решении используйте модуль math.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/>
          <p:nvPr>
            <p:ph type="title"/>
          </p:nvPr>
        </p:nvSpPr>
        <p:spPr>
          <a:xfrm>
            <a:off x="1066799" y="159117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ru-RU" sz="4400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  <p:pic>
        <p:nvPicPr>
          <p:cNvPr id="290" name="Google Shape;2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048" y="1346662"/>
            <a:ext cx="4150428" cy="4925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type="title"/>
          </p:nvPr>
        </p:nvSpPr>
        <p:spPr>
          <a:xfrm>
            <a:off x="1066800" y="248123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ru-RU" sz="4400">
                <a:latin typeface="Times New Roman"/>
                <a:ea typeface="Times New Roman"/>
                <a:cs typeface="Times New Roman"/>
                <a:sym typeface="Times New Roman"/>
              </a:rPr>
              <a:t>Задание №3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Создать 4 переменных. С типом данных целых чисел, чисел с плавающей точкой, логическим и строковым. 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Преобразовать числа в строку. 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/>
          <p:nvPr/>
        </p:nvSpPr>
        <p:spPr>
          <a:xfrm>
            <a:off x="3048000" y="547772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  <p:pic>
        <p:nvPicPr>
          <p:cNvPr id="301" name="Google Shape;3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3082" y="2122060"/>
            <a:ext cx="3974052" cy="3383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1066800" y="248123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ru-RU" sz="4400">
                <a:latin typeface="Times New Roman"/>
                <a:ea typeface="Times New Roman"/>
                <a:cs typeface="Times New Roman"/>
                <a:sym typeface="Times New Roman"/>
              </a:rPr>
              <a:t>Задание №4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Запросить у пользователя имя, фамилию, отчество, возраст и город проживания.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Вывести на экран ФИО в одну строку.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Возраст и город в отдельных.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/>
          <p:nvPr/>
        </p:nvSpPr>
        <p:spPr>
          <a:xfrm>
            <a:off x="3048000" y="547772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  <p:pic>
        <p:nvPicPr>
          <p:cNvPr id="312" name="Google Shape;3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8893" y="1888709"/>
            <a:ext cx="4934213" cy="3463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type="title"/>
          </p:nvPr>
        </p:nvSpPr>
        <p:spPr>
          <a:xfrm>
            <a:off x="1066800" y="248123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ru-RU" sz="4400">
                <a:latin typeface="Times New Roman"/>
                <a:ea typeface="Times New Roman"/>
                <a:cs typeface="Times New Roman"/>
                <a:sym typeface="Times New Roman"/>
              </a:rPr>
              <a:t>Задание №5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Ввести 3 числа и выполнить с ними все математические операции в различных комбинациях(+,-,/,**)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/>
        </p:nvSpPr>
        <p:spPr>
          <a:xfrm>
            <a:off x="549165" y="1445474"/>
            <a:ext cx="9343698" cy="394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Плюсы: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востребованность разработчиков на рынке труда;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высокая зарплата;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самостоятельного обучения.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Минусы: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относительно быстрое уменьшение актуальности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технологий;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неравномерное распределение работы.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0228" y="1226932"/>
            <a:ext cx="4172607" cy="4172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/>
          <p:nvPr/>
        </p:nvSpPr>
        <p:spPr>
          <a:xfrm>
            <a:off x="3048000" y="547772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  <p:pic>
        <p:nvPicPr>
          <p:cNvPr id="323" name="Google Shape;3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150" y="1582954"/>
            <a:ext cx="10745700" cy="392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br>
              <a:rPr b="1" lang="ru-RU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-RU" sz="4400">
                <a:latin typeface="Times New Roman"/>
                <a:ea typeface="Times New Roman"/>
                <a:cs typeface="Times New Roman"/>
                <a:sym typeface="Times New Roman"/>
              </a:rPr>
              <a:t>Домашнее задание</a:t>
            </a:r>
            <a:br>
              <a:rPr lang="ru-RU" sz="1800">
                <a:latin typeface="Calibri"/>
                <a:ea typeface="Calibri"/>
                <a:cs typeface="Calibri"/>
                <a:sym typeface="Calibri"/>
              </a:rPr>
            </a:br>
            <a:br>
              <a:rPr lang="ru-RU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329" name="Google Shape;329;p31"/>
          <p:cNvSpPr txBox="1"/>
          <p:nvPr/>
        </p:nvSpPr>
        <p:spPr>
          <a:xfrm>
            <a:off x="880110" y="2114550"/>
            <a:ext cx="1024509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Прочитать про модуль math и random</a:t>
            </a:r>
            <a:b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Задача: Вычислить сумму цифр случайного трёхзначного числа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0" name="Google Shape;3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2220" y="3429000"/>
            <a:ext cx="3973830" cy="2985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/>
          <p:nvPr>
            <p:ph type="title"/>
          </p:nvPr>
        </p:nvSpPr>
        <p:spPr>
          <a:xfrm>
            <a:off x="951187" y="99994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Times New Roman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Впервые язык Python был анонсирован в 1991 году голландским разработчиком Гвидо Ван Россумом. С тех пор данный язык проделал большой путь развития. В 2000 году была издана версия 2.0, а в 2008 году - версия 3.0. Несмотря на вроде такие большие промежутки между версиями постоянно выходят подверсии. Так, текущей актуальной версией на сегодняшний день является 3.9. </a:t>
            </a:r>
            <a:b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Более подробную информацию о всех релизах, версиях и изменения языка, а также собственно интерпретаторы и необходимые утилиты для работы и прочую полезную информацию можно найти на официальном сайте </a:t>
            </a:r>
            <a:r>
              <a:rPr lang="ru-RU" sz="2000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https://www.python.org</a:t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144" y="2925983"/>
            <a:ext cx="4506966" cy="338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ru-RU"/>
              <a:t>План занятия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1187669" y="2154621"/>
            <a:ext cx="8818179" cy="335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программа и из чего она состоит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Разберем основные типы данных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Напишем свою первую программу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Комментарии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Знакомство со встроенными функциями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Приведение типов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Что такое программа и из чего она состоит? </a:t>
            </a:r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1156139" y="1933903"/>
            <a:ext cx="10289627" cy="4340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Программа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это алгоритм, записанный на каком-либо языке программирования, или же набор команд для компьютера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 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 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—————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 N</a:t>
            </a:r>
            <a:endParaRPr/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это описание действий, которые должен выполнить компьютер. ( Пример команды: сложение двух чисел или запись данных в файл и т.п.)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/>
          <p:nvPr/>
        </p:nvSpPr>
        <p:spPr>
          <a:xfrm>
            <a:off x="3941379" y="536028"/>
            <a:ext cx="4656083" cy="147144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F69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Языки программирования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5" name="Google Shape;175;p7"/>
          <p:cNvCxnSpPr>
            <a:stCxn id="174" idx="2"/>
            <a:endCxn id="174" idx="2"/>
          </p:cNvCxnSpPr>
          <p:nvPr/>
        </p:nvCxnSpPr>
        <p:spPr>
          <a:xfrm>
            <a:off x="6269420" y="200747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7"/>
          <p:cNvCxnSpPr>
            <a:stCxn id="174" idx="2"/>
          </p:cNvCxnSpPr>
          <p:nvPr/>
        </p:nvCxnSpPr>
        <p:spPr>
          <a:xfrm flipH="1">
            <a:off x="6264020" y="2007476"/>
            <a:ext cx="5400" cy="108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7"/>
          <p:cNvCxnSpPr/>
          <p:nvPr/>
        </p:nvCxnSpPr>
        <p:spPr>
          <a:xfrm>
            <a:off x="3478924" y="3090041"/>
            <a:ext cx="0" cy="6306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7"/>
          <p:cNvCxnSpPr/>
          <p:nvPr/>
        </p:nvCxnSpPr>
        <p:spPr>
          <a:xfrm>
            <a:off x="9049408" y="3084785"/>
            <a:ext cx="0" cy="6306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" name="Google Shape;179;p7"/>
          <p:cNvCxnSpPr/>
          <p:nvPr/>
        </p:nvCxnSpPr>
        <p:spPr>
          <a:xfrm rot="10800000">
            <a:off x="3478924" y="3090041"/>
            <a:ext cx="278524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7"/>
          <p:cNvCxnSpPr/>
          <p:nvPr/>
        </p:nvCxnSpPr>
        <p:spPr>
          <a:xfrm rot="10800000">
            <a:off x="6264166" y="3084785"/>
            <a:ext cx="278524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7"/>
          <p:cNvSpPr/>
          <p:nvPr/>
        </p:nvSpPr>
        <p:spPr>
          <a:xfrm>
            <a:off x="1897119" y="3725917"/>
            <a:ext cx="3163609" cy="27064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F69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Низкоуровневый язык </a:t>
            </a: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программирования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 такой язык, в котором каждая команда, написанная программистом, соответствует одной команде процессора.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7412424" y="3720662"/>
            <a:ext cx="3273967" cy="27064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F69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Высокоуровневый язык</a:t>
            </a:r>
            <a:r>
              <a:rPr lang="ru-RU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программирования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 такой язык, в котором команды, написанная программистом, приближены к естественному (английскому) языку, легче воспринимаются человеком, не зависят от конкретного компьютера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Разберем из чего состоит программа более детально</a:t>
            </a:r>
            <a:endParaRPr sz="5400"/>
          </a:p>
        </p:txBody>
      </p:sp>
      <p:sp>
        <p:nvSpPr>
          <p:cNvPr id="188" name="Google Shape;188;p8"/>
          <p:cNvSpPr txBox="1"/>
          <p:nvPr/>
        </p:nvSpPr>
        <p:spPr>
          <a:xfrm>
            <a:off x="1030014" y="2585545"/>
            <a:ext cx="9522372" cy="3048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Константа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постоянная величина, имеющая имя, в питоне нет констант.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Переменная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изменяющаяся величина, имеющая имя (ячейка памяти).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1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Функция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вспомогательный алгоритм для выполнения вычислений (вычисление квадратного корня, сложение, вывод текста на экран).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/>
        </p:nvSpPr>
        <p:spPr>
          <a:xfrm>
            <a:off x="1156136" y="556013"/>
            <a:ext cx="9659007" cy="5504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того чтоб создать переменную, нам необходимо придумать ей имя, поэтому давайте разберем какие имена можно использовать, а какие нет.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Имена программы, констант, переменных могут включать латинские буквы (A-Z), цифры, знак подчеркивания _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Имена </a:t>
            </a:r>
            <a:r>
              <a:rPr b="1" lang="ru-RU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могут включать русские буквы пробелы скобки, знаки +,  =, !, ? и др. имя не может начинаться с цифры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Например A, b, number, _counter, num1 - являются корректными именами.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 вот имена 1number, Вася, R&amp;B, [QuQu], A+b и т.п. использовать </a:t>
            </a:r>
            <a:r>
              <a:rPr b="1" lang="ru-RU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НЕЛЬЗЯ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ru-RU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Интересный факт</a:t>
            </a:r>
            <a:r>
              <a:rPr i="1" lang="ru-RU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Переменные B и b будут восприниматься программой как две разные переменные, так как язык Python чувствителен к регистру.</a:t>
            </a:r>
            <a:endParaRPr i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2021-03-29T05:27:22Z</dcterms:created>
  <dc:creator>Diana Mir</dc:creator>
</cp:coreProperties>
</file>