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8"/>
  </p:notesMasterIdLst>
  <p:handoutMasterIdLst>
    <p:handoutMasterId r:id="rId39"/>
  </p:handoutMasterIdLst>
  <p:sldIdLst>
    <p:sldId id="257" r:id="rId5"/>
    <p:sldId id="393" r:id="rId6"/>
    <p:sldId id="420" r:id="rId7"/>
    <p:sldId id="392" r:id="rId8"/>
    <p:sldId id="398" r:id="rId9"/>
    <p:sldId id="405" r:id="rId10"/>
    <p:sldId id="406" r:id="rId11"/>
    <p:sldId id="407" r:id="rId12"/>
    <p:sldId id="408" r:id="rId13"/>
    <p:sldId id="424" r:id="rId14"/>
    <p:sldId id="409" r:id="rId15"/>
    <p:sldId id="410" r:id="rId16"/>
    <p:sldId id="400" r:id="rId17"/>
    <p:sldId id="397" r:id="rId18"/>
    <p:sldId id="411" r:id="rId19"/>
    <p:sldId id="399" r:id="rId20"/>
    <p:sldId id="412" r:id="rId21"/>
    <p:sldId id="401" r:id="rId22"/>
    <p:sldId id="404" r:id="rId23"/>
    <p:sldId id="414" r:id="rId24"/>
    <p:sldId id="415" r:id="rId25"/>
    <p:sldId id="416" r:id="rId26"/>
    <p:sldId id="421" r:id="rId27"/>
    <p:sldId id="417" r:id="rId28"/>
    <p:sldId id="418" r:id="rId29"/>
    <p:sldId id="427" r:id="rId30"/>
    <p:sldId id="425" r:id="rId31"/>
    <p:sldId id="426" r:id="rId32"/>
    <p:sldId id="419" r:id="rId33"/>
    <p:sldId id="268" r:id="rId34"/>
    <p:sldId id="321" r:id="rId35"/>
    <p:sldId id="423" r:id="rId36"/>
    <p:sldId id="3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3" autoAdjust="0"/>
    <p:restoredTop sz="71383" autoAdjust="0"/>
  </p:normalViewPr>
  <p:slideViewPr>
    <p:cSldViewPr snapToGrid="0">
      <p:cViewPr varScale="1">
        <p:scale>
          <a:sx n="75" d="100"/>
          <a:sy n="75" d="100"/>
        </p:scale>
        <p:origin x="1336" y="17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E87ED9-F3BD-4F7F-81CA-E8AA57DD1F2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F3BB492-4D96-4D57-BF14-9FA63FCC932A}">
      <dgm:prSet/>
      <dgm:spPr/>
      <dgm:t>
        <a:bodyPr/>
        <a:lstStyle/>
        <a:p>
          <a:r>
            <a:rPr lang="en-US" dirty="0"/>
            <a:t>A class represents a concept which encapsulates state (attributes) and behaviors (operations).</a:t>
          </a:r>
        </a:p>
      </dgm:t>
    </dgm:pt>
    <dgm:pt modelId="{4AA7C93C-BB9C-42F1-9BBA-DACFF7E28D3D}" type="parTrans" cxnId="{E073A4A5-E438-4248-80A7-F38CC60B1A15}">
      <dgm:prSet/>
      <dgm:spPr/>
      <dgm:t>
        <a:bodyPr/>
        <a:lstStyle/>
        <a:p>
          <a:endParaRPr lang="en-US"/>
        </a:p>
      </dgm:t>
    </dgm:pt>
    <dgm:pt modelId="{B16CFF8F-A42B-416C-8B1A-1E7BB21D0636}" type="sibTrans" cxnId="{E073A4A5-E438-4248-80A7-F38CC60B1A15}">
      <dgm:prSet/>
      <dgm:spPr/>
      <dgm:t>
        <a:bodyPr/>
        <a:lstStyle/>
        <a:p>
          <a:endParaRPr lang="en-US"/>
        </a:p>
      </dgm:t>
    </dgm:pt>
    <dgm:pt modelId="{76255C3B-42D7-4C3E-B656-58CF562B17EC}">
      <dgm:prSet/>
      <dgm:spPr/>
      <dgm:t>
        <a:bodyPr/>
        <a:lstStyle/>
        <a:p>
          <a:r>
            <a:rPr lang="en-US"/>
            <a:t>Each attribute has type.</a:t>
          </a:r>
        </a:p>
      </dgm:t>
    </dgm:pt>
    <dgm:pt modelId="{EA35F4EF-66E2-4CC2-AAE2-53E90535C26D}" type="parTrans" cxnId="{44746928-4AD2-4958-A7FA-50B76B069648}">
      <dgm:prSet/>
      <dgm:spPr/>
      <dgm:t>
        <a:bodyPr/>
        <a:lstStyle/>
        <a:p>
          <a:endParaRPr lang="en-US"/>
        </a:p>
      </dgm:t>
    </dgm:pt>
    <dgm:pt modelId="{86293175-BCC4-40E6-95E1-E43C14D96DD6}" type="sibTrans" cxnId="{44746928-4AD2-4958-A7FA-50B76B069648}">
      <dgm:prSet/>
      <dgm:spPr/>
      <dgm:t>
        <a:bodyPr/>
        <a:lstStyle/>
        <a:p>
          <a:endParaRPr lang="en-US"/>
        </a:p>
      </dgm:t>
    </dgm:pt>
    <dgm:pt modelId="{25254331-EAF4-4CA5-ACE1-AF5D91DA8B56}">
      <dgm:prSet/>
      <dgm:spPr/>
      <dgm:t>
        <a:bodyPr/>
        <a:lstStyle/>
        <a:p>
          <a:r>
            <a:rPr lang="en-US"/>
            <a:t>Each operation has a signature.</a:t>
          </a:r>
        </a:p>
      </dgm:t>
    </dgm:pt>
    <dgm:pt modelId="{7A6A62AE-062D-49A2-B5F1-395D56821F3B}" type="parTrans" cxnId="{2C8649F4-4000-42C6-8927-C1CDA74D4B68}">
      <dgm:prSet/>
      <dgm:spPr/>
      <dgm:t>
        <a:bodyPr/>
        <a:lstStyle/>
        <a:p>
          <a:endParaRPr lang="en-US"/>
        </a:p>
      </dgm:t>
    </dgm:pt>
    <dgm:pt modelId="{6B5F88E2-38E1-41EF-ACDE-513BE8E21F03}" type="sibTrans" cxnId="{2C8649F4-4000-42C6-8927-C1CDA74D4B68}">
      <dgm:prSet/>
      <dgm:spPr/>
      <dgm:t>
        <a:bodyPr/>
        <a:lstStyle/>
        <a:p>
          <a:endParaRPr lang="en-US"/>
        </a:p>
      </dgm:t>
    </dgm:pt>
    <dgm:pt modelId="{DB322DCA-E701-4B68-8B68-B41977439757}">
      <dgm:prSet/>
      <dgm:spPr/>
      <dgm:t>
        <a:bodyPr/>
        <a:lstStyle/>
        <a:p>
          <a:r>
            <a:rPr lang="en-US"/>
            <a:t>In a class diagram, the class name is the </a:t>
          </a:r>
          <a:r>
            <a:rPr lang="en-US" i="1"/>
            <a:t>only mandatory information.</a:t>
          </a:r>
          <a:endParaRPr lang="en-US"/>
        </a:p>
      </dgm:t>
    </dgm:pt>
    <dgm:pt modelId="{71830793-795C-42B3-AA39-F6CD3B0FB739}" type="parTrans" cxnId="{8939960D-5ECC-4D39-BEBC-67FCC709392F}">
      <dgm:prSet/>
      <dgm:spPr/>
      <dgm:t>
        <a:bodyPr/>
        <a:lstStyle/>
        <a:p>
          <a:endParaRPr lang="en-US"/>
        </a:p>
      </dgm:t>
    </dgm:pt>
    <dgm:pt modelId="{7F379D37-0BE1-4DE7-A19F-7B7C25B27249}" type="sibTrans" cxnId="{8939960D-5ECC-4D39-BEBC-67FCC709392F}">
      <dgm:prSet/>
      <dgm:spPr/>
      <dgm:t>
        <a:bodyPr/>
        <a:lstStyle/>
        <a:p>
          <a:endParaRPr lang="en-US"/>
        </a:p>
      </dgm:t>
    </dgm:pt>
    <dgm:pt modelId="{03714127-BB06-47C8-A489-96AE2FBB0B44}" type="pres">
      <dgm:prSet presAssocID="{0AE87ED9-F3BD-4F7F-81CA-E8AA57DD1F2C}" presName="vert0" presStyleCnt="0">
        <dgm:presLayoutVars>
          <dgm:dir/>
          <dgm:animOne val="branch"/>
          <dgm:animLvl val="lvl"/>
        </dgm:presLayoutVars>
      </dgm:prSet>
      <dgm:spPr/>
    </dgm:pt>
    <dgm:pt modelId="{E6779BC5-5EF0-42E8-B04E-3EB4F54373AB}" type="pres">
      <dgm:prSet presAssocID="{0F3BB492-4D96-4D57-BF14-9FA63FCC932A}" presName="thickLine" presStyleLbl="alignNode1" presStyleIdx="0" presStyleCnt="4"/>
      <dgm:spPr/>
    </dgm:pt>
    <dgm:pt modelId="{FE7EBD6D-0CEC-4259-82AD-17B13217C45E}" type="pres">
      <dgm:prSet presAssocID="{0F3BB492-4D96-4D57-BF14-9FA63FCC932A}" presName="horz1" presStyleCnt="0"/>
      <dgm:spPr/>
    </dgm:pt>
    <dgm:pt modelId="{F87E6E83-7123-40A1-9BD8-906CC63EAA16}" type="pres">
      <dgm:prSet presAssocID="{0F3BB492-4D96-4D57-BF14-9FA63FCC932A}" presName="tx1" presStyleLbl="revTx" presStyleIdx="0" presStyleCnt="4"/>
      <dgm:spPr/>
    </dgm:pt>
    <dgm:pt modelId="{087ED58A-8AE5-4FD5-AC64-7B9540D044D5}" type="pres">
      <dgm:prSet presAssocID="{0F3BB492-4D96-4D57-BF14-9FA63FCC932A}" presName="vert1" presStyleCnt="0"/>
      <dgm:spPr/>
    </dgm:pt>
    <dgm:pt modelId="{7B5704DD-C01B-4620-BFE1-066B4F2F1E95}" type="pres">
      <dgm:prSet presAssocID="{76255C3B-42D7-4C3E-B656-58CF562B17EC}" presName="thickLine" presStyleLbl="alignNode1" presStyleIdx="1" presStyleCnt="4"/>
      <dgm:spPr/>
    </dgm:pt>
    <dgm:pt modelId="{2E4D2975-4F34-4F69-9344-9E72A044900F}" type="pres">
      <dgm:prSet presAssocID="{76255C3B-42D7-4C3E-B656-58CF562B17EC}" presName="horz1" presStyleCnt="0"/>
      <dgm:spPr/>
    </dgm:pt>
    <dgm:pt modelId="{455F90BC-A318-4F86-8085-FDA10619D51A}" type="pres">
      <dgm:prSet presAssocID="{76255C3B-42D7-4C3E-B656-58CF562B17EC}" presName="tx1" presStyleLbl="revTx" presStyleIdx="1" presStyleCnt="4"/>
      <dgm:spPr/>
    </dgm:pt>
    <dgm:pt modelId="{C785BC28-F60F-47C6-8374-02303EBDBFCE}" type="pres">
      <dgm:prSet presAssocID="{76255C3B-42D7-4C3E-B656-58CF562B17EC}" presName="vert1" presStyleCnt="0"/>
      <dgm:spPr/>
    </dgm:pt>
    <dgm:pt modelId="{160166BE-C002-4E82-9BF9-27B88E2AA1E0}" type="pres">
      <dgm:prSet presAssocID="{25254331-EAF4-4CA5-ACE1-AF5D91DA8B56}" presName="thickLine" presStyleLbl="alignNode1" presStyleIdx="2" presStyleCnt="4"/>
      <dgm:spPr/>
    </dgm:pt>
    <dgm:pt modelId="{C35E63E4-5BAD-4CEA-B307-F51007BA1F52}" type="pres">
      <dgm:prSet presAssocID="{25254331-EAF4-4CA5-ACE1-AF5D91DA8B56}" presName="horz1" presStyleCnt="0"/>
      <dgm:spPr/>
    </dgm:pt>
    <dgm:pt modelId="{91FF18D7-1212-4525-BC63-EF93D04BF57E}" type="pres">
      <dgm:prSet presAssocID="{25254331-EAF4-4CA5-ACE1-AF5D91DA8B56}" presName="tx1" presStyleLbl="revTx" presStyleIdx="2" presStyleCnt="4"/>
      <dgm:spPr/>
    </dgm:pt>
    <dgm:pt modelId="{008BC8DC-DF09-4D77-B3DC-98EDD3DB0AD2}" type="pres">
      <dgm:prSet presAssocID="{25254331-EAF4-4CA5-ACE1-AF5D91DA8B56}" presName="vert1" presStyleCnt="0"/>
      <dgm:spPr/>
    </dgm:pt>
    <dgm:pt modelId="{107B9A0C-F95D-4E1B-932D-6D3EAEABCE69}" type="pres">
      <dgm:prSet presAssocID="{DB322DCA-E701-4B68-8B68-B41977439757}" presName="thickLine" presStyleLbl="alignNode1" presStyleIdx="3" presStyleCnt="4"/>
      <dgm:spPr/>
    </dgm:pt>
    <dgm:pt modelId="{14037854-7F91-490A-8595-8296CEF6D8F3}" type="pres">
      <dgm:prSet presAssocID="{DB322DCA-E701-4B68-8B68-B41977439757}" presName="horz1" presStyleCnt="0"/>
      <dgm:spPr/>
    </dgm:pt>
    <dgm:pt modelId="{D90E6336-2721-48A8-9301-CC71E12F5191}" type="pres">
      <dgm:prSet presAssocID="{DB322DCA-E701-4B68-8B68-B41977439757}" presName="tx1" presStyleLbl="revTx" presStyleIdx="3" presStyleCnt="4"/>
      <dgm:spPr/>
    </dgm:pt>
    <dgm:pt modelId="{731F7A59-840B-4230-B502-410F878017DE}" type="pres">
      <dgm:prSet presAssocID="{DB322DCA-E701-4B68-8B68-B41977439757}" presName="vert1" presStyleCnt="0"/>
      <dgm:spPr/>
    </dgm:pt>
  </dgm:ptLst>
  <dgm:cxnLst>
    <dgm:cxn modelId="{8939960D-5ECC-4D39-BEBC-67FCC709392F}" srcId="{0AE87ED9-F3BD-4F7F-81CA-E8AA57DD1F2C}" destId="{DB322DCA-E701-4B68-8B68-B41977439757}" srcOrd="3" destOrd="0" parTransId="{71830793-795C-42B3-AA39-F6CD3B0FB739}" sibTransId="{7F379D37-0BE1-4DE7-A19F-7B7C25B27249}"/>
    <dgm:cxn modelId="{3C7B7D24-6093-44CB-ADE1-A1D28F8F4102}" type="presOf" srcId="{25254331-EAF4-4CA5-ACE1-AF5D91DA8B56}" destId="{91FF18D7-1212-4525-BC63-EF93D04BF57E}" srcOrd="0" destOrd="0" presId="urn:microsoft.com/office/officeart/2008/layout/LinedList"/>
    <dgm:cxn modelId="{44746928-4AD2-4958-A7FA-50B76B069648}" srcId="{0AE87ED9-F3BD-4F7F-81CA-E8AA57DD1F2C}" destId="{76255C3B-42D7-4C3E-B656-58CF562B17EC}" srcOrd="1" destOrd="0" parTransId="{EA35F4EF-66E2-4CC2-AAE2-53E90535C26D}" sibTransId="{86293175-BCC4-40E6-95E1-E43C14D96DD6}"/>
    <dgm:cxn modelId="{4FF9D92A-14BA-425A-A033-2406460CCFEC}" type="presOf" srcId="{0AE87ED9-F3BD-4F7F-81CA-E8AA57DD1F2C}" destId="{03714127-BB06-47C8-A489-96AE2FBB0B44}" srcOrd="0" destOrd="0" presId="urn:microsoft.com/office/officeart/2008/layout/LinedList"/>
    <dgm:cxn modelId="{E073A4A5-E438-4248-80A7-F38CC60B1A15}" srcId="{0AE87ED9-F3BD-4F7F-81CA-E8AA57DD1F2C}" destId="{0F3BB492-4D96-4D57-BF14-9FA63FCC932A}" srcOrd="0" destOrd="0" parTransId="{4AA7C93C-BB9C-42F1-9BBA-DACFF7E28D3D}" sibTransId="{B16CFF8F-A42B-416C-8B1A-1E7BB21D0636}"/>
    <dgm:cxn modelId="{B83EB4E1-209C-43EE-83E1-82F596BD4E19}" type="presOf" srcId="{DB322DCA-E701-4B68-8B68-B41977439757}" destId="{D90E6336-2721-48A8-9301-CC71E12F5191}" srcOrd="0" destOrd="0" presId="urn:microsoft.com/office/officeart/2008/layout/LinedList"/>
    <dgm:cxn modelId="{84E4B7ED-763B-4E1F-8372-32E4F739765A}" type="presOf" srcId="{76255C3B-42D7-4C3E-B656-58CF562B17EC}" destId="{455F90BC-A318-4F86-8085-FDA10619D51A}" srcOrd="0" destOrd="0" presId="urn:microsoft.com/office/officeart/2008/layout/LinedList"/>
    <dgm:cxn modelId="{2C8649F4-4000-42C6-8927-C1CDA74D4B68}" srcId="{0AE87ED9-F3BD-4F7F-81CA-E8AA57DD1F2C}" destId="{25254331-EAF4-4CA5-ACE1-AF5D91DA8B56}" srcOrd="2" destOrd="0" parTransId="{7A6A62AE-062D-49A2-B5F1-395D56821F3B}" sibTransId="{6B5F88E2-38E1-41EF-ACDE-513BE8E21F03}"/>
    <dgm:cxn modelId="{C89ECCF7-F8F0-47AA-B471-48F88F0ECCFE}" type="presOf" srcId="{0F3BB492-4D96-4D57-BF14-9FA63FCC932A}" destId="{F87E6E83-7123-40A1-9BD8-906CC63EAA16}" srcOrd="0" destOrd="0" presId="urn:microsoft.com/office/officeart/2008/layout/LinedList"/>
    <dgm:cxn modelId="{0BBF99A7-1ADE-46B4-9E1D-3C44B1137C35}" type="presParOf" srcId="{03714127-BB06-47C8-A489-96AE2FBB0B44}" destId="{E6779BC5-5EF0-42E8-B04E-3EB4F54373AB}" srcOrd="0" destOrd="0" presId="urn:microsoft.com/office/officeart/2008/layout/LinedList"/>
    <dgm:cxn modelId="{096757C4-93C7-4852-AC2B-7E3D67FE3DC8}" type="presParOf" srcId="{03714127-BB06-47C8-A489-96AE2FBB0B44}" destId="{FE7EBD6D-0CEC-4259-82AD-17B13217C45E}" srcOrd="1" destOrd="0" presId="urn:microsoft.com/office/officeart/2008/layout/LinedList"/>
    <dgm:cxn modelId="{EC17D5AF-AFA1-4AC7-B09C-7150C97BA97D}" type="presParOf" srcId="{FE7EBD6D-0CEC-4259-82AD-17B13217C45E}" destId="{F87E6E83-7123-40A1-9BD8-906CC63EAA16}" srcOrd="0" destOrd="0" presId="urn:microsoft.com/office/officeart/2008/layout/LinedList"/>
    <dgm:cxn modelId="{70BD761F-A7CB-45F3-82D8-ECB01B7AE4CE}" type="presParOf" srcId="{FE7EBD6D-0CEC-4259-82AD-17B13217C45E}" destId="{087ED58A-8AE5-4FD5-AC64-7B9540D044D5}" srcOrd="1" destOrd="0" presId="urn:microsoft.com/office/officeart/2008/layout/LinedList"/>
    <dgm:cxn modelId="{30BC6A6F-E183-4872-BDC9-4A9DCC44071D}" type="presParOf" srcId="{03714127-BB06-47C8-A489-96AE2FBB0B44}" destId="{7B5704DD-C01B-4620-BFE1-066B4F2F1E95}" srcOrd="2" destOrd="0" presId="urn:microsoft.com/office/officeart/2008/layout/LinedList"/>
    <dgm:cxn modelId="{C54DE709-F441-4642-AD7A-D9CF7E220837}" type="presParOf" srcId="{03714127-BB06-47C8-A489-96AE2FBB0B44}" destId="{2E4D2975-4F34-4F69-9344-9E72A044900F}" srcOrd="3" destOrd="0" presId="urn:microsoft.com/office/officeart/2008/layout/LinedList"/>
    <dgm:cxn modelId="{01234A98-8F2B-4933-9135-5D054F0D6669}" type="presParOf" srcId="{2E4D2975-4F34-4F69-9344-9E72A044900F}" destId="{455F90BC-A318-4F86-8085-FDA10619D51A}" srcOrd="0" destOrd="0" presId="urn:microsoft.com/office/officeart/2008/layout/LinedList"/>
    <dgm:cxn modelId="{D563E9C8-3A06-487A-B55F-4536C5D7375B}" type="presParOf" srcId="{2E4D2975-4F34-4F69-9344-9E72A044900F}" destId="{C785BC28-F60F-47C6-8374-02303EBDBFCE}" srcOrd="1" destOrd="0" presId="urn:microsoft.com/office/officeart/2008/layout/LinedList"/>
    <dgm:cxn modelId="{2E6B8890-4294-4FCA-B0B5-AEA20F7A9E7D}" type="presParOf" srcId="{03714127-BB06-47C8-A489-96AE2FBB0B44}" destId="{160166BE-C002-4E82-9BF9-27B88E2AA1E0}" srcOrd="4" destOrd="0" presId="urn:microsoft.com/office/officeart/2008/layout/LinedList"/>
    <dgm:cxn modelId="{3648AA8B-4812-4290-81F9-077A1CEBA793}" type="presParOf" srcId="{03714127-BB06-47C8-A489-96AE2FBB0B44}" destId="{C35E63E4-5BAD-4CEA-B307-F51007BA1F52}" srcOrd="5" destOrd="0" presId="urn:microsoft.com/office/officeart/2008/layout/LinedList"/>
    <dgm:cxn modelId="{AC5C6792-7BF9-450D-989F-D0853CC6DC09}" type="presParOf" srcId="{C35E63E4-5BAD-4CEA-B307-F51007BA1F52}" destId="{91FF18D7-1212-4525-BC63-EF93D04BF57E}" srcOrd="0" destOrd="0" presId="urn:microsoft.com/office/officeart/2008/layout/LinedList"/>
    <dgm:cxn modelId="{3734BAAF-7646-40C1-84DA-C95CBA4A4CA0}" type="presParOf" srcId="{C35E63E4-5BAD-4CEA-B307-F51007BA1F52}" destId="{008BC8DC-DF09-4D77-B3DC-98EDD3DB0AD2}" srcOrd="1" destOrd="0" presId="urn:microsoft.com/office/officeart/2008/layout/LinedList"/>
    <dgm:cxn modelId="{D5759600-7E09-406B-96F3-B753A2A9C798}" type="presParOf" srcId="{03714127-BB06-47C8-A489-96AE2FBB0B44}" destId="{107B9A0C-F95D-4E1B-932D-6D3EAEABCE69}" srcOrd="6" destOrd="0" presId="urn:microsoft.com/office/officeart/2008/layout/LinedList"/>
    <dgm:cxn modelId="{6E5FC1EF-E7F8-4AC5-A305-C6F48CC33CDF}" type="presParOf" srcId="{03714127-BB06-47C8-A489-96AE2FBB0B44}" destId="{14037854-7F91-490A-8595-8296CEF6D8F3}" srcOrd="7" destOrd="0" presId="urn:microsoft.com/office/officeart/2008/layout/LinedList"/>
    <dgm:cxn modelId="{41D46174-3794-4757-A306-C84F6D6D155C}" type="presParOf" srcId="{14037854-7F91-490A-8595-8296CEF6D8F3}" destId="{D90E6336-2721-48A8-9301-CC71E12F5191}" srcOrd="0" destOrd="0" presId="urn:microsoft.com/office/officeart/2008/layout/LinedList"/>
    <dgm:cxn modelId="{862E485F-DF98-4464-9FE5-A70AF7742FA0}" type="presParOf" srcId="{14037854-7F91-490A-8595-8296CEF6D8F3}" destId="{731F7A59-840B-4230-B502-410F878017DE}"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79BC5-5EF0-42E8-B04E-3EB4F54373AB}">
      <dsp:nvSpPr>
        <dsp:cNvPr id="0" name=""/>
        <dsp:cNvSpPr/>
      </dsp:nvSpPr>
      <dsp:spPr>
        <a:xfrm>
          <a:off x="0" y="0"/>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7E6E83-7123-40A1-9BD8-906CC63EAA16}">
      <dsp:nvSpPr>
        <dsp:cNvPr id="0" name=""/>
        <dsp:cNvSpPr/>
      </dsp:nvSpPr>
      <dsp:spPr>
        <a:xfrm>
          <a:off x="0" y="0"/>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 class represents a concept which encapsulates state (attributes) and behaviors (operations).</a:t>
          </a:r>
        </a:p>
      </dsp:txBody>
      <dsp:txXfrm>
        <a:off x="0" y="0"/>
        <a:ext cx="5867480" cy="1109602"/>
      </dsp:txXfrm>
    </dsp:sp>
    <dsp:sp modelId="{7B5704DD-C01B-4620-BFE1-066B4F2F1E95}">
      <dsp:nvSpPr>
        <dsp:cNvPr id="0" name=""/>
        <dsp:cNvSpPr/>
      </dsp:nvSpPr>
      <dsp:spPr>
        <a:xfrm>
          <a:off x="0" y="1109602"/>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F90BC-A318-4F86-8085-FDA10619D51A}">
      <dsp:nvSpPr>
        <dsp:cNvPr id="0" name=""/>
        <dsp:cNvSpPr/>
      </dsp:nvSpPr>
      <dsp:spPr>
        <a:xfrm>
          <a:off x="0" y="1109602"/>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Each attribute has type.</a:t>
          </a:r>
        </a:p>
      </dsp:txBody>
      <dsp:txXfrm>
        <a:off x="0" y="1109602"/>
        <a:ext cx="5867480" cy="1109602"/>
      </dsp:txXfrm>
    </dsp:sp>
    <dsp:sp modelId="{160166BE-C002-4E82-9BF9-27B88E2AA1E0}">
      <dsp:nvSpPr>
        <dsp:cNvPr id="0" name=""/>
        <dsp:cNvSpPr/>
      </dsp:nvSpPr>
      <dsp:spPr>
        <a:xfrm>
          <a:off x="0" y="2219205"/>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FF18D7-1212-4525-BC63-EF93D04BF57E}">
      <dsp:nvSpPr>
        <dsp:cNvPr id="0" name=""/>
        <dsp:cNvSpPr/>
      </dsp:nvSpPr>
      <dsp:spPr>
        <a:xfrm>
          <a:off x="0" y="2219205"/>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Each operation has a signature.</a:t>
          </a:r>
        </a:p>
      </dsp:txBody>
      <dsp:txXfrm>
        <a:off x="0" y="2219205"/>
        <a:ext cx="5867480" cy="1109602"/>
      </dsp:txXfrm>
    </dsp:sp>
    <dsp:sp modelId="{107B9A0C-F95D-4E1B-932D-6D3EAEABCE69}">
      <dsp:nvSpPr>
        <dsp:cNvPr id="0" name=""/>
        <dsp:cNvSpPr/>
      </dsp:nvSpPr>
      <dsp:spPr>
        <a:xfrm>
          <a:off x="0" y="3328808"/>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0E6336-2721-48A8-9301-CC71E12F5191}">
      <dsp:nvSpPr>
        <dsp:cNvPr id="0" name=""/>
        <dsp:cNvSpPr/>
      </dsp:nvSpPr>
      <dsp:spPr>
        <a:xfrm>
          <a:off x="0" y="3328809"/>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 a class diagram, the class name is the </a:t>
          </a:r>
          <a:r>
            <a:rPr lang="en-US" sz="2300" i="1" kern="1200"/>
            <a:t>only mandatory information.</a:t>
          </a:r>
          <a:endParaRPr lang="en-US" sz="2300" kern="1200"/>
        </a:p>
      </dsp:txBody>
      <dsp:txXfrm>
        <a:off x="0" y="3328809"/>
        <a:ext cx="5867480" cy="11096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11/12/21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odel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Software_engineer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 </a:t>
            </a:r>
            <a:br>
              <a:rPr lang="en-US" dirty="0"/>
            </a:br>
            <a:r>
              <a:rPr lang="en-US" dirty="0"/>
              <a:t>I am here with Natnael Tsige and Andrew </a:t>
            </a:r>
            <a:r>
              <a:rPr lang="en-US" dirty="0" err="1"/>
              <a:t>Chimbanga</a:t>
            </a:r>
            <a:r>
              <a:rPr lang="en-US" dirty="0"/>
              <a:t> to present on the UML Class Diagram</a:t>
            </a:r>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revisit Domain model. We stated earlier </a:t>
            </a:r>
            <a:r>
              <a:rPr lang="en-US" b="0" i="0" dirty="0">
                <a:solidFill>
                  <a:srgbClr val="202122"/>
                </a:solidFill>
                <a:effectLst/>
                <a:latin typeface="Arial" panose="020B0604020202020204" pitchFamily="34" charset="0"/>
              </a:rPr>
              <a:t>domain model is presented using class diagram to visualize a model system at its most basic form. Now that we have seen what class is let’s make a comparison between class diagram and domain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Domain models are conceptual while class diagrams are both conceptual logical (Solution-independent)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Domain model classes show only important attributes with no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Attributes do not have data types specified in domain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While there are very similar there a few future that distinguish them from each 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Let’s revisit the point sale application from our class to illustrate the difference.</a:t>
            </a:r>
            <a:br>
              <a:rPr lang="en-US" sz="1200" dirty="0">
                <a:solidFill>
                  <a:schemeClr val="tx1">
                    <a:alpha val="60000"/>
                  </a:schemeClr>
                </a:solidFill>
              </a:rPr>
            </a:br>
            <a:r>
              <a:rPr lang="en-US" sz="1200" dirty="0">
                <a:solidFill>
                  <a:schemeClr val="tx1">
                    <a:alpha val="60000"/>
                  </a:schemeClr>
                </a:solidFill>
              </a:rPr>
              <a:t>Most notable difference here is there are only tow boxes in class. That is because in domain model we don’t specify properties, another notable difference here is that we also don’t have access modifiers for  the attributes whereas in class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alpha val="60000"/>
                </a:schemeClr>
              </a:solidFill>
            </a:endParaRPr>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496809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So which do we use to model our system. </a:t>
            </a:r>
          </a:p>
          <a:p>
            <a:pPr marL="3429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Perspectives of Class Diagrams</a:t>
            </a:r>
          </a:p>
          <a:p>
            <a:pPr marL="342900">
              <a:buFont typeface="Arial" panose="020B0604020202020204" pitchFamily="34" charset="0"/>
              <a:buChar char="•"/>
            </a:pPr>
            <a:r>
              <a:rPr lang="en-US" sz="1200" dirty="0"/>
              <a:t>Choice of perspective depends on how far along you are in the development process. </a:t>
            </a:r>
          </a:p>
          <a:p>
            <a:pPr marL="342900">
              <a:buFont typeface="Arial" panose="020B0604020202020204" pitchFamily="34" charset="0"/>
              <a:buChar char="•"/>
            </a:pPr>
            <a:r>
              <a:rPr lang="en-US" sz="1200" b="1" dirty="0"/>
              <a:t>Domain model</a:t>
            </a:r>
            <a:r>
              <a:rPr lang="en-US" sz="1200" dirty="0"/>
              <a:t>: is best used during its formulation, for example, you would seldom move past the conceptual perspective. </a:t>
            </a:r>
          </a:p>
          <a:p>
            <a:pPr marL="342900">
              <a:buFont typeface="Arial" panose="020B0604020202020204" pitchFamily="34" charset="0"/>
              <a:buChar char="•"/>
            </a:pPr>
            <a:r>
              <a:rPr lang="en-US" sz="1200" b="1" dirty="0"/>
              <a:t>Analysis models </a:t>
            </a:r>
            <a:r>
              <a:rPr lang="en-US" sz="1200" dirty="0"/>
              <a:t>will typically feature a mix of conceptual and specification perspectives. </a:t>
            </a:r>
          </a:p>
          <a:p>
            <a:pPr marL="342900">
              <a:buFont typeface="Arial" panose="020B0604020202020204" pitchFamily="34" charset="0"/>
              <a:buChar char="•"/>
            </a:pPr>
            <a:r>
              <a:rPr lang="en-US" sz="1200" b="1" dirty="0"/>
              <a:t>Design model </a:t>
            </a:r>
            <a:r>
              <a:rPr lang="en-US" sz="1200" dirty="0"/>
              <a:t>development will typically start with heavy emphasis on the specification perspective and evolve into the implementation perspective.</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651378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importance of using UML aside what we have mention at the begin of the 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ea typeface="+mj-ea"/>
                <a:cs typeface="+mj-cs"/>
              </a:rPr>
              <a:t>UML precisely conveys how code should be implemented from diagrams when it is used correctly.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ea typeface="+mj-ea"/>
                <a:cs typeface="+mj-cs"/>
              </a:rPr>
              <a:t>If precisely interpreted, the implemented code will correctly reflect the intent of the designer.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ea typeface="+mj-ea"/>
                <a:cs typeface="+mj-cs"/>
              </a:rPr>
              <a:t>Any question?</a:t>
            </a:r>
          </a:p>
          <a:p>
            <a:r>
              <a:rPr lang="en-US" dirty="0"/>
              <a:t>So now that we have seen the class element of class diagram, now I will pass the mic on to </a:t>
            </a:r>
            <a:r>
              <a:rPr lang="en-US" dirty="0" err="1"/>
              <a:t>Afoke</a:t>
            </a:r>
            <a:r>
              <a:rPr lang="en-US" dirty="0"/>
              <a:t>, </a:t>
            </a:r>
            <a:r>
              <a:rPr lang="en-US"/>
              <a:t>to explain </a:t>
            </a:r>
            <a:r>
              <a:rPr lang="en-US" dirty="0"/>
              <a:t>the relationship aspect of class diagram.</a:t>
            </a:r>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66996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can be related to each other in several ways. </a:t>
            </a:r>
          </a:p>
          <a:p>
            <a:r>
              <a:rPr lang="en-US" dirty="0"/>
              <a:t>Here is a list showing the different types of relationships classes can have. </a:t>
            </a:r>
          </a:p>
          <a:p>
            <a:r>
              <a:rPr lang="en-US" dirty="0"/>
              <a:t>We would go through each one of them in the next couple of slides.</a:t>
            </a:r>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339740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association is a broad term that encompasses any logical relationship between classes.</a:t>
            </a:r>
          </a:p>
          <a:p>
            <a:r>
              <a:rPr lang="en-US" dirty="0"/>
              <a:t>In the example seen here, a passenger and an airline are linked. This is shown by just a simple straight line from one class to the other.</a:t>
            </a:r>
            <a:br>
              <a:rPr lang="en-US" dirty="0"/>
            </a:br>
            <a:br>
              <a:rPr lang="en-US" dirty="0"/>
            </a:br>
            <a:r>
              <a:rPr lang="en-US" dirty="0"/>
              <a:t>An association can be reflexive or directed.</a:t>
            </a:r>
          </a:p>
          <a:p>
            <a:endParaRPr lang="en-US" dirty="0"/>
          </a:p>
          <a:p>
            <a:r>
              <a:rPr lang="en-US" dirty="0"/>
              <a:t>A reflexive association as seen here occurs when a class has multiple functions. With the example of a staff member of an airline, he/she may be a pilot, guard, maintenance engineer etc. </a:t>
            </a:r>
          </a:p>
          <a:p>
            <a:endParaRPr lang="en-US" dirty="0"/>
          </a:p>
          <a:p>
            <a:r>
              <a:rPr lang="en-US" dirty="0"/>
              <a:t>Directed association occurs when there is a directional flow of classes. Having the container-contained relationship.</a:t>
            </a:r>
          </a:p>
          <a:p>
            <a:r>
              <a:rPr lang="en-US" dirty="0"/>
              <a:t>In our example here, an airplane contains passengers.</a:t>
            </a:r>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1345497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Inheritance or Generalization is a type of relationship which occurs when an associated class is a child of another by virtue of assuming the same functionalities of the parent class.</a:t>
            </a:r>
          </a:p>
          <a:p>
            <a:r>
              <a:rPr lang="en-US" dirty="0"/>
              <a:t>This relationship can also be described as an “is-a” relationship and here are some examples.</a:t>
            </a:r>
          </a:p>
          <a:p>
            <a:r>
              <a:rPr lang="en-US" dirty="0"/>
              <a:t>SubClass1 is a child class of Superclass. So also, for subclass2.</a:t>
            </a:r>
          </a:p>
          <a:p>
            <a:r>
              <a:rPr lang="en-US" dirty="0"/>
              <a:t>Both subclasses are a more specialized form of Superclass.</a:t>
            </a:r>
          </a:p>
          <a:p>
            <a:r>
              <a:rPr lang="en-US" dirty="0"/>
              <a:t>To show inheritance relationship, a solid line from the child class to the parent class is drawn using an unfilled arrow-head.</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715794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Inheritance relationships are useful in order to avoid redundancy in program implementations.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a good practice to generalize certain states and behaviors that some classes may share in a single class,  and the instance of these classes can inherit those states and behaviors. </a:t>
            </a:r>
            <a:br>
              <a:rPr lang="en-US" sz="1200" dirty="0"/>
            </a:br>
            <a:br>
              <a:rPr lang="en-US" sz="1200" dirty="0"/>
            </a:br>
            <a:r>
              <a:rPr lang="en-US" sz="1200" dirty="0"/>
              <a:t>The inheritance relationship is shown as a solid line with a filled in arrow-head.</a:t>
            </a:r>
            <a:br>
              <a:rPr lang="en-US" sz="1200" dirty="0"/>
            </a:br>
            <a:br>
              <a:rPr lang="en-US" sz="1200" dirty="0"/>
            </a:br>
            <a:r>
              <a:rPr lang="en-US" sz="1200" dirty="0"/>
              <a:t>In this example Savings account and Checking accounts both inherits from Bank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356075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b="0" dirty="0"/>
              <a:t>Cardinality indicates the number of instances of one class linked to one instance of the other class. </a:t>
            </a:r>
          </a:p>
          <a:p>
            <a:pPr>
              <a:lnSpc>
                <a:spcPct val="150000"/>
              </a:lnSpc>
            </a:pPr>
            <a:r>
              <a:rPr lang="en-US" sz="1200" dirty="0"/>
              <a:t>For example, one company will have one or more employees, but each employee works for just one company.</a:t>
            </a:r>
          </a:p>
          <a:p>
            <a:pPr>
              <a:lnSpc>
                <a:spcPct val="150000"/>
              </a:lnSpc>
            </a:pPr>
            <a:r>
              <a:rPr lang="en-US" sz="1200" dirty="0"/>
              <a:t>Another example is the pages to book or chapters to book relationship seen here. One book can have many chapters.</a:t>
            </a:r>
          </a:p>
          <a:p>
            <a:pPr>
              <a:lnSpc>
                <a:spcPct val="150000"/>
              </a:lnSpc>
            </a:pPr>
            <a:r>
              <a:rPr lang="en-US" sz="1200" dirty="0"/>
              <a:t>Cardinality is expressed in terms of:</a:t>
            </a:r>
          </a:p>
          <a:p>
            <a:pPr marL="285750" indent="-285750">
              <a:lnSpc>
                <a:spcPct val="150000"/>
              </a:lnSpc>
              <a:buFont typeface="Arial" panose="020B0604020202020204" pitchFamily="34" charset="0"/>
              <a:buChar char="•"/>
            </a:pPr>
            <a:r>
              <a:rPr lang="en-US" sz="1200" dirty="0"/>
              <a:t>One to one</a:t>
            </a:r>
          </a:p>
          <a:p>
            <a:pPr marL="285750" indent="-285750">
              <a:lnSpc>
                <a:spcPct val="150000"/>
              </a:lnSpc>
              <a:buFont typeface="Arial" panose="020B0604020202020204" pitchFamily="34" charset="0"/>
              <a:buChar char="•"/>
            </a:pPr>
            <a:r>
              <a:rPr lang="en-US" sz="1200" dirty="0"/>
              <a:t>One to many</a:t>
            </a:r>
          </a:p>
          <a:p>
            <a:pPr marL="285750" indent="-285750">
              <a:lnSpc>
                <a:spcPct val="150000"/>
              </a:lnSpc>
              <a:buFont typeface="Arial" panose="020B0604020202020204" pitchFamily="34" charset="0"/>
              <a:buChar char="•"/>
            </a:pPr>
            <a:r>
              <a:rPr lang="en-US" sz="1200" dirty="0"/>
              <a:t>Many to many</a:t>
            </a:r>
          </a:p>
          <a:p>
            <a:br>
              <a:rPr lang="en-US" dirty="0"/>
            </a:br>
            <a:r>
              <a:rPr lang="en-US" dirty="0"/>
              <a:t>Is there another potential relationship that can be seen from this example on the slide?</a:t>
            </a:r>
            <a:br>
              <a:rPr lang="en-US" dirty="0"/>
            </a:br>
            <a:r>
              <a:rPr lang="en-US" dirty="0"/>
              <a:t>Yes, pages can be related to Chapters in a multiplicity relationship.</a:t>
            </a:r>
            <a:br>
              <a:rPr lang="en-US" dirty="0"/>
            </a:br>
            <a:r>
              <a:rPr lang="en-US" dirty="0"/>
              <a:t>In this case one chapter can have many pages 1 …* relationship.</a:t>
            </a:r>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938682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Aggregation is a special type of association.</a:t>
            </a:r>
            <a:br>
              <a:rPr lang="en-US" dirty="0"/>
            </a:br>
            <a:r>
              <a:rPr lang="en-US" dirty="0"/>
              <a:t>Here, a child can exist independently of the parent</a:t>
            </a:r>
          </a:p>
          <a:p>
            <a:pPr marL="285750" indent="-285750">
              <a:buFont typeface="Arial" panose="020B0604020202020204" pitchFamily="34" charset="0"/>
              <a:buChar char="•"/>
            </a:pPr>
            <a:r>
              <a:rPr lang="en-US" dirty="0"/>
              <a:t>It represents a "part of" relationship.</a:t>
            </a:r>
          </a:p>
          <a:p>
            <a:pPr marL="285750" indent="-285750">
              <a:buFont typeface="Arial" panose="020B0604020202020204" pitchFamily="34" charset="0"/>
              <a:buChar char="•"/>
            </a:pPr>
            <a:r>
              <a:rPr lang="en-US" dirty="0"/>
              <a:t>Like students(child class) is a part of Class (parent class) </a:t>
            </a:r>
          </a:p>
          <a:p>
            <a:pPr marL="285750" indent="-285750">
              <a:buFont typeface="Arial" panose="020B0604020202020204" pitchFamily="34" charset="0"/>
              <a:buChar char="•"/>
            </a:pPr>
            <a:r>
              <a:rPr lang="en-US" dirty="0"/>
              <a:t>Another good example showing aggregation is the one seen on the slide with wolf as the child class and the pack of wolves as the parent class.</a:t>
            </a:r>
          </a:p>
          <a:p>
            <a:pPr marL="285750" indent="-285750">
              <a:buFont typeface="Arial" panose="020B0604020202020204" pitchFamily="34" charset="0"/>
              <a:buChar char="•"/>
            </a:pPr>
            <a:r>
              <a:rPr lang="en-US" dirty="0"/>
              <a:t>Objects of the wolf class and the pack of wolves' class have separate lifetimes and can exist independently.</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305503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Composition is a different type of relationship where parts are destroyed when the whole is destroyed.</a:t>
            </a:r>
          </a:p>
          <a:p>
            <a:r>
              <a:rPr lang="en-US" dirty="0"/>
              <a:t>In this relationship, there is some level of dependency on the parent class. </a:t>
            </a:r>
          </a:p>
          <a:p>
            <a:r>
              <a:rPr lang="en-US" dirty="0"/>
              <a:t>The parent class is composed of the child classes.</a:t>
            </a:r>
          </a:p>
          <a:p>
            <a:r>
              <a:rPr lang="en-US" dirty="0"/>
              <a:t>For example;</a:t>
            </a:r>
          </a:p>
          <a:p>
            <a:pPr marL="285750" indent="-285750">
              <a:buFont typeface="Arial" panose="020B0604020202020204" pitchFamily="34" charset="0"/>
              <a:buChar char="•"/>
            </a:pPr>
            <a:r>
              <a:rPr lang="en-US" dirty="0"/>
              <a:t>Pages and Chapter objects live and die with Book object.</a:t>
            </a:r>
          </a:p>
          <a:p>
            <a:pPr marL="285750" indent="-285750">
              <a:buFont typeface="Arial" panose="020B0604020202020204" pitchFamily="34" charset="0"/>
              <a:buChar char="•"/>
            </a:pPr>
            <a:r>
              <a:rPr lang="en-US" dirty="0"/>
              <a:t>Pages cannot stand by itself, and chapters cannot also stand by itself</a:t>
            </a:r>
          </a:p>
          <a:p>
            <a:pPr marL="285750" indent="-285750">
              <a:buFont typeface="Arial" panose="020B0604020202020204" pitchFamily="34" charset="0"/>
              <a:buChar char="•"/>
            </a:pPr>
            <a:endParaRPr lang="en-US" dirty="0"/>
          </a:p>
          <a:p>
            <a:r>
              <a:rPr lang="en-US" dirty="0"/>
              <a:t>The relationship is displayed as a solid line with a filled diamond head at the association end, which is connected to the class that represents the whole or composite.</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2001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guide us through this presentation, we would discuss the concept of modeling, what UML means, we would delve into Class diagrams and then into our exercises for a class diagram followed by its code implementation.</a:t>
            </a:r>
          </a:p>
          <a:p>
            <a:r>
              <a:rPr lang="en-US" dirty="0"/>
              <a:t>To start us off, here is Natnael.</a:t>
            </a:r>
          </a:p>
        </p:txBody>
      </p:sp>
      <p:sp>
        <p:nvSpPr>
          <p:cNvPr id="4" name="Slide Number Placeholder 3"/>
          <p:cNvSpPr>
            <a:spLocks noGrp="1"/>
          </p:cNvSpPr>
          <p:nvPr>
            <p:ph type="sldNum" sz="quarter" idx="5"/>
          </p:nvPr>
        </p:nvSpPr>
        <p:spPr/>
        <p:txBody>
          <a:bodyPr/>
          <a:lstStyle/>
          <a:p>
            <a:fld id="{E7CCE34D-CFF1-4FFE-815B-D050E7ED2DFD}" type="slidenum">
              <a:rPr lang="en-US" smtClean="0"/>
              <a:t>2</a:t>
            </a:fld>
            <a:endParaRPr lang="en-US"/>
          </a:p>
        </p:txBody>
      </p:sp>
    </p:spTree>
    <p:extLst>
      <p:ext uri="{BB962C8B-B14F-4D97-AF65-F5344CB8AC3E}">
        <p14:creationId xmlns:p14="http://schemas.microsoft.com/office/powerpoint/2010/main" val="4001899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Dependency </a:t>
            </a:r>
            <a:r>
              <a:rPr lang="en-US" b="0" i="0" dirty="0">
                <a:solidFill>
                  <a:srgbClr val="BDC1C6"/>
                </a:solidFill>
                <a:effectLst/>
                <a:latin typeface="Roboto" panose="020B0604020202020204" pitchFamily="2" charset="0"/>
              </a:rPr>
              <a:t>is</a:t>
            </a:r>
            <a:r>
              <a:rPr lang="en-US" b="1" i="0" dirty="0">
                <a:solidFill>
                  <a:srgbClr val="BDC1C6"/>
                </a:solidFill>
                <a:effectLst/>
                <a:latin typeface="Roboto" panose="020B0604020202020204" pitchFamily="2" charset="0"/>
              </a:rPr>
              <a:t> </a:t>
            </a:r>
            <a:r>
              <a:rPr lang="en-US" b="0" i="0" dirty="0">
                <a:solidFill>
                  <a:srgbClr val="BDC1C6"/>
                </a:solidFill>
                <a:effectLst/>
                <a:latin typeface="Roboto" panose="020B0604020202020204" pitchFamily="2" charset="0"/>
              </a:rPr>
              <a:t>another type of UML class diagram relationship that shows that an element, or set of elements, requires other model elements for their specification or implementation. </a:t>
            </a:r>
          </a:p>
          <a:p>
            <a:r>
              <a:rPr lang="en-US" b="0" i="0" dirty="0">
                <a:solidFill>
                  <a:srgbClr val="BDC1C6"/>
                </a:solidFill>
                <a:effectLst/>
                <a:latin typeface="Roboto" panose="020B0604020202020204" pitchFamily="2" charset="0"/>
              </a:rPr>
              <a:t>The element is dependent upon the independent element, called the supplier.</a:t>
            </a:r>
          </a:p>
          <a:p>
            <a:r>
              <a:rPr lang="en-US" b="0" i="0" dirty="0">
                <a:solidFill>
                  <a:srgbClr val="BDC1C6"/>
                </a:solidFill>
                <a:effectLst/>
                <a:latin typeface="Roboto" panose="020B0604020202020204" pitchFamily="2" charset="0"/>
              </a:rPr>
              <a:t>This relationship is also called the supplier-client relationship</a:t>
            </a:r>
          </a:p>
          <a:p>
            <a:r>
              <a:rPr lang="en-US" b="0" i="0" dirty="0">
                <a:solidFill>
                  <a:srgbClr val="BDC1C6"/>
                </a:solidFill>
                <a:effectLst/>
                <a:latin typeface="Roboto" panose="020B0604020202020204" pitchFamily="2" charset="0"/>
              </a:rPr>
              <a:t>In our example of the screen, the car class uses the wheel.</a:t>
            </a:r>
          </a:p>
          <a:p>
            <a:r>
              <a:rPr lang="en-US" sz="1200" dirty="0"/>
              <a:t>The relationship is displayed as a dashed line with an open arrow.</a:t>
            </a:r>
            <a:endParaRPr lang="en-US" sz="900"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1706224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Realization is another relationship type in UML class diagrams. It shows the relationship between a blueprint class and the class with the implementation level details which does the actual implementation.</a:t>
            </a:r>
          </a:p>
          <a:p>
            <a:r>
              <a:rPr lang="en-US" dirty="0"/>
              <a:t>The object which implements the blueprint class is said to have realized the blueprint class.</a:t>
            </a:r>
          </a:p>
          <a:p>
            <a:r>
              <a:rPr lang="en-US" dirty="0"/>
              <a:t>This is seen in a relationship between a printer setup configuration class and the printer class.</a:t>
            </a:r>
          </a:p>
          <a:p>
            <a:r>
              <a:rPr lang="en-US" dirty="0"/>
              <a:t>While the printer setup class configures how the printer would work, the printer does the printing using the specifications provided by the setup class.</a:t>
            </a:r>
          </a:p>
          <a:p>
            <a:endParaRPr lang="en-US" dirty="0"/>
          </a:p>
          <a:p>
            <a:r>
              <a:rPr lang="en-US" dirty="0"/>
              <a:t>Another example is the one we see here, where the owner interface specifies how to acquire and dispose of properties, but the actual implementation is done by the person and the cooperation classes.</a:t>
            </a:r>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3048813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an example class diagram showing different relationships.</a:t>
            </a:r>
          </a:p>
          <a:p>
            <a:r>
              <a:rPr lang="en-US" dirty="0"/>
              <a:t>We can see Multiplicity, which shows our cardinalities.</a:t>
            </a:r>
          </a:p>
          <a:p>
            <a:r>
              <a:rPr lang="en-US" dirty="0"/>
              <a:t>We can see aggregation  and generalization relationships.</a:t>
            </a:r>
          </a:p>
          <a:p>
            <a:r>
              <a:rPr lang="en-US" dirty="0"/>
              <a:t>The payment class is an abstract class that the different payment types of cash, check and credit can derive from.</a:t>
            </a:r>
          </a:p>
          <a:p>
            <a:endParaRPr lang="en-US" dirty="0"/>
          </a:p>
          <a:p>
            <a:r>
              <a:rPr lang="en-US" dirty="0"/>
              <a:t>We also see the general structure of the class, showing the class name, its attributes as well as its methods.</a:t>
            </a:r>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799593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there any questions about the different types of relationships we have discussed?</a:t>
            </a:r>
            <a:br>
              <a:rPr lang="en-US" dirty="0"/>
            </a:br>
            <a:r>
              <a:rPr lang="en-US" dirty="0"/>
              <a:t>I will now pass it on to Andrew to talk about our Class exercise.</a:t>
            </a:r>
          </a:p>
        </p:txBody>
      </p:sp>
      <p:sp>
        <p:nvSpPr>
          <p:cNvPr id="4" name="Slide Number Placeholder 3"/>
          <p:cNvSpPr>
            <a:spLocks noGrp="1"/>
          </p:cNvSpPr>
          <p:nvPr>
            <p:ph type="sldNum" sz="quarter" idx="5"/>
          </p:nvPr>
        </p:nvSpPr>
        <p:spPr/>
        <p:txBody>
          <a:bodyPr/>
          <a:lstStyle/>
          <a:p>
            <a:fld id="{E7CCE34D-CFF1-4FFE-815B-D050E7ED2DFD}" type="slidenum">
              <a:rPr lang="en-US" smtClean="0"/>
              <a:t>23</a:t>
            </a:fld>
            <a:endParaRPr lang="en-US"/>
          </a:p>
        </p:txBody>
      </p:sp>
    </p:spTree>
    <p:extLst>
      <p:ext uri="{BB962C8B-B14F-4D97-AF65-F5344CB8AC3E}">
        <p14:creationId xmlns:p14="http://schemas.microsoft.com/office/powerpoint/2010/main" val="1808217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thing is to understand what your client is asking for?</a:t>
            </a:r>
          </a:p>
          <a:p>
            <a:r>
              <a:rPr lang="en-US" sz="1200" kern="1200" dirty="0">
                <a:solidFill>
                  <a:schemeClr val="tx1"/>
                </a:solidFill>
                <a:effectLst/>
                <a:latin typeface="+mn-lt"/>
                <a:ea typeface="+mn-ea"/>
                <a:cs typeface="+mn-cs"/>
              </a:rPr>
              <a:t>What are the core services that an ATM provides?????</a:t>
            </a:r>
          </a:p>
          <a:p>
            <a:r>
              <a:rPr lang="en-US" sz="1200" kern="1200" dirty="0">
                <a:solidFill>
                  <a:schemeClr val="tx1"/>
                </a:solidFill>
                <a:effectLst/>
                <a:latin typeface="+mn-lt"/>
                <a:ea typeface="+mn-ea"/>
                <a:cs typeface="+mn-cs"/>
              </a:rPr>
              <a:t>Withdrawal</a:t>
            </a:r>
          </a:p>
          <a:p>
            <a:r>
              <a:rPr lang="en-US" sz="1200" kern="1200" dirty="0">
                <a:solidFill>
                  <a:schemeClr val="tx1"/>
                </a:solidFill>
                <a:effectLst/>
                <a:latin typeface="+mn-lt"/>
                <a:ea typeface="+mn-ea"/>
                <a:cs typeface="+mn-cs"/>
              </a:rPr>
              <a:t>Deposit</a:t>
            </a:r>
          </a:p>
          <a:p>
            <a:r>
              <a:rPr lang="en-US" sz="1200" kern="1200" dirty="0">
                <a:solidFill>
                  <a:schemeClr val="tx1"/>
                </a:solidFill>
                <a:effectLst/>
                <a:latin typeface="+mn-lt"/>
                <a:ea typeface="+mn-ea"/>
                <a:cs typeface="+mn-cs"/>
              </a:rPr>
              <a:t>Check balance</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key objects does an ATM transact with?</a:t>
            </a:r>
          </a:p>
          <a:p>
            <a:r>
              <a:rPr lang="en-US" sz="1200" kern="1200" dirty="0">
                <a:solidFill>
                  <a:schemeClr val="tx1"/>
                </a:solidFill>
                <a:effectLst/>
                <a:latin typeface="+mn-lt"/>
                <a:ea typeface="+mn-ea"/>
                <a:cs typeface="+mn-cs"/>
              </a:rPr>
              <a:t>Bank Account</a:t>
            </a:r>
          </a:p>
          <a:p>
            <a:endParaRPr lang="en-US"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1778168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Upon thinking about this, I went straight into implementing an ATM application without any thought given towards creating a class diagram. This is a mistake made often by junior engineers like myself. Here is what I ended up with.</a:t>
            </a:r>
          </a:p>
          <a:p>
            <a:r>
              <a:rPr lang="en-US" sz="1200" kern="1200" dirty="0">
                <a:solidFill>
                  <a:schemeClr val="tx1"/>
                </a:solidFill>
                <a:effectLst/>
                <a:latin typeface="+mn-lt"/>
                <a:ea typeface="+mn-ea"/>
                <a:cs typeface="+mn-cs"/>
              </a:rPr>
              <a:t>While this program runs and functions, I found it extremely hard to determine the relationships between the classes. Furthermore, I found that this design assumes that the only way to access a person’s account info is by using a debit or ATM card. The design itself couldn’t easily be altered to incorporate the fingerprint nor retina scan authentication.</a:t>
            </a:r>
          </a:p>
          <a:p>
            <a:r>
              <a:rPr lang="en-US" sz="1200" kern="1200" dirty="0">
                <a:solidFill>
                  <a:schemeClr val="tx1"/>
                </a:solidFill>
                <a:effectLst/>
                <a:latin typeface="+mn-lt"/>
                <a:ea typeface="+mn-ea"/>
                <a:cs typeface="+mn-cs"/>
              </a:rPr>
              <a:t>What GRASP principles are not followed here? To name a few:</a:t>
            </a:r>
          </a:p>
          <a:p>
            <a:r>
              <a:rPr lang="en-US" sz="1200" kern="1200" dirty="0">
                <a:solidFill>
                  <a:schemeClr val="tx1"/>
                </a:solidFill>
                <a:effectLst/>
                <a:latin typeface="+mn-lt"/>
                <a:ea typeface="+mn-ea"/>
                <a:cs typeface="+mn-cs"/>
              </a:rPr>
              <a:t>There is High coupling in the program class (which represents the ATM) and low cohesion</a:t>
            </a:r>
          </a:p>
          <a:p>
            <a:pPr lvl="1"/>
            <a:r>
              <a:rPr lang="en-US" sz="1200" kern="1200" dirty="0">
                <a:solidFill>
                  <a:schemeClr val="tx1"/>
                </a:solidFill>
                <a:effectLst/>
                <a:latin typeface="+mn-lt"/>
                <a:ea typeface="+mn-ea"/>
                <a:cs typeface="+mn-cs"/>
              </a:rPr>
              <a:t>High coupling in the sense that program generates the accounts and also verifies the pins. These should be handled by a different classes.</a:t>
            </a:r>
          </a:p>
          <a:p>
            <a:r>
              <a:rPr lang="en-US" sz="1200" kern="1200" dirty="0">
                <a:solidFill>
                  <a:schemeClr val="tx1"/>
                </a:solidFill>
                <a:effectLst/>
                <a:latin typeface="+mn-lt"/>
                <a:ea typeface="+mn-ea"/>
                <a:cs typeface="+mn-cs"/>
              </a:rPr>
              <a:t>Protected variation pattern isn’t followed as there are primarily two types of accounts that an ATM transacts with. Namely checking and savings account. This current design only creates one type of account.</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11908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show that functional code doesn’t mean its properly implemented, here is the previous class diagram implemented………</a:t>
            </a:r>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703784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some obvious issues here. When you look at the account class on the left, you can see that the arrangement isn’t correct. The properties are not methods. They simply read, write, or compute the value of a private field as if it were a public data. They need to be in the section between the class name and the operator section. You will also notice that Account method in the diagram isn’t an accurate reflection of the actual method that's implemented in the code. Class diagrams need to be followed explicitly for them to work as designed. Other wise what is the use.</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2993117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question now becomes “how could we better implement this class diagram to achieve a better, more secure design?”</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3599987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we can notice that relationships between classes now specify how they’re are related, in addition to addressing the low coupling, high cohesion problem of the previous diagram.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aggregate relationship is shown between an ATM and the bank class. This shows that </a:t>
            </a:r>
            <a:r>
              <a:rPr lang="en-US" sz="1200" b="0" i="0" dirty="0">
                <a:solidFill>
                  <a:schemeClr val="tx1"/>
                </a:solidFill>
                <a:effectLst/>
                <a:latin typeface="Source Sans Pro" panose="020B0503030403020204" pitchFamily="34" charset="0"/>
              </a:rPr>
              <a:t>an object of the ATM class can own or access the objects of bank class. Additionally, the dependent object of this relationship remain even when the source object is destroyed. That’s to say that we don’t go riding ourselves of all the ATM’s when a bank closes. </a:t>
            </a:r>
          </a:p>
          <a:p>
            <a:r>
              <a:rPr lang="en-US" sz="1200" b="0" i="0" dirty="0">
                <a:solidFill>
                  <a:schemeClr val="tx1"/>
                </a:solidFill>
                <a:effectLst/>
                <a:latin typeface="Source Sans Pro" panose="020B0503030403020204" pitchFamily="34" charset="0"/>
              </a:rPr>
              <a:t>This same relationship exists between the customer and bank, and the account and bank.</a:t>
            </a:r>
          </a:p>
          <a:p>
            <a:endParaRPr lang="en-US" sz="1200" b="0" i="0" dirty="0">
              <a:solidFill>
                <a:schemeClr val="tx1"/>
              </a:solidFill>
              <a:effectLst/>
              <a:latin typeface="Source Sans Pro" panose="020B0503030403020204" pitchFamily="34" charset="0"/>
            </a:endParaRPr>
          </a:p>
          <a:p>
            <a:r>
              <a:rPr lang="en-US" sz="1200" b="0" i="0" dirty="0">
                <a:solidFill>
                  <a:schemeClr val="tx1"/>
                </a:solidFill>
                <a:effectLst/>
                <a:latin typeface="Source Sans Pro" panose="020B0503030403020204" pitchFamily="34" charset="0"/>
              </a:rPr>
              <a:t>Two relationships are shown between the account and the customer classes:</a:t>
            </a:r>
          </a:p>
          <a:p>
            <a:pPr marL="171450" indent="-171450">
              <a:buFontTx/>
              <a:buChar char="-"/>
            </a:pPr>
            <a:r>
              <a:rPr lang="en-US" sz="1200" b="0" i="0" dirty="0">
                <a:solidFill>
                  <a:schemeClr val="tx1"/>
                </a:solidFill>
                <a:effectLst/>
                <a:latin typeface="Source Sans Pro" panose="020B0503030403020204" pitchFamily="34" charset="0"/>
              </a:rPr>
              <a:t>Aggregation from customer to account shows that a customer can have 1 or many accounts</a:t>
            </a:r>
          </a:p>
          <a:p>
            <a:pPr marL="171450" indent="-171450">
              <a:buFontTx/>
              <a:buChar char="-"/>
            </a:pPr>
            <a:r>
              <a:rPr lang="en-US" sz="1200" b="0" i="0" dirty="0">
                <a:solidFill>
                  <a:schemeClr val="tx1"/>
                </a:solidFill>
                <a:effectLst/>
                <a:latin typeface="Source Sans Pro" panose="020B0503030403020204" pitchFamily="34" charset="0"/>
              </a:rPr>
              <a:t>Directed association is shown from account to customer denoting that an account can have at most one customer.</a:t>
            </a:r>
          </a:p>
          <a:p>
            <a:pPr marL="171450" indent="-171450">
              <a:buFontTx/>
              <a:buChar char="-"/>
            </a:pPr>
            <a:endParaRPr lang="en-US" sz="1200" b="0" i="0" dirty="0">
              <a:solidFill>
                <a:schemeClr val="tx1"/>
              </a:solidFill>
              <a:effectLst/>
              <a:latin typeface="Source Sans Pro" panose="020B0503030403020204" pitchFamily="34" charset="0"/>
            </a:endParaRPr>
          </a:p>
          <a:p>
            <a:pPr marL="171450" indent="-171450">
              <a:buFontTx/>
              <a:buChar char="-"/>
            </a:pPr>
            <a:r>
              <a:rPr lang="en-US" sz="1200" b="0" i="0" dirty="0">
                <a:solidFill>
                  <a:schemeClr val="tx1"/>
                </a:solidFill>
                <a:effectLst/>
                <a:latin typeface="Source Sans Pro" panose="020B0503030403020204" pitchFamily="34" charset="0"/>
              </a:rPr>
              <a:t>This same paired relationships are shown between atm transaction and account classes to show that an account can have one or more </a:t>
            </a:r>
            <a:r>
              <a:rPr lang="en-US" sz="1200" b="0" i="0" dirty="0" err="1">
                <a:solidFill>
                  <a:schemeClr val="tx1"/>
                </a:solidFill>
                <a:effectLst/>
                <a:latin typeface="Source Sans Pro" panose="020B0503030403020204" pitchFamily="34" charset="0"/>
              </a:rPr>
              <a:t>AtM</a:t>
            </a:r>
            <a:r>
              <a:rPr lang="en-US" sz="1200" b="0" i="0" dirty="0">
                <a:solidFill>
                  <a:schemeClr val="tx1"/>
                </a:solidFill>
                <a:effectLst/>
                <a:latin typeface="Source Sans Pro" panose="020B0503030403020204" pitchFamily="34" charset="0"/>
              </a:rPr>
              <a:t> transactions, whereas an ATM transaction can only be directly linked to one account.</a:t>
            </a:r>
          </a:p>
          <a:p>
            <a:pPr marL="171450" indent="-171450">
              <a:buFontTx/>
              <a:buChar char="-"/>
            </a:pPr>
            <a:endParaRPr lang="en-US" sz="1200" b="0" i="0" dirty="0">
              <a:solidFill>
                <a:schemeClr val="tx1"/>
              </a:solidFill>
              <a:effectLst/>
              <a:latin typeface="Source Sans Pro" panose="020B0503030403020204" pitchFamily="34" charset="0"/>
            </a:endParaRPr>
          </a:p>
          <a:p>
            <a:pPr marL="171450" indent="-171450">
              <a:buFontTx/>
              <a:buChar char="-"/>
            </a:pPr>
            <a:r>
              <a:rPr lang="en-US" sz="1200" b="0" i="0" dirty="0">
                <a:solidFill>
                  <a:schemeClr val="tx1"/>
                </a:solidFill>
                <a:effectLst/>
                <a:latin typeface="Source Sans Pro" panose="020B0503030403020204" pitchFamily="34" charset="0"/>
              </a:rPr>
              <a:t>Inheritance is shown between the checking account and account class and savings account and account class. This shows that the checking and saving account classes inherit all the features of their parent Account class.</a:t>
            </a:r>
          </a:p>
          <a:p>
            <a:pPr marL="171450" indent="-171450">
              <a:buFontTx/>
              <a:buChar char="-"/>
            </a:pPr>
            <a:endParaRPr lang="en-US" sz="1200" b="0" i="0" dirty="0">
              <a:solidFill>
                <a:schemeClr val="tx1"/>
              </a:solidFill>
              <a:effectLst/>
              <a:latin typeface="Source Sans Pro" panose="020B0503030403020204" pitchFamily="34" charset="0"/>
            </a:endParaRPr>
          </a:p>
          <a:p>
            <a:pPr marL="171450" indent="-171450">
              <a:buFontTx/>
              <a:buChar char="-"/>
            </a:pPr>
            <a:r>
              <a:rPr lang="en-US" sz="1200" b="0" i="0" dirty="0">
                <a:solidFill>
                  <a:schemeClr val="tx1"/>
                </a:solidFill>
                <a:effectLst/>
                <a:latin typeface="Source Sans Pro" panose="020B0503030403020204" pitchFamily="34" charset="0"/>
              </a:rPr>
              <a:t>Implementing this class diagram as shown would result in a better implementation of the original problem that we presented.</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2830026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modeling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sz="1200" kern="1200" dirty="0">
                <a:latin typeface="+mn-lt"/>
                <a:ea typeface="+mn-ea"/>
                <a:cs typeface="+mn-cs"/>
              </a:rPr>
              <a:t>An informative representation of an object or a system.</a:t>
            </a:r>
          </a:p>
          <a:p>
            <a:r>
              <a:rPr lang="en-US" dirty="0"/>
              <a:t>So, what do we mean by that? </a:t>
            </a:r>
          </a:p>
          <a:p>
            <a:r>
              <a:rPr lang="en-US" dirty="0"/>
              <a:t>Almost all engineering products that have model a that used to conceptualize the product that is sought to be produced. Let’s look in further detail what a modeling is.</a:t>
            </a:r>
          </a:p>
          <a:p>
            <a:r>
              <a:rPr lang="en-US" dirty="0"/>
              <a:t>There is two types of modeling, Physical modeling and conceptual modeling.</a:t>
            </a:r>
          </a:p>
          <a:p>
            <a:r>
              <a:rPr lang="en-US" dirty="0"/>
              <a:t>Physical modeling </a:t>
            </a:r>
            <a:r>
              <a:rPr lang="en-US" b="0" i="0" dirty="0">
                <a:solidFill>
                  <a:srgbClr val="202122"/>
                </a:solidFill>
                <a:effectLst/>
                <a:latin typeface="Arial" panose="020B0604020202020204" pitchFamily="34" charset="0"/>
              </a:rPr>
              <a:t> is a physical representation of an object. </a:t>
            </a:r>
            <a:br>
              <a:rPr lang="en-US" dirty="0"/>
            </a:br>
            <a:r>
              <a:rPr lang="en-US" dirty="0"/>
              <a:t>An example of a physical modeling can be an architectural modeling that represent any form of infrastructure for example a model of a building or Bridge.</a:t>
            </a:r>
          </a:p>
          <a:p>
            <a:r>
              <a:rPr lang="en-US" dirty="0"/>
              <a:t>conceptual modeling </a:t>
            </a:r>
            <a:r>
              <a:rPr lang="en-US" b="0" i="0" dirty="0">
                <a:solidFill>
                  <a:srgbClr val="202122"/>
                </a:solidFill>
                <a:effectLst/>
                <a:latin typeface="Arial" panose="020B0604020202020204" pitchFamily="34" charset="0"/>
              </a:rPr>
              <a:t>is a theoretical representation of a system.</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An example for </a:t>
            </a:r>
            <a:r>
              <a:rPr lang="en-US" dirty="0"/>
              <a:t>conceptual modeling  is </a:t>
            </a:r>
            <a:r>
              <a:rPr lang="en-US" b="0" i="0" dirty="0">
                <a:solidFill>
                  <a:srgbClr val="202122"/>
                </a:solidFill>
                <a:effectLst/>
                <a:latin typeface="Arial" panose="020B0604020202020204" pitchFamily="34" charset="0"/>
              </a:rPr>
              <a:t>market clearing or equilibrium graph which is in economics that used to show an equilibrium between supply and Demond.</a:t>
            </a:r>
          </a:p>
          <a:p>
            <a:r>
              <a:rPr lang="en-US" b="0" i="0" dirty="0">
                <a:solidFill>
                  <a:srgbClr val="202122"/>
                </a:solidFill>
                <a:effectLst/>
                <a:latin typeface="Arial" panose="020B0604020202020204" pitchFamily="34" charset="0"/>
              </a:rPr>
              <a:t>The computer science aspect of modeling reside in conceptual modeling. </a:t>
            </a:r>
          </a:p>
          <a:p>
            <a:r>
              <a:rPr lang="en-US" dirty="0"/>
              <a:t>conceptual modeling is</a:t>
            </a:r>
            <a:r>
              <a:rPr lang="en-US" b="0" i="0" dirty="0">
                <a:solidFill>
                  <a:srgbClr val="202122"/>
                </a:solidFill>
                <a:effectLst/>
                <a:latin typeface="Arial" panose="020B0604020202020204" pitchFamily="34" charset="0"/>
              </a:rPr>
              <a:t> a representation of entities and their relationships.</a:t>
            </a:r>
          </a:p>
          <a:p>
            <a:pPr lvl="1"/>
            <a:r>
              <a:rPr lang="en-US" b="0" i="0" dirty="0">
                <a:solidFill>
                  <a:srgbClr val="202122"/>
                </a:solidFill>
                <a:effectLst/>
                <a:latin typeface="Arial" panose="020B0604020202020204" pitchFamily="34" charset="0"/>
              </a:rPr>
              <a:t>So why do we need modeling? Q and A</a:t>
            </a:r>
          </a:p>
          <a:p>
            <a:pPr lvl="1"/>
            <a:r>
              <a:rPr lang="en-US" b="0" i="0" dirty="0">
                <a:solidFill>
                  <a:srgbClr val="202122"/>
                </a:solidFill>
                <a:effectLst/>
                <a:latin typeface="Arial" panose="020B0604020202020204" pitchFamily="34" charset="0"/>
              </a:rPr>
              <a:t>To simplify and break down a much larger set of problem.</a:t>
            </a:r>
          </a:p>
          <a:p>
            <a:pPr lvl="1"/>
            <a:r>
              <a:rPr lang="en-US" b="0" i="0" dirty="0">
                <a:solidFill>
                  <a:srgbClr val="202122"/>
                </a:solidFill>
                <a:effectLst/>
                <a:latin typeface="Arial" panose="020B0604020202020204" pitchFamily="34" charset="0"/>
              </a:rPr>
              <a:t>Helps clarify ambiguity.</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Helps us understand requirements better we will elaborate on those letter.</a:t>
            </a:r>
          </a:p>
          <a:p>
            <a:r>
              <a:rPr lang="en-US" b="0" i="0" dirty="0">
                <a:solidFill>
                  <a:srgbClr val="202122"/>
                </a:solidFill>
                <a:effectLst/>
                <a:latin typeface="Arial" panose="020B0604020202020204" pitchFamily="34" charset="0"/>
              </a:rPr>
              <a:t>There are various molding notation in computer science such as ORM, OMT and most notably UML.</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For topic we will be focusing particularly on UML.</a:t>
            </a: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3</a:t>
            </a:fld>
            <a:endParaRPr lang="en-US"/>
          </a:p>
        </p:txBody>
      </p:sp>
    </p:spTree>
    <p:extLst>
      <p:ext uri="{BB962C8B-B14F-4D97-AF65-F5344CB8AC3E}">
        <p14:creationId xmlns:p14="http://schemas.microsoft.com/office/powerpoint/2010/main" val="393130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So to wrap things up…</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diagrams describe systems by  illustrating attributes, operations and relationships between classes. Unified Modeling Language (UML) calls them structure diagrams. They work according to the principles of object orientation. This orientation describes how objects interact with each other.</a:t>
            </a:r>
          </a:p>
          <a:p>
            <a:pPr fontAlgn="base"/>
            <a:r>
              <a:rPr lang="en-US" sz="1200" b="0" i="0" kern="1200" dirty="0">
                <a:solidFill>
                  <a:schemeClr val="tx1"/>
                </a:solidFill>
                <a:effectLst/>
                <a:latin typeface="+mn-lt"/>
                <a:ea typeface="+mn-ea"/>
                <a:cs typeface="+mn-cs"/>
              </a:rPr>
              <a:t>Class is a term for the collective structure and the combined behavior of objects (classification). In other words: objects are included in a class if they have similar properties – i.e. the mutual properties in specific objects are grouped into a single class.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diagrams give you the ability to create models with the help of UML using attributes, relationships, operations and intersections. A class diagram visualizes the paths between classes in the form of aggregations and associations as well as through the passing on of properties and behavior between classes. These take the form of generalizations.</a:t>
            </a:r>
          </a:p>
          <a:p>
            <a:pPr fontAlgn="base"/>
            <a:r>
              <a:rPr lang="en-US" sz="1200" b="0" i="0" kern="1200" dirty="0">
                <a:solidFill>
                  <a:schemeClr val="tx1"/>
                </a:solidFill>
                <a:effectLst/>
                <a:latin typeface="+mn-lt"/>
                <a:ea typeface="+mn-ea"/>
                <a:cs typeface="+mn-cs"/>
              </a:rPr>
              <a:t>Class diagrams are also the most important kind of UML diagram and are vitally important in software development. They are the best way to illustrate a system’s structure in a detailed way, showing its attributes, operations as well as its inter-relationships. Classes play a significant role in object orientated programming languages as they are indispensable when it comes to software modelling.</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Lastly, class diagrams are at the heart of UML. They are based on the principles of object orientation (aka GRASP) and can be implemented in various phases of a project. During the analysis they appear as the domain model where they attempt to create a representation of reality. During the design phase, the class diagram is used to model software, and during the implementation phase it can be applied to generate source code. Class diagrams are a vital part of any software development project and they form the foundation of all software products.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Thank you so much.</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130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ULM?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put it simply </a:t>
            </a:r>
            <a:r>
              <a:rPr lang="en-US" sz="1200" dirty="0"/>
              <a:t>Unified modeling language or UML is a graphic or visual representation of an application.</a:t>
            </a:r>
          </a:p>
          <a:p>
            <a:r>
              <a:rPr lang="en-US" b="0" i="0" dirty="0">
                <a:solidFill>
                  <a:srgbClr val="202122"/>
                </a:solidFill>
                <a:effectLst/>
                <a:latin typeface="Arial" panose="020B0604020202020204" pitchFamily="34" charset="0"/>
              </a:rPr>
              <a:t> Is a general-purpose, developmental, </a:t>
            </a:r>
            <a:r>
              <a:rPr lang="en-US" b="0" i="0" u="none" strike="noStrike" dirty="0">
                <a:solidFill>
                  <a:srgbClr val="0645AD"/>
                </a:solidFill>
                <a:effectLst/>
                <a:latin typeface="Arial" panose="020B0604020202020204" pitchFamily="34" charset="0"/>
                <a:hlinkClick r:id="rId3" tooltip="Modeling language"/>
              </a:rPr>
              <a:t>modeling language</a:t>
            </a:r>
            <a:r>
              <a:rPr lang="en-US" b="0" i="0" dirty="0">
                <a:solidFill>
                  <a:srgbClr val="202122"/>
                </a:solidFill>
                <a:effectLst/>
                <a:latin typeface="Arial" panose="020B0604020202020204" pitchFamily="34" charset="0"/>
              </a:rPr>
              <a:t> in the field of </a:t>
            </a:r>
            <a:r>
              <a:rPr lang="en-US" b="0" i="0" u="none" strike="noStrike" dirty="0">
                <a:solidFill>
                  <a:srgbClr val="0645AD"/>
                </a:solidFill>
                <a:effectLst/>
                <a:latin typeface="Arial" panose="020B0604020202020204" pitchFamily="34" charset="0"/>
                <a:hlinkClick r:id="rId4" tooltip="Software engineering"/>
              </a:rPr>
              <a:t>software engineering</a:t>
            </a:r>
            <a:r>
              <a:rPr lang="en-US" b="0" i="0" dirty="0">
                <a:solidFill>
                  <a:srgbClr val="202122"/>
                </a:solidFill>
                <a:effectLst/>
                <a:latin typeface="Arial" panose="020B0604020202020204" pitchFamily="34" charset="0"/>
              </a:rPr>
              <a:t> that is intended to provide a standard way to visualize the design of a system.</a:t>
            </a:r>
          </a:p>
          <a:p>
            <a:r>
              <a:rPr lang="en-US" dirty="0"/>
              <a:t>Is an industry standard and it is independent of a language or a platform.</a:t>
            </a:r>
            <a:br>
              <a:rPr lang="en-US" dirty="0"/>
            </a:br>
            <a:r>
              <a:rPr lang="en-US" dirty="0"/>
              <a:t>So what do we mean by it is independent of a language or a platform it simply means a particular UML can be implemented on any platform and it will function the same.</a:t>
            </a:r>
            <a:br>
              <a:rPr lang="en-US" dirty="0"/>
            </a:br>
            <a:r>
              <a:rPr lang="en-US" dirty="0"/>
              <a:t>UML is usually presented in a from of diagram.</a:t>
            </a:r>
            <a:br>
              <a:rPr lang="en-US" dirty="0"/>
            </a:br>
            <a:r>
              <a:rPr lang="en-US" dirty="0"/>
              <a:t>It consist mainly two types of diagram.</a:t>
            </a:r>
            <a:br>
              <a:rPr lang="en-US" dirty="0"/>
            </a:br>
            <a:r>
              <a:rPr lang="en-US" dirty="0"/>
              <a:t>Structural diagram and behavioral diagram .</a:t>
            </a:r>
            <a:br>
              <a:rPr lang="en-US" dirty="0"/>
            </a:br>
            <a:r>
              <a:rPr lang="en-US" dirty="0"/>
              <a:t>An example for Structural diagram are Class diagram, Component diagram and package diagram.</a:t>
            </a:r>
          </a:p>
          <a:p>
            <a:r>
              <a:rPr lang="en-US" b="0" i="0" dirty="0">
                <a:solidFill>
                  <a:srgbClr val="202122"/>
                </a:solidFill>
                <a:effectLst/>
                <a:latin typeface="Arial" panose="020B0604020202020204" pitchFamily="34" charset="0"/>
              </a:rPr>
              <a:t>It emphasizes the things that must be present in the system being modeled.</a:t>
            </a:r>
            <a:br>
              <a:rPr lang="en-US" dirty="0"/>
            </a:br>
            <a:r>
              <a:rPr lang="en-US" dirty="0"/>
              <a:t>An example for behavioral diagram are Activity diagram, sequence diagram, state diagram and use case diagram. </a:t>
            </a:r>
          </a:p>
          <a:p>
            <a:r>
              <a:rPr lang="en-US" b="0" i="0" dirty="0">
                <a:solidFill>
                  <a:srgbClr val="202122"/>
                </a:solidFill>
                <a:effectLst/>
                <a:latin typeface="Arial" panose="020B0604020202020204" pitchFamily="34" charset="0"/>
              </a:rPr>
              <a:t>It emphasizes what must happen in the system being modeled.</a:t>
            </a:r>
          </a:p>
          <a:p>
            <a:r>
              <a:rPr lang="en-US" b="0" i="0" dirty="0">
                <a:solidFill>
                  <a:srgbClr val="202122"/>
                </a:solidFill>
                <a:effectLst/>
                <a:latin typeface="Arial" panose="020B0604020202020204" pitchFamily="34" charset="0"/>
              </a:rPr>
              <a:t>In addition, we also have domain model which is presented using class diagram to visualize a model system at its most basic form. We will elaborate on this In detail.</a:t>
            </a:r>
          </a:p>
          <a:p>
            <a:r>
              <a:rPr lang="en-US" b="0" i="0" dirty="0">
                <a:solidFill>
                  <a:srgbClr val="202122"/>
                </a:solidFill>
                <a:effectLst/>
                <a:latin typeface="Arial" panose="020B0604020202020204" pitchFamily="34" charset="0"/>
              </a:rPr>
              <a:t>Each diagram represent a particular aspect of the system being modeled.</a:t>
            </a:r>
          </a:p>
          <a:p>
            <a:r>
              <a:rPr lang="en-US" b="0" i="0" dirty="0">
                <a:solidFill>
                  <a:srgbClr val="202122"/>
                </a:solidFill>
                <a:effectLst/>
                <a:latin typeface="Arial" panose="020B0604020202020204" pitchFamily="34" charset="0"/>
              </a:rPr>
              <a:t>For the rest of the presentation, we will be focusing class diagram.</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85871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j-lt"/>
                <a:ea typeface="+mj-ea"/>
                <a:cs typeface="+mj-cs"/>
              </a:rPr>
              <a:t>What is UML Class </a:t>
            </a:r>
            <a:r>
              <a:rPr lang="en-US" sz="1200" dirty="0"/>
              <a:t>D</a:t>
            </a:r>
            <a:r>
              <a:rPr lang="en-US" sz="1200" kern="1200" dirty="0">
                <a:solidFill>
                  <a:schemeClr val="tx1"/>
                </a:solidFill>
                <a:latin typeface="+mj-lt"/>
                <a:ea typeface="+mj-ea"/>
                <a:cs typeface="+mj-cs"/>
              </a:rPr>
              <a:t>iagram ?</a:t>
            </a:r>
            <a:br>
              <a:rPr lang="en-US" sz="1200" kern="1200" dirty="0">
                <a:solidFill>
                  <a:schemeClr val="tx1"/>
                </a:solidFill>
                <a:latin typeface="+mj-lt"/>
                <a:ea typeface="+mj-ea"/>
                <a:cs typeface="+mj-cs"/>
              </a:rPr>
            </a:br>
            <a:r>
              <a:rPr lang="en-US" kern="1200" dirty="0">
                <a:latin typeface="+mn-lt"/>
                <a:ea typeface="+mn-ea"/>
                <a:cs typeface="+mn-cs"/>
              </a:rPr>
              <a:t>A graphical notation used to construct and visualize object-oriented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So, a ULM class Diagram has the following items in it. Classes, their attributes and methods and the relationship between 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Let’s look at each of the elements individually in detail.</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11614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class as it the essential element of the class diagram.</a:t>
            </a:r>
            <a:br>
              <a:rPr lang="en-US" dirty="0"/>
            </a:br>
            <a:r>
              <a:rPr lang="en-US" dirty="0"/>
              <a:t>As the name implies a class diagram need a class. </a:t>
            </a:r>
          </a:p>
          <a:p>
            <a:r>
              <a:rPr lang="en-US" dirty="0"/>
              <a:t>So, what is class? Q and A for students.</a:t>
            </a:r>
          </a:p>
          <a:p>
            <a:r>
              <a:rPr lang="en-US" dirty="0"/>
              <a:t>It’s a blueprint of an object.</a:t>
            </a:r>
            <a:br>
              <a:rPr lang="en-US" dirty="0"/>
            </a:br>
            <a:r>
              <a:rPr lang="en-US" dirty="0"/>
              <a:t>Object and classes go hand in hands. Classes are what create objects.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it </a:t>
            </a:r>
            <a:r>
              <a:rPr lang="en-US" sz="1200" dirty="0">
                <a:latin typeface="Walbaum Display (Headings)"/>
              </a:rPr>
              <a:t>Describes what an object will be but isn’t the object itself.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So what do we mean by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Let’s look at the illustration in the presentation. Here we have a base class dog. This can be a reference to an dog, where as Bobby is a particular instances dog that exabits all  the characteristics of a dog (which is the class) with a particulate state and behavior like having a yellow color and a brown eye.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Each object is built from the same set of blueprints and therefore contains the same components (properties and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This mean another instance of a dog lets all him </a:t>
            </a:r>
            <a:r>
              <a:rPr lang="en-US" b="0" i="0" dirty="0">
                <a:solidFill>
                  <a:srgbClr val="202124"/>
                </a:solidFill>
                <a:effectLst/>
                <a:latin typeface="Roboto" panose="02000000000000000000" pitchFamily="2" charset="0"/>
              </a:rPr>
              <a:t>Charlie will also have a color, a height and all the other properties and methods the base class dog have.</a:t>
            </a: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Classes describe the type of objects, while objects are usable instances of classes.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An object is an instance of a class and object – Objects have states and behaviors</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04224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defined class, what does a class notation looks like in class diagram.</a:t>
            </a:r>
            <a:br>
              <a:rPr lang="en-US" dirty="0"/>
            </a:br>
            <a:br>
              <a:rPr lang="en-US" dirty="0"/>
            </a:b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endParaRPr lang="en-US"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481856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Class name appears in the first partition. In the case abstract class, the class name is italicized to imply the class is abstract.</a:t>
            </a:r>
            <a:br>
              <a:rPr lang="en-US" sz="1200" dirty="0">
                <a:latin typeface="Walbaum Display (Headings)"/>
              </a:rPr>
            </a:br>
            <a:r>
              <a:rPr lang="en-US" sz="1200" dirty="0">
                <a:latin typeface="Walbaum Display (Headings)"/>
              </a:rPr>
              <a:t>Class Attributes, shown in second partition, map onto member variables (data members) in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Attribute type is shown after the colon. Those will represent a data type of the Attribute.</a:t>
            </a:r>
            <a:br>
              <a:rPr lang="en-US" sz="1200" dirty="0">
                <a:latin typeface="Walbaum Display (Headings)"/>
              </a:rPr>
            </a:br>
            <a:r>
              <a:rPr lang="en-US" sz="1200" dirty="0">
                <a:latin typeface="Walbaum Display (Headings)"/>
              </a:rPr>
              <a:t>Class Operations are shown in the third partition. They are the services the class provides.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The return type of method parameters are shown after the colon following the parameter name. Operations map onto class methods in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elaborate What the +,-,# and ~ tilde signs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92758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Classes, member variables, and methods can have access modifiers describing the Object-oriented principle of Encapsulation.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 - and the # symbols before an attribute and operation name in a class denote the visibility of the attribute ad operation.</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2110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hyperlink" Target="https://creativecommons.org/licenses/by-nc/3.0/" TargetMode="External"/><Relationship Id="rId4" Type="http://schemas.openxmlformats.org/officeDocument/2006/relationships/hyperlink" Target="https://www.freepngimg.com/png/85354-text-question-blog-questions-logo-any"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hyperlink" Target="https://www.lucidchart.com/pages/uml-class-diagram"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hyperlink" Target="https://courses.cs.washington.edu/courses/cse403/11sp/lectures/lecture08-uml1.pd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jpg"/><Relationship Id="rId7" Type="http://schemas.openxmlformats.org/officeDocument/2006/relationships/diagramLayout" Target="../diagrams/layout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Data" Target="../diagrams/data1.xml"/><Relationship Id="rId5" Type="http://schemas.openxmlformats.org/officeDocument/2006/relationships/image" Target="../media/image9.png"/><Relationship Id="rId10" Type="http://schemas.microsoft.com/office/2007/relationships/diagramDrawing" Target="../diagrams/drawing1.xml"/><Relationship Id="rId4" Type="http://schemas.openxmlformats.org/officeDocument/2006/relationships/image" Target="../media/image8.png"/><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997148" y="1051551"/>
            <a:ext cx="5194852" cy="866701"/>
          </a:xfrm>
        </p:spPr>
        <p:txBody>
          <a:bodyPr anchor="b" anchorCtr="0">
            <a:normAutofit/>
          </a:bodyPr>
          <a:lstStyle/>
          <a:p>
            <a:r>
              <a:rPr lang="en-US" sz="4000" dirty="0"/>
              <a:t>UML – Class Diagram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828183"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075074" y="2018195"/>
            <a:ext cx="3565524" cy="1731963"/>
          </a:xfrm>
        </p:spPr>
        <p:txBody>
          <a:bodyPr>
            <a:normAutofit/>
          </a:bodyPr>
          <a:lstStyle/>
          <a:p>
            <a:pPr marL="342900" indent="-342900">
              <a:buFont typeface="Courier New" panose="02070309020205020404" pitchFamily="49" charset="0"/>
              <a:buChar char="o"/>
            </a:pPr>
            <a:r>
              <a:rPr lang="en-US" dirty="0"/>
              <a:t>Natnael Tsige</a:t>
            </a:r>
          </a:p>
          <a:p>
            <a:pPr marL="342900" indent="-342900">
              <a:buFont typeface="Courier New" panose="02070309020205020404" pitchFamily="49" charset="0"/>
              <a:buChar char="o"/>
            </a:pPr>
            <a:r>
              <a:rPr lang="en-US" dirty="0"/>
              <a:t>Andrew Chimbanga</a:t>
            </a:r>
          </a:p>
          <a:p>
            <a:pPr marL="342900" indent="-342900">
              <a:buFont typeface="Courier New" panose="02070309020205020404" pitchFamily="49" charset="0"/>
              <a:buChar char="o"/>
            </a:pPr>
            <a:r>
              <a:rPr lang="en-US" dirty="0" err="1"/>
              <a:t>Afoke</a:t>
            </a:r>
            <a:r>
              <a:rPr lang="en-US" dirty="0"/>
              <a:t> </a:t>
            </a:r>
            <a:r>
              <a:rPr lang="en-US" dirty="0" err="1"/>
              <a:t>Abogidi</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9" name="Freeform: Shape 1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2F0387-A04D-40C2-BFDC-0B7FB610DDCB}"/>
              </a:ext>
            </a:extLst>
          </p:cNvPr>
          <p:cNvSpPr txBox="1"/>
          <p:nvPr/>
        </p:nvSpPr>
        <p:spPr>
          <a:xfrm>
            <a:off x="363888" y="312244"/>
            <a:ext cx="5437185" cy="1561012"/>
          </a:xfrm>
          <a:prstGeom prst="rect">
            <a:avLst/>
          </a:prstGeom>
        </p:spPr>
        <p:txBody>
          <a:bodyPr vert="horz" wrap="square" lIns="0" tIns="0" rIns="0" bIns="0" rtlCol="0" anchor="b" anchorCtr="0">
            <a:normAutofit/>
          </a:bodyPr>
          <a:lstStyle/>
          <a:p>
            <a:pPr>
              <a:spcBef>
                <a:spcPct val="0"/>
              </a:spcBef>
              <a:spcAft>
                <a:spcPts val="600"/>
              </a:spcAft>
            </a:pPr>
            <a:r>
              <a:rPr lang="en-US" sz="4800" dirty="0">
                <a:latin typeface="+mj-lt"/>
                <a:ea typeface="+mj-ea"/>
                <a:cs typeface="+mj-cs"/>
              </a:rPr>
              <a:t>Class Diagrams vs Domain Models</a:t>
            </a:r>
          </a:p>
        </p:txBody>
      </p:sp>
      <p:sp>
        <p:nvSpPr>
          <p:cNvPr id="9" name="TextBox 8">
            <a:extLst>
              <a:ext uri="{FF2B5EF4-FFF2-40B4-BE49-F238E27FC236}">
                <a16:creationId xmlns:a16="http://schemas.microsoft.com/office/drawing/2014/main" id="{C5A61F61-B644-4C6D-BC1D-8681DE7F0CFC}"/>
              </a:ext>
            </a:extLst>
          </p:cNvPr>
          <p:cNvSpPr txBox="1"/>
          <p:nvPr/>
        </p:nvSpPr>
        <p:spPr>
          <a:xfrm>
            <a:off x="275431" y="2344103"/>
            <a:ext cx="5633580" cy="2668916"/>
          </a:xfrm>
          <a:prstGeom prst="rect">
            <a:avLst/>
          </a:prstGeom>
        </p:spPr>
        <p:txBody>
          <a:bodyPr vert="horz" wrap="square" lIns="0" tIns="0" rIns="0" bIns="0" rtlCol="0" anchor="t">
            <a:normAutofit/>
          </a:bodyPr>
          <a:lstStyle/>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are conceptual while class diagrams are both conceptual logical (Solution-independent)</a:t>
            </a: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 classes show only important attributes with no methods</a:t>
            </a: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like class diagrams are platform independent. </a:t>
            </a: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Attributes do not have data types specified.  </a:t>
            </a:r>
          </a:p>
        </p:txBody>
      </p:sp>
      <p:pic>
        <p:nvPicPr>
          <p:cNvPr id="13" name="Picture 12">
            <a:extLst>
              <a:ext uri="{FF2B5EF4-FFF2-40B4-BE49-F238E27FC236}">
                <a16:creationId xmlns:a16="http://schemas.microsoft.com/office/drawing/2014/main" id="{90C3BE5C-F74B-433A-9D13-7A4E16ED4B56}"/>
              </a:ext>
            </a:extLst>
          </p:cNvPr>
          <p:cNvPicPr>
            <a:picLocks noChangeAspect="1"/>
          </p:cNvPicPr>
          <p:nvPr/>
        </p:nvPicPr>
        <p:blipFill>
          <a:blip r:embed="rId3"/>
          <a:stretch>
            <a:fillRect/>
          </a:stretch>
        </p:blipFill>
        <p:spPr>
          <a:xfrm>
            <a:off x="5988048" y="1548202"/>
            <a:ext cx="6124915" cy="3828070"/>
          </a:xfrm>
          <a:custGeom>
            <a:avLst/>
            <a:gdLst/>
            <a:ahLst/>
            <a:cxnLst/>
            <a:rect l="l" t="t" r="r" b="b"/>
            <a:pathLst>
              <a:path w="4713922" h="5759450">
                <a:moveTo>
                  <a:pt x="0" y="0"/>
                </a:moveTo>
                <a:lnTo>
                  <a:pt x="4713922" y="0"/>
                </a:lnTo>
                <a:lnTo>
                  <a:pt x="4713922" y="5759450"/>
                </a:lnTo>
                <a:lnTo>
                  <a:pt x="0" y="5759450"/>
                </a:lnTo>
                <a:close/>
              </a:path>
            </a:pathLst>
          </a:custGeom>
        </p:spPr>
      </p:pic>
      <p:sp>
        <p:nvSpPr>
          <p:cNvPr id="5" name="Slide Number Placeholder 4">
            <a:extLst>
              <a:ext uri="{FF2B5EF4-FFF2-40B4-BE49-F238E27FC236}">
                <a16:creationId xmlns:a16="http://schemas.microsoft.com/office/drawing/2014/main" id="{4179DE51-28B5-4CB0-AD1A-7ADE08D01BC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286569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670118" y="3725058"/>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Conceptual</a:t>
            </a:r>
            <a:r>
              <a:rPr lang="en-US" sz="2000" dirty="0"/>
              <a:t>: represents the concepts in the domain</a:t>
            </a:r>
          </a:p>
          <a:p>
            <a:pPr marL="342900" indent="-342900">
              <a:buFont typeface="Arial" panose="020B0604020202020204" pitchFamily="34" charset="0"/>
              <a:buChar char="•"/>
            </a:pPr>
            <a:r>
              <a:rPr lang="en-US" sz="2000" b="1" dirty="0"/>
              <a:t>Specification</a:t>
            </a:r>
            <a:r>
              <a:rPr lang="en-US" sz="2000" dirty="0"/>
              <a:t>: focus is on the interfaces of Abstract Data Type (ADTs) in the software</a:t>
            </a:r>
          </a:p>
          <a:p>
            <a:pPr marL="342900" indent="-342900">
              <a:buFont typeface="Arial" panose="020B0604020202020204" pitchFamily="34" charset="0"/>
              <a:buChar char="•"/>
            </a:pPr>
            <a:r>
              <a:rPr lang="en-US" sz="2000" b="1" dirty="0"/>
              <a:t>Implementation</a:t>
            </a:r>
            <a:r>
              <a:rPr lang="en-US" sz="2000" dirty="0"/>
              <a:t>: describes how classes will implement their interfaces</a:t>
            </a:r>
          </a:p>
        </p:txBody>
      </p:sp>
      <p:pic>
        <p:nvPicPr>
          <p:cNvPr id="9218" name="Picture 2" descr="Perspectives of Class Diagram">
            <a:extLst>
              <a:ext uri="{FF2B5EF4-FFF2-40B4-BE49-F238E27FC236}">
                <a16:creationId xmlns:a16="http://schemas.microsoft.com/office/drawing/2014/main" id="{D9ECEE8E-B646-2643-89E0-C01513CAF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2" y="1350838"/>
            <a:ext cx="971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5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824931" y="54927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dirty="0"/>
              <a:t>Importance</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pPr>
            <a:r>
              <a:rPr lang="en-US" sz="2800" dirty="0">
                <a:solidFill>
                  <a:schemeClr val="tx1"/>
                </a:solidFill>
                <a:latin typeface="+mj-lt"/>
                <a:ea typeface="+mj-ea"/>
                <a:cs typeface="+mj-cs"/>
              </a:rPr>
              <a:t>UML precisely conveys how code should be implemented from diagrams when it is used correctly.</a:t>
            </a:r>
          </a:p>
          <a:p>
            <a:pPr marL="0" indent="0">
              <a:lnSpc>
                <a:spcPct val="100000"/>
              </a:lnSpc>
              <a:spcBef>
                <a:spcPct val="0"/>
              </a:spcBef>
            </a:pPr>
            <a:endParaRPr lang="en-US" sz="2800" dirty="0">
              <a:solidFill>
                <a:schemeClr val="tx1"/>
              </a:solidFill>
              <a:latin typeface="+mj-lt"/>
              <a:ea typeface="+mj-ea"/>
              <a:cs typeface="+mj-cs"/>
            </a:endParaRPr>
          </a:p>
          <a:p>
            <a:pPr marL="0" indent="0">
              <a:lnSpc>
                <a:spcPct val="100000"/>
              </a:lnSpc>
              <a:spcBef>
                <a:spcPct val="0"/>
              </a:spcBef>
            </a:pPr>
            <a:r>
              <a:rPr lang="en-US" sz="2800" dirty="0">
                <a:solidFill>
                  <a:schemeClr val="tx1"/>
                </a:solidFill>
                <a:latin typeface="+mj-lt"/>
                <a:ea typeface="+mj-ea"/>
                <a:cs typeface="+mj-cs"/>
              </a:rPr>
              <a:t>If precisely interpreted, the implemented code will correctly reflect the intent of the designer.</a:t>
            </a:r>
          </a:p>
        </p:txBody>
      </p:sp>
    </p:spTree>
    <p:extLst>
      <p:ext uri="{BB962C8B-B14F-4D97-AF65-F5344CB8AC3E}">
        <p14:creationId xmlns:p14="http://schemas.microsoft.com/office/powerpoint/2010/main" val="103015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00850" y="217940"/>
            <a:ext cx="10157217" cy="920211"/>
          </a:xfrm>
        </p:spPr>
        <p:txBody>
          <a:bodyPr vert="horz" wrap="square" lIns="0" tIns="0" rIns="0" bIns="0" rtlCol="0" anchor="b" anchorCtr="0">
            <a:normAutofit/>
          </a:bodyPr>
          <a:lstStyle/>
          <a:p>
            <a:r>
              <a:rPr lang="en-US" sz="4000" kern="1200" dirty="0">
                <a:solidFill>
                  <a:schemeClr val="tx1"/>
                </a:solidFill>
                <a:latin typeface="+mj-lt"/>
                <a:ea typeface="+mj-ea"/>
                <a:cs typeface="+mj-cs"/>
              </a:rPr>
              <a:t>Relationships Between Classes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3351" y="1379990"/>
            <a:ext cx="9388783" cy="5260070"/>
          </a:xfrm>
        </p:spPr>
        <p:txBody>
          <a:bodyPr vert="horz" wrap="square" lIns="0" tIns="0" rIns="0" bIns="0" rtlCol="0" anchor="t">
            <a:normAutofit/>
          </a:bodyPr>
          <a:lstStyle/>
          <a:p>
            <a:pPr marL="342900">
              <a:lnSpc>
                <a:spcPct val="100000"/>
              </a:lnSpc>
              <a:buFont typeface="Arial" panose="020B0604020202020204" pitchFamily="34" charset="0"/>
              <a:buChar char="•"/>
            </a:pPr>
            <a:r>
              <a:rPr lang="en-US" dirty="0">
                <a:solidFill>
                  <a:schemeClr val="tx1"/>
                </a:solidFill>
                <a:latin typeface="+mj-lt"/>
                <a:ea typeface="+mj-ea"/>
                <a:cs typeface="+mj-cs"/>
              </a:rPr>
              <a:t>Classes can relate to each other in a variety of ways.</a:t>
            </a:r>
          </a:p>
          <a:p>
            <a:pPr marL="342900">
              <a:lnSpc>
                <a:spcPct val="100000"/>
              </a:lnSpc>
              <a:buFont typeface="Arial" panose="020B0604020202020204" pitchFamily="34" charset="0"/>
              <a:buChar char="•"/>
            </a:pPr>
            <a:r>
              <a:rPr lang="en-US" dirty="0">
                <a:solidFill>
                  <a:schemeClr val="tx1"/>
                </a:solidFill>
                <a:latin typeface="+mj-lt"/>
                <a:ea typeface="+mj-ea"/>
                <a:cs typeface="+mj-cs"/>
              </a:rPr>
              <a:t>Examples of relationships </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Association </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Inheritance (Generalization)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Multiplicity</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Aggregation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Composition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Dependency</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Realization</a:t>
            </a:r>
          </a:p>
          <a:p>
            <a:pPr lvl="1">
              <a:lnSpc>
                <a:spcPct val="100000"/>
              </a:lnSpc>
            </a:pPr>
            <a:endParaRPr lang="en-US" sz="15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364067" y="1747100"/>
            <a:ext cx="4391909" cy="4391909"/>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9" name="Group 2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3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4" name="Oval 3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3071614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7999"/>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37098" y="526136"/>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Association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7"/>
            <a:ext cx="7202739" cy="2513978"/>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000" dirty="0"/>
              <a:t>An association represent any logical connection between classes.</a:t>
            </a:r>
          </a:p>
          <a:p>
            <a:pPr marL="342900" indent="-342900">
              <a:lnSpc>
                <a:spcPct val="100000"/>
              </a:lnSpc>
              <a:buFont typeface="Arial" panose="020B0604020202020204" pitchFamily="34" charset="0"/>
              <a:buChar char="•"/>
            </a:pPr>
            <a:r>
              <a:rPr lang="en-US" sz="2000" dirty="0"/>
              <a:t>Association is symbolized by a line. </a:t>
            </a:r>
          </a:p>
          <a:p>
            <a:pPr marL="342900" indent="-342900">
              <a:lnSpc>
                <a:spcPct val="100000"/>
              </a:lnSpc>
              <a:buFont typeface="Arial" panose="020B0604020202020204" pitchFamily="34" charset="0"/>
              <a:buChar char="•"/>
            </a:pPr>
            <a:r>
              <a:rPr lang="en-US" sz="2000" dirty="0"/>
              <a:t>An association can be;</a:t>
            </a:r>
          </a:p>
          <a:p>
            <a:pPr lvl="1">
              <a:lnSpc>
                <a:spcPct val="100000"/>
              </a:lnSpc>
              <a:buFont typeface="Wingdings" panose="05000000000000000000" pitchFamily="2" charset="2"/>
              <a:buChar char="q"/>
            </a:pPr>
            <a:r>
              <a:rPr lang="en-US" sz="2000" dirty="0"/>
              <a:t> Directed</a:t>
            </a:r>
          </a:p>
          <a:p>
            <a:pPr lvl="1">
              <a:lnSpc>
                <a:spcPct val="100000"/>
              </a:lnSpc>
              <a:buFont typeface="Wingdings" panose="05000000000000000000" pitchFamily="2" charset="2"/>
              <a:buChar char="q"/>
            </a:pPr>
            <a:r>
              <a:rPr lang="en-US" sz="2000" dirty="0"/>
              <a:t> Reflexive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14</a:t>
            </a:fld>
            <a:endParaRPr lang="en-US"/>
          </a:p>
        </p:txBody>
      </p:sp>
      <p:cxnSp>
        <p:nvCxnSpPr>
          <p:cNvPr id="7" name="Straight Connector 6">
            <a:extLst>
              <a:ext uri="{FF2B5EF4-FFF2-40B4-BE49-F238E27FC236}">
                <a16:creationId xmlns:a16="http://schemas.microsoft.com/office/drawing/2014/main" id="{4007FB7A-114A-4898-BA22-FA7CDD65A41D}"/>
              </a:ext>
            </a:extLst>
          </p:cNvPr>
          <p:cNvCxnSpPr/>
          <p:nvPr/>
        </p:nvCxnSpPr>
        <p:spPr>
          <a:xfrm>
            <a:off x="4546892" y="2163564"/>
            <a:ext cx="165320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Table 13">
            <a:extLst>
              <a:ext uri="{FF2B5EF4-FFF2-40B4-BE49-F238E27FC236}">
                <a16:creationId xmlns:a16="http://schemas.microsoft.com/office/drawing/2014/main" id="{68D289B0-352E-405E-BABF-C48CB2C92E0F}"/>
              </a:ext>
            </a:extLst>
          </p:cNvPr>
          <p:cNvGraphicFramePr>
            <a:graphicFrameLocks noGrp="1"/>
          </p:cNvGraphicFramePr>
          <p:nvPr/>
        </p:nvGraphicFramePr>
        <p:xfrm>
          <a:off x="8123445" y="493525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Airplane</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7" name="Table 13">
            <a:extLst>
              <a:ext uri="{FF2B5EF4-FFF2-40B4-BE49-F238E27FC236}">
                <a16:creationId xmlns:a16="http://schemas.microsoft.com/office/drawing/2014/main" id="{48BA8EBE-3572-4960-A898-1F12ABF0F4FE}"/>
              </a:ext>
            </a:extLst>
          </p:cNvPr>
          <p:cNvGraphicFramePr>
            <a:graphicFrameLocks noGrp="1"/>
          </p:cNvGraphicFramePr>
          <p:nvPr/>
        </p:nvGraphicFramePr>
        <p:xfrm>
          <a:off x="8098532" y="2633276"/>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274797">
                <a:tc>
                  <a:txBody>
                    <a:bodyPr/>
                    <a:lstStyle/>
                    <a:p>
                      <a:pPr algn="ctr"/>
                      <a:r>
                        <a:rPr lang="en-US" dirty="0"/>
                        <a:t>Passengers </a:t>
                      </a:r>
                    </a:p>
                  </a:txBody>
                  <a:tcPr/>
                </a:tc>
                <a:extLst>
                  <a:ext uri="{0D108BD9-81ED-4DB2-BD59-A6C34878D82A}">
                    <a16:rowId xmlns:a16="http://schemas.microsoft.com/office/drawing/2014/main" val="2064592788"/>
                  </a:ext>
                </a:extLst>
              </a:tr>
              <a:tr h="274797">
                <a:tc>
                  <a:txBody>
                    <a:bodyPr/>
                    <a:lstStyle/>
                    <a:p>
                      <a:endParaRPr lang="en-US" dirty="0"/>
                    </a:p>
                  </a:txBody>
                  <a:tcPr/>
                </a:tc>
                <a:extLst>
                  <a:ext uri="{0D108BD9-81ED-4DB2-BD59-A6C34878D82A}">
                    <a16:rowId xmlns:a16="http://schemas.microsoft.com/office/drawing/2014/main" val="195394188"/>
                  </a:ext>
                </a:extLst>
              </a:tr>
              <a:tr h="274797">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8" name="Straight Connector 17">
            <a:extLst>
              <a:ext uri="{FF2B5EF4-FFF2-40B4-BE49-F238E27FC236}">
                <a16:creationId xmlns:a16="http://schemas.microsoft.com/office/drawing/2014/main" id="{1E9741FD-54A7-4F5F-936D-0D49A991BAFE}"/>
              </a:ext>
            </a:extLst>
          </p:cNvPr>
          <p:cNvCxnSpPr>
            <a:cxnSpLocks/>
          </p:cNvCxnSpPr>
          <p:nvPr/>
        </p:nvCxnSpPr>
        <p:spPr>
          <a:xfrm flipH="1" flipV="1">
            <a:off x="9087638" y="3792481"/>
            <a:ext cx="12457" cy="1194045"/>
          </a:xfrm>
          <a:prstGeom prst="line">
            <a:avLst/>
          </a:prstGeom>
          <a:ln w="15875">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0" name="Table 13">
            <a:extLst>
              <a:ext uri="{FF2B5EF4-FFF2-40B4-BE49-F238E27FC236}">
                <a16:creationId xmlns:a16="http://schemas.microsoft.com/office/drawing/2014/main" id="{083EAE26-072C-40BC-922F-102A2826AFF3}"/>
              </a:ext>
            </a:extLst>
          </p:cNvPr>
          <p:cNvGraphicFramePr>
            <a:graphicFrameLocks noGrp="1"/>
          </p:cNvGraphicFramePr>
          <p:nvPr/>
        </p:nvGraphicFramePr>
        <p:xfrm>
          <a:off x="2045465" y="434089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Airline Staff</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31" name="Connector: Elbow 30">
            <a:extLst>
              <a:ext uri="{FF2B5EF4-FFF2-40B4-BE49-F238E27FC236}">
                <a16:creationId xmlns:a16="http://schemas.microsoft.com/office/drawing/2014/main" id="{6E192507-9455-4583-80A2-BE7AA3895BFA}"/>
              </a:ext>
            </a:extLst>
          </p:cNvPr>
          <p:cNvCxnSpPr>
            <a:endCxn id="20" idx="2"/>
          </p:cNvCxnSpPr>
          <p:nvPr/>
        </p:nvCxnSpPr>
        <p:spPr>
          <a:xfrm rot="10800000" flipV="1">
            <a:off x="3113759" y="4889533"/>
            <a:ext cx="1068294" cy="548640"/>
          </a:xfrm>
          <a:prstGeom prst="bentConnector4">
            <a:avLst>
              <a:gd name="adj1" fmla="val -85148"/>
              <a:gd name="adj2" fmla="val 223062"/>
            </a:avLst>
          </a:prstGeom>
          <a:ln w="158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7A942B-F727-45B5-94B3-9066AF9E6F5D}"/>
              </a:ext>
            </a:extLst>
          </p:cNvPr>
          <p:cNvSpPr txBox="1"/>
          <p:nvPr/>
        </p:nvSpPr>
        <p:spPr>
          <a:xfrm>
            <a:off x="7360427" y="6322546"/>
            <a:ext cx="4524057" cy="369332"/>
          </a:xfrm>
          <a:prstGeom prst="rect">
            <a:avLst/>
          </a:prstGeom>
          <a:noFill/>
        </p:spPr>
        <p:txBody>
          <a:bodyPr wrap="square" rtlCol="0">
            <a:spAutoFit/>
          </a:bodyPr>
          <a:lstStyle/>
          <a:p>
            <a:r>
              <a:rPr lang="en-US" dirty="0"/>
              <a:t>Directed: Container-contained directional flow</a:t>
            </a:r>
          </a:p>
        </p:txBody>
      </p:sp>
      <p:sp>
        <p:nvSpPr>
          <p:cNvPr id="35" name="TextBox 34">
            <a:extLst>
              <a:ext uri="{FF2B5EF4-FFF2-40B4-BE49-F238E27FC236}">
                <a16:creationId xmlns:a16="http://schemas.microsoft.com/office/drawing/2014/main" id="{4E713EC6-98C1-4992-95D4-C8F38FB0FD14}"/>
              </a:ext>
            </a:extLst>
          </p:cNvPr>
          <p:cNvSpPr txBox="1"/>
          <p:nvPr/>
        </p:nvSpPr>
        <p:spPr>
          <a:xfrm>
            <a:off x="798867" y="6273917"/>
            <a:ext cx="5240971" cy="369332"/>
          </a:xfrm>
          <a:prstGeom prst="rect">
            <a:avLst/>
          </a:prstGeom>
          <a:noFill/>
        </p:spPr>
        <p:txBody>
          <a:bodyPr wrap="square" rtlCol="0">
            <a:spAutoFit/>
          </a:bodyPr>
          <a:lstStyle/>
          <a:p>
            <a:r>
              <a:rPr lang="en-US" dirty="0"/>
              <a:t>Reflexive: Shows multiple functions or responsibilities</a:t>
            </a:r>
          </a:p>
        </p:txBody>
      </p:sp>
    </p:spTree>
    <p:extLst>
      <p:ext uri="{BB962C8B-B14F-4D97-AF65-F5344CB8AC3E}">
        <p14:creationId xmlns:p14="http://schemas.microsoft.com/office/powerpoint/2010/main" val="40815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flipH="1">
            <a:off x="8007112" y="5709793"/>
            <a:ext cx="45719" cy="391896"/>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A518A8AE-81A1-3C47-B4FD-712A919B995D}"/>
              </a:ext>
            </a:extLst>
          </p:cNvPr>
          <p:cNvSpPr txBox="1"/>
          <p:nvPr/>
        </p:nvSpPr>
        <p:spPr>
          <a:xfrm>
            <a:off x="384178" y="361427"/>
            <a:ext cx="7927170" cy="830997"/>
          </a:xfrm>
          <a:prstGeom prst="rect">
            <a:avLst/>
          </a:prstGeom>
          <a:noFill/>
        </p:spPr>
        <p:txBody>
          <a:bodyPr wrap="none" rtlCol="0">
            <a:spAutoFit/>
          </a:bodyPr>
          <a:lstStyle/>
          <a:p>
            <a:r>
              <a:rPr lang="en-US" sz="4800" dirty="0"/>
              <a:t>Inheritance (or Generalization)</a:t>
            </a:r>
          </a:p>
        </p:txBody>
      </p:sp>
      <p:sp>
        <p:nvSpPr>
          <p:cNvPr id="6" name="TextBox 5">
            <a:extLst>
              <a:ext uri="{FF2B5EF4-FFF2-40B4-BE49-F238E27FC236}">
                <a16:creationId xmlns:a16="http://schemas.microsoft.com/office/drawing/2014/main" id="{4DF392C2-C216-0340-B0C6-A9B16FBAB7C6}"/>
              </a:ext>
            </a:extLst>
          </p:cNvPr>
          <p:cNvSpPr txBox="1"/>
          <p:nvPr/>
        </p:nvSpPr>
        <p:spPr>
          <a:xfrm>
            <a:off x="567925" y="1413928"/>
            <a:ext cx="6607029" cy="4108817"/>
          </a:xfrm>
          <a:prstGeom prst="rect">
            <a:avLst/>
          </a:prstGeom>
          <a:noFill/>
        </p:spPr>
        <p:txBody>
          <a:bodyPr wrap="square" rtlCol="0">
            <a:spAutoFit/>
          </a:bodyPr>
          <a:lstStyle/>
          <a:p>
            <a:pPr>
              <a:lnSpc>
                <a:spcPct val="150000"/>
              </a:lnSpc>
            </a:pPr>
            <a:r>
              <a:rPr lang="en-US" dirty="0">
                <a:solidFill>
                  <a:schemeClr val="tx1">
                    <a:lumMod val="75000"/>
                  </a:schemeClr>
                </a:solidFill>
              </a:rPr>
              <a:t>A generalization is a taxonomic relationship between a more general classifier and a more specific classifier.  </a:t>
            </a:r>
          </a:p>
          <a:p>
            <a:pPr>
              <a:lnSpc>
                <a:spcPct val="150000"/>
              </a:lnSpc>
            </a:pPr>
            <a:r>
              <a:rPr lang="en-US" dirty="0">
                <a:solidFill>
                  <a:schemeClr val="tx1">
                    <a:lumMod val="75000"/>
                  </a:schemeClr>
                </a:solidFill>
              </a:rPr>
              <a:t>Each instance of the specific classifier is also an indirect instance of the general classifier.  Thus, the specific classifier inherits the features of the more general classifier.</a:t>
            </a:r>
          </a:p>
          <a:p>
            <a:pPr>
              <a:lnSpc>
                <a:spcPct val="150000"/>
              </a:lnSpc>
            </a:pPr>
            <a:endParaRPr lang="en-US" dirty="0">
              <a:solidFill>
                <a:schemeClr val="tx1">
                  <a:lumMod val="75000"/>
                </a:schemeClr>
              </a:solidFill>
            </a:endParaRPr>
          </a:p>
          <a:p>
            <a:pPr marL="285750" indent="-285750">
              <a:lnSpc>
                <a:spcPct val="150000"/>
              </a:lnSpc>
              <a:buFont typeface="Arial" panose="020B0604020202020204" pitchFamily="34" charset="0"/>
              <a:buChar char="•"/>
            </a:pPr>
            <a:r>
              <a:rPr lang="en-US" dirty="0">
                <a:solidFill>
                  <a:schemeClr val="tx1">
                    <a:lumMod val="75000"/>
                  </a:schemeClr>
                </a:solidFill>
              </a:rPr>
              <a:t>Represents an "is-a" relationship.</a:t>
            </a:r>
          </a:p>
          <a:p>
            <a:pPr marL="285750" indent="-285750">
              <a:lnSpc>
                <a:spcPct val="150000"/>
              </a:lnSpc>
              <a:buFont typeface="Arial" panose="020B0604020202020204" pitchFamily="34" charset="0"/>
              <a:buChar char="•"/>
            </a:pPr>
            <a:r>
              <a:rPr lang="en-US" dirty="0">
                <a:solidFill>
                  <a:schemeClr val="tx1">
                    <a:lumMod val="75000"/>
                  </a:schemeClr>
                </a:solidFill>
              </a:rPr>
              <a:t>An abstract class name is shown in italics. </a:t>
            </a:r>
          </a:p>
          <a:p>
            <a:pPr marL="285750" indent="-285750">
              <a:lnSpc>
                <a:spcPct val="150000"/>
              </a:lnSpc>
              <a:buFont typeface="Arial" panose="020B0604020202020204" pitchFamily="34" charset="0"/>
              <a:buChar char="•"/>
            </a:pPr>
            <a:r>
              <a:rPr lang="en-US" dirty="0">
                <a:solidFill>
                  <a:schemeClr val="tx1">
                    <a:lumMod val="75000"/>
                  </a:schemeClr>
                </a:solidFill>
              </a:rPr>
              <a:t>SubClass1 and SubClass2 are specializations of Super Class.</a:t>
            </a:r>
          </a:p>
          <a:p>
            <a:endParaRPr lang="en-US" dirty="0"/>
          </a:p>
        </p:txBody>
      </p:sp>
      <p:pic>
        <p:nvPicPr>
          <p:cNvPr id="13314" name="Picture 2" descr="Inheritance (or Generalization)">
            <a:extLst>
              <a:ext uri="{FF2B5EF4-FFF2-40B4-BE49-F238E27FC236}">
                <a16:creationId xmlns:a16="http://schemas.microsoft.com/office/drawing/2014/main" id="{56692FC5-6892-0E4A-A133-0B3FFA558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7044" y="287121"/>
            <a:ext cx="26289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nheritance Example - Shapes">
            <a:extLst>
              <a:ext uri="{FF2B5EF4-FFF2-40B4-BE49-F238E27FC236}">
                <a16:creationId xmlns:a16="http://schemas.microsoft.com/office/drawing/2014/main" id="{A17665FB-F77A-7347-B695-714285C75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1949" y="2627096"/>
            <a:ext cx="2905125" cy="36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6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110723" y="-1"/>
            <a:ext cx="81278" cy="45719"/>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29522" y="196900"/>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Inheritance cont.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9522" y="1128906"/>
            <a:ext cx="7202739" cy="1937023"/>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800" dirty="0"/>
              <a:t>In order to avoid redundancy in our program it’s a good practice to generalize certain states and behaviors some classes may share in a single class and the instance of these classes can inherit those states and behaviors. </a:t>
            </a:r>
          </a:p>
          <a:p>
            <a:pPr marL="342900" indent="-342900">
              <a:lnSpc>
                <a:spcPct val="100000"/>
              </a:lnSpc>
              <a:buFont typeface="Arial" panose="020B0604020202020204" pitchFamily="34" charset="0"/>
              <a:buChar char="•"/>
            </a:pPr>
            <a:r>
              <a:rPr lang="en-US" sz="1800" dirty="0"/>
              <a:t>    Symbolized by</a:t>
            </a:r>
          </a:p>
          <a:p>
            <a:pPr lvl="1">
              <a:lnSpc>
                <a:spcPct val="100000"/>
              </a:lnSpc>
              <a:buFont typeface="Wingdings" panose="05000000000000000000" pitchFamily="2" charset="2"/>
              <a:buChar char="q"/>
            </a:pPr>
            <a:endParaRPr lang="en-US" sz="1800"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graphicFrame>
        <p:nvGraphicFramePr>
          <p:cNvPr id="6" name="Table 6">
            <a:extLst>
              <a:ext uri="{FF2B5EF4-FFF2-40B4-BE49-F238E27FC236}">
                <a16:creationId xmlns:a16="http://schemas.microsoft.com/office/drawing/2014/main" id="{E30A6C74-56D3-4E1F-8870-F18D989D560C}"/>
              </a:ext>
            </a:extLst>
          </p:cNvPr>
          <p:cNvGraphicFramePr>
            <a:graphicFrameLocks noGrp="1"/>
          </p:cNvGraphicFramePr>
          <p:nvPr/>
        </p:nvGraphicFramePr>
        <p:xfrm>
          <a:off x="4390462" y="2402541"/>
          <a:ext cx="3167529" cy="1799883"/>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19723">
                <a:tc>
                  <a:txBody>
                    <a:bodyPr/>
                    <a:lstStyle/>
                    <a:p>
                      <a:pPr algn="ctr"/>
                      <a:r>
                        <a:rPr lang="en-US" dirty="0"/>
                        <a:t>&lt;&lt;</a:t>
                      </a:r>
                      <a:r>
                        <a:rPr lang="en-US" sz="1800" dirty="0"/>
                        <a:t>BankAccount&gt;&gt;</a:t>
                      </a:r>
                    </a:p>
                  </a:txBody>
                  <a:tcPr/>
                </a:tc>
                <a:extLst>
                  <a:ext uri="{0D108BD9-81ED-4DB2-BD59-A6C34878D82A}">
                    <a16:rowId xmlns:a16="http://schemas.microsoft.com/office/drawing/2014/main" val="1701174989"/>
                  </a:ext>
                </a:extLst>
              </a:tr>
              <a:tr h="599030">
                <a:tc>
                  <a:txBody>
                    <a:bodyPr/>
                    <a:lstStyle/>
                    <a:p>
                      <a:pPr marL="285750" indent="-285750">
                        <a:buFontTx/>
                        <a:buChar char="-"/>
                      </a:pPr>
                      <a:r>
                        <a:rPr lang="en-US" dirty="0"/>
                        <a:t>owner:</a:t>
                      </a:r>
                    </a:p>
                    <a:p>
                      <a:pPr marL="285750" indent="-285750">
                        <a:buFontTx/>
                        <a:buChar char="-"/>
                      </a:pPr>
                      <a:r>
                        <a:rPr lang="en-US" dirty="0"/>
                        <a:t>balance</a:t>
                      </a:r>
                    </a:p>
                  </a:txBody>
                  <a:tcPr/>
                </a:tc>
                <a:extLst>
                  <a:ext uri="{0D108BD9-81ED-4DB2-BD59-A6C34878D82A}">
                    <a16:rowId xmlns:a16="http://schemas.microsoft.com/office/drawing/2014/main" val="1357027239"/>
                  </a:ext>
                </a:extLst>
              </a:tr>
              <a:tr h="0">
                <a:tc>
                  <a:txBody>
                    <a:bodyPr/>
                    <a:lstStyle/>
                    <a:p>
                      <a:r>
                        <a:rPr lang="en-US" dirty="0"/>
                        <a:t>+ deposit</a:t>
                      </a:r>
                    </a:p>
                    <a:p>
                      <a:r>
                        <a:rPr lang="en-US" dirty="0"/>
                        <a:t>+ withdrawal</a:t>
                      </a:r>
                    </a:p>
                  </a:txBody>
                  <a:tcPr/>
                </a:tc>
                <a:extLst>
                  <a:ext uri="{0D108BD9-81ED-4DB2-BD59-A6C34878D82A}">
                    <a16:rowId xmlns:a16="http://schemas.microsoft.com/office/drawing/2014/main" val="59211207"/>
                  </a:ext>
                </a:extLst>
              </a:tr>
            </a:tbl>
          </a:graphicData>
        </a:graphic>
      </p:graphicFrame>
      <p:graphicFrame>
        <p:nvGraphicFramePr>
          <p:cNvPr id="10" name="Table 6">
            <a:extLst>
              <a:ext uri="{FF2B5EF4-FFF2-40B4-BE49-F238E27FC236}">
                <a16:creationId xmlns:a16="http://schemas.microsoft.com/office/drawing/2014/main" id="{5C07F85A-8100-45DD-86E4-24CB747E124A}"/>
              </a:ext>
            </a:extLst>
          </p:cNvPr>
          <p:cNvGraphicFramePr>
            <a:graphicFrameLocks noGrp="1"/>
          </p:cNvGraphicFramePr>
          <p:nvPr>
            <p:extLst>
              <p:ext uri="{D42A27DB-BD31-4B8C-83A1-F6EECF244321}">
                <p14:modId xmlns:p14="http://schemas.microsoft.com/office/powerpoint/2010/main" val="3237731184"/>
              </p:ext>
            </p:extLst>
          </p:nvPr>
        </p:nvGraphicFramePr>
        <p:xfrm>
          <a:off x="281548" y="4789499"/>
          <a:ext cx="3167529" cy="1358496"/>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a:t>SavingsAccount</a:t>
                      </a:r>
                    </a:p>
                  </a:txBody>
                  <a:tcPr/>
                </a:tc>
                <a:extLst>
                  <a:ext uri="{0D108BD9-81ED-4DB2-BD59-A6C34878D82A}">
                    <a16:rowId xmlns:a16="http://schemas.microsoft.com/office/drawing/2014/main" val="1701174989"/>
                  </a:ext>
                </a:extLst>
              </a:tr>
              <a:tr h="393706">
                <a:tc>
                  <a:txBody>
                    <a:bodyPr/>
                    <a:lstStyle/>
                    <a:p>
                      <a:pPr marL="285750" indent="-285750">
                        <a:buFontTx/>
                        <a:buChar char="-"/>
                      </a:pPr>
                      <a:r>
                        <a:rPr lang="en-US" dirty="0"/>
                        <a:t>annualInterestRate </a:t>
                      </a:r>
                    </a:p>
                  </a:txBody>
                  <a:tcPr/>
                </a:tc>
                <a:extLst>
                  <a:ext uri="{0D108BD9-81ED-4DB2-BD59-A6C34878D82A}">
                    <a16:rowId xmlns:a16="http://schemas.microsoft.com/office/drawing/2014/main" val="1357027239"/>
                  </a:ext>
                </a:extLst>
              </a:tr>
              <a:tr h="0">
                <a:tc>
                  <a:txBody>
                    <a:bodyPr/>
                    <a:lstStyle/>
                    <a:p>
                      <a:r>
                        <a:rPr lang="en-US" dirty="0"/>
                        <a:t>+  processCheck</a:t>
                      </a:r>
                    </a:p>
                  </a:txBody>
                  <a:tcPr/>
                </a:tc>
                <a:extLst>
                  <a:ext uri="{0D108BD9-81ED-4DB2-BD59-A6C34878D82A}">
                    <a16:rowId xmlns:a16="http://schemas.microsoft.com/office/drawing/2014/main" val="59211207"/>
                  </a:ext>
                </a:extLst>
              </a:tr>
            </a:tbl>
          </a:graphicData>
        </a:graphic>
      </p:graphicFrame>
      <p:graphicFrame>
        <p:nvGraphicFramePr>
          <p:cNvPr id="11" name="Table 6">
            <a:extLst>
              <a:ext uri="{FF2B5EF4-FFF2-40B4-BE49-F238E27FC236}">
                <a16:creationId xmlns:a16="http://schemas.microsoft.com/office/drawing/2014/main" id="{7ED5040D-FD66-416F-A467-C58B126F8352}"/>
              </a:ext>
            </a:extLst>
          </p:cNvPr>
          <p:cNvGraphicFramePr>
            <a:graphicFrameLocks noGrp="1"/>
          </p:cNvGraphicFramePr>
          <p:nvPr>
            <p:extLst>
              <p:ext uri="{D42A27DB-BD31-4B8C-83A1-F6EECF244321}">
                <p14:modId xmlns:p14="http://schemas.microsoft.com/office/powerpoint/2010/main" val="1789864665"/>
              </p:ext>
            </p:extLst>
          </p:nvPr>
        </p:nvGraphicFramePr>
        <p:xfrm>
          <a:off x="7877732" y="4789499"/>
          <a:ext cx="3167529" cy="1330550"/>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a:t>CheckingAccount</a:t>
                      </a:r>
                    </a:p>
                  </a:txBody>
                  <a:tcPr/>
                </a:tc>
                <a:extLst>
                  <a:ext uri="{0D108BD9-81ED-4DB2-BD59-A6C34878D82A}">
                    <a16:rowId xmlns:a16="http://schemas.microsoft.com/office/drawing/2014/main" val="1701174989"/>
                  </a:ext>
                </a:extLst>
              </a:tr>
              <a:tr h="0">
                <a:tc>
                  <a:txBody>
                    <a:bodyPr/>
                    <a:lstStyle/>
                    <a:p>
                      <a:pPr marL="285750" indent="-285750">
                        <a:buFontTx/>
                        <a:buChar char="-"/>
                      </a:pPr>
                      <a:r>
                        <a:rPr lang="en-US" dirty="0"/>
                        <a:t>InsufficientFundFee </a:t>
                      </a:r>
                    </a:p>
                  </a:txBody>
                  <a:tcPr/>
                </a:tc>
                <a:extLst>
                  <a:ext uri="{0D108BD9-81ED-4DB2-BD59-A6C34878D82A}">
                    <a16:rowId xmlns:a16="http://schemas.microsoft.com/office/drawing/2014/main" val="1357027239"/>
                  </a:ext>
                </a:extLst>
              </a:tr>
              <a:tr h="0">
                <a:tc>
                  <a:txBody>
                    <a:bodyPr/>
                    <a:lstStyle/>
                    <a:p>
                      <a:r>
                        <a:rPr lang="en-US" dirty="0"/>
                        <a:t>+  depositMonthlyInterestRate</a:t>
                      </a:r>
                    </a:p>
                  </a:txBody>
                  <a:tcPr/>
                </a:tc>
                <a:extLst>
                  <a:ext uri="{0D108BD9-81ED-4DB2-BD59-A6C34878D82A}">
                    <a16:rowId xmlns:a16="http://schemas.microsoft.com/office/drawing/2014/main" val="59211207"/>
                  </a:ext>
                </a:extLst>
              </a:tr>
            </a:tbl>
          </a:graphicData>
        </a:graphic>
      </p:graphicFrame>
      <p:cxnSp>
        <p:nvCxnSpPr>
          <p:cNvPr id="20" name="Straight Connector 19">
            <a:extLst>
              <a:ext uri="{FF2B5EF4-FFF2-40B4-BE49-F238E27FC236}">
                <a16:creationId xmlns:a16="http://schemas.microsoft.com/office/drawing/2014/main" id="{64F75F94-F6CA-4A4D-8F8B-A38D472C1281}"/>
              </a:ext>
            </a:extLst>
          </p:cNvPr>
          <p:cNvCxnSpPr/>
          <p:nvPr/>
        </p:nvCxnSpPr>
        <p:spPr>
          <a:xfrm>
            <a:off x="2198122" y="2600696"/>
            <a:ext cx="101890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702641C6-3CB0-4A0A-A455-3C4EE127B1E6}"/>
              </a:ext>
            </a:extLst>
          </p:cNvPr>
          <p:cNvSpPr/>
          <p:nvPr/>
        </p:nvSpPr>
        <p:spPr>
          <a:xfrm rot="5400000">
            <a:off x="3196796" y="2499523"/>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DEB48040-87F9-4482-88C0-90E173BB9DFD}"/>
              </a:ext>
            </a:extLst>
          </p:cNvPr>
          <p:cNvCxnSpPr>
            <a:cxnSpLocks/>
          </p:cNvCxnSpPr>
          <p:nvPr/>
        </p:nvCxnSpPr>
        <p:spPr>
          <a:xfrm flipV="1">
            <a:off x="3449077" y="4261799"/>
            <a:ext cx="2525149" cy="12663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4474431-9021-4E40-8BC8-FD65B0453B6D}"/>
              </a:ext>
            </a:extLst>
          </p:cNvPr>
          <p:cNvCxnSpPr>
            <a:cxnSpLocks/>
          </p:cNvCxnSpPr>
          <p:nvPr/>
        </p:nvCxnSpPr>
        <p:spPr>
          <a:xfrm rot="10800000">
            <a:off x="6436426" y="4339565"/>
            <a:ext cx="1441306" cy="1136503"/>
          </a:xfrm>
          <a:prstGeom prst="bentConnector3">
            <a:avLst>
              <a:gd name="adj1" fmla="val 101084"/>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52179587-0968-4EC4-9C97-B02B03312FDC}"/>
              </a:ext>
            </a:extLst>
          </p:cNvPr>
          <p:cNvSpPr/>
          <p:nvPr/>
        </p:nvSpPr>
        <p:spPr>
          <a:xfrm>
            <a:off x="5857246" y="4213544"/>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36851147-97AC-4CEE-9FCC-1EE852134D08}"/>
              </a:ext>
            </a:extLst>
          </p:cNvPr>
          <p:cNvSpPr/>
          <p:nvPr/>
        </p:nvSpPr>
        <p:spPr>
          <a:xfrm>
            <a:off x="6319445" y="4213544"/>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36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25" name="Title 14">
            <a:extLst>
              <a:ext uri="{FF2B5EF4-FFF2-40B4-BE49-F238E27FC236}">
                <a16:creationId xmlns:a16="http://schemas.microsoft.com/office/drawing/2014/main" id="{40F1DF5B-353A-4270-8C10-6A1509441174}"/>
              </a:ext>
            </a:extLst>
          </p:cNvPr>
          <p:cNvSpPr>
            <a:spLocks noGrp="1"/>
          </p:cNvSpPr>
          <p:nvPr/>
        </p:nvSpPr>
        <p:spPr>
          <a:xfrm>
            <a:off x="3061535" y="174839"/>
            <a:ext cx="6011213" cy="735106"/>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kern="1200" dirty="0">
                <a:solidFill>
                  <a:schemeClr val="tx1"/>
                </a:solidFill>
                <a:latin typeface="+mj-lt"/>
                <a:ea typeface="+mj-ea"/>
                <a:cs typeface="+mj-cs"/>
              </a:rPr>
              <a:t>Multiplicity (Cardinality)</a:t>
            </a:r>
          </a:p>
        </p:txBody>
      </p:sp>
      <p:sp>
        <p:nvSpPr>
          <p:cNvPr id="2" name="TextBox 1">
            <a:extLst>
              <a:ext uri="{FF2B5EF4-FFF2-40B4-BE49-F238E27FC236}">
                <a16:creationId xmlns:a16="http://schemas.microsoft.com/office/drawing/2014/main" id="{524DE009-4496-4FE9-B842-6C6736BE6CC6}"/>
              </a:ext>
            </a:extLst>
          </p:cNvPr>
          <p:cNvSpPr txBox="1"/>
          <p:nvPr/>
        </p:nvSpPr>
        <p:spPr>
          <a:xfrm>
            <a:off x="1326422" y="1410239"/>
            <a:ext cx="8616386" cy="2215991"/>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This association relationship is used to show the cardinality of a class in relation to another class.</a:t>
            </a:r>
          </a:p>
          <a:p>
            <a:pPr marL="342900" indent="-342900">
              <a:lnSpc>
                <a:spcPct val="100000"/>
              </a:lnSpc>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example, a book can have more than 1 pages and more than 0 chapters.</a:t>
            </a:r>
          </a:p>
          <a:p>
            <a:pPr>
              <a:lnSpc>
                <a:spcPct val="100000"/>
              </a:lnSpc>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0..* denotes “zero to many” and 1..* denotes “1 to many”</a:t>
            </a:r>
          </a:p>
          <a:p>
            <a:endParaRPr lang="en-US" dirty="0"/>
          </a:p>
        </p:txBody>
      </p:sp>
      <p:pic>
        <p:nvPicPr>
          <p:cNvPr id="28" name="table">
            <a:extLst>
              <a:ext uri="{FF2B5EF4-FFF2-40B4-BE49-F238E27FC236}">
                <a16:creationId xmlns:a16="http://schemas.microsoft.com/office/drawing/2014/main" id="{A633C71D-1C36-4028-90DF-C8FE91354C35}"/>
              </a:ext>
            </a:extLst>
          </p:cNvPr>
          <p:cNvPicPr>
            <a:picLocks noChangeAspect="1"/>
          </p:cNvPicPr>
          <p:nvPr/>
        </p:nvPicPr>
        <p:blipFill>
          <a:blip r:embed="rId4"/>
          <a:stretch>
            <a:fillRect/>
          </a:stretch>
        </p:blipFill>
        <p:spPr>
          <a:xfrm>
            <a:off x="1714761" y="5007935"/>
            <a:ext cx="2350247" cy="1218184"/>
          </a:xfrm>
          <a:prstGeom prst="rect">
            <a:avLst/>
          </a:prstGeom>
        </p:spPr>
      </p:pic>
      <p:pic>
        <p:nvPicPr>
          <p:cNvPr id="31" name="table">
            <a:extLst>
              <a:ext uri="{FF2B5EF4-FFF2-40B4-BE49-F238E27FC236}">
                <a16:creationId xmlns:a16="http://schemas.microsoft.com/office/drawing/2014/main" id="{E4014291-DD72-4A9D-8B59-267923327117}"/>
              </a:ext>
            </a:extLst>
          </p:cNvPr>
          <p:cNvPicPr>
            <a:picLocks noChangeAspect="1"/>
          </p:cNvPicPr>
          <p:nvPr/>
        </p:nvPicPr>
        <p:blipFill>
          <a:blip r:embed="rId5"/>
          <a:stretch>
            <a:fillRect/>
          </a:stretch>
        </p:blipFill>
        <p:spPr>
          <a:xfrm>
            <a:off x="5038204" y="3575421"/>
            <a:ext cx="2350247" cy="1223772"/>
          </a:xfrm>
          <a:prstGeom prst="rect">
            <a:avLst/>
          </a:prstGeom>
        </p:spPr>
      </p:pic>
      <p:pic>
        <p:nvPicPr>
          <p:cNvPr id="32" name="table">
            <a:extLst>
              <a:ext uri="{FF2B5EF4-FFF2-40B4-BE49-F238E27FC236}">
                <a16:creationId xmlns:a16="http://schemas.microsoft.com/office/drawing/2014/main" id="{40090500-2642-4527-9D0B-BDF664C80520}"/>
              </a:ext>
            </a:extLst>
          </p:cNvPr>
          <p:cNvPicPr>
            <a:picLocks noChangeAspect="1"/>
          </p:cNvPicPr>
          <p:nvPr/>
        </p:nvPicPr>
        <p:blipFill>
          <a:blip r:embed="rId6"/>
          <a:stretch>
            <a:fillRect/>
          </a:stretch>
        </p:blipFill>
        <p:spPr>
          <a:xfrm>
            <a:off x="8161224" y="5101739"/>
            <a:ext cx="2350247" cy="1223772"/>
          </a:xfrm>
          <a:prstGeom prst="rect">
            <a:avLst/>
          </a:prstGeom>
        </p:spPr>
      </p:pic>
      <p:sp>
        <p:nvSpPr>
          <p:cNvPr id="33" name="Diamond 32">
            <a:extLst>
              <a:ext uri="{FF2B5EF4-FFF2-40B4-BE49-F238E27FC236}">
                <a16:creationId xmlns:a16="http://schemas.microsoft.com/office/drawing/2014/main" id="{93243A9E-FB2E-401E-8249-253DFE9E7471}"/>
              </a:ext>
            </a:extLst>
          </p:cNvPr>
          <p:cNvSpPr/>
          <p:nvPr/>
        </p:nvSpPr>
        <p:spPr>
          <a:xfrm>
            <a:off x="5513592" y="477834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Diamond 33">
            <a:extLst>
              <a:ext uri="{FF2B5EF4-FFF2-40B4-BE49-F238E27FC236}">
                <a16:creationId xmlns:a16="http://schemas.microsoft.com/office/drawing/2014/main" id="{7081E504-380F-4A10-8622-0640CF944479}"/>
              </a:ext>
            </a:extLst>
          </p:cNvPr>
          <p:cNvSpPr/>
          <p:nvPr/>
        </p:nvSpPr>
        <p:spPr>
          <a:xfrm>
            <a:off x="6549970" y="476819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TextBox 33">
            <a:extLst>
              <a:ext uri="{FF2B5EF4-FFF2-40B4-BE49-F238E27FC236}">
                <a16:creationId xmlns:a16="http://schemas.microsoft.com/office/drawing/2014/main" id="{51A39329-C492-4A40-B99E-0BC6F52D09FA}"/>
              </a:ext>
            </a:extLst>
          </p:cNvPr>
          <p:cNvSpPr txBox="1"/>
          <p:nvPr/>
        </p:nvSpPr>
        <p:spPr>
          <a:xfrm>
            <a:off x="4177404" y="5179693"/>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a:t>
            </a:r>
          </a:p>
        </p:txBody>
      </p:sp>
      <p:sp>
        <p:nvSpPr>
          <p:cNvPr id="36" name="TextBox 34">
            <a:extLst>
              <a:ext uri="{FF2B5EF4-FFF2-40B4-BE49-F238E27FC236}">
                <a16:creationId xmlns:a16="http://schemas.microsoft.com/office/drawing/2014/main" id="{79D468BD-9110-4C6B-AF87-88B636D12AE7}"/>
              </a:ext>
            </a:extLst>
          </p:cNvPr>
          <p:cNvSpPr txBox="1"/>
          <p:nvPr/>
        </p:nvSpPr>
        <p:spPr>
          <a:xfrm>
            <a:off x="6778885" y="5282808"/>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 …*</a:t>
            </a:r>
          </a:p>
        </p:txBody>
      </p:sp>
      <p:cxnSp>
        <p:nvCxnSpPr>
          <p:cNvPr id="7" name="Connector: Elbow 6">
            <a:extLst>
              <a:ext uri="{FF2B5EF4-FFF2-40B4-BE49-F238E27FC236}">
                <a16:creationId xmlns:a16="http://schemas.microsoft.com/office/drawing/2014/main" id="{C80B08E0-B99B-4F70-ACFA-5A44DD4158DC}"/>
              </a:ext>
            </a:extLst>
          </p:cNvPr>
          <p:cNvCxnSpPr>
            <a:stCxn id="28" idx="3"/>
            <a:endCxn id="33" idx="2"/>
          </p:cNvCxnSpPr>
          <p:nvPr/>
        </p:nvCxnSpPr>
        <p:spPr>
          <a:xfrm flipV="1">
            <a:off x="4065008" y="5060870"/>
            <a:ext cx="1630176" cy="5561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381781E0-5808-4FE2-B0FE-2330862FCD63}"/>
              </a:ext>
            </a:extLst>
          </p:cNvPr>
          <p:cNvCxnSpPr>
            <a:stCxn id="34" idx="2"/>
            <a:endCxn id="32" idx="1"/>
          </p:cNvCxnSpPr>
          <p:nvPr/>
        </p:nvCxnSpPr>
        <p:spPr>
          <a:xfrm rot="16200000" flipH="1">
            <a:off x="7114941" y="4667341"/>
            <a:ext cx="662905" cy="1429662"/>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119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083046" y="0"/>
            <a:ext cx="108954" cy="61287"/>
          </a:xfrm>
          <a:no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17734" y="257148"/>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Aggregation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5"/>
            <a:ext cx="11157986" cy="3267729"/>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A</a:t>
            </a:r>
            <a:r>
              <a:rPr lang="en-US" sz="1900" b="0" i="0" dirty="0">
                <a:solidFill>
                  <a:schemeClr val="tx1"/>
                </a:solidFill>
                <a:effectLst/>
                <a:latin typeface="Source Sans Pro" panose="020B0503030403020204" pitchFamily="34" charset="0"/>
              </a:rPr>
              <a:t>ggregation is another association relationship in UML Class diagrams.</a:t>
            </a: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An aggregation relationship can be described in simple words as “an object of one class can own or access the objects of another class.</a:t>
            </a:r>
            <a:endParaRPr lang="en-US" sz="1900" dirty="0">
              <a:solidFill>
                <a:schemeClr val="tx1"/>
              </a:solidFill>
              <a:latin typeface="Source Sans Pro" panose="020B0503030403020204" pitchFamily="34" charset="0"/>
            </a:endParaRP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In an aggregation relationship, the dependent object remains in the scope of a relationship even when the source object is destroyed.</a:t>
            </a:r>
          </a:p>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Symbolized by </a:t>
            </a:r>
            <a:endParaRPr lang="en-US" sz="1900" b="0" i="0" dirty="0">
              <a:solidFill>
                <a:schemeClr val="tx1"/>
              </a:solidFill>
              <a:effectLst/>
              <a:latin typeface="Source Sans Pro" panose="020B0503030403020204" pitchFamily="34" charset="0"/>
            </a:endParaRPr>
          </a:p>
          <a:p>
            <a:pPr marL="0" indent="0">
              <a:lnSpc>
                <a:spcPct val="100000"/>
              </a:lnSpc>
            </a:pPr>
            <a:endParaRPr lang="en-US" sz="1900" b="0" i="0" dirty="0">
              <a:solidFill>
                <a:schemeClr val="tx1"/>
              </a:solidFill>
              <a:effectLst/>
              <a:latin typeface="Source Sans Pro" panose="020B0503030403020204" pitchFamily="34" charset="0"/>
            </a:endParaRPr>
          </a:p>
          <a:p>
            <a:pPr marL="342900" indent="-342900">
              <a:lnSpc>
                <a:spcPct val="100000"/>
              </a:lnSpc>
              <a:buFont typeface="Arial" panose="020B0604020202020204" pitchFamily="34" charset="0"/>
              <a:buChar char="•"/>
            </a:pPr>
            <a:endParaRPr lang="en-US" sz="2000"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18</a:t>
            </a:fld>
            <a:endParaRPr lang="en-US"/>
          </a:p>
        </p:txBody>
      </p:sp>
      <p:cxnSp>
        <p:nvCxnSpPr>
          <p:cNvPr id="6" name="Straight Connector 5">
            <a:extLst>
              <a:ext uri="{FF2B5EF4-FFF2-40B4-BE49-F238E27FC236}">
                <a16:creationId xmlns:a16="http://schemas.microsoft.com/office/drawing/2014/main" id="{25C707DA-3379-4E7A-96BC-AC192DE468E4}"/>
              </a:ext>
            </a:extLst>
          </p:cNvPr>
          <p:cNvCxnSpPr/>
          <p:nvPr/>
        </p:nvCxnSpPr>
        <p:spPr>
          <a:xfrm>
            <a:off x="2531160" y="3711389"/>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2E4943E6-CA3C-49A2-A28C-C8B26E5D6E53}"/>
              </a:ext>
            </a:extLst>
          </p:cNvPr>
          <p:cNvSpPr/>
          <p:nvPr/>
        </p:nvSpPr>
        <p:spPr>
          <a:xfrm>
            <a:off x="3892522" y="3597538"/>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3">
            <a:extLst>
              <a:ext uri="{FF2B5EF4-FFF2-40B4-BE49-F238E27FC236}">
                <a16:creationId xmlns:a16="http://schemas.microsoft.com/office/drawing/2014/main" id="{C21E645D-DCBF-48DF-8375-B4A2C5BEA325}"/>
              </a:ext>
            </a:extLst>
          </p:cNvPr>
          <p:cNvGraphicFramePr>
            <a:graphicFrameLocks noGrp="1"/>
          </p:cNvGraphicFramePr>
          <p:nvPr/>
        </p:nvGraphicFramePr>
        <p:xfrm>
          <a:off x="797019" y="480759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Wolf</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3" name="Table 13">
            <a:extLst>
              <a:ext uri="{FF2B5EF4-FFF2-40B4-BE49-F238E27FC236}">
                <a16:creationId xmlns:a16="http://schemas.microsoft.com/office/drawing/2014/main" id="{E2D76B16-BEE2-4207-BFA2-ACC3F4098C79}"/>
              </a:ext>
            </a:extLst>
          </p:cNvPr>
          <p:cNvGraphicFramePr>
            <a:graphicFrameLocks noGrp="1"/>
          </p:cNvGraphicFramePr>
          <p:nvPr>
            <p:extLst>
              <p:ext uri="{D42A27DB-BD31-4B8C-83A1-F6EECF244321}">
                <p14:modId xmlns:p14="http://schemas.microsoft.com/office/powerpoint/2010/main" val="1731378551"/>
              </p:ext>
            </p:extLst>
          </p:nvPr>
        </p:nvGraphicFramePr>
        <p:xfrm>
          <a:off x="4596047" y="4884452"/>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124839">
                <a:tc>
                  <a:txBody>
                    <a:bodyPr/>
                    <a:lstStyle/>
                    <a:p>
                      <a:pPr algn="ctr"/>
                      <a:r>
                        <a:rPr lang="en-US" dirty="0"/>
                        <a:t>Pack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sp>
        <p:nvSpPr>
          <p:cNvPr id="14" name="Diamond 13">
            <a:extLst>
              <a:ext uri="{FF2B5EF4-FFF2-40B4-BE49-F238E27FC236}">
                <a16:creationId xmlns:a16="http://schemas.microsoft.com/office/drawing/2014/main" id="{95FA42E9-BE8A-40CB-B9DE-DC613BA5BEF8}"/>
              </a:ext>
            </a:extLst>
          </p:cNvPr>
          <p:cNvSpPr/>
          <p:nvPr/>
        </p:nvSpPr>
        <p:spPr>
          <a:xfrm>
            <a:off x="4278313" y="5321633"/>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C96D151-D175-4D88-BF60-7D861FAC6EBB}"/>
              </a:ext>
            </a:extLst>
          </p:cNvPr>
          <p:cNvCxnSpPr/>
          <p:nvPr/>
        </p:nvCxnSpPr>
        <p:spPr>
          <a:xfrm>
            <a:off x="2933607" y="5438173"/>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E341D0-30D7-4503-90D9-479C0F78BBCC}"/>
              </a:ext>
            </a:extLst>
          </p:cNvPr>
          <p:cNvSpPr txBox="1"/>
          <p:nvPr/>
        </p:nvSpPr>
        <p:spPr>
          <a:xfrm>
            <a:off x="4950436" y="3384462"/>
            <a:ext cx="5262343" cy="646331"/>
          </a:xfrm>
          <a:prstGeom prst="rect">
            <a:avLst/>
          </a:prstGeom>
          <a:noFill/>
        </p:spPr>
        <p:txBody>
          <a:bodyPr wrap="square" rtlCol="0">
            <a:spAutoFit/>
          </a:bodyPr>
          <a:lstStyle/>
          <a:p>
            <a:r>
              <a:rPr lang="en-US" dirty="0"/>
              <a:t>The relationship is displayed as a solid line with an unfilled diamond at the association end.</a:t>
            </a:r>
          </a:p>
        </p:txBody>
      </p:sp>
    </p:spTree>
    <p:extLst>
      <p:ext uri="{BB962C8B-B14F-4D97-AF65-F5344CB8AC3E}">
        <p14:creationId xmlns:p14="http://schemas.microsoft.com/office/powerpoint/2010/main" val="2739941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12044218" y="0"/>
            <a:ext cx="147781" cy="83127"/>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idx="4294967295"/>
          </p:nvPr>
        </p:nvSpPr>
        <p:spPr>
          <a:xfrm>
            <a:off x="288177" y="394571"/>
            <a:ext cx="7027863" cy="735012"/>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Composition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4294967295"/>
          </p:nvPr>
        </p:nvSpPr>
        <p:spPr>
          <a:xfrm>
            <a:off x="498763" y="1406443"/>
            <a:ext cx="10929938" cy="2873375"/>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400" b="0" i="0" dirty="0">
                <a:solidFill>
                  <a:schemeClr val="tx1"/>
                </a:solidFill>
                <a:effectLst/>
                <a:latin typeface="Gill Sans MT (Body)"/>
              </a:rPr>
              <a:t>Composition is another type of association relationship in UML. </a:t>
            </a:r>
          </a:p>
          <a:p>
            <a:pPr marL="342900" indent="-342900">
              <a:lnSpc>
                <a:spcPct val="100000"/>
              </a:lnSpc>
              <a:buFont typeface="Arial" panose="020B0604020202020204" pitchFamily="34" charset="0"/>
              <a:buChar char="•"/>
            </a:pPr>
            <a:r>
              <a:rPr lang="en-US" b="0" i="0" dirty="0">
                <a:solidFill>
                  <a:schemeClr val="tx1"/>
                </a:solidFill>
                <a:effectLst/>
                <a:latin typeface="Source Sans Pro" panose="020B0503030403020204" pitchFamily="34" charset="0"/>
              </a:rPr>
              <a:t>In a composition relationship, objects that are associated with each other cannot remain in the scope without each other.</a:t>
            </a:r>
          </a:p>
          <a:p>
            <a:pPr marL="342900" indent="-342900">
              <a:lnSpc>
                <a:spcPct val="100000"/>
              </a:lnSpc>
              <a:buFont typeface="Arial" panose="020B0604020202020204" pitchFamily="34" charset="0"/>
              <a:buChar char="•"/>
            </a:pPr>
            <a:r>
              <a:rPr lang="en-US" dirty="0">
                <a:solidFill>
                  <a:schemeClr val="tx1"/>
                </a:solidFill>
                <a:latin typeface="Source Sans Pro" panose="020B0503030403020204" pitchFamily="34" charset="0"/>
              </a:rPr>
              <a:t>Symbolized by </a:t>
            </a:r>
            <a:endParaRPr lang="en-US" dirty="0">
              <a:solidFill>
                <a:schemeClr val="tx1"/>
              </a:solidFill>
              <a:latin typeface="Gill Sans MT (Body)"/>
            </a:endParaRPr>
          </a:p>
        </p:txBody>
      </p:sp>
      <p:graphicFrame>
        <p:nvGraphicFramePr>
          <p:cNvPr id="10" name="Table 13">
            <a:extLst>
              <a:ext uri="{FF2B5EF4-FFF2-40B4-BE49-F238E27FC236}">
                <a16:creationId xmlns:a16="http://schemas.microsoft.com/office/drawing/2014/main" id="{6EFE844E-A8D2-4C24-9138-CE89215D635D}"/>
              </a:ext>
            </a:extLst>
          </p:cNvPr>
          <p:cNvGraphicFramePr>
            <a:graphicFrameLocks noGrp="1"/>
          </p:cNvGraphicFramePr>
          <p:nvPr/>
        </p:nvGraphicFramePr>
        <p:xfrm>
          <a:off x="797019" y="5061590"/>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0">
                <a:tc>
                  <a:txBody>
                    <a:bodyPr/>
                    <a:lstStyle/>
                    <a:p>
                      <a:pPr algn="ctr"/>
                      <a:r>
                        <a:rPr lang="en-US" dirty="0"/>
                        <a:t>Pages</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1" name="Table 13">
            <a:extLst>
              <a:ext uri="{FF2B5EF4-FFF2-40B4-BE49-F238E27FC236}">
                <a16:creationId xmlns:a16="http://schemas.microsoft.com/office/drawing/2014/main" id="{F6CF6B59-E821-4C6D-AAAA-FFF53C3CC3B3}"/>
              </a:ext>
            </a:extLst>
          </p:cNvPr>
          <p:cNvGraphicFramePr>
            <a:graphicFrameLocks noGrp="1"/>
          </p:cNvGraphicFramePr>
          <p:nvPr/>
        </p:nvGraphicFramePr>
        <p:xfrm>
          <a:off x="4339991" y="360632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Book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2" name="Table 13">
            <a:extLst>
              <a:ext uri="{FF2B5EF4-FFF2-40B4-BE49-F238E27FC236}">
                <a16:creationId xmlns:a16="http://schemas.microsoft.com/office/drawing/2014/main" id="{331ADAA3-9F49-4D72-A1B9-9BB2710C763C}"/>
              </a:ext>
            </a:extLst>
          </p:cNvPr>
          <p:cNvGraphicFramePr>
            <a:graphicFrameLocks noGrp="1"/>
          </p:cNvGraphicFramePr>
          <p:nvPr/>
        </p:nvGraphicFramePr>
        <p:xfrm>
          <a:off x="7243482" y="5155648"/>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Chapter </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9" name="Straight Connector 18">
            <a:extLst>
              <a:ext uri="{FF2B5EF4-FFF2-40B4-BE49-F238E27FC236}">
                <a16:creationId xmlns:a16="http://schemas.microsoft.com/office/drawing/2014/main" id="{B0247383-7637-4B12-A03F-79B60BA82652}"/>
              </a:ext>
            </a:extLst>
          </p:cNvPr>
          <p:cNvCxnSpPr/>
          <p:nvPr/>
        </p:nvCxnSpPr>
        <p:spPr>
          <a:xfrm>
            <a:off x="2933607" y="5591560"/>
            <a:ext cx="1737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83B00E-BFA5-472F-B4C2-0B841538A347}"/>
              </a:ext>
            </a:extLst>
          </p:cNvPr>
          <p:cNvCxnSpPr/>
          <p:nvPr/>
        </p:nvCxnSpPr>
        <p:spPr>
          <a:xfrm flipV="1">
            <a:off x="4670612" y="5037840"/>
            <a:ext cx="0" cy="5537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93243A9E-FB2E-401E-8249-253DFE9E7471}"/>
              </a:ext>
            </a:extLst>
          </p:cNvPr>
          <p:cNvSpPr/>
          <p:nvPr/>
        </p:nvSpPr>
        <p:spPr>
          <a:xfrm>
            <a:off x="4505529" y="474100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7081E504-380F-4A10-8622-0640CF944479}"/>
              </a:ext>
            </a:extLst>
          </p:cNvPr>
          <p:cNvSpPr/>
          <p:nvPr/>
        </p:nvSpPr>
        <p:spPr>
          <a:xfrm>
            <a:off x="5541907" y="473085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EE46B230-A94D-486C-BEBE-50D72D9023D6}"/>
              </a:ext>
            </a:extLst>
          </p:cNvPr>
          <p:cNvCxnSpPr>
            <a:stCxn id="24" idx="2"/>
            <a:endCxn id="12" idx="1"/>
          </p:cNvCxnSpPr>
          <p:nvPr/>
        </p:nvCxnSpPr>
        <p:spPr>
          <a:xfrm rot="16200000" flipH="1">
            <a:off x="6125971" y="4594397"/>
            <a:ext cx="698530" cy="15364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11A22-670C-46A4-A0EE-222390AEEFE8}"/>
              </a:ext>
            </a:extLst>
          </p:cNvPr>
          <p:cNvCxnSpPr/>
          <p:nvPr/>
        </p:nvCxnSpPr>
        <p:spPr>
          <a:xfrm>
            <a:off x="2695342" y="3013552"/>
            <a:ext cx="132761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Diamond 30">
            <a:extLst>
              <a:ext uri="{FF2B5EF4-FFF2-40B4-BE49-F238E27FC236}">
                <a16:creationId xmlns:a16="http://schemas.microsoft.com/office/drawing/2014/main" id="{4651BE99-D978-4680-8AFD-72D4C66E2E9D}"/>
              </a:ext>
            </a:extLst>
          </p:cNvPr>
          <p:cNvSpPr/>
          <p:nvPr/>
        </p:nvSpPr>
        <p:spPr>
          <a:xfrm>
            <a:off x="4022958" y="2872290"/>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D132A3-2757-498A-A7D5-F9C6A37D4768}"/>
              </a:ext>
            </a:extLst>
          </p:cNvPr>
          <p:cNvSpPr txBox="1"/>
          <p:nvPr/>
        </p:nvSpPr>
        <p:spPr>
          <a:xfrm>
            <a:off x="6923314" y="2587949"/>
            <a:ext cx="5268686" cy="923330"/>
          </a:xfrm>
          <a:prstGeom prst="rect">
            <a:avLst/>
          </a:prstGeom>
          <a:noFill/>
        </p:spPr>
        <p:txBody>
          <a:bodyPr wrap="square" rtlCol="0">
            <a:spAutoFit/>
          </a:bodyPr>
          <a:lstStyle/>
          <a:p>
            <a:r>
              <a:rPr lang="en-US" dirty="0"/>
              <a:t>The relationship is displayed as a solid line with a filled diamond at the association end, which is connected to the class that represents the whole or composite.</a:t>
            </a:r>
          </a:p>
        </p:txBody>
      </p:sp>
    </p:spTree>
    <p:extLst>
      <p:ext uri="{BB962C8B-B14F-4D97-AF65-F5344CB8AC3E}">
        <p14:creationId xmlns:p14="http://schemas.microsoft.com/office/powerpoint/2010/main" val="300214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6" name="Content Placeholder 2">
            <a:extLst>
              <a:ext uri="{FF2B5EF4-FFF2-40B4-BE49-F238E27FC236}">
                <a16:creationId xmlns:a16="http://schemas.microsoft.com/office/drawing/2014/main" id="{63EC5AFB-44DD-4D39-A80E-AB0F76384EB9}"/>
              </a:ext>
            </a:extLst>
          </p:cNvPr>
          <p:cNvSpPr txBox="1">
            <a:spLocks/>
          </p:cNvSpPr>
          <p:nvPr/>
        </p:nvSpPr>
        <p:spPr>
          <a:xfrm>
            <a:off x="703263" y="2829706"/>
            <a:ext cx="3565525" cy="3415519"/>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Modeling</a:t>
            </a:r>
          </a:p>
          <a:p>
            <a:pPr marL="342900" indent="-342900">
              <a:buFont typeface="Wingdings" panose="05000000000000000000" pitchFamily="2" charset="2"/>
              <a:buChar char="q"/>
            </a:pPr>
            <a:r>
              <a:rPr lang="en-US" dirty="0"/>
              <a:t>UML</a:t>
            </a:r>
          </a:p>
          <a:p>
            <a:pPr marL="342900" indent="-342900">
              <a:buFont typeface="Wingdings" panose="05000000000000000000" pitchFamily="2" charset="2"/>
              <a:buChar char="q"/>
            </a:pPr>
            <a:r>
              <a:rPr lang="en-US" dirty="0"/>
              <a:t>Class diagram</a:t>
            </a:r>
          </a:p>
          <a:p>
            <a:pPr marL="342900" indent="-342900">
              <a:buFont typeface="Wingdings" panose="05000000000000000000" pitchFamily="2" charset="2"/>
              <a:buChar char="q"/>
            </a:pPr>
            <a:r>
              <a:rPr lang="en-US" dirty="0"/>
              <a:t>Demo code class diagram</a:t>
            </a:r>
          </a:p>
          <a:p>
            <a:pPr marL="342900" indent="-342900">
              <a:buFont typeface="Wingdings" panose="05000000000000000000" pitchFamily="2" charset="2"/>
              <a:buChar char="q"/>
            </a:pPr>
            <a:r>
              <a:rPr lang="en-US" dirty="0"/>
              <a:t>Demo code implementation</a:t>
            </a:r>
          </a:p>
          <a:p>
            <a:pPr marL="342900" indent="-342900">
              <a:buFont typeface="Wingdings" panose="05000000000000000000" pitchFamily="2" charset="2"/>
              <a:buChar char="q"/>
            </a:pPr>
            <a:r>
              <a:rPr lang="en-US" dirty="0"/>
              <a:t>Q and A</a:t>
            </a:r>
          </a:p>
          <a:p>
            <a:endParaRPr lang="en-US" dirty="0"/>
          </a:p>
        </p:txBody>
      </p:sp>
    </p:spTree>
    <p:extLst>
      <p:ext uri="{BB962C8B-B14F-4D97-AF65-F5344CB8AC3E}">
        <p14:creationId xmlns:p14="http://schemas.microsoft.com/office/powerpoint/2010/main" val="339962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4B346AD4-D44F-FA4D-98F9-D12978F0D72F}"/>
              </a:ext>
            </a:extLst>
          </p:cNvPr>
          <p:cNvSpPr txBox="1"/>
          <p:nvPr/>
        </p:nvSpPr>
        <p:spPr>
          <a:xfrm>
            <a:off x="521197" y="432843"/>
            <a:ext cx="2784737" cy="707886"/>
          </a:xfrm>
          <a:prstGeom prst="rect">
            <a:avLst/>
          </a:prstGeom>
          <a:noFill/>
        </p:spPr>
        <p:txBody>
          <a:bodyPr wrap="none" rtlCol="0">
            <a:spAutoFit/>
          </a:bodyPr>
          <a:lstStyle/>
          <a:p>
            <a:r>
              <a:rPr lang="en-US" sz="4000" dirty="0"/>
              <a:t>Dependency</a:t>
            </a:r>
          </a:p>
        </p:txBody>
      </p:sp>
      <p:sp>
        <p:nvSpPr>
          <p:cNvPr id="5" name="TextBox 4">
            <a:extLst>
              <a:ext uri="{FF2B5EF4-FFF2-40B4-BE49-F238E27FC236}">
                <a16:creationId xmlns:a16="http://schemas.microsoft.com/office/drawing/2014/main" id="{2B0841C2-7C7E-C040-84FC-288C9876D25C}"/>
              </a:ext>
            </a:extLst>
          </p:cNvPr>
          <p:cNvSpPr txBox="1"/>
          <p:nvPr/>
        </p:nvSpPr>
        <p:spPr>
          <a:xfrm>
            <a:off x="595261" y="1406447"/>
            <a:ext cx="7936849" cy="3269741"/>
          </a:xfrm>
          <a:prstGeom prst="rect">
            <a:avLst/>
          </a:prstGeom>
          <a:noFill/>
        </p:spPr>
        <p:txBody>
          <a:bodyPr wrap="square" rtlCol="0">
            <a:spAutoFit/>
          </a:bodyPr>
          <a:lstStyle/>
          <a:p>
            <a:pPr>
              <a:lnSpc>
                <a:spcPct val="150000"/>
              </a:lnSpc>
            </a:pPr>
            <a:r>
              <a:rPr lang="en-US" sz="2000" dirty="0"/>
              <a:t>An object of one class might use an object of another class in the code of a method. If the object is not stored in any field, then this is modeled as a dependency relationship. </a:t>
            </a:r>
          </a:p>
          <a:p>
            <a:pPr marL="285750" indent="-285750">
              <a:lnSpc>
                <a:spcPct val="150000"/>
              </a:lnSpc>
              <a:buFont typeface="Arial" panose="020B0604020202020204" pitchFamily="34" charset="0"/>
              <a:buChar char="•"/>
            </a:pPr>
            <a:r>
              <a:rPr lang="en-US" sz="2000" dirty="0"/>
              <a:t>A special type of association. </a:t>
            </a:r>
          </a:p>
          <a:p>
            <a:pPr marL="285750" indent="-285750">
              <a:lnSpc>
                <a:spcPct val="150000"/>
              </a:lnSpc>
              <a:buFont typeface="Arial" panose="020B0604020202020204" pitchFamily="34" charset="0"/>
              <a:buChar char="•"/>
            </a:pPr>
            <a:r>
              <a:rPr lang="en-US" sz="2000" dirty="0"/>
              <a:t>Exists between two classes if changes to the definition of one may cause changes to the other (but not the other way around).</a:t>
            </a:r>
          </a:p>
          <a:p>
            <a:pPr marL="285750" indent="-285750">
              <a:lnSpc>
                <a:spcPct val="150000"/>
              </a:lnSpc>
              <a:buFont typeface="Arial" panose="020B0604020202020204" pitchFamily="34" charset="0"/>
              <a:buChar char="•"/>
            </a:pPr>
            <a:r>
              <a:rPr lang="en-US" sz="2000" dirty="0"/>
              <a:t>Class1 depends on Class2</a:t>
            </a:r>
          </a:p>
        </p:txBody>
      </p:sp>
      <p:sp>
        <p:nvSpPr>
          <p:cNvPr id="7" name="TextBox 6">
            <a:extLst>
              <a:ext uri="{FF2B5EF4-FFF2-40B4-BE49-F238E27FC236}">
                <a16:creationId xmlns:a16="http://schemas.microsoft.com/office/drawing/2014/main" id="{3CAD5C60-776F-2A4F-AAE5-6B5629E67CAB}"/>
              </a:ext>
            </a:extLst>
          </p:cNvPr>
          <p:cNvSpPr txBox="1"/>
          <p:nvPr/>
        </p:nvSpPr>
        <p:spPr>
          <a:xfrm>
            <a:off x="7334014" y="5726464"/>
            <a:ext cx="3865211" cy="430887"/>
          </a:xfrm>
          <a:prstGeom prst="rect">
            <a:avLst/>
          </a:prstGeom>
          <a:noFill/>
        </p:spPr>
        <p:txBody>
          <a:bodyPr wrap="square" rtlCol="0">
            <a:spAutoFit/>
          </a:bodyPr>
          <a:lstStyle/>
          <a:p>
            <a:r>
              <a:rPr lang="en-US" sz="1100" dirty="0"/>
              <a:t>The relationship is displayed as a dashed line with an open arrow.</a:t>
            </a:r>
            <a:endParaRPr lang="en-US" sz="800" dirty="0"/>
          </a:p>
        </p:txBody>
      </p:sp>
      <p:pic>
        <p:nvPicPr>
          <p:cNvPr id="1026" name="Picture 2" descr="Class diagram - Wikipedia">
            <a:extLst>
              <a:ext uri="{FF2B5EF4-FFF2-40B4-BE49-F238E27FC236}">
                <a16:creationId xmlns:a16="http://schemas.microsoft.com/office/drawing/2014/main" id="{A0ADBA2F-46F5-4C48-8A85-72611C5282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952" y="3946525"/>
            <a:ext cx="3855336" cy="151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294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21</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6" y="304335"/>
            <a:ext cx="2478994"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Realization</a:t>
            </a:r>
          </a:p>
        </p:txBody>
      </p:sp>
      <p:sp>
        <p:nvSpPr>
          <p:cNvPr id="5" name="TextBox 4">
            <a:extLst>
              <a:ext uri="{FF2B5EF4-FFF2-40B4-BE49-F238E27FC236}">
                <a16:creationId xmlns:a16="http://schemas.microsoft.com/office/drawing/2014/main" id="{2B0841C2-7C7E-C040-84FC-288C9876D25C}"/>
              </a:ext>
            </a:extLst>
          </p:cNvPr>
          <p:cNvSpPr txBox="1"/>
          <p:nvPr/>
        </p:nvSpPr>
        <p:spPr>
          <a:xfrm>
            <a:off x="576144" y="1563080"/>
            <a:ext cx="7362385" cy="3783023"/>
          </a:xfrm>
          <a:prstGeom prst="rect">
            <a:avLst/>
          </a:prstGeom>
          <a:noFill/>
        </p:spPr>
        <p:txBody>
          <a:bodyPr wrap="square" rtlCol="0">
            <a:spAutoFit/>
          </a:bodyPr>
          <a:lstStyle/>
          <a:p>
            <a:pPr>
              <a:lnSpc>
                <a:spcPct val="150000"/>
              </a:lnSpc>
            </a:pPr>
            <a:r>
              <a:rPr lang="en-US" dirty="0"/>
              <a:t>Realization 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p>
          <a:p>
            <a:pPr>
              <a:lnSpc>
                <a:spcPct val="150000"/>
              </a:lnSpc>
            </a:pPr>
            <a:endParaRPr lang="en-US" dirty="0"/>
          </a:p>
          <a:p>
            <a:pPr>
              <a:lnSpc>
                <a:spcPct val="150000"/>
              </a:lnSpc>
            </a:pPr>
            <a:r>
              <a:rPr lang="en-US" dirty="0"/>
              <a:t>For example, the Owner interface might specify methods for acquiring property and disposing of property. The Person and Corporation classes need to implement these methods, possibly in very different ways.</a:t>
            </a:r>
          </a:p>
          <a:p>
            <a:pPr>
              <a:lnSpc>
                <a:spcPct val="150000"/>
              </a:lnSpc>
            </a:pPr>
            <a:endParaRPr lang="en-US" dirty="0"/>
          </a:p>
        </p:txBody>
      </p:sp>
      <p:pic>
        <p:nvPicPr>
          <p:cNvPr id="21506" name="Picture 2" descr="Realization">
            <a:extLst>
              <a:ext uri="{FF2B5EF4-FFF2-40B4-BE49-F238E27FC236}">
                <a16:creationId xmlns:a16="http://schemas.microsoft.com/office/drawing/2014/main" id="{17A8644D-0A2F-6645-9665-307CFFF1F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639" y="3706614"/>
            <a:ext cx="3536496"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8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22</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Class Diagram Example: Order System</a:t>
            </a:r>
          </a:p>
        </p:txBody>
      </p:sp>
      <p:pic>
        <p:nvPicPr>
          <p:cNvPr id="23554" name="Picture 2" descr="Class Diagram Example: Order System">
            <a:extLst>
              <a:ext uri="{FF2B5EF4-FFF2-40B4-BE49-F238E27FC236}">
                <a16:creationId xmlns:a16="http://schemas.microsoft.com/office/drawing/2014/main" id="{E21CB48C-58C4-BC44-B777-9532D1578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358" y="1068268"/>
            <a:ext cx="9709150" cy="542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09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B91369-6C64-460B-B8C1-C6FE7CFB966D}"/>
              </a:ext>
            </a:extLst>
          </p:cNvPr>
          <p:cNvSpPr>
            <a:spLocks noGrp="1"/>
          </p:cNvSpPr>
          <p:nvPr>
            <p:ph type="sldNum" sz="quarter" idx="12"/>
          </p:nvPr>
        </p:nvSpPr>
        <p:spPr/>
        <p:txBody>
          <a:bodyPr/>
          <a:lstStyle/>
          <a:p>
            <a:fld id="{DBA1B0FB-D917-4C8C-928F-313BD683BF39}" type="slidenum">
              <a:rPr lang="en-US" smtClean="0"/>
              <a:t>23</a:t>
            </a:fld>
            <a:endParaRPr lang="en-US"/>
          </a:p>
        </p:txBody>
      </p:sp>
      <p:pic>
        <p:nvPicPr>
          <p:cNvPr id="8" name="Picture 7" descr="A picture containing logo&#10;&#10;Description automatically generated">
            <a:extLst>
              <a:ext uri="{FF2B5EF4-FFF2-40B4-BE49-F238E27FC236}">
                <a16:creationId xmlns:a16="http://schemas.microsoft.com/office/drawing/2014/main" id="{7CF9A3D8-32C3-4779-BA4C-E206B2E6A63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30009" y="1581137"/>
            <a:ext cx="5103628" cy="3675308"/>
          </a:xfrm>
          <a:prstGeom prst="rect">
            <a:avLst/>
          </a:prstGeom>
        </p:spPr>
      </p:pic>
      <p:sp>
        <p:nvSpPr>
          <p:cNvPr id="9" name="TextBox 8">
            <a:extLst>
              <a:ext uri="{FF2B5EF4-FFF2-40B4-BE49-F238E27FC236}">
                <a16:creationId xmlns:a16="http://schemas.microsoft.com/office/drawing/2014/main" id="{CE90D42A-1DB7-42AF-B9D1-CA58BD12E44B}"/>
              </a:ext>
            </a:extLst>
          </p:cNvPr>
          <p:cNvSpPr txBox="1"/>
          <p:nvPr/>
        </p:nvSpPr>
        <p:spPr>
          <a:xfrm>
            <a:off x="14912" y="6606950"/>
            <a:ext cx="3515097" cy="230832"/>
          </a:xfrm>
          <a:prstGeom prst="rect">
            <a:avLst/>
          </a:prstGeom>
          <a:noFill/>
        </p:spPr>
        <p:txBody>
          <a:bodyPr wrap="square" rtlCol="0">
            <a:spAutoFit/>
          </a:bodyPr>
          <a:lstStyle/>
          <a:p>
            <a:r>
              <a:rPr lang="en-US" sz="900" dirty="0">
                <a:hlinkClick r:id="rId4" tooltip="https://www.freepngimg.com/png/85354-text-question-blog-questions-logo-any"/>
              </a:rPr>
              <a:t>This Photo</a:t>
            </a:r>
            <a:r>
              <a:rPr lang="en-US" sz="900" dirty="0"/>
              <a:t> by Unknown Author is licensed under </a:t>
            </a:r>
            <a:r>
              <a:rPr lang="en-US" sz="900" dirty="0">
                <a:hlinkClick r:id="rId5" tooltip="https://creativecommons.org/licenses/by-nc/3.0/"/>
              </a:rPr>
              <a:t>CC BY-NC</a:t>
            </a:r>
            <a:endParaRPr lang="en-US" sz="900" dirty="0"/>
          </a:p>
        </p:txBody>
      </p:sp>
    </p:spTree>
    <p:extLst>
      <p:ext uri="{BB962C8B-B14F-4D97-AF65-F5344CB8AC3E}">
        <p14:creationId xmlns:p14="http://schemas.microsoft.com/office/powerpoint/2010/main" val="1022079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24</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670118" y="231527"/>
            <a:ext cx="7846917" cy="85935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5400" dirty="0"/>
              <a:t>Exercise</a:t>
            </a:r>
          </a:p>
        </p:txBody>
      </p:sp>
      <p:sp>
        <p:nvSpPr>
          <p:cNvPr id="2" name="TextBox 1">
            <a:extLst>
              <a:ext uri="{FF2B5EF4-FFF2-40B4-BE49-F238E27FC236}">
                <a16:creationId xmlns:a16="http://schemas.microsoft.com/office/drawing/2014/main" id="{D05F4866-2041-5B44-8CA3-D352149547EA}"/>
              </a:ext>
            </a:extLst>
          </p:cNvPr>
          <p:cNvSpPr txBox="1"/>
          <p:nvPr/>
        </p:nvSpPr>
        <p:spPr>
          <a:xfrm>
            <a:off x="363888" y="1511032"/>
            <a:ext cx="10894030" cy="2954655"/>
          </a:xfrm>
          <a:prstGeom prst="rect">
            <a:avLst/>
          </a:prstGeom>
          <a:noFill/>
        </p:spPr>
        <p:txBody>
          <a:bodyPr wrap="square" rtlCol="0">
            <a:spAutoFit/>
          </a:bodyPr>
          <a:lstStyle/>
          <a:p>
            <a:r>
              <a:rPr lang="en-US" sz="2400" dirty="0"/>
              <a:t>You are contracted be Goldman Sachs to implement an ATM software that will process customer transactions.  Additionally, they would like be shown a well detailed class diagram prior to the software’s implementation. How would you go about this?</a:t>
            </a:r>
          </a:p>
          <a:p>
            <a:pPr marL="285750" indent="-285750">
              <a:buFont typeface="Arial" panose="020B0604020202020204" pitchFamily="34" charset="0"/>
              <a:buChar char="•"/>
            </a:pPr>
            <a:endParaRPr lang="en-US" sz="2400" dirty="0"/>
          </a:p>
          <a:p>
            <a:r>
              <a:rPr lang="en-US" sz="2400" dirty="0"/>
              <a:t>What classes would you need?</a:t>
            </a:r>
          </a:p>
          <a:p>
            <a:r>
              <a:rPr lang="en-US" sz="2400" dirty="0"/>
              <a:t>What type of relationships would exist between these classes?</a:t>
            </a:r>
          </a:p>
          <a:p>
            <a:r>
              <a:rPr lang="en-US" sz="2400" dirty="0"/>
              <a:t>How would you construct the class diagram?</a:t>
            </a:r>
          </a:p>
          <a:p>
            <a:endParaRPr lang="en-US" dirty="0"/>
          </a:p>
        </p:txBody>
      </p:sp>
    </p:spTree>
    <p:extLst>
      <p:ext uri="{BB962C8B-B14F-4D97-AF65-F5344CB8AC3E}">
        <p14:creationId xmlns:p14="http://schemas.microsoft.com/office/powerpoint/2010/main" val="1355623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25</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163943" y="187100"/>
            <a:ext cx="7298298" cy="518650"/>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5" name="Picture 4" descr="Diagram&#10;&#10;Description automatically generated">
            <a:extLst>
              <a:ext uri="{FF2B5EF4-FFF2-40B4-BE49-F238E27FC236}">
                <a16:creationId xmlns:a16="http://schemas.microsoft.com/office/drawing/2014/main" id="{8AA43B6D-83C0-E74E-9383-905C6654E385}"/>
              </a:ext>
            </a:extLst>
          </p:cNvPr>
          <p:cNvPicPr>
            <a:picLocks noChangeAspect="1"/>
          </p:cNvPicPr>
          <p:nvPr/>
        </p:nvPicPr>
        <p:blipFill>
          <a:blip r:embed="rId4"/>
          <a:stretch>
            <a:fillRect/>
          </a:stretch>
        </p:blipFill>
        <p:spPr>
          <a:xfrm>
            <a:off x="1742154" y="723018"/>
            <a:ext cx="8649796" cy="5890722"/>
          </a:xfrm>
          <a:prstGeom prst="rect">
            <a:avLst/>
          </a:prstGeom>
        </p:spPr>
      </p:pic>
    </p:spTree>
    <p:extLst>
      <p:ext uri="{BB962C8B-B14F-4D97-AF65-F5344CB8AC3E}">
        <p14:creationId xmlns:p14="http://schemas.microsoft.com/office/powerpoint/2010/main" val="56868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67901" y="304856"/>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26</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924393" y="716397"/>
            <a:ext cx="7298298" cy="518650"/>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 Demo</a:t>
            </a:r>
          </a:p>
        </p:txBody>
      </p:sp>
    </p:spTree>
    <p:extLst>
      <p:ext uri="{BB962C8B-B14F-4D97-AF65-F5344CB8AC3E}">
        <p14:creationId xmlns:p14="http://schemas.microsoft.com/office/powerpoint/2010/main" val="2330478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27</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163943" y="187100"/>
            <a:ext cx="7298298" cy="518650"/>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5" name="Picture 4" descr="Diagram&#10;&#10;Description automatically generated">
            <a:extLst>
              <a:ext uri="{FF2B5EF4-FFF2-40B4-BE49-F238E27FC236}">
                <a16:creationId xmlns:a16="http://schemas.microsoft.com/office/drawing/2014/main" id="{8AA43B6D-83C0-E74E-9383-905C6654E385}"/>
              </a:ext>
            </a:extLst>
          </p:cNvPr>
          <p:cNvPicPr>
            <a:picLocks noChangeAspect="1"/>
          </p:cNvPicPr>
          <p:nvPr/>
        </p:nvPicPr>
        <p:blipFill rotWithShape="1">
          <a:blip r:embed="rId4"/>
          <a:srcRect l="2429" t="4722" r="57769" b="56148"/>
          <a:stretch/>
        </p:blipFill>
        <p:spPr>
          <a:xfrm>
            <a:off x="952539" y="1256513"/>
            <a:ext cx="3442815" cy="230505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A2D2F3D4-464F-5946-A589-19DED8D3872A}"/>
              </a:ext>
            </a:extLst>
          </p:cNvPr>
          <p:cNvPicPr>
            <a:picLocks noChangeAspect="1"/>
          </p:cNvPicPr>
          <p:nvPr/>
        </p:nvPicPr>
        <p:blipFill>
          <a:blip r:embed="rId5"/>
          <a:stretch>
            <a:fillRect/>
          </a:stretch>
        </p:blipFill>
        <p:spPr>
          <a:xfrm>
            <a:off x="4575294" y="892850"/>
            <a:ext cx="7450841" cy="5499006"/>
          </a:xfrm>
          <a:prstGeom prst="rect">
            <a:avLst/>
          </a:prstGeom>
        </p:spPr>
      </p:pic>
    </p:spTree>
    <p:extLst>
      <p:ext uri="{BB962C8B-B14F-4D97-AF65-F5344CB8AC3E}">
        <p14:creationId xmlns:p14="http://schemas.microsoft.com/office/powerpoint/2010/main" val="180874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28</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163943" y="187100"/>
            <a:ext cx="7298298" cy="518650"/>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20" name="Picture 19" descr="Diagram&#10;&#10;Description automatically generated">
            <a:extLst>
              <a:ext uri="{FF2B5EF4-FFF2-40B4-BE49-F238E27FC236}">
                <a16:creationId xmlns:a16="http://schemas.microsoft.com/office/drawing/2014/main" id="{83E6E07D-C06E-0C44-AD8E-667944BBD827}"/>
              </a:ext>
            </a:extLst>
          </p:cNvPr>
          <p:cNvPicPr>
            <a:picLocks noChangeAspect="1"/>
          </p:cNvPicPr>
          <p:nvPr/>
        </p:nvPicPr>
        <p:blipFill>
          <a:blip r:embed="rId4"/>
          <a:stretch>
            <a:fillRect/>
          </a:stretch>
        </p:blipFill>
        <p:spPr>
          <a:xfrm>
            <a:off x="1744123" y="836514"/>
            <a:ext cx="8649796" cy="5890722"/>
          </a:xfrm>
          <a:prstGeom prst="rect">
            <a:avLst/>
          </a:prstGeom>
        </p:spPr>
      </p:pic>
    </p:spTree>
    <p:extLst>
      <p:ext uri="{BB962C8B-B14F-4D97-AF65-F5344CB8AC3E}">
        <p14:creationId xmlns:p14="http://schemas.microsoft.com/office/powerpoint/2010/main" val="901446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29</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71163" y="1373738"/>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Better Class Diagram</a:t>
            </a:r>
          </a:p>
        </p:txBody>
      </p:sp>
      <p:pic>
        <p:nvPicPr>
          <p:cNvPr id="5" name="Picture 4" descr="Diagram&#10;&#10;Description automatically generated">
            <a:extLst>
              <a:ext uri="{FF2B5EF4-FFF2-40B4-BE49-F238E27FC236}">
                <a16:creationId xmlns:a16="http://schemas.microsoft.com/office/drawing/2014/main" id="{3AB7FAF3-FB4E-474B-8CD1-539BDB5B0E21}"/>
              </a:ext>
            </a:extLst>
          </p:cNvPr>
          <p:cNvPicPr>
            <a:picLocks noChangeAspect="1"/>
          </p:cNvPicPr>
          <p:nvPr/>
        </p:nvPicPr>
        <p:blipFill>
          <a:blip r:embed="rId4"/>
          <a:stretch>
            <a:fillRect/>
          </a:stretch>
        </p:blipFill>
        <p:spPr>
          <a:xfrm>
            <a:off x="4756360" y="477828"/>
            <a:ext cx="7251216" cy="5902343"/>
          </a:xfrm>
          <a:prstGeom prst="rect">
            <a:avLst/>
          </a:prstGeom>
        </p:spPr>
      </p:pic>
    </p:spTree>
    <p:extLst>
      <p:ext uri="{BB962C8B-B14F-4D97-AF65-F5344CB8AC3E}">
        <p14:creationId xmlns:p14="http://schemas.microsoft.com/office/powerpoint/2010/main" val="231021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51CD-0B16-46D6-BED3-08DB9D12B0FD}"/>
              </a:ext>
            </a:extLst>
          </p:cNvPr>
          <p:cNvSpPr>
            <a:spLocks noGrp="1"/>
          </p:cNvSpPr>
          <p:nvPr>
            <p:ph type="title"/>
          </p:nvPr>
        </p:nvSpPr>
        <p:spPr>
          <a:xfrm>
            <a:off x="550863" y="549275"/>
            <a:ext cx="4558031" cy="1997855"/>
          </a:xfrm>
        </p:spPr>
        <p:txBody>
          <a:bodyPr/>
          <a:lstStyle/>
          <a:p>
            <a:r>
              <a:rPr lang="en-US" sz="6000" kern="1200" dirty="0">
                <a:solidFill>
                  <a:schemeClr val="tx1"/>
                </a:solidFill>
                <a:latin typeface="+mj-lt"/>
                <a:ea typeface="+mj-ea"/>
                <a:cs typeface="+mj-cs"/>
              </a:rPr>
              <a:t>Modeling</a:t>
            </a:r>
            <a:endParaRPr lang="en-US" sz="6000" dirty="0"/>
          </a:p>
        </p:txBody>
      </p:sp>
      <p:sp>
        <p:nvSpPr>
          <p:cNvPr id="9" name="Slide Number Placeholder 8">
            <a:extLst>
              <a:ext uri="{FF2B5EF4-FFF2-40B4-BE49-F238E27FC236}">
                <a16:creationId xmlns:a16="http://schemas.microsoft.com/office/drawing/2014/main" id="{62EB6C8D-C1A8-4F27-89B8-028F32BB8E0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0" name="TextBox 9">
            <a:extLst>
              <a:ext uri="{FF2B5EF4-FFF2-40B4-BE49-F238E27FC236}">
                <a16:creationId xmlns:a16="http://schemas.microsoft.com/office/drawing/2014/main" id="{F9465BD5-EAF7-422C-B23B-F9A80891B455}"/>
              </a:ext>
            </a:extLst>
          </p:cNvPr>
          <p:cNvSpPr txBox="1"/>
          <p:nvPr/>
        </p:nvSpPr>
        <p:spPr>
          <a:xfrm>
            <a:off x="550863" y="2801923"/>
            <a:ext cx="6160330" cy="1354217"/>
          </a:xfrm>
          <a:prstGeom prst="rect">
            <a:avLst/>
          </a:prstGeom>
          <a:noFill/>
        </p:spPr>
        <p:txBody>
          <a:bodyPr wrap="square" rtlCol="0">
            <a:spAutoFit/>
          </a:bodyPr>
          <a:lstStyle/>
          <a:p>
            <a:r>
              <a:rPr lang="en-US" sz="3200" kern="1200" dirty="0">
                <a:latin typeface="+mn-lt"/>
                <a:ea typeface="+mn-ea"/>
                <a:cs typeface="+mn-cs"/>
              </a:rPr>
              <a:t>An informative representation of an object or a system.</a:t>
            </a:r>
          </a:p>
          <a:p>
            <a:endParaRPr lang="en-US" dirty="0"/>
          </a:p>
        </p:txBody>
      </p:sp>
    </p:spTree>
    <p:extLst>
      <p:ext uri="{BB962C8B-B14F-4D97-AF65-F5344CB8AC3E}">
        <p14:creationId xmlns:p14="http://schemas.microsoft.com/office/powerpoint/2010/main" val="4119141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Q and A</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Tree>
    <p:extLst>
      <p:ext uri="{BB962C8B-B14F-4D97-AF65-F5344CB8AC3E}">
        <p14:creationId xmlns:p14="http://schemas.microsoft.com/office/powerpoint/2010/main" val="2979876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Tree>
    <p:extLst>
      <p:ext uri="{BB962C8B-B14F-4D97-AF65-F5344CB8AC3E}">
        <p14:creationId xmlns:p14="http://schemas.microsoft.com/office/powerpoint/2010/main" val="3521561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08C5A015-80A0-4897-BBC1-BB85ACFBB234}"/>
              </a:ext>
            </a:extLst>
          </p:cNvPr>
          <p:cNvSpPr txBox="1"/>
          <p:nvPr/>
        </p:nvSpPr>
        <p:spPr>
          <a:xfrm>
            <a:off x="1063942" y="1686159"/>
            <a:ext cx="10777537" cy="1458413"/>
          </a:xfrm>
          <a:prstGeom prst="rect">
            <a:avLst/>
          </a:prstGeom>
          <a:noFill/>
        </p:spPr>
        <p:txBody>
          <a:bodyPr wrap="square" rtlCol="0">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3"/>
              </a:rPr>
              <a:t>https://www.lucidchart.com/pages/uml-class-diagram</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4"/>
              </a:rPr>
              <a:t>https://courses.cs.washington.edu/courses/cse403/11sp/lectures/lecture08-uml1.pdf</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10" name="TextBox 9">
            <a:extLst>
              <a:ext uri="{FF2B5EF4-FFF2-40B4-BE49-F238E27FC236}">
                <a16:creationId xmlns:a16="http://schemas.microsoft.com/office/drawing/2014/main" id="{7773E0D5-1667-4D68-9668-C33888EBC500}"/>
              </a:ext>
            </a:extLst>
          </p:cNvPr>
          <p:cNvSpPr txBox="1"/>
          <p:nvPr/>
        </p:nvSpPr>
        <p:spPr>
          <a:xfrm>
            <a:off x="868680" y="274638"/>
            <a:ext cx="615696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Gill Sans MT"/>
                <a:ea typeface="+mn-ea"/>
                <a:cs typeface="+mn-cs"/>
              </a:rPr>
              <a:t>References</a:t>
            </a:r>
          </a:p>
        </p:txBody>
      </p:sp>
    </p:spTree>
    <p:extLst>
      <p:ext uri="{BB962C8B-B14F-4D97-AF65-F5344CB8AC3E}">
        <p14:creationId xmlns:p14="http://schemas.microsoft.com/office/powerpoint/2010/main" val="1547143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5" name="Group 14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46" name="Freeform: Shape 14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Oval 14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Oval 14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Freeform: Shape 14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51" name="Rectangle 15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63888" y="519237"/>
            <a:ext cx="4657642" cy="837083"/>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What is UML?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56921" y="1552031"/>
            <a:ext cx="6153288" cy="5109069"/>
          </a:xfrm>
        </p:spPr>
        <p:txBody>
          <a:bodyPr vert="horz" wrap="square" lIns="0" tIns="0" rIns="0" bIns="0" rtlCol="0" anchor="t">
            <a:noAutofit/>
          </a:bodyPr>
          <a:lstStyle/>
          <a:p>
            <a:pPr marL="342900">
              <a:lnSpc>
                <a:spcPct val="100000"/>
              </a:lnSpc>
              <a:buFont typeface="Arial" panose="020B0604020202020204" pitchFamily="34" charset="0"/>
              <a:buChar char="•"/>
            </a:pPr>
            <a:r>
              <a:rPr lang="en-US" sz="1800" dirty="0"/>
              <a:t>Unified modeling language is a graphic or visual representation of an application.</a:t>
            </a:r>
          </a:p>
          <a:p>
            <a:pPr marL="800100" lvl="1">
              <a:lnSpc>
                <a:spcPct val="100000"/>
              </a:lnSpc>
            </a:pPr>
            <a:r>
              <a:rPr lang="en-US" sz="1800" dirty="0"/>
              <a:t>Is industry standard </a:t>
            </a:r>
          </a:p>
          <a:p>
            <a:pPr marL="800100" lvl="1">
              <a:lnSpc>
                <a:spcPct val="100000"/>
              </a:lnSpc>
            </a:pPr>
            <a:r>
              <a:rPr lang="en-US" sz="1800" dirty="0"/>
              <a:t>Independent of a language. </a:t>
            </a:r>
          </a:p>
          <a:p>
            <a:pPr marL="342900">
              <a:lnSpc>
                <a:spcPct val="100000"/>
              </a:lnSpc>
              <a:buFont typeface="Arial" panose="020B0604020202020204" pitchFamily="34" charset="0"/>
              <a:buChar char="•"/>
            </a:pPr>
            <a:r>
              <a:rPr lang="en-US" sz="1800" dirty="0"/>
              <a:t>Examples of UML </a:t>
            </a:r>
          </a:p>
          <a:p>
            <a:pPr lvl="1">
              <a:lnSpc>
                <a:spcPct val="100000"/>
              </a:lnSpc>
            </a:pPr>
            <a:r>
              <a:rPr lang="en-US" sz="1800" dirty="0"/>
              <a:t> Class diagram</a:t>
            </a:r>
          </a:p>
          <a:p>
            <a:pPr lvl="1">
              <a:lnSpc>
                <a:spcPct val="100000"/>
              </a:lnSpc>
            </a:pPr>
            <a:r>
              <a:rPr lang="en-US" sz="1800" dirty="0"/>
              <a:t> Domain model</a:t>
            </a:r>
          </a:p>
          <a:p>
            <a:pPr lvl="1">
              <a:lnSpc>
                <a:spcPct val="100000"/>
              </a:lnSpc>
            </a:pPr>
            <a:r>
              <a:rPr lang="en-US" sz="1800" dirty="0"/>
              <a:t> Component diagram</a:t>
            </a:r>
          </a:p>
          <a:p>
            <a:pPr lvl="1">
              <a:lnSpc>
                <a:spcPct val="100000"/>
              </a:lnSpc>
            </a:pPr>
            <a:r>
              <a:rPr lang="en-US" sz="1800" dirty="0"/>
              <a:t> package diagram</a:t>
            </a:r>
          </a:p>
          <a:p>
            <a:pPr lvl="1">
              <a:lnSpc>
                <a:spcPct val="100000"/>
              </a:lnSpc>
            </a:pPr>
            <a:r>
              <a:rPr lang="en-US" sz="1800" dirty="0"/>
              <a:t> Use case diagram</a:t>
            </a:r>
          </a:p>
          <a:p>
            <a:pPr lvl="1">
              <a:lnSpc>
                <a:spcPct val="100000"/>
              </a:lnSpc>
            </a:pPr>
            <a:r>
              <a:rPr lang="en-US" sz="1800" dirty="0"/>
              <a:t> State machine diagram</a:t>
            </a:r>
          </a:p>
          <a:p>
            <a:pPr lvl="1">
              <a:lnSpc>
                <a:spcPct val="100000"/>
              </a:lnSpc>
            </a:pPr>
            <a:r>
              <a:rPr lang="en-US" sz="1800" dirty="0"/>
              <a:t>Sequence diagram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2609" r="8868" b="-1"/>
          <a:stretch/>
        </p:blipFill>
        <p:spPr>
          <a:xfrm>
            <a:off x="6772161" y="708456"/>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153" name="Group 152">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154" name="Freeform: Shape 153">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Oval 154">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7" name="Oval 156">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320825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604"/>
          <a:stretch/>
        </p:blipFill>
        <p:spPr>
          <a:xfrm>
            <a:off x="11721457" y="3"/>
            <a:ext cx="468143" cy="285002"/>
          </a:xfrm>
          <a:custGeom>
            <a:avLst/>
            <a:gdLst/>
            <a:ahLst/>
            <a:cxnLst/>
            <a:rect l="l" t="t" r="r" b="b"/>
            <a:pathLst>
              <a:path w="5632453" h="3428999">
                <a:moveTo>
                  <a:pt x="0" y="0"/>
                </a:moveTo>
                <a:lnTo>
                  <a:pt x="5632453" y="0"/>
                </a:lnTo>
                <a:lnTo>
                  <a:pt x="5632453" y="3428999"/>
                </a:lnTo>
                <a:lnTo>
                  <a:pt x="0" y="3428999"/>
                </a:lnTo>
                <a:close/>
              </a:path>
            </a:pathLst>
          </a:custGeom>
        </p:spPr>
      </p:pic>
      <p:sp>
        <p:nvSpPr>
          <p:cNvPr id="42" name="Freeform: Shape 4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4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a:bodyPr>
          <a:lstStyle/>
          <a:p>
            <a:pPr>
              <a:lnSpc>
                <a:spcPct val="100000"/>
              </a:lnSpc>
            </a:pPr>
            <a:r>
              <a:rPr lang="en-US" sz="3200" kern="1200" dirty="0">
                <a:solidFill>
                  <a:schemeClr val="tx1"/>
                </a:solidFill>
                <a:latin typeface="+mj-lt"/>
                <a:ea typeface="+mj-ea"/>
                <a:cs typeface="+mj-cs"/>
              </a:rPr>
              <a:t>What is UML Class </a:t>
            </a:r>
            <a:r>
              <a:rPr lang="en-US" sz="3200" dirty="0"/>
              <a:t>D</a:t>
            </a:r>
            <a:r>
              <a:rPr lang="en-US" sz="3200" kern="1200" dirty="0">
                <a:solidFill>
                  <a:schemeClr val="tx1"/>
                </a:solidFill>
                <a:latin typeface="+mj-lt"/>
                <a:ea typeface="+mj-ea"/>
                <a:cs typeface="+mj-cs"/>
              </a:rPr>
              <a:t>iagram </a:t>
            </a:r>
          </a:p>
        </p:txBody>
      </p:sp>
      <p:grpSp>
        <p:nvGrpSpPr>
          <p:cNvPr id="56" name="Group 55">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57" name="Freeform: Shape 56">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descr="Chart, box and whisker chart&#10;&#10;Description automatically generated">
            <a:extLst>
              <a:ext uri="{FF2B5EF4-FFF2-40B4-BE49-F238E27FC236}">
                <a16:creationId xmlns:a16="http://schemas.microsoft.com/office/drawing/2014/main" id="{4FDD5435-0215-4137-AEB1-63766784A0BC}"/>
              </a:ext>
            </a:extLst>
          </p:cNvPr>
          <p:cNvPicPr>
            <a:picLocks noChangeAspect="1"/>
          </p:cNvPicPr>
          <p:nvPr/>
        </p:nvPicPr>
        <p:blipFill rotWithShape="1">
          <a:blip r:embed="rId4"/>
          <a:srcRect t="4876" r="-1" b="-1"/>
          <a:stretch/>
        </p:blipFill>
        <p:spPr>
          <a:xfrm>
            <a:off x="6871787" y="1478101"/>
            <a:ext cx="5199060" cy="3165152"/>
          </a:xfrm>
          <a:custGeom>
            <a:avLst/>
            <a:gdLst/>
            <a:ahLst/>
            <a:cxnLst/>
            <a:rect l="l" t="t" r="r" b="b"/>
            <a:pathLst>
              <a:path w="5632453" h="3428999">
                <a:moveTo>
                  <a:pt x="0" y="0"/>
                </a:moveTo>
                <a:lnTo>
                  <a:pt x="5632453" y="0"/>
                </a:lnTo>
                <a:lnTo>
                  <a:pt x="5632453" y="3428999"/>
                </a:lnTo>
                <a:lnTo>
                  <a:pt x="0" y="3428999"/>
                </a:lnTo>
                <a:close/>
              </a:path>
            </a:pathLst>
          </a:custGeom>
        </p:spPr>
      </p:pic>
      <p:sp>
        <p:nvSpPr>
          <p:cNvPr id="60" name="Rectangle 59">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9980" y="1609287"/>
            <a:ext cx="5437187" cy="3908841"/>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kern="1200" dirty="0">
                <a:latin typeface="+mn-lt"/>
                <a:ea typeface="+mn-ea"/>
                <a:cs typeface="+mn-cs"/>
              </a:rPr>
              <a:t>A graphical notation used to construct and visualize object-oriented systems.</a:t>
            </a:r>
          </a:p>
          <a:p>
            <a:pPr marL="342900" indent="-342900">
              <a:lnSpc>
                <a:spcPct val="100000"/>
              </a:lnSpc>
              <a:buFont typeface="Arial" panose="020B0604020202020204" pitchFamily="34" charset="0"/>
              <a:buChar cha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89203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What is a class?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latin typeface="Walbaum Display (Headings)"/>
              </a:rPr>
              <a:t>Blueprint of an object.</a:t>
            </a:r>
          </a:p>
          <a:p>
            <a:pPr marL="457200" lvl="1"/>
            <a:r>
              <a:rPr lang="en-US" sz="1800" dirty="0">
                <a:latin typeface="Walbaum Display (Headings)"/>
              </a:rPr>
              <a:t>Describes what an object will be but isn’t the object itself. </a:t>
            </a:r>
          </a:p>
          <a:p>
            <a:pPr marL="457200" lvl="1"/>
            <a:r>
              <a:rPr lang="en-US" sz="1800" dirty="0">
                <a:latin typeface="Walbaum Display (Headings)"/>
              </a:rPr>
              <a:t>Classes describe the type of objects, while objects are usable instances of classes. </a:t>
            </a:r>
          </a:p>
          <a:p>
            <a:pPr marL="457200" lvl="1"/>
            <a:r>
              <a:rPr lang="en-US" sz="1800" dirty="0">
                <a:latin typeface="Walbaum Display (Headings)"/>
              </a:rPr>
              <a:t>An object is an instance of a class and object – Objects have states and behaviors.</a:t>
            </a:r>
          </a:p>
          <a:p>
            <a:pPr marL="342900">
              <a:buFont typeface="Arial" panose="020B0604020202020204" pitchFamily="34" charset="0"/>
              <a:buChar char="•"/>
            </a:pPr>
            <a:endParaRPr lang="en-US" sz="1800" dirty="0">
              <a:latin typeface="Walbaum Display (Headings)"/>
            </a:endParaRPr>
          </a:p>
        </p:txBody>
      </p:sp>
      <p:pic>
        <p:nvPicPr>
          <p:cNvPr id="1026" name="Picture 2" descr="What is a class?">
            <a:extLst>
              <a:ext uri="{FF2B5EF4-FFF2-40B4-BE49-F238E27FC236}">
                <a16:creationId xmlns:a16="http://schemas.microsoft.com/office/drawing/2014/main" id="{7A34841D-7738-9B40-B55B-45DEA251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422" y="1352176"/>
            <a:ext cx="5893689" cy="41536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AE6D86-C220-BE47-A41B-1C0B714449A8}"/>
              </a:ext>
            </a:extLst>
          </p:cNvPr>
          <p:cNvSpPr txBox="1"/>
          <p:nvPr/>
        </p:nvSpPr>
        <p:spPr>
          <a:xfrm>
            <a:off x="6072088" y="5524650"/>
            <a:ext cx="5554469" cy="369332"/>
          </a:xfrm>
          <a:prstGeom prst="rect">
            <a:avLst/>
          </a:prstGeom>
          <a:noFill/>
        </p:spPr>
        <p:txBody>
          <a:bodyPr wrap="none" rtlCol="0">
            <a:spAutoFit/>
          </a:bodyPr>
          <a:lstStyle/>
          <a:p>
            <a:r>
              <a:rPr lang="en-US" dirty="0"/>
              <a:t>A dog has states – color, name, breed as well as behaviors</a:t>
            </a:r>
          </a:p>
        </p:txBody>
      </p:sp>
    </p:spTree>
    <p:extLst>
      <p:ext uri="{BB962C8B-B14F-4D97-AF65-F5344CB8AC3E}">
        <p14:creationId xmlns:p14="http://schemas.microsoft.com/office/powerpoint/2010/main" val="384790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425194" y="4317980"/>
            <a:ext cx="4892073" cy="2009158"/>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UML Class Notation</a:t>
            </a:r>
          </a:p>
        </p:txBody>
      </p:sp>
      <p:pic>
        <p:nvPicPr>
          <p:cNvPr id="3076" name="Picture 4" descr="UML Class Notation">
            <a:extLst>
              <a:ext uri="{FF2B5EF4-FFF2-40B4-BE49-F238E27FC236}">
                <a16:creationId xmlns:a16="http://schemas.microsoft.com/office/drawing/2014/main" id="{F392F429-83B9-9045-AA5A-C107E9802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734" y="4290052"/>
            <a:ext cx="5437186" cy="17902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531EB0-8A04-3F46-87DE-104BD8ED849D}"/>
              </a:ext>
            </a:extLst>
          </p:cNvPr>
          <p:cNvSpPr txBox="1"/>
          <p:nvPr/>
        </p:nvSpPr>
        <p:spPr>
          <a:xfrm>
            <a:off x="8043663" y="3645634"/>
            <a:ext cx="2164567" cy="369332"/>
          </a:xfrm>
          <a:prstGeom prst="rect">
            <a:avLst/>
          </a:prstGeom>
          <a:noFill/>
        </p:spPr>
        <p:txBody>
          <a:bodyPr wrap="none" rtlCol="0">
            <a:spAutoFit/>
          </a:bodyPr>
          <a:lstStyle/>
          <a:p>
            <a:r>
              <a:rPr lang="en-US" dirty="0"/>
              <a:t>Two types of classes.</a:t>
            </a:r>
          </a:p>
        </p:txBody>
      </p:sp>
      <p:pic>
        <p:nvPicPr>
          <p:cNvPr id="21" name="Picture 20" descr="Graphical user interface, text, application&#10;&#10;Description automatically generated">
            <a:extLst>
              <a:ext uri="{FF2B5EF4-FFF2-40B4-BE49-F238E27FC236}">
                <a16:creationId xmlns:a16="http://schemas.microsoft.com/office/drawing/2014/main" id="{EC6DA00F-8F05-4232-8E10-C4FED3529C3A}"/>
              </a:ext>
            </a:extLst>
          </p:cNvPr>
          <p:cNvPicPr>
            <a:picLocks noChangeAspect="1"/>
          </p:cNvPicPr>
          <p:nvPr/>
        </p:nvPicPr>
        <p:blipFill>
          <a:blip r:embed="rId5"/>
          <a:stretch>
            <a:fillRect/>
          </a:stretch>
        </p:blipFill>
        <p:spPr>
          <a:xfrm>
            <a:off x="7658762" y="329119"/>
            <a:ext cx="2745583" cy="2422574"/>
          </a:xfrm>
          <a:custGeom>
            <a:avLst/>
            <a:gdLst/>
            <a:ahLst/>
            <a:cxnLst/>
            <a:rect l="l" t="t" r="r" b="b"/>
            <a:pathLst>
              <a:path w="5083992" h="2880518">
                <a:moveTo>
                  <a:pt x="0" y="0"/>
                </a:moveTo>
                <a:lnTo>
                  <a:pt x="5083992" y="0"/>
                </a:lnTo>
                <a:lnTo>
                  <a:pt x="5083992" y="2880518"/>
                </a:lnTo>
                <a:lnTo>
                  <a:pt x="0" y="2880518"/>
                </a:lnTo>
                <a:close/>
              </a:path>
            </a:pathLst>
          </a:custGeom>
        </p:spPr>
      </p:pic>
      <p:graphicFrame>
        <p:nvGraphicFramePr>
          <p:cNvPr id="3078" name="Subtitle 15">
            <a:extLst>
              <a:ext uri="{FF2B5EF4-FFF2-40B4-BE49-F238E27FC236}">
                <a16:creationId xmlns:a16="http://schemas.microsoft.com/office/drawing/2014/main" id="{FE9E1051-4C02-4C7D-BDAC-2075F83E0D8E}"/>
              </a:ext>
            </a:extLst>
          </p:cNvPr>
          <p:cNvGraphicFramePr/>
          <p:nvPr/>
        </p:nvGraphicFramePr>
        <p:xfrm>
          <a:off x="303938" y="1376354"/>
          <a:ext cx="5867480" cy="44384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1930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2800" dirty="0"/>
              <a:t>UML Class Notation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2000" dirty="0">
                <a:latin typeface="Walbaum Display (Headings)"/>
              </a:rPr>
              <a:t>Class name appears in the first partition</a:t>
            </a:r>
          </a:p>
          <a:p>
            <a:pPr marL="342900">
              <a:buFont typeface="Arial" panose="020B0604020202020204" pitchFamily="34" charset="0"/>
              <a:buChar char="•"/>
            </a:pPr>
            <a:r>
              <a:rPr lang="en-US" sz="2000" dirty="0">
                <a:latin typeface="Walbaum Display (Headings)"/>
              </a:rPr>
              <a:t>Class Attributes, shown in second partition, map onto member variables (data members) in code.</a:t>
            </a:r>
          </a:p>
          <a:p>
            <a:pPr marL="342900">
              <a:buFont typeface="Arial" panose="020B0604020202020204" pitchFamily="34" charset="0"/>
              <a:buChar char="•"/>
            </a:pPr>
            <a:r>
              <a:rPr lang="en-US" sz="2000" dirty="0">
                <a:latin typeface="Walbaum Display (Headings)"/>
              </a:rPr>
              <a:t>Class Operations are shown in the third partition.</a:t>
            </a:r>
          </a:p>
          <a:p>
            <a:pPr marL="800100" lvl="1"/>
            <a:r>
              <a:rPr lang="en-US" sz="2000" dirty="0">
                <a:latin typeface="Walbaum Display (Headings)"/>
              </a:rPr>
              <a:t>The return type is shown after the colon at the end of the method signature.</a:t>
            </a:r>
          </a:p>
          <a:p>
            <a:pPr marL="800100" lvl="1"/>
            <a:r>
              <a:rPr lang="en-US" sz="2000" dirty="0">
                <a:latin typeface="Walbaum Display (Headings)"/>
              </a:rPr>
              <a:t>The return type of method parameters are shown after the colon following the parameter name. </a:t>
            </a:r>
          </a:p>
        </p:txBody>
      </p:sp>
      <p:pic>
        <p:nvPicPr>
          <p:cNvPr id="5122" name="Picture 2" descr="Class Operations">
            <a:extLst>
              <a:ext uri="{FF2B5EF4-FFF2-40B4-BE49-F238E27FC236}">
                <a16:creationId xmlns:a16="http://schemas.microsoft.com/office/drawing/2014/main" id="{B23E2410-CE97-2E44-8322-3FE488C7A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559" y="792867"/>
            <a:ext cx="6616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9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7079616" y="2338047"/>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Class Visibility</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endParaRPr lang="en-US" dirty="0"/>
          </a:p>
        </p:txBody>
      </p:sp>
      <p:pic>
        <p:nvPicPr>
          <p:cNvPr id="8194" name="Picture 2" descr="Class Visibility ">
            <a:extLst>
              <a:ext uri="{FF2B5EF4-FFF2-40B4-BE49-F238E27FC236}">
                <a16:creationId xmlns:a16="http://schemas.microsoft.com/office/drawing/2014/main" id="{F97D01D4-7F80-7841-BCA6-F6CAEFACB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149" y="1212381"/>
            <a:ext cx="4366553" cy="17246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104F7-EF5F-9440-8A12-9A7AD75535DB}"/>
              </a:ext>
            </a:extLst>
          </p:cNvPr>
          <p:cNvSpPr txBox="1"/>
          <p:nvPr/>
        </p:nvSpPr>
        <p:spPr>
          <a:xfrm>
            <a:off x="312486" y="1024745"/>
            <a:ext cx="6019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Classes, member variables, and methods can have access modifiers describing the Object-oriented principle of Encapsulation.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 - and the # symbols before an attribute and operation name in a class denote the visibility of the attribute ad operation.</a:t>
            </a:r>
          </a:p>
          <a:p>
            <a:pPr marL="285750" indent="-285750">
              <a:buFont typeface="Arial" panose="020B0604020202020204" pitchFamily="34" charset="0"/>
              <a:buChar char="•"/>
            </a:pPr>
            <a:endParaRPr lang="en-US" dirty="0"/>
          </a:p>
        </p:txBody>
      </p:sp>
      <p:graphicFrame>
        <p:nvGraphicFramePr>
          <p:cNvPr id="3" name="Table 2">
            <a:extLst>
              <a:ext uri="{FF2B5EF4-FFF2-40B4-BE49-F238E27FC236}">
                <a16:creationId xmlns:a16="http://schemas.microsoft.com/office/drawing/2014/main" id="{B307B985-2596-4C4B-9F86-DD0929C9998E}"/>
              </a:ext>
            </a:extLst>
          </p:cNvPr>
          <p:cNvGraphicFramePr>
            <a:graphicFrameLocks noGrp="1"/>
          </p:cNvGraphicFramePr>
          <p:nvPr>
            <p:extLst>
              <p:ext uri="{D42A27DB-BD31-4B8C-83A1-F6EECF244321}">
                <p14:modId xmlns:p14="http://schemas.microsoft.com/office/powerpoint/2010/main" val="2434183201"/>
              </p:ext>
            </p:extLst>
          </p:nvPr>
        </p:nvGraphicFramePr>
        <p:xfrm>
          <a:off x="1413686" y="3437010"/>
          <a:ext cx="9256525" cy="2466720"/>
        </p:xfrm>
        <a:graphic>
          <a:graphicData uri="http://schemas.openxmlformats.org/drawingml/2006/table">
            <a:tbl>
              <a:tblPr firstRow="1" bandRow="1">
                <a:tableStyleId>{7DF18680-E054-41AD-8BC1-D1AEF772440D}</a:tableStyleId>
              </a:tblPr>
              <a:tblGrid>
                <a:gridCol w="1884224">
                  <a:extLst>
                    <a:ext uri="{9D8B030D-6E8A-4147-A177-3AD203B41FA5}">
                      <a16:colId xmlns:a16="http://schemas.microsoft.com/office/drawing/2014/main" val="1063662044"/>
                    </a:ext>
                  </a:extLst>
                </a:gridCol>
                <a:gridCol w="1141831">
                  <a:extLst>
                    <a:ext uri="{9D8B030D-6E8A-4147-A177-3AD203B41FA5}">
                      <a16:colId xmlns:a16="http://schemas.microsoft.com/office/drawing/2014/main" val="965502185"/>
                    </a:ext>
                  </a:extLst>
                </a:gridCol>
                <a:gridCol w="6230470">
                  <a:extLst>
                    <a:ext uri="{9D8B030D-6E8A-4147-A177-3AD203B41FA5}">
                      <a16:colId xmlns:a16="http://schemas.microsoft.com/office/drawing/2014/main" val="2668628871"/>
                    </a:ext>
                  </a:extLst>
                </a:gridCol>
              </a:tblGrid>
              <a:tr h="493344">
                <a:tc>
                  <a:txBody>
                    <a:bodyPr/>
                    <a:lstStyle/>
                    <a:p>
                      <a:pPr algn="ctr"/>
                      <a:r>
                        <a:rPr lang="en-US" dirty="0"/>
                        <a:t>Modifier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Symbols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Description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45400441"/>
                  </a:ext>
                </a:extLst>
              </a:tr>
              <a:tr h="493344">
                <a:tc>
                  <a:txBody>
                    <a:bodyPr/>
                    <a:lstStyle/>
                    <a:p>
                      <a:pPr algn="ctr"/>
                      <a:r>
                        <a:rPr lang="en-US" dirty="0">
                          <a:solidFill>
                            <a:schemeClr val="tx1"/>
                          </a:solidFill>
                        </a:rPr>
                        <a:t>Public</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namespace.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7080242"/>
                  </a:ext>
                </a:extLst>
              </a:tr>
              <a:tr h="493344">
                <a:tc>
                  <a:txBody>
                    <a:bodyPr/>
                    <a:lstStyle/>
                    <a:p>
                      <a:pPr algn="ctr"/>
                      <a:r>
                        <a:rPr lang="en-US" dirty="0">
                          <a:solidFill>
                            <a:schemeClr val="tx1"/>
                          </a:solidFill>
                        </a:rPr>
                        <a:t>Private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class.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8436184"/>
                  </a:ext>
                </a:extLst>
              </a:tr>
              <a:tr h="493344">
                <a:tc>
                  <a:txBody>
                    <a:bodyPr/>
                    <a:lstStyle/>
                    <a:p>
                      <a:pPr algn="ctr"/>
                      <a:r>
                        <a:rPr lang="en-US" dirty="0">
                          <a:solidFill>
                            <a:schemeClr val="tx1"/>
                          </a:solidFill>
                        </a:rPr>
                        <a:t>Protected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classes that inherited the class its declared in.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215021"/>
                  </a:ext>
                </a:extLst>
              </a:tr>
              <a:tr h="493344">
                <a:tc>
                  <a:txBody>
                    <a:bodyPr/>
                    <a:lstStyle/>
                    <a:p>
                      <a:pPr algn="ctr"/>
                      <a:r>
                        <a:rPr lang="en-US" dirty="0">
                          <a:solidFill>
                            <a:schemeClr val="tx1"/>
                          </a:solidFill>
                        </a:rPr>
                        <a:t>Internal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within the entire scope of the Assembly (project)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400881"/>
                  </a:ext>
                </a:extLst>
              </a:tr>
            </a:tbl>
          </a:graphicData>
        </a:graphic>
      </p:graphicFrame>
    </p:spTree>
    <p:extLst>
      <p:ext uri="{BB962C8B-B14F-4D97-AF65-F5344CB8AC3E}">
        <p14:creationId xmlns:p14="http://schemas.microsoft.com/office/powerpoint/2010/main" val="393718888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1078</TotalTime>
  <Words>4661</Words>
  <Application>Microsoft Macintosh PowerPoint</Application>
  <PresentationFormat>Widescreen</PresentationFormat>
  <Paragraphs>402</Paragraphs>
  <Slides>33</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Arial</vt:lpstr>
      <vt:lpstr>Calibri</vt:lpstr>
      <vt:lpstr>Calibri Light</vt:lpstr>
      <vt:lpstr>Courier New</vt:lpstr>
      <vt:lpstr>Gill Sans MT</vt:lpstr>
      <vt:lpstr>Gill Sans MT (Body)</vt:lpstr>
      <vt:lpstr>Roboto</vt:lpstr>
      <vt:lpstr>Source Sans Pro</vt:lpstr>
      <vt:lpstr>Times New Roman</vt:lpstr>
      <vt:lpstr>Walbaum Display</vt:lpstr>
      <vt:lpstr>Walbaum Display (Headings)</vt:lpstr>
      <vt:lpstr>Wingdings</vt:lpstr>
      <vt:lpstr>3DFloatVTI</vt:lpstr>
      <vt:lpstr>UML – Class Diagram</vt:lpstr>
      <vt:lpstr>Agenda</vt:lpstr>
      <vt:lpstr>Modeling</vt:lpstr>
      <vt:lpstr>What is UML?</vt:lpstr>
      <vt:lpstr>What is UML 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Relationships Between Classes</vt:lpstr>
      <vt:lpstr>Association</vt:lpstr>
      <vt:lpstr>PowerPoint Presentation</vt:lpstr>
      <vt:lpstr>Inheritance cont.</vt:lpstr>
      <vt:lpstr>PowerPoint Presentation</vt:lpstr>
      <vt:lpstr>Aggregation</vt:lpstr>
      <vt:lpstr>Composition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and A</vt:lpstr>
      <vt:lpstr>Summary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ULM – Class Diagram</dc:title>
  <dc:creator>natnael tsige</dc:creator>
  <cp:lastModifiedBy>Chimbanga, Andrew</cp:lastModifiedBy>
  <cp:revision>44</cp:revision>
  <dcterms:created xsi:type="dcterms:W3CDTF">2021-11-04T19:30:52Z</dcterms:created>
  <dcterms:modified xsi:type="dcterms:W3CDTF">2021-11-12T22:30:48Z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