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8"/>
  </p:notesMasterIdLst>
  <p:handoutMasterIdLst>
    <p:handoutMasterId r:id="rId29"/>
  </p:handoutMasterIdLst>
  <p:sldIdLst>
    <p:sldId id="257" r:id="rId5"/>
    <p:sldId id="393" r:id="rId6"/>
    <p:sldId id="392" r:id="rId7"/>
    <p:sldId id="398" r:id="rId8"/>
    <p:sldId id="405" r:id="rId9"/>
    <p:sldId id="406" r:id="rId10"/>
    <p:sldId id="407" r:id="rId11"/>
    <p:sldId id="408" r:id="rId12"/>
    <p:sldId id="394" r:id="rId13"/>
    <p:sldId id="409" r:id="rId14"/>
    <p:sldId id="410" r:id="rId15"/>
    <p:sldId id="411" r:id="rId16"/>
    <p:sldId id="412" r:id="rId17"/>
    <p:sldId id="413" r:id="rId18"/>
    <p:sldId id="414" r:id="rId19"/>
    <p:sldId id="415" r:id="rId20"/>
    <p:sldId id="416" r:id="rId21"/>
    <p:sldId id="417" r:id="rId22"/>
    <p:sldId id="418" r:id="rId23"/>
    <p:sldId id="419" r:id="rId24"/>
    <p:sldId id="268" r:id="rId25"/>
    <p:sldId id="321" r:id="rId26"/>
    <p:sldId id="3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8" autoAdjust="0"/>
    <p:restoredTop sz="93725" autoAdjust="0"/>
  </p:normalViewPr>
  <p:slideViewPr>
    <p:cSldViewPr snapToGrid="0">
      <p:cViewPr varScale="1">
        <p:scale>
          <a:sx n="134" d="100"/>
          <a:sy n="134" d="100"/>
        </p:scale>
        <p:origin x="216" y="75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11/6/21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266996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715794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938682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374845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706224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3048813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799593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778168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11908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830026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85871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51161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0422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481856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9275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22110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1927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65137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997148" y="1051551"/>
            <a:ext cx="5194852" cy="866701"/>
          </a:xfrm>
        </p:spPr>
        <p:txBody>
          <a:bodyPr anchor="b" anchorCtr="0">
            <a:normAutofit/>
          </a:bodyPr>
          <a:lstStyle/>
          <a:p>
            <a:r>
              <a:rPr lang="en-US" sz="4000" dirty="0"/>
              <a:t>ULM – Class Diagram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82818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075074" y="2018195"/>
            <a:ext cx="3565524" cy="1731963"/>
          </a:xfrm>
        </p:spPr>
        <p:txBody>
          <a:bodyPr>
            <a:normAutofit/>
          </a:bodyPr>
          <a:lstStyle/>
          <a:p>
            <a:pPr marL="342900" indent="-342900">
              <a:buFont typeface="Courier New" panose="02070309020205020404" pitchFamily="49" charset="0"/>
              <a:buChar char="o"/>
            </a:pPr>
            <a:r>
              <a:rPr lang="en-US" dirty="0"/>
              <a:t>Natnael Tsige</a:t>
            </a:r>
          </a:p>
          <a:p>
            <a:pPr marL="342900" indent="-342900">
              <a:buFont typeface="Courier New" panose="02070309020205020404" pitchFamily="49" charset="0"/>
              <a:buChar char="o"/>
            </a:pPr>
            <a:r>
              <a:rPr lang="en-US" dirty="0"/>
              <a:t>Andrew Chimbanga</a:t>
            </a:r>
          </a:p>
          <a:p>
            <a:pPr marL="342900" indent="-342900">
              <a:buFont typeface="Courier New" panose="02070309020205020404" pitchFamily="49" charset="0"/>
              <a:buChar char="o"/>
            </a:pPr>
            <a:r>
              <a:rPr lang="en-US" dirty="0" err="1"/>
              <a:t>Afoke</a:t>
            </a:r>
            <a:r>
              <a:rPr lang="en-US" dirty="0"/>
              <a:t> </a:t>
            </a:r>
            <a:r>
              <a:rPr lang="en-US" dirty="0" err="1"/>
              <a:t>Abogidi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670118" y="3725058"/>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Conceptual</a:t>
            </a:r>
            <a:r>
              <a:rPr lang="en-US" sz="2000" dirty="0"/>
              <a:t>: represents the concepts in the domain</a:t>
            </a:r>
          </a:p>
          <a:p>
            <a:pPr marL="342900" indent="-342900">
              <a:buFont typeface="Arial" panose="020B0604020202020204" pitchFamily="34" charset="0"/>
              <a:buChar char="•"/>
            </a:pPr>
            <a:r>
              <a:rPr lang="en-US" sz="2000" b="1" dirty="0"/>
              <a:t>Specification</a:t>
            </a:r>
            <a:r>
              <a:rPr lang="en-US" sz="2000" dirty="0"/>
              <a:t>: focus is on the interfaces of Abstract Data Type (ADTs) in the software</a:t>
            </a:r>
          </a:p>
          <a:p>
            <a:pPr marL="342900" indent="-342900">
              <a:buFont typeface="Arial" panose="020B0604020202020204" pitchFamily="34" charset="0"/>
              <a:buChar char="•"/>
            </a:pPr>
            <a:r>
              <a:rPr lang="en-US" sz="2000" b="1" dirty="0"/>
              <a:t>Implementation</a:t>
            </a:r>
            <a:r>
              <a:rPr lang="en-US" sz="2000" dirty="0"/>
              <a:t>: describes how classes will implement their interfaces</a:t>
            </a:r>
          </a:p>
        </p:txBody>
      </p:sp>
      <p:pic>
        <p:nvPicPr>
          <p:cNvPr id="9218" name="Picture 2" descr="Perspectives of Class Diagram">
            <a:extLst>
              <a:ext uri="{FF2B5EF4-FFF2-40B4-BE49-F238E27FC236}">
                <a16:creationId xmlns:a16="http://schemas.microsoft.com/office/drawing/2014/main" id="{D9ECEE8E-B646-2643-89E0-C01513CAF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2" y="1350838"/>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5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1394193" y="54927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Importance</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cs typeface="Arial" panose="020B0604020202020204" pitchFamily="34" charset="0"/>
              </a:rPr>
              <a:t>UML precisely conveys how code should be implemented from diagrams when it is used correctly.</a:t>
            </a:r>
          </a:p>
          <a:p>
            <a:pPr marL="342900" indent="-342900">
              <a:buFont typeface="Arial" panose="020B0604020202020204" pitchFamily="34" charset="0"/>
              <a:buChar char="•"/>
            </a:pPr>
            <a:r>
              <a:rPr lang="en-US" sz="2000" dirty="0">
                <a:cs typeface="Arial" panose="020B0604020202020204" pitchFamily="34" charset="0"/>
              </a:rPr>
              <a:t>If precisely interpreted, the implemented code will correctly reflect the intent of the designer.</a:t>
            </a:r>
          </a:p>
        </p:txBody>
      </p:sp>
    </p:spTree>
    <p:extLst>
      <p:ext uri="{BB962C8B-B14F-4D97-AF65-F5344CB8AC3E}">
        <p14:creationId xmlns:p14="http://schemas.microsoft.com/office/powerpoint/2010/main" val="1030156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504557" y="287121"/>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684913" y="1316694"/>
            <a:ext cx="4054315" cy="461665"/>
          </a:xfrm>
          <a:prstGeom prst="rect">
            <a:avLst/>
          </a:prstGeom>
          <a:noFill/>
        </p:spPr>
        <p:txBody>
          <a:bodyPr wrap="none" rtlCol="0">
            <a:spAutoFit/>
          </a:bodyPr>
          <a:lstStyle/>
          <a:p>
            <a:r>
              <a:rPr lang="en-US" sz="2400" dirty="0"/>
              <a:t>Inheritance (or Generalization)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774846" y="1943100"/>
            <a:ext cx="6607029" cy="4108817"/>
          </a:xfrm>
          <a:prstGeom prst="rect">
            <a:avLst/>
          </a:prstGeom>
          <a:noFill/>
        </p:spPr>
        <p:txBody>
          <a:bodyPr wrap="square" rtlCol="0">
            <a:spAutoFit/>
          </a:bodyPr>
          <a:lstStyle/>
          <a:p>
            <a:pPr>
              <a:lnSpc>
                <a:spcPct val="150000"/>
              </a:lnSpc>
            </a:pPr>
            <a:r>
              <a:rPr lang="en-US" dirty="0">
                <a:solidFill>
                  <a:schemeClr val="tx1">
                    <a:lumMod val="75000"/>
                  </a:schemeClr>
                </a:solidFill>
              </a:rPr>
              <a:t>A generalization is a taxonomic relationship between a more general classifier and a more specific classifier.  </a:t>
            </a:r>
          </a:p>
          <a:p>
            <a:pPr>
              <a:lnSpc>
                <a:spcPct val="150000"/>
              </a:lnSpc>
            </a:pPr>
            <a:r>
              <a:rPr lang="en-US" dirty="0">
                <a:solidFill>
                  <a:schemeClr val="tx1">
                    <a:lumMod val="75000"/>
                  </a:schemeClr>
                </a:solidFill>
              </a:rPr>
              <a:t>Each instance of the specific classifier is also an indirect instance of the general classifier.  Thus, the specific classifier inherits the features of the more general classifier.</a:t>
            </a:r>
          </a:p>
          <a:p>
            <a:pPr>
              <a:lnSpc>
                <a:spcPct val="150000"/>
              </a:lnSpc>
            </a:pPr>
            <a:endParaRPr lang="en-US" dirty="0">
              <a:solidFill>
                <a:schemeClr val="tx1">
                  <a:lumMod val="75000"/>
                </a:schemeClr>
              </a:solidFill>
            </a:endParaRPr>
          </a:p>
          <a:p>
            <a:pPr marL="285750" indent="-285750">
              <a:lnSpc>
                <a:spcPct val="150000"/>
              </a:lnSpc>
              <a:buFont typeface="Arial" panose="020B0604020202020204" pitchFamily="34" charset="0"/>
              <a:buChar char="•"/>
            </a:pPr>
            <a:r>
              <a:rPr lang="en-US" dirty="0">
                <a:solidFill>
                  <a:schemeClr val="tx1">
                    <a:lumMod val="75000"/>
                  </a:schemeClr>
                </a:solidFill>
              </a:rPr>
              <a:t>Represents an "is-a" relationship.</a:t>
            </a:r>
          </a:p>
          <a:p>
            <a:pPr marL="285750" indent="-285750">
              <a:lnSpc>
                <a:spcPct val="150000"/>
              </a:lnSpc>
              <a:buFont typeface="Arial" panose="020B0604020202020204" pitchFamily="34" charset="0"/>
              <a:buChar char="•"/>
            </a:pPr>
            <a:r>
              <a:rPr lang="en-US" dirty="0">
                <a:solidFill>
                  <a:schemeClr val="tx1">
                    <a:lumMod val="75000"/>
                  </a:schemeClr>
                </a:solidFill>
              </a:rPr>
              <a:t>An abstract class name is shown in italics. </a:t>
            </a:r>
          </a:p>
          <a:p>
            <a:pPr marL="285750" indent="-285750">
              <a:lnSpc>
                <a:spcPct val="150000"/>
              </a:lnSpc>
              <a:buFont typeface="Arial" panose="020B0604020202020204" pitchFamily="34" charset="0"/>
              <a:buChar char="•"/>
            </a:pPr>
            <a:r>
              <a:rPr lang="en-US" dirty="0">
                <a:solidFill>
                  <a:schemeClr val="tx1">
                    <a:lumMod val="75000"/>
                  </a:schemeClr>
                </a:solidFill>
              </a:rPr>
              <a:t>SubClass1 and SubClass2 are specializations of Super Class.</a:t>
            </a:r>
          </a:p>
          <a:p>
            <a:endParaRPr lang="en-US" dirty="0"/>
          </a:p>
        </p:txBody>
      </p:sp>
      <p:pic>
        <p:nvPicPr>
          <p:cNvPr id="13314" name="Picture 2" descr="Inheritance (or Generalization)">
            <a:extLst>
              <a:ext uri="{FF2B5EF4-FFF2-40B4-BE49-F238E27FC236}">
                <a16:creationId xmlns:a16="http://schemas.microsoft.com/office/drawing/2014/main" id="{56692FC5-6892-0E4A-A133-0B3FFA558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044" y="287121"/>
            <a:ext cx="26289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nheritance Example - Shapes">
            <a:extLst>
              <a:ext uri="{FF2B5EF4-FFF2-40B4-BE49-F238E27FC236}">
                <a16:creationId xmlns:a16="http://schemas.microsoft.com/office/drawing/2014/main" id="{A17665FB-F77A-7347-B695-714285C75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949" y="2627096"/>
            <a:ext cx="290512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65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504557" y="287121"/>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684913" y="1316694"/>
            <a:ext cx="1624163" cy="461665"/>
          </a:xfrm>
          <a:prstGeom prst="rect">
            <a:avLst/>
          </a:prstGeom>
          <a:noFill/>
        </p:spPr>
        <p:txBody>
          <a:bodyPr wrap="none" rtlCol="0">
            <a:spAutoFit/>
          </a:bodyPr>
          <a:lstStyle/>
          <a:p>
            <a:r>
              <a:rPr lang="en-US" sz="2400" dirty="0"/>
              <a:t>Association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774846" y="1943100"/>
            <a:ext cx="6607029" cy="787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t>Structural link between two peer classes.</a:t>
            </a:r>
          </a:p>
          <a:p>
            <a:pPr marL="342900" indent="-342900">
              <a:lnSpc>
                <a:spcPct val="150000"/>
              </a:lnSpc>
              <a:buFont typeface="Arial" panose="020B0604020202020204" pitchFamily="34" charset="0"/>
              <a:buChar char="•"/>
            </a:pPr>
            <a:r>
              <a:rPr lang="en-US" sz="1600" dirty="0"/>
              <a:t>There is an association between Class1 and Class2</a:t>
            </a:r>
          </a:p>
        </p:txBody>
      </p:sp>
      <p:pic>
        <p:nvPicPr>
          <p:cNvPr id="15364" name="Picture 4" descr="Simple Association">
            <a:extLst>
              <a:ext uri="{FF2B5EF4-FFF2-40B4-BE49-F238E27FC236}">
                <a16:creationId xmlns:a16="http://schemas.microsoft.com/office/drawing/2014/main" id="{F2735A56-F77A-F546-B543-5E1AE3E802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4127" y="1973969"/>
            <a:ext cx="2768600" cy="685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55FC067C-5567-0A42-B8B2-335813B0AA7B}"/>
              </a:ext>
            </a:extLst>
          </p:cNvPr>
          <p:cNvSpPr txBox="1"/>
          <p:nvPr/>
        </p:nvSpPr>
        <p:spPr>
          <a:xfrm>
            <a:off x="684913" y="3088793"/>
            <a:ext cx="3175998" cy="461665"/>
          </a:xfrm>
          <a:prstGeom prst="rect">
            <a:avLst/>
          </a:prstGeom>
          <a:noFill/>
        </p:spPr>
        <p:txBody>
          <a:bodyPr wrap="none" rtlCol="0">
            <a:spAutoFit/>
          </a:bodyPr>
          <a:lstStyle/>
          <a:p>
            <a:r>
              <a:rPr lang="en-US" sz="2400" dirty="0"/>
              <a:t>Cardinality (Multiplicity)</a:t>
            </a:r>
          </a:p>
        </p:txBody>
      </p:sp>
      <p:sp>
        <p:nvSpPr>
          <p:cNvPr id="30" name="TextBox 29">
            <a:extLst>
              <a:ext uri="{FF2B5EF4-FFF2-40B4-BE49-F238E27FC236}">
                <a16:creationId xmlns:a16="http://schemas.microsoft.com/office/drawing/2014/main" id="{5F6767C5-520C-DF41-A2AD-A00F18F789D1}"/>
              </a:ext>
            </a:extLst>
          </p:cNvPr>
          <p:cNvSpPr txBox="1"/>
          <p:nvPr/>
        </p:nvSpPr>
        <p:spPr>
          <a:xfrm>
            <a:off x="876261" y="3562279"/>
            <a:ext cx="6607029" cy="2675028"/>
          </a:xfrm>
          <a:prstGeom prst="rect">
            <a:avLst/>
          </a:prstGeom>
          <a:noFill/>
        </p:spPr>
        <p:txBody>
          <a:bodyPr wrap="square" rtlCol="0">
            <a:spAutoFit/>
          </a:bodyPr>
          <a:lstStyle/>
          <a:p>
            <a:pPr>
              <a:lnSpc>
                <a:spcPct val="150000"/>
              </a:lnSpc>
            </a:pPr>
            <a:r>
              <a:rPr lang="en-US" sz="1600" b="1" dirty="0"/>
              <a:t>indicates the number of instances of one class linked to one instance of the other class</a:t>
            </a:r>
            <a:r>
              <a:rPr lang="en-US" sz="1600" dirty="0"/>
              <a:t>. For example, one company will have one or more employees, but each employee works for just one company.</a:t>
            </a:r>
          </a:p>
          <a:p>
            <a:pPr>
              <a:lnSpc>
                <a:spcPct val="150000"/>
              </a:lnSpc>
            </a:pPr>
            <a:r>
              <a:rPr lang="en-US" sz="1600" dirty="0"/>
              <a:t>Cardinality is expressed in terms of:</a:t>
            </a:r>
          </a:p>
          <a:p>
            <a:pPr marL="285750" indent="-285750">
              <a:lnSpc>
                <a:spcPct val="150000"/>
              </a:lnSpc>
              <a:buFont typeface="Arial" panose="020B0604020202020204" pitchFamily="34" charset="0"/>
              <a:buChar char="•"/>
            </a:pPr>
            <a:r>
              <a:rPr lang="en-US" sz="1600" dirty="0"/>
              <a:t>One to one</a:t>
            </a:r>
          </a:p>
          <a:p>
            <a:pPr marL="285750" indent="-285750">
              <a:lnSpc>
                <a:spcPct val="150000"/>
              </a:lnSpc>
              <a:buFont typeface="Arial" panose="020B0604020202020204" pitchFamily="34" charset="0"/>
              <a:buChar char="•"/>
            </a:pPr>
            <a:r>
              <a:rPr lang="en-US" sz="1600" dirty="0"/>
              <a:t>One to many</a:t>
            </a:r>
          </a:p>
          <a:p>
            <a:pPr marL="285750" indent="-285750">
              <a:lnSpc>
                <a:spcPct val="150000"/>
              </a:lnSpc>
              <a:buFont typeface="Arial" panose="020B0604020202020204" pitchFamily="34" charset="0"/>
              <a:buChar char="•"/>
            </a:pPr>
            <a:r>
              <a:rPr lang="en-US" sz="1600" dirty="0"/>
              <a:t>Many to many</a:t>
            </a:r>
          </a:p>
        </p:txBody>
      </p:sp>
      <p:pic>
        <p:nvPicPr>
          <p:cNvPr id="15368" name="Picture 8" descr="Cardinality">
            <a:extLst>
              <a:ext uri="{FF2B5EF4-FFF2-40B4-BE49-F238E27FC236}">
                <a16:creationId xmlns:a16="http://schemas.microsoft.com/office/drawing/2014/main" id="{086D1002-D1A7-C643-A84D-4BF6DE17BE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447" y="3532581"/>
            <a:ext cx="3370191" cy="2941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11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15014" y="45544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5" y="30433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 cont.</a:t>
            </a:r>
          </a:p>
        </p:txBody>
      </p:sp>
      <p:sp>
        <p:nvSpPr>
          <p:cNvPr id="22" name="TextBox 21">
            <a:extLst>
              <a:ext uri="{FF2B5EF4-FFF2-40B4-BE49-F238E27FC236}">
                <a16:creationId xmlns:a16="http://schemas.microsoft.com/office/drawing/2014/main" id="{4B346AD4-D44F-FA4D-98F9-D12978F0D72F}"/>
              </a:ext>
            </a:extLst>
          </p:cNvPr>
          <p:cNvSpPr txBox="1"/>
          <p:nvPr/>
        </p:nvSpPr>
        <p:spPr>
          <a:xfrm>
            <a:off x="684913" y="1316694"/>
            <a:ext cx="1672509" cy="461665"/>
          </a:xfrm>
          <a:prstGeom prst="rect">
            <a:avLst/>
          </a:prstGeom>
          <a:noFill/>
        </p:spPr>
        <p:txBody>
          <a:bodyPr wrap="none" rtlCol="0">
            <a:spAutoFit/>
          </a:bodyPr>
          <a:lstStyle/>
          <a:p>
            <a:r>
              <a:rPr lang="en-US" sz="2400" dirty="0"/>
              <a:t>Aggregation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684913" y="1778359"/>
            <a:ext cx="7465057" cy="1754326"/>
          </a:xfrm>
          <a:prstGeom prst="rect">
            <a:avLst/>
          </a:prstGeom>
          <a:noFill/>
        </p:spPr>
        <p:txBody>
          <a:bodyPr wrap="none" rtlCol="0">
            <a:spAutoFit/>
          </a:bodyPr>
          <a:lstStyle/>
          <a:p>
            <a:r>
              <a:rPr lang="en-US" dirty="0"/>
              <a:t>A special type of association.</a:t>
            </a:r>
          </a:p>
          <a:p>
            <a:pPr marL="285750" indent="-285750">
              <a:buFont typeface="Arial" panose="020B0604020202020204" pitchFamily="34" charset="0"/>
              <a:buChar char="•"/>
            </a:pPr>
            <a:r>
              <a:rPr lang="en-US" dirty="0"/>
              <a:t>It represents a "part of" relationship.</a:t>
            </a:r>
          </a:p>
          <a:p>
            <a:pPr marL="285750" indent="-285750">
              <a:buFont typeface="Arial" panose="020B0604020202020204" pitchFamily="34" charset="0"/>
              <a:buChar char="•"/>
            </a:pPr>
            <a:r>
              <a:rPr lang="en-US" dirty="0"/>
              <a:t>Class2 is part of Class1.</a:t>
            </a:r>
          </a:p>
          <a:p>
            <a:pPr marL="285750" indent="-285750">
              <a:buFont typeface="Arial" panose="020B0604020202020204" pitchFamily="34" charset="0"/>
              <a:buChar char="•"/>
            </a:pPr>
            <a:r>
              <a:rPr lang="en-US" dirty="0"/>
              <a:t>Many instances (denoted by the *) of Class2 can be associated with Class1.</a:t>
            </a:r>
          </a:p>
          <a:p>
            <a:pPr marL="285750" indent="-285750">
              <a:buFont typeface="Arial" panose="020B0604020202020204" pitchFamily="34" charset="0"/>
              <a:buChar char="•"/>
            </a:pPr>
            <a:r>
              <a:rPr lang="en-US" dirty="0"/>
              <a:t>Objects of Class1 and Class2 have separate lifetimes.</a:t>
            </a:r>
          </a:p>
          <a:p>
            <a:endParaRPr lang="en-US" dirty="0"/>
          </a:p>
        </p:txBody>
      </p:sp>
      <p:pic>
        <p:nvPicPr>
          <p:cNvPr id="17410" name="Picture 2" descr="Aggregation">
            <a:extLst>
              <a:ext uri="{FF2B5EF4-FFF2-40B4-BE49-F238E27FC236}">
                <a16:creationId xmlns:a16="http://schemas.microsoft.com/office/drawing/2014/main" id="{6079704C-1E7B-884A-BECB-1024177524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3725" y="1835067"/>
            <a:ext cx="2768600" cy="6858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AC249B26-20B7-8641-9FDB-640BF77B7690}"/>
              </a:ext>
            </a:extLst>
          </p:cNvPr>
          <p:cNvSpPr txBox="1"/>
          <p:nvPr/>
        </p:nvSpPr>
        <p:spPr>
          <a:xfrm>
            <a:off x="774845" y="3430968"/>
            <a:ext cx="1813317" cy="461665"/>
          </a:xfrm>
          <a:prstGeom prst="rect">
            <a:avLst/>
          </a:prstGeom>
          <a:noFill/>
        </p:spPr>
        <p:txBody>
          <a:bodyPr wrap="none" rtlCol="0">
            <a:spAutoFit/>
          </a:bodyPr>
          <a:lstStyle/>
          <a:p>
            <a:r>
              <a:rPr lang="en-US" sz="2400" dirty="0"/>
              <a:t>Composition</a:t>
            </a:r>
          </a:p>
        </p:txBody>
      </p:sp>
      <p:sp>
        <p:nvSpPr>
          <p:cNvPr id="26" name="TextBox 25">
            <a:extLst>
              <a:ext uri="{FF2B5EF4-FFF2-40B4-BE49-F238E27FC236}">
                <a16:creationId xmlns:a16="http://schemas.microsoft.com/office/drawing/2014/main" id="{2D8D89A5-2AE4-9947-9B4B-5A81A64D62F3}"/>
              </a:ext>
            </a:extLst>
          </p:cNvPr>
          <p:cNvSpPr txBox="1"/>
          <p:nvPr/>
        </p:nvSpPr>
        <p:spPr>
          <a:xfrm>
            <a:off x="684913" y="3920441"/>
            <a:ext cx="8213339" cy="1200329"/>
          </a:xfrm>
          <a:prstGeom prst="rect">
            <a:avLst/>
          </a:prstGeom>
          <a:noFill/>
        </p:spPr>
        <p:txBody>
          <a:bodyPr wrap="none" rtlCol="0">
            <a:spAutoFit/>
          </a:bodyPr>
          <a:lstStyle/>
          <a:p>
            <a:r>
              <a:rPr lang="en-US" dirty="0"/>
              <a:t>A special type of aggregation where parts are destroyed when the whole is destroyed.</a:t>
            </a:r>
          </a:p>
          <a:p>
            <a:pPr marL="285750" indent="-285750">
              <a:buFont typeface="Arial" panose="020B0604020202020204" pitchFamily="34" charset="0"/>
              <a:buChar char="•"/>
            </a:pPr>
            <a:r>
              <a:rPr lang="en-US" dirty="0"/>
              <a:t>Objects of Class2 live and die with Class1.</a:t>
            </a:r>
          </a:p>
          <a:p>
            <a:pPr marL="285750" indent="-285750">
              <a:buFont typeface="Arial" panose="020B0604020202020204" pitchFamily="34" charset="0"/>
              <a:buChar char="•"/>
            </a:pPr>
            <a:r>
              <a:rPr lang="en-US" dirty="0"/>
              <a:t>Class2 cannot stand by itself.</a:t>
            </a:r>
          </a:p>
          <a:p>
            <a:endParaRPr lang="en-US" dirty="0"/>
          </a:p>
        </p:txBody>
      </p:sp>
      <p:pic>
        <p:nvPicPr>
          <p:cNvPr id="17412" name="Picture 4" descr="Composition">
            <a:extLst>
              <a:ext uri="{FF2B5EF4-FFF2-40B4-BE49-F238E27FC236}">
                <a16:creationId xmlns:a16="http://schemas.microsoft.com/office/drawing/2014/main" id="{1C681F1D-E51E-7A46-BD9A-421F2DAD0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8920" y="4765595"/>
            <a:ext cx="2768600" cy="685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B4DE13-938D-F748-8848-B892D793681F}"/>
              </a:ext>
            </a:extLst>
          </p:cNvPr>
          <p:cNvSpPr txBox="1"/>
          <p:nvPr/>
        </p:nvSpPr>
        <p:spPr>
          <a:xfrm>
            <a:off x="7825847" y="5528195"/>
            <a:ext cx="3695700" cy="600164"/>
          </a:xfrm>
          <a:prstGeom prst="rect">
            <a:avLst/>
          </a:prstGeom>
          <a:noFill/>
        </p:spPr>
        <p:txBody>
          <a:bodyPr wrap="square" rtlCol="0">
            <a:spAutoFit/>
          </a:bodyPr>
          <a:lstStyle/>
          <a:p>
            <a:r>
              <a:rPr lang="en-US" sz="1100" dirty="0"/>
              <a:t>The relationship is displayed as a solid line with a filled diamond at the association end, which is connected to the class that represents the whole or composite.</a:t>
            </a:r>
          </a:p>
        </p:txBody>
      </p:sp>
      <p:sp>
        <p:nvSpPr>
          <p:cNvPr id="7" name="TextBox 6">
            <a:extLst>
              <a:ext uri="{FF2B5EF4-FFF2-40B4-BE49-F238E27FC236}">
                <a16:creationId xmlns:a16="http://schemas.microsoft.com/office/drawing/2014/main" id="{3CAD5C60-776F-2A4F-AAE5-6B5629E67CAB}"/>
              </a:ext>
            </a:extLst>
          </p:cNvPr>
          <p:cNvSpPr txBox="1"/>
          <p:nvPr/>
        </p:nvSpPr>
        <p:spPr>
          <a:xfrm>
            <a:off x="8164765" y="1162754"/>
            <a:ext cx="3865211" cy="600164"/>
          </a:xfrm>
          <a:prstGeom prst="rect">
            <a:avLst/>
          </a:prstGeom>
          <a:noFill/>
        </p:spPr>
        <p:txBody>
          <a:bodyPr wrap="square" rtlCol="0">
            <a:spAutoFit/>
          </a:bodyPr>
          <a:lstStyle/>
          <a:p>
            <a:r>
              <a:rPr lang="en-US" sz="1100" dirty="0"/>
              <a:t>The relationship is displayed as a solid line with a unfilled diamond at the association end, which is connected to the class that represents the aggregate.</a:t>
            </a:r>
          </a:p>
        </p:txBody>
      </p:sp>
    </p:spTree>
    <p:extLst>
      <p:ext uri="{BB962C8B-B14F-4D97-AF65-F5344CB8AC3E}">
        <p14:creationId xmlns:p14="http://schemas.microsoft.com/office/powerpoint/2010/main" val="739693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5" y="30433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 cont.</a:t>
            </a:r>
          </a:p>
        </p:txBody>
      </p:sp>
      <p:sp>
        <p:nvSpPr>
          <p:cNvPr id="22" name="TextBox 21">
            <a:extLst>
              <a:ext uri="{FF2B5EF4-FFF2-40B4-BE49-F238E27FC236}">
                <a16:creationId xmlns:a16="http://schemas.microsoft.com/office/drawing/2014/main" id="{4B346AD4-D44F-FA4D-98F9-D12978F0D72F}"/>
              </a:ext>
            </a:extLst>
          </p:cNvPr>
          <p:cNvSpPr txBox="1"/>
          <p:nvPr/>
        </p:nvSpPr>
        <p:spPr>
          <a:xfrm>
            <a:off x="684913" y="1316694"/>
            <a:ext cx="1745991" cy="461665"/>
          </a:xfrm>
          <a:prstGeom prst="rect">
            <a:avLst/>
          </a:prstGeom>
          <a:noFill/>
        </p:spPr>
        <p:txBody>
          <a:bodyPr wrap="none" rtlCol="0">
            <a:spAutoFit/>
          </a:bodyPr>
          <a:lstStyle/>
          <a:p>
            <a:r>
              <a:rPr lang="en-US" sz="2400" dirty="0"/>
              <a:t>Dependency</a:t>
            </a:r>
          </a:p>
        </p:txBody>
      </p:sp>
      <p:sp>
        <p:nvSpPr>
          <p:cNvPr id="5" name="TextBox 4">
            <a:extLst>
              <a:ext uri="{FF2B5EF4-FFF2-40B4-BE49-F238E27FC236}">
                <a16:creationId xmlns:a16="http://schemas.microsoft.com/office/drawing/2014/main" id="{2B0841C2-7C7E-C040-84FC-288C9876D25C}"/>
              </a:ext>
            </a:extLst>
          </p:cNvPr>
          <p:cNvSpPr txBox="1"/>
          <p:nvPr/>
        </p:nvSpPr>
        <p:spPr>
          <a:xfrm>
            <a:off x="684913" y="1778359"/>
            <a:ext cx="7936849" cy="2952027"/>
          </a:xfrm>
          <a:prstGeom prst="rect">
            <a:avLst/>
          </a:prstGeom>
          <a:noFill/>
        </p:spPr>
        <p:txBody>
          <a:bodyPr wrap="square" rtlCol="0">
            <a:spAutoFit/>
          </a:bodyPr>
          <a:lstStyle/>
          <a:p>
            <a:pPr>
              <a:lnSpc>
                <a:spcPct val="150000"/>
              </a:lnSpc>
            </a:pPr>
            <a:r>
              <a:rPr lang="en-US" dirty="0"/>
              <a:t>An object of one class might use an object of another class in the code of a method. If the object is not stored in any field, then this is modeled as a dependency relationship. </a:t>
            </a:r>
          </a:p>
          <a:p>
            <a:pPr marL="285750" indent="-285750">
              <a:lnSpc>
                <a:spcPct val="150000"/>
              </a:lnSpc>
              <a:buFont typeface="Arial" panose="020B0604020202020204" pitchFamily="34" charset="0"/>
              <a:buChar char="•"/>
            </a:pPr>
            <a:r>
              <a:rPr lang="en-US" dirty="0"/>
              <a:t>A special type of association. </a:t>
            </a:r>
          </a:p>
          <a:p>
            <a:pPr marL="285750" indent="-285750">
              <a:lnSpc>
                <a:spcPct val="150000"/>
              </a:lnSpc>
              <a:buFont typeface="Arial" panose="020B0604020202020204" pitchFamily="34" charset="0"/>
              <a:buChar char="•"/>
            </a:pPr>
            <a:r>
              <a:rPr lang="en-US" dirty="0"/>
              <a:t>Exists between two classes if changes to the definition of one may cause changes to the other (but not the other way around).</a:t>
            </a:r>
          </a:p>
          <a:p>
            <a:pPr marL="285750" indent="-285750">
              <a:lnSpc>
                <a:spcPct val="150000"/>
              </a:lnSpc>
              <a:buFont typeface="Arial" panose="020B0604020202020204" pitchFamily="34" charset="0"/>
              <a:buChar char="•"/>
            </a:pPr>
            <a:r>
              <a:rPr lang="en-US" dirty="0"/>
              <a:t>Class1 depends on Class2</a:t>
            </a:r>
          </a:p>
        </p:txBody>
      </p:sp>
      <p:sp>
        <p:nvSpPr>
          <p:cNvPr id="7" name="TextBox 6">
            <a:extLst>
              <a:ext uri="{FF2B5EF4-FFF2-40B4-BE49-F238E27FC236}">
                <a16:creationId xmlns:a16="http://schemas.microsoft.com/office/drawing/2014/main" id="{3CAD5C60-776F-2A4F-AAE5-6B5629E67CAB}"/>
              </a:ext>
            </a:extLst>
          </p:cNvPr>
          <p:cNvSpPr txBox="1"/>
          <p:nvPr/>
        </p:nvSpPr>
        <p:spPr>
          <a:xfrm>
            <a:off x="8650199" y="2190210"/>
            <a:ext cx="3865211" cy="430887"/>
          </a:xfrm>
          <a:prstGeom prst="rect">
            <a:avLst/>
          </a:prstGeom>
          <a:noFill/>
        </p:spPr>
        <p:txBody>
          <a:bodyPr wrap="square" rtlCol="0">
            <a:spAutoFit/>
          </a:bodyPr>
          <a:lstStyle/>
          <a:p>
            <a:r>
              <a:rPr lang="en-US" sz="1100" dirty="0"/>
              <a:t>The relationship is displayed as a dashed line with an open arrow.</a:t>
            </a:r>
            <a:endParaRPr lang="en-US" sz="800" dirty="0"/>
          </a:p>
        </p:txBody>
      </p:sp>
      <p:pic>
        <p:nvPicPr>
          <p:cNvPr id="19458" name="Picture 2" descr="Dependency">
            <a:extLst>
              <a:ext uri="{FF2B5EF4-FFF2-40B4-BE49-F238E27FC236}">
                <a16:creationId xmlns:a16="http://schemas.microsoft.com/office/drawing/2014/main" id="{6484130E-BD96-024A-91B3-D7AE2D174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2581" y="1504598"/>
            <a:ext cx="27686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Dependency">
            <a:extLst>
              <a:ext uri="{FF2B5EF4-FFF2-40B4-BE49-F238E27FC236}">
                <a16:creationId xmlns:a16="http://schemas.microsoft.com/office/drawing/2014/main" id="{D8180076-0BF9-9844-B918-33D26C71FB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9600" y="5000104"/>
            <a:ext cx="3822700" cy="52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5CD7676-337B-E247-865D-7FA5E2DF8FDD}"/>
              </a:ext>
            </a:extLst>
          </p:cNvPr>
          <p:cNvSpPr txBox="1"/>
          <p:nvPr/>
        </p:nvSpPr>
        <p:spPr>
          <a:xfrm>
            <a:off x="6508310" y="5578455"/>
            <a:ext cx="5596729" cy="461665"/>
          </a:xfrm>
          <a:prstGeom prst="rect">
            <a:avLst/>
          </a:prstGeom>
          <a:noFill/>
        </p:spPr>
        <p:txBody>
          <a:bodyPr wrap="square" rtlCol="0">
            <a:spAutoFit/>
          </a:bodyPr>
          <a:lstStyle/>
          <a:p>
            <a:r>
              <a:rPr lang="en-US" sz="1200" dirty="0"/>
              <a:t>The Person class might have a </a:t>
            </a:r>
            <a:r>
              <a:rPr lang="en-US" sz="1200" dirty="0" err="1"/>
              <a:t>hasRead</a:t>
            </a:r>
            <a:r>
              <a:rPr lang="en-US" sz="1200" dirty="0"/>
              <a:t> method with a Book parameter that returns true if the person has read the book (perhaps by checking some database).</a:t>
            </a:r>
          </a:p>
        </p:txBody>
      </p:sp>
    </p:spTree>
    <p:extLst>
      <p:ext uri="{BB962C8B-B14F-4D97-AF65-F5344CB8AC3E}">
        <p14:creationId xmlns:p14="http://schemas.microsoft.com/office/powerpoint/2010/main" val="95529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5" y="30433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 cont.</a:t>
            </a:r>
          </a:p>
        </p:txBody>
      </p:sp>
      <p:sp>
        <p:nvSpPr>
          <p:cNvPr id="22" name="TextBox 21">
            <a:extLst>
              <a:ext uri="{FF2B5EF4-FFF2-40B4-BE49-F238E27FC236}">
                <a16:creationId xmlns:a16="http://schemas.microsoft.com/office/drawing/2014/main" id="{4B346AD4-D44F-FA4D-98F9-D12978F0D72F}"/>
              </a:ext>
            </a:extLst>
          </p:cNvPr>
          <p:cNvSpPr txBox="1"/>
          <p:nvPr/>
        </p:nvSpPr>
        <p:spPr>
          <a:xfrm>
            <a:off x="684913" y="1316694"/>
            <a:ext cx="1537600" cy="461665"/>
          </a:xfrm>
          <a:prstGeom prst="rect">
            <a:avLst/>
          </a:prstGeom>
          <a:noFill/>
        </p:spPr>
        <p:txBody>
          <a:bodyPr wrap="none" rtlCol="0">
            <a:spAutoFit/>
          </a:bodyPr>
          <a:lstStyle/>
          <a:p>
            <a:r>
              <a:rPr lang="en-US" sz="2400" dirty="0"/>
              <a:t>Realization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684914" y="1778359"/>
            <a:ext cx="7362385" cy="3783023"/>
          </a:xfrm>
          <a:prstGeom prst="rect">
            <a:avLst/>
          </a:prstGeom>
          <a:noFill/>
        </p:spPr>
        <p:txBody>
          <a:bodyPr wrap="square" rtlCol="0">
            <a:spAutoFit/>
          </a:bodyPr>
          <a:lstStyle/>
          <a:p>
            <a:pPr>
              <a:lnSpc>
                <a:spcPct val="150000"/>
              </a:lnSpc>
            </a:pPr>
            <a:r>
              <a:rPr lang="en-US" dirty="0"/>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a:lnSpc>
                <a:spcPct val="150000"/>
              </a:lnSpc>
            </a:pPr>
            <a:endParaRPr lang="en-US" dirty="0"/>
          </a:p>
          <a:p>
            <a:pPr>
              <a:lnSpc>
                <a:spcPct val="150000"/>
              </a:lnSpc>
            </a:pPr>
            <a:r>
              <a:rPr lang="en-US" dirty="0"/>
              <a:t>For example, the Owner interface might specify methods for acquiring property and disposing of property. The Person and Corporation classes need to implement these methods, possibly in very different ways.</a:t>
            </a:r>
          </a:p>
          <a:p>
            <a:pPr>
              <a:lnSpc>
                <a:spcPct val="150000"/>
              </a:lnSpc>
            </a:pPr>
            <a:endParaRPr lang="en-US" dirty="0"/>
          </a:p>
        </p:txBody>
      </p:sp>
      <p:pic>
        <p:nvPicPr>
          <p:cNvPr id="21506" name="Picture 2" descr="Realization">
            <a:extLst>
              <a:ext uri="{FF2B5EF4-FFF2-40B4-BE49-F238E27FC236}">
                <a16:creationId xmlns:a16="http://schemas.microsoft.com/office/drawing/2014/main" id="{17A8644D-0A2F-6645-9665-307CFFF1F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639" y="3706614"/>
            <a:ext cx="3536496"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Class Diagram Example: Order System</a:t>
            </a:r>
          </a:p>
        </p:txBody>
      </p:sp>
      <p:pic>
        <p:nvPicPr>
          <p:cNvPr id="23554" name="Picture 2" descr="Class Diagram Example: Order System">
            <a:extLst>
              <a:ext uri="{FF2B5EF4-FFF2-40B4-BE49-F238E27FC236}">
                <a16:creationId xmlns:a16="http://schemas.microsoft.com/office/drawing/2014/main" id="{E21CB48C-58C4-BC44-B777-9532D157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358" y="1068268"/>
            <a:ext cx="9709150" cy="542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09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Exercise</a:t>
            </a:r>
          </a:p>
        </p:txBody>
      </p:sp>
      <p:sp>
        <p:nvSpPr>
          <p:cNvPr id="2" name="TextBox 1">
            <a:extLst>
              <a:ext uri="{FF2B5EF4-FFF2-40B4-BE49-F238E27FC236}">
                <a16:creationId xmlns:a16="http://schemas.microsoft.com/office/drawing/2014/main" id="{D05F4866-2041-5B44-8CA3-D352149547EA}"/>
              </a:ext>
            </a:extLst>
          </p:cNvPr>
          <p:cNvSpPr txBox="1"/>
          <p:nvPr/>
        </p:nvSpPr>
        <p:spPr>
          <a:xfrm>
            <a:off x="363889" y="1190482"/>
            <a:ext cx="10894030" cy="2585323"/>
          </a:xfrm>
          <a:prstGeom prst="rect">
            <a:avLst/>
          </a:prstGeom>
          <a:noFill/>
        </p:spPr>
        <p:txBody>
          <a:bodyPr wrap="square" rtlCol="0">
            <a:spAutoFit/>
          </a:bodyPr>
          <a:lstStyle/>
          <a:p>
            <a:r>
              <a:rPr lang="en-US" dirty="0"/>
              <a:t>You are contracted be Goldman Sachs to implement an ATM software that will process the following customer transactions:</a:t>
            </a:r>
          </a:p>
          <a:p>
            <a:pPr marL="285750" indent="-285750">
              <a:buFont typeface="Arial" panose="020B0604020202020204" pitchFamily="34" charset="0"/>
              <a:buChar char="•"/>
            </a:pPr>
            <a:r>
              <a:rPr lang="en-US" dirty="0"/>
              <a:t>Deposit cash</a:t>
            </a:r>
          </a:p>
          <a:p>
            <a:pPr marL="285750" indent="-285750">
              <a:buFont typeface="Arial" panose="020B0604020202020204" pitchFamily="34" charset="0"/>
              <a:buChar char="•"/>
            </a:pPr>
            <a:r>
              <a:rPr lang="en-US" dirty="0"/>
              <a:t>Withdraw cash</a:t>
            </a:r>
          </a:p>
          <a:p>
            <a:pPr marL="285750" indent="-285750">
              <a:buFont typeface="Arial" panose="020B0604020202020204" pitchFamily="34" charset="0"/>
              <a:buChar char="•"/>
            </a:pPr>
            <a:r>
              <a:rPr lang="en-US" dirty="0"/>
              <a:t>Check balance</a:t>
            </a:r>
          </a:p>
          <a:p>
            <a:pPr marL="285750" indent="-285750">
              <a:buFont typeface="Arial" panose="020B0604020202020204" pitchFamily="34" charset="0"/>
              <a:buChar char="•"/>
            </a:pPr>
            <a:endParaRPr lang="en-US" dirty="0"/>
          </a:p>
          <a:p>
            <a:r>
              <a:rPr lang="en-US" dirty="0"/>
              <a:t>What classes would you need?</a:t>
            </a:r>
          </a:p>
          <a:p>
            <a:r>
              <a:rPr lang="en-US" dirty="0"/>
              <a:t>What type of relationships would exist between these classes?</a:t>
            </a:r>
          </a:p>
          <a:p>
            <a:endParaRPr lang="en-US" dirty="0"/>
          </a:p>
        </p:txBody>
      </p:sp>
    </p:spTree>
    <p:extLst>
      <p:ext uri="{BB962C8B-B14F-4D97-AF65-F5344CB8AC3E}">
        <p14:creationId xmlns:p14="http://schemas.microsoft.com/office/powerpoint/2010/main" val="1355623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19</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a:blip r:embed="rId4"/>
          <a:stretch>
            <a:fillRect/>
          </a:stretch>
        </p:blipFill>
        <p:spPr>
          <a:xfrm>
            <a:off x="4516434" y="1363958"/>
            <a:ext cx="7291301" cy="4965554"/>
          </a:xfrm>
          <a:prstGeom prst="rect">
            <a:avLst/>
          </a:prstGeom>
        </p:spPr>
      </p:pic>
      <p:sp>
        <p:nvSpPr>
          <p:cNvPr id="6" name="TextBox 5">
            <a:extLst>
              <a:ext uri="{FF2B5EF4-FFF2-40B4-BE49-F238E27FC236}">
                <a16:creationId xmlns:a16="http://schemas.microsoft.com/office/drawing/2014/main" id="{8A7324AE-2A91-9F44-A29A-F09875388CB8}"/>
              </a:ext>
            </a:extLst>
          </p:cNvPr>
          <p:cNvSpPr txBox="1"/>
          <p:nvPr/>
        </p:nvSpPr>
        <p:spPr>
          <a:xfrm>
            <a:off x="335059" y="1715681"/>
            <a:ext cx="3710631" cy="646331"/>
          </a:xfrm>
          <a:prstGeom prst="rect">
            <a:avLst/>
          </a:prstGeom>
          <a:noFill/>
        </p:spPr>
        <p:txBody>
          <a:bodyPr wrap="none" rtlCol="0">
            <a:spAutoFit/>
          </a:bodyPr>
          <a:lstStyle/>
          <a:p>
            <a:r>
              <a:rPr lang="en-US" dirty="0"/>
              <a:t>How can this be better implemented?</a:t>
            </a:r>
          </a:p>
          <a:p>
            <a:endParaRPr lang="en-US" dirty="0"/>
          </a:p>
        </p:txBody>
      </p:sp>
    </p:spTree>
    <p:extLst>
      <p:ext uri="{BB962C8B-B14F-4D97-AF65-F5344CB8AC3E}">
        <p14:creationId xmlns:p14="http://schemas.microsoft.com/office/powerpoint/2010/main" val="56868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6" name="Content Placeholder 2">
            <a:extLst>
              <a:ext uri="{FF2B5EF4-FFF2-40B4-BE49-F238E27FC236}">
                <a16:creationId xmlns:a16="http://schemas.microsoft.com/office/drawing/2014/main" id="{63EC5AFB-44DD-4D39-A80E-AB0F76384EB9}"/>
              </a:ext>
            </a:extLst>
          </p:cNvPr>
          <p:cNvSpPr txBox="1">
            <a:spLocks/>
          </p:cNvSpPr>
          <p:nvPr/>
        </p:nvSpPr>
        <p:spPr>
          <a:xfrm>
            <a:off x="703263" y="2829706"/>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Modeling</a:t>
            </a:r>
          </a:p>
          <a:p>
            <a:pPr marL="342900" indent="-342900">
              <a:buFont typeface="Wingdings" panose="05000000000000000000" pitchFamily="2" charset="2"/>
              <a:buChar char="q"/>
            </a:pPr>
            <a:r>
              <a:rPr lang="en-US" dirty="0"/>
              <a:t>UML</a:t>
            </a:r>
          </a:p>
          <a:p>
            <a:pPr marL="342900" indent="-342900">
              <a:buFont typeface="Wingdings" panose="05000000000000000000" pitchFamily="2" charset="2"/>
              <a:buChar char="q"/>
            </a:pPr>
            <a:r>
              <a:rPr lang="en-US" dirty="0"/>
              <a:t>Class diagram</a:t>
            </a:r>
          </a:p>
          <a:p>
            <a:pPr marL="342900" indent="-342900">
              <a:buFont typeface="Wingdings" panose="05000000000000000000" pitchFamily="2" charset="2"/>
              <a:buChar char="q"/>
            </a:pPr>
            <a:r>
              <a:rPr lang="en-US" dirty="0"/>
              <a:t>Demo code class diagram</a:t>
            </a:r>
          </a:p>
          <a:p>
            <a:pPr marL="342900" indent="-342900">
              <a:buFont typeface="Wingdings" panose="05000000000000000000" pitchFamily="2" charset="2"/>
              <a:buChar char="q"/>
            </a:pPr>
            <a:r>
              <a:rPr lang="en-US" dirty="0"/>
              <a:t>Demo code implementation</a:t>
            </a:r>
          </a:p>
          <a:p>
            <a:pPr marL="342900" indent="-342900">
              <a:buFont typeface="Wingdings" panose="05000000000000000000" pitchFamily="2" charset="2"/>
              <a:buChar char="q"/>
            </a:pPr>
            <a:r>
              <a:rPr lang="en-US" dirty="0"/>
              <a:t>Q and A</a:t>
            </a:r>
          </a:p>
          <a:p>
            <a:endParaRPr lang="en-US" dirty="0"/>
          </a:p>
        </p:txBody>
      </p:sp>
    </p:spTree>
    <p:extLst>
      <p:ext uri="{BB962C8B-B14F-4D97-AF65-F5344CB8AC3E}">
        <p14:creationId xmlns:p14="http://schemas.microsoft.com/office/powerpoint/2010/main" val="33996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20</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500556" y="120139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Coding demo…</a:t>
            </a:r>
          </a:p>
        </p:txBody>
      </p:sp>
    </p:spTree>
    <p:extLst>
      <p:ext uri="{BB962C8B-B14F-4D97-AF65-F5344CB8AC3E}">
        <p14:creationId xmlns:p14="http://schemas.microsoft.com/office/powerpoint/2010/main" val="2310214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Q and A</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297987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Tree>
    <p:extLst>
      <p:ext uri="{BB962C8B-B14F-4D97-AF65-F5344CB8AC3E}">
        <p14:creationId xmlns:p14="http://schemas.microsoft.com/office/powerpoint/2010/main" val="3521561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7" name="Group 12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8" name="Freeform: Shape 1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Oval 1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Oval 1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Shape 1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33" name="Rectangle 1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64838" y="196900"/>
            <a:ext cx="5323162" cy="991290"/>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 is UML?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63888" y="1374690"/>
            <a:ext cx="5304892" cy="5132388"/>
          </a:xfrm>
        </p:spPr>
        <p:txBody>
          <a:bodyPr vert="horz" wrap="square" lIns="0" tIns="0" rIns="0" bIns="0" rtlCol="0" anchor="t">
            <a:normAutofit/>
          </a:bodyPr>
          <a:lstStyle/>
          <a:p>
            <a:pPr marL="342900">
              <a:lnSpc>
                <a:spcPct val="100000"/>
              </a:lnSpc>
              <a:buFont typeface="Arial" panose="020B0604020202020204" pitchFamily="34" charset="0"/>
              <a:buChar char="•"/>
            </a:pPr>
            <a:r>
              <a:rPr lang="en-US" sz="1800" dirty="0"/>
              <a:t>Unified modeling language is a graphic or visual representation of an application.</a:t>
            </a:r>
          </a:p>
          <a:p>
            <a:pPr marL="800100" lvl="1">
              <a:lnSpc>
                <a:spcPct val="100000"/>
              </a:lnSpc>
            </a:pPr>
            <a:r>
              <a:rPr lang="en-US" sz="1800" dirty="0"/>
              <a:t>Is industry standard </a:t>
            </a:r>
          </a:p>
          <a:p>
            <a:pPr marL="800100" lvl="1">
              <a:lnSpc>
                <a:spcPct val="100000"/>
              </a:lnSpc>
            </a:pPr>
            <a:r>
              <a:rPr lang="en-US" sz="1800" dirty="0"/>
              <a:t>Independent of a language. </a:t>
            </a:r>
          </a:p>
          <a:p>
            <a:pPr marL="342900">
              <a:lnSpc>
                <a:spcPct val="100000"/>
              </a:lnSpc>
              <a:buFont typeface="Arial" panose="020B0604020202020204" pitchFamily="34" charset="0"/>
              <a:buChar char="•"/>
            </a:pPr>
            <a:r>
              <a:rPr lang="en-US" sz="1800" dirty="0"/>
              <a:t>Examples of UML </a:t>
            </a:r>
          </a:p>
          <a:p>
            <a:pPr lvl="1">
              <a:lnSpc>
                <a:spcPct val="100000"/>
              </a:lnSpc>
            </a:pPr>
            <a:r>
              <a:rPr lang="en-US" sz="1800" dirty="0"/>
              <a:t> Class diagram</a:t>
            </a:r>
          </a:p>
          <a:p>
            <a:pPr lvl="1">
              <a:lnSpc>
                <a:spcPct val="100000"/>
              </a:lnSpc>
            </a:pPr>
            <a:r>
              <a:rPr lang="en-US" sz="1800" dirty="0"/>
              <a:t> Component diagram</a:t>
            </a:r>
          </a:p>
          <a:p>
            <a:pPr lvl="1">
              <a:lnSpc>
                <a:spcPct val="100000"/>
              </a:lnSpc>
            </a:pPr>
            <a:r>
              <a:rPr lang="en-US" sz="1800" dirty="0"/>
              <a:t> package diagram</a:t>
            </a:r>
          </a:p>
          <a:p>
            <a:pPr lvl="1">
              <a:lnSpc>
                <a:spcPct val="100000"/>
              </a:lnSpc>
            </a:pPr>
            <a:r>
              <a:rPr lang="en-US" sz="1800" dirty="0"/>
              <a:t> Use case diagram</a:t>
            </a:r>
          </a:p>
          <a:p>
            <a:pPr lvl="1">
              <a:lnSpc>
                <a:spcPct val="100000"/>
              </a:lnSpc>
            </a:pPr>
            <a:r>
              <a:rPr lang="en-US" sz="1800" dirty="0"/>
              <a:t> State machine diagram</a:t>
            </a:r>
          </a:p>
          <a:p>
            <a:pPr lvl="1">
              <a:lnSpc>
                <a:spcPct val="100000"/>
              </a:lnSpc>
            </a:pPr>
            <a:r>
              <a:rPr lang="en-US" sz="1800" dirty="0"/>
              <a:t>Sequence diagram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059612" y="1122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35" name="Group 134">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36"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7"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0" name="Oval 139">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320825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What is UML Class </a:t>
            </a:r>
            <a:r>
              <a:rPr lang="en-US" sz="3200" dirty="0"/>
              <a:t>D</a:t>
            </a:r>
            <a:r>
              <a:rPr lang="en-US" sz="3200" kern="1200" dirty="0">
                <a:solidFill>
                  <a:schemeClr val="tx1"/>
                </a:solidFill>
                <a:latin typeface="+mj-lt"/>
                <a:ea typeface="+mj-ea"/>
                <a:cs typeface="+mj-cs"/>
              </a:rPr>
              <a:t>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04"/>
          <a:stretch/>
        </p:blipFill>
        <p:spPr>
          <a:xfrm>
            <a:off x="6557147" y="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Chart, box and whisker chart&#10;&#10;Description automatically generated">
            <a:extLst>
              <a:ext uri="{FF2B5EF4-FFF2-40B4-BE49-F238E27FC236}">
                <a16:creationId xmlns:a16="http://schemas.microsoft.com/office/drawing/2014/main" id="{4FDD5435-0215-4137-AEB1-63766784A0BC}"/>
              </a:ext>
            </a:extLst>
          </p:cNvPr>
          <p:cNvPicPr>
            <a:picLocks noChangeAspect="1"/>
          </p:cNvPicPr>
          <p:nvPr/>
        </p:nvPicPr>
        <p:blipFill rotWithShape="1">
          <a:blip r:embed="rId4"/>
          <a:srcRect t="4876" r="-1" b="-1"/>
          <a:stretch/>
        </p:blipFill>
        <p:spPr>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980" y="1609287"/>
            <a:ext cx="5437187" cy="3908841"/>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A graphical notation used to construct and visualize object-oriented systems.</a:t>
            </a:r>
          </a:p>
          <a:p>
            <a:pPr marL="342900" indent="-342900">
              <a:lnSpc>
                <a:spcPct val="100000"/>
              </a:lnSpc>
              <a:buFont typeface="Arial" panose="020B0604020202020204" pitchFamily="34" charset="0"/>
              <a:buChar cha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Tuesday, November 2, 2021</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289203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What is a class?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Blueprint of an object.</a:t>
            </a:r>
          </a:p>
          <a:p>
            <a:pPr marL="800100" lvl="1"/>
            <a:r>
              <a:rPr lang="en-US" sz="1200" dirty="0"/>
              <a:t>Objects and classes go hand in hand. Classes are what create objects.</a:t>
            </a:r>
          </a:p>
          <a:p>
            <a:pPr marL="342900">
              <a:buFont typeface="Arial" panose="020B0604020202020204" pitchFamily="34" charset="0"/>
              <a:buChar char="•"/>
            </a:pPr>
            <a:r>
              <a:rPr lang="en-US" sz="1800" dirty="0"/>
              <a:t>Describe what an object will be but isn’t the object itself.</a:t>
            </a:r>
          </a:p>
          <a:p>
            <a:pPr marL="457200" lvl="1"/>
            <a:r>
              <a:rPr lang="en-US" sz="1200" dirty="0"/>
              <a:t>Classes describe the type of objects, while objects are usable instances of classes. </a:t>
            </a:r>
          </a:p>
          <a:p>
            <a:pPr marL="457200" lvl="1"/>
            <a:r>
              <a:rPr lang="en-US" sz="1200" dirty="0"/>
              <a:t>Each object is built from the same set of blueprints and therefore contains the same components (properties and methods.</a:t>
            </a:r>
          </a:p>
          <a:p>
            <a:pPr marL="457200" lvl="1"/>
            <a:r>
              <a:rPr lang="en-US" sz="1200" dirty="0"/>
              <a:t>An object is an instance of a class and object – Objects have states and behaviors.</a:t>
            </a:r>
          </a:p>
        </p:txBody>
      </p:sp>
      <p:pic>
        <p:nvPicPr>
          <p:cNvPr id="1026" name="Picture 2" descr="What is a class?">
            <a:extLst>
              <a:ext uri="{FF2B5EF4-FFF2-40B4-BE49-F238E27FC236}">
                <a16:creationId xmlns:a16="http://schemas.microsoft.com/office/drawing/2014/main" id="{7A34841D-7738-9B40-B55B-45DEA251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422" y="1352176"/>
            <a:ext cx="5893689" cy="4153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AE6D86-C220-BE47-A41B-1C0B714449A8}"/>
              </a:ext>
            </a:extLst>
          </p:cNvPr>
          <p:cNvSpPr txBox="1"/>
          <p:nvPr/>
        </p:nvSpPr>
        <p:spPr>
          <a:xfrm>
            <a:off x="6072088" y="5524650"/>
            <a:ext cx="5554469" cy="369332"/>
          </a:xfrm>
          <a:prstGeom prst="rect">
            <a:avLst/>
          </a:prstGeom>
          <a:noFill/>
        </p:spPr>
        <p:txBody>
          <a:bodyPr wrap="none" rtlCol="0">
            <a:spAutoFit/>
          </a:bodyPr>
          <a:lstStyle/>
          <a:p>
            <a:r>
              <a:rPr lang="en-US" dirty="0"/>
              <a:t>A dog has states – color, name, breed as well as behaviors</a:t>
            </a:r>
          </a:p>
        </p:txBody>
      </p:sp>
    </p:spTree>
    <p:extLst>
      <p:ext uri="{BB962C8B-B14F-4D97-AF65-F5344CB8AC3E}">
        <p14:creationId xmlns:p14="http://schemas.microsoft.com/office/powerpoint/2010/main" val="384790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UML Class Notation</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A class represents a concept which encapsulates state (attributes) and behaviors (operations).</a:t>
            </a:r>
          </a:p>
          <a:p>
            <a:pPr marL="342900">
              <a:buFont typeface="Arial" panose="020B0604020202020204" pitchFamily="34" charset="0"/>
              <a:buChar char="•"/>
            </a:pPr>
            <a:r>
              <a:rPr lang="en-US" sz="1800" dirty="0"/>
              <a:t>Each attribute has type.</a:t>
            </a:r>
          </a:p>
          <a:p>
            <a:pPr marL="342900">
              <a:buFont typeface="Arial" panose="020B0604020202020204" pitchFamily="34" charset="0"/>
              <a:buChar char="•"/>
            </a:pPr>
            <a:r>
              <a:rPr lang="en-US" sz="1800" dirty="0"/>
              <a:t>Each operation has a signature.</a:t>
            </a:r>
          </a:p>
          <a:p>
            <a:pPr marL="342900">
              <a:buFont typeface="Arial" panose="020B0604020202020204" pitchFamily="34" charset="0"/>
              <a:buChar char="•"/>
            </a:pPr>
            <a:r>
              <a:rPr lang="en-US" sz="1800" dirty="0"/>
              <a:t>In a class diagram, the class name is the </a:t>
            </a:r>
            <a:r>
              <a:rPr lang="en-US" sz="1800" i="1" dirty="0"/>
              <a:t>only mandatory information.</a:t>
            </a:r>
            <a:endParaRPr lang="en-US" sz="1800" dirty="0"/>
          </a:p>
        </p:txBody>
      </p:sp>
      <p:pic>
        <p:nvPicPr>
          <p:cNvPr id="3076" name="Picture 4" descr="UML Class Notation">
            <a:extLst>
              <a:ext uri="{FF2B5EF4-FFF2-40B4-BE49-F238E27FC236}">
                <a16:creationId xmlns:a16="http://schemas.microsoft.com/office/drawing/2014/main" id="{F392F429-83B9-9045-AA5A-C107E9802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951" y="1326123"/>
            <a:ext cx="5437186" cy="179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31EB0-8A04-3F46-87DE-104BD8ED849D}"/>
              </a:ext>
            </a:extLst>
          </p:cNvPr>
          <p:cNvSpPr txBox="1"/>
          <p:nvPr/>
        </p:nvSpPr>
        <p:spPr>
          <a:xfrm>
            <a:off x="7833938" y="972911"/>
            <a:ext cx="2164567" cy="369332"/>
          </a:xfrm>
          <a:prstGeom prst="rect">
            <a:avLst/>
          </a:prstGeom>
          <a:noFill/>
        </p:spPr>
        <p:txBody>
          <a:bodyPr wrap="none" rtlCol="0">
            <a:spAutoFit/>
          </a:bodyPr>
          <a:lstStyle/>
          <a:p>
            <a:r>
              <a:rPr lang="en-US" dirty="0"/>
              <a:t>Two types of classes.</a:t>
            </a:r>
          </a:p>
        </p:txBody>
      </p:sp>
    </p:spTree>
    <p:extLst>
      <p:ext uri="{BB962C8B-B14F-4D97-AF65-F5344CB8AC3E}">
        <p14:creationId xmlns:p14="http://schemas.microsoft.com/office/powerpoint/2010/main" val="181930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2800" dirty="0"/>
              <a:t>UML Class Notation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Class name appears in the first partition</a:t>
            </a:r>
          </a:p>
          <a:p>
            <a:pPr marL="342900">
              <a:buFont typeface="Arial" panose="020B0604020202020204" pitchFamily="34" charset="0"/>
              <a:buChar char="•"/>
            </a:pPr>
            <a:r>
              <a:rPr lang="en-US" sz="1800" dirty="0"/>
              <a:t>Class Attributes, shown in second partition, map onto member variables (data members) in code.</a:t>
            </a:r>
          </a:p>
          <a:p>
            <a:pPr marL="800100" lvl="1"/>
            <a:r>
              <a:rPr lang="en-US" dirty="0"/>
              <a:t>Attribute type is shown after the colon.</a:t>
            </a:r>
          </a:p>
          <a:p>
            <a:pPr marL="342900">
              <a:buFont typeface="Arial" panose="020B0604020202020204" pitchFamily="34" charset="0"/>
              <a:buChar char="•"/>
            </a:pPr>
            <a:r>
              <a:rPr lang="en-US" sz="1800" dirty="0"/>
              <a:t>Class Operations are shown in the third partition. They are the services the class provides.</a:t>
            </a:r>
          </a:p>
          <a:p>
            <a:pPr marL="800100" lvl="1"/>
            <a:r>
              <a:rPr lang="en-US" dirty="0"/>
              <a:t>The return type is shown after the colon at the end of the method signature.</a:t>
            </a:r>
          </a:p>
          <a:p>
            <a:pPr marL="800100" lvl="1"/>
            <a:r>
              <a:rPr lang="en-US" dirty="0"/>
              <a:t>The return type of method parameters are shown after the colon following the parameter name. Operations map onto class methods in code</a:t>
            </a:r>
          </a:p>
        </p:txBody>
      </p:sp>
      <p:pic>
        <p:nvPicPr>
          <p:cNvPr id="5122" name="Picture 2" descr="Class Operations">
            <a:extLst>
              <a:ext uri="{FF2B5EF4-FFF2-40B4-BE49-F238E27FC236}">
                <a16:creationId xmlns:a16="http://schemas.microsoft.com/office/drawing/2014/main" id="{B23E2410-CE97-2E44-8322-3FE488C7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59" y="792867"/>
            <a:ext cx="661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9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Class Visibility</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endParaRPr lang="en-US" dirty="0"/>
          </a:p>
        </p:txBody>
      </p:sp>
      <p:pic>
        <p:nvPicPr>
          <p:cNvPr id="8194" name="Picture 2" descr="Class Visibility ">
            <a:extLst>
              <a:ext uri="{FF2B5EF4-FFF2-40B4-BE49-F238E27FC236}">
                <a16:creationId xmlns:a16="http://schemas.microsoft.com/office/drawing/2014/main" id="{F97D01D4-7F80-7841-BCA6-F6CAEFACB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814" y="567555"/>
            <a:ext cx="5506933" cy="21750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104F7-EF5F-9440-8A12-9A7AD75535DB}"/>
              </a:ext>
            </a:extLst>
          </p:cNvPr>
          <p:cNvSpPr txBox="1"/>
          <p:nvPr/>
        </p:nvSpPr>
        <p:spPr>
          <a:xfrm>
            <a:off x="76200" y="1991035"/>
            <a:ext cx="6019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 - and the # symbols before an attribute and operation name in a class denote the visibility of the attribute ad operation.</a:t>
            </a: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307B985-2596-4C4B-9F86-DD0929C9998E}"/>
              </a:ext>
            </a:extLst>
          </p:cNvPr>
          <p:cNvGraphicFramePr>
            <a:graphicFrameLocks noGrp="1"/>
          </p:cNvGraphicFramePr>
          <p:nvPr>
            <p:extLst>
              <p:ext uri="{D42A27DB-BD31-4B8C-83A1-F6EECF244321}">
                <p14:modId xmlns:p14="http://schemas.microsoft.com/office/powerpoint/2010/main" val="1968167286"/>
              </p:ext>
            </p:extLst>
          </p:nvPr>
        </p:nvGraphicFramePr>
        <p:xfrm>
          <a:off x="1244557" y="3363940"/>
          <a:ext cx="9256525" cy="2466720"/>
        </p:xfrm>
        <a:graphic>
          <a:graphicData uri="http://schemas.openxmlformats.org/drawingml/2006/table">
            <a:tbl>
              <a:tblPr firstRow="1" bandRow="1">
                <a:tableStyleId>{7DF18680-E054-41AD-8BC1-D1AEF772440D}</a:tableStyleId>
              </a:tblPr>
              <a:tblGrid>
                <a:gridCol w="1884224">
                  <a:extLst>
                    <a:ext uri="{9D8B030D-6E8A-4147-A177-3AD203B41FA5}">
                      <a16:colId xmlns:a16="http://schemas.microsoft.com/office/drawing/2014/main" val="1063662044"/>
                    </a:ext>
                  </a:extLst>
                </a:gridCol>
                <a:gridCol w="1141831">
                  <a:extLst>
                    <a:ext uri="{9D8B030D-6E8A-4147-A177-3AD203B41FA5}">
                      <a16:colId xmlns:a16="http://schemas.microsoft.com/office/drawing/2014/main" val="965502185"/>
                    </a:ext>
                  </a:extLst>
                </a:gridCol>
                <a:gridCol w="6230470">
                  <a:extLst>
                    <a:ext uri="{9D8B030D-6E8A-4147-A177-3AD203B41FA5}">
                      <a16:colId xmlns:a16="http://schemas.microsoft.com/office/drawing/2014/main" val="2668628871"/>
                    </a:ext>
                  </a:extLst>
                </a:gridCol>
              </a:tblGrid>
              <a:tr h="493344">
                <a:tc>
                  <a:txBody>
                    <a:bodyPr/>
                    <a:lstStyle/>
                    <a:p>
                      <a:pPr algn="ctr"/>
                      <a:r>
                        <a:rPr lang="en-US" dirty="0"/>
                        <a:t>Modifier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Symbols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45400441"/>
                  </a:ext>
                </a:extLst>
              </a:tr>
              <a:tr h="493344">
                <a:tc>
                  <a:txBody>
                    <a:bodyPr/>
                    <a:lstStyle/>
                    <a:p>
                      <a:pPr algn="ctr"/>
                      <a:r>
                        <a:rPr lang="en-US" dirty="0">
                          <a:solidFill>
                            <a:schemeClr val="tx1"/>
                          </a:solidFill>
                        </a:rPr>
                        <a:t>Public</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namespace.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080242"/>
                  </a:ext>
                </a:extLst>
              </a:tr>
              <a:tr h="493344">
                <a:tc>
                  <a:txBody>
                    <a:bodyPr/>
                    <a:lstStyle/>
                    <a:p>
                      <a:pPr algn="ctr"/>
                      <a:r>
                        <a:rPr lang="en-US" dirty="0">
                          <a:solidFill>
                            <a:schemeClr val="tx1"/>
                          </a:solidFill>
                        </a:rPr>
                        <a:t>Private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class.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436184"/>
                  </a:ext>
                </a:extLst>
              </a:tr>
              <a:tr h="493344">
                <a:tc>
                  <a:txBody>
                    <a:bodyPr/>
                    <a:lstStyle/>
                    <a:p>
                      <a:pPr algn="ctr"/>
                      <a:r>
                        <a:rPr lang="en-US" dirty="0">
                          <a:solidFill>
                            <a:schemeClr val="tx1"/>
                          </a:solidFill>
                        </a:rPr>
                        <a:t>Protected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classes that inherited the class its declared in.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5021"/>
                  </a:ext>
                </a:extLst>
              </a:tr>
              <a:tr h="493344">
                <a:tc>
                  <a:txBody>
                    <a:bodyPr/>
                    <a:lstStyle/>
                    <a:p>
                      <a:pPr algn="ctr"/>
                      <a:r>
                        <a:rPr lang="en-US" dirty="0">
                          <a:solidFill>
                            <a:schemeClr val="tx1"/>
                          </a:solidFill>
                        </a:rPr>
                        <a:t>Internal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within the entire scope of the Assembly (project)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400881"/>
                  </a:ext>
                </a:extLst>
              </a:tr>
            </a:tbl>
          </a:graphicData>
        </a:graphic>
      </p:graphicFrame>
    </p:spTree>
    <p:extLst>
      <p:ext uri="{BB962C8B-B14F-4D97-AF65-F5344CB8AC3E}">
        <p14:creationId xmlns:p14="http://schemas.microsoft.com/office/powerpoint/2010/main" val="393718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6827741"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9865962" cy="4159487"/>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t>choice of perspective depends on how far along you are in the development process. During the formulation of a </a:t>
            </a:r>
          </a:p>
          <a:p>
            <a:pPr marL="342900">
              <a:buFont typeface="Arial" panose="020B0604020202020204" pitchFamily="34" charset="0"/>
              <a:buChar char="•"/>
            </a:pPr>
            <a:r>
              <a:rPr lang="en-US" sz="2000" b="1" dirty="0"/>
              <a:t>Domain model</a:t>
            </a:r>
            <a:r>
              <a:rPr lang="en-US" sz="2000" dirty="0"/>
              <a:t>: during its formulation, for example, you would seldom move past the conceptual perspective. </a:t>
            </a:r>
          </a:p>
          <a:p>
            <a:pPr marL="342900">
              <a:buFont typeface="Arial" panose="020B0604020202020204" pitchFamily="34" charset="0"/>
              <a:buChar char="•"/>
            </a:pPr>
            <a:r>
              <a:rPr lang="en-US" sz="2000" b="1" dirty="0"/>
              <a:t>Analysis models </a:t>
            </a:r>
            <a:r>
              <a:rPr lang="en-US" sz="2000" dirty="0"/>
              <a:t>will typically feature a mix of conceptual and specification perspectives. </a:t>
            </a:r>
          </a:p>
          <a:p>
            <a:pPr marL="342900">
              <a:buFont typeface="Arial" panose="020B0604020202020204" pitchFamily="34" charset="0"/>
              <a:buChar char="•"/>
            </a:pPr>
            <a:r>
              <a:rPr lang="en-US" sz="2000" b="1" dirty="0"/>
              <a:t>Design model </a:t>
            </a:r>
            <a:r>
              <a:rPr lang="en-US" sz="2000" dirty="0"/>
              <a:t>development will typically start with heavy emphasis on the specification perspective and evolve into the implementation perspective.</a:t>
            </a:r>
          </a:p>
          <a:p>
            <a:pPr marL="0">
              <a:buFont typeface="Arial" panose="020B0604020202020204" pitchFamily="34" charset="0"/>
              <a:buChar char="•"/>
            </a:pPr>
            <a:endParaRPr lang="en-US" sz="1600" dirty="0"/>
          </a:p>
        </p:txBody>
      </p:sp>
    </p:spTree>
    <p:extLst>
      <p:ext uri="{BB962C8B-B14F-4D97-AF65-F5344CB8AC3E}">
        <p14:creationId xmlns:p14="http://schemas.microsoft.com/office/powerpoint/2010/main" val="179084633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355</TotalTime>
  <Words>1323</Words>
  <Application>Microsoft Macintosh PowerPoint</Application>
  <PresentationFormat>Widescreen</PresentationFormat>
  <Paragraphs>203</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Gill Sans MT</vt:lpstr>
      <vt:lpstr>Walbaum Display</vt:lpstr>
      <vt:lpstr>Wingdings</vt:lpstr>
      <vt:lpstr>3DFloatVTI</vt:lpstr>
      <vt:lpstr>ULM – Class Diagram</vt:lpstr>
      <vt:lpstr>Agenda</vt:lpstr>
      <vt:lpstr>What is UML?</vt:lpstr>
      <vt:lpstr>What is UML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and A</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ULM – Class Diagram</dc:title>
  <dc:creator>natnael tsige</dc:creator>
  <cp:lastModifiedBy>Chimbanga, Andrew</cp:lastModifiedBy>
  <cp:revision>3</cp:revision>
  <dcterms:created xsi:type="dcterms:W3CDTF">2021-11-04T19:30:52Z</dcterms:created>
  <dcterms:modified xsi:type="dcterms:W3CDTF">2021-11-07T06:09:07Z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