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6"/>
  </p:notesMasterIdLst>
  <p:handoutMasterIdLst>
    <p:handoutMasterId r:id="rId37"/>
  </p:handoutMasterIdLst>
  <p:sldIdLst>
    <p:sldId id="257" r:id="rId5"/>
    <p:sldId id="393" r:id="rId6"/>
    <p:sldId id="420" r:id="rId7"/>
    <p:sldId id="392" r:id="rId8"/>
    <p:sldId id="398" r:id="rId9"/>
    <p:sldId id="424" r:id="rId10"/>
    <p:sldId id="405" r:id="rId11"/>
    <p:sldId id="406" r:id="rId12"/>
    <p:sldId id="407" r:id="rId13"/>
    <p:sldId id="408" r:id="rId14"/>
    <p:sldId id="394" r:id="rId15"/>
    <p:sldId id="409" r:id="rId16"/>
    <p:sldId id="410" r:id="rId17"/>
    <p:sldId id="400" r:id="rId18"/>
    <p:sldId id="411" r:id="rId19"/>
    <p:sldId id="399" r:id="rId20"/>
    <p:sldId id="397" r:id="rId21"/>
    <p:sldId id="412" r:id="rId22"/>
    <p:sldId id="401" r:id="rId23"/>
    <p:sldId id="404" r:id="rId24"/>
    <p:sldId id="414" r:id="rId25"/>
    <p:sldId id="415" r:id="rId26"/>
    <p:sldId id="416" r:id="rId27"/>
    <p:sldId id="421" r:id="rId28"/>
    <p:sldId id="417" r:id="rId29"/>
    <p:sldId id="418" r:id="rId30"/>
    <p:sldId id="419" r:id="rId31"/>
    <p:sldId id="268" r:id="rId32"/>
    <p:sldId id="321" r:id="rId33"/>
    <p:sldId id="423" r:id="rId34"/>
    <p:sldId id="3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3" autoAdjust="0"/>
    <p:restoredTop sz="71328" autoAdjust="0"/>
  </p:normalViewPr>
  <p:slideViewPr>
    <p:cSldViewPr snapToGrid="0">
      <p:cViewPr varScale="1">
        <p:scale>
          <a:sx n="81" d="100"/>
          <a:sy n="81" d="100"/>
        </p:scale>
        <p:origin x="900" y="9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11/11/2021</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266996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can be related to each other in several ways. </a:t>
            </a:r>
          </a:p>
          <a:p>
            <a:r>
              <a:rPr lang="en-US" dirty="0"/>
              <a:t>Here is a list showing the different types of relationships classes can have. </a:t>
            </a:r>
          </a:p>
          <a:p>
            <a:r>
              <a:rPr lang="en-US" dirty="0"/>
              <a:t>We would go through each one of them in the next couple of slides.</a:t>
            </a:r>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2339740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715794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356075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association is a broad term that encompasses any logical relationship between classes.</a:t>
            </a:r>
          </a:p>
          <a:p>
            <a:r>
              <a:rPr lang="en-US" dirty="0"/>
              <a:t>In the example seen here, a passenger and an airline are linked. This is shown by just a simple straight line from one class to the other.</a:t>
            </a:r>
            <a:br>
              <a:rPr lang="en-US" dirty="0"/>
            </a:br>
            <a:br>
              <a:rPr lang="en-US" dirty="0"/>
            </a:br>
            <a:r>
              <a:rPr lang="en-US" dirty="0"/>
              <a:t>An association can be reflexive or directed.</a:t>
            </a:r>
          </a:p>
          <a:p>
            <a:endParaRPr lang="en-US" dirty="0"/>
          </a:p>
          <a:p>
            <a:r>
              <a:rPr lang="en-US" dirty="0"/>
              <a:t>A reflexive association as seen here occurs when a class has multiple functions. With the example of a staff member of an airline, he/she may be a pilot, guard, maintenance engineer etc. </a:t>
            </a:r>
          </a:p>
          <a:p>
            <a:endParaRPr lang="en-US" dirty="0"/>
          </a:p>
          <a:p>
            <a:r>
              <a:rPr lang="en-US" dirty="0"/>
              <a:t>Directed association occurs when there is a directional flow of classes. Having the container-contained relationship.</a:t>
            </a:r>
          </a:p>
          <a:p>
            <a:r>
              <a:rPr lang="en-US" dirty="0"/>
              <a:t>In our example here, an airplane contains passengers.</a:t>
            </a:r>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1345497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b="0" dirty="0"/>
              <a:t>Cardinality indicates the number of instances of one class linked to one instance of the other class. </a:t>
            </a:r>
          </a:p>
          <a:p>
            <a:pPr>
              <a:lnSpc>
                <a:spcPct val="150000"/>
              </a:lnSpc>
            </a:pPr>
            <a:r>
              <a:rPr lang="en-US" sz="1200" dirty="0"/>
              <a:t>For example, one company will have one or more employees, but each employee works for just one company.</a:t>
            </a:r>
          </a:p>
          <a:p>
            <a:pPr>
              <a:lnSpc>
                <a:spcPct val="150000"/>
              </a:lnSpc>
            </a:pPr>
            <a:r>
              <a:rPr lang="en-US" sz="1200" dirty="0"/>
              <a:t>Another example is the pages to book or chapters to book relationship seen here. One book can have many chapters.</a:t>
            </a:r>
          </a:p>
          <a:p>
            <a:pPr>
              <a:lnSpc>
                <a:spcPct val="150000"/>
              </a:lnSpc>
            </a:pPr>
            <a:r>
              <a:rPr lang="en-US" sz="1200" dirty="0"/>
              <a:t>Cardinality is expressed in terms of:</a:t>
            </a:r>
          </a:p>
          <a:p>
            <a:pPr marL="285750" indent="-285750">
              <a:lnSpc>
                <a:spcPct val="150000"/>
              </a:lnSpc>
              <a:buFont typeface="Arial" panose="020B0604020202020204" pitchFamily="34" charset="0"/>
              <a:buChar char="•"/>
            </a:pPr>
            <a:r>
              <a:rPr lang="en-US" sz="1200" dirty="0"/>
              <a:t>One to one</a:t>
            </a:r>
          </a:p>
          <a:p>
            <a:pPr marL="285750" indent="-285750">
              <a:lnSpc>
                <a:spcPct val="150000"/>
              </a:lnSpc>
              <a:buFont typeface="Arial" panose="020B0604020202020204" pitchFamily="34" charset="0"/>
              <a:buChar char="•"/>
            </a:pPr>
            <a:r>
              <a:rPr lang="en-US" sz="1200" dirty="0"/>
              <a:t>One to many</a:t>
            </a:r>
          </a:p>
          <a:p>
            <a:pPr marL="285750" indent="-285750">
              <a:lnSpc>
                <a:spcPct val="150000"/>
              </a:lnSpc>
              <a:buFont typeface="Arial" panose="020B0604020202020204" pitchFamily="34" charset="0"/>
              <a:buChar char="•"/>
            </a:pPr>
            <a:r>
              <a:rPr lang="en-US" sz="1200" dirty="0"/>
              <a:t>Many to many</a:t>
            </a:r>
          </a:p>
          <a:p>
            <a:br>
              <a:rPr lang="en-US" dirty="0"/>
            </a:br>
            <a:r>
              <a:rPr lang="en-US" dirty="0"/>
              <a:t>Is there another potential relationship that can be seen from this example on the slide?</a:t>
            </a:r>
            <a:br>
              <a:rPr lang="en-US" dirty="0"/>
            </a:br>
            <a:r>
              <a:rPr lang="en-US" dirty="0"/>
              <a:t>Pages to Chapter. 1 …* relationship.</a:t>
            </a:r>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2938682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special type of association.</a:t>
            </a:r>
          </a:p>
          <a:p>
            <a:pPr marL="285750" indent="-285750">
              <a:buFont typeface="Arial" panose="020B0604020202020204" pitchFamily="34" charset="0"/>
              <a:buChar char="•"/>
            </a:pPr>
            <a:r>
              <a:rPr lang="en-US" dirty="0"/>
              <a:t>It represents a "part of" relationship.</a:t>
            </a:r>
          </a:p>
          <a:p>
            <a:pPr marL="285750" indent="-285750">
              <a:buFont typeface="Arial" panose="020B0604020202020204" pitchFamily="34" charset="0"/>
              <a:buChar char="•"/>
            </a:pPr>
            <a:r>
              <a:rPr lang="en-US" dirty="0"/>
              <a:t>Class2 is part of Class1.</a:t>
            </a:r>
          </a:p>
          <a:p>
            <a:pPr marL="285750" indent="-285750">
              <a:buFont typeface="Arial" panose="020B0604020202020204" pitchFamily="34" charset="0"/>
              <a:buChar char="•"/>
            </a:pPr>
            <a:r>
              <a:rPr lang="en-US" dirty="0"/>
              <a:t>Many instances (denoted by the *) of Class2 can be associated with Class1.</a:t>
            </a:r>
          </a:p>
          <a:p>
            <a:pPr marL="285750" indent="-285750">
              <a:buFont typeface="Arial" panose="020B0604020202020204" pitchFamily="34" charset="0"/>
              <a:buChar char="•"/>
            </a:pPr>
            <a:r>
              <a:rPr lang="en-US" dirty="0"/>
              <a:t>Objects of Class1 and Class2 have separate lifetimes.</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1305503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special type of aggregation where parts are destroyed when the whole is destroyed.</a:t>
            </a:r>
          </a:p>
          <a:p>
            <a:pPr marL="285750" indent="-285750">
              <a:buFont typeface="Arial" panose="020B0604020202020204" pitchFamily="34" charset="0"/>
              <a:buChar char="•"/>
            </a:pPr>
            <a:r>
              <a:rPr lang="en-US" dirty="0"/>
              <a:t>Pages and Chapter objects live and die with Book object.</a:t>
            </a:r>
          </a:p>
          <a:p>
            <a:pPr marL="285750" indent="-285750">
              <a:buFont typeface="Arial" panose="020B0604020202020204" pitchFamily="34" charset="0"/>
              <a:buChar char="•"/>
            </a:pPr>
            <a:r>
              <a:rPr lang="en-US" dirty="0"/>
              <a:t>Pages cannot stand by itself.</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420018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b="0" i="0" dirty="0">
                <a:solidFill>
                  <a:srgbClr val="BDC1C6"/>
                </a:solidFill>
                <a:effectLst/>
                <a:latin typeface="Roboto" panose="020B0604020202020204" pitchFamily="2" charset="0"/>
              </a:rPr>
              <a:t>is</a:t>
            </a:r>
            <a:r>
              <a:rPr lang="en-US" b="1" i="0" dirty="0">
                <a:solidFill>
                  <a:srgbClr val="BDC1C6"/>
                </a:solidFill>
                <a:effectLst/>
                <a:latin typeface="Roboto" panose="020B0604020202020204" pitchFamily="2" charset="0"/>
              </a:rPr>
              <a:t> </a:t>
            </a:r>
            <a:r>
              <a:rPr lang="en-US" b="0" i="0" dirty="0">
                <a:solidFill>
                  <a:srgbClr val="BDC1C6"/>
                </a:solidFill>
                <a:effectLst/>
                <a:latin typeface="Roboto" panose="020B0604020202020204" pitchFamily="2" charset="0"/>
              </a:rPr>
              <a:t>a type of UML class diagram relationship that shows that an element, or set of elements, requires other model elements for their specification or implementation. </a:t>
            </a:r>
          </a:p>
          <a:p>
            <a:r>
              <a:rPr lang="en-US" b="0" i="0" dirty="0">
                <a:solidFill>
                  <a:srgbClr val="BDC1C6"/>
                </a:solidFill>
                <a:effectLst/>
                <a:latin typeface="Roboto" panose="020B0604020202020204" pitchFamily="2" charset="0"/>
              </a:rPr>
              <a:t>The element is dependent upon the independent element, called the supplier.</a:t>
            </a:r>
          </a:p>
          <a:p>
            <a:r>
              <a:rPr lang="en-US" b="0" i="0" dirty="0">
                <a:solidFill>
                  <a:srgbClr val="BDC1C6"/>
                </a:solidFill>
                <a:effectLst/>
                <a:latin typeface="Roboto" panose="020B0604020202020204" pitchFamily="2" charset="0"/>
              </a:rPr>
              <a:t>This relationship is also called the supplier-client relationship</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1706224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3048813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858714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799593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1778168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211908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2830026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3A999-5E0E-42CA-8400-604AE921FF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1130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1161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00422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481856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992758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221104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192744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651378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hyperlink" Target="https://www.freepngimg.com/png/85354-text-question-blog-questions-logo-any" TargetMode="External"/><Relationship Id="rId2" Type="http://schemas.openxmlformats.org/officeDocument/2006/relationships/image" Target="../media/image22.png"/><Relationship Id="rId1" Type="http://schemas.openxmlformats.org/officeDocument/2006/relationships/slideLayout" Target="../slideLayouts/slideLayout15.xml"/><Relationship Id="rId4" Type="http://schemas.openxmlformats.org/officeDocument/2006/relationships/hyperlink" Target="https://creativecommons.org/licenses/by-nc/3.0/"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lucidchart.com/pages/uml-class-diagram"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hyperlink" Target="https://courses.cs.washington.edu/courses/cse403/11sp/lectures/lecture08-uml1.pdf"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6997148" y="1051551"/>
            <a:ext cx="5194852" cy="866701"/>
          </a:xfrm>
        </p:spPr>
        <p:txBody>
          <a:bodyPr anchor="b" anchorCtr="0">
            <a:normAutofit/>
          </a:bodyPr>
          <a:lstStyle/>
          <a:p>
            <a:r>
              <a:rPr lang="en-US" sz="4000" dirty="0"/>
              <a:t>UML – Class Diagram</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6828183"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075074" y="2018195"/>
            <a:ext cx="3565524" cy="1731963"/>
          </a:xfrm>
        </p:spPr>
        <p:txBody>
          <a:bodyPr>
            <a:normAutofit/>
          </a:bodyPr>
          <a:lstStyle/>
          <a:p>
            <a:pPr marL="342900" indent="-342900">
              <a:buFont typeface="Courier New" panose="02070309020205020404" pitchFamily="49" charset="0"/>
              <a:buChar char="o"/>
            </a:pPr>
            <a:r>
              <a:rPr lang="en-US" dirty="0"/>
              <a:t>Natnael Tsige</a:t>
            </a:r>
          </a:p>
          <a:p>
            <a:pPr marL="342900" indent="-342900">
              <a:buFont typeface="Courier New" panose="02070309020205020404" pitchFamily="49" charset="0"/>
              <a:buChar char="o"/>
            </a:pPr>
            <a:r>
              <a:rPr lang="en-US" dirty="0"/>
              <a:t>Andrew Chimbanga</a:t>
            </a:r>
          </a:p>
          <a:p>
            <a:pPr marL="342900" indent="-342900">
              <a:buFont typeface="Courier New" panose="02070309020205020404" pitchFamily="49" charset="0"/>
              <a:buChar char="o"/>
            </a:pPr>
            <a:r>
              <a:rPr lang="en-US" dirty="0" err="1"/>
              <a:t>Afoke</a:t>
            </a:r>
            <a:r>
              <a:rPr lang="en-US" dirty="0"/>
              <a:t> </a:t>
            </a:r>
            <a:r>
              <a:rPr lang="en-US" dirty="0" err="1"/>
              <a:t>Abogidi</a:t>
            </a:r>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7079616" y="2338047"/>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200" dirty="0"/>
              <a:t>Class Visibility</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83382" y="2939463"/>
            <a:ext cx="10978877" cy="337084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endParaRPr lang="en-US" dirty="0"/>
          </a:p>
        </p:txBody>
      </p:sp>
      <p:pic>
        <p:nvPicPr>
          <p:cNvPr id="8194" name="Picture 2" descr="Class Visibility ">
            <a:extLst>
              <a:ext uri="{FF2B5EF4-FFF2-40B4-BE49-F238E27FC236}">
                <a16:creationId xmlns:a16="http://schemas.microsoft.com/office/drawing/2014/main" id="{F97D01D4-7F80-7841-BCA6-F6CAEFACBA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9149" y="1212381"/>
            <a:ext cx="4366553" cy="17246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104F7-EF5F-9440-8A12-9A7AD75535DB}"/>
              </a:ext>
            </a:extLst>
          </p:cNvPr>
          <p:cNvSpPr txBox="1"/>
          <p:nvPr/>
        </p:nvSpPr>
        <p:spPr>
          <a:xfrm>
            <a:off x="312486" y="1024745"/>
            <a:ext cx="60198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Classes, member variables, and methods can have access modifiers describing the Object-oriented principle of Encapsulation.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 - and the # symbols before an attribute and operation name in a class denote the visibility of the attribute ad operation.</a:t>
            </a:r>
          </a:p>
          <a:p>
            <a:pPr marL="285750" indent="-285750">
              <a:buFont typeface="Arial" panose="020B0604020202020204" pitchFamily="34" charset="0"/>
              <a:buChar char="•"/>
            </a:pPr>
            <a:endParaRPr lang="en-US" dirty="0"/>
          </a:p>
        </p:txBody>
      </p:sp>
      <p:graphicFrame>
        <p:nvGraphicFramePr>
          <p:cNvPr id="3" name="Table 2">
            <a:extLst>
              <a:ext uri="{FF2B5EF4-FFF2-40B4-BE49-F238E27FC236}">
                <a16:creationId xmlns:a16="http://schemas.microsoft.com/office/drawing/2014/main" id="{B307B985-2596-4C4B-9F86-DD0929C9998E}"/>
              </a:ext>
            </a:extLst>
          </p:cNvPr>
          <p:cNvGraphicFramePr>
            <a:graphicFrameLocks noGrp="1"/>
          </p:cNvGraphicFramePr>
          <p:nvPr>
            <p:extLst>
              <p:ext uri="{D42A27DB-BD31-4B8C-83A1-F6EECF244321}">
                <p14:modId xmlns:p14="http://schemas.microsoft.com/office/powerpoint/2010/main" val="2434183201"/>
              </p:ext>
            </p:extLst>
          </p:nvPr>
        </p:nvGraphicFramePr>
        <p:xfrm>
          <a:off x="1413686" y="3437010"/>
          <a:ext cx="9256525" cy="2466720"/>
        </p:xfrm>
        <a:graphic>
          <a:graphicData uri="http://schemas.openxmlformats.org/drawingml/2006/table">
            <a:tbl>
              <a:tblPr firstRow="1" bandRow="1">
                <a:tableStyleId>{7DF18680-E054-41AD-8BC1-D1AEF772440D}</a:tableStyleId>
              </a:tblPr>
              <a:tblGrid>
                <a:gridCol w="1884224">
                  <a:extLst>
                    <a:ext uri="{9D8B030D-6E8A-4147-A177-3AD203B41FA5}">
                      <a16:colId xmlns:a16="http://schemas.microsoft.com/office/drawing/2014/main" val="1063662044"/>
                    </a:ext>
                  </a:extLst>
                </a:gridCol>
                <a:gridCol w="1141831">
                  <a:extLst>
                    <a:ext uri="{9D8B030D-6E8A-4147-A177-3AD203B41FA5}">
                      <a16:colId xmlns:a16="http://schemas.microsoft.com/office/drawing/2014/main" val="965502185"/>
                    </a:ext>
                  </a:extLst>
                </a:gridCol>
                <a:gridCol w="6230470">
                  <a:extLst>
                    <a:ext uri="{9D8B030D-6E8A-4147-A177-3AD203B41FA5}">
                      <a16:colId xmlns:a16="http://schemas.microsoft.com/office/drawing/2014/main" val="2668628871"/>
                    </a:ext>
                  </a:extLst>
                </a:gridCol>
              </a:tblGrid>
              <a:tr h="493344">
                <a:tc>
                  <a:txBody>
                    <a:bodyPr/>
                    <a:lstStyle/>
                    <a:p>
                      <a:pPr algn="ctr"/>
                      <a:r>
                        <a:rPr lang="en-US" dirty="0"/>
                        <a:t>Modifier</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Symbols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Description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945400441"/>
                  </a:ext>
                </a:extLst>
              </a:tr>
              <a:tr h="493344">
                <a:tc>
                  <a:txBody>
                    <a:bodyPr/>
                    <a:lstStyle/>
                    <a:p>
                      <a:pPr algn="ctr"/>
                      <a:r>
                        <a:rPr lang="en-US" dirty="0">
                          <a:solidFill>
                            <a:schemeClr val="tx1"/>
                          </a:solidFill>
                        </a:rPr>
                        <a:t>Public</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elements within the namespace.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7080242"/>
                  </a:ext>
                </a:extLst>
              </a:tr>
              <a:tr h="493344">
                <a:tc>
                  <a:txBody>
                    <a:bodyPr/>
                    <a:lstStyle/>
                    <a:p>
                      <a:pPr algn="ctr"/>
                      <a:r>
                        <a:rPr lang="en-US" dirty="0">
                          <a:solidFill>
                            <a:schemeClr val="tx1"/>
                          </a:solidFill>
                        </a:rPr>
                        <a:t>Private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elements within the class.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8436184"/>
                  </a:ext>
                </a:extLst>
              </a:tr>
              <a:tr h="493344">
                <a:tc>
                  <a:txBody>
                    <a:bodyPr/>
                    <a:lstStyle/>
                    <a:p>
                      <a:pPr algn="ctr"/>
                      <a:r>
                        <a:rPr lang="en-US" dirty="0">
                          <a:solidFill>
                            <a:schemeClr val="tx1"/>
                          </a:solidFill>
                        </a:rPr>
                        <a:t>Protected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for all classes that inherited the class its declared in.</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0215021"/>
                  </a:ext>
                </a:extLst>
              </a:tr>
              <a:tr h="493344">
                <a:tc>
                  <a:txBody>
                    <a:bodyPr/>
                    <a:lstStyle/>
                    <a:p>
                      <a:pPr algn="ctr"/>
                      <a:r>
                        <a:rPr lang="en-US" dirty="0">
                          <a:solidFill>
                            <a:schemeClr val="tx1"/>
                          </a:solidFill>
                        </a:rPr>
                        <a:t>Internal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Accessible within the entire scope of the Assembly (project)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400881"/>
                  </a:ext>
                </a:extLst>
              </a:tr>
            </a:tbl>
          </a:graphicData>
        </a:graphic>
      </p:graphicFrame>
    </p:spTree>
    <p:extLst>
      <p:ext uri="{BB962C8B-B14F-4D97-AF65-F5344CB8AC3E}">
        <p14:creationId xmlns:p14="http://schemas.microsoft.com/office/powerpoint/2010/main" val="393718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8" y="313014"/>
            <a:ext cx="6827741"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Perspectives of Class Diagrams</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63888" y="1402080"/>
            <a:ext cx="9865962" cy="4159487"/>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2000" dirty="0"/>
              <a:t>Choice of perspective depends on how far along you are in the development process. </a:t>
            </a:r>
          </a:p>
          <a:p>
            <a:pPr marL="342900">
              <a:buFont typeface="Arial" panose="020B0604020202020204" pitchFamily="34" charset="0"/>
              <a:buChar char="•"/>
            </a:pPr>
            <a:r>
              <a:rPr lang="en-US" sz="2000" b="1" dirty="0"/>
              <a:t>Domain model</a:t>
            </a:r>
            <a:r>
              <a:rPr lang="en-US" sz="2000" dirty="0"/>
              <a:t>: during its formulation, for example, you would seldom move past the conceptual perspective. </a:t>
            </a:r>
          </a:p>
          <a:p>
            <a:pPr marL="342900">
              <a:buFont typeface="Arial" panose="020B0604020202020204" pitchFamily="34" charset="0"/>
              <a:buChar char="•"/>
            </a:pPr>
            <a:r>
              <a:rPr lang="en-US" sz="2000" b="1" dirty="0"/>
              <a:t>Analysis models </a:t>
            </a:r>
            <a:r>
              <a:rPr lang="en-US" sz="2000" dirty="0"/>
              <a:t>will typically feature a mix of conceptual and specification perspectives. </a:t>
            </a:r>
          </a:p>
          <a:p>
            <a:pPr marL="342900">
              <a:buFont typeface="Arial" panose="020B0604020202020204" pitchFamily="34" charset="0"/>
              <a:buChar char="•"/>
            </a:pPr>
            <a:r>
              <a:rPr lang="en-US" sz="2000" b="1" dirty="0"/>
              <a:t>Design model </a:t>
            </a:r>
            <a:r>
              <a:rPr lang="en-US" sz="2000" dirty="0"/>
              <a:t>development will typically start with heavy emphasis on the specification perspective and evolve into the implementation perspective.</a:t>
            </a:r>
          </a:p>
          <a:p>
            <a:pPr marL="0">
              <a:buFont typeface="Arial" panose="020B0604020202020204" pitchFamily="34" charset="0"/>
              <a:buChar char="•"/>
            </a:pPr>
            <a:endParaRPr lang="en-US" sz="1600" dirty="0"/>
          </a:p>
        </p:txBody>
      </p:sp>
    </p:spTree>
    <p:extLst>
      <p:ext uri="{BB962C8B-B14F-4D97-AF65-F5344CB8AC3E}">
        <p14:creationId xmlns:p14="http://schemas.microsoft.com/office/powerpoint/2010/main" val="179084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8" y="313014"/>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Perspectives of Class Diagrams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670118" y="3725058"/>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a:t>Conceptual</a:t>
            </a:r>
            <a:r>
              <a:rPr lang="en-US" sz="2000" dirty="0"/>
              <a:t>: represents the concepts in the domain</a:t>
            </a:r>
          </a:p>
          <a:p>
            <a:pPr marL="342900" indent="-342900">
              <a:buFont typeface="Arial" panose="020B0604020202020204" pitchFamily="34" charset="0"/>
              <a:buChar char="•"/>
            </a:pPr>
            <a:r>
              <a:rPr lang="en-US" sz="2000" b="1" dirty="0"/>
              <a:t>Specification</a:t>
            </a:r>
            <a:r>
              <a:rPr lang="en-US" sz="2000" dirty="0"/>
              <a:t>: focus is on the interfaces of Abstract Data Type (ADTs) in the software</a:t>
            </a:r>
          </a:p>
          <a:p>
            <a:pPr marL="342900" indent="-342900">
              <a:buFont typeface="Arial" panose="020B0604020202020204" pitchFamily="34" charset="0"/>
              <a:buChar char="•"/>
            </a:pPr>
            <a:r>
              <a:rPr lang="en-US" sz="2000" b="1" dirty="0"/>
              <a:t>Implementation</a:t>
            </a:r>
            <a:r>
              <a:rPr lang="en-US" sz="2000" dirty="0"/>
              <a:t>: describes how classes will implement their interfaces</a:t>
            </a:r>
          </a:p>
        </p:txBody>
      </p:sp>
      <p:pic>
        <p:nvPicPr>
          <p:cNvPr id="9218" name="Picture 2" descr="Perspectives of Class Diagram">
            <a:extLst>
              <a:ext uri="{FF2B5EF4-FFF2-40B4-BE49-F238E27FC236}">
                <a16:creationId xmlns:a16="http://schemas.microsoft.com/office/drawing/2014/main" id="{D9ECEE8E-B646-2643-89E0-C01513CAF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492" y="1350838"/>
            <a:ext cx="9715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35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1394193" y="549275"/>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Importance</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cs typeface="Arial" panose="020B0604020202020204" pitchFamily="34" charset="0"/>
              </a:rPr>
              <a:t>UML precisely conveys how code should be implemented from diagrams when it is used correctly.</a:t>
            </a:r>
          </a:p>
          <a:p>
            <a:pPr marL="342900" indent="-342900">
              <a:buFont typeface="Arial" panose="020B0604020202020204" pitchFamily="34" charset="0"/>
              <a:buChar char="•"/>
            </a:pPr>
            <a:r>
              <a:rPr lang="en-US" sz="2000" dirty="0">
                <a:cs typeface="Arial" panose="020B0604020202020204" pitchFamily="34" charset="0"/>
              </a:rPr>
              <a:t>If precisely interpreted, the implemented code will correctly reflect the intent of the designer.</a:t>
            </a:r>
          </a:p>
        </p:txBody>
      </p:sp>
    </p:spTree>
    <p:extLst>
      <p:ext uri="{BB962C8B-B14F-4D97-AF65-F5344CB8AC3E}">
        <p14:creationId xmlns:p14="http://schemas.microsoft.com/office/powerpoint/2010/main" val="1030156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2" name="Freeform: Shape 2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7" name="Rectangle 2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00850" y="217940"/>
            <a:ext cx="10157217" cy="920211"/>
          </a:xfrm>
        </p:spPr>
        <p:txBody>
          <a:bodyPr vert="horz" wrap="square" lIns="0" tIns="0" rIns="0" bIns="0" rtlCol="0" anchor="b" anchorCtr="0">
            <a:normAutofit/>
          </a:bodyPr>
          <a:lstStyle/>
          <a:p>
            <a:r>
              <a:rPr lang="en-US" sz="4800" kern="1200" dirty="0">
                <a:solidFill>
                  <a:schemeClr val="tx1"/>
                </a:solidFill>
                <a:latin typeface="+mj-lt"/>
                <a:ea typeface="+mj-ea"/>
                <a:cs typeface="+mj-cs"/>
              </a:rPr>
              <a:t>Relationships Between Classes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23351" y="1379990"/>
            <a:ext cx="9388783" cy="5260070"/>
          </a:xfrm>
        </p:spPr>
        <p:txBody>
          <a:bodyPr vert="horz" wrap="square" lIns="0" tIns="0" rIns="0" bIns="0" rtlCol="0" anchor="t">
            <a:normAutofit/>
          </a:bodyPr>
          <a:lstStyle/>
          <a:p>
            <a:pPr marL="342900">
              <a:lnSpc>
                <a:spcPct val="100000"/>
              </a:lnSpc>
              <a:buFont typeface="Arial" panose="020B0604020202020204" pitchFamily="34" charset="0"/>
              <a:buChar char="•"/>
            </a:pPr>
            <a:r>
              <a:rPr lang="en-US" sz="3100" dirty="0">
                <a:solidFill>
                  <a:schemeClr val="tx1"/>
                </a:solidFill>
                <a:latin typeface="+mj-lt"/>
                <a:ea typeface="+mj-ea"/>
                <a:cs typeface="+mj-cs"/>
              </a:rPr>
              <a:t>Classes can relate to each other in a variety of ways.</a:t>
            </a:r>
          </a:p>
          <a:p>
            <a:pPr marL="342900">
              <a:lnSpc>
                <a:spcPct val="100000"/>
              </a:lnSpc>
              <a:buFont typeface="Arial" panose="020B0604020202020204" pitchFamily="34" charset="0"/>
              <a:buChar char="•"/>
            </a:pPr>
            <a:r>
              <a:rPr lang="en-US" sz="3100" dirty="0">
                <a:solidFill>
                  <a:schemeClr val="tx1"/>
                </a:solidFill>
                <a:latin typeface="+mj-lt"/>
                <a:ea typeface="+mj-ea"/>
                <a:cs typeface="+mj-cs"/>
              </a:rPr>
              <a:t>Examples of relationships </a:t>
            </a:r>
          </a:p>
          <a:p>
            <a:pPr lvl="1">
              <a:lnSpc>
                <a:spcPct val="100000"/>
              </a:lnSpc>
              <a:buFont typeface="Wingdings" panose="05000000000000000000" pitchFamily="2" charset="2"/>
              <a:buChar char="v"/>
            </a:pPr>
            <a:r>
              <a:rPr lang="en-US" sz="3100" dirty="0">
                <a:solidFill>
                  <a:schemeClr val="tx1"/>
                </a:solidFill>
                <a:latin typeface="+mj-lt"/>
                <a:ea typeface="+mj-ea"/>
                <a:cs typeface="+mj-cs"/>
              </a:rPr>
              <a:t> Inheritance (Generalization)</a:t>
            </a:r>
          </a:p>
          <a:p>
            <a:pPr lvl="1">
              <a:lnSpc>
                <a:spcPct val="100000"/>
              </a:lnSpc>
              <a:buFont typeface="Wingdings" panose="05000000000000000000" pitchFamily="2" charset="2"/>
              <a:buChar char="v"/>
            </a:pPr>
            <a:r>
              <a:rPr lang="en-US" sz="3100" dirty="0">
                <a:solidFill>
                  <a:schemeClr val="tx1"/>
                </a:solidFill>
                <a:latin typeface="+mj-lt"/>
                <a:ea typeface="+mj-ea"/>
                <a:cs typeface="+mj-cs"/>
              </a:rPr>
              <a:t> Association </a:t>
            </a:r>
          </a:p>
          <a:p>
            <a:pPr lvl="1">
              <a:lnSpc>
                <a:spcPct val="100000"/>
              </a:lnSpc>
              <a:buFont typeface="Wingdings" panose="05000000000000000000" pitchFamily="2" charset="2"/>
              <a:buChar char="v"/>
            </a:pPr>
            <a:r>
              <a:rPr lang="en-US" sz="3100" dirty="0">
                <a:solidFill>
                  <a:schemeClr val="tx1"/>
                </a:solidFill>
                <a:latin typeface="+mj-lt"/>
                <a:ea typeface="+mj-ea"/>
                <a:cs typeface="+mj-cs"/>
              </a:rPr>
              <a:t> Multiplicity</a:t>
            </a:r>
          </a:p>
          <a:p>
            <a:pPr lvl="1">
              <a:lnSpc>
                <a:spcPct val="100000"/>
              </a:lnSpc>
              <a:buFont typeface="Wingdings" panose="05000000000000000000" pitchFamily="2" charset="2"/>
              <a:buChar char="v"/>
            </a:pPr>
            <a:r>
              <a:rPr lang="en-US" sz="3100" dirty="0">
                <a:solidFill>
                  <a:schemeClr val="tx1"/>
                </a:solidFill>
                <a:latin typeface="+mj-lt"/>
                <a:ea typeface="+mj-ea"/>
                <a:cs typeface="+mj-cs"/>
              </a:rPr>
              <a:t> Aggregation</a:t>
            </a:r>
          </a:p>
          <a:p>
            <a:pPr lvl="1">
              <a:lnSpc>
                <a:spcPct val="100000"/>
              </a:lnSpc>
              <a:buFont typeface="Wingdings" panose="05000000000000000000" pitchFamily="2" charset="2"/>
              <a:buChar char="v"/>
            </a:pPr>
            <a:r>
              <a:rPr lang="en-US" sz="3100" dirty="0">
                <a:solidFill>
                  <a:schemeClr val="tx1"/>
                </a:solidFill>
                <a:latin typeface="+mj-lt"/>
                <a:ea typeface="+mj-ea"/>
                <a:cs typeface="+mj-cs"/>
              </a:rPr>
              <a:t> Composition</a:t>
            </a:r>
          </a:p>
          <a:p>
            <a:pPr lvl="1">
              <a:lnSpc>
                <a:spcPct val="100000"/>
              </a:lnSpc>
              <a:buFont typeface="Wingdings" panose="05000000000000000000" pitchFamily="2" charset="2"/>
              <a:buChar char="v"/>
            </a:pPr>
            <a:r>
              <a:rPr lang="en-US" sz="3100" dirty="0">
                <a:solidFill>
                  <a:schemeClr val="tx1"/>
                </a:solidFill>
                <a:latin typeface="+mj-lt"/>
                <a:ea typeface="+mj-ea"/>
                <a:cs typeface="+mj-cs"/>
              </a:rPr>
              <a:t> Dependency</a:t>
            </a:r>
          </a:p>
          <a:p>
            <a:pPr lvl="1">
              <a:lnSpc>
                <a:spcPct val="100000"/>
              </a:lnSpc>
            </a:pPr>
            <a:endParaRPr lang="en-US" sz="1500"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7364067" y="1747100"/>
            <a:ext cx="4391909" cy="4391909"/>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9" name="Group 28">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30"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4" name="Oval 33">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spTree>
    <p:extLst>
      <p:ext uri="{BB962C8B-B14F-4D97-AF65-F5344CB8AC3E}">
        <p14:creationId xmlns:p14="http://schemas.microsoft.com/office/powerpoint/2010/main" val="3071614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flipH="1">
            <a:off x="8007112" y="5709793"/>
            <a:ext cx="45719" cy="391896"/>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15</a:t>
            </a:fld>
            <a:endParaRPr lang="en-US">
              <a:solidFill>
                <a:schemeClr val="tx1">
                  <a:alpha val="80000"/>
                </a:schemeClr>
              </a:solidFill>
            </a:endParaRP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cs typeface="Arial" panose="020B0604020202020204" pitchFamily="34" charset="0"/>
            </a:endParaRPr>
          </a:p>
        </p:txBody>
      </p:sp>
      <p:sp>
        <p:nvSpPr>
          <p:cNvPr id="5" name="TextBox 4">
            <a:extLst>
              <a:ext uri="{FF2B5EF4-FFF2-40B4-BE49-F238E27FC236}">
                <a16:creationId xmlns:a16="http://schemas.microsoft.com/office/drawing/2014/main" id="{A518A8AE-81A1-3C47-B4FD-712A919B995D}"/>
              </a:ext>
            </a:extLst>
          </p:cNvPr>
          <p:cNvSpPr txBox="1"/>
          <p:nvPr/>
        </p:nvSpPr>
        <p:spPr>
          <a:xfrm>
            <a:off x="384178" y="361427"/>
            <a:ext cx="7927170" cy="830997"/>
          </a:xfrm>
          <a:prstGeom prst="rect">
            <a:avLst/>
          </a:prstGeom>
          <a:noFill/>
        </p:spPr>
        <p:txBody>
          <a:bodyPr wrap="none" rtlCol="0">
            <a:spAutoFit/>
          </a:bodyPr>
          <a:lstStyle/>
          <a:p>
            <a:r>
              <a:rPr lang="en-US" sz="4800" dirty="0"/>
              <a:t>Inheritance (or Generalization)</a:t>
            </a:r>
          </a:p>
        </p:txBody>
      </p:sp>
      <p:sp>
        <p:nvSpPr>
          <p:cNvPr id="6" name="TextBox 5">
            <a:extLst>
              <a:ext uri="{FF2B5EF4-FFF2-40B4-BE49-F238E27FC236}">
                <a16:creationId xmlns:a16="http://schemas.microsoft.com/office/drawing/2014/main" id="{4DF392C2-C216-0340-B0C6-A9B16FBAB7C6}"/>
              </a:ext>
            </a:extLst>
          </p:cNvPr>
          <p:cNvSpPr txBox="1"/>
          <p:nvPr/>
        </p:nvSpPr>
        <p:spPr>
          <a:xfrm>
            <a:off x="567925" y="1413928"/>
            <a:ext cx="6607029" cy="4108817"/>
          </a:xfrm>
          <a:prstGeom prst="rect">
            <a:avLst/>
          </a:prstGeom>
          <a:noFill/>
        </p:spPr>
        <p:txBody>
          <a:bodyPr wrap="square" rtlCol="0">
            <a:spAutoFit/>
          </a:bodyPr>
          <a:lstStyle/>
          <a:p>
            <a:pPr>
              <a:lnSpc>
                <a:spcPct val="150000"/>
              </a:lnSpc>
            </a:pPr>
            <a:r>
              <a:rPr lang="en-US" dirty="0">
                <a:solidFill>
                  <a:schemeClr val="tx1">
                    <a:lumMod val="75000"/>
                  </a:schemeClr>
                </a:solidFill>
              </a:rPr>
              <a:t>A generalization is a taxonomic relationship between a more general classifier and a more specific classifier.  </a:t>
            </a:r>
          </a:p>
          <a:p>
            <a:pPr>
              <a:lnSpc>
                <a:spcPct val="150000"/>
              </a:lnSpc>
            </a:pPr>
            <a:r>
              <a:rPr lang="en-US" dirty="0">
                <a:solidFill>
                  <a:schemeClr val="tx1">
                    <a:lumMod val="75000"/>
                  </a:schemeClr>
                </a:solidFill>
              </a:rPr>
              <a:t>Each instance of the specific classifier is also an indirect instance of the general classifier.  Thus, the specific classifier inherits the features of the more general classifier.</a:t>
            </a:r>
          </a:p>
          <a:p>
            <a:pPr>
              <a:lnSpc>
                <a:spcPct val="150000"/>
              </a:lnSpc>
            </a:pPr>
            <a:endParaRPr lang="en-US" dirty="0">
              <a:solidFill>
                <a:schemeClr val="tx1">
                  <a:lumMod val="75000"/>
                </a:schemeClr>
              </a:solidFill>
            </a:endParaRPr>
          </a:p>
          <a:p>
            <a:pPr marL="285750" indent="-285750">
              <a:lnSpc>
                <a:spcPct val="150000"/>
              </a:lnSpc>
              <a:buFont typeface="Arial" panose="020B0604020202020204" pitchFamily="34" charset="0"/>
              <a:buChar char="•"/>
            </a:pPr>
            <a:r>
              <a:rPr lang="en-US" dirty="0">
                <a:solidFill>
                  <a:schemeClr val="tx1">
                    <a:lumMod val="75000"/>
                  </a:schemeClr>
                </a:solidFill>
              </a:rPr>
              <a:t>Represents an "is-a" relationship.</a:t>
            </a:r>
          </a:p>
          <a:p>
            <a:pPr marL="285750" indent="-285750">
              <a:lnSpc>
                <a:spcPct val="150000"/>
              </a:lnSpc>
              <a:buFont typeface="Arial" panose="020B0604020202020204" pitchFamily="34" charset="0"/>
              <a:buChar char="•"/>
            </a:pPr>
            <a:r>
              <a:rPr lang="en-US" dirty="0">
                <a:solidFill>
                  <a:schemeClr val="tx1">
                    <a:lumMod val="75000"/>
                  </a:schemeClr>
                </a:solidFill>
              </a:rPr>
              <a:t>An abstract class name is shown in italics. </a:t>
            </a:r>
          </a:p>
          <a:p>
            <a:pPr marL="285750" indent="-285750">
              <a:lnSpc>
                <a:spcPct val="150000"/>
              </a:lnSpc>
              <a:buFont typeface="Arial" panose="020B0604020202020204" pitchFamily="34" charset="0"/>
              <a:buChar char="•"/>
            </a:pPr>
            <a:r>
              <a:rPr lang="en-US" dirty="0">
                <a:solidFill>
                  <a:schemeClr val="tx1">
                    <a:lumMod val="75000"/>
                  </a:schemeClr>
                </a:solidFill>
              </a:rPr>
              <a:t>SubClass1 and SubClass2 are specializations of Super Class.</a:t>
            </a:r>
          </a:p>
          <a:p>
            <a:endParaRPr lang="en-US" dirty="0"/>
          </a:p>
        </p:txBody>
      </p:sp>
      <p:pic>
        <p:nvPicPr>
          <p:cNvPr id="13314" name="Picture 2" descr="Inheritance (or Generalization)">
            <a:extLst>
              <a:ext uri="{FF2B5EF4-FFF2-40B4-BE49-F238E27FC236}">
                <a16:creationId xmlns:a16="http://schemas.microsoft.com/office/drawing/2014/main" id="{56692FC5-6892-0E4A-A133-0B3FFA558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7044" y="287121"/>
            <a:ext cx="262890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nheritance Example - Shapes">
            <a:extLst>
              <a:ext uri="{FF2B5EF4-FFF2-40B4-BE49-F238E27FC236}">
                <a16:creationId xmlns:a16="http://schemas.microsoft.com/office/drawing/2014/main" id="{A17665FB-F77A-7347-B695-714285C755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1949" y="2627096"/>
            <a:ext cx="2905125" cy="367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465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129522" y="196900"/>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Inheritance cont.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129522" y="1128906"/>
            <a:ext cx="7202739" cy="1937023"/>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1800" dirty="0"/>
              <a:t>In order to avoid redundancy in our program it’s a good practice to generalize certain states and behaviors some classes may share in a single class and the instance of these classes can inherit those states and behaviors. </a:t>
            </a:r>
          </a:p>
          <a:p>
            <a:pPr marL="342900" indent="-342900">
              <a:lnSpc>
                <a:spcPct val="100000"/>
              </a:lnSpc>
              <a:buFont typeface="Arial" panose="020B0604020202020204" pitchFamily="34" charset="0"/>
              <a:buChar char="•"/>
            </a:pPr>
            <a:r>
              <a:rPr lang="en-US" sz="1800" dirty="0"/>
              <a:t>    Symbolized by</a:t>
            </a:r>
          </a:p>
          <a:p>
            <a:pPr lvl="1">
              <a:lnSpc>
                <a:spcPct val="100000"/>
              </a:lnSpc>
              <a:buFont typeface="Wingdings" panose="05000000000000000000" pitchFamily="2" charset="2"/>
              <a:buChar char="q"/>
            </a:pPr>
            <a:endParaRPr lang="en-US" sz="1800"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16</a:t>
            </a:fld>
            <a:endParaRPr lang="en-US"/>
          </a:p>
        </p:txBody>
      </p:sp>
      <p:sp>
        <p:nvSpPr>
          <p:cNvPr id="5" name="Arrow: Right 4">
            <a:extLst>
              <a:ext uri="{FF2B5EF4-FFF2-40B4-BE49-F238E27FC236}">
                <a16:creationId xmlns:a16="http://schemas.microsoft.com/office/drawing/2014/main" id="{B96948CA-8B7B-444C-A38F-CAA147880951}"/>
              </a:ext>
            </a:extLst>
          </p:cNvPr>
          <p:cNvSpPr/>
          <p:nvPr/>
        </p:nvSpPr>
        <p:spPr>
          <a:xfrm>
            <a:off x="2401933" y="2437752"/>
            <a:ext cx="1021977" cy="277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E30A6C74-56D3-4E1F-8870-F18D989D560C}"/>
              </a:ext>
            </a:extLst>
          </p:cNvPr>
          <p:cNvGraphicFramePr>
            <a:graphicFrameLocks noGrp="1"/>
          </p:cNvGraphicFramePr>
          <p:nvPr/>
        </p:nvGraphicFramePr>
        <p:xfrm>
          <a:off x="4390462" y="2402541"/>
          <a:ext cx="3167529" cy="1799883"/>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19723">
                <a:tc>
                  <a:txBody>
                    <a:bodyPr/>
                    <a:lstStyle/>
                    <a:p>
                      <a:pPr algn="ctr"/>
                      <a:r>
                        <a:rPr lang="en-US" dirty="0"/>
                        <a:t>&lt;&lt;</a:t>
                      </a:r>
                      <a:r>
                        <a:rPr lang="en-US" sz="1800" dirty="0" err="1"/>
                        <a:t>BankAccount</a:t>
                      </a:r>
                      <a:r>
                        <a:rPr lang="en-US" sz="1800" dirty="0"/>
                        <a:t>&gt;&gt;</a:t>
                      </a:r>
                    </a:p>
                  </a:txBody>
                  <a:tcPr/>
                </a:tc>
                <a:extLst>
                  <a:ext uri="{0D108BD9-81ED-4DB2-BD59-A6C34878D82A}">
                    <a16:rowId xmlns:a16="http://schemas.microsoft.com/office/drawing/2014/main" val="1701174989"/>
                  </a:ext>
                </a:extLst>
              </a:tr>
              <a:tr h="599030">
                <a:tc>
                  <a:txBody>
                    <a:bodyPr/>
                    <a:lstStyle/>
                    <a:p>
                      <a:pPr marL="285750" indent="-285750">
                        <a:buFontTx/>
                        <a:buChar char="-"/>
                      </a:pPr>
                      <a:r>
                        <a:rPr lang="en-US" dirty="0"/>
                        <a:t>owner:</a:t>
                      </a:r>
                    </a:p>
                    <a:p>
                      <a:pPr marL="285750" indent="-285750">
                        <a:buFontTx/>
                        <a:buChar char="-"/>
                      </a:pPr>
                      <a:r>
                        <a:rPr lang="en-US" dirty="0"/>
                        <a:t>balance</a:t>
                      </a:r>
                    </a:p>
                  </a:txBody>
                  <a:tcPr/>
                </a:tc>
                <a:extLst>
                  <a:ext uri="{0D108BD9-81ED-4DB2-BD59-A6C34878D82A}">
                    <a16:rowId xmlns:a16="http://schemas.microsoft.com/office/drawing/2014/main" val="1357027239"/>
                  </a:ext>
                </a:extLst>
              </a:tr>
              <a:tr h="0">
                <a:tc>
                  <a:txBody>
                    <a:bodyPr/>
                    <a:lstStyle/>
                    <a:p>
                      <a:r>
                        <a:rPr lang="en-US" dirty="0"/>
                        <a:t>+ deposit</a:t>
                      </a:r>
                    </a:p>
                    <a:p>
                      <a:r>
                        <a:rPr lang="en-US" dirty="0"/>
                        <a:t>+ withdrawal</a:t>
                      </a:r>
                    </a:p>
                  </a:txBody>
                  <a:tcPr/>
                </a:tc>
                <a:extLst>
                  <a:ext uri="{0D108BD9-81ED-4DB2-BD59-A6C34878D82A}">
                    <a16:rowId xmlns:a16="http://schemas.microsoft.com/office/drawing/2014/main" val="59211207"/>
                  </a:ext>
                </a:extLst>
              </a:tr>
            </a:tbl>
          </a:graphicData>
        </a:graphic>
      </p:graphicFrame>
      <p:graphicFrame>
        <p:nvGraphicFramePr>
          <p:cNvPr id="10" name="Table 6">
            <a:extLst>
              <a:ext uri="{FF2B5EF4-FFF2-40B4-BE49-F238E27FC236}">
                <a16:creationId xmlns:a16="http://schemas.microsoft.com/office/drawing/2014/main" id="{5C07F85A-8100-45DD-86E4-24CB747E124A}"/>
              </a:ext>
            </a:extLst>
          </p:cNvPr>
          <p:cNvGraphicFramePr>
            <a:graphicFrameLocks noGrp="1"/>
          </p:cNvGraphicFramePr>
          <p:nvPr/>
        </p:nvGraphicFramePr>
        <p:xfrm>
          <a:off x="281548" y="4789499"/>
          <a:ext cx="3167529" cy="1358496"/>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99030">
                <a:tc>
                  <a:txBody>
                    <a:bodyPr/>
                    <a:lstStyle/>
                    <a:p>
                      <a:pPr algn="ctr"/>
                      <a:r>
                        <a:rPr lang="en-US" sz="1800" dirty="0" err="1"/>
                        <a:t>SavingsAccount</a:t>
                      </a:r>
                      <a:endParaRPr lang="en-US" sz="1800" dirty="0"/>
                    </a:p>
                  </a:txBody>
                  <a:tcPr/>
                </a:tc>
                <a:extLst>
                  <a:ext uri="{0D108BD9-81ED-4DB2-BD59-A6C34878D82A}">
                    <a16:rowId xmlns:a16="http://schemas.microsoft.com/office/drawing/2014/main" val="1701174989"/>
                  </a:ext>
                </a:extLst>
              </a:tr>
              <a:tr h="393706">
                <a:tc>
                  <a:txBody>
                    <a:bodyPr/>
                    <a:lstStyle/>
                    <a:p>
                      <a:pPr marL="285750" indent="-285750">
                        <a:buFontTx/>
                        <a:buChar char="-"/>
                      </a:pPr>
                      <a:r>
                        <a:rPr lang="en-US" dirty="0" err="1"/>
                        <a:t>annualInterestRate</a:t>
                      </a:r>
                      <a:r>
                        <a:rPr lang="en-US" dirty="0"/>
                        <a:t> </a:t>
                      </a:r>
                    </a:p>
                  </a:txBody>
                  <a:tcPr/>
                </a:tc>
                <a:extLst>
                  <a:ext uri="{0D108BD9-81ED-4DB2-BD59-A6C34878D82A}">
                    <a16:rowId xmlns:a16="http://schemas.microsoft.com/office/drawing/2014/main" val="1357027239"/>
                  </a:ext>
                </a:extLst>
              </a:tr>
              <a:tr h="0">
                <a:tc>
                  <a:txBody>
                    <a:bodyPr/>
                    <a:lstStyle/>
                    <a:p>
                      <a:r>
                        <a:rPr lang="en-US" dirty="0"/>
                        <a:t>+ </a:t>
                      </a:r>
                      <a:r>
                        <a:rPr lang="en-US" dirty="0" err="1"/>
                        <a:t>processCheck</a:t>
                      </a:r>
                      <a:endParaRPr lang="en-US" dirty="0"/>
                    </a:p>
                  </a:txBody>
                  <a:tcPr/>
                </a:tc>
                <a:extLst>
                  <a:ext uri="{0D108BD9-81ED-4DB2-BD59-A6C34878D82A}">
                    <a16:rowId xmlns:a16="http://schemas.microsoft.com/office/drawing/2014/main" val="59211207"/>
                  </a:ext>
                </a:extLst>
              </a:tr>
            </a:tbl>
          </a:graphicData>
        </a:graphic>
      </p:graphicFrame>
      <p:graphicFrame>
        <p:nvGraphicFramePr>
          <p:cNvPr id="11" name="Table 6">
            <a:extLst>
              <a:ext uri="{FF2B5EF4-FFF2-40B4-BE49-F238E27FC236}">
                <a16:creationId xmlns:a16="http://schemas.microsoft.com/office/drawing/2014/main" id="{7ED5040D-FD66-416F-A467-C58B126F8352}"/>
              </a:ext>
            </a:extLst>
          </p:cNvPr>
          <p:cNvGraphicFramePr>
            <a:graphicFrameLocks noGrp="1"/>
          </p:cNvGraphicFramePr>
          <p:nvPr/>
        </p:nvGraphicFramePr>
        <p:xfrm>
          <a:off x="7877732" y="4789499"/>
          <a:ext cx="3167529" cy="1330550"/>
        </p:xfrm>
        <a:graphic>
          <a:graphicData uri="http://schemas.openxmlformats.org/drawingml/2006/table">
            <a:tbl>
              <a:tblPr firstRow="1" bandRow="1">
                <a:tableStyleId>{5C22544A-7EE6-4342-B048-85BDC9FD1C3A}</a:tableStyleId>
              </a:tblPr>
              <a:tblGrid>
                <a:gridCol w="3167529">
                  <a:extLst>
                    <a:ext uri="{9D8B030D-6E8A-4147-A177-3AD203B41FA5}">
                      <a16:colId xmlns:a16="http://schemas.microsoft.com/office/drawing/2014/main" val="536126635"/>
                    </a:ext>
                  </a:extLst>
                </a:gridCol>
              </a:tblGrid>
              <a:tr h="599030">
                <a:tc>
                  <a:txBody>
                    <a:bodyPr/>
                    <a:lstStyle/>
                    <a:p>
                      <a:pPr algn="ctr"/>
                      <a:r>
                        <a:rPr lang="en-US" sz="1800" dirty="0" err="1"/>
                        <a:t>CheckingAccount</a:t>
                      </a:r>
                      <a:endParaRPr lang="en-US" sz="1800" dirty="0"/>
                    </a:p>
                  </a:txBody>
                  <a:tcPr/>
                </a:tc>
                <a:extLst>
                  <a:ext uri="{0D108BD9-81ED-4DB2-BD59-A6C34878D82A}">
                    <a16:rowId xmlns:a16="http://schemas.microsoft.com/office/drawing/2014/main" val="1701174989"/>
                  </a:ext>
                </a:extLst>
              </a:tr>
              <a:tr h="348883">
                <a:tc>
                  <a:txBody>
                    <a:bodyPr/>
                    <a:lstStyle/>
                    <a:p>
                      <a:pPr marL="285750" indent="-285750">
                        <a:buFontTx/>
                        <a:buChar char="-"/>
                      </a:pPr>
                      <a:r>
                        <a:rPr lang="en-US" dirty="0" err="1"/>
                        <a:t>InsufficientFundFee</a:t>
                      </a:r>
                      <a:r>
                        <a:rPr lang="en-US" dirty="0"/>
                        <a:t> </a:t>
                      </a:r>
                    </a:p>
                  </a:txBody>
                  <a:tcPr/>
                </a:tc>
                <a:extLst>
                  <a:ext uri="{0D108BD9-81ED-4DB2-BD59-A6C34878D82A}">
                    <a16:rowId xmlns:a16="http://schemas.microsoft.com/office/drawing/2014/main" val="1357027239"/>
                  </a:ext>
                </a:extLst>
              </a:tr>
              <a:tr h="0">
                <a:tc>
                  <a:txBody>
                    <a:bodyPr/>
                    <a:lstStyle/>
                    <a:p>
                      <a:r>
                        <a:rPr lang="en-US" dirty="0"/>
                        <a:t>+ </a:t>
                      </a:r>
                      <a:r>
                        <a:rPr lang="en-US" dirty="0" err="1"/>
                        <a:t>depositMonthlyInterestRate</a:t>
                      </a:r>
                      <a:endParaRPr lang="en-US" dirty="0"/>
                    </a:p>
                  </a:txBody>
                  <a:tcPr/>
                </a:tc>
                <a:extLst>
                  <a:ext uri="{0D108BD9-81ED-4DB2-BD59-A6C34878D82A}">
                    <a16:rowId xmlns:a16="http://schemas.microsoft.com/office/drawing/2014/main" val="59211207"/>
                  </a:ext>
                </a:extLst>
              </a:tr>
            </a:tbl>
          </a:graphicData>
        </a:graphic>
      </p:graphicFrame>
      <p:cxnSp>
        <p:nvCxnSpPr>
          <p:cNvPr id="9" name="Connector: Elbow 8">
            <a:extLst>
              <a:ext uri="{FF2B5EF4-FFF2-40B4-BE49-F238E27FC236}">
                <a16:creationId xmlns:a16="http://schemas.microsoft.com/office/drawing/2014/main" id="{FFC5522D-D88E-462F-B2CE-43C99012562E}"/>
              </a:ext>
            </a:extLst>
          </p:cNvPr>
          <p:cNvCxnSpPr>
            <a:endCxn id="6" idx="2"/>
          </p:cNvCxnSpPr>
          <p:nvPr/>
        </p:nvCxnSpPr>
        <p:spPr>
          <a:xfrm flipV="1">
            <a:off x="3449077" y="4202424"/>
            <a:ext cx="2525149" cy="17594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A43DEFAF-DE7C-4347-9014-AF276C1EF65E}"/>
              </a:ext>
            </a:extLst>
          </p:cNvPr>
          <p:cNvCxnSpPr/>
          <p:nvPr/>
        </p:nvCxnSpPr>
        <p:spPr>
          <a:xfrm rot="16200000" flipV="1">
            <a:off x="6433102" y="4318077"/>
            <a:ext cx="1526670" cy="12953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369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1"/>
            <a:ext cx="12192000" cy="1327820"/>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37098" y="526136"/>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Association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17734" y="1419827"/>
            <a:ext cx="7202739" cy="2513978"/>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2000" dirty="0"/>
              <a:t>An association represent any logical connection between classes.</a:t>
            </a:r>
          </a:p>
          <a:p>
            <a:pPr marL="342900" indent="-342900">
              <a:lnSpc>
                <a:spcPct val="100000"/>
              </a:lnSpc>
              <a:buFont typeface="Arial" panose="020B0604020202020204" pitchFamily="34" charset="0"/>
              <a:buChar char="•"/>
            </a:pPr>
            <a:r>
              <a:rPr lang="en-US" sz="2000" dirty="0"/>
              <a:t>Association is symbolized by a line. </a:t>
            </a:r>
          </a:p>
          <a:p>
            <a:pPr marL="342900" indent="-342900">
              <a:lnSpc>
                <a:spcPct val="100000"/>
              </a:lnSpc>
              <a:buFont typeface="Arial" panose="020B0604020202020204" pitchFamily="34" charset="0"/>
              <a:buChar char="•"/>
            </a:pPr>
            <a:r>
              <a:rPr lang="en-US" sz="2000" dirty="0"/>
              <a:t>An association can be;</a:t>
            </a:r>
          </a:p>
          <a:p>
            <a:pPr lvl="1">
              <a:lnSpc>
                <a:spcPct val="100000"/>
              </a:lnSpc>
              <a:buFont typeface="Wingdings" panose="05000000000000000000" pitchFamily="2" charset="2"/>
              <a:buChar char="q"/>
            </a:pPr>
            <a:r>
              <a:rPr lang="en-US" sz="2000" dirty="0"/>
              <a:t> Directed</a:t>
            </a:r>
          </a:p>
          <a:p>
            <a:pPr lvl="1">
              <a:lnSpc>
                <a:spcPct val="100000"/>
              </a:lnSpc>
              <a:buFont typeface="Wingdings" panose="05000000000000000000" pitchFamily="2" charset="2"/>
              <a:buChar char="q"/>
            </a:pPr>
            <a:r>
              <a:rPr lang="en-US" sz="2000" dirty="0"/>
              <a:t> Reflexive</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p:cxnSp>
        <p:nvCxnSpPr>
          <p:cNvPr id="7" name="Straight Connector 6">
            <a:extLst>
              <a:ext uri="{FF2B5EF4-FFF2-40B4-BE49-F238E27FC236}">
                <a16:creationId xmlns:a16="http://schemas.microsoft.com/office/drawing/2014/main" id="{4007FB7A-114A-4898-BA22-FA7CDD65A41D}"/>
              </a:ext>
            </a:extLst>
          </p:cNvPr>
          <p:cNvCxnSpPr/>
          <p:nvPr/>
        </p:nvCxnSpPr>
        <p:spPr>
          <a:xfrm>
            <a:off x="4546892" y="2163564"/>
            <a:ext cx="165320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3" name="Table 13">
            <a:extLst>
              <a:ext uri="{FF2B5EF4-FFF2-40B4-BE49-F238E27FC236}">
                <a16:creationId xmlns:a16="http://schemas.microsoft.com/office/drawing/2014/main" id="{68D289B0-352E-405E-BABF-C48CB2C92E0F}"/>
              </a:ext>
            </a:extLst>
          </p:cNvPr>
          <p:cNvGraphicFramePr>
            <a:graphicFrameLocks noGrp="1"/>
          </p:cNvGraphicFramePr>
          <p:nvPr/>
        </p:nvGraphicFramePr>
        <p:xfrm>
          <a:off x="8123445" y="4935253"/>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61031">
                <a:tc>
                  <a:txBody>
                    <a:bodyPr/>
                    <a:lstStyle/>
                    <a:p>
                      <a:pPr algn="ctr"/>
                      <a:r>
                        <a:rPr lang="en-US" dirty="0"/>
                        <a:t>Airplane</a:t>
                      </a:r>
                    </a:p>
                  </a:txBody>
                  <a:tcPr/>
                </a:tc>
                <a:extLst>
                  <a:ext uri="{0D108BD9-81ED-4DB2-BD59-A6C34878D82A}">
                    <a16:rowId xmlns:a16="http://schemas.microsoft.com/office/drawing/2014/main" val="2064592788"/>
                  </a:ext>
                </a:extLst>
              </a:tr>
              <a:tr h="361031">
                <a:tc>
                  <a:txBody>
                    <a:bodyPr/>
                    <a:lstStyle/>
                    <a:p>
                      <a:endParaRPr lang="en-US" dirty="0"/>
                    </a:p>
                  </a:txBody>
                  <a:tcPr/>
                </a:tc>
                <a:extLst>
                  <a:ext uri="{0D108BD9-81ED-4DB2-BD59-A6C34878D82A}">
                    <a16:rowId xmlns:a16="http://schemas.microsoft.com/office/drawing/2014/main" val="195394188"/>
                  </a:ext>
                </a:extLst>
              </a:tr>
              <a:tr h="361031">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7" name="Table 13">
            <a:extLst>
              <a:ext uri="{FF2B5EF4-FFF2-40B4-BE49-F238E27FC236}">
                <a16:creationId xmlns:a16="http://schemas.microsoft.com/office/drawing/2014/main" id="{48BA8EBE-3572-4960-A898-1F12ABF0F4FE}"/>
              </a:ext>
            </a:extLst>
          </p:cNvPr>
          <p:cNvGraphicFramePr>
            <a:graphicFrameLocks noGrp="1"/>
          </p:cNvGraphicFramePr>
          <p:nvPr/>
        </p:nvGraphicFramePr>
        <p:xfrm>
          <a:off x="8098532" y="2633276"/>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274797">
                <a:tc>
                  <a:txBody>
                    <a:bodyPr/>
                    <a:lstStyle/>
                    <a:p>
                      <a:pPr algn="ctr"/>
                      <a:r>
                        <a:rPr lang="en-US" dirty="0"/>
                        <a:t>Passengers </a:t>
                      </a:r>
                    </a:p>
                  </a:txBody>
                  <a:tcPr/>
                </a:tc>
                <a:extLst>
                  <a:ext uri="{0D108BD9-81ED-4DB2-BD59-A6C34878D82A}">
                    <a16:rowId xmlns:a16="http://schemas.microsoft.com/office/drawing/2014/main" val="2064592788"/>
                  </a:ext>
                </a:extLst>
              </a:tr>
              <a:tr h="274797">
                <a:tc>
                  <a:txBody>
                    <a:bodyPr/>
                    <a:lstStyle/>
                    <a:p>
                      <a:endParaRPr lang="en-US" dirty="0"/>
                    </a:p>
                  </a:txBody>
                  <a:tcPr/>
                </a:tc>
                <a:extLst>
                  <a:ext uri="{0D108BD9-81ED-4DB2-BD59-A6C34878D82A}">
                    <a16:rowId xmlns:a16="http://schemas.microsoft.com/office/drawing/2014/main" val="195394188"/>
                  </a:ext>
                </a:extLst>
              </a:tr>
              <a:tr h="274797">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18" name="Straight Connector 17">
            <a:extLst>
              <a:ext uri="{FF2B5EF4-FFF2-40B4-BE49-F238E27FC236}">
                <a16:creationId xmlns:a16="http://schemas.microsoft.com/office/drawing/2014/main" id="{1E9741FD-54A7-4F5F-936D-0D49A991BAFE}"/>
              </a:ext>
            </a:extLst>
          </p:cNvPr>
          <p:cNvCxnSpPr>
            <a:cxnSpLocks/>
          </p:cNvCxnSpPr>
          <p:nvPr/>
        </p:nvCxnSpPr>
        <p:spPr>
          <a:xfrm flipH="1" flipV="1">
            <a:off x="9087638" y="3792481"/>
            <a:ext cx="12457" cy="1194045"/>
          </a:xfrm>
          <a:prstGeom prst="line">
            <a:avLst/>
          </a:prstGeom>
          <a:ln w="15875">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0" name="Table 13">
            <a:extLst>
              <a:ext uri="{FF2B5EF4-FFF2-40B4-BE49-F238E27FC236}">
                <a16:creationId xmlns:a16="http://schemas.microsoft.com/office/drawing/2014/main" id="{083EAE26-072C-40BC-922F-102A2826AFF3}"/>
              </a:ext>
            </a:extLst>
          </p:cNvPr>
          <p:cNvGraphicFramePr>
            <a:graphicFrameLocks noGrp="1"/>
          </p:cNvGraphicFramePr>
          <p:nvPr/>
        </p:nvGraphicFramePr>
        <p:xfrm>
          <a:off x="2045465" y="4340893"/>
          <a:ext cx="2136588" cy="109728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61031">
                <a:tc>
                  <a:txBody>
                    <a:bodyPr/>
                    <a:lstStyle/>
                    <a:p>
                      <a:pPr algn="ctr"/>
                      <a:r>
                        <a:rPr lang="en-US" dirty="0"/>
                        <a:t>Airline Staff</a:t>
                      </a:r>
                    </a:p>
                  </a:txBody>
                  <a:tcPr/>
                </a:tc>
                <a:extLst>
                  <a:ext uri="{0D108BD9-81ED-4DB2-BD59-A6C34878D82A}">
                    <a16:rowId xmlns:a16="http://schemas.microsoft.com/office/drawing/2014/main" val="2064592788"/>
                  </a:ext>
                </a:extLst>
              </a:tr>
              <a:tr h="361031">
                <a:tc>
                  <a:txBody>
                    <a:bodyPr/>
                    <a:lstStyle/>
                    <a:p>
                      <a:endParaRPr lang="en-US" dirty="0"/>
                    </a:p>
                  </a:txBody>
                  <a:tcPr/>
                </a:tc>
                <a:extLst>
                  <a:ext uri="{0D108BD9-81ED-4DB2-BD59-A6C34878D82A}">
                    <a16:rowId xmlns:a16="http://schemas.microsoft.com/office/drawing/2014/main" val="195394188"/>
                  </a:ext>
                </a:extLst>
              </a:tr>
              <a:tr h="361031">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31" name="Connector: Elbow 30">
            <a:extLst>
              <a:ext uri="{FF2B5EF4-FFF2-40B4-BE49-F238E27FC236}">
                <a16:creationId xmlns:a16="http://schemas.microsoft.com/office/drawing/2014/main" id="{6E192507-9455-4583-80A2-BE7AA3895BFA}"/>
              </a:ext>
            </a:extLst>
          </p:cNvPr>
          <p:cNvCxnSpPr>
            <a:endCxn id="20" idx="2"/>
          </p:cNvCxnSpPr>
          <p:nvPr/>
        </p:nvCxnSpPr>
        <p:spPr>
          <a:xfrm rot="10800000" flipV="1">
            <a:off x="3113759" y="4889533"/>
            <a:ext cx="1068294" cy="548640"/>
          </a:xfrm>
          <a:prstGeom prst="bentConnector4">
            <a:avLst>
              <a:gd name="adj1" fmla="val -85148"/>
              <a:gd name="adj2" fmla="val 223062"/>
            </a:avLst>
          </a:prstGeom>
          <a:ln w="15875"/>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87A942B-F727-45B5-94B3-9066AF9E6F5D}"/>
              </a:ext>
            </a:extLst>
          </p:cNvPr>
          <p:cNvSpPr txBox="1"/>
          <p:nvPr/>
        </p:nvSpPr>
        <p:spPr>
          <a:xfrm>
            <a:off x="7360427" y="6322546"/>
            <a:ext cx="4524057" cy="369332"/>
          </a:xfrm>
          <a:prstGeom prst="rect">
            <a:avLst/>
          </a:prstGeom>
          <a:noFill/>
        </p:spPr>
        <p:txBody>
          <a:bodyPr wrap="square" rtlCol="0">
            <a:spAutoFit/>
          </a:bodyPr>
          <a:lstStyle/>
          <a:p>
            <a:r>
              <a:rPr lang="en-US" dirty="0"/>
              <a:t>Directed: Container-contained directional flow</a:t>
            </a:r>
          </a:p>
        </p:txBody>
      </p:sp>
      <p:sp>
        <p:nvSpPr>
          <p:cNvPr id="35" name="TextBox 34">
            <a:extLst>
              <a:ext uri="{FF2B5EF4-FFF2-40B4-BE49-F238E27FC236}">
                <a16:creationId xmlns:a16="http://schemas.microsoft.com/office/drawing/2014/main" id="{4E713EC6-98C1-4992-95D4-C8F38FB0FD14}"/>
              </a:ext>
            </a:extLst>
          </p:cNvPr>
          <p:cNvSpPr txBox="1"/>
          <p:nvPr/>
        </p:nvSpPr>
        <p:spPr>
          <a:xfrm>
            <a:off x="798867" y="6273917"/>
            <a:ext cx="5240971" cy="369332"/>
          </a:xfrm>
          <a:prstGeom prst="rect">
            <a:avLst/>
          </a:prstGeom>
          <a:noFill/>
        </p:spPr>
        <p:txBody>
          <a:bodyPr wrap="square" rtlCol="0">
            <a:spAutoFit/>
          </a:bodyPr>
          <a:lstStyle/>
          <a:p>
            <a:r>
              <a:rPr lang="en-US" dirty="0"/>
              <a:t>Reflexive: Shows multiple functions or responsibilities</a:t>
            </a:r>
          </a:p>
        </p:txBody>
      </p:sp>
    </p:spTree>
    <p:extLst>
      <p:ext uri="{BB962C8B-B14F-4D97-AF65-F5344CB8AC3E}">
        <p14:creationId xmlns:p14="http://schemas.microsoft.com/office/powerpoint/2010/main" val="408156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18</a:t>
            </a:fld>
            <a:endParaRPr lang="en-US">
              <a:solidFill>
                <a:schemeClr val="tx1">
                  <a:alpha val="80000"/>
                </a:schemeClr>
              </a:solidFill>
            </a:endParaRP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876261" y="1954921"/>
            <a:ext cx="9865962" cy="288504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cs typeface="Arial" panose="020B0604020202020204" pitchFamily="34" charset="0"/>
            </a:endParaRPr>
          </a:p>
        </p:txBody>
      </p:sp>
      <p:sp>
        <p:nvSpPr>
          <p:cNvPr id="25" name="Title 14">
            <a:extLst>
              <a:ext uri="{FF2B5EF4-FFF2-40B4-BE49-F238E27FC236}">
                <a16:creationId xmlns:a16="http://schemas.microsoft.com/office/drawing/2014/main" id="{40F1DF5B-353A-4270-8C10-6A1509441174}"/>
              </a:ext>
            </a:extLst>
          </p:cNvPr>
          <p:cNvSpPr>
            <a:spLocks noGrp="1"/>
          </p:cNvSpPr>
          <p:nvPr/>
        </p:nvSpPr>
        <p:spPr>
          <a:xfrm>
            <a:off x="3061535" y="174839"/>
            <a:ext cx="6011213" cy="735106"/>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4000" kern="1200" dirty="0">
                <a:solidFill>
                  <a:schemeClr val="tx1"/>
                </a:solidFill>
                <a:latin typeface="+mj-lt"/>
                <a:ea typeface="+mj-ea"/>
                <a:cs typeface="+mj-cs"/>
              </a:rPr>
              <a:t>Multiplicity (Cardinality)</a:t>
            </a:r>
          </a:p>
        </p:txBody>
      </p:sp>
      <p:sp>
        <p:nvSpPr>
          <p:cNvPr id="2" name="TextBox 1">
            <a:extLst>
              <a:ext uri="{FF2B5EF4-FFF2-40B4-BE49-F238E27FC236}">
                <a16:creationId xmlns:a16="http://schemas.microsoft.com/office/drawing/2014/main" id="{524DE009-4496-4FE9-B842-6C6736BE6CC6}"/>
              </a:ext>
            </a:extLst>
          </p:cNvPr>
          <p:cNvSpPr txBox="1"/>
          <p:nvPr/>
        </p:nvSpPr>
        <p:spPr>
          <a:xfrm>
            <a:off x="1326422" y="1410239"/>
            <a:ext cx="8616386" cy="2215991"/>
          </a:xfrm>
          <a:prstGeom prst="rect">
            <a:avLst/>
          </a:prstGeom>
          <a:noFill/>
        </p:spPr>
        <p:txBody>
          <a:bodyPr wrap="square" rtlCol="0">
            <a:spAutoFit/>
          </a:bodyPr>
          <a:lstStyle/>
          <a:p>
            <a:pPr marL="342900" indent="-342900">
              <a:lnSpc>
                <a:spcPct val="10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This association relationship is used to show the cardinality of a class in relation to another class.</a:t>
            </a:r>
          </a:p>
          <a:p>
            <a:pPr marL="342900" indent="-342900">
              <a:lnSpc>
                <a:spcPct val="100000"/>
              </a:lnSpc>
              <a:buFont typeface="Arial" panose="020B0604020202020204" pitchFamily="34" charset="0"/>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For example, a book can have more than 1 pages and more than 0 chapters.</a:t>
            </a:r>
          </a:p>
          <a:p>
            <a:pPr>
              <a:lnSpc>
                <a:spcPct val="100000"/>
              </a:lnSpc>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0..* denotes “zero to many” and 1..* denotes “1 to many”</a:t>
            </a:r>
          </a:p>
          <a:p>
            <a:endParaRPr lang="en-US" dirty="0"/>
          </a:p>
        </p:txBody>
      </p:sp>
      <p:pic>
        <p:nvPicPr>
          <p:cNvPr id="28" name="table">
            <a:extLst>
              <a:ext uri="{FF2B5EF4-FFF2-40B4-BE49-F238E27FC236}">
                <a16:creationId xmlns:a16="http://schemas.microsoft.com/office/drawing/2014/main" id="{A633C71D-1C36-4028-90DF-C8FE91354C35}"/>
              </a:ext>
            </a:extLst>
          </p:cNvPr>
          <p:cNvPicPr>
            <a:picLocks noChangeAspect="1"/>
          </p:cNvPicPr>
          <p:nvPr/>
        </p:nvPicPr>
        <p:blipFill>
          <a:blip r:embed="rId4"/>
          <a:stretch>
            <a:fillRect/>
          </a:stretch>
        </p:blipFill>
        <p:spPr>
          <a:xfrm>
            <a:off x="1714761" y="5007935"/>
            <a:ext cx="2350247" cy="1218184"/>
          </a:xfrm>
          <a:prstGeom prst="rect">
            <a:avLst/>
          </a:prstGeom>
        </p:spPr>
      </p:pic>
      <p:pic>
        <p:nvPicPr>
          <p:cNvPr id="31" name="table">
            <a:extLst>
              <a:ext uri="{FF2B5EF4-FFF2-40B4-BE49-F238E27FC236}">
                <a16:creationId xmlns:a16="http://schemas.microsoft.com/office/drawing/2014/main" id="{E4014291-DD72-4A9D-8B59-267923327117}"/>
              </a:ext>
            </a:extLst>
          </p:cNvPr>
          <p:cNvPicPr>
            <a:picLocks noChangeAspect="1"/>
          </p:cNvPicPr>
          <p:nvPr/>
        </p:nvPicPr>
        <p:blipFill>
          <a:blip r:embed="rId5"/>
          <a:stretch>
            <a:fillRect/>
          </a:stretch>
        </p:blipFill>
        <p:spPr>
          <a:xfrm>
            <a:off x="5038204" y="3575421"/>
            <a:ext cx="2350247" cy="1223772"/>
          </a:xfrm>
          <a:prstGeom prst="rect">
            <a:avLst/>
          </a:prstGeom>
        </p:spPr>
      </p:pic>
      <p:pic>
        <p:nvPicPr>
          <p:cNvPr id="32" name="table">
            <a:extLst>
              <a:ext uri="{FF2B5EF4-FFF2-40B4-BE49-F238E27FC236}">
                <a16:creationId xmlns:a16="http://schemas.microsoft.com/office/drawing/2014/main" id="{40090500-2642-4527-9D0B-BDF664C80520}"/>
              </a:ext>
            </a:extLst>
          </p:cNvPr>
          <p:cNvPicPr>
            <a:picLocks noChangeAspect="1"/>
          </p:cNvPicPr>
          <p:nvPr/>
        </p:nvPicPr>
        <p:blipFill>
          <a:blip r:embed="rId6"/>
          <a:stretch>
            <a:fillRect/>
          </a:stretch>
        </p:blipFill>
        <p:spPr>
          <a:xfrm>
            <a:off x="8161224" y="5101739"/>
            <a:ext cx="2350247" cy="1223772"/>
          </a:xfrm>
          <a:prstGeom prst="rect">
            <a:avLst/>
          </a:prstGeom>
        </p:spPr>
      </p:pic>
      <p:sp>
        <p:nvSpPr>
          <p:cNvPr id="33" name="Diamond 32">
            <a:extLst>
              <a:ext uri="{FF2B5EF4-FFF2-40B4-BE49-F238E27FC236}">
                <a16:creationId xmlns:a16="http://schemas.microsoft.com/office/drawing/2014/main" id="{93243A9E-FB2E-401E-8249-253DFE9E7471}"/>
              </a:ext>
            </a:extLst>
          </p:cNvPr>
          <p:cNvSpPr/>
          <p:nvPr/>
        </p:nvSpPr>
        <p:spPr>
          <a:xfrm>
            <a:off x="5513592" y="4778346"/>
            <a:ext cx="363183"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Diamond 33">
            <a:extLst>
              <a:ext uri="{FF2B5EF4-FFF2-40B4-BE49-F238E27FC236}">
                <a16:creationId xmlns:a16="http://schemas.microsoft.com/office/drawing/2014/main" id="{7081E504-380F-4A10-8622-0640CF944479}"/>
              </a:ext>
            </a:extLst>
          </p:cNvPr>
          <p:cNvSpPr/>
          <p:nvPr/>
        </p:nvSpPr>
        <p:spPr>
          <a:xfrm>
            <a:off x="6549970" y="4768196"/>
            <a:ext cx="363183"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TextBox 33">
            <a:extLst>
              <a:ext uri="{FF2B5EF4-FFF2-40B4-BE49-F238E27FC236}">
                <a16:creationId xmlns:a16="http://schemas.microsoft.com/office/drawing/2014/main" id="{51A39329-C492-4A40-B99E-0BC6F52D09FA}"/>
              </a:ext>
            </a:extLst>
          </p:cNvPr>
          <p:cNvSpPr txBox="1"/>
          <p:nvPr/>
        </p:nvSpPr>
        <p:spPr>
          <a:xfrm>
            <a:off x="4177404" y="5179693"/>
            <a:ext cx="130660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 …*</a:t>
            </a:r>
          </a:p>
        </p:txBody>
      </p:sp>
      <p:sp>
        <p:nvSpPr>
          <p:cNvPr id="36" name="TextBox 34">
            <a:extLst>
              <a:ext uri="{FF2B5EF4-FFF2-40B4-BE49-F238E27FC236}">
                <a16:creationId xmlns:a16="http://schemas.microsoft.com/office/drawing/2014/main" id="{79D468BD-9110-4C6B-AF87-88B636D12AE7}"/>
              </a:ext>
            </a:extLst>
          </p:cNvPr>
          <p:cNvSpPr txBox="1"/>
          <p:nvPr/>
        </p:nvSpPr>
        <p:spPr>
          <a:xfrm>
            <a:off x="6778885" y="5282808"/>
            <a:ext cx="1306606"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a:t>
            </a:r>
          </a:p>
        </p:txBody>
      </p:sp>
      <p:cxnSp>
        <p:nvCxnSpPr>
          <p:cNvPr id="7" name="Connector: Elbow 6">
            <a:extLst>
              <a:ext uri="{FF2B5EF4-FFF2-40B4-BE49-F238E27FC236}">
                <a16:creationId xmlns:a16="http://schemas.microsoft.com/office/drawing/2014/main" id="{C80B08E0-B99B-4F70-ACFA-5A44DD4158DC}"/>
              </a:ext>
            </a:extLst>
          </p:cNvPr>
          <p:cNvCxnSpPr>
            <a:stCxn id="28" idx="3"/>
            <a:endCxn id="33" idx="2"/>
          </p:cNvCxnSpPr>
          <p:nvPr/>
        </p:nvCxnSpPr>
        <p:spPr>
          <a:xfrm flipV="1">
            <a:off x="4065008" y="5060870"/>
            <a:ext cx="1630176" cy="55615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381781E0-5808-4FE2-B0FE-2330862FCD63}"/>
              </a:ext>
            </a:extLst>
          </p:cNvPr>
          <p:cNvCxnSpPr>
            <a:stCxn id="34" idx="2"/>
            <a:endCxn id="32" idx="1"/>
          </p:cNvCxnSpPr>
          <p:nvPr/>
        </p:nvCxnSpPr>
        <p:spPr>
          <a:xfrm rot="16200000" flipH="1">
            <a:off x="7114941" y="4667341"/>
            <a:ext cx="662905" cy="1429662"/>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119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17734" y="257148"/>
            <a:ext cx="7006384" cy="735106"/>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Aggregation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17734" y="1419825"/>
            <a:ext cx="11157986" cy="3267729"/>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1900" dirty="0">
                <a:solidFill>
                  <a:schemeClr val="tx1"/>
                </a:solidFill>
                <a:latin typeface="Source Sans Pro" panose="020B0503030403020204" pitchFamily="34" charset="0"/>
              </a:rPr>
              <a:t>A</a:t>
            </a:r>
            <a:r>
              <a:rPr lang="en-US" sz="1900" b="0" i="0" dirty="0">
                <a:solidFill>
                  <a:schemeClr val="tx1"/>
                </a:solidFill>
                <a:effectLst/>
                <a:latin typeface="Source Sans Pro" panose="020B0503030403020204" pitchFamily="34" charset="0"/>
              </a:rPr>
              <a:t>ggregation is another association relationship in UML Class diagrams.</a:t>
            </a:r>
          </a:p>
          <a:p>
            <a:pPr marL="342900" indent="-342900">
              <a:lnSpc>
                <a:spcPct val="100000"/>
              </a:lnSpc>
              <a:buFont typeface="Arial" panose="020B0604020202020204" pitchFamily="34" charset="0"/>
              <a:buChar char="•"/>
            </a:pPr>
            <a:r>
              <a:rPr lang="en-US" sz="1900" b="0" i="0" dirty="0">
                <a:solidFill>
                  <a:schemeClr val="tx1"/>
                </a:solidFill>
                <a:effectLst/>
                <a:latin typeface="Source Sans Pro" panose="020B0503030403020204" pitchFamily="34" charset="0"/>
              </a:rPr>
              <a:t>An aggregation relationship can be described in simple words as “an object of one class can own or access the objects of another class.</a:t>
            </a:r>
            <a:endParaRPr lang="en-US" sz="1900" dirty="0">
              <a:solidFill>
                <a:schemeClr val="tx1"/>
              </a:solidFill>
              <a:latin typeface="Source Sans Pro" panose="020B0503030403020204" pitchFamily="34" charset="0"/>
            </a:endParaRPr>
          </a:p>
          <a:p>
            <a:pPr marL="342900" indent="-342900">
              <a:lnSpc>
                <a:spcPct val="100000"/>
              </a:lnSpc>
              <a:buFont typeface="Arial" panose="020B0604020202020204" pitchFamily="34" charset="0"/>
              <a:buChar char="•"/>
            </a:pPr>
            <a:r>
              <a:rPr lang="en-US" sz="1900" b="0" i="0" dirty="0">
                <a:solidFill>
                  <a:schemeClr val="tx1"/>
                </a:solidFill>
                <a:effectLst/>
                <a:latin typeface="Source Sans Pro" panose="020B0503030403020204" pitchFamily="34" charset="0"/>
              </a:rPr>
              <a:t>In an aggregation relationship, the dependent object remains in the scope of a relationship even when the source object is destroyed.</a:t>
            </a:r>
          </a:p>
          <a:p>
            <a:pPr marL="342900" indent="-342900">
              <a:lnSpc>
                <a:spcPct val="100000"/>
              </a:lnSpc>
              <a:buFont typeface="Arial" panose="020B0604020202020204" pitchFamily="34" charset="0"/>
              <a:buChar char="•"/>
            </a:pPr>
            <a:r>
              <a:rPr lang="en-US" sz="1900" dirty="0">
                <a:solidFill>
                  <a:schemeClr val="tx1"/>
                </a:solidFill>
                <a:latin typeface="Source Sans Pro" panose="020B0503030403020204" pitchFamily="34" charset="0"/>
              </a:rPr>
              <a:t>Symbolized by </a:t>
            </a:r>
            <a:endParaRPr lang="en-US" sz="1900" b="0" i="0" dirty="0">
              <a:solidFill>
                <a:schemeClr val="tx1"/>
              </a:solidFill>
              <a:effectLst/>
              <a:latin typeface="Source Sans Pro" panose="020B0503030403020204" pitchFamily="34" charset="0"/>
            </a:endParaRPr>
          </a:p>
          <a:p>
            <a:pPr marL="0" indent="0">
              <a:lnSpc>
                <a:spcPct val="100000"/>
              </a:lnSpc>
            </a:pPr>
            <a:endParaRPr lang="en-US" sz="1900" b="0" i="0" dirty="0">
              <a:solidFill>
                <a:schemeClr val="tx1"/>
              </a:solidFill>
              <a:effectLst/>
              <a:latin typeface="Source Sans Pro" panose="020B0503030403020204" pitchFamily="34" charset="0"/>
            </a:endParaRPr>
          </a:p>
          <a:p>
            <a:pPr marL="342900" indent="-342900">
              <a:lnSpc>
                <a:spcPct val="100000"/>
              </a:lnSpc>
              <a:buFont typeface="Arial" panose="020B0604020202020204" pitchFamily="34" charset="0"/>
              <a:buChar char="•"/>
            </a:pPr>
            <a:endParaRPr lang="en-US" sz="2000" dirty="0">
              <a:solidFill>
                <a:schemeClr val="tx1"/>
              </a:solidFill>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19</a:t>
            </a:fld>
            <a:endParaRPr lang="en-US"/>
          </a:p>
        </p:txBody>
      </p:sp>
      <p:cxnSp>
        <p:nvCxnSpPr>
          <p:cNvPr id="6" name="Straight Connector 5">
            <a:extLst>
              <a:ext uri="{FF2B5EF4-FFF2-40B4-BE49-F238E27FC236}">
                <a16:creationId xmlns:a16="http://schemas.microsoft.com/office/drawing/2014/main" id="{25C707DA-3379-4E7A-96BC-AC192DE468E4}"/>
              </a:ext>
            </a:extLst>
          </p:cNvPr>
          <p:cNvCxnSpPr/>
          <p:nvPr/>
        </p:nvCxnSpPr>
        <p:spPr>
          <a:xfrm>
            <a:off x="2531160" y="3711389"/>
            <a:ext cx="134470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iamond 8">
            <a:extLst>
              <a:ext uri="{FF2B5EF4-FFF2-40B4-BE49-F238E27FC236}">
                <a16:creationId xmlns:a16="http://schemas.microsoft.com/office/drawing/2014/main" id="{2E4943E6-CA3C-49A2-A28C-C8B26E5D6E53}"/>
              </a:ext>
            </a:extLst>
          </p:cNvPr>
          <p:cNvSpPr/>
          <p:nvPr/>
        </p:nvSpPr>
        <p:spPr>
          <a:xfrm>
            <a:off x="3892522" y="3597538"/>
            <a:ext cx="317734" cy="23307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3">
            <a:extLst>
              <a:ext uri="{FF2B5EF4-FFF2-40B4-BE49-F238E27FC236}">
                <a16:creationId xmlns:a16="http://schemas.microsoft.com/office/drawing/2014/main" id="{C21E645D-DCBF-48DF-8375-B4A2C5BEA325}"/>
              </a:ext>
            </a:extLst>
          </p:cNvPr>
          <p:cNvGraphicFramePr>
            <a:graphicFrameLocks noGrp="1"/>
          </p:cNvGraphicFramePr>
          <p:nvPr/>
        </p:nvGraphicFramePr>
        <p:xfrm>
          <a:off x="797019" y="4807590"/>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Wolf</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3" name="Table 13">
            <a:extLst>
              <a:ext uri="{FF2B5EF4-FFF2-40B4-BE49-F238E27FC236}">
                <a16:creationId xmlns:a16="http://schemas.microsoft.com/office/drawing/2014/main" id="{E2D76B16-BEE2-4207-BFA2-ACC3F4098C79}"/>
              </a:ext>
            </a:extLst>
          </p:cNvPr>
          <p:cNvGraphicFramePr>
            <a:graphicFrameLocks noGrp="1"/>
          </p:cNvGraphicFramePr>
          <p:nvPr/>
        </p:nvGraphicFramePr>
        <p:xfrm>
          <a:off x="4547113" y="4884454"/>
          <a:ext cx="2136588" cy="110744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124839">
                <a:tc>
                  <a:txBody>
                    <a:bodyPr/>
                    <a:lstStyle/>
                    <a:p>
                      <a:pPr algn="ctr"/>
                      <a:r>
                        <a:rPr lang="en-US" dirty="0"/>
                        <a:t>Pack</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sp>
        <p:nvSpPr>
          <p:cNvPr id="14" name="Diamond 13">
            <a:extLst>
              <a:ext uri="{FF2B5EF4-FFF2-40B4-BE49-F238E27FC236}">
                <a16:creationId xmlns:a16="http://schemas.microsoft.com/office/drawing/2014/main" id="{95FA42E9-BE8A-40CB-B9DE-DC613BA5BEF8}"/>
              </a:ext>
            </a:extLst>
          </p:cNvPr>
          <p:cNvSpPr/>
          <p:nvPr/>
        </p:nvSpPr>
        <p:spPr>
          <a:xfrm>
            <a:off x="2933607" y="5321635"/>
            <a:ext cx="317734" cy="23307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C96D151-D175-4D88-BF60-7D861FAC6EBB}"/>
              </a:ext>
            </a:extLst>
          </p:cNvPr>
          <p:cNvCxnSpPr/>
          <p:nvPr/>
        </p:nvCxnSpPr>
        <p:spPr>
          <a:xfrm>
            <a:off x="3202407" y="5438174"/>
            <a:ext cx="134470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DE341D0-30D7-4503-90D9-479C0F78BBCC}"/>
              </a:ext>
            </a:extLst>
          </p:cNvPr>
          <p:cNvSpPr txBox="1"/>
          <p:nvPr/>
        </p:nvSpPr>
        <p:spPr>
          <a:xfrm>
            <a:off x="4950436" y="3384462"/>
            <a:ext cx="5262343" cy="646331"/>
          </a:xfrm>
          <a:prstGeom prst="rect">
            <a:avLst/>
          </a:prstGeom>
          <a:noFill/>
        </p:spPr>
        <p:txBody>
          <a:bodyPr wrap="square" rtlCol="0">
            <a:spAutoFit/>
          </a:bodyPr>
          <a:lstStyle/>
          <a:p>
            <a:r>
              <a:rPr lang="en-US" dirty="0"/>
              <a:t>The relationship is displayed as a solid line with a unfilled diamond at the association end.</a:t>
            </a:r>
          </a:p>
        </p:txBody>
      </p:sp>
    </p:spTree>
    <p:extLst>
      <p:ext uri="{BB962C8B-B14F-4D97-AF65-F5344CB8AC3E}">
        <p14:creationId xmlns:p14="http://schemas.microsoft.com/office/powerpoint/2010/main" val="273994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16" name="Content Placeholder 2">
            <a:extLst>
              <a:ext uri="{FF2B5EF4-FFF2-40B4-BE49-F238E27FC236}">
                <a16:creationId xmlns:a16="http://schemas.microsoft.com/office/drawing/2014/main" id="{63EC5AFB-44DD-4D39-A80E-AB0F76384EB9}"/>
              </a:ext>
            </a:extLst>
          </p:cNvPr>
          <p:cNvSpPr txBox="1">
            <a:spLocks/>
          </p:cNvSpPr>
          <p:nvPr/>
        </p:nvSpPr>
        <p:spPr>
          <a:xfrm>
            <a:off x="703263" y="2829706"/>
            <a:ext cx="3565525" cy="3415519"/>
          </a:xfrm>
          <a:prstGeom prst="rect">
            <a:avLst/>
          </a:prstGeom>
        </p:spPr>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en-US" dirty="0"/>
              <a:t>Modeling</a:t>
            </a:r>
          </a:p>
          <a:p>
            <a:pPr marL="342900" indent="-342900">
              <a:buFont typeface="Wingdings" panose="05000000000000000000" pitchFamily="2" charset="2"/>
              <a:buChar char="q"/>
            </a:pPr>
            <a:r>
              <a:rPr lang="en-US" dirty="0"/>
              <a:t>UML</a:t>
            </a:r>
          </a:p>
          <a:p>
            <a:pPr marL="342900" indent="-342900">
              <a:buFont typeface="Wingdings" panose="05000000000000000000" pitchFamily="2" charset="2"/>
              <a:buChar char="q"/>
            </a:pPr>
            <a:r>
              <a:rPr lang="en-US" dirty="0"/>
              <a:t>Class diagram</a:t>
            </a:r>
          </a:p>
          <a:p>
            <a:pPr marL="342900" indent="-342900">
              <a:buFont typeface="Wingdings" panose="05000000000000000000" pitchFamily="2" charset="2"/>
              <a:buChar char="q"/>
            </a:pPr>
            <a:r>
              <a:rPr lang="en-US" dirty="0"/>
              <a:t>Demo code class diagram</a:t>
            </a:r>
          </a:p>
          <a:p>
            <a:pPr marL="342900" indent="-342900">
              <a:buFont typeface="Wingdings" panose="05000000000000000000" pitchFamily="2" charset="2"/>
              <a:buChar char="q"/>
            </a:pPr>
            <a:r>
              <a:rPr lang="en-US" dirty="0"/>
              <a:t>Demo code implementation</a:t>
            </a:r>
          </a:p>
          <a:p>
            <a:pPr marL="342900" indent="-342900">
              <a:buFont typeface="Wingdings" panose="05000000000000000000" pitchFamily="2" charset="2"/>
              <a:buChar char="q"/>
            </a:pPr>
            <a:r>
              <a:rPr lang="en-US" dirty="0"/>
              <a:t>Q and A</a:t>
            </a:r>
          </a:p>
          <a:p>
            <a:endParaRPr lang="en-US" dirty="0"/>
          </a:p>
        </p:txBody>
      </p:sp>
    </p:spTree>
    <p:extLst>
      <p:ext uri="{BB962C8B-B14F-4D97-AF65-F5344CB8AC3E}">
        <p14:creationId xmlns:p14="http://schemas.microsoft.com/office/powerpoint/2010/main" val="3399620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20</a:t>
            </a:fld>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idx="4294967295"/>
          </p:nvPr>
        </p:nvSpPr>
        <p:spPr>
          <a:xfrm>
            <a:off x="288177" y="394571"/>
            <a:ext cx="7027863" cy="735012"/>
          </a:xfrm>
        </p:spPr>
        <p:txBody>
          <a:bodyPr vert="horz" wrap="square" lIns="0" tIns="0" rIns="0" bIns="0" rtlCol="0" anchor="b" anchorCtr="0">
            <a:normAutofit/>
          </a:bodyPr>
          <a:lstStyle/>
          <a:p>
            <a:pPr>
              <a:lnSpc>
                <a:spcPct val="100000"/>
              </a:lnSpc>
            </a:pPr>
            <a:r>
              <a:rPr lang="en-US" sz="4000" kern="1200" dirty="0">
                <a:solidFill>
                  <a:schemeClr val="tx1"/>
                </a:solidFill>
                <a:latin typeface="+mj-lt"/>
                <a:ea typeface="+mj-ea"/>
                <a:cs typeface="+mj-cs"/>
              </a:rPr>
              <a:t>Composition </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4294967295"/>
          </p:nvPr>
        </p:nvSpPr>
        <p:spPr>
          <a:xfrm>
            <a:off x="498763" y="1406443"/>
            <a:ext cx="10929938" cy="2873375"/>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sz="2400" b="0" i="0" dirty="0">
                <a:solidFill>
                  <a:schemeClr val="tx1"/>
                </a:solidFill>
                <a:effectLst/>
                <a:latin typeface="Gill Sans MT (Body)"/>
              </a:rPr>
              <a:t>Composition is another type of association relationship in UML. </a:t>
            </a:r>
          </a:p>
          <a:p>
            <a:pPr marL="342900" indent="-342900">
              <a:lnSpc>
                <a:spcPct val="100000"/>
              </a:lnSpc>
              <a:buFont typeface="Arial" panose="020B0604020202020204" pitchFamily="34" charset="0"/>
              <a:buChar char="•"/>
            </a:pPr>
            <a:r>
              <a:rPr lang="en-US" b="0" i="0" dirty="0">
                <a:solidFill>
                  <a:schemeClr val="tx1"/>
                </a:solidFill>
                <a:effectLst/>
                <a:latin typeface="Source Sans Pro" panose="020B0503030403020204" pitchFamily="34" charset="0"/>
              </a:rPr>
              <a:t>In a composition relationship, objects that are associated with each other cannot remain in the scope without each other.</a:t>
            </a:r>
          </a:p>
          <a:p>
            <a:pPr marL="342900" indent="-342900">
              <a:lnSpc>
                <a:spcPct val="100000"/>
              </a:lnSpc>
              <a:buFont typeface="Arial" panose="020B0604020202020204" pitchFamily="34" charset="0"/>
              <a:buChar char="•"/>
            </a:pPr>
            <a:r>
              <a:rPr lang="en-US" dirty="0">
                <a:solidFill>
                  <a:schemeClr val="tx1"/>
                </a:solidFill>
                <a:latin typeface="Source Sans Pro" panose="020B0503030403020204" pitchFamily="34" charset="0"/>
              </a:rPr>
              <a:t>Symbolized by </a:t>
            </a:r>
            <a:endParaRPr lang="en-US" dirty="0">
              <a:solidFill>
                <a:schemeClr val="tx1"/>
              </a:solidFill>
              <a:latin typeface="Gill Sans MT (Body)"/>
            </a:endParaRPr>
          </a:p>
        </p:txBody>
      </p:sp>
      <p:graphicFrame>
        <p:nvGraphicFramePr>
          <p:cNvPr id="10" name="Table 13">
            <a:extLst>
              <a:ext uri="{FF2B5EF4-FFF2-40B4-BE49-F238E27FC236}">
                <a16:creationId xmlns:a16="http://schemas.microsoft.com/office/drawing/2014/main" id="{6EFE844E-A8D2-4C24-9138-CE89215D635D}"/>
              </a:ext>
            </a:extLst>
          </p:cNvPr>
          <p:cNvGraphicFramePr>
            <a:graphicFrameLocks noGrp="1"/>
          </p:cNvGraphicFramePr>
          <p:nvPr/>
        </p:nvGraphicFramePr>
        <p:xfrm>
          <a:off x="797019" y="5061590"/>
          <a:ext cx="2136588" cy="110744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0">
                <a:tc>
                  <a:txBody>
                    <a:bodyPr/>
                    <a:lstStyle/>
                    <a:p>
                      <a:pPr algn="ctr"/>
                      <a:r>
                        <a:rPr lang="en-US" dirty="0"/>
                        <a:t>Pages</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1" name="Table 13">
            <a:extLst>
              <a:ext uri="{FF2B5EF4-FFF2-40B4-BE49-F238E27FC236}">
                <a16:creationId xmlns:a16="http://schemas.microsoft.com/office/drawing/2014/main" id="{F6CF6B59-E821-4C6D-AAAA-FFF53C3CC3B3}"/>
              </a:ext>
            </a:extLst>
          </p:cNvPr>
          <p:cNvGraphicFramePr>
            <a:graphicFrameLocks noGrp="1"/>
          </p:cNvGraphicFramePr>
          <p:nvPr/>
        </p:nvGraphicFramePr>
        <p:xfrm>
          <a:off x="4339991" y="3606320"/>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Book</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graphicFrame>
        <p:nvGraphicFramePr>
          <p:cNvPr id="12" name="Table 13">
            <a:extLst>
              <a:ext uri="{FF2B5EF4-FFF2-40B4-BE49-F238E27FC236}">
                <a16:creationId xmlns:a16="http://schemas.microsoft.com/office/drawing/2014/main" id="{331ADAA3-9F49-4D72-A1B9-9BB2710C763C}"/>
              </a:ext>
            </a:extLst>
          </p:cNvPr>
          <p:cNvGraphicFramePr>
            <a:graphicFrameLocks noGrp="1"/>
          </p:cNvGraphicFramePr>
          <p:nvPr/>
        </p:nvGraphicFramePr>
        <p:xfrm>
          <a:off x="7243482" y="5155648"/>
          <a:ext cx="2136588" cy="1112520"/>
        </p:xfrm>
        <a:graphic>
          <a:graphicData uri="http://schemas.openxmlformats.org/drawingml/2006/table">
            <a:tbl>
              <a:tblPr firstRow="1" bandRow="1">
                <a:tableStyleId>{5C22544A-7EE6-4342-B048-85BDC9FD1C3A}</a:tableStyleId>
              </a:tblPr>
              <a:tblGrid>
                <a:gridCol w="2136588">
                  <a:extLst>
                    <a:ext uri="{9D8B030D-6E8A-4147-A177-3AD203B41FA5}">
                      <a16:colId xmlns:a16="http://schemas.microsoft.com/office/drawing/2014/main" val="2319298517"/>
                    </a:ext>
                  </a:extLst>
                </a:gridCol>
              </a:tblGrid>
              <a:tr h="370840">
                <a:tc>
                  <a:txBody>
                    <a:bodyPr/>
                    <a:lstStyle/>
                    <a:p>
                      <a:pPr algn="ctr"/>
                      <a:r>
                        <a:rPr lang="en-US" dirty="0"/>
                        <a:t>Chapter </a:t>
                      </a:r>
                    </a:p>
                  </a:txBody>
                  <a:tcPr/>
                </a:tc>
                <a:extLst>
                  <a:ext uri="{0D108BD9-81ED-4DB2-BD59-A6C34878D82A}">
                    <a16:rowId xmlns:a16="http://schemas.microsoft.com/office/drawing/2014/main" val="2064592788"/>
                  </a:ext>
                </a:extLst>
              </a:tr>
              <a:tr h="370840">
                <a:tc>
                  <a:txBody>
                    <a:bodyPr/>
                    <a:lstStyle/>
                    <a:p>
                      <a:endParaRPr lang="en-US" dirty="0"/>
                    </a:p>
                  </a:txBody>
                  <a:tcPr/>
                </a:tc>
                <a:extLst>
                  <a:ext uri="{0D108BD9-81ED-4DB2-BD59-A6C34878D82A}">
                    <a16:rowId xmlns:a16="http://schemas.microsoft.com/office/drawing/2014/main" val="195394188"/>
                  </a:ext>
                </a:extLst>
              </a:tr>
              <a:tr h="370840">
                <a:tc>
                  <a:txBody>
                    <a:bodyPr/>
                    <a:lstStyle/>
                    <a:p>
                      <a:endParaRPr lang="en-US" dirty="0"/>
                    </a:p>
                  </a:txBody>
                  <a:tcPr/>
                </a:tc>
                <a:extLst>
                  <a:ext uri="{0D108BD9-81ED-4DB2-BD59-A6C34878D82A}">
                    <a16:rowId xmlns:a16="http://schemas.microsoft.com/office/drawing/2014/main" val="2268535652"/>
                  </a:ext>
                </a:extLst>
              </a:tr>
            </a:tbl>
          </a:graphicData>
        </a:graphic>
      </p:graphicFrame>
      <p:cxnSp>
        <p:nvCxnSpPr>
          <p:cNvPr id="19" name="Straight Connector 18">
            <a:extLst>
              <a:ext uri="{FF2B5EF4-FFF2-40B4-BE49-F238E27FC236}">
                <a16:creationId xmlns:a16="http://schemas.microsoft.com/office/drawing/2014/main" id="{B0247383-7637-4B12-A03F-79B60BA82652}"/>
              </a:ext>
            </a:extLst>
          </p:cNvPr>
          <p:cNvCxnSpPr/>
          <p:nvPr/>
        </p:nvCxnSpPr>
        <p:spPr>
          <a:xfrm>
            <a:off x="2933607" y="5615310"/>
            <a:ext cx="1737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B83B00E-BFA5-472F-B4C2-0B841538A347}"/>
              </a:ext>
            </a:extLst>
          </p:cNvPr>
          <p:cNvCxnSpPr/>
          <p:nvPr/>
        </p:nvCxnSpPr>
        <p:spPr>
          <a:xfrm flipV="1">
            <a:off x="4670612" y="5061590"/>
            <a:ext cx="0" cy="553720"/>
          </a:xfrm>
          <a:prstGeom prst="line">
            <a:avLst/>
          </a:prstGeom>
        </p:spPr>
        <p:style>
          <a:lnRef idx="1">
            <a:schemeClr val="accent1"/>
          </a:lnRef>
          <a:fillRef idx="0">
            <a:schemeClr val="accent1"/>
          </a:fillRef>
          <a:effectRef idx="0">
            <a:schemeClr val="accent1"/>
          </a:effectRef>
          <a:fontRef idx="minor">
            <a:schemeClr val="tx1"/>
          </a:fontRef>
        </p:style>
      </p:cxnSp>
      <p:sp>
        <p:nvSpPr>
          <p:cNvPr id="22" name="Diamond 21">
            <a:extLst>
              <a:ext uri="{FF2B5EF4-FFF2-40B4-BE49-F238E27FC236}">
                <a16:creationId xmlns:a16="http://schemas.microsoft.com/office/drawing/2014/main" id="{93243A9E-FB2E-401E-8249-253DFE9E7471}"/>
              </a:ext>
            </a:extLst>
          </p:cNvPr>
          <p:cNvSpPr/>
          <p:nvPr/>
        </p:nvSpPr>
        <p:spPr>
          <a:xfrm>
            <a:off x="4505529" y="4741004"/>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a:extLst>
              <a:ext uri="{FF2B5EF4-FFF2-40B4-BE49-F238E27FC236}">
                <a16:creationId xmlns:a16="http://schemas.microsoft.com/office/drawing/2014/main" id="{7081E504-380F-4A10-8622-0640CF944479}"/>
              </a:ext>
            </a:extLst>
          </p:cNvPr>
          <p:cNvSpPr/>
          <p:nvPr/>
        </p:nvSpPr>
        <p:spPr>
          <a:xfrm>
            <a:off x="5541907" y="4730854"/>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EE46B230-A94D-486C-BEBE-50D72D9023D6}"/>
              </a:ext>
            </a:extLst>
          </p:cNvPr>
          <p:cNvCxnSpPr>
            <a:stCxn id="24" idx="2"/>
            <a:endCxn id="12" idx="1"/>
          </p:cNvCxnSpPr>
          <p:nvPr/>
        </p:nvCxnSpPr>
        <p:spPr>
          <a:xfrm rot="16200000" flipH="1">
            <a:off x="6125971" y="4594397"/>
            <a:ext cx="698530" cy="153649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2411A22-670C-46A4-A0EE-222390AEEFE8}"/>
              </a:ext>
            </a:extLst>
          </p:cNvPr>
          <p:cNvCxnSpPr/>
          <p:nvPr/>
        </p:nvCxnSpPr>
        <p:spPr>
          <a:xfrm>
            <a:off x="2695342" y="3179802"/>
            <a:ext cx="1327616"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Diamond 30">
            <a:extLst>
              <a:ext uri="{FF2B5EF4-FFF2-40B4-BE49-F238E27FC236}">
                <a16:creationId xmlns:a16="http://schemas.microsoft.com/office/drawing/2014/main" id="{4651BE99-D978-4680-8AFD-72D4C66E2E9D}"/>
              </a:ext>
            </a:extLst>
          </p:cNvPr>
          <p:cNvSpPr/>
          <p:nvPr/>
        </p:nvSpPr>
        <p:spPr>
          <a:xfrm>
            <a:off x="4022958" y="3038540"/>
            <a:ext cx="330166" cy="2825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6D132A3-2757-498A-A7D5-F9C6A37D4768}"/>
              </a:ext>
            </a:extLst>
          </p:cNvPr>
          <p:cNvSpPr txBox="1"/>
          <p:nvPr/>
        </p:nvSpPr>
        <p:spPr>
          <a:xfrm>
            <a:off x="6923314" y="2587949"/>
            <a:ext cx="5268686" cy="923330"/>
          </a:xfrm>
          <a:prstGeom prst="rect">
            <a:avLst/>
          </a:prstGeom>
          <a:noFill/>
        </p:spPr>
        <p:txBody>
          <a:bodyPr wrap="square" rtlCol="0">
            <a:spAutoFit/>
          </a:bodyPr>
          <a:lstStyle/>
          <a:p>
            <a:r>
              <a:rPr lang="en-US" dirty="0"/>
              <a:t>The relationship is displayed as a solid line with a filled diamond at the association end, which is connected to the class that represents the whole or composite.</a:t>
            </a:r>
          </a:p>
        </p:txBody>
      </p:sp>
    </p:spTree>
    <p:extLst>
      <p:ext uri="{BB962C8B-B14F-4D97-AF65-F5344CB8AC3E}">
        <p14:creationId xmlns:p14="http://schemas.microsoft.com/office/powerpoint/2010/main" val="3002146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TextBox 21">
            <a:extLst>
              <a:ext uri="{FF2B5EF4-FFF2-40B4-BE49-F238E27FC236}">
                <a16:creationId xmlns:a16="http://schemas.microsoft.com/office/drawing/2014/main" id="{4B346AD4-D44F-FA4D-98F9-D12978F0D72F}"/>
              </a:ext>
            </a:extLst>
          </p:cNvPr>
          <p:cNvSpPr txBox="1"/>
          <p:nvPr/>
        </p:nvSpPr>
        <p:spPr>
          <a:xfrm>
            <a:off x="521197" y="432843"/>
            <a:ext cx="2784737" cy="707886"/>
          </a:xfrm>
          <a:prstGeom prst="rect">
            <a:avLst/>
          </a:prstGeom>
          <a:noFill/>
        </p:spPr>
        <p:txBody>
          <a:bodyPr wrap="none" rtlCol="0">
            <a:spAutoFit/>
          </a:bodyPr>
          <a:lstStyle/>
          <a:p>
            <a:r>
              <a:rPr lang="en-US" sz="4000" dirty="0"/>
              <a:t>Dependency</a:t>
            </a:r>
          </a:p>
        </p:txBody>
      </p:sp>
      <p:sp>
        <p:nvSpPr>
          <p:cNvPr id="5" name="TextBox 4">
            <a:extLst>
              <a:ext uri="{FF2B5EF4-FFF2-40B4-BE49-F238E27FC236}">
                <a16:creationId xmlns:a16="http://schemas.microsoft.com/office/drawing/2014/main" id="{2B0841C2-7C7E-C040-84FC-288C9876D25C}"/>
              </a:ext>
            </a:extLst>
          </p:cNvPr>
          <p:cNvSpPr txBox="1"/>
          <p:nvPr/>
        </p:nvSpPr>
        <p:spPr>
          <a:xfrm>
            <a:off x="595261" y="1406447"/>
            <a:ext cx="7936849" cy="3269741"/>
          </a:xfrm>
          <a:prstGeom prst="rect">
            <a:avLst/>
          </a:prstGeom>
          <a:noFill/>
        </p:spPr>
        <p:txBody>
          <a:bodyPr wrap="square" rtlCol="0">
            <a:spAutoFit/>
          </a:bodyPr>
          <a:lstStyle/>
          <a:p>
            <a:pPr>
              <a:lnSpc>
                <a:spcPct val="150000"/>
              </a:lnSpc>
            </a:pPr>
            <a:r>
              <a:rPr lang="en-US" sz="2000" dirty="0"/>
              <a:t>An object of one class might use an object of another class in the code of a method. If the object is not stored in any field, then this is modeled as a dependency relationship. </a:t>
            </a:r>
          </a:p>
          <a:p>
            <a:pPr marL="285750" indent="-285750">
              <a:lnSpc>
                <a:spcPct val="150000"/>
              </a:lnSpc>
              <a:buFont typeface="Arial" panose="020B0604020202020204" pitchFamily="34" charset="0"/>
              <a:buChar char="•"/>
            </a:pPr>
            <a:r>
              <a:rPr lang="en-US" sz="2000" dirty="0"/>
              <a:t>A special type of association. </a:t>
            </a:r>
          </a:p>
          <a:p>
            <a:pPr marL="285750" indent="-285750">
              <a:lnSpc>
                <a:spcPct val="150000"/>
              </a:lnSpc>
              <a:buFont typeface="Arial" panose="020B0604020202020204" pitchFamily="34" charset="0"/>
              <a:buChar char="•"/>
            </a:pPr>
            <a:r>
              <a:rPr lang="en-US" sz="2000" dirty="0"/>
              <a:t>Exists between two classes if changes to the definition of one may cause changes to the other (but not the other way around).</a:t>
            </a:r>
          </a:p>
          <a:p>
            <a:pPr marL="285750" indent="-285750">
              <a:lnSpc>
                <a:spcPct val="150000"/>
              </a:lnSpc>
              <a:buFont typeface="Arial" panose="020B0604020202020204" pitchFamily="34" charset="0"/>
              <a:buChar char="•"/>
            </a:pPr>
            <a:r>
              <a:rPr lang="en-US" sz="2000" dirty="0"/>
              <a:t>Class1 depends on Class2</a:t>
            </a:r>
          </a:p>
        </p:txBody>
      </p:sp>
      <p:sp>
        <p:nvSpPr>
          <p:cNvPr id="7" name="TextBox 6">
            <a:extLst>
              <a:ext uri="{FF2B5EF4-FFF2-40B4-BE49-F238E27FC236}">
                <a16:creationId xmlns:a16="http://schemas.microsoft.com/office/drawing/2014/main" id="{3CAD5C60-776F-2A4F-AAE5-6B5629E67CAB}"/>
              </a:ext>
            </a:extLst>
          </p:cNvPr>
          <p:cNvSpPr txBox="1"/>
          <p:nvPr/>
        </p:nvSpPr>
        <p:spPr>
          <a:xfrm>
            <a:off x="6524386" y="6320434"/>
            <a:ext cx="3865211" cy="430887"/>
          </a:xfrm>
          <a:prstGeom prst="rect">
            <a:avLst/>
          </a:prstGeom>
          <a:noFill/>
        </p:spPr>
        <p:txBody>
          <a:bodyPr wrap="square" rtlCol="0">
            <a:spAutoFit/>
          </a:bodyPr>
          <a:lstStyle/>
          <a:p>
            <a:r>
              <a:rPr lang="en-US" sz="1100" dirty="0"/>
              <a:t>The relationship is displayed as a dashed line with an open arrow.</a:t>
            </a:r>
            <a:endParaRPr lang="en-US" sz="800" dirty="0"/>
          </a:p>
        </p:txBody>
      </p:sp>
      <p:sp>
        <p:nvSpPr>
          <p:cNvPr id="9" name="TextBox 8">
            <a:extLst>
              <a:ext uri="{FF2B5EF4-FFF2-40B4-BE49-F238E27FC236}">
                <a16:creationId xmlns:a16="http://schemas.microsoft.com/office/drawing/2014/main" id="{45CD7676-337B-E247-865D-7FA5E2DF8FDD}"/>
              </a:ext>
            </a:extLst>
          </p:cNvPr>
          <p:cNvSpPr txBox="1"/>
          <p:nvPr/>
        </p:nvSpPr>
        <p:spPr>
          <a:xfrm>
            <a:off x="6520734" y="5680907"/>
            <a:ext cx="5596729" cy="461665"/>
          </a:xfrm>
          <a:prstGeom prst="rect">
            <a:avLst/>
          </a:prstGeom>
          <a:noFill/>
        </p:spPr>
        <p:txBody>
          <a:bodyPr wrap="square" rtlCol="0">
            <a:spAutoFit/>
          </a:bodyPr>
          <a:lstStyle/>
          <a:p>
            <a:r>
              <a:rPr lang="en-US" sz="1200" dirty="0"/>
              <a:t>The Person class might have a has Read method with a Book parameter that returns true if the person has read the book (perhaps by checking some database).</a:t>
            </a:r>
          </a:p>
        </p:txBody>
      </p:sp>
      <p:pic>
        <p:nvPicPr>
          <p:cNvPr id="1026" name="Picture 2" descr="Class diagram - Wikipedia">
            <a:extLst>
              <a:ext uri="{FF2B5EF4-FFF2-40B4-BE49-F238E27FC236}">
                <a16:creationId xmlns:a16="http://schemas.microsoft.com/office/drawing/2014/main" id="{A0ADBA2F-46F5-4C48-8A85-72611C5282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8952" y="3946525"/>
            <a:ext cx="3855336" cy="1516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294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22</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74845" y="304335"/>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Relationships between classes cont.</a:t>
            </a:r>
          </a:p>
        </p:txBody>
      </p:sp>
      <p:sp>
        <p:nvSpPr>
          <p:cNvPr id="22" name="TextBox 21">
            <a:extLst>
              <a:ext uri="{FF2B5EF4-FFF2-40B4-BE49-F238E27FC236}">
                <a16:creationId xmlns:a16="http://schemas.microsoft.com/office/drawing/2014/main" id="{4B346AD4-D44F-FA4D-98F9-D12978F0D72F}"/>
              </a:ext>
            </a:extLst>
          </p:cNvPr>
          <p:cNvSpPr txBox="1"/>
          <p:nvPr/>
        </p:nvSpPr>
        <p:spPr>
          <a:xfrm>
            <a:off x="684913" y="1316694"/>
            <a:ext cx="1537600" cy="461665"/>
          </a:xfrm>
          <a:prstGeom prst="rect">
            <a:avLst/>
          </a:prstGeom>
          <a:noFill/>
        </p:spPr>
        <p:txBody>
          <a:bodyPr wrap="none" rtlCol="0">
            <a:spAutoFit/>
          </a:bodyPr>
          <a:lstStyle/>
          <a:p>
            <a:r>
              <a:rPr lang="en-US" sz="2400" dirty="0"/>
              <a:t>Realization</a:t>
            </a:r>
          </a:p>
        </p:txBody>
      </p:sp>
      <p:sp>
        <p:nvSpPr>
          <p:cNvPr id="5" name="TextBox 4">
            <a:extLst>
              <a:ext uri="{FF2B5EF4-FFF2-40B4-BE49-F238E27FC236}">
                <a16:creationId xmlns:a16="http://schemas.microsoft.com/office/drawing/2014/main" id="{2B0841C2-7C7E-C040-84FC-288C9876D25C}"/>
              </a:ext>
            </a:extLst>
          </p:cNvPr>
          <p:cNvSpPr txBox="1"/>
          <p:nvPr/>
        </p:nvSpPr>
        <p:spPr>
          <a:xfrm>
            <a:off x="684914" y="1778359"/>
            <a:ext cx="7362385" cy="3783023"/>
          </a:xfrm>
          <a:prstGeom prst="rect">
            <a:avLst/>
          </a:prstGeom>
          <a:noFill/>
        </p:spPr>
        <p:txBody>
          <a:bodyPr wrap="square" rtlCol="0">
            <a:spAutoFit/>
          </a:bodyPr>
          <a:lstStyle/>
          <a:p>
            <a:pPr>
              <a:lnSpc>
                <a:spcPct val="150000"/>
              </a:lnSpc>
            </a:pPr>
            <a:r>
              <a:rPr lang="en-US" dirty="0"/>
              <a:t>Realization is a relationship between the blueprint class and the object containing its respective implementation level details. This object is said to realize the blueprint class. In other words, you can understand this as the relationship between the interface and the implementing class.</a:t>
            </a:r>
          </a:p>
          <a:p>
            <a:pPr>
              <a:lnSpc>
                <a:spcPct val="150000"/>
              </a:lnSpc>
            </a:pPr>
            <a:endParaRPr lang="en-US" dirty="0"/>
          </a:p>
          <a:p>
            <a:pPr>
              <a:lnSpc>
                <a:spcPct val="150000"/>
              </a:lnSpc>
            </a:pPr>
            <a:r>
              <a:rPr lang="en-US" dirty="0"/>
              <a:t>For example, the Owner interface might specify methods for acquiring property and disposing of property. The Person and Corporation classes need to implement these methods, possibly in very different ways.</a:t>
            </a:r>
          </a:p>
          <a:p>
            <a:pPr>
              <a:lnSpc>
                <a:spcPct val="150000"/>
              </a:lnSpc>
            </a:pPr>
            <a:endParaRPr lang="en-US" dirty="0"/>
          </a:p>
        </p:txBody>
      </p:sp>
      <p:pic>
        <p:nvPicPr>
          <p:cNvPr id="21506" name="Picture 2" descr="Realization">
            <a:extLst>
              <a:ext uri="{FF2B5EF4-FFF2-40B4-BE49-F238E27FC236}">
                <a16:creationId xmlns:a16="http://schemas.microsoft.com/office/drawing/2014/main" id="{17A8644D-0A2F-6645-9665-307CFFF1F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639" y="3706614"/>
            <a:ext cx="3536496" cy="248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58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23</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45035" y="169560"/>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Class Diagram Example: Order System</a:t>
            </a:r>
          </a:p>
        </p:txBody>
      </p:sp>
      <p:pic>
        <p:nvPicPr>
          <p:cNvPr id="23554" name="Picture 2" descr="Class Diagram Example: Order System">
            <a:extLst>
              <a:ext uri="{FF2B5EF4-FFF2-40B4-BE49-F238E27FC236}">
                <a16:creationId xmlns:a16="http://schemas.microsoft.com/office/drawing/2014/main" id="{E21CB48C-58C4-BC44-B777-9532D1578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358" y="1068268"/>
            <a:ext cx="9709150" cy="5423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509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B91369-6C64-460B-B8C1-C6FE7CFB966D}"/>
              </a:ext>
            </a:extLst>
          </p:cNvPr>
          <p:cNvSpPr>
            <a:spLocks noGrp="1"/>
          </p:cNvSpPr>
          <p:nvPr>
            <p:ph type="sldNum" sz="quarter" idx="12"/>
          </p:nvPr>
        </p:nvSpPr>
        <p:spPr/>
        <p:txBody>
          <a:bodyPr/>
          <a:lstStyle/>
          <a:p>
            <a:fld id="{DBA1B0FB-D917-4C8C-928F-313BD683BF39}" type="slidenum">
              <a:rPr lang="en-US" smtClean="0"/>
              <a:t>24</a:t>
            </a:fld>
            <a:endParaRPr lang="en-US"/>
          </a:p>
        </p:txBody>
      </p:sp>
      <p:pic>
        <p:nvPicPr>
          <p:cNvPr id="8" name="Picture 7" descr="A picture containing logo&#10;&#10;Description automatically generated">
            <a:extLst>
              <a:ext uri="{FF2B5EF4-FFF2-40B4-BE49-F238E27FC236}">
                <a16:creationId xmlns:a16="http://schemas.microsoft.com/office/drawing/2014/main" id="{7CF9A3D8-32C3-4779-BA4C-E206B2E6A63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530009" y="1581137"/>
            <a:ext cx="5103628" cy="3675308"/>
          </a:xfrm>
          <a:prstGeom prst="rect">
            <a:avLst/>
          </a:prstGeom>
        </p:spPr>
      </p:pic>
      <p:sp>
        <p:nvSpPr>
          <p:cNvPr id="9" name="TextBox 8">
            <a:extLst>
              <a:ext uri="{FF2B5EF4-FFF2-40B4-BE49-F238E27FC236}">
                <a16:creationId xmlns:a16="http://schemas.microsoft.com/office/drawing/2014/main" id="{CE90D42A-1DB7-42AF-B9D1-CA58BD12E44B}"/>
              </a:ext>
            </a:extLst>
          </p:cNvPr>
          <p:cNvSpPr txBox="1"/>
          <p:nvPr/>
        </p:nvSpPr>
        <p:spPr>
          <a:xfrm>
            <a:off x="8081106" y="6507212"/>
            <a:ext cx="6619816" cy="230832"/>
          </a:xfrm>
          <a:prstGeom prst="rect">
            <a:avLst/>
          </a:prstGeom>
          <a:noFill/>
        </p:spPr>
        <p:txBody>
          <a:bodyPr wrap="square" rtlCol="0">
            <a:spAutoFit/>
          </a:bodyPr>
          <a:lstStyle/>
          <a:p>
            <a:r>
              <a:rPr lang="en-US" sz="900" dirty="0">
                <a:hlinkClick r:id="rId3" tooltip="https://www.freepngimg.com/png/85354-text-question-blog-questions-logo-any"/>
              </a:rPr>
              <a:t>This Photo</a:t>
            </a:r>
            <a:r>
              <a:rPr lang="en-US" sz="900" dirty="0"/>
              <a:t> by Unknown Author is licensed under </a:t>
            </a:r>
            <a:r>
              <a:rPr lang="en-US" sz="900" dirty="0">
                <a:hlinkClick r:id="rId4" tooltip="https://creativecommons.org/licenses/by-nc/3.0/"/>
              </a:rPr>
              <a:t>CC BY-NC</a:t>
            </a:r>
            <a:endParaRPr lang="en-US" sz="900" dirty="0"/>
          </a:p>
        </p:txBody>
      </p:sp>
    </p:spTree>
    <p:extLst>
      <p:ext uri="{BB962C8B-B14F-4D97-AF65-F5344CB8AC3E}">
        <p14:creationId xmlns:p14="http://schemas.microsoft.com/office/powerpoint/2010/main" val="1022079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25</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670118" y="231527"/>
            <a:ext cx="7846917" cy="85935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5400" dirty="0"/>
              <a:t>Exercise</a:t>
            </a:r>
          </a:p>
        </p:txBody>
      </p:sp>
      <p:sp>
        <p:nvSpPr>
          <p:cNvPr id="2" name="TextBox 1">
            <a:extLst>
              <a:ext uri="{FF2B5EF4-FFF2-40B4-BE49-F238E27FC236}">
                <a16:creationId xmlns:a16="http://schemas.microsoft.com/office/drawing/2014/main" id="{D05F4866-2041-5B44-8CA3-D352149547EA}"/>
              </a:ext>
            </a:extLst>
          </p:cNvPr>
          <p:cNvSpPr txBox="1"/>
          <p:nvPr/>
        </p:nvSpPr>
        <p:spPr>
          <a:xfrm>
            <a:off x="363888" y="1511032"/>
            <a:ext cx="10894030" cy="3693319"/>
          </a:xfrm>
          <a:prstGeom prst="rect">
            <a:avLst/>
          </a:prstGeom>
          <a:noFill/>
        </p:spPr>
        <p:txBody>
          <a:bodyPr wrap="square" rtlCol="0">
            <a:spAutoFit/>
          </a:bodyPr>
          <a:lstStyle/>
          <a:p>
            <a:r>
              <a:rPr lang="en-US" sz="2400" dirty="0"/>
              <a:t>You are contracted be Goldman Sachs to implement an ATM software that will process the following customer transactions:</a:t>
            </a:r>
          </a:p>
          <a:p>
            <a:pPr marL="285750" indent="-285750">
              <a:buFont typeface="Arial" panose="020B0604020202020204" pitchFamily="34" charset="0"/>
              <a:buChar char="•"/>
            </a:pPr>
            <a:r>
              <a:rPr lang="en-US" sz="2400" dirty="0"/>
              <a:t>Deposit cash</a:t>
            </a:r>
          </a:p>
          <a:p>
            <a:pPr marL="285750" indent="-285750">
              <a:buFont typeface="Arial" panose="020B0604020202020204" pitchFamily="34" charset="0"/>
              <a:buChar char="•"/>
            </a:pPr>
            <a:r>
              <a:rPr lang="en-US" sz="2400" dirty="0"/>
              <a:t>Withdraw cash</a:t>
            </a:r>
          </a:p>
          <a:p>
            <a:pPr marL="285750" indent="-285750">
              <a:buFont typeface="Arial" panose="020B0604020202020204" pitchFamily="34" charset="0"/>
              <a:buChar char="•"/>
            </a:pPr>
            <a:r>
              <a:rPr lang="en-US" sz="2400" dirty="0"/>
              <a:t>Check balance</a:t>
            </a:r>
          </a:p>
          <a:p>
            <a:pPr marL="285750" indent="-285750">
              <a:buFont typeface="Arial" panose="020B0604020202020204" pitchFamily="34" charset="0"/>
              <a:buChar char="•"/>
            </a:pPr>
            <a:endParaRPr lang="en-US" sz="2400" dirty="0"/>
          </a:p>
          <a:p>
            <a:r>
              <a:rPr lang="en-US" sz="2400" dirty="0"/>
              <a:t>What classes would you need?</a:t>
            </a:r>
          </a:p>
          <a:p>
            <a:r>
              <a:rPr lang="en-US" sz="2400" dirty="0"/>
              <a:t>What type of relationships would exist between these classes?</a:t>
            </a:r>
          </a:p>
          <a:p>
            <a:r>
              <a:rPr lang="en-US" sz="2400" dirty="0"/>
              <a:t>How would you construct the class diagram?</a:t>
            </a:r>
          </a:p>
          <a:p>
            <a:endParaRPr lang="en-US" dirty="0"/>
          </a:p>
        </p:txBody>
      </p:sp>
    </p:spTree>
    <p:extLst>
      <p:ext uri="{BB962C8B-B14F-4D97-AF65-F5344CB8AC3E}">
        <p14:creationId xmlns:p14="http://schemas.microsoft.com/office/powerpoint/2010/main" val="1355623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26</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745035" y="169560"/>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ATM Application</a:t>
            </a:r>
          </a:p>
        </p:txBody>
      </p:sp>
      <p:pic>
        <p:nvPicPr>
          <p:cNvPr id="5" name="Picture 4" descr="Diagram&#10;&#10;Description automatically generated">
            <a:extLst>
              <a:ext uri="{FF2B5EF4-FFF2-40B4-BE49-F238E27FC236}">
                <a16:creationId xmlns:a16="http://schemas.microsoft.com/office/drawing/2014/main" id="{8AA43B6D-83C0-E74E-9383-905C6654E385}"/>
              </a:ext>
            </a:extLst>
          </p:cNvPr>
          <p:cNvPicPr>
            <a:picLocks noChangeAspect="1"/>
          </p:cNvPicPr>
          <p:nvPr/>
        </p:nvPicPr>
        <p:blipFill>
          <a:blip r:embed="rId4"/>
          <a:stretch>
            <a:fillRect/>
          </a:stretch>
        </p:blipFill>
        <p:spPr>
          <a:xfrm>
            <a:off x="4516434" y="1363958"/>
            <a:ext cx="7291301" cy="4965554"/>
          </a:xfrm>
          <a:prstGeom prst="rect">
            <a:avLst/>
          </a:prstGeom>
        </p:spPr>
      </p:pic>
      <p:sp>
        <p:nvSpPr>
          <p:cNvPr id="6" name="TextBox 5">
            <a:extLst>
              <a:ext uri="{FF2B5EF4-FFF2-40B4-BE49-F238E27FC236}">
                <a16:creationId xmlns:a16="http://schemas.microsoft.com/office/drawing/2014/main" id="{8A7324AE-2A91-9F44-A29A-F09875388CB8}"/>
              </a:ext>
            </a:extLst>
          </p:cNvPr>
          <p:cNvSpPr txBox="1"/>
          <p:nvPr/>
        </p:nvSpPr>
        <p:spPr>
          <a:xfrm>
            <a:off x="335059" y="1715681"/>
            <a:ext cx="3710631" cy="646331"/>
          </a:xfrm>
          <a:prstGeom prst="rect">
            <a:avLst/>
          </a:prstGeom>
          <a:noFill/>
        </p:spPr>
        <p:txBody>
          <a:bodyPr wrap="none" rtlCol="0">
            <a:spAutoFit/>
          </a:bodyPr>
          <a:lstStyle/>
          <a:p>
            <a:r>
              <a:rPr lang="en-US" dirty="0"/>
              <a:t>How can this be better implemented?</a:t>
            </a:r>
          </a:p>
          <a:p>
            <a:endParaRPr lang="en-US" dirty="0"/>
          </a:p>
        </p:txBody>
      </p:sp>
    </p:spTree>
    <p:extLst>
      <p:ext uri="{BB962C8B-B14F-4D97-AF65-F5344CB8AC3E}">
        <p14:creationId xmlns:p14="http://schemas.microsoft.com/office/powerpoint/2010/main" val="568689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653106" y="549275"/>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27</a:t>
            </a:fld>
            <a:endParaRPr lang="en-US">
              <a:solidFill>
                <a:schemeClr val="tx1">
                  <a:alpha val="80000"/>
                </a:schemeClr>
              </a:solidFill>
            </a:endParaRPr>
          </a:p>
        </p:txBody>
      </p:sp>
      <p:sp>
        <p:nvSpPr>
          <p:cNvPr id="21" name="Title 14">
            <a:extLst>
              <a:ext uri="{FF2B5EF4-FFF2-40B4-BE49-F238E27FC236}">
                <a16:creationId xmlns:a16="http://schemas.microsoft.com/office/drawing/2014/main" id="{91BB6EF4-A539-9646-9403-034378A72FB6}"/>
              </a:ext>
            </a:extLst>
          </p:cNvPr>
          <p:cNvSpPr txBox="1">
            <a:spLocks/>
          </p:cNvSpPr>
          <p:nvPr/>
        </p:nvSpPr>
        <p:spPr>
          <a:xfrm>
            <a:off x="171163" y="1373738"/>
            <a:ext cx="7846917" cy="623307"/>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Better Class Diagram</a:t>
            </a:r>
          </a:p>
        </p:txBody>
      </p:sp>
      <p:pic>
        <p:nvPicPr>
          <p:cNvPr id="5" name="Picture 4" descr="Diagram&#10;&#10;Description automatically generated">
            <a:extLst>
              <a:ext uri="{FF2B5EF4-FFF2-40B4-BE49-F238E27FC236}">
                <a16:creationId xmlns:a16="http://schemas.microsoft.com/office/drawing/2014/main" id="{3AB7FAF3-FB4E-474B-8CD1-539BDB5B0E21}"/>
              </a:ext>
            </a:extLst>
          </p:cNvPr>
          <p:cNvPicPr>
            <a:picLocks noChangeAspect="1"/>
          </p:cNvPicPr>
          <p:nvPr/>
        </p:nvPicPr>
        <p:blipFill>
          <a:blip r:embed="rId4"/>
          <a:stretch>
            <a:fillRect/>
          </a:stretch>
        </p:blipFill>
        <p:spPr>
          <a:xfrm>
            <a:off x="4756360" y="477828"/>
            <a:ext cx="7251216" cy="5902343"/>
          </a:xfrm>
          <a:prstGeom prst="rect">
            <a:avLst/>
          </a:prstGeom>
        </p:spPr>
      </p:pic>
    </p:spTree>
    <p:extLst>
      <p:ext uri="{BB962C8B-B14F-4D97-AF65-F5344CB8AC3E}">
        <p14:creationId xmlns:p14="http://schemas.microsoft.com/office/powerpoint/2010/main" val="2310214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Q and A</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Tree>
    <p:extLst>
      <p:ext uri="{BB962C8B-B14F-4D97-AF65-F5344CB8AC3E}">
        <p14:creationId xmlns:p14="http://schemas.microsoft.com/office/powerpoint/2010/main" val="2979876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Tree>
    <p:extLst>
      <p:ext uri="{BB962C8B-B14F-4D97-AF65-F5344CB8AC3E}">
        <p14:creationId xmlns:p14="http://schemas.microsoft.com/office/powerpoint/2010/main" val="352156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51CD-0B16-46D6-BED3-08DB9D12B0FD}"/>
              </a:ext>
            </a:extLst>
          </p:cNvPr>
          <p:cNvSpPr>
            <a:spLocks noGrp="1"/>
          </p:cNvSpPr>
          <p:nvPr>
            <p:ph type="title"/>
          </p:nvPr>
        </p:nvSpPr>
        <p:spPr>
          <a:xfrm>
            <a:off x="550863" y="549275"/>
            <a:ext cx="4558031" cy="1997855"/>
          </a:xfrm>
        </p:spPr>
        <p:txBody>
          <a:bodyPr/>
          <a:lstStyle/>
          <a:p>
            <a:r>
              <a:rPr lang="en-US" sz="6000" kern="1200" dirty="0">
                <a:solidFill>
                  <a:schemeClr val="tx1"/>
                </a:solidFill>
                <a:latin typeface="+mj-lt"/>
                <a:ea typeface="+mj-ea"/>
                <a:cs typeface="+mj-cs"/>
              </a:rPr>
              <a:t>Modeling</a:t>
            </a:r>
            <a:endParaRPr lang="en-US" sz="6000" dirty="0"/>
          </a:p>
        </p:txBody>
      </p:sp>
      <p:sp>
        <p:nvSpPr>
          <p:cNvPr id="9" name="Slide Number Placeholder 8">
            <a:extLst>
              <a:ext uri="{FF2B5EF4-FFF2-40B4-BE49-F238E27FC236}">
                <a16:creationId xmlns:a16="http://schemas.microsoft.com/office/drawing/2014/main" id="{62EB6C8D-C1A8-4F27-89B8-028F32BB8E08}"/>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10" name="TextBox 9">
            <a:extLst>
              <a:ext uri="{FF2B5EF4-FFF2-40B4-BE49-F238E27FC236}">
                <a16:creationId xmlns:a16="http://schemas.microsoft.com/office/drawing/2014/main" id="{F9465BD5-EAF7-422C-B23B-F9A80891B455}"/>
              </a:ext>
            </a:extLst>
          </p:cNvPr>
          <p:cNvSpPr txBox="1"/>
          <p:nvPr/>
        </p:nvSpPr>
        <p:spPr>
          <a:xfrm>
            <a:off x="550863" y="2801923"/>
            <a:ext cx="6160330" cy="1354217"/>
          </a:xfrm>
          <a:prstGeom prst="rect">
            <a:avLst/>
          </a:prstGeom>
          <a:noFill/>
        </p:spPr>
        <p:txBody>
          <a:bodyPr wrap="square" rtlCol="0">
            <a:spAutoFit/>
          </a:bodyPr>
          <a:lstStyle/>
          <a:p>
            <a:r>
              <a:rPr lang="en-US" sz="3200" kern="1200" dirty="0">
                <a:latin typeface="+mn-lt"/>
                <a:ea typeface="+mn-ea"/>
                <a:cs typeface="+mn-cs"/>
              </a:rPr>
              <a:t>An informative representation of an object or a system.</a:t>
            </a:r>
          </a:p>
          <a:p>
            <a:endParaRPr lang="en-US" dirty="0"/>
          </a:p>
        </p:txBody>
      </p:sp>
    </p:spTree>
    <p:extLst>
      <p:ext uri="{BB962C8B-B14F-4D97-AF65-F5344CB8AC3E}">
        <p14:creationId xmlns:p14="http://schemas.microsoft.com/office/powerpoint/2010/main" val="4119141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A1B0FB-D917-4C8C-928F-313BD683BF39}" type="slidenum">
              <a:rPr kumimoji="0" lang="en-US" sz="1000" b="0" i="0" u="none" strike="noStrike" kern="1200" cap="none" spc="0" normalizeH="0" baseline="0" noProof="0" smtClean="0">
                <a:ln>
                  <a:noFill/>
                </a:ln>
                <a:solidFill>
                  <a:prstClr val="white">
                    <a:lumMod val="65000"/>
                    <a:alpha val="80000"/>
                  </a:prstClr>
                </a:solidFill>
                <a:effectLst/>
                <a:uLnTx/>
                <a:uFillTx/>
                <a:latin typeface="Gill Sans M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000" b="0" i="0" u="none" strike="noStrike" kern="1200" cap="none" spc="0" normalizeH="0" baseline="0" noProof="0">
              <a:ln>
                <a:noFill/>
              </a:ln>
              <a:solidFill>
                <a:prstClr val="white">
                  <a:lumMod val="65000"/>
                  <a:alpha val="80000"/>
                </a:prstClr>
              </a:solidFill>
              <a:effectLst/>
              <a:uLnTx/>
              <a:uFillTx/>
              <a:latin typeface="Gill Sans MT"/>
              <a:ea typeface="+mn-ea"/>
              <a:cs typeface="+mn-cs"/>
            </a:endParaRPr>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9" name="TextBox 8">
            <a:extLst>
              <a:ext uri="{FF2B5EF4-FFF2-40B4-BE49-F238E27FC236}">
                <a16:creationId xmlns:a16="http://schemas.microsoft.com/office/drawing/2014/main" id="{08C5A015-80A0-4897-BBC1-BB85ACFBB234}"/>
              </a:ext>
            </a:extLst>
          </p:cNvPr>
          <p:cNvSpPr txBox="1"/>
          <p:nvPr/>
        </p:nvSpPr>
        <p:spPr>
          <a:xfrm>
            <a:off x="1063942" y="1686159"/>
            <a:ext cx="10777537" cy="1458413"/>
          </a:xfrm>
          <a:prstGeom prst="rect">
            <a:avLst/>
          </a:prstGeom>
          <a:noFill/>
        </p:spPr>
        <p:txBody>
          <a:bodyPr wrap="square" rtlCol="0">
            <a:spAutoFit/>
          </a:bodyPr>
          <a:lstStyle/>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hlinkClick r:id="rId3"/>
              </a:rPr>
              <a:t>https://www.lucidchart.com/pages/uml-class-diagram</a:t>
            </a:r>
            <a:endParaRPr kumimoji="0" lang="en-US" sz="2400" b="0" i="0" u="none" strike="noStrike" kern="1200" cap="none" spc="0" normalizeH="0" baseline="0" noProof="0" dirty="0">
              <a:ln>
                <a:noFill/>
              </a:ln>
              <a:solidFill>
                <a:prstClr val="white"/>
              </a:solidFill>
              <a:effectLst/>
              <a:uLnTx/>
              <a:uFillTx/>
              <a:latin typeface="Gill Sans MT"/>
              <a:ea typeface="+mn-ea"/>
              <a:cs typeface="+mn-cs"/>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Gill Sans MT"/>
                <a:ea typeface="+mn-ea"/>
                <a:cs typeface="+mn-cs"/>
                <a:hlinkClick r:id="rId4"/>
              </a:rPr>
              <a:t>https://courses.cs.washington.edu/courses/cse403/11sp/lectures/lecture08-uml1.pdf</a:t>
            </a:r>
            <a:endParaRPr kumimoji="0" lang="en-US" sz="24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10" name="TextBox 9">
            <a:extLst>
              <a:ext uri="{FF2B5EF4-FFF2-40B4-BE49-F238E27FC236}">
                <a16:creationId xmlns:a16="http://schemas.microsoft.com/office/drawing/2014/main" id="{7773E0D5-1667-4D68-9668-C33888EBC500}"/>
              </a:ext>
            </a:extLst>
          </p:cNvPr>
          <p:cNvSpPr txBox="1"/>
          <p:nvPr/>
        </p:nvSpPr>
        <p:spPr>
          <a:xfrm>
            <a:off x="868680" y="274638"/>
            <a:ext cx="615696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Gill Sans MT"/>
                <a:ea typeface="+mn-ea"/>
                <a:cs typeface="+mn-cs"/>
              </a:rPr>
              <a:t>References</a:t>
            </a:r>
          </a:p>
        </p:txBody>
      </p:sp>
    </p:spTree>
    <p:extLst>
      <p:ext uri="{BB962C8B-B14F-4D97-AF65-F5344CB8AC3E}">
        <p14:creationId xmlns:p14="http://schemas.microsoft.com/office/powerpoint/2010/main" val="1547143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7" name="Group 12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28" name="Freeform: Shape 12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9" name="Oval 12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0" name="Oval 12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Freeform: Shape 13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33" name="Rectangle 13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64838" y="196900"/>
            <a:ext cx="5323162" cy="991290"/>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What is UML?</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63888" y="1374690"/>
            <a:ext cx="5304892" cy="5132388"/>
          </a:xfrm>
        </p:spPr>
        <p:txBody>
          <a:bodyPr vert="horz" wrap="square" lIns="0" tIns="0" rIns="0" bIns="0" rtlCol="0" anchor="t">
            <a:normAutofit/>
          </a:bodyPr>
          <a:lstStyle/>
          <a:p>
            <a:pPr marL="342900">
              <a:lnSpc>
                <a:spcPct val="100000"/>
              </a:lnSpc>
              <a:buFont typeface="Arial" panose="020B0604020202020204" pitchFamily="34" charset="0"/>
              <a:buChar char="•"/>
            </a:pPr>
            <a:r>
              <a:rPr lang="en-US" sz="1800" dirty="0"/>
              <a:t>Unified modeling language is a graphic or visual representation of an application.</a:t>
            </a:r>
          </a:p>
          <a:p>
            <a:pPr marL="800100" lvl="1">
              <a:lnSpc>
                <a:spcPct val="100000"/>
              </a:lnSpc>
            </a:pPr>
            <a:r>
              <a:rPr lang="en-US" sz="1800" dirty="0"/>
              <a:t>Is industry standard </a:t>
            </a:r>
          </a:p>
          <a:p>
            <a:pPr marL="800100" lvl="1">
              <a:lnSpc>
                <a:spcPct val="100000"/>
              </a:lnSpc>
            </a:pPr>
            <a:r>
              <a:rPr lang="en-US" sz="1800" dirty="0"/>
              <a:t>Independent of a language. </a:t>
            </a:r>
          </a:p>
          <a:p>
            <a:pPr marL="342900">
              <a:lnSpc>
                <a:spcPct val="100000"/>
              </a:lnSpc>
              <a:buFont typeface="Arial" panose="020B0604020202020204" pitchFamily="34" charset="0"/>
              <a:buChar char="•"/>
            </a:pPr>
            <a:r>
              <a:rPr lang="en-US" sz="1800" dirty="0"/>
              <a:t>Examples of UML </a:t>
            </a:r>
          </a:p>
          <a:p>
            <a:pPr lvl="1">
              <a:lnSpc>
                <a:spcPct val="100000"/>
              </a:lnSpc>
            </a:pPr>
            <a:r>
              <a:rPr lang="en-US" sz="1800" dirty="0"/>
              <a:t> Class diagram</a:t>
            </a:r>
          </a:p>
          <a:p>
            <a:pPr lvl="1">
              <a:lnSpc>
                <a:spcPct val="100000"/>
              </a:lnSpc>
            </a:pPr>
            <a:r>
              <a:rPr lang="en-US" sz="1800" dirty="0"/>
              <a:t> Domain model</a:t>
            </a:r>
          </a:p>
          <a:p>
            <a:pPr lvl="1">
              <a:lnSpc>
                <a:spcPct val="100000"/>
              </a:lnSpc>
            </a:pPr>
            <a:r>
              <a:rPr lang="en-US" sz="1800" dirty="0"/>
              <a:t> Component diagram</a:t>
            </a:r>
          </a:p>
          <a:p>
            <a:pPr lvl="1">
              <a:lnSpc>
                <a:spcPct val="100000"/>
              </a:lnSpc>
            </a:pPr>
            <a:r>
              <a:rPr lang="en-US" sz="1800" dirty="0"/>
              <a:t> package diagram</a:t>
            </a:r>
          </a:p>
          <a:p>
            <a:pPr lvl="1">
              <a:lnSpc>
                <a:spcPct val="100000"/>
              </a:lnSpc>
            </a:pPr>
            <a:r>
              <a:rPr lang="en-US" sz="1800" dirty="0"/>
              <a:t> Use case diagram</a:t>
            </a:r>
          </a:p>
          <a:p>
            <a:pPr lvl="1">
              <a:lnSpc>
                <a:spcPct val="100000"/>
              </a:lnSpc>
            </a:pPr>
            <a:r>
              <a:rPr lang="en-US" sz="1800" dirty="0"/>
              <a:t> State machine diagram</a:t>
            </a:r>
          </a:p>
          <a:p>
            <a:pPr lvl="1">
              <a:lnSpc>
                <a:spcPct val="100000"/>
              </a:lnSpc>
            </a:pPr>
            <a:r>
              <a:rPr lang="en-US" sz="1800" dirty="0"/>
              <a:t>Sequence diagram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744" r="5007" b="2"/>
          <a:stretch/>
        </p:blipFill>
        <p:spPr>
          <a:xfrm>
            <a:off x="7059612" y="1122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35" name="Group 134">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136"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7"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8"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0" name="Oval 139">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3208250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9" name="Freeform: Shape 4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Oval 5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4" name="Rectangle 5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928825"/>
          </a:xfrm>
        </p:spPr>
        <p:txBody>
          <a:bodyPr vert="horz" wrap="square" lIns="0" tIns="0" rIns="0" bIns="0" rtlCol="0" anchor="b" anchorCtr="0">
            <a:normAutofit/>
          </a:bodyPr>
          <a:lstStyle/>
          <a:p>
            <a:pPr>
              <a:lnSpc>
                <a:spcPct val="100000"/>
              </a:lnSpc>
            </a:pPr>
            <a:r>
              <a:rPr lang="en-US" sz="3200" kern="1200" dirty="0">
                <a:solidFill>
                  <a:schemeClr val="tx1"/>
                </a:solidFill>
                <a:latin typeface="+mj-lt"/>
                <a:ea typeface="+mj-ea"/>
                <a:cs typeface="+mj-cs"/>
              </a:rPr>
              <a:t>What is UML Class </a:t>
            </a:r>
            <a:r>
              <a:rPr lang="en-US" sz="3200" dirty="0"/>
              <a:t>D</a:t>
            </a:r>
            <a:r>
              <a:rPr lang="en-US" sz="3200" kern="1200" dirty="0">
                <a:solidFill>
                  <a:schemeClr val="tx1"/>
                </a:solidFill>
                <a:latin typeface="+mj-lt"/>
                <a:ea typeface="+mj-ea"/>
                <a:cs typeface="+mj-cs"/>
              </a:rPr>
              <a:t>iagram </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604"/>
          <a:stretch/>
        </p:blipFill>
        <p:spPr>
          <a:xfrm>
            <a:off x="6557147" y="2"/>
            <a:ext cx="5632453" cy="3428999"/>
          </a:xfrm>
          <a:custGeom>
            <a:avLst/>
            <a:gdLst/>
            <a:ahLst/>
            <a:cxnLst/>
            <a:rect l="l" t="t" r="r" b="b"/>
            <a:pathLst>
              <a:path w="5632453" h="3428999">
                <a:moveTo>
                  <a:pt x="0" y="0"/>
                </a:moveTo>
                <a:lnTo>
                  <a:pt x="5632453" y="0"/>
                </a:lnTo>
                <a:lnTo>
                  <a:pt x="5632453" y="3428999"/>
                </a:lnTo>
                <a:lnTo>
                  <a:pt x="0" y="3428999"/>
                </a:lnTo>
                <a:close/>
              </a:path>
            </a:pathLst>
          </a:custGeom>
        </p:spPr>
      </p:pic>
      <p:grpSp>
        <p:nvGrpSpPr>
          <p:cNvPr id="56" name="Group 55">
            <a:extLst>
              <a:ext uri="{FF2B5EF4-FFF2-40B4-BE49-F238E27FC236}">
                <a16:creationId xmlns:a16="http://schemas.microsoft.com/office/drawing/2014/main" id="{819DC2A4-EB0C-4DA7-8B5B-4B1F4243A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636" y="5457992"/>
            <a:ext cx="667802" cy="631474"/>
            <a:chOff x="10478914" y="1506691"/>
            <a:chExt cx="667802" cy="631474"/>
          </a:xfrm>
        </p:grpSpPr>
        <p:sp>
          <p:nvSpPr>
            <p:cNvPr id="57" name="Freeform: Shape 56">
              <a:extLst>
                <a:ext uri="{FF2B5EF4-FFF2-40B4-BE49-F238E27FC236}">
                  <a16:creationId xmlns:a16="http://schemas.microsoft.com/office/drawing/2014/main" id="{3B1D6106-2FE2-43D2-9C05-B11DB97DDF4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5EA3FCD8-3C26-4FDE-89C6-D23C051A4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Picture 5" descr="Chart, box and whisker chart&#10;&#10;Description automatically generated">
            <a:extLst>
              <a:ext uri="{FF2B5EF4-FFF2-40B4-BE49-F238E27FC236}">
                <a16:creationId xmlns:a16="http://schemas.microsoft.com/office/drawing/2014/main" id="{4FDD5435-0215-4137-AEB1-63766784A0BC}"/>
              </a:ext>
            </a:extLst>
          </p:cNvPr>
          <p:cNvPicPr>
            <a:picLocks noChangeAspect="1"/>
          </p:cNvPicPr>
          <p:nvPr/>
        </p:nvPicPr>
        <p:blipFill rotWithShape="1">
          <a:blip r:embed="rId4"/>
          <a:srcRect t="4876" r="-1" b="-1"/>
          <a:stretch/>
        </p:blipFill>
        <p:spPr>
          <a:xfrm>
            <a:off x="6557147" y="3429002"/>
            <a:ext cx="5632453" cy="3428999"/>
          </a:xfrm>
          <a:custGeom>
            <a:avLst/>
            <a:gdLst/>
            <a:ahLst/>
            <a:cxnLst/>
            <a:rect l="l" t="t" r="r" b="b"/>
            <a:pathLst>
              <a:path w="5632453" h="3428999">
                <a:moveTo>
                  <a:pt x="0" y="0"/>
                </a:moveTo>
                <a:lnTo>
                  <a:pt x="5632453" y="0"/>
                </a:lnTo>
                <a:lnTo>
                  <a:pt x="5632453" y="3428999"/>
                </a:lnTo>
                <a:lnTo>
                  <a:pt x="0" y="3428999"/>
                </a:lnTo>
                <a:close/>
              </a:path>
            </a:pathLst>
          </a:custGeom>
        </p:spPr>
      </p:pic>
      <p:sp>
        <p:nvSpPr>
          <p:cNvPr id="60" name="Rectangle 59">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9980" y="1609287"/>
            <a:ext cx="5437187" cy="3908841"/>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kern="1200" dirty="0">
                <a:latin typeface="+mn-lt"/>
                <a:ea typeface="+mn-ea"/>
                <a:cs typeface="+mn-cs"/>
              </a:rPr>
              <a:t>A graphical notation used to construct and visualize object-oriented systems.</a:t>
            </a:r>
          </a:p>
          <a:p>
            <a:pPr marL="342900" indent="-342900">
              <a:lnSpc>
                <a:spcPct val="100000"/>
              </a:lnSpc>
              <a:buFont typeface="Arial" panose="020B0604020202020204" pitchFamily="34" charset="0"/>
              <a:buChar char="•"/>
            </a:pPr>
            <a:r>
              <a:rPr lang="en-US" kern="1200" dirty="0">
                <a:latin typeface="+mn-lt"/>
                <a:ea typeface="+mn-ea"/>
                <a:cs typeface="+mn-cs"/>
              </a:rPr>
              <a:t>Specifically, a Class </a:t>
            </a:r>
            <a:r>
              <a:rPr lang="en-US" dirty="0"/>
              <a:t>D</a:t>
            </a:r>
            <a:r>
              <a:rPr lang="en-US" kern="1200" dirty="0">
                <a:latin typeface="+mn-lt"/>
                <a:ea typeface="+mn-ea"/>
                <a:cs typeface="+mn-cs"/>
              </a:rPr>
              <a:t>iagram is a type of static structure that describes the structure of a system by showing the systems classes, their attributes, methods, and the relationships among objects.</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2892039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9" name="Freeform: Shape 18">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Oval 19">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4" name="Rectangle 2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82F0387-A04D-40C2-BFDC-0B7FB610DDCB}"/>
              </a:ext>
            </a:extLst>
          </p:cNvPr>
          <p:cNvSpPr txBox="1"/>
          <p:nvPr/>
        </p:nvSpPr>
        <p:spPr>
          <a:xfrm>
            <a:off x="363888" y="312244"/>
            <a:ext cx="5437185" cy="1561012"/>
          </a:xfrm>
          <a:prstGeom prst="rect">
            <a:avLst/>
          </a:prstGeom>
        </p:spPr>
        <p:txBody>
          <a:bodyPr vert="horz" wrap="square" lIns="0" tIns="0" rIns="0" bIns="0" rtlCol="0" anchor="b" anchorCtr="0">
            <a:normAutofit/>
          </a:bodyPr>
          <a:lstStyle/>
          <a:p>
            <a:pPr>
              <a:spcBef>
                <a:spcPct val="0"/>
              </a:spcBef>
              <a:spcAft>
                <a:spcPts val="600"/>
              </a:spcAft>
            </a:pPr>
            <a:r>
              <a:rPr lang="en-US" sz="4800" dirty="0">
                <a:latin typeface="+mj-lt"/>
                <a:ea typeface="+mj-ea"/>
                <a:cs typeface="+mj-cs"/>
              </a:rPr>
              <a:t>Class Diagrams vs Domain Models</a:t>
            </a:r>
          </a:p>
        </p:txBody>
      </p:sp>
      <p:sp>
        <p:nvSpPr>
          <p:cNvPr id="9" name="TextBox 8">
            <a:extLst>
              <a:ext uri="{FF2B5EF4-FFF2-40B4-BE49-F238E27FC236}">
                <a16:creationId xmlns:a16="http://schemas.microsoft.com/office/drawing/2014/main" id="{C5A61F61-B644-4C6D-BC1D-8681DE7F0CFC}"/>
              </a:ext>
            </a:extLst>
          </p:cNvPr>
          <p:cNvSpPr txBox="1"/>
          <p:nvPr/>
        </p:nvSpPr>
        <p:spPr>
          <a:xfrm>
            <a:off x="275431" y="2344103"/>
            <a:ext cx="5633580" cy="2668916"/>
          </a:xfrm>
          <a:prstGeom prst="rect">
            <a:avLst/>
          </a:prstGeom>
        </p:spPr>
        <p:txBody>
          <a:bodyPr vert="horz" wrap="square" lIns="0" tIns="0" rIns="0" bIns="0" rtlCol="0" anchor="t">
            <a:normAutofit fontScale="92500" lnSpcReduction="20000"/>
          </a:bodyPr>
          <a:lstStyle/>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models are conceptual while class diagrams are logical (Solution-independent)</a:t>
            </a:r>
          </a:p>
          <a:p>
            <a:pPr marL="57150">
              <a:lnSpc>
                <a:spcPct val="110000"/>
              </a:lnSpc>
              <a:spcAft>
                <a:spcPts val="800"/>
              </a:spcAft>
            </a:pPr>
            <a:endParaRPr lang="en-US" sz="2000" dirty="0">
              <a:solidFill>
                <a:schemeClr val="tx1">
                  <a:alpha val="60000"/>
                </a:schemeClr>
              </a:solidFill>
            </a:endParaRPr>
          </a:p>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 classes show only important attributes with no methods</a:t>
            </a:r>
          </a:p>
          <a:p>
            <a:pPr marL="57150">
              <a:lnSpc>
                <a:spcPct val="110000"/>
              </a:lnSpc>
              <a:spcAft>
                <a:spcPts val="800"/>
              </a:spcAft>
            </a:pPr>
            <a:endParaRPr lang="en-US" sz="2000" dirty="0">
              <a:solidFill>
                <a:schemeClr val="tx1">
                  <a:alpha val="60000"/>
                </a:schemeClr>
              </a:solidFill>
            </a:endParaRPr>
          </a:p>
          <a:p>
            <a:pPr marL="285750" indent="-228600">
              <a:lnSpc>
                <a:spcPct val="110000"/>
              </a:lnSpc>
              <a:spcAft>
                <a:spcPts val="800"/>
              </a:spcAft>
              <a:buFont typeface="Arial" panose="020B0604020202020204" pitchFamily="34" charset="0"/>
              <a:buChar char="•"/>
            </a:pPr>
            <a:r>
              <a:rPr lang="en-US" sz="2000" dirty="0">
                <a:solidFill>
                  <a:schemeClr val="tx1">
                    <a:alpha val="60000"/>
                  </a:schemeClr>
                </a:solidFill>
              </a:rPr>
              <a:t>Domain models are platform independent, and attributes do not have data types specified.  </a:t>
            </a:r>
          </a:p>
        </p:txBody>
      </p:sp>
      <p:pic>
        <p:nvPicPr>
          <p:cNvPr id="13" name="Picture 12">
            <a:extLst>
              <a:ext uri="{FF2B5EF4-FFF2-40B4-BE49-F238E27FC236}">
                <a16:creationId xmlns:a16="http://schemas.microsoft.com/office/drawing/2014/main" id="{90C3BE5C-F74B-433A-9D13-7A4E16ED4B56}"/>
              </a:ext>
            </a:extLst>
          </p:cNvPr>
          <p:cNvPicPr>
            <a:picLocks noChangeAspect="1"/>
          </p:cNvPicPr>
          <p:nvPr/>
        </p:nvPicPr>
        <p:blipFill>
          <a:blip r:embed="rId2"/>
          <a:stretch>
            <a:fillRect/>
          </a:stretch>
        </p:blipFill>
        <p:spPr>
          <a:xfrm>
            <a:off x="5988048" y="1548202"/>
            <a:ext cx="6124915" cy="3828070"/>
          </a:xfrm>
          <a:custGeom>
            <a:avLst/>
            <a:gdLst/>
            <a:ahLst/>
            <a:cxnLst/>
            <a:rect l="l" t="t" r="r" b="b"/>
            <a:pathLst>
              <a:path w="4713922" h="5759450">
                <a:moveTo>
                  <a:pt x="0" y="0"/>
                </a:moveTo>
                <a:lnTo>
                  <a:pt x="4713922" y="0"/>
                </a:lnTo>
                <a:lnTo>
                  <a:pt x="4713922" y="5759450"/>
                </a:lnTo>
                <a:lnTo>
                  <a:pt x="0" y="5759450"/>
                </a:lnTo>
                <a:close/>
              </a:path>
            </a:pathLst>
          </a:custGeom>
        </p:spPr>
      </p:pic>
      <p:sp>
        <p:nvSpPr>
          <p:cNvPr id="5" name="Slide Number Placeholder 4">
            <a:extLst>
              <a:ext uri="{FF2B5EF4-FFF2-40B4-BE49-F238E27FC236}">
                <a16:creationId xmlns:a16="http://schemas.microsoft.com/office/drawing/2014/main" id="{4179DE51-28B5-4CB0-AD1A-7ADE08D01BC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286569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What is a class?</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63888" y="1402080"/>
            <a:ext cx="5437187" cy="443841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1800" dirty="0"/>
              <a:t>Blueprint of an object.</a:t>
            </a:r>
          </a:p>
          <a:p>
            <a:pPr marL="800100" lvl="1"/>
            <a:r>
              <a:rPr lang="en-US" sz="1200" dirty="0"/>
              <a:t>Objects and classes go hand in hand. Classes are what create objects.</a:t>
            </a:r>
          </a:p>
          <a:p>
            <a:pPr marL="342900">
              <a:buFont typeface="Arial" panose="020B0604020202020204" pitchFamily="34" charset="0"/>
              <a:buChar char="•"/>
            </a:pPr>
            <a:r>
              <a:rPr lang="en-US" sz="1800" dirty="0"/>
              <a:t>Describe what an object will be but isn’t the object itself.</a:t>
            </a:r>
          </a:p>
          <a:p>
            <a:pPr marL="457200" lvl="1"/>
            <a:r>
              <a:rPr lang="en-US" sz="1200" dirty="0"/>
              <a:t>Classes describe the type of objects, while objects are usable instances of classes. </a:t>
            </a:r>
          </a:p>
          <a:p>
            <a:pPr marL="457200" lvl="1"/>
            <a:r>
              <a:rPr lang="en-US" sz="1200" dirty="0"/>
              <a:t>Each object is built from the same set of blueprints and therefore contains the same components (properties and methods.</a:t>
            </a:r>
          </a:p>
          <a:p>
            <a:pPr marL="457200" lvl="1"/>
            <a:r>
              <a:rPr lang="en-US" sz="1200" dirty="0"/>
              <a:t>An object is an instance of a class and object – Objects have states and behaviors.</a:t>
            </a:r>
          </a:p>
        </p:txBody>
      </p:sp>
      <p:pic>
        <p:nvPicPr>
          <p:cNvPr id="1026" name="Picture 2" descr="What is a class?">
            <a:extLst>
              <a:ext uri="{FF2B5EF4-FFF2-40B4-BE49-F238E27FC236}">
                <a16:creationId xmlns:a16="http://schemas.microsoft.com/office/drawing/2014/main" id="{7A34841D-7738-9B40-B55B-45DEA251E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4422" y="1352176"/>
            <a:ext cx="5893689" cy="415364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6AE6D86-C220-BE47-A41B-1C0B714449A8}"/>
              </a:ext>
            </a:extLst>
          </p:cNvPr>
          <p:cNvSpPr txBox="1"/>
          <p:nvPr/>
        </p:nvSpPr>
        <p:spPr>
          <a:xfrm>
            <a:off x="6072088" y="5524650"/>
            <a:ext cx="5554469" cy="369332"/>
          </a:xfrm>
          <a:prstGeom prst="rect">
            <a:avLst/>
          </a:prstGeom>
          <a:noFill/>
        </p:spPr>
        <p:txBody>
          <a:bodyPr wrap="none" rtlCol="0">
            <a:spAutoFit/>
          </a:bodyPr>
          <a:lstStyle/>
          <a:p>
            <a:r>
              <a:rPr lang="en-US" dirty="0"/>
              <a:t>A dog has states – color, name, breed as well as behaviors</a:t>
            </a:r>
          </a:p>
        </p:txBody>
      </p:sp>
    </p:spTree>
    <p:extLst>
      <p:ext uri="{BB962C8B-B14F-4D97-AF65-F5344CB8AC3E}">
        <p14:creationId xmlns:p14="http://schemas.microsoft.com/office/powerpoint/2010/main" val="384790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425194" y="4317980"/>
            <a:ext cx="4892073" cy="2009158"/>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3600" dirty="0"/>
              <a:t>UML Class Notation</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63888" y="1402080"/>
            <a:ext cx="5437187" cy="4438412"/>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1800" dirty="0"/>
              <a:t>A class represents a concept which encapsulates state (attributes) and behaviors (operations).</a:t>
            </a:r>
          </a:p>
          <a:p>
            <a:pPr marL="342900">
              <a:buFont typeface="Arial" panose="020B0604020202020204" pitchFamily="34" charset="0"/>
              <a:buChar char="•"/>
            </a:pPr>
            <a:r>
              <a:rPr lang="en-US" sz="1800" dirty="0"/>
              <a:t>Each attribute has type.</a:t>
            </a:r>
          </a:p>
          <a:p>
            <a:pPr marL="342900">
              <a:buFont typeface="Arial" panose="020B0604020202020204" pitchFamily="34" charset="0"/>
              <a:buChar char="•"/>
            </a:pPr>
            <a:r>
              <a:rPr lang="en-US" sz="1800" dirty="0"/>
              <a:t>Each operation has a signature.</a:t>
            </a:r>
          </a:p>
          <a:p>
            <a:pPr marL="342900">
              <a:buFont typeface="Arial" panose="020B0604020202020204" pitchFamily="34" charset="0"/>
              <a:buChar char="•"/>
            </a:pPr>
            <a:r>
              <a:rPr lang="en-US" sz="1800" dirty="0"/>
              <a:t>In a class diagram, the class name is the </a:t>
            </a:r>
            <a:r>
              <a:rPr lang="en-US" sz="1800" i="1" dirty="0"/>
              <a:t>only mandatory information.</a:t>
            </a:r>
            <a:endParaRPr lang="en-US" sz="1800" dirty="0"/>
          </a:p>
        </p:txBody>
      </p:sp>
      <p:pic>
        <p:nvPicPr>
          <p:cNvPr id="3076" name="Picture 4" descr="UML Class Notation">
            <a:extLst>
              <a:ext uri="{FF2B5EF4-FFF2-40B4-BE49-F238E27FC236}">
                <a16:creationId xmlns:a16="http://schemas.microsoft.com/office/drawing/2014/main" id="{F392F429-83B9-9045-AA5A-C107E98025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9662" y="4211866"/>
            <a:ext cx="5437186" cy="17902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7531EB0-8A04-3F46-87DE-104BD8ED849D}"/>
              </a:ext>
            </a:extLst>
          </p:cNvPr>
          <p:cNvSpPr txBox="1"/>
          <p:nvPr/>
        </p:nvSpPr>
        <p:spPr>
          <a:xfrm>
            <a:off x="8043663" y="3645634"/>
            <a:ext cx="2164567" cy="369332"/>
          </a:xfrm>
          <a:prstGeom prst="rect">
            <a:avLst/>
          </a:prstGeom>
          <a:noFill/>
        </p:spPr>
        <p:txBody>
          <a:bodyPr wrap="none" rtlCol="0">
            <a:spAutoFit/>
          </a:bodyPr>
          <a:lstStyle/>
          <a:p>
            <a:r>
              <a:rPr lang="en-US" dirty="0"/>
              <a:t>Two types of classes.</a:t>
            </a:r>
          </a:p>
        </p:txBody>
      </p:sp>
      <p:pic>
        <p:nvPicPr>
          <p:cNvPr id="21" name="Picture 20" descr="Graphical user interface, text, application&#10;&#10;Description automatically generated">
            <a:extLst>
              <a:ext uri="{FF2B5EF4-FFF2-40B4-BE49-F238E27FC236}">
                <a16:creationId xmlns:a16="http://schemas.microsoft.com/office/drawing/2014/main" id="{EC6DA00F-8F05-4232-8E10-C4FED3529C3A}"/>
              </a:ext>
            </a:extLst>
          </p:cNvPr>
          <p:cNvPicPr>
            <a:picLocks noChangeAspect="1"/>
          </p:cNvPicPr>
          <p:nvPr/>
        </p:nvPicPr>
        <p:blipFill>
          <a:blip r:embed="rId5"/>
          <a:stretch>
            <a:fillRect/>
          </a:stretch>
        </p:blipFill>
        <p:spPr>
          <a:xfrm>
            <a:off x="7658762" y="367219"/>
            <a:ext cx="2745583" cy="2422574"/>
          </a:xfrm>
          <a:custGeom>
            <a:avLst/>
            <a:gdLst/>
            <a:ahLst/>
            <a:cxnLst/>
            <a:rect l="l" t="t" r="r" b="b"/>
            <a:pathLst>
              <a:path w="5083992" h="2880518">
                <a:moveTo>
                  <a:pt x="0" y="0"/>
                </a:moveTo>
                <a:lnTo>
                  <a:pt x="5083992" y="0"/>
                </a:lnTo>
                <a:lnTo>
                  <a:pt x="5083992" y="2880518"/>
                </a:lnTo>
                <a:lnTo>
                  <a:pt x="0" y="2880518"/>
                </a:lnTo>
                <a:close/>
              </a:path>
            </a:pathLst>
          </a:custGeom>
        </p:spPr>
      </p:pic>
    </p:spTree>
    <p:extLst>
      <p:ext uri="{BB962C8B-B14F-4D97-AF65-F5344CB8AC3E}">
        <p14:creationId xmlns:p14="http://schemas.microsoft.com/office/powerpoint/2010/main" val="1819305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721" r="-2" b="-2"/>
          <a:stretch/>
        </p:blipFill>
        <p:spPr>
          <a:xfrm>
            <a:off x="6470186" y="2139974"/>
            <a:ext cx="4892073" cy="2771775"/>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3" name="Group 7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95" name="Freeform: Shape 7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8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8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Freeform: Shape 8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00" name="Rectangle 8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86">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9" name="Group 88">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90"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4" name="Freeform: Shape 93">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Freeform: Shape 95">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
        <p:nvSpPr>
          <p:cNvPr id="56" name="Title 14">
            <a:extLst>
              <a:ext uri="{FF2B5EF4-FFF2-40B4-BE49-F238E27FC236}">
                <a16:creationId xmlns:a16="http://schemas.microsoft.com/office/drawing/2014/main" id="{C1711053-9C9D-44B6-ACF8-60DB21BFEC8B}"/>
              </a:ext>
            </a:extLst>
          </p:cNvPr>
          <p:cNvSpPr txBox="1">
            <a:spLocks/>
          </p:cNvSpPr>
          <p:nvPr/>
        </p:nvSpPr>
        <p:spPr>
          <a:xfrm>
            <a:off x="335059" y="313014"/>
            <a:ext cx="5437186" cy="62330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6400" kern="1200">
                <a:solidFill>
                  <a:schemeClr val="tx1"/>
                </a:solidFill>
                <a:latin typeface="+mj-lt"/>
                <a:ea typeface="+mj-ea"/>
                <a:cs typeface="+mj-cs"/>
              </a:defRPr>
            </a:lvl1pPr>
          </a:lstStyle>
          <a:p>
            <a:pPr>
              <a:lnSpc>
                <a:spcPct val="100000"/>
              </a:lnSpc>
            </a:pPr>
            <a:r>
              <a:rPr lang="en-US" sz="2800" dirty="0"/>
              <a:t>UML Class Notation cont.</a:t>
            </a:r>
          </a:p>
        </p:txBody>
      </p:sp>
      <p:sp>
        <p:nvSpPr>
          <p:cNvPr id="58" name="Subtitle 15">
            <a:extLst>
              <a:ext uri="{FF2B5EF4-FFF2-40B4-BE49-F238E27FC236}">
                <a16:creationId xmlns:a16="http://schemas.microsoft.com/office/drawing/2014/main" id="{1FF43696-032D-42BD-9580-29E4CA3FC95C}"/>
              </a:ext>
            </a:extLst>
          </p:cNvPr>
          <p:cNvSpPr txBox="1">
            <a:spLocks/>
          </p:cNvSpPr>
          <p:nvPr/>
        </p:nvSpPr>
        <p:spPr>
          <a:xfrm>
            <a:off x="383382" y="2939463"/>
            <a:ext cx="10978877" cy="3370849"/>
          </a:xfrm>
          <a:prstGeom prst="rect">
            <a:avLst/>
          </a:prstGeom>
        </p:spPr>
        <p:txBody>
          <a:bodyPr vert="horz" wrap="square" lIns="0" tIns="0" rIns="0" bIns="0" rtlCol="0" anchor="t">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Font typeface="Arial" panose="020B0604020202020204" pitchFamily="34" charset="0"/>
              <a:buChar char="•"/>
            </a:pPr>
            <a:r>
              <a:rPr lang="en-US" sz="1800" dirty="0"/>
              <a:t>Class name appears in the first partition</a:t>
            </a:r>
          </a:p>
          <a:p>
            <a:pPr marL="342900">
              <a:buFont typeface="Arial" panose="020B0604020202020204" pitchFamily="34" charset="0"/>
              <a:buChar char="•"/>
            </a:pPr>
            <a:r>
              <a:rPr lang="en-US" sz="1800" dirty="0"/>
              <a:t>Class Attributes, shown in second partition, map onto member variables (data members) in code.</a:t>
            </a:r>
          </a:p>
          <a:p>
            <a:pPr marL="800100" lvl="1"/>
            <a:r>
              <a:rPr lang="en-US" dirty="0"/>
              <a:t>Attribute type is shown after the colon.</a:t>
            </a:r>
          </a:p>
          <a:p>
            <a:pPr marL="342900">
              <a:buFont typeface="Arial" panose="020B0604020202020204" pitchFamily="34" charset="0"/>
              <a:buChar char="•"/>
            </a:pPr>
            <a:r>
              <a:rPr lang="en-US" sz="1800" dirty="0"/>
              <a:t>Class Operations are shown in the third partition. They are the services the class provides.</a:t>
            </a:r>
          </a:p>
          <a:p>
            <a:pPr marL="800100" lvl="1"/>
            <a:r>
              <a:rPr lang="en-US" dirty="0"/>
              <a:t>The return type is shown after the colon at the end of the method signature.</a:t>
            </a:r>
          </a:p>
          <a:p>
            <a:pPr marL="800100" lvl="1"/>
            <a:r>
              <a:rPr lang="en-US" dirty="0"/>
              <a:t>The return type of method parameters are shown after the colon following the parameter name. Operations map onto class methods in code</a:t>
            </a:r>
          </a:p>
        </p:txBody>
      </p:sp>
      <p:pic>
        <p:nvPicPr>
          <p:cNvPr id="5122" name="Picture 2" descr="Class Operations">
            <a:extLst>
              <a:ext uri="{FF2B5EF4-FFF2-40B4-BE49-F238E27FC236}">
                <a16:creationId xmlns:a16="http://schemas.microsoft.com/office/drawing/2014/main" id="{B23E2410-CE97-2E44-8322-3FE488C7A3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559" y="792867"/>
            <a:ext cx="66167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0921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535</TotalTime>
  <Words>1856</Words>
  <Application>Microsoft Office PowerPoint</Application>
  <PresentationFormat>Widescreen</PresentationFormat>
  <Paragraphs>268</Paragraphs>
  <Slides>31</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Calibri</vt:lpstr>
      <vt:lpstr>Courier New</vt:lpstr>
      <vt:lpstr>Gill Sans MT</vt:lpstr>
      <vt:lpstr>Gill Sans MT (Body)</vt:lpstr>
      <vt:lpstr>Roboto</vt:lpstr>
      <vt:lpstr>Source Sans Pro</vt:lpstr>
      <vt:lpstr>Times New Roman</vt:lpstr>
      <vt:lpstr>Walbaum Display</vt:lpstr>
      <vt:lpstr>Wingdings</vt:lpstr>
      <vt:lpstr>3DFloatVTI</vt:lpstr>
      <vt:lpstr>UML – Class Diagram</vt:lpstr>
      <vt:lpstr>Agenda</vt:lpstr>
      <vt:lpstr>Modeling</vt:lpstr>
      <vt:lpstr>What is UML?</vt:lpstr>
      <vt:lpstr>What is UML Class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Relationships Between Classes</vt:lpstr>
      <vt:lpstr>PowerPoint Presentation</vt:lpstr>
      <vt:lpstr>Inheritance cont.</vt:lpstr>
      <vt:lpstr>Association</vt:lpstr>
      <vt:lpstr>PowerPoint Presentation</vt:lpstr>
      <vt:lpstr>Aggregation</vt:lpstr>
      <vt:lpstr>Composition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and A</vt:lpstr>
      <vt:lpstr>Summary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ULM – Class Diagram</dc:title>
  <dc:creator>natnael tsige</dc:creator>
  <cp:lastModifiedBy>Hilda Clement</cp:lastModifiedBy>
  <cp:revision>20</cp:revision>
  <dcterms:created xsi:type="dcterms:W3CDTF">2021-11-04T19:30:52Z</dcterms:created>
  <dcterms:modified xsi:type="dcterms:W3CDTF">2021-11-12T01:31:10Z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