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34"/>
  </p:notesMasterIdLst>
  <p:handoutMasterIdLst>
    <p:handoutMasterId r:id="rId35"/>
  </p:handoutMasterIdLst>
  <p:sldIdLst>
    <p:sldId id="257" r:id="rId5"/>
    <p:sldId id="393" r:id="rId6"/>
    <p:sldId id="420" r:id="rId7"/>
    <p:sldId id="392" r:id="rId8"/>
    <p:sldId id="398" r:id="rId9"/>
    <p:sldId id="405" r:id="rId10"/>
    <p:sldId id="406" r:id="rId11"/>
    <p:sldId id="407" r:id="rId12"/>
    <p:sldId id="408" r:id="rId13"/>
    <p:sldId id="394" r:id="rId14"/>
    <p:sldId id="409" r:id="rId15"/>
    <p:sldId id="410" r:id="rId16"/>
    <p:sldId id="400" r:id="rId17"/>
    <p:sldId id="411" r:id="rId18"/>
    <p:sldId id="399" r:id="rId19"/>
    <p:sldId id="397" r:id="rId20"/>
    <p:sldId id="412" r:id="rId21"/>
    <p:sldId id="401" r:id="rId22"/>
    <p:sldId id="404" r:id="rId23"/>
    <p:sldId id="414" r:id="rId24"/>
    <p:sldId id="415" r:id="rId25"/>
    <p:sldId id="416" r:id="rId26"/>
    <p:sldId id="421" r:id="rId27"/>
    <p:sldId id="417" r:id="rId28"/>
    <p:sldId id="418" r:id="rId29"/>
    <p:sldId id="419" r:id="rId30"/>
    <p:sldId id="268" r:id="rId31"/>
    <p:sldId id="321" r:id="rId32"/>
    <p:sldId id="391"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333" autoAdjust="0"/>
    <p:restoredTop sz="71328" autoAdjust="0"/>
  </p:normalViewPr>
  <p:slideViewPr>
    <p:cSldViewPr snapToGrid="0">
      <p:cViewPr varScale="1">
        <p:scale>
          <a:sx n="81" d="100"/>
          <a:sy n="81" d="100"/>
        </p:scale>
        <p:origin x="1614" y="90"/>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11/11/2021</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11/11/2021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15608359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12</a:t>
            </a:fld>
            <a:endParaRPr lang="en-US"/>
          </a:p>
        </p:txBody>
      </p:sp>
    </p:spTree>
    <p:extLst>
      <p:ext uri="{BB962C8B-B14F-4D97-AF65-F5344CB8AC3E}">
        <p14:creationId xmlns:p14="http://schemas.microsoft.com/office/powerpoint/2010/main" val="26699621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Classes can be related to each other in several ways. </a:t>
            </a:r>
          </a:p>
          <a:p>
            <a:r>
              <a:rPr lang="en-US" dirty="0"/>
              <a:t>Here is a list showing the different types of relationships classes can have. </a:t>
            </a:r>
          </a:p>
          <a:p>
            <a:r>
              <a:rPr lang="en-US" dirty="0"/>
              <a:t>We would go through each one of them in the next couple of slides.</a:t>
            </a:r>
          </a:p>
        </p:txBody>
      </p:sp>
      <p:sp>
        <p:nvSpPr>
          <p:cNvPr id="4" name="Slide Number Placeholder 3"/>
          <p:cNvSpPr>
            <a:spLocks noGrp="1"/>
          </p:cNvSpPr>
          <p:nvPr>
            <p:ph type="sldNum" sz="quarter" idx="5"/>
          </p:nvPr>
        </p:nvSpPr>
        <p:spPr/>
        <p:txBody>
          <a:bodyPr/>
          <a:lstStyle/>
          <a:p>
            <a:fld id="{1983A999-5E0E-42CA-8400-604AE921FF7C}" type="slidenum">
              <a:rPr lang="en-US" smtClean="0"/>
              <a:t>13</a:t>
            </a:fld>
            <a:endParaRPr lang="en-US"/>
          </a:p>
        </p:txBody>
      </p:sp>
    </p:spTree>
    <p:extLst>
      <p:ext uri="{BB962C8B-B14F-4D97-AF65-F5344CB8AC3E}">
        <p14:creationId xmlns:p14="http://schemas.microsoft.com/office/powerpoint/2010/main" val="23397407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14</a:t>
            </a:fld>
            <a:endParaRPr lang="en-US"/>
          </a:p>
        </p:txBody>
      </p:sp>
    </p:spTree>
    <p:extLst>
      <p:ext uri="{BB962C8B-B14F-4D97-AF65-F5344CB8AC3E}">
        <p14:creationId xmlns:p14="http://schemas.microsoft.com/office/powerpoint/2010/main" val="7157940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15</a:t>
            </a:fld>
            <a:endParaRPr lang="en-US"/>
          </a:p>
        </p:txBody>
      </p:sp>
    </p:spTree>
    <p:extLst>
      <p:ext uri="{BB962C8B-B14F-4D97-AF65-F5344CB8AC3E}">
        <p14:creationId xmlns:p14="http://schemas.microsoft.com/office/powerpoint/2010/main" val="23560751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association is a broad term that encompasses any logical relationship between classes.</a:t>
            </a:r>
          </a:p>
          <a:p>
            <a:r>
              <a:rPr lang="en-US" dirty="0"/>
              <a:t>In the example seen here, a passenger and an airline are linked. This is shown by just a simple straight line from one class to the other.</a:t>
            </a:r>
            <a:br>
              <a:rPr lang="en-US" dirty="0"/>
            </a:br>
            <a:br>
              <a:rPr lang="en-US" dirty="0"/>
            </a:br>
            <a:r>
              <a:rPr lang="en-US" dirty="0"/>
              <a:t>An association can be reflexive or directed.</a:t>
            </a:r>
          </a:p>
          <a:p>
            <a:endParaRPr lang="en-US" dirty="0"/>
          </a:p>
          <a:p>
            <a:r>
              <a:rPr lang="en-US" dirty="0"/>
              <a:t>A reflexive association as seen here occurs when a class has multiple functions. With the example of a staff member of an airline, he/she may be a pilot, guard, maintenance engineer etc. </a:t>
            </a:r>
          </a:p>
          <a:p>
            <a:endParaRPr lang="en-US" dirty="0"/>
          </a:p>
          <a:p>
            <a:r>
              <a:rPr lang="en-US" dirty="0"/>
              <a:t>Directed association occurs when there is a directional flow of classes. Having the container-contained relationship.</a:t>
            </a:r>
          </a:p>
          <a:p>
            <a:r>
              <a:rPr lang="en-US" dirty="0"/>
              <a:t>In our example here, an airplane contains passengers.</a:t>
            </a:r>
          </a:p>
        </p:txBody>
      </p:sp>
      <p:sp>
        <p:nvSpPr>
          <p:cNvPr id="4" name="Slide Number Placeholder 3"/>
          <p:cNvSpPr>
            <a:spLocks noGrp="1"/>
          </p:cNvSpPr>
          <p:nvPr>
            <p:ph type="sldNum" sz="quarter" idx="5"/>
          </p:nvPr>
        </p:nvSpPr>
        <p:spPr/>
        <p:txBody>
          <a:bodyPr/>
          <a:lstStyle/>
          <a:p>
            <a:fld id="{1983A999-5E0E-42CA-8400-604AE921FF7C}" type="slidenum">
              <a:rPr lang="en-US" smtClean="0"/>
              <a:t>16</a:t>
            </a:fld>
            <a:endParaRPr lang="en-US"/>
          </a:p>
        </p:txBody>
      </p:sp>
    </p:spTree>
    <p:extLst>
      <p:ext uri="{BB962C8B-B14F-4D97-AF65-F5344CB8AC3E}">
        <p14:creationId xmlns:p14="http://schemas.microsoft.com/office/powerpoint/2010/main" val="13454972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50000"/>
              </a:lnSpc>
            </a:pPr>
            <a:r>
              <a:rPr lang="en-US" sz="1200" b="0" dirty="0"/>
              <a:t>Cardinality indicates the number of instances of one class linked to one instance of the other class. </a:t>
            </a:r>
          </a:p>
          <a:p>
            <a:pPr>
              <a:lnSpc>
                <a:spcPct val="150000"/>
              </a:lnSpc>
            </a:pPr>
            <a:r>
              <a:rPr lang="en-US" sz="1200" dirty="0"/>
              <a:t>For example, one company will have one or more employees, but each employee works for just one company.</a:t>
            </a:r>
          </a:p>
          <a:p>
            <a:pPr>
              <a:lnSpc>
                <a:spcPct val="150000"/>
              </a:lnSpc>
            </a:pPr>
            <a:r>
              <a:rPr lang="en-US" sz="1200" dirty="0"/>
              <a:t>Another example is the pages to book or chapters to book relationship seen here. One book can have many chapters.</a:t>
            </a:r>
          </a:p>
          <a:p>
            <a:pPr>
              <a:lnSpc>
                <a:spcPct val="150000"/>
              </a:lnSpc>
            </a:pPr>
            <a:r>
              <a:rPr lang="en-US" sz="1200" dirty="0"/>
              <a:t>Cardinality is expressed in terms of:</a:t>
            </a:r>
          </a:p>
          <a:p>
            <a:pPr marL="285750" indent="-285750">
              <a:lnSpc>
                <a:spcPct val="150000"/>
              </a:lnSpc>
              <a:buFont typeface="Arial" panose="020B0604020202020204" pitchFamily="34" charset="0"/>
              <a:buChar char="•"/>
            </a:pPr>
            <a:r>
              <a:rPr lang="en-US" sz="1200" dirty="0"/>
              <a:t>One to one</a:t>
            </a:r>
          </a:p>
          <a:p>
            <a:pPr marL="285750" indent="-285750">
              <a:lnSpc>
                <a:spcPct val="150000"/>
              </a:lnSpc>
              <a:buFont typeface="Arial" panose="020B0604020202020204" pitchFamily="34" charset="0"/>
              <a:buChar char="•"/>
            </a:pPr>
            <a:r>
              <a:rPr lang="en-US" sz="1200" dirty="0"/>
              <a:t>One to many</a:t>
            </a:r>
          </a:p>
          <a:p>
            <a:pPr marL="285750" indent="-285750">
              <a:lnSpc>
                <a:spcPct val="150000"/>
              </a:lnSpc>
              <a:buFont typeface="Arial" panose="020B0604020202020204" pitchFamily="34" charset="0"/>
              <a:buChar char="•"/>
            </a:pPr>
            <a:r>
              <a:rPr lang="en-US" sz="1200" dirty="0"/>
              <a:t>Many to many</a:t>
            </a:r>
          </a:p>
          <a:p>
            <a:br>
              <a:rPr lang="en-US" dirty="0"/>
            </a:br>
            <a:r>
              <a:rPr lang="en-US" dirty="0"/>
              <a:t>Is there another potential relationship that can be seen from this example on the slide?</a:t>
            </a:r>
            <a:br>
              <a:rPr lang="en-US" dirty="0"/>
            </a:br>
            <a:r>
              <a:rPr lang="en-US" dirty="0"/>
              <a:t>Pages to Chapter. 1 …* relationship.</a:t>
            </a:r>
          </a:p>
        </p:txBody>
      </p:sp>
      <p:sp>
        <p:nvSpPr>
          <p:cNvPr id="4" name="Slide Number Placeholder 3"/>
          <p:cNvSpPr>
            <a:spLocks noGrp="1"/>
          </p:cNvSpPr>
          <p:nvPr>
            <p:ph type="sldNum" sz="quarter" idx="5"/>
          </p:nvPr>
        </p:nvSpPr>
        <p:spPr/>
        <p:txBody>
          <a:bodyPr/>
          <a:lstStyle/>
          <a:p>
            <a:fld id="{1983A999-5E0E-42CA-8400-604AE921FF7C}" type="slidenum">
              <a:rPr lang="en-US" smtClean="0"/>
              <a:t>17</a:t>
            </a:fld>
            <a:endParaRPr lang="en-US"/>
          </a:p>
        </p:txBody>
      </p:sp>
    </p:spTree>
    <p:extLst>
      <p:ext uri="{BB962C8B-B14F-4D97-AF65-F5344CB8AC3E}">
        <p14:creationId xmlns:p14="http://schemas.microsoft.com/office/powerpoint/2010/main" val="29386820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special type of association.</a:t>
            </a:r>
          </a:p>
          <a:p>
            <a:pPr marL="285750" indent="-285750">
              <a:buFont typeface="Arial" panose="020B0604020202020204" pitchFamily="34" charset="0"/>
              <a:buChar char="•"/>
            </a:pPr>
            <a:r>
              <a:rPr lang="en-US" dirty="0"/>
              <a:t>It represents a "part of" relationship.</a:t>
            </a:r>
          </a:p>
          <a:p>
            <a:pPr marL="285750" indent="-285750">
              <a:buFont typeface="Arial" panose="020B0604020202020204" pitchFamily="34" charset="0"/>
              <a:buChar char="•"/>
            </a:pPr>
            <a:r>
              <a:rPr lang="en-US" dirty="0"/>
              <a:t>Class2 is part of Class1.</a:t>
            </a:r>
          </a:p>
          <a:p>
            <a:pPr marL="285750" indent="-285750">
              <a:buFont typeface="Arial" panose="020B0604020202020204" pitchFamily="34" charset="0"/>
              <a:buChar char="•"/>
            </a:pPr>
            <a:r>
              <a:rPr lang="en-US" dirty="0"/>
              <a:t>Many instances (denoted by the *) of Class2 can be associated with Class1.</a:t>
            </a:r>
          </a:p>
          <a:p>
            <a:pPr marL="285750" indent="-285750">
              <a:buFont typeface="Arial" panose="020B0604020202020204" pitchFamily="34" charset="0"/>
              <a:buChar char="•"/>
            </a:pPr>
            <a:r>
              <a:rPr lang="en-US" dirty="0"/>
              <a:t>Objects of Class1 and Class2 have separate lifetimes.</a:t>
            </a:r>
          </a:p>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18</a:t>
            </a:fld>
            <a:endParaRPr lang="en-US"/>
          </a:p>
        </p:txBody>
      </p:sp>
    </p:spTree>
    <p:extLst>
      <p:ext uri="{BB962C8B-B14F-4D97-AF65-F5344CB8AC3E}">
        <p14:creationId xmlns:p14="http://schemas.microsoft.com/office/powerpoint/2010/main" val="13055037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special type of aggregation where parts are destroyed when the whole is destroyed.</a:t>
            </a:r>
          </a:p>
          <a:p>
            <a:pPr marL="285750" indent="-285750">
              <a:buFont typeface="Arial" panose="020B0604020202020204" pitchFamily="34" charset="0"/>
              <a:buChar char="•"/>
            </a:pPr>
            <a:r>
              <a:rPr lang="en-US" dirty="0"/>
              <a:t>Pages and Chapter objects live and die with Book object.</a:t>
            </a:r>
          </a:p>
          <a:p>
            <a:pPr marL="285750" indent="-285750">
              <a:buFont typeface="Arial" panose="020B0604020202020204" pitchFamily="34" charset="0"/>
              <a:buChar char="•"/>
            </a:pPr>
            <a:r>
              <a:rPr lang="en-US" dirty="0"/>
              <a:t>Pages cannot stand by itself.</a:t>
            </a:r>
          </a:p>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19</a:t>
            </a:fld>
            <a:endParaRPr lang="en-US"/>
          </a:p>
        </p:txBody>
      </p:sp>
    </p:spTree>
    <p:extLst>
      <p:ext uri="{BB962C8B-B14F-4D97-AF65-F5344CB8AC3E}">
        <p14:creationId xmlns:p14="http://schemas.microsoft.com/office/powerpoint/2010/main" val="4200185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a:t>
            </a:r>
            <a:r>
              <a:rPr lang="en-US" b="0" i="0" dirty="0">
                <a:solidFill>
                  <a:srgbClr val="BDC1C6"/>
                </a:solidFill>
                <a:effectLst/>
                <a:latin typeface="Roboto" panose="020B0604020202020204" pitchFamily="2" charset="0"/>
              </a:rPr>
              <a:t>is</a:t>
            </a:r>
            <a:r>
              <a:rPr lang="en-US" b="1" i="0" dirty="0">
                <a:solidFill>
                  <a:srgbClr val="BDC1C6"/>
                </a:solidFill>
                <a:effectLst/>
                <a:latin typeface="Roboto" panose="020B0604020202020204" pitchFamily="2" charset="0"/>
              </a:rPr>
              <a:t> </a:t>
            </a:r>
            <a:r>
              <a:rPr lang="en-US" b="0" i="0" dirty="0">
                <a:solidFill>
                  <a:srgbClr val="BDC1C6"/>
                </a:solidFill>
                <a:effectLst/>
                <a:latin typeface="Roboto" panose="020B0604020202020204" pitchFamily="2" charset="0"/>
              </a:rPr>
              <a:t>a type of UML class diagram relationship that shows that an element, or set of elements, requires other model elements for their specification or implementation. </a:t>
            </a:r>
          </a:p>
          <a:p>
            <a:r>
              <a:rPr lang="en-US" b="0" i="0" dirty="0">
                <a:solidFill>
                  <a:srgbClr val="BDC1C6"/>
                </a:solidFill>
                <a:effectLst/>
                <a:latin typeface="Roboto" panose="020B0604020202020204" pitchFamily="2" charset="0"/>
              </a:rPr>
              <a:t>The element is dependent upon the independent element, called the supplier.</a:t>
            </a:r>
          </a:p>
          <a:p>
            <a:r>
              <a:rPr lang="en-US" b="0" i="0" dirty="0">
                <a:solidFill>
                  <a:srgbClr val="BDC1C6"/>
                </a:solidFill>
                <a:effectLst/>
                <a:latin typeface="Roboto" panose="020B0604020202020204" pitchFamily="2" charset="0"/>
              </a:rPr>
              <a:t>This relationship is also called the supplier-client relationship</a:t>
            </a:r>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20</a:t>
            </a:fld>
            <a:endParaRPr lang="en-US"/>
          </a:p>
        </p:txBody>
      </p:sp>
    </p:spTree>
    <p:extLst>
      <p:ext uri="{BB962C8B-B14F-4D97-AF65-F5344CB8AC3E}">
        <p14:creationId xmlns:p14="http://schemas.microsoft.com/office/powerpoint/2010/main" val="17062242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21</a:t>
            </a:fld>
            <a:endParaRPr lang="en-US"/>
          </a:p>
        </p:txBody>
      </p:sp>
    </p:spTree>
    <p:extLst>
      <p:ext uri="{BB962C8B-B14F-4D97-AF65-F5344CB8AC3E}">
        <p14:creationId xmlns:p14="http://schemas.microsoft.com/office/powerpoint/2010/main" val="30488135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4</a:t>
            </a:fld>
            <a:endParaRPr lang="en-US"/>
          </a:p>
        </p:txBody>
      </p:sp>
    </p:spTree>
    <p:extLst>
      <p:ext uri="{BB962C8B-B14F-4D97-AF65-F5344CB8AC3E}">
        <p14:creationId xmlns:p14="http://schemas.microsoft.com/office/powerpoint/2010/main" val="8587141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22</a:t>
            </a:fld>
            <a:endParaRPr lang="en-US"/>
          </a:p>
        </p:txBody>
      </p:sp>
    </p:spTree>
    <p:extLst>
      <p:ext uri="{BB962C8B-B14F-4D97-AF65-F5344CB8AC3E}">
        <p14:creationId xmlns:p14="http://schemas.microsoft.com/office/powerpoint/2010/main" val="7995937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24</a:t>
            </a:fld>
            <a:endParaRPr lang="en-US"/>
          </a:p>
        </p:txBody>
      </p:sp>
    </p:spTree>
    <p:extLst>
      <p:ext uri="{BB962C8B-B14F-4D97-AF65-F5344CB8AC3E}">
        <p14:creationId xmlns:p14="http://schemas.microsoft.com/office/powerpoint/2010/main" val="17781683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25</a:t>
            </a:fld>
            <a:endParaRPr lang="en-US"/>
          </a:p>
        </p:txBody>
      </p:sp>
    </p:spTree>
    <p:extLst>
      <p:ext uri="{BB962C8B-B14F-4D97-AF65-F5344CB8AC3E}">
        <p14:creationId xmlns:p14="http://schemas.microsoft.com/office/powerpoint/2010/main" val="21190897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26</a:t>
            </a:fld>
            <a:endParaRPr lang="en-US"/>
          </a:p>
        </p:txBody>
      </p:sp>
    </p:spTree>
    <p:extLst>
      <p:ext uri="{BB962C8B-B14F-4D97-AF65-F5344CB8AC3E}">
        <p14:creationId xmlns:p14="http://schemas.microsoft.com/office/powerpoint/2010/main" val="283002662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27</a:t>
            </a:fld>
            <a:endParaRPr lang="en-US"/>
          </a:p>
        </p:txBody>
      </p:sp>
    </p:spTree>
    <p:extLst>
      <p:ext uri="{BB962C8B-B14F-4D97-AF65-F5344CB8AC3E}">
        <p14:creationId xmlns:p14="http://schemas.microsoft.com/office/powerpoint/2010/main" val="3963304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28</a:t>
            </a:fld>
            <a:endParaRPr lang="en-US"/>
          </a:p>
        </p:txBody>
      </p:sp>
    </p:spTree>
    <p:extLst>
      <p:ext uri="{BB962C8B-B14F-4D97-AF65-F5344CB8AC3E}">
        <p14:creationId xmlns:p14="http://schemas.microsoft.com/office/powerpoint/2010/main" val="41508926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5</a:t>
            </a:fld>
            <a:endParaRPr lang="en-US"/>
          </a:p>
        </p:txBody>
      </p:sp>
    </p:spTree>
    <p:extLst>
      <p:ext uri="{BB962C8B-B14F-4D97-AF65-F5344CB8AC3E}">
        <p14:creationId xmlns:p14="http://schemas.microsoft.com/office/powerpoint/2010/main" val="5116148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6</a:t>
            </a:fld>
            <a:endParaRPr lang="en-US"/>
          </a:p>
        </p:txBody>
      </p:sp>
    </p:spTree>
    <p:extLst>
      <p:ext uri="{BB962C8B-B14F-4D97-AF65-F5344CB8AC3E}">
        <p14:creationId xmlns:p14="http://schemas.microsoft.com/office/powerpoint/2010/main" val="40042245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7</a:t>
            </a:fld>
            <a:endParaRPr lang="en-US"/>
          </a:p>
        </p:txBody>
      </p:sp>
    </p:spTree>
    <p:extLst>
      <p:ext uri="{BB962C8B-B14F-4D97-AF65-F5344CB8AC3E}">
        <p14:creationId xmlns:p14="http://schemas.microsoft.com/office/powerpoint/2010/main" val="24818562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8</a:t>
            </a:fld>
            <a:endParaRPr lang="en-US"/>
          </a:p>
        </p:txBody>
      </p:sp>
    </p:spTree>
    <p:extLst>
      <p:ext uri="{BB962C8B-B14F-4D97-AF65-F5344CB8AC3E}">
        <p14:creationId xmlns:p14="http://schemas.microsoft.com/office/powerpoint/2010/main" val="39927580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9</a:t>
            </a:fld>
            <a:endParaRPr lang="en-US"/>
          </a:p>
        </p:txBody>
      </p:sp>
    </p:spTree>
    <p:extLst>
      <p:ext uri="{BB962C8B-B14F-4D97-AF65-F5344CB8AC3E}">
        <p14:creationId xmlns:p14="http://schemas.microsoft.com/office/powerpoint/2010/main" val="12211047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10</a:t>
            </a:fld>
            <a:endParaRPr lang="en-US"/>
          </a:p>
        </p:txBody>
      </p:sp>
    </p:spTree>
    <p:extLst>
      <p:ext uri="{BB962C8B-B14F-4D97-AF65-F5344CB8AC3E}">
        <p14:creationId xmlns:p14="http://schemas.microsoft.com/office/powerpoint/2010/main" val="11927447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11</a:t>
            </a:fld>
            <a:endParaRPr lang="en-US"/>
          </a:p>
        </p:txBody>
      </p:sp>
    </p:spTree>
    <p:extLst>
      <p:ext uri="{BB962C8B-B14F-4D97-AF65-F5344CB8AC3E}">
        <p14:creationId xmlns:p14="http://schemas.microsoft.com/office/powerpoint/2010/main" val="6513786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r>
              <a:rPr lang="en-US"/>
              <a:t>Tuesday, February 2, 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Tuesday, February 2, 20XX</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2.xml"/><Relationship Id="rId1" Type="http://schemas.openxmlformats.org/officeDocument/2006/relationships/slideLayout" Target="../slideLayouts/slideLayout4.xml"/><Relationship Id="rId5" Type="http://schemas.openxmlformats.org/officeDocument/2006/relationships/image" Target="../media/image14.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5.xml"/><Relationship Id="rId1" Type="http://schemas.openxmlformats.org/officeDocument/2006/relationships/slideLayout" Target="../slideLayouts/slideLayout4.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8.xml"/><Relationship Id="rId1" Type="http://schemas.openxmlformats.org/officeDocument/2006/relationships/slideLayout" Target="../slideLayouts/slideLayout4.xml"/><Relationship Id="rId5" Type="http://schemas.openxmlformats.org/officeDocument/2006/relationships/image" Target="../media/image19.png"/><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9.xml"/><Relationship Id="rId1" Type="http://schemas.openxmlformats.org/officeDocument/2006/relationships/slideLayout" Target="../slideLayouts/slideLayout4.xml"/><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0.xml"/><Relationship Id="rId1" Type="http://schemas.openxmlformats.org/officeDocument/2006/relationships/slideLayout" Target="../slideLayouts/slideLayout4.xml"/><Relationship Id="rId4" Type="http://schemas.openxmlformats.org/officeDocument/2006/relationships/image" Target="../media/image21.png"/></Relationships>
</file>

<file path=ppt/slides/_rels/slide23.xml.rels><?xml version="1.0" encoding="UTF-8" standalone="yes"?>
<Relationships xmlns="http://schemas.openxmlformats.org/package/2006/relationships"><Relationship Id="rId3" Type="http://schemas.openxmlformats.org/officeDocument/2006/relationships/hyperlink" Target="https://www.freepngimg.com/png/85354-text-question-blog-questions-logo-any" TargetMode="External"/><Relationship Id="rId2" Type="http://schemas.openxmlformats.org/officeDocument/2006/relationships/image" Target="../media/image22.png"/><Relationship Id="rId1" Type="http://schemas.openxmlformats.org/officeDocument/2006/relationships/slideLayout" Target="../slideLayouts/slideLayout15.xml"/><Relationship Id="rId4" Type="http://schemas.openxmlformats.org/officeDocument/2006/relationships/hyperlink" Target="https://creativecommons.org/licenses/by-nc/3.0/"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2.xml"/><Relationship Id="rId1" Type="http://schemas.openxmlformats.org/officeDocument/2006/relationships/slideLayout" Target="../slideLayouts/slideLayout4.xml"/><Relationship Id="rId4" Type="http://schemas.openxmlformats.org/officeDocument/2006/relationships/image" Target="../media/image23.png"/></Relationships>
</file>

<file path=ppt/slides/_rels/slide2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3.xml"/><Relationship Id="rId1" Type="http://schemas.openxmlformats.org/officeDocument/2006/relationships/slideLayout" Target="../slideLayouts/slideLayout4.xml"/><Relationship Id="rId4" Type="http://schemas.openxmlformats.org/officeDocument/2006/relationships/image" Target="../media/image24.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25.xml"/><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jpe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4.xml"/><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6997148" y="1051551"/>
            <a:ext cx="5194852" cy="866701"/>
          </a:xfrm>
        </p:spPr>
        <p:txBody>
          <a:bodyPr anchor="b" anchorCtr="0">
            <a:normAutofit/>
          </a:bodyPr>
          <a:lstStyle/>
          <a:p>
            <a:r>
              <a:rPr lang="en-US" sz="4000" dirty="0"/>
              <a:t>UML – Class Diagram</a:t>
            </a:r>
          </a:p>
        </p:txBody>
      </p:sp>
      <p:pic>
        <p:nvPicPr>
          <p:cNvPr id="14" name="Picture Placeholder 13" descr="Data Points Digital background">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6828183" cy="6858000"/>
          </a:xfrm>
        </p:spPr>
      </p:pic>
      <p:sp>
        <p:nvSpPr>
          <p:cNvPr id="3" name="Subtitle 2">
            <a:extLst>
              <a:ext uri="{FF2B5EF4-FFF2-40B4-BE49-F238E27FC236}">
                <a16:creationId xmlns:a16="http://schemas.microsoft.com/office/drawing/2014/main" id="{D9A11267-FC52-4990-8D98-010AFABA5544}"/>
              </a:ext>
            </a:extLst>
          </p:cNvPr>
          <p:cNvSpPr>
            <a:spLocks noGrp="1"/>
          </p:cNvSpPr>
          <p:nvPr>
            <p:ph type="body" sz="quarter" idx="14"/>
          </p:nvPr>
        </p:nvSpPr>
        <p:spPr>
          <a:xfrm>
            <a:off x="7075074" y="2018195"/>
            <a:ext cx="3565524" cy="1731963"/>
          </a:xfrm>
        </p:spPr>
        <p:txBody>
          <a:bodyPr>
            <a:normAutofit/>
          </a:bodyPr>
          <a:lstStyle/>
          <a:p>
            <a:pPr marL="342900" indent="-342900">
              <a:buFont typeface="Courier New" panose="02070309020205020404" pitchFamily="49" charset="0"/>
              <a:buChar char="o"/>
            </a:pPr>
            <a:r>
              <a:rPr lang="en-US" dirty="0"/>
              <a:t>Natnael Tsige</a:t>
            </a:r>
          </a:p>
          <a:p>
            <a:pPr marL="342900" indent="-342900">
              <a:buFont typeface="Courier New" panose="02070309020205020404" pitchFamily="49" charset="0"/>
              <a:buChar char="o"/>
            </a:pPr>
            <a:r>
              <a:rPr lang="en-US" dirty="0"/>
              <a:t>Andrew Chimbanga</a:t>
            </a:r>
          </a:p>
          <a:p>
            <a:pPr marL="342900" indent="-342900">
              <a:buFont typeface="Courier New" panose="02070309020205020404" pitchFamily="49" charset="0"/>
              <a:buChar char="o"/>
            </a:pPr>
            <a:r>
              <a:rPr lang="en-US" dirty="0" err="1"/>
              <a:t>Afoke</a:t>
            </a:r>
            <a:r>
              <a:rPr lang="en-US" dirty="0"/>
              <a:t> </a:t>
            </a:r>
            <a:r>
              <a:rPr lang="en-US" dirty="0" err="1"/>
              <a:t>Abogidi</a:t>
            </a:r>
            <a:endParaRPr lang="en-US" dirty="0"/>
          </a:p>
        </p:txBody>
      </p:sp>
    </p:spTree>
    <p:extLst>
      <p:ext uri="{BB962C8B-B14F-4D97-AF65-F5344CB8AC3E}">
        <p14:creationId xmlns:p14="http://schemas.microsoft.com/office/powerpoint/2010/main" val="752814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721" r="-2" b="-2"/>
          <a:stretch/>
        </p:blipFill>
        <p:spPr>
          <a:xfrm>
            <a:off x="6653106" y="549275"/>
            <a:ext cx="4892073" cy="2771775"/>
          </a:xfrm>
          <a:custGeom>
            <a:avLst/>
            <a:gdLst/>
            <a:ahLst/>
            <a:cxnLst/>
            <a:rect l="l" t="t" r="r" b="b"/>
            <a:pathLst>
              <a:path w="5083992" h="2880518">
                <a:moveTo>
                  <a:pt x="0" y="0"/>
                </a:moveTo>
                <a:lnTo>
                  <a:pt x="5083992" y="0"/>
                </a:lnTo>
                <a:lnTo>
                  <a:pt x="5083992" y="2880518"/>
                </a:lnTo>
                <a:lnTo>
                  <a:pt x="0" y="2880518"/>
                </a:lnTo>
                <a:close/>
              </a:path>
            </a:pathLst>
          </a:custGeom>
        </p:spPr>
      </p:pic>
      <p:grpSp>
        <p:nvGrpSpPr>
          <p:cNvPr id="93" name="Group 78">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95" name="Freeform: Shape 79">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7" name="Oval 80">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8" name="Oval 81">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9" name="Freeform: Shape 82">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useBgFill="1">
        <p:nvSpPr>
          <p:cNvPr id="100" name="Rectangle 84">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Freeform: Shape 86">
            <a:extLst>
              <a:ext uri="{FF2B5EF4-FFF2-40B4-BE49-F238E27FC236}">
                <a16:creationId xmlns:a16="http://schemas.microsoft.com/office/drawing/2014/main" id="{746ECF6E-1937-4212-B2E3-E2F43AD7A2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2413"/>
            <a:ext cx="670118" cy="1080000"/>
          </a:xfrm>
          <a:custGeom>
            <a:avLst/>
            <a:gdLst>
              <a:gd name="connsiteX0" fmla="*/ 130118 w 670118"/>
              <a:gd name="connsiteY0" fmla="*/ 0 h 1080000"/>
              <a:gd name="connsiteX1" fmla="*/ 670118 w 670118"/>
              <a:gd name="connsiteY1" fmla="*/ 540000 h 1080000"/>
              <a:gd name="connsiteX2" fmla="*/ 130118 w 670118"/>
              <a:gd name="connsiteY2" fmla="*/ 1080000 h 1080000"/>
              <a:gd name="connsiteX3" fmla="*/ 21289 w 670118"/>
              <a:gd name="connsiteY3" fmla="*/ 1069029 h 1080000"/>
              <a:gd name="connsiteX4" fmla="*/ 0 w 670118"/>
              <a:gd name="connsiteY4" fmla="*/ 1062421 h 1080000"/>
              <a:gd name="connsiteX5" fmla="*/ 0 w 670118"/>
              <a:gd name="connsiteY5" fmla="*/ 17579 h 1080000"/>
              <a:gd name="connsiteX6" fmla="*/ 21289 w 670118"/>
              <a:gd name="connsiteY6" fmla="*/ 10971 h 1080000"/>
              <a:gd name="connsiteX7" fmla="*/ 130118 w 670118"/>
              <a:gd name="connsiteY7" fmla="*/ 0 h 10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0118" h="1080000">
                <a:moveTo>
                  <a:pt x="130118" y="0"/>
                </a:moveTo>
                <a:cubicBezTo>
                  <a:pt x="428352" y="0"/>
                  <a:pt x="670118" y="241766"/>
                  <a:pt x="670118" y="540000"/>
                </a:cubicBezTo>
                <a:cubicBezTo>
                  <a:pt x="670118" y="838234"/>
                  <a:pt x="428352" y="1080000"/>
                  <a:pt x="130118" y="1080000"/>
                </a:cubicBezTo>
                <a:cubicBezTo>
                  <a:pt x="92839" y="1080000"/>
                  <a:pt x="56442" y="1076223"/>
                  <a:pt x="21289" y="1069029"/>
                </a:cubicBezTo>
                <a:lnTo>
                  <a:pt x="0" y="1062421"/>
                </a:lnTo>
                <a:lnTo>
                  <a:pt x="0" y="17579"/>
                </a:lnTo>
                <a:lnTo>
                  <a:pt x="21289" y="10971"/>
                </a:lnTo>
                <a:cubicBezTo>
                  <a:pt x="56442" y="3778"/>
                  <a:pt x="92839" y="0"/>
                  <a:pt x="130118" y="0"/>
                </a:cubicBezTo>
                <a:close/>
              </a:path>
            </a:pathLst>
          </a:cu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89" name="Group 88">
            <a:extLst>
              <a:ext uri="{FF2B5EF4-FFF2-40B4-BE49-F238E27FC236}">
                <a16:creationId xmlns:a16="http://schemas.microsoft.com/office/drawing/2014/main" id="{7119AF2A-3C22-4BC0-A8C5-A077AA201C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47431" y="842413"/>
            <a:ext cx="762805" cy="734873"/>
            <a:chOff x="7950336" y="1300590"/>
            <a:chExt cx="762805" cy="734873"/>
          </a:xfrm>
        </p:grpSpPr>
        <p:sp>
          <p:nvSpPr>
            <p:cNvPr id="90" name="Freeform 5">
              <a:extLst>
                <a:ext uri="{FF2B5EF4-FFF2-40B4-BE49-F238E27FC236}">
                  <a16:creationId xmlns:a16="http://schemas.microsoft.com/office/drawing/2014/main" id="{E2A3E344-FE73-466B-9169-50D95B1DEB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1" name="Freeform 6">
              <a:extLst>
                <a:ext uri="{FF2B5EF4-FFF2-40B4-BE49-F238E27FC236}">
                  <a16:creationId xmlns:a16="http://schemas.microsoft.com/office/drawing/2014/main" id="{DEA66A1E-1BD8-4765-A717-BA22028078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2" name="Freeform 8">
              <a:extLst>
                <a:ext uri="{FF2B5EF4-FFF2-40B4-BE49-F238E27FC236}">
                  <a16:creationId xmlns:a16="http://schemas.microsoft.com/office/drawing/2014/main" id="{D12B08F5-F02D-4B4E-975E-C41ED7AA98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94" name="Freeform: Shape 93">
            <a:extLst>
              <a:ext uri="{FF2B5EF4-FFF2-40B4-BE49-F238E27FC236}">
                <a16:creationId xmlns:a16="http://schemas.microsoft.com/office/drawing/2014/main" id="{57B709FF-BFDC-4D26-9990-BC26F14D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695687" y="5744830"/>
            <a:ext cx="998223" cy="1262947"/>
          </a:xfrm>
          <a:custGeom>
            <a:avLst/>
            <a:gdLst>
              <a:gd name="connsiteX0" fmla="*/ 458223 w 998223"/>
              <a:gd name="connsiteY0" fmla="*/ 0 h 1262947"/>
              <a:gd name="connsiteX1" fmla="*/ 982597 w 998223"/>
              <a:gd name="connsiteY1" fmla="*/ 931034 h 1262947"/>
              <a:gd name="connsiteX2" fmla="*/ 987252 w 998223"/>
              <a:gd name="connsiteY2" fmla="*/ 938533 h 1262947"/>
              <a:gd name="connsiteX3" fmla="*/ 998223 w 998223"/>
              <a:gd name="connsiteY3" fmla="*/ 992947 h 1262947"/>
              <a:gd name="connsiteX4" fmla="*/ 458223 w 998223"/>
              <a:gd name="connsiteY4" fmla="*/ 1262947 h 1262947"/>
              <a:gd name="connsiteX5" fmla="*/ 448893 w 998223"/>
              <a:gd name="connsiteY5" fmla="*/ 1262476 h 1262947"/>
              <a:gd name="connsiteX6" fmla="*/ 0 w 998223"/>
              <a:gd name="connsiteY6" fmla="*/ 813583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8223" h="1262947">
                <a:moveTo>
                  <a:pt x="458223" y="0"/>
                </a:moveTo>
                <a:lnTo>
                  <a:pt x="982597" y="931034"/>
                </a:lnTo>
                <a:lnTo>
                  <a:pt x="987252" y="938533"/>
                </a:lnTo>
                <a:cubicBezTo>
                  <a:pt x="994446" y="956109"/>
                  <a:pt x="998223" y="974307"/>
                  <a:pt x="998223" y="992947"/>
                </a:cubicBezTo>
                <a:cubicBezTo>
                  <a:pt x="998223" y="1142064"/>
                  <a:pt x="756457" y="1262947"/>
                  <a:pt x="458223" y="1262947"/>
                </a:cubicBezTo>
                <a:lnTo>
                  <a:pt x="448893" y="1262476"/>
                </a:lnTo>
                <a:lnTo>
                  <a:pt x="0" y="813583"/>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27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6" name="Freeform: Shape 95">
            <a:extLst>
              <a:ext uri="{FF2B5EF4-FFF2-40B4-BE49-F238E27FC236}">
                <a16:creationId xmlns:a16="http://schemas.microsoft.com/office/drawing/2014/main" id="{6F427B2B-E8F7-4FF7-AA4D-580128383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5188044" y="6135961"/>
            <a:ext cx="540000" cy="976595"/>
          </a:xfrm>
          <a:custGeom>
            <a:avLst/>
            <a:gdLst>
              <a:gd name="connsiteX0" fmla="*/ 164903 w 540000"/>
              <a:gd name="connsiteY0" fmla="*/ 42436 h 976595"/>
              <a:gd name="connsiteX1" fmla="*/ 270000 w 540000"/>
              <a:gd name="connsiteY1" fmla="*/ 0 h 976595"/>
              <a:gd name="connsiteX2" fmla="*/ 540000 w 540000"/>
              <a:gd name="connsiteY2" fmla="*/ 540000 h 976595"/>
              <a:gd name="connsiteX3" fmla="*/ 539530 w 540000"/>
              <a:gd name="connsiteY3" fmla="*/ 549329 h 976595"/>
              <a:gd name="connsiteX4" fmla="*/ 112264 w 540000"/>
              <a:gd name="connsiteY4" fmla="*/ 976595 h 976595"/>
              <a:gd name="connsiteX5" fmla="*/ 79081 w 540000"/>
              <a:gd name="connsiteY5" fmla="*/ 921838 h 976595"/>
              <a:gd name="connsiteX6" fmla="*/ 0 w 540000"/>
              <a:gd name="connsiteY6" fmla="*/ 540000 h 976595"/>
              <a:gd name="connsiteX7" fmla="*/ 164903 w 540000"/>
              <a:gd name="connsiteY7" fmla="*/ 42436 h 976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0000" h="976595">
                <a:moveTo>
                  <a:pt x="164903" y="42436"/>
                </a:moveTo>
                <a:cubicBezTo>
                  <a:pt x="197206" y="15110"/>
                  <a:pt x="232721" y="0"/>
                  <a:pt x="270000" y="0"/>
                </a:cubicBezTo>
                <a:cubicBezTo>
                  <a:pt x="419117" y="0"/>
                  <a:pt x="540000" y="241766"/>
                  <a:pt x="540000" y="540000"/>
                </a:cubicBezTo>
                <a:lnTo>
                  <a:pt x="539530" y="549329"/>
                </a:lnTo>
                <a:lnTo>
                  <a:pt x="112264" y="976595"/>
                </a:lnTo>
                <a:lnTo>
                  <a:pt x="79081" y="921838"/>
                </a:lnTo>
                <a:cubicBezTo>
                  <a:pt x="30221" y="824117"/>
                  <a:pt x="0" y="689117"/>
                  <a:pt x="0" y="540000"/>
                </a:cubicBezTo>
                <a:cubicBezTo>
                  <a:pt x="0" y="316324"/>
                  <a:pt x="67997" y="124412"/>
                  <a:pt x="164903" y="4243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10</a:t>
            </a:fld>
            <a:endParaRPr lang="en-US">
              <a:solidFill>
                <a:schemeClr val="tx1">
                  <a:alpha val="80000"/>
                </a:schemeClr>
              </a:solidFill>
            </a:endParaRPr>
          </a:p>
        </p:txBody>
      </p:sp>
      <p:sp>
        <p:nvSpPr>
          <p:cNvPr id="56" name="Title 14">
            <a:extLst>
              <a:ext uri="{FF2B5EF4-FFF2-40B4-BE49-F238E27FC236}">
                <a16:creationId xmlns:a16="http://schemas.microsoft.com/office/drawing/2014/main" id="{C1711053-9C9D-44B6-ACF8-60DB21BFEC8B}"/>
              </a:ext>
            </a:extLst>
          </p:cNvPr>
          <p:cNvSpPr txBox="1">
            <a:spLocks/>
          </p:cNvSpPr>
          <p:nvPr/>
        </p:nvSpPr>
        <p:spPr>
          <a:xfrm>
            <a:off x="335058" y="313014"/>
            <a:ext cx="6827741" cy="623307"/>
          </a:xfrm>
          <a:prstGeom prst="rect">
            <a:avLst/>
          </a:prstGeom>
        </p:spPr>
        <p:txBody>
          <a:bodyPr vert="horz" wrap="square" lIns="0" tIns="0" rIns="0" bIns="0" rtlCol="0" anchor="b" anchorCtr="0">
            <a:noAutofit/>
          </a:bodyPr>
          <a:lstStyle>
            <a:lvl1pPr algn="l" defTabSz="914400" rtl="0" eaLnBrk="1" latinLnBrk="0" hangingPunct="1">
              <a:lnSpc>
                <a:spcPct val="90000"/>
              </a:lnSpc>
              <a:spcBef>
                <a:spcPct val="0"/>
              </a:spcBef>
              <a:buNone/>
              <a:defRPr lang="en-US" sz="6400" kern="1200">
                <a:solidFill>
                  <a:schemeClr val="tx1"/>
                </a:solidFill>
                <a:latin typeface="+mj-lt"/>
                <a:ea typeface="+mj-ea"/>
                <a:cs typeface="+mj-cs"/>
              </a:defRPr>
            </a:lvl1pPr>
          </a:lstStyle>
          <a:p>
            <a:pPr>
              <a:lnSpc>
                <a:spcPct val="100000"/>
              </a:lnSpc>
            </a:pPr>
            <a:r>
              <a:rPr lang="en-US" sz="3600" dirty="0"/>
              <a:t>Perspectives of Class Diagrams</a:t>
            </a:r>
          </a:p>
        </p:txBody>
      </p:sp>
      <p:sp>
        <p:nvSpPr>
          <p:cNvPr id="58" name="Subtitle 15">
            <a:extLst>
              <a:ext uri="{FF2B5EF4-FFF2-40B4-BE49-F238E27FC236}">
                <a16:creationId xmlns:a16="http://schemas.microsoft.com/office/drawing/2014/main" id="{1FF43696-032D-42BD-9580-29E4CA3FC95C}"/>
              </a:ext>
            </a:extLst>
          </p:cNvPr>
          <p:cNvSpPr txBox="1">
            <a:spLocks/>
          </p:cNvSpPr>
          <p:nvPr/>
        </p:nvSpPr>
        <p:spPr>
          <a:xfrm>
            <a:off x="363888" y="1402080"/>
            <a:ext cx="9865962" cy="4159487"/>
          </a:xfrm>
          <a:prstGeom prst="rect">
            <a:avLst/>
          </a:prstGeom>
        </p:spPr>
        <p:txBody>
          <a:bodyPr vert="horz" wrap="square" lIns="0" tIns="0" rIns="0" bIns="0" rtlCol="0" anchor="t">
            <a:norm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None/>
              <a:defRPr sz="24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a:buFont typeface="Arial" panose="020B0604020202020204" pitchFamily="34" charset="0"/>
              <a:buChar char="•"/>
            </a:pPr>
            <a:r>
              <a:rPr lang="en-US" sz="2000" dirty="0"/>
              <a:t>Choice of perspective depends on how far along you are in the development process. </a:t>
            </a:r>
          </a:p>
          <a:p>
            <a:pPr marL="342900">
              <a:buFont typeface="Arial" panose="020B0604020202020204" pitchFamily="34" charset="0"/>
              <a:buChar char="•"/>
            </a:pPr>
            <a:r>
              <a:rPr lang="en-US" sz="2000" b="1" dirty="0"/>
              <a:t>Domain model</a:t>
            </a:r>
            <a:r>
              <a:rPr lang="en-US" sz="2000" dirty="0"/>
              <a:t>: during its formulation, for example, you would seldom move past the conceptual perspective. </a:t>
            </a:r>
          </a:p>
          <a:p>
            <a:pPr marL="342900">
              <a:buFont typeface="Arial" panose="020B0604020202020204" pitchFamily="34" charset="0"/>
              <a:buChar char="•"/>
            </a:pPr>
            <a:r>
              <a:rPr lang="en-US" sz="2000" b="1" dirty="0"/>
              <a:t>Analysis models </a:t>
            </a:r>
            <a:r>
              <a:rPr lang="en-US" sz="2000" dirty="0"/>
              <a:t>will typically feature a mix of conceptual and specification perspectives. </a:t>
            </a:r>
          </a:p>
          <a:p>
            <a:pPr marL="342900">
              <a:buFont typeface="Arial" panose="020B0604020202020204" pitchFamily="34" charset="0"/>
              <a:buChar char="•"/>
            </a:pPr>
            <a:r>
              <a:rPr lang="en-US" sz="2000" b="1" dirty="0"/>
              <a:t>Design model </a:t>
            </a:r>
            <a:r>
              <a:rPr lang="en-US" sz="2000" dirty="0"/>
              <a:t>development will typically start with heavy emphasis on the specification perspective and evolve into the implementation perspective.</a:t>
            </a:r>
          </a:p>
          <a:p>
            <a:pPr marL="0">
              <a:buFont typeface="Arial" panose="020B0604020202020204" pitchFamily="34" charset="0"/>
              <a:buChar char="•"/>
            </a:pPr>
            <a:endParaRPr lang="en-US" sz="1600" dirty="0"/>
          </a:p>
        </p:txBody>
      </p:sp>
    </p:spTree>
    <p:extLst>
      <p:ext uri="{BB962C8B-B14F-4D97-AF65-F5344CB8AC3E}">
        <p14:creationId xmlns:p14="http://schemas.microsoft.com/office/powerpoint/2010/main" val="17908463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721" r="-2" b="-2"/>
          <a:stretch/>
        </p:blipFill>
        <p:spPr>
          <a:xfrm>
            <a:off x="6653106" y="549275"/>
            <a:ext cx="4892073" cy="2771775"/>
          </a:xfrm>
          <a:custGeom>
            <a:avLst/>
            <a:gdLst/>
            <a:ahLst/>
            <a:cxnLst/>
            <a:rect l="l" t="t" r="r" b="b"/>
            <a:pathLst>
              <a:path w="5083992" h="2880518">
                <a:moveTo>
                  <a:pt x="0" y="0"/>
                </a:moveTo>
                <a:lnTo>
                  <a:pt x="5083992" y="0"/>
                </a:lnTo>
                <a:lnTo>
                  <a:pt x="5083992" y="2880518"/>
                </a:lnTo>
                <a:lnTo>
                  <a:pt x="0" y="2880518"/>
                </a:lnTo>
                <a:close/>
              </a:path>
            </a:pathLst>
          </a:custGeom>
        </p:spPr>
      </p:pic>
      <p:grpSp>
        <p:nvGrpSpPr>
          <p:cNvPr id="93" name="Group 78">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95" name="Freeform: Shape 79">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7" name="Oval 80">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8" name="Oval 81">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9" name="Freeform: Shape 82">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useBgFill="1">
        <p:nvSpPr>
          <p:cNvPr id="100" name="Rectangle 84">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Freeform: Shape 86">
            <a:extLst>
              <a:ext uri="{FF2B5EF4-FFF2-40B4-BE49-F238E27FC236}">
                <a16:creationId xmlns:a16="http://schemas.microsoft.com/office/drawing/2014/main" id="{746ECF6E-1937-4212-B2E3-E2F43AD7A2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2413"/>
            <a:ext cx="670118" cy="1080000"/>
          </a:xfrm>
          <a:custGeom>
            <a:avLst/>
            <a:gdLst>
              <a:gd name="connsiteX0" fmla="*/ 130118 w 670118"/>
              <a:gd name="connsiteY0" fmla="*/ 0 h 1080000"/>
              <a:gd name="connsiteX1" fmla="*/ 670118 w 670118"/>
              <a:gd name="connsiteY1" fmla="*/ 540000 h 1080000"/>
              <a:gd name="connsiteX2" fmla="*/ 130118 w 670118"/>
              <a:gd name="connsiteY2" fmla="*/ 1080000 h 1080000"/>
              <a:gd name="connsiteX3" fmla="*/ 21289 w 670118"/>
              <a:gd name="connsiteY3" fmla="*/ 1069029 h 1080000"/>
              <a:gd name="connsiteX4" fmla="*/ 0 w 670118"/>
              <a:gd name="connsiteY4" fmla="*/ 1062421 h 1080000"/>
              <a:gd name="connsiteX5" fmla="*/ 0 w 670118"/>
              <a:gd name="connsiteY5" fmla="*/ 17579 h 1080000"/>
              <a:gd name="connsiteX6" fmla="*/ 21289 w 670118"/>
              <a:gd name="connsiteY6" fmla="*/ 10971 h 1080000"/>
              <a:gd name="connsiteX7" fmla="*/ 130118 w 670118"/>
              <a:gd name="connsiteY7" fmla="*/ 0 h 10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0118" h="1080000">
                <a:moveTo>
                  <a:pt x="130118" y="0"/>
                </a:moveTo>
                <a:cubicBezTo>
                  <a:pt x="428352" y="0"/>
                  <a:pt x="670118" y="241766"/>
                  <a:pt x="670118" y="540000"/>
                </a:cubicBezTo>
                <a:cubicBezTo>
                  <a:pt x="670118" y="838234"/>
                  <a:pt x="428352" y="1080000"/>
                  <a:pt x="130118" y="1080000"/>
                </a:cubicBezTo>
                <a:cubicBezTo>
                  <a:pt x="92839" y="1080000"/>
                  <a:pt x="56442" y="1076223"/>
                  <a:pt x="21289" y="1069029"/>
                </a:cubicBezTo>
                <a:lnTo>
                  <a:pt x="0" y="1062421"/>
                </a:lnTo>
                <a:lnTo>
                  <a:pt x="0" y="17579"/>
                </a:lnTo>
                <a:lnTo>
                  <a:pt x="21289" y="10971"/>
                </a:lnTo>
                <a:cubicBezTo>
                  <a:pt x="56442" y="3778"/>
                  <a:pt x="92839" y="0"/>
                  <a:pt x="130118" y="0"/>
                </a:cubicBezTo>
                <a:close/>
              </a:path>
            </a:pathLst>
          </a:cu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89" name="Group 88">
            <a:extLst>
              <a:ext uri="{FF2B5EF4-FFF2-40B4-BE49-F238E27FC236}">
                <a16:creationId xmlns:a16="http://schemas.microsoft.com/office/drawing/2014/main" id="{7119AF2A-3C22-4BC0-A8C5-A077AA201C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47431" y="842413"/>
            <a:ext cx="762805" cy="734873"/>
            <a:chOff x="7950336" y="1300590"/>
            <a:chExt cx="762805" cy="734873"/>
          </a:xfrm>
        </p:grpSpPr>
        <p:sp>
          <p:nvSpPr>
            <p:cNvPr id="90" name="Freeform 5">
              <a:extLst>
                <a:ext uri="{FF2B5EF4-FFF2-40B4-BE49-F238E27FC236}">
                  <a16:creationId xmlns:a16="http://schemas.microsoft.com/office/drawing/2014/main" id="{E2A3E344-FE73-466B-9169-50D95B1DEB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1" name="Freeform 6">
              <a:extLst>
                <a:ext uri="{FF2B5EF4-FFF2-40B4-BE49-F238E27FC236}">
                  <a16:creationId xmlns:a16="http://schemas.microsoft.com/office/drawing/2014/main" id="{DEA66A1E-1BD8-4765-A717-BA22028078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2" name="Freeform 8">
              <a:extLst>
                <a:ext uri="{FF2B5EF4-FFF2-40B4-BE49-F238E27FC236}">
                  <a16:creationId xmlns:a16="http://schemas.microsoft.com/office/drawing/2014/main" id="{D12B08F5-F02D-4B4E-975E-C41ED7AA98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94" name="Freeform: Shape 93">
            <a:extLst>
              <a:ext uri="{FF2B5EF4-FFF2-40B4-BE49-F238E27FC236}">
                <a16:creationId xmlns:a16="http://schemas.microsoft.com/office/drawing/2014/main" id="{57B709FF-BFDC-4D26-9990-BC26F14D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695687" y="5744830"/>
            <a:ext cx="998223" cy="1262947"/>
          </a:xfrm>
          <a:custGeom>
            <a:avLst/>
            <a:gdLst>
              <a:gd name="connsiteX0" fmla="*/ 458223 w 998223"/>
              <a:gd name="connsiteY0" fmla="*/ 0 h 1262947"/>
              <a:gd name="connsiteX1" fmla="*/ 982597 w 998223"/>
              <a:gd name="connsiteY1" fmla="*/ 931034 h 1262947"/>
              <a:gd name="connsiteX2" fmla="*/ 987252 w 998223"/>
              <a:gd name="connsiteY2" fmla="*/ 938533 h 1262947"/>
              <a:gd name="connsiteX3" fmla="*/ 998223 w 998223"/>
              <a:gd name="connsiteY3" fmla="*/ 992947 h 1262947"/>
              <a:gd name="connsiteX4" fmla="*/ 458223 w 998223"/>
              <a:gd name="connsiteY4" fmla="*/ 1262947 h 1262947"/>
              <a:gd name="connsiteX5" fmla="*/ 448893 w 998223"/>
              <a:gd name="connsiteY5" fmla="*/ 1262476 h 1262947"/>
              <a:gd name="connsiteX6" fmla="*/ 0 w 998223"/>
              <a:gd name="connsiteY6" fmla="*/ 813583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8223" h="1262947">
                <a:moveTo>
                  <a:pt x="458223" y="0"/>
                </a:moveTo>
                <a:lnTo>
                  <a:pt x="982597" y="931034"/>
                </a:lnTo>
                <a:lnTo>
                  <a:pt x="987252" y="938533"/>
                </a:lnTo>
                <a:cubicBezTo>
                  <a:pt x="994446" y="956109"/>
                  <a:pt x="998223" y="974307"/>
                  <a:pt x="998223" y="992947"/>
                </a:cubicBezTo>
                <a:cubicBezTo>
                  <a:pt x="998223" y="1142064"/>
                  <a:pt x="756457" y="1262947"/>
                  <a:pt x="458223" y="1262947"/>
                </a:cubicBezTo>
                <a:lnTo>
                  <a:pt x="448893" y="1262476"/>
                </a:lnTo>
                <a:lnTo>
                  <a:pt x="0" y="813583"/>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27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6" name="Freeform: Shape 95">
            <a:extLst>
              <a:ext uri="{FF2B5EF4-FFF2-40B4-BE49-F238E27FC236}">
                <a16:creationId xmlns:a16="http://schemas.microsoft.com/office/drawing/2014/main" id="{6F427B2B-E8F7-4FF7-AA4D-580128383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5188044" y="6135961"/>
            <a:ext cx="540000" cy="976595"/>
          </a:xfrm>
          <a:custGeom>
            <a:avLst/>
            <a:gdLst>
              <a:gd name="connsiteX0" fmla="*/ 164903 w 540000"/>
              <a:gd name="connsiteY0" fmla="*/ 42436 h 976595"/>
              <a:gd name="connsiteX1" fmla="*/ 270000 w 540000"/>
              <a:gd name="connsiteY1" fmla="*/ 0 h 976595"/>
              <a:gd name="connsiteX2" fmla="*/ 540000 w 540000"/>
              <a:gd name="connsiteY2" fmla="*/ 540000 h 976595"/>
              <a:gd name="connsiteX3" fmla="*/ 539530 w 540000"/>
              <a:gd name="connsiteY3" fmla="*/ 549329 h 976595"/>
              <a:gd name="connsiteX4" fmla="*/ 112264 w 540000"/>
              <a:gd name="connsiteY4" fmla="*/ 976595 h 976595"/>
              <a:gd name="connsiteX5" fmla="*/ 79081 w 540000"/>
              <a:gd name="connsiteY5" fmla="*/ 921838 h 976595"/>
              <a:gd name="connsiteX6" fmla="*/ 0 w 540000"/>
              <a:gd name="connsiteY6" fmla="*/ 540000 h 976595"/>
              <a:gd name="connsiteX7" fmla="*/ 164903 w 540000"/>
              <a:gd name="connsiteY7" fmla="*/ 42436 h 976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0000" h="976595">
                <a:moveTo>
                  <a:pt x="164903" y="42436"/>
                </a:moveTo>
                <a:cubicBezTo>
                  <a:pt x="197206" y="15110"/>
                  <a:pt x="232721" y="0"/>
                  <a:pt x="270000" y="0"/>
                </a:cubicBezTo>
                <a:cubicBezTo>
                  <a:pt x="419117" y="0"/>
                  <a:pt x="540000" y="241766"/>
                  <a:pt x="540000" y="540000"/>
                </a:cubicBezTo>
                <a:lnTo>
                  <a:pt x="539530" y="549329"/>
                </a:lnTo>
                <a:lnTo>
                  <a:pt x="112264" y="976595"/>
                </a:lnTo>
                <a:lnTo>
                  <a:pt x="79081" y="921838"/>
                </a:lnTo>
                <a:cubicBezTo>
                  <a:pt x="30221" y="824117"/>
                  <a:pt x="0" y="689117"/>
                  <a:pt x="0" y="540000"/>
                </a:cubicBezTo>
                <a:cubicBezTo>
                  <a:pt x="0" y="316324"/>
                  <a:pt x="67997" y="124412"/>
                  <a:pt x="164903" y="4243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11</a:t>
            </a:fld>
            <a:endParaRPr lang="en-US">
              <a:solidFill>
                <a:schemeClr val="tx1">
                  <a:alpha val="80000"/>
                </a:schemeClr>
              </a:solidFill>
            </a:endParaRPr>
          </a:p>
        </p:txBody>
      </p:sp>
      <p:sp>
        <p:nvSpPr>
          <p:cNvPr id="56" name="Title 14">
            <a:extLst>
              <a:ext uri="{FF2B5EF4-FFF2-40B4-BE49-F238E27FC236}">
                <a16:creationId xmlns:a16="http://schemas.microsoft.com/office/drawing/2014/main" id="{C1711053-9C9D-44B6-ACF8-60DB21BFEC8B}"/>
              </a:ext>
            </a:extLst>
          </p:cNvPr>
          <p:cNvSpPr txBox="1">
            <a:spLocks/>
          </p:cNvSpPr>
          <p:nvPr/>
        </p:nvSpPr>
        <p:spPr>
          <a:xfrm>
            <a:off x="335058" y="313014"/>
            <a:ext cx="7846917" cy="623307"/>
          </a:xfrm>
          <a:prstGeom prst="rect">
            <a:avLst/>
          </a:prstGeom>
        </p:spPr>
        <p:txBody>
          <a:bodyPr vert="horz" wrap="square" lIns="0" tIns="0" rIns="0" bIns="0" rtlCol="0" anchor="b" anchorCtr="0">
            <a:noAutofit/>
          </a:bodyPr>
          <a:lstStyle>
            <a:lvl1pPr algn="l" defTabSz="914400" rtl="0" eaLnBrk="1" latinLnBrk="0" hangingPunct="1">
              <a:lnSpc>
                <a:spcPct val="90000"/>
              </a:lnSpc>
              <a:spcBef>
                <a:spcPct val="0"/>
              </a:spcBef>
              <a:buNone/>
              <a:defRPr lang="en-US" sz="6400" kern="1200">
                <a:solidFill>
                  <a:schemeClr val="tx1"/>
                </a:solidFill>
                <a:latin typeface="+mj-lt"/>
                <a:ea typeface="+mj-ea"/>
                <a:cs typeface="+mj-cs"/>
              </a:defRPr>
            </a:lvl1pPr>
          </a:lstStyle>
          <a:p>
            <a:pPr>
              <a:lnSpc>
                <a:spcPct val="100000"/>
              </a:lnSpc>
            </a:pPr>
            <a:r>
              <a:rPr lang="en-US" sz="3600" dirty="0"/>
              <a:t>Perspectives of Class Diagrams cont.</a:t>
            </a:r>
          </a:p>
        </p:txBody>
      </p:sp>
      <p:sp>
        <p:nvSpPr>
          <p:cNvPr id="58" name="Subtitle 15">
            <a:extLst>
              <a:ext uri="{FF2B5EF4-FFF2-40B4-BE49-F238E27FC236}">
                <a16:creationId xmlns:a16="http://schemas.microsoft.com/office/drawing/2014/main" id="{1FF43696-032D-42BD-9580-29E4CA3FC95C}"/>
              </a:ext>
            </a:extLst>
          </p:cNvPr>
          <p:cNvSpPr txBox="1">
            <a:spLocks/>
          </p:cNvSpPr>
          <p:nvPr/>
        </p:nvSpPr>
        <p:spPr>
          <a:xfrm>
            <a:off x="670118" y="3725058"/>
            <a:ext cx="9865962" cy="2885042"/>
          </a:xfrm>
          <a:prstGeom prst="rect">
            <a:avLst/>
          </a:prstGeom>
        </p:spPr>
        <p:txBody>
          <a:bodyPr vert="horz" wrap="square" lIns="0" tIns="0" rIns="0" bIns="0" rtlCol="0" anchor="t">
            <a:norm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None/>
              <a:defRPr sz="24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Arial" panose="020B0604020202020204" pitchFamily="34" charset="0"/>
              <a:buChar char="•"/>
            </a:pPr>
            <a:r>
              <a:rPr lang="en-US" sz="2000" b="1" dirty="0"/>
              <a:t>Conceptual</a:t>
            </a:r>
            <a:r>
              <a:rPr lang="en-US" sz="2000" dirty="0"/>
              <a:t>: represents the concepts in the domain</a:t>
            </a:r>
          </a:p>
          <a:p>
            <a:pPr marL="342900" indent="-342900">
              <a:buFont typeface="Arial" panose="020B0604020202020204" pitchFamily="34" charset="0"/>
              <a:buChar char="•"/>
            </a:pPr>
            <a:r>
              <a:rPr lang="en-US" sz="2000" b="1" dirty="0"/>
              <a:t>Specification</a:t>
            </a:r>
            <a:r>
              <a:rPr lang="en-US" sz="2000" dirty="0"/>
              <a:t>: focus is on the interfaces of Abstract Data Type (ADTs) in the software</a:t>
            </a:r>
          </a:p>
          <a:p>
            <a:pPr marL="342900" indent="-342900">
              <a:buFont typeface="Arial" panose="020B0604020202020204" pitchFamily="34" charset="0"/>
              <a:buChar char="•"/>
            </a:pPr>
            <a:r>
              <a:rPr lang="en-US" sz="2000" b="1" dirty="0"/>
              <a:t>Implementation</a:t>
            </a:r>
            <a:r>
              <a:rPr lang="en-US" sz="2000" dirty="0"/>
              <a:t>: describes how classes will implement their interfaces</a:t>
            </a:r>
          </a:p>
        </p:txBody>
      </p:sp>
      <p:pic>
        <p:nvPicPr>
          <p:cNvPr id="9218" name="Picture 2" descr="Perspectives of Class Diagram">
            <a:extLst>
              <a:ext uri="{FF2B5EF4-FFF2-40B4-BE49-F238E27FC236}">
                <a16:creationId xmlns:a16="http://schemas.microsoft.com/office/drawing/2014/main" id="{D9ECEE8E-B646-2643-89E0-C01513CAF50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36492" y="1350838"/>
            <a:ext cx="971550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33537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721" r="-2" b="-2"/>
          <a:stretch/>
        </p:blipFill>
        <p:spPr>
          <a:xfrm>
            <a:off x="6653106" y="549275"/>
            <a:ext cx="4892073" cy="2771775"/>
          </a:xfrm>
          <a:custGeom>
            <a:avLst/>
            <a:gdLst/>
            <a:ahLst/>
            <a:cxnLst/>
            <a:rect l="l" t="t" r="r" b="b"/>
            <a:pathLst>
              <a:path w="5083992" h="2880518">
                <a:moveTo>
                  <a:pt x="0" y="0"/>
                </a:moveTo>
                <a:lnTo>
                  <a:pt x="5083992" y="0"/>
                </a:lnTo>
                <a:lnTo>
                  <a:pt x="5083992" y="2880518"/>
                </a:lnTo>
                <a:lnTo>
                  <a:pt x="0" y="2880518"/>
                </a:lnTo>
                <a:close/>
              </a:path>
            </a:pathLst>
          </a:custGeom>
        </p:spPr>
      </p:pic>
      <p:grpSp>
        <p:nvGrpSpPr>
          <p:cNvPr id="93" name="Group 78">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95" name="Freeform: Shape 79">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7" name="Oval 80">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8" name="Oval 81">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9" name="Freeform: Shape 82">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useBgFill="1">
        <p:nvSpPr>
          <p:cNvPr id="100" name="Rectangle 84">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Freeform: Shape 86">
            <a:extLst>
              <a:ext uri="{FF2B5EF4-FFF2-40B4-BE49-F238E27FC236}">
                <a16:creationId xmlns:a16="http://schemas.microsoft.com/office/drawing/2014/main" id="{746ECF6E-1937-4212-B2E3-E2F43AD7A2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2413"/>
            <a:ext cx="670118" cy="1080000"/>
          </a:xfrm>
          <a:custGeom>
            <a:avLst/>
            <a:gdLst>
              <a:gd name="connsiteX0" fmla="*/ 130118 w 670118"/>
              <a:gd name="connsiteY0" fmla="*/ 0 h 1080000"/>
              <a:gd name="connsiteX1" fmla="*/ 670118 w 670118"/>
              <a:gd name="connsiteY1" fmla="*/ 540000 h 1080000"/>
              <a:gd name="connsiteX2" fmla="*/ 130118 w 670118"/>
              <a:gd name="connsiteY2" fmla="*/ 1080000 h 1080000"/>
              <a:gd name="connsiteX3" fmla="*/ 21289 w 670118"/>
              <a:gd name="connsiteY3" fmla="*/ 1069029 h 1080000"/>
              <a:gd name="connsiteX4" fmla="*/ 0 w 670118"/>
              <a:gd name="connsiteY4" fmla="*/ 1062421 h 1080000"/>
              <a:gd name="connsiteX5" fmla="*/ 0 w 670118"/>
              <a:gd name="connsiteY5" fmla="*/ 17579 h 1080000"/>
              <a:gd name="connsiteX6" fmla="*/ 21289 w 670118"/>
              <a:gd name="connsiteY6" fmla="*/ 10971 h 1080000"/>
              <a:gd name="connsiteX7" fmla="*/ 130118 w 670118"/>
              <a:gd name="connsiteY7" fmla="*/ 0 h 10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0118" h="1080000">
                <a:moveTo>
                  <a:pt x="130118" y="0"/>
                </a:moveTo>
                <a:cubicBezTo>
                  <a:pt x="428352" y="0"/>
                  <a:pt x="670118" y="241766"/>
                  <a:pt x="670118" y="540000"/>
                </a:cubicBezTo>
                <a:cubicBezTo>
                  <a:pt x="670118" y="838234"/>
                  <a:pt x="428352" y="1080000"/>
                  <a:pt x="130118" y="1080000"/>
                </a:cubicBezTo>
                <a:cubicBezTo>
                  <a:pt x="92839" y="1080000"/>
                  <a:pt x="56442" y="1076223"/>
                  <a:pt x="21289" y="1069029"/>
                </a:cubicBezTo>
                <a:lnTo>
                  <a:pt x="0" y="1062421"/>
                </a:lnTo>
                <a:lnTo>
                  <a:pt x="0" y="17579"/>
                </a:lnTo>
                <a:lnTo>
                  <a:pt x="21289" y="10971"/>
                </a:lnTo>
                <a:cubicBezTo>
                  <a:pt x="56442" y="3778"/>
                  <a:pt x="92839" y="0"/>
                  <a:pt x="130118" y="0"/>
                </a:cubicBezTo>
                <a:close/>
              </a:path>
            </a:pathLst>
          </a:cu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89" name="Group 88">
            <a:extLst>
              <a:ext uri="{FF2B5EF4-FFF2-40B4-BE49-F238E27FC236}">
                <a16:creationId xmlns:a16="http://schemas.microsoft.com/office/drawing/2014/main" id="{7119AF2A-3C22-4BC0-A8C5-A077AA201C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47431" y="842413"/>
            <a:ext cx="762805" cy="734873"/>
            <a:chOff x="7950336" y="1300590"/>
            <a:chExt cx="762805" cy="734873"/>
          </a:xfrm>
        </p:grpSpPr>
        <p:sp>
          <p:nvSpPr>
            <p:cNvPr id="90" name="Freeform 5">
              <a:extLst>
                <a:ext uri="{FF2B5EF4-FFF2-40B4-BE49-F238E27FC236}">
                  <a16:creationId xmlns:a16="http://schemas.microsoft.com/office/drawing/2014/main" id="{E2A3E344-FE73-466B-9169-50D95B1DEB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1" name="Freeform 6">
              <a:extLst>
                <a:ext uri="{FF2B5EF4-FFF2-40B4-BE49-F238E27FC236}">
                  <a16:creationId xmlns:a16="http://schemas.microsoft.com/office/drawing/2014/main" id="{DEA66A1E-1BD8-4765-A717-BA22028078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2" name="Freeform 8">
              <a:extLst>
                <a:ext uri="{FF2B5EF4-FFF2-40B4-BE49-F238E27FC236}">
                  <a16:creationId xmlns:a16="http://schemas.microsoft.com/office/drawing/2014/main" id="{D12B08F5-F02D-4B4E-975E-C41ED7AA98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94" name="Freeform: Shape 93">
            <a:extLst>
              <a:ext uri="{FF2B5EF4-FFF2-40B4-BE49-F238E27FC236}">
                <a16:creationId xmlns:a16="http://schemas.microsoft.com/office/drawing/2014/main" id="{57B709FF-BFDC-4D26-9990-BC26F14D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695687" y="5744830"/>
            <a:ext cx="998223" cy="1262947"/>
          </a:xfrm>
          <a:custGeom>
            <a:avLst/>
            <a:gdLst>
              <a:gd name="connsiteX0" fmla="*/ 458223 w 998223"/>
              <a:gd name="connsiteY0" fmla="*/ 0 h 1262947"/>
              <a:gd name="connsiteX1" fmla="*/ 982597 w 998223"/>
              <a:gd name="connsiteY1" fmla="*/ 931034 h 1262947"/>
              <a:gd name="connsiteX2" fmla="*/ 987252 w 998223"/>
              <a:gd name="connsiteY2" fmla="*/ 938533 h 1262947"/>
              <a:gd name="connsiteX3" fmla="*/ 998223 w 998223"/>
              <a:gd name="connsiteY3" fmla="*/ 992947 h 1262947"/>
              <a:gd name="connsiteX4" fmla="*/ 458223 w 998223"/>
              <a:gd name="connsiteY4" fmla="*/ 1262947 h 1262947"/>
              <a:gd name="connsiteX5" fmla="*/ 448893 w 998223"/>
              <a:gd name="connsiteY5" fmla="*/ 1262476 h 1262947"/>
              <a:gd name="connsiteX6" fmla="*/ 0 w 998223"/>
              <a:gd name="connsiteY6" fmla="*/ 813583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8223" h="1262947">
                <a:moveTo>
                  <a:pt x="458223" y="0"/>
                </a:moveTo>
                <a:lnTo>
                  <a:pt x="982597" y="931034"/>
                </a:lnTo>
                <a:lnTo>
                  <a:pt x="987252" y="938533"/>
                </a:lnTo>
                <a:cubicBezTo>
                  <a:pt x="994446" y="956109"/>
                  <a:pt x="998223" y="974307"/>
                  <a:pt x="998223" y="992947"/>
                </a:cubicBezTo>
                <a:cubicBezTo>
                  <a:pt x="998223" y="1142064"/>
                  <a:pt x="756457" y="1262947"/>
                  <a:pt x="458223" y="1262947"/>
                </a:cubicBezTo>
                <a:lnTo>
                  <a:pt x="448893" y="1262476"/>
                </a:lnTo>
                <a:lnTo>
                  <a:pt x="0" y="813583"/>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27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6" name="Freeform: Shape 95">
            <a:extLst>
              <a:ext uri="{FF2B5EF4-FFF2-40B4-BE49-F238E27FC236}">
                <a16:creationId xmlns:a16="http://schemas.microsoft.com/office/drawing/2014/main" id="{6F427B2B-E8F7-4FF7-AA4D-580128383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5188044" y="6135961"/>
            <a:ext cx="540000" cy="976595"/>
          </a:xfrm>
          <a:custGeom>
            <a:avLst/>
            <a:gdLst>
              <a:gd name="connsiteX0" fmla="*/ 164903 w 540000"/>
              <a:gd name="connsiteY0" fmla="*/ 42436 h 976595"/>
              <a:gd name="connsiteX1" fmla="*/ 270000 w 540000"/>
              <a:gd name="connsiteY1" fmla="*/ 0 h 976595"/>
              <a:gd name="connsiteX2" fmla="*/ 540000 w 540000"/>
              <a:gd name="connsiteY2" fmla="*/ 540000 h 976595"/>
              <a:gd name="connsiteX3" fmla="*/ 539530 w 540000"/>
              <a:gd name="connsiteY3" fmla="*/ 549329 h 976595"/>
              <a:gd name="connsiteX4" fmla="*/ 112264 w 540000"/>
              <a:gd name="connsiteY4" fmla="*/ 976595 h 976595"/>
              <a:gd name="connsiteX5" fmla="*/ 79081 w 540000"/>
              <a:gd name="connsiteY5" fmla="*/ 921838 h 976595"/>
              <a:gd name="connsiteX6" fmla="*/ 0 w 540000"/>
              <a:gd name="connsiteY6" fmla="*/ 540000 h 976595"/>
              <a:gd name="connsiteX7" fmla="*/ 164903 w 540000"/>
              <a:gd name="connsiteY7" fmla="*/ 42436 h 976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0000" h="976595">
                <a:moveTo>
                  <a:pt x="164903" y="42436"/>
                </a:moveTo>
                <a:cubicBezTo>
                  <a:pt x="197206" y="15110"/>
                  <a:pt x="232721" y="0"/>
                  <a:pt x="270000" y="0"/>
                </a:cubicBezTo>
                <a:cubicBezTo>
                  <a:pt x="419117" y="0"/>
                  <a:pt x="540000" y="241766"/>
                  <a:pt x="540000" y="540000"/>
                </a:cubicBezTo>
                <a:lnTo>
                  <a:pt x="539530" y="549329"/>
                </a:lnTo>
                <a:lnTo>
                  <a:pt x="112264" y="976595"/>
                </a:lnTo>
                <a:lnTo>
                  <a:pt x="79081" y="921838"/>
                </a:lnTo>
                <a:cubicBezTo>
                  <a:pt x="30221" y="824117"/>
                  <a:pt x="0" y="689117"/>
                  <a:pt x="0" y="540000"/>
                </a:cubicBezTo>
                <a:cubicBezTo>
                  <a:pt x="0" y="316324"/>
                  <a:pt x="67997" y="124412"/>
                  <a:pt x="164903" y="4243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12</a:t>
            </a:fld>
            <a:endParaRPr lang="en-US">
              <a:solidFill>
                <a:schemeClr val="tx1">
                  <a:alpha val="80000"/>
                </a:schemeClr>
              </a:solidFill>
            </a:endParaRPr>
          </a:p>
        </p:txBody>
      </p:sp>
      <p:sp>
        <p:nvSpPr>
          <p:cNvPr id="56" name="Title 14">
            <a:extLst>
              <a:ext uri="{FF2B5EF4-FFF2-40B4-BE49-F238E27FC236}">
                <a16:creationId xmlns:a16="http://schemas.microsoft.com/office/drawing/2014/main" id="{C1711053-9C9D-44B6-ACF8-60DB21BFEC8B}"/>
              </a:ext>
            </a:extLst>
          </p:cNvPr>
          <p:cNvSpPr txBox="1">
            <a:spLocks/>
          </p:cNvSpPr>
          <p:nvPr/>
        </p:nvSpPr>
        <p:spPr>
          <a:xfrm>
            <a:off x="1394193" y="549275"/>
            <a:ext cx="7846917" cy="623307"/>
          </a:xfrm>
          <a:prstGeom prst="rect">
            <a:avLst/>
          </a:prstGeom>
        </p:spPr>
        <p:txBody>
          <a:bodyPr vert="horz" wrap="square" lIns="0" tIns="0" rIns="0" bIns="0" rtlCol="0" anchor="b" anchorCtr="0">
            <a:noAutofit/>
          </a:bodyPr>
          <a:lstStyle>
            <a:lvl1pPr algn="l" defTabSz="914400" rtl="0" eaLnBrk="1" latinLnBrk="0" hangingPunct="1">
              <a:lnSpc>
                <a:spcPct val="90000"/>
              </a:lnSpc>
              <a:spcBef>
                <a:spcPct val="0"/>
              </a:spcBef>
              <a:buNone/>
              <a:defRPr lang="en-US" sz="6400" kern="1200">
                <a:solidFill>
                  <a:schemeClr val="tx1"/>
                </a:solidFill>
                <a:latin typeface="+mj-lt"/>
                <a:ea typeface="+mj-ea"/>
                <a:cs typeface="+mj-cs"/>
              </a:defRPr>
            </a:lvl1pPr>
          </a:lstStyle>
          <a:p>
            <a:pPr>
              <a:lnSpc>
                <a:spcPct val="100000"/>
              </a:lnSpc>
            </a:pPr>
            <a:r>
              <a:rPr lang="en-US" sz="3600" dirty="0"/>
              <a:t>Importance</a:t>
            </a:r>
          </a:p>
        </p:txBody>
      </p:sp>
      <p:sp>
        <p:nvSpPr>
          <p:cNvPr id="58" name="Subtitle 15">
            <a:extLst>
              <a:ext uri="{FF2B5EF4-FFF2-40B4-BE49-F238E27FC236}">
                <a16:creationId xmlns:a16="http://schemas.microsoft.com/office/drawing/2014/main" id="{1FF43696-032D-42BD-9580-29E4CA3FC95C}"/>
              </a:ext>
            </a:extLst>
          </p:cNvPr>
          <p:cNvSpPr txBox="1">
            <a:spLocks/>
          </p:cNvSpPr>
          <p:nvPr/>
        </p:nvSpPr>
        <p:spPr>
          <a:xfrm>
            <a:off x="876261" y="1954921"/>
            <a:ext cx="9865962" cy="2885042"/>
          </a:xfrm>
          <a:prstGeom prst="rect">
            <a:avLst/>
          </a:prstGeom>
        </p:spPr>
        <p:txBody>
          <a:bodyPr vert="horz" wrap="square" lIns="0" tIns="0" rIns="0" bIns="0" rtlCol="0" anchor="t">
            <a:norm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None/>
              <a:defRPr sz="24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Arial" panose="020B0604020202020204" pitchFamily="34" charset="0"/>
              <a:buChar char="•"/>
            </a:pPr>
            <a:r>
              <a:rPr lang="en-US" sz="2000" dirty="0">
                <a:cs typeface="Arial" panose="020B0604020202020204" pitchFamily="34" charset="0"/>
              </a:rPr>
              <a:t>UML precisely conveys how code should be implemented from diagrams when it is used correctly.</a:t>
            </a:r>
          </a:p>
          <a:p>
            <a:pPr marL="342900" indent="-342900">
              <a:buFont typeface="Arial" panose="020B0604020202020204" pitchFamily="34" charset="0"/>
              <a:buChar char="•"/>
            </a:pPr>
            <a:r>
              <a:rPr lang="en-US" sz="2000" dirty="0">
                <a:cs typeface="Arial" panose="020B0604020202020204" pitchFamily="34" charset="0"/>
              </a:rPr>
              <a:t>If precisely interpreted, the implemented code will correctly reflect the intent of the designer.</a:t>
            </a:r>
          </a:p>
        </p:txBody>
      </p:sp>
    </p:spTree>
    <p:extLst>
      <p:ext uri="{BB962C8B-B14F-4D97-AF65-F5344CB8AC3E}">
        <p14:creationId xmlns:p14="http://schemas.microsoft.com/office/powerpoint/2010/main" val="10301565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22" name="Freeform: Shape 21">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 name="Oval 22">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4" name="Oval 23">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Freeform: Shape 24">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useBgFill="1">
        <p:nvSpPr>
          <p:cNvPr id="27" name="Rectangle 26">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00850" y="217940"/>
            <a:ext cx="10157217" cy="920211"/>
          </a:xfrm>
        </p:spPr>
        <p:txBody>
          <a:bodyPr vert="horz" wrap="square" lIns="0" tIns="0" rIns="0" bIns="0" rtlCol="0" anchor="b" anchorCtr="0">
            <a:normAutofit/>
          </a:bodyPr>
          <a:lstStyle/>
          <a:p>
            <a:r>
              <a:rPr lang="en-US" sz="4800" kern="1200" dirty="0">
                <a:solidFill>
                  <a:schemeClr val="tx1"/>
                </a:solidFill>
                <a:latin typeface="+mj-lt"/>
                <a:ea typeface="+mj-ea"/>
                <a:cs typeface="+mj-cs"/>
              </a:rPr>
              <a:t>Relationships Between Classes</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123351" y="1379990"/>
            <a:ext cx="9388783" cy="5260070"/>
          </a:xfrm>
        </p:spPr>
        <p:txBody>
          <a:bodyPr vert="horz" wrap="square" lIns="0" tIns="0" rIns="0" bIns="0" rtlCol="0" anchor="t">
            <a:normAutofit/>
          </a:bodyPr>
          <a:lstStyle/>
          <a:p>
            <a:pPr marL="342900">
              <a:lnSpc>
                <a:spcPct val="100000"/>
              </a:lnSpc>
              <a:buFont typeface="Arial" panose="020B0604020202020204" pitchFamily="34" charset="0"/>
              <a:buChar char="•"/>
            </a:pPr>
            <a:r>
              <a:rPr lang="en-US" sz="3100" dirty="0">
                <a:solidFill>
                  <a:schemeClr val="tx1"/>
                </a:solidFill>
                <a:latin typeface="+mj-lt"/>
                <a:ea typeface="+mj-ea"/>
                <a:cs typeface="+mj-cs"/>
              </a:rPr>
              <a:t>Classes can relate to each other in a variety of ways.</a:t>
            </a:r>
          </a:p>
          <a:p>
            <a:pPr marL="342900">
              <a:lnSpc>
                <a:spcPct val="100000"/>
              </a:lnSpc>
              <a:buFont typeface="Arial" panose="020B0604020202020204" pitchFamily="34" charset="0"/>
              <a:buChar char="•"/>
            </a:pPr>
            <a:r>
              <a:rPr lang="en-US" sz="3100" dirty="0">
                <a:solidFill>
                  <a:schemeClr val="tx1"/>
                </a:solidFill>
                <a:latin typeface="+mj-lt"/>
                <a:ea typeface="+mj-ea"/>
                <a:cs typeface="+mj-cs"/>
              </a:rPr>
              <a:t>Examples of relationships </a:t>
            </a:r>
          </a:p>
          <a:p>
            <a:pPr lvl="1">
              <a:lnSpc>
                <a:spcPct val="100000"/>
              </a:lnSpc>
              <a:buFont typeface="Wingdings" panose="05000000000000000000" pitchFamily="2" charset="2"/>
              <a:buChar char="v"/>
            </a:pPr>
            <a:r>
              <a:rPr lang="en-US" sz="3100" dirty="0">
                <a:solidFill>
                  <a:schemeClr val="tx1"/>
                </a:solidFill>
                <a:latin typeface="+mj-lt"/>
                <a:ea typeface="+mj-ea"/>
                <a:cs typeface="+mj-cs"/>
              </a:rPr>
              <a:t> Inheritance (Generalization)</a:t>
            </a:r>
          </a:p>
          <a:p>
            <a:pPr lvl="1">
              <a:lnSpc>
                <a:spcPct val="100000"/>
              </a:lnSpc>
              <a:buFont typeface="Wingdings" panose="05000000000000000000" pitchFamily="2" charset="2"/>
              <a:buChar char="v"/>
            </a:pPr>
            <a:r>
              <a:rPr lang="en-US" sz="3100" dirty="0">
                <a:solidFill>
                  <a:schemeClr val="tx1"/>
                </a:solidFill>
                <a:latin typeface="+mj-lt"/>
                <a:ea typeface="+mj-ea"/>
                <a:cs typeface="+mj-cs"/>
              </a:rPr>
              <a:t> Association </a:t>
            </a:r>
          </a:p>
          <a:p>
            <a:pPr lvl="1">
              <a:lnSpc>
                <a:spcPct val="100000"/>
              </a:lnSpc>
              <a:buFont typeface="Wingdings" panose="05000000000000000000" pitchFamily="2" charset="2"/>
              <a:buChar char="v"/>
            </a:pPr>
            <a:r>
              <a:rPr lang="en-US" sz="3100" dirty="0">
                <a:solidFill>
                  <a:schemeClr val="tx1"/>
                </a:solidFill>
                <a:latin typeface="+mj-lt"/>
                <a:ea typeface="+mj-ea"/>
                <a:cs typeface="+mj-cs"/>
              </a:rPr>
              <a:t> Multiplicity</a:t>
            </a:r>
          </a:p>
          <a:p>
            <a:pPr lvl="1">
              <a:lnSpc>
                <a:spcPct val="100000"/>
              </a:lnSpc>
              <a:buFont typeface="Wingdings" panose="05000000000000000000" pitchFamily="2" charset="2"/>
              <a:buChar char="v"/>
            </a:pPr>
            <a:r>
              <a:rPr lang="en-US" sz="3100" dirty="0">
                <a:solidFill>
                  <a:schemeClr val="tx1"/>
                </a:solidFill>
                <a:latin typeface="+mj-lt"/>
                <a:ea typeface="+mj-ea"/>
                <a:cs typeface="+mj-cs"/>
              </a:rPr>
              <a:t> Aggregation</a:t>
            </a:r>
          </a:p>
          <a:p>
            <a:pPr lvl="1">
              <a:lnSpc>
                <a:spcPct val="100000"/>
              </a:lnSpc>
              <a:buFont typeface="Wingdings" panose="05000000000000000000" pitchFamily="2" charset="2"/>
              <a:buChar char="v"/>
            </a:pPr>
            <a:r>
              <a:rPr lang="en-US" sz="3100" dirty="0">
                <a:solidFill>
                  <a:schemeClr val="tx1"/>
                </a:solidFill>
                <a:latin typeface="+mj-lt"/>
                <a:ea typeface="+mj-ea"/>
                <a:cs typeface="+mj-cs"/>
              </a:rPr>
              <a:t> Composition</a:t>
            </a:r>
          </a:p>
          <a:p>
            <a:pPr lvl="1">
              <a:lnSpc>
                <a:spcPct val="100000"/>
              </a:lnSpc>
              <a:buFont typeface="Wingdings" panose="05000000000000000000" pitchFamily="2" charset="2"/>
              <a:buChar char="v"/>
            </a:pPr>
            <a:r>
              <a:rPr lang="en-US" sz="3100" dirty="0">
                <a:solidFill>
                  <a:schemeClr val="tx1"/>
                </a:solidFill>
                <a:latin typeface="+mj-lt"/>
                <a:ea typeface="+mj-ea"/>
                <a:cs typeface="+mj-cs"/>
              </a:rPr>
              <a:t> Dependency</a:t>
            </a:r>
          </a:p>
          <a:p>
            <a:pPr lvl="1">
              <a:lnSpc>
                <a:spcPct val="100000"/>
              </a:lnSpc>
            </a:pPr>
            <a:endParaRPr lang="en-US" sz="1500" dirty="0"/>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38744" r="5007" b="2"/>
          <a:stretch/>
        </p:blipFill>
        <p:spPr>
          <a:xfrm>
            <a:off x="7364067" y="1747100"/>
            <a:ext cx="4391909" cy="4391909"/>
          </a:xfrm>
          <a:custGeom>
            <a:avLst/>
            <a:gdLst/>
            <a:ahLst/>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p:spPr>
      </p:pic>
      <p:grpSp>
        <p:nvGrpSpPr>
          <p:cNvPr id="29" name="Group 28">
            <a:extLst>
              <a:ext uri="{FF2B5EF4-FFF2-40B4-BE49-F238E27FC236}">
                <a16:creationId xmlns:a16="http://schemas.microsoft.com/office/drawing/2014/main" id="{183B29DA-9BB8-4BA8-B8E1-8C2B544078C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22156" y="4143453"/>
            <a:ext cx="734257" cy="760506"/>
            <a:chOff x="5243759" y="1363788"/>
            <a:chExt cx="734257" cy="760506"/>
          </a:xfrm>
        </p:grpSpPr>
        <p:sp>
          <p:nvSpPr>
            <p:cNvPr id="30" name="Freeform 5">
              <a:extLst>
                <a:ext uri="{FF2B5EF4-FFF2-40B4-BE49-F238E27FC236}">
                  <a16:creationId xmlns:a16="http://schemas.microsoft.com/office/drawing/2014/main" id="{D02496F8-166D-469A-8040-08608013BF7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1" name="Freeform 6">
              <a:extLst>
                <a:ext uri="{FF2B5EF4-FFF2-40B4-BE49-F238E27FC236}">
                  <a16:creationId xmlns:a16="http://schemas.microsoft.com/office/drawing/2014/main" id="{23E648A7-A02A-4DC7-9FEC-489F1BA6F77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2" name="Freeform 8">
              <a:extLst>
                <a:ext uri="{FF2B5EF4-FFF2-40B4-BE49-F238E27FC236}">
                  <a16:creationId xmlns:a16="http://schemas.microsoft.com/office/drawing/2014/main" id="{4EF573B1-38BC-4C7B-894C-BE3864A04AD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4" name="Oval 33">
            <a:extLst>
              <a:ext uri="{FF2B5EF4-FFF2-40B4-BE49-F238E27FC236}">
                <a16:creationId xmlns:a16="http://schemas.microsoft.com/office/drawing/2014/main" id="{647A77D8-817B-4A9F-86AA-FE781E813D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13</a:t>
            </a:fld>
            <a:endParaRPr lang="en-US">
              <a:solidFill>
                <a:schemeClr val="tx1">
                  <a:alpha val="80000"/>
                </a:schemeClr>
              </a:solidFill>
            </a:endParaRPr>
          </a:p>
        </p:txBody>
      </p:sp>
    </p:spTree>
    <p:extLst>
      <p:ext uri="{BB962C8B-B14F-4D97-AF65-F5344CB8AC3E}">
        <p14:creationId xmlns:p14="http://schemas.microsoft.com/office/powerpoint/2010/main" val="30716146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721" r="-2" b="-2"/>
          <a:stretch/>
        </p:blipFill>
        <p:spPr>
          <a:xfrm flipH="1">
            <a:off x="8007112" y="5709793"/>
            <a:ext cx="45719" cy="391896"/>
          </a:xfrm>
          <a:custGeom>
            <a:avLst/>
            <a:gdLst/>
            <a:ahLst/>
            <a:cxnLst/>
            <a:rect l="l" t="t" r="r" b="b"/>
            <a:pathLst>
              <a:path w="5083992" h="2880518">
                <a:moveTo>
                  <a:pt x="0" y="0"/>
                </a:moveTo>
                <a:lnTo>
                  <a:pt x="5083992" y="0"/>
                </a:lnTo>
                <a:lnTo>
                  <a:pt x="5083992" y="2880518"/>
                </a:lnTo>
                <a:lnTo>
                  <a:pt x="0" y="2880518"/>
                </a:lnTo>
                <a:close/>
              </a:path>
            </a:pathLst>
          </a:custGeom>
        </p:spPr>
      </p:pic>
      <p:grpSp>
        <p:nvGrpSpPr>
          <p:cNvPr id="93" name="Group 78">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95" name="Freeform: Shape 79">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7" name="Oval 80">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8" name="Oval 81">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9" name="Freeform: Shape 82">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useBgFill="1">
        <p:nvSpPr>
          <p:cNvPr id="100" name="Rectangle 84">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Freeform: Shape 86">
            <a:extLst>
              <a:ext uri="{FF2B5EF4-FFF2-40B4-BE49-F238E27FC236}">
                <a16:creationId xmlns:a16="http://schemas.microsoft.com/office/drawing/2014/main" id="{746ECF6E-1937-4212-B2E3-E2F43AD7A2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2413"/>
            <a:ext cx="670118" cy="1080000"/>
          </a:xfrm>
          <a:custGeom>
            <a:avLst/>
            <a:gdLst>
              <a:gd name="connsiteX0" fmla="*/ 130118 w 670118"/>
              <a:gd name="connsiteY0" fmla="*/ 0 h 1080000"/>
              <a:gd name="connsiteX1" fmla="*/ 670118 w 670118"/>
              <a:gd name="connsiteY1" fmla="*/ 540000 h 1080000"/>
              <a:gd name="connsiteX2" fmla="*/ 130118 w 670118"/>
              <a:gd name="connsiteY2" fmla="*/ 1080000 h 1080000"/>
              <a:gd name="connsiteX3" fmla="*/ 21289 w 670118"/>
              <a:gd name="connsiteY3" fmla="*/ 1069029 h 1080000"/>
              <a:gd name="connsiteX4" fmla="*/ 0 w 670118"/>
              <a:gd name="connsiteY4" fmla="*/ 1062421 h 1080000"/>
              <a:gd name="connsiteX5" fmla="*/ 0 w 670118"/>
              <a:gd name="connsiteY5" fmla="*/ 17579 h 1080000"/>
              <a:gd name="connsiteX6" fmla="*/ 21289 w 670118"/>
              <a:gd name="connsiteY6" fmla="*/ 10971 h 1080000"/>
              <a:gd name="connsiteX7" fmla="*/ 130118 w 670118"/>
              <a:gd name="connsiteY7" fmla="*/ 0 h 10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0118" h="1080000">
                <a:moveTo>
                  <a:pt x="130118" y="0"/>
                </a:moveTo>
                <a:cubicBezTo>
                  <a:pt x="428352" y="0"/>
                  <a:pt x="670118" y="241766"/>
                  <a:pt x="670118" y="540000"/>
                </a:cubicBezTo>
                <a:cubicBezTo>
                  <a:pt x="670118" y="838234"/>
                  <a:pt x="428352" y="1080000"/>
                  <a:pt x="130118" y="1080000"/>
                </a:cubicBezTo>
                <a:cubicBezTo>
                  <a:pt x="92839" y="1080000"/>
                  <a:pt x="56442" y="1076223"/>
                  <a:pt x="21289" y="1069029"/>
                </a:cubicBezTo>
                <a:lnTo>
                  <a:pt x="0" y="1062421"/>
                </a:lnTo>
                <a:lnTo>
                  <a:pt x="0" y="17579"/>
                </a:lnTo>
                <a:lnTo>
                  <a:pt x="21289" y="10971"/>
                </a:lnTo>
                <a:cubicBezTo>
                  <a:pt x="56442" y="3778"/>
                  <a:pt x="92839" y="0"/>
                  <a:pt x="130118" y="0"/>
                </a:cubicBezTo>
                <a:close/>
              </a:path>
            </a:pathLst>
          </a:cu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89" name="Group 88">
            <a:extLst>
              <a:ext uri="{FF2B5EF4-FFF2-40B4-BE49-F238E27FC236}">
                <a16:creationId xmlns:a16="http://schemas.microsoft.com/office/drawing/2014/main" id="{7119AF2A-3C22-4BC0-A8C5-A077AA201C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47431" y="842413"/>
            <a:ext cx="762805" cy="734873"/>
            <a:chOff x="7950336" y="1300590"/>
            <a:chExt cx="762805" cy="734873"/>
          </a:xfrm>
        </p:grpSpPr>
        <p:sp>
          <p:nvSpPr>
            <p:cNvPr id="90" name="Freeform 5">
              <a:extLst>
                <a:ext uri="{FF2B5EF4-FFF2-40B4-BE49-F238E27FC236}">
                  <a16:creationId xmlns:a16="http://schemas.microsoft.com/office/drawing/2014/main" id="{E2A3E344-FE73-466B-9169-50D95B1DEB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1" name="Freeform 6">
              <a:extLst>
                <a:ext uri="{FF2B5EF4-FFF2-40B4-BE49-F238E27FC236}">
                  <a16:creationId xmlns:a16="http://schemas.microsoft.com/office/drawing/2014/main" id="{DEA66A1E-1BD8-4765-A717-BA22028078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2" name="Freeform 8">
              <a:extLst>
                <a:ext uri="{FF2B5EF4-FFF2-40B4-BE49-F238E27FC236}">
                  <a16:creationId xmlns:a16="http://schemas.microsoft.com/office/drawing/2014/main" id="{D12B08F5-F02D-4B4E-975E-C41ED7AA98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94" name="Freeform: Shape 93">
            <a:extLst>
              <a:ext uri="{FF2B5EF4-FFF2-40B4-BE49-F238E27FC236}">
                <a16:creationId xmlns:a16="http://schemas.microsoft.com/office/drawing/2014/main" id="{57B709FF-BFDC-4D26-9990-BC26F14D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695687" y="5744830"/>
            <a:ext cx="998223" cy="1262947"/>
          </a:xfrm>
          <a:custGeom>
            <a:avLst/>
            <a:gdLst>
              <a:gd name="connsiteX0" fmla="*/ 458223 w 998223"/>
              <a:gd name="connsiteY0" fmla="*/ 0 h 1262947"/>
              <a:gd name="connsiteX1" fmla="*/ 982597 w 998223"/>
              <a:gd name="connsiteY1" fmla="*/ 931034 h 1262947"/>
              <a:gd name="connsiteX2" fmla="*/ 987252 w 998223"/>
              <a:gd name="connsiteY2" fmla="*/ 938533 h 1262947"/>
              <a:gd name="connsiteX3" fmla="*/ 998223 w 998223"/>
              <a:gd name="connsiteY3" fmla="*/ 992947 h 1262947"/>
              <a:gd name="connsiteX4" fmla="*/ 458223 w 998223"/>
              <a:gd name="connsiteY4" fmla="*/ 1262947 h 1262947"/>
              <a:gd name="connsiteX5" fmla="*/ 448893 w 998223"/>
              <a:gd name="connsiteY5" fmla="*/ 1262476 h 1262947"/>
              <a:gd name="connsiteX6" fmla="*/ 0 w 998223"/>
              <a:gd name="connsiteY6" fmla="*/ 813583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8223" h="1262947">
                <a:moveTo>
                  <a:pt x="458223" y="0"/>
                </a:moveTo>
                <a:lnTo>
                  <a:pt x="982597" y="931034"/>
                </a:lnTo>
                <a:lnTo>
                  <a:pt x="987252" y="938533"/>
                </a:lnTo>
                <a:cubicBezTo>
                  <a:pt x="994446" y="956109"/>
                  <a:pt x="998223" y="974307"/>
                  <a:pt x="998223" y="992947"/>
                </a:cubicBezTo>
                <a:cubicBezTo>
                  <a:pt x="998223" y="1142064"/>
                  <a:pt x="756457" y="1262947"/>
                  <a:pt x="458223" y="1262947"/>
                </a:cubicBezTo>
                <a:lnTo>
                  <a:pt x="448893" y="1262476"/>
                </a:lnTo>
                <a:lnTo>
                  <a:pt x="0" y="813583"/>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27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6" name="Freeform: Shape 95">
            <a:extLst>
              <a:ext uri="{FF2B5EF4-FFF2-40B4-BE49-F238E27FC236}">
                <a16:creationId xmlns:a16="http://schemas.microsoft.com/office/drawing/2014/main" id="{6F427B2B-E8F7-4FF7-AA4D-580128383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5188044" y="6135961"/>
            <a:ext cx="540000" cy="976595"/>
          </a:xfrm>
          <a:custGeom>
            <a:avLst/>
            <a:gdLst>
              <a:gd name="connsiteX0" fmla="*/ 164903 w 540000"/>
              <a:gd name="connsiteY0" fmla="*/ 42436 h 976595"/>
              <a:gd name="connsiteX1" fmla="*/ 270000 w 540000"/>
              <a:gd name="connsiteY1" fmla="*/ 0 h 976595"/>
              <a:gd name="connsiteX2" fmla="*/ 540000 w 540000"/>
              <a:gd name="connsiteY2" fmla="*/ 540000 h 976595"/>
              <a:gd name="connsiteX3" fmla="*/ 539530 w 540000"/>
              <a:gd name="connsiteY3" fmla="*/ 549329 h 976595"/>
              <a:gd name="connsiteX4" fmla="*/ 112264 w 540000"/>
              <a:gd name="connsiteY4" fmla="*/ 976595 h 976595"/>
              <a:gd name="connsiteX5" fmla="*/ 79081 w 540000"/>
              <a:gd name="connsiteY5" fmla="*/ 921838 h 976595"/>
              <a:gd name="connsiteX6" fmla="*/ 0 w 540000"/>
              <a:gd name="connsiteY6" fmla="*/ 540000 h 976595"/>
              <a:gd name="connsiteX7" fmla="*/ 164903 w 540000"/>
              <a:gd name="connsiteY7" fmla="*/ 42436 h 976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0000" h="976595">
                <a:moveTo>
                  <a:pt x="164903" y="42436"/>
                </a:moveTo>
                <a:cubicBezTo>
                  <a:pt x="197206" y="15110"/>
                  <a:pt x="232721" y="0"/>
                  <a:pt x="270000" y="0"/>
                </a:cubicBezTo>
                <a:cubicBezTo>
                  <a:pt x="419117" y="0"/>
                  <a:pt x="540000" y="241766"/>
                  <a:pt x="540000" y="540000"/>
                </a:cubicBezTo>
                <a:lnTo>
                  <a:pt x="539530" y="549329"/>
                </a:lnTo>
                <a:lnTo>
                  <a:pt x="112264" y="976595"/>
                </a:lnTo>
                <a:lnTo>
                  <a:pt x="79081" y="921838"/>
                </a:lnTo>
                <a:cubicBezTo>
                  <a:pt x="30221" y="824117"/>
                  <a:pt x="0" y="689117"/>
                  <a:pt x="0" y="540000"/>
                </a:cubicBezTo>
                <a:cubicBezTo>
                  <a:pt x="0" y="316324"/>
                  <a:pt x="67997" y="124412"/>
                  <a:pt x="164903" y="4243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14</a:t>
            </a:fld>
            <a:endParaRPr lang="en-US">
              <a:solidFill>
                <a:schemeClr val="tx1">
                  <a:alpha val="80000"/>
                </a:schemeClr>
              </a:solidFill>
            </a:endParaRPr>
          </a:p>
        </p:txBody>
      </p:sp>
      <p:sp>
        <p:nvSpPr>
          <p:cNvPr id="58" name="Subtitle 15">
            <a:extLst>
              <a:ext uri="{FF2B5EF4-FFF2-40B4-BE49-F238E27FC236}">
                <a16:creationId xmlns:a16="http://schemas.microsoft.com/office/drawing/2014/main" id="{1FF43696-032D-42BD-9580-29E4CA3FC95C}"/>
              </a:ext>
            </a:extLst>
          </p:cNvPr>
          <p:cNvSpPr txBox="1">
            <a:spLocks/>
          </p:cNvSpPr>
          <p:nvPr/>
        </p:nvSpPr>
        <p:spPr>
          <a:xfrm>
            <a:off x="876261" y="1954921"/>
            <a:ext cx="9865962" cy="2885042"/>
          </a:xfrm>
          <a:prstGeom prst="rect">
            <a:avLst/>
          </a:prstGeom>
        </p:spPr>
        <p:txBody>
          <a:bodyPr vert="horz" wrap="square" lIns="0" tIns="0" rIns="0" bIns="0" rtlCol="0" anchor="t">
            <a:norm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None/>
              <a:defRPr sz="24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Arial" panose="020B0604020202020204" pitchFamily="34" charset="0"/>
              <a:buChar char="•"/>
            </a:pPr>
            <a:endParaRPr lang="en-US" sz="2000" dirty="0">
              <a:cs typeface="Arial" panose="020B0604020202020204" pitchFamily="34" charset="0"/>
            </a:endParaRPr>
          </a:p>
        </p:txBody>
      </p:sp>
      <p:sp>
        <p:nvSpPr>
          <p:cNvPr id="5" name="TextBox 4">
            <a:extLst>
              <a:ext uri="{FF2B5EF4-FFF2-40B4-BE49-F238E27FC236}">
                <a16:creationId xmlns:a16="http://schemas.microsoft.com/office/drawing/2014/main" id="{A518A8AE-81A1-3C47-B4FD-712A919B995D}"/>
              </a:ext>
            </a:extLst>
          </p:cNvPr>
          <p:cNvSpPr txBox="1"/>
          <p:nvPr/>
        </p:nvSpPr>
        <p:spPr>
          <a:xfrm>
            <a:off x="384178" y="361427"/>
            <a:ext cx="7927170" cy="830997"/>
          </a:xfrm>
          <a:prstGeom prst="rect">
            <a:avLst/>
          </a:prstGeom>
          <a:noFill/>
        </p:spPr>
        <p:txBody>
          <a:bodyPr wrap="none" rtlCol="0">
            <a:spAutoFit/>
          </a:bodyPr>
          <a:lstStyle/>
          <a:p>
            <a:r>
              <a:rPr lang="en-US" sz="4800" dirty="0"/>
              <a:t>Inheritance (or Generalization)</a:t>
            </a:r>
          </a:p>
        </p:txBody>
      </p:sp>
      <p:sp>
        <p:nvSpPr>
          <p:cNvPr id="6" name="TextBox 5">
            <a:extLst>
              <a:ext uri="{FF2B5EF4-FFF2-40B4-BE49-F238E27FC236}">
                <a16:creationId xmlns:a16="http://schemas.microsoft.com/office/drawing/2014/main" id="{4DF392C2-C216-0340-B0C6-A9B16FBAB7C6}"/>
              </a:ext>
            </a:extLst>
          </p:cNvPr>
          <p:cNvSpPr txBox="1"/>
          <p:nvPr/>
        </p:nvSpPr>
        <p:spPr>
          <a:xfrm>
            <a:off x="567925" y="1413928"/>
            <a:ext cx="6607029" cy="4108817"/>
          </a:xfrm>
          <a:prstGeom prst="rect">
            <a:avLst/>
          </a:prstGeom>
          <a:noFill/>
        </p:spPr>
        <p:txBody>
          <a:bodyPr wrap="square" rtlCol="0">
            <a:spAutoFit/>
          </a:bodyPr>
          <a:lstStyle/>
          <a:p>
            <a:pPr>
              <a:lnSpc>
                <a:spcPct val="150000"/>
              </a:lnSpc>
            </a:pPr>
            <a:r>
              <a:rPr lang="en-US" dirty="0">
                <a:solidFill>
                  <a:schemeClr val="tx1">
                    <a:lumMod val="75000"/>
                  </a:schemeClr>
                </a:solidFill>
              </a:rPr>
              <a:t>A generalization is a taxonomic relationship between a more general classifier and a more specific classifier.  </a:t>
            </a:r>
          </a:p>
          <a:p>
            <a:pPr>
              <a:lnSpc>
                <a:spcPct val="150000"/>
              </a:lnSpc>
            </a:pPr>
            <a:r>
              <a:rPr lang="en-US" dirty="0">
                <a:solidFill>
                  <a:schemeClr val="tx1">
                    <a:lumMod val="75000"/>
                  </a:schemeClr>
                </a:solidFill>
              </a:rPr>
              <a:t>Each instance of the specific classifier is also an indirect instance of the general classifier.  Thus, the specific classifier inherits the features of the more general classifier.</a:t>
            </a:r>
          </a:p>
          <a:p>
            <a:pPr>
              <a:lnSpc>
                <a:spcPct val="150000"/>
              </a:lnSpc>
            </a:pPr>
            <a:endParaRPr lang="en-US" dirty="0">
              <a:solidFill>
                <a:schemeClr val="tx1">
                  <a:lumMod val="75000"/>
                </a:schemeClr>
              </a:solidFill>
            </a:endParaRPr>
          </a:p>
          <a:p>
            <a:pPr marL="285750" indent="-285750">
              <a:lnSpc>
                <a:spcPct val="150000"/>
              </a:lnSpc>
              <a:buFont typeface="Arial" panose="020B0604020202020204" pitchFamily="34" charset="0"/>
              <a:buChar char="•"/>
            </a:pPr>
            <a:r>
              <a:rPr lang="en-US" dirty="0">
                <a:solidFill>
                  <a:schemeClr val="tx1">
                    <a:lumMod val="75000"/>
                  </a:schemeClr>
                </a:solidFill>
              </a:rPr>
              <a:t>Represents an "is-a" relationship.</a:t>
            </a:r>
          </a:p>
          <a:p>
            <a:pPr marL="285750" indent="-285750">
              <a:lnSpc>
                <a:spcPct val="150000"/>
              </a:lnSpc>
              <a:buFont typeface="Arial" panose="020B0604020202020204" pitchFamily="34" charset="0"/>
              <a:buChar char="•"/>
            </a:pPr>
            <a:r>
              <a:rPr lang="en-US" dirty="0">
                <a:solidFill>
                  <a:schemeClr val="tx1">
                    <a:lumMod val="75000"/>
                  </a:schemeClr>
                </a:solidFill>
              </a:rPr>
              <a:t>An abstract class name is shown in italics. </a:t>
            </a:r>
          </a:p>
          <a:p>
            <a:pPr marL="285750" indent="-285750">
              <a:lnSpc>
                <a:spcPct val="150000"/>
              </a:lnSpc>
              <a:buFont typeface="Arial" panose="020B0604020202020204" pitchFamily="34" charset="0"/>
              <a:buChar char="•"/>
            </a:pPr>
            <a:r>
              <a:rPr lang="en-US" dirty="0">
                <a:solidFill>
                  <a:schemeClr val="tx1">
                    <a:lumMod val="75000"/>
                  </a:schemeClr>
                </a:solidFill>
              </a:rPr>
              <a:t>SubClass1 and SubClass2 are specializations of Super Class.</a:t>
            </a:r>
          </a:p>
          <a:p>
            <a:endParaRPr lang="en-US" dirty="0"/>
          </a:p>
        </p:txBody>
      </p:sp>
      <p:pic>
        <p:nvPicPr>
          <p:cNvPr id="13314" name="Picture 2" descr="Inheritance (or Generalization)">
            <a:extLst>
              <a:ext uri="{FF2B5EF4-FFF2-40B4-BE49-F238E27FC236}">
                <a16:creationId xmlns:a16="http://schemas.microsoft.com/office/drawing/2014/main" id="{56692FC5-6892-0E4A-A133-0B3FFA55804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47044" y="287121"/>
            <a:ext cx="2628900" cy="1790700"/>
          </a:xfrm>
          <a:prstGeom prst="rect">
            <a:avLst/>
          </a:prstGeom>
          <a:noFill/>
          <a:extLst>
            <a:ext uri="{909E8E84-426E-40DD-AFC4-6F175D3DCCD1}">
              <a14:hiddenFill xmlns:a14="http://schemas.microsoft.com/office/drawing/2010/main">
                <a:solidFill>
                  <a:srgbClr val="FFFFFF"/>
                </a:solidFill>
              </a14:hiddenFill>
            </a:ext>
          </a:extLst>
        </p:spPr>
      </p:pic>
      <p:pic>
        <p:nvPicPr>
          <p:cNvPr id="13316" name="Picture 4" descr="Inheritance Example - Shapes">
            <a:extLst>
              <a:ext uri="{FF2B5EF4-FFF2-40B4-BE49-F238E27FC236}">
                <a16:creationId xmlns:a16="http://schemas.microsoft.com/office/drawing/2014/main" id="{A17665FB-F77A-7347-B695-714285C7552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41949" y="2627096"/>
            <a:ext cx="2905125" cy="3679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64653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129522" y="196900"/>
            <a:ext cx="7006384" cy="735106"/>
          </a:xfrm>
        </p:spPr>
        <p:txBody>
          <a:bodyPr vert="horz" wrap="square" lIns="0" tIns="0" rIns="0" bIns="0" rtlCol="0" anchor="b" anchorCtr="0">
            <a:normAutofit/>
          </a:bodyPr>
          <a:lstStyle/>
          <a:p>
            <a:pPr>
              <a:lnSpc>
                <a:spcPct val="100000"/>
              </a:lnSpc>
            </a:pPr>
            <a:r>
              <a:rPr lang="en-US" sz="4000" kern="1200" dirty="0">
                <a:solidFill>
                  <a:schemeClr val="tx1"/>
                </a:solidFill>
                <a:latin typeface="+mj-lt"/>
                <a:ea typeface="+mj-ea"/>
                <a:cs typeface="+mj-cs"/>
              </a:rPr>
              <a:t>Inheritance cont.</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129522" y="1128906"/>
            <a:ext cx="7202739" cy="1937023"/>
          </a:xfrm>
        </p:spPr>
        <p:txBody>
          <a:bodyPr vert="horz" wrap="square" lIns="0" tIns="0" rIns="0" bIns="0" rtlCol="0">
            <a:normAutofit/>
          </a:bodyPr>
          <a:lstStyle/>
          <a:p>
            <a:pPr marL="342900" indent="-342900">
              <a:lnSpc>
                <a:spcPct val="100000"/>
              </a:lnSpc>
              <a:buFont typeface="Arial" panose="020B0604020202020204" pitchFamily="34" charset="0"/>
              <a:buChar char="•"/>
            </a:pPr>
            <a:r>
              <a:rPr lang="en-US" sz="1800" dirty="0"/>
              <a:t>In order to avoid redundancy in our program it’s a good practice to generalize certain states and behaviors some classes may share in a single class and the instance of these classes can inherit those states and behaviors. </a:t>
            </a:r>
          </a:p>
          <a:p>
            <a:pPr marL="342900" indent="-342900">
              <a:lnSpc>
                <a:spcPct val="100000"/>
              </a:lnSpc>
              <a:buFont typeface="Arial" panose="020B0604020202020204" pitchFamily="34" charset="0"/>
              <a:buChar char="•"/>
            </a:pPr>
            <a:r>
              <a:rPr lang="en-US" sz="1800" dirty="0"/>
              <a:t>    Symbolized by</a:t>
            </a:r>
          </a:p>
          <a:p>
            <a:pPr lvl="1">
              <a:lnSpc>
                <a:spcPct val="100000"/>
              </a:lnSpc>
              <a:buFont typeface="Wingdings" panose="05000000000000000000" pitchFamily="2" charset="2"/>
              <a:buChar char="q"/>
            </a:pPr>
            <a:endParaRPr lang="en-US" sz="1800" dirty="0"/>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15</a:t>
            </a:fld>
            <a:endParaRPr lang="en-US"/>
          </a:p>
        </p:txBody>
      </p:sp>
      <p:sp>
        <p:nvSpPr>
          <p:cNvPr id="5" name="Arrow: Right 4">
            <a:extLst>
              <a:ext uri="{FF2B5EF4-FFF2-40B4-BE49-F238E27FC236}">
                <a16:creationId xmlns:a16="http://schemas.microsoft.com/office/drawing/2014/main" id="{B96948CA-8B7B-444C-A38F-CAA147880951}"/>
              </a:ext>
            </a:extLst>
          </p:cNvPr>
          <p:cNvSpPr/>
          <p:nvPr/>
        </p:nvSpPr>
        <p:spPr>
          <a:xfrm>
            <a:off x="2401933" y="2437752"/>
            <a:ext cx="1021977" cy="2779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Table 6">
            <a:extLst>
              <a:ext uri="{FF2B5EF4-FFF2-40B4-BE49-F238E27FC236}">
                <a16:creationId xmlns:a16="http://schemas.microsoft.com/office/drawing/2014/main" id="{E30A6C74-56D3-4E1F-8870-F18D989D560C}"/>
              </a:ext>
            </a:extLst>
          </p:cNvPr>
          <p:cNvGraphicFramePr>
            <a:graphicFrameLocks noGrp="1"/>
          </p:cNvGraphicFramePr>
          <p:nvPr/>
        </p:nvGraphicFramePr>
        <p:xfrm>
          <a:off x="4390462" y="2402541"/>
          <a:ext cx="3167529" cy="1799883"/>
        </p:xfrm>
        <a:graphic>
          <a:graphicData uri="http://schemas.openxmlformats.org/drawingml/2006/table">
            <a:tbl>
              <a:tblPr firstRow="1" bandRow="1">
                <a:tableStyleId>{5C22544A-7EE6-4342-B048-85BDC9FD1C3A}</a:tableStyleId>
              </a:tblPr>
              <a:tblGrid>
                <a:gridCol w="3167529">
                  <a:extLst>
                    <a:ext uri="{9D8B030D-6E8A-4147-A177-3AD203B41FA5}">
                      <a16:colId xmlns:a16="http://schemas.microsoft.com/office/drawing/2014/main" val="536126635"/>
                    </a:ext>
                  </a:extLst>
                </a:gridCol>
              </a:tblGrid>
              <a:tr h="519723">
                <a:tc>
                  <a:txBody>
                    <a:bodyPr/>
                    <a:lstStyle/>
                    <a:p>
                      <a:pPr algn="ctr"/>
                      <a:r>
                        <a:rPr lang="en-US" dirty="0"/>
                        <a:t>&lt;&lt;</a:t>
                      </a:r>
                      <a:r>
                        <a:rPr lang="en-US" sz="1800" dirty="0" err="1"/>
                        <a:t>BankAccount</a:t>
                      </a:r>
                      <a:r>
                        <a:rPr lang="en-US" sz="1800" dirty="0"/>
                        <a:t>&gt;&gt;</a:t>
                      </a:r>
                    </a:p>
                  </a:txBody>
                  <a:tcPr/>
                </a:tc>
                <a:extLst>
                  <a:ext uri="{0D108BD9-81ED-4DB2-BD59-A6C34878D82A}">
                    <a16:rowId xmlns:a16="http://schemas.microsoft.com/office/drawing/2014/main" val="1701174989"/>
                  </a:ext>
                </a:extLst>
              </a:tr>
              <a:tr h="599030">
                <a:tc>
                  <a:txBody>
                    <a:bodyPr/>
                    <a:lstStyle/>
                    <a:p>
                      <a:pPr marL="285750" indent="-285750">
                        <a:buFontTx/>
                        <a:buChar char="-"/>
                      </a:pPr>
                      <a:r>
                        <a:rPr lang="en-US" dirty="0"/>
                        <a:t>owner:</a:t>
                      </a:r>
                    </a:p>
                    <a:p>
                      <a:pPr marL="285750" indent="-285750">
                        <a:buFontTx/>
                        <a:buChar char="-"/>
                      </a:pPr>
                      <a:r>
                        <a:rPr lang="en-US" dirty="0"/>
                        <a:t>balance</a:t>
                      </a:r>
                    </a:p>
                  </a:txBody>
                  <a:tcPr/>
                </a:tc>
                <a:extLst>
                  <a:ext uri="{0D108BD9-81ED-4DB2-BD59-A6C34878D82A}">
                    <a16:rowId xmlns:a16="http://schemas.microsoft.com/office/drawing/2014/main" val="1357027239"/>
                  </a:ext>
                </a:extLst>
              </a:tr>
              <a:tr h="0">
                <a:tc>
                  <a:txBody>
                    <a:bodyPr/>
                    <a:lstStyle/>
                    <a:p>
                      <a:r>
                        <a:rPr lang="en-US" dirty="0"/>
                        <a:t>+ deposit</a:t>
                      </a:r>
                    </a:p>
                    <a:p>
                      <a:r>
                        <a:rPr lang="en-US" dirty="0"/>
                        <a:t>+ withdrawal</a:t>
                      </a:r>
                    </a:p>
                  </a:txBody>
                  <a:tcPr/>
                </a:tc>
                <a:extLst>
                  <a:ext uri="{0D108BD9-81ED-4DB2-BD59-A6C34878D82A}">
                    <a16:rowId xmlns:a16="http://schemas.microsoft.com/office/drawing/2014/main" val="59211207"/>
                  </a:ext>
                </a:extLst>
              </a:tr>
            </a:tbl>
          </a:graphicData>
        </a:graphic>
      </p:graphicFrame>
      <p:graphicFrame>
        <p:nvGraphicFramePr>
          <p:cNvPr id="10" name="Table 6">
            <a:extLst>
              <a:ext uri="{FF2B5EF4-FFF2-40B4-BE49-F238E27FC236}">
                <a16:creationId xmlns:a16="http://schemas.microsoft.com/office/drawing/2014/main" id="{5C07F85A-8100-45DD-86E4-24CB747E124A}"/>
              </a:ext>
            </a:extLst>
          </p:cNvPr>
          <p:cNvGraphicFramePr>
            <a:graphicFrameLocks noGrp="1"/>
          </p:cNvGraphicFramePr>
          <p:nvPr/>
        </p:nvGraphicFramePr>
        <p:xfrm>
          <a:off x="281548" y="4789499"/>
          <a:ext cx="3167529" cy="1358496"/>
        </p:xfrm>
        <a:graphic>
          <a:graphicData uri="http://schemas.openxmlformats.org/drawingml/2006/table">
            <a:tbl>
              <a:tblPr firstRow="1" bandRow="1">
                <a:tableStyleId>{5C22544A-7EE6-4342-B048-85BDC9FD1C3A}</a:tableStyleId>
              </a:tblPr>
              <a:tblGrid>
                <a:gridCol w="3167529">
                  <a:extLst>
                    <a:ext uri="{9D8B030D-6E8A-4147-A177-3AD203B41FA5}">
                      <a16:colId xmlns:a16="http://schemas.microsoft.com/office/drawing/2014/main" val="536126635"/>
                    </a:ext>
                  </a:extLst>
                </a:gridCol>
              </a:tblGrid>
              <a:tr h="599030">
                <a:tc>
                  <a:txBody>
                    <a:bodyPr/>
                    <a:lstStyle/>
                    <a:p>
                      <a:pPr algn="ctr"/>
                      <a:r>
                        <a:rPr lang="en-US" sz="1800" dirty="0" err="1"/>
                        <a:t>SavingsAccount</a:t>
                      </a:r>
                      <a:endParaRPr lang="en-US" sz="1800" dirty="0"/>
                    </a:p>
                  </a:txBody>
                  <a:tcPr/>
                </a:tc>
                <a:extLst>
                  <a:ext uri="{0D108BD9-81ED-4DB2-BD59-A6C34878D82A}">
                    <a16:rowId xmlns:a16="http://schemas.microsoft.com/office/drawing/2014/main" val="1701174989"/>
                  </a:ext>
                </a:extLst>
              </a:tr>
              <a:tr h="393706">
                <a:tc>
                  <a:txBody>
                    <a:bodyPr/>
                    <a:lstStyle/>
                    <a:p>
                      <a:pPr marL="285750" indent="-285750">
                        <a:buFontTx/>
                        <a:buChar char="-"/>
                      </a:pPr>
                      <a:r>
                        <a:rPr lang="en-US" dirty="0" err="1"/>
                        <a:t>annualInterestRate</a:t>
                      </a:r>
                      <a:r>
                        <a:rPr lang="en-US" dirty="0"/>
                        <a:t> </a:t>
                      </a:r>
                    </a:p>
                  </a:txBody>
                  <a:tcPr/>
                </a:tc>
                <a:extLst>
                  <a:ext uri="{0D108BD9-81ED-4DB2-BD59-A6C34878D82A}">
                    <a16:rowId xmlns:a16="http://schemas.microsoft.com/office/drawing/2014/main" val="1357027239"/>
                  </a:ext>
                </a:extLst>
              </a:tr>
              <a:tr h="0">
                <a:tc>
                  <a:txBody>
                    <a:bodyPr/>
                    <a:lstStyle/>
                    <a:p>
                      <a:r>
                        <a:rPr lang="en-US" dirty="0"/>
                        <a:t>+ </a:t>
                      </a:r>
                      <a:r>
                        <a:rPr lang="en-US" dirty="0" err="1"/>
                        <a:t>processCheck</a:t>
                      </a:r>
                      <a:endParaRPr lang="en-US" dirty="0"/>
                    </a:p>
                  </a:txBody>
                  <a:tcPr/>
                </a:tc>
                <a:extLst>
                  <a:ext uri="{0D108BD9-81ED-4DB2-BD59-A6C34878D82A}">
                    <a16:rowId xmlns:a16="http://schemas.microsoft.com/office/drawing/2014/main" val="59211207"/>
                  </a:ext>
                </a:extLst>
              </a:tr>
            </a:tbl>
          </a:graphicData>
        </a:graphic>
      </p:graphicFrame>
      <p:graphicFrame>
        <p:nvGraphicFramePr>
          <p:cNvPr id="11" name="Table 6">
            <a:extLst>
              <a:ext uri="{FF2B5EF4-FFF2-40B4-BE49-F238E27FC236}">
                <a16:creationId xmlns:a16="http://schemas.microsoft.com/office/drawing/2014/main" id="{7ED5040D-FD66-416F-A467-C58B126F8352}"/>
              </a:ext>
            </a:extLst>
          </p:cNvPr>
          <p:cNvGraphicFramePr>
            <a:graphicFrameLocks noGrp="1"/>
          </p:cNvGraphicFramePr>
          <p:nvPr/>
        </p:nvGraphicFramePr>
        <p:xfrm>
          <a:off x="7877732" y="4789499"/>
          <a:ext cx="3167529" cy="1330550"/>
        </p:xfrm>
        <a:graphic>
          <a:graphicData uri="http://schemas.openxmlformats.org/drawingml/2006/table">
            <a:tbl>
              <a:tblPr firstRow="1" bandRow="1">
                <a:tableStyleId>{5C22544A-7EE6-4342-B048-85BDC9FD1C3A}</a:tableStyleId>
              </a:tblPr>
              <a:tblGrid>
                <a:gridCol w="3167529">
                  <a:extLst>
                    <a:ext uri="{9D8B030D-6E8A-4147-A177-3AD203B41FA5}">
                      <a16:colId xmlns:a16="http://schemas.microsoft.com/office/drawing/2014/main" val="536126635"/>
                    </a:ext>
                  </a:extLst>
                </a:gridCol>
              </a:tblGrid>
              <a:tr h="599030">
                <a:tc>
                  <a:txBody>
                    <a:bodyPr/>
                    <a:lstStyle/>
                    <a:p>
                      <a:pPr algn="ctr"/>
                      <a:r>
                        <a:rPr lang="en-US" sz="1800" dirty="0" err="1"/>
                        <a:t>CheckingAccount</a:t>
                      </a:r>
                      <a:endParaRPr lang="en-US" sz="1800" dirty="0"/>
                    </a:p>
                  </a:txBody>
                  <a:tcPr/>
                </a:tc>
                <a:extLst>
                  <a:ext uri="{0D108BD9-81ED-4DB2-BD59-A6C34878D82A}">
                    <a16:rowId xmlns:a16="http://schemas.microsoft.com/office/drawing/2014/main" val="1701174989"/>
                  </a:ext>
                </a:extLst>
              </a:tr>
              <a:tr h="348883">
                <a:tc>
                  <a:txBody>
                    <a:bodyPr/>
                    <a:lstStyle/>
                    <a:p>
                      <a:pPr marL="285750" indent="-285750">
                        <a:buFontTx/>
                        <a:buChar char="-"/>
                      </a:pPr>
                      <a:r>
                        <a:rPr lang="en-US" dirty="0" err="1"/>
                        <a:t>InsufficientFundFee</a:t>
                      </a:r>
                      <a:r>
                        <a:rPr lang="en-US" dirty="0"/>
                        <a:t> </a:t>
                      </a:r>
                    </a:p>
                  </a:txBody>
                  <a:tcPr/>
                </a:tc>
                <a:extLst>
                  <a:ext uri="{0D108BD9-81ED-4DB2-BD59-A6C34878D82A}">
                    <a16:rowId xmlns:a16="http://schemas.microsoft.com/office/drawing/2014/main" val="1357027239"/>
                  </a:ext>
                </a:extLst>
              </a:tr>
              <a:tr h="0">
                <a:tc>
                  <a:txBody>
                    <a:bodyPr/>
                    <a:lstStyle/>
                    <a:p>
                      <a:r>
                        <a:rPr lang="en-US" dirty="0"/>
                        <a:t>+ </a:t>
                      </a:r>
                      <a:r>
                        <a:rPr lang="en-US" dirty="0" err="1"/>
                        <a:t>depositMonthlyInterestRate</a:t>
                      </a:r>
                      <a:endParaRPr lang="en-US" dirty="0"/>
                    </a:p>
                  </a:txBody>
                  <a:tcPr/>
                </a:tc>
                <a:extLst>
                  <a:ext uri="{0D108BD9-81ED-4DB2-BD59-A6C34878D82A}">
                    <a16:rowId xmlns:a16="http://schemas.microsoft.com/office/drawing/2014/main" val="59211207"/>
                  </a:ext>
                </a:extLst>
              </a:tr>
            </a:tbl>
          </a:graphicData>
        </a:graphic>
      </p:graphicFrame>
      <p:cxnSp>
        <p:nvCxnSpPr>
          <p:cNvPr id="9" name="Connector: Elbow 8">
            <a:extLst>
              <a:ext uri="{FF2B5EF4-FFF2-40B4-BE49-F238E27FC236}">
                <a16:creationId xmlns:a16="http://schemas.microsoft.com/office/drawing/2014/main" id="{FFC5522D-D88E-462F-B2CE-43C99012562E}"/>
              </a:ext>
            </a:extLst>
          </p:cNvPr>
          <p:cNvCxnSpPr>
            <a:endCxn id="6" idx="2"/>
          </p:cNvCxnSpPr>
          <p:nvPr/>
        </p:nvCxnSpPr>
        <p:spPr>
          <a:xfrm flipV="1">
            <a:off x="3449077" y="4202424"/>
            <a:ext cx="2525149" cy="175942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Connector: Elbow 16">
            <a:extLst>
              <a:ext uri="{FF2B5EF4-FFF2-40B4-BE49-F238E27FC236}">
                <a16:creationId xmlns:a16="http://schemas.microsoft.com/office/drawing/2014/main" id="{A43DEFAF-DE7C-4347-9014-AF276C1EF65E}"/>
              </a:ext>
            </a:extLst>
          </p:cNvPr>
          <p:cNvCxnSpPr/>
          <p:nvPr/>
        </p:nvCxnSpPr>
        <p:spPr>
          <a:xfrm rot="16200000" flipV="1">
            <a:off x="6433102" y="4318077"/>
            <a:ext cx="1526670" cy="129536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73690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a:xfrm>
            <a:off x="0" y="1"/>
            <a:ext cx="12192000" cy="1327820"/>
          </a:xfrm>
        </p:spPr>
      </p:pic>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237098" y="526136"/>
            <a:ext cx="7006384" cy="735106"/>
          </a:xfrm>
        </p:spPr>
        <p:txBody>
          <a:bodyPr vert="horz" wrap="square" lIns="0" tIns="0" rIns="0" bIns="0" rtlCol="0" anchor="b" anchorCtr="0">
            <a:normAutofit/>
          </a:bodyPr>
          <a:lstStyle/>
          <a:p>
            <a:pPr>
              <a:lnSpc>
                <a:spcPct val="100000"/>
              </a:lnSpc>
            </a:pPr>
            <a:r>
              <a:rPr lang="en-US" sz="4000" kern="1200" dirty="0">
                <a:solidFill>
                  <a:schemeClr val="tx1"/>
                </a:solidFill>
                <a:latin typeface="+mj-lt"/>
                <a:ea typeface="+mj-ea"/>
                <a:cs typeface="+mj-cs"/>
              </a:rPr>
              <a:t>Association</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317734" y="1419827"/>
            <a:ext cx="7202739" cy="2513978"/>
          </a:xfrm>
        </p:spPr>
        <p:txBody>
          <a:bodyPr vert="horz" wrap="square" lIns="0" tIns="0" rIns="0" bIns="0" rtlCol="0">
            <a:normAutofit/>
          </a:bodyPr>
          <a:lstStyle/>
          <a:p>
            <a:pPr marL="342900" indent="-342900">
              <a:lnSpc>
                <a:spcPct val="100000"/>
              </a:lnSpc>
              <a:buFont typeface="Arial" panose="020B0604020202020204" pitchFamily="34" charset="0"/>
              <a:buChar char="•"/>
            </a:pPr>
            <a:r>
              <a:rPr lang="en-US" sz="2000" dirty="0"/>
              <a:t>An association represent any logical connection between classes.</a:t>
            </a:r>
          </a:p>
          <a:p>
            <a:pPr marL="342900" indent="-342900">
              <a:lnSpc>
                <a:spcPct val="100000"/>
              </a:lnSpc>
              <a:buFont typeface="Arial" panose="020B0604020202020204" pitchFamily="34" charset="0"/>
              <a:buChar char="•"/>
            </a:pPr>
            <a:r>
              <a:rPr lang="en-US" sz="2000" dirty="0"/>
              <a:t>Association is symbolized by a line. </a:t>
            </a:r>
          </a:p>
          <a:p>
            <a:pPr marL="342900" indent="-342900">
              <a:lnSpc>
                <a:spcPct val="100000"/>
              </a:lnSpc>
              <a:buFont typeface="Arial" panose="020B0604020202020204" pitchFamily="34" charset="0"/>
              <a:buChar char="•"/>
            </a:pPr>
            <a:r>
              <a:rPr lang="en-US" sz="2000" dirty="0"/>
              <a:t>An association can be;</a:t>
            </a:r>
          </a:p>
          <a:p>
            <a:pPr lvl="1">
              <a:lnSpc>
                <a:spcPct val="100000"/>
              </a:lnSpc>
              <a:buFont typeface="Wingdings" panose="05000000000000000000" pitchFamily="2" charset="2"/>
              <a:buChar char="q"/>
            </a:pPr>
            <a:r>
              <a:rPr lang="en-US" sz="2000" dirty="0"/>
              <a:t> Directed</a:t>
            </a:r>
          </a:p>
          <a:p>
            <a:pPr lvl="1">
              <a:lnSpc>
                <a:spcPct val="100000"/>
              </a:lnSpc>
              <a:buFont typeface="Wingdings" panose="05000000000000000000" pitchFamily="2" charset="2"/>
              <a:buChar char="q"/>
            </a:pPr>
            <a:r>
              <a:rPr lang="en-US" sz="2000" dirty="0"/>
              <a:t> Reflexive</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16</a:t>
            </a:fld>
            <a:endParaRPr lang="en-US"/>
          </a:p>
        </p:txBody>
      </p:sp>
      <p:cxnSp>
        <p:nvCxnSpPr>
          <p:cNvPr id="7" name="Straight Connector 6">
            <a:extLst>
              <a:ext uri="{FF2B5EF4-FFF2-40B4-BE49-F238E27FC236}">
                <a16:creationId xmlns:a16="http://schemas.microsoft.com/office/drawing/2014/main" id="{4007FB7A-114A-4898-BA22-FA7CDD65A41D}"/>
              </a:ext>
            </a:extLst>
          </p:cNvPr>
          <p:cNvCxnSpPr/>
          <p:nvPr/>
        </p:nvCxnSpPr>
        <p:spPr>
          <a:xfrm>
            <a:off x="4546892" y="2163564"/>
            <a:ext cx="1653209" cy="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13" name="Table 13">
            <a:extLst>
              <a:ext uri="{FF2B5EF4-FFF2-40B4-BE49-F238E27FC236}">
                <a16:creationId xmlns:a16="http://schemas.microsoft.com/office/drawing/2014/main" id="{68D289B0-352E-405E-BABF-C48CB2C92E0F}"/>
              </a:ext>
            </a:extLst>
          </p:cNvPr>
          <p:cNvGraphicFramePr>
            <a:graphicFrameLocks noGrp="1"/>
          </p:cNvGraphicFramePr>
          <p:nvPr/>
        </p:nvGraphicFramePr>
        <p:xfrm>
          <a:off x="8123445" y="4935253"/>
          <a:ext cx="2136588" cy="1097280"/>
        </p:xfrm>
        <a:graphic>
          <a:graphicData uri="http://schemas.openxmlformats.org/drawingml/2006/table">
            <a:tbl>
              <a:tblPr firstRow="1" bandRow="1">
                <a:tableStyleId>{5C22544A-7EE6-4342-B048-85BDC9FD1C3A}</a:tableStyleId>
              </a:tblPr>
              <a:tblGrid>
                <a:gridCol w="2136588">
                  <a:extLst>
                    <a:ext uri="{9D8B030D-6E8A-4147-A177-3AD203B41FA5}">
                      <a16:colId xmlns:a16="http://schemas.microsoft.com/office/drawing/2014/main" val="2319298517"/>
                    </a:ext>
                  </a:extLst>
                </a:gridCol>
              </a:tblGrid>
              <a:tr h="361031">
                <a:tc>
                  <a:txBody>
                    <a:bodyPr/>
                    <a:lstStyle/>
                    <a:p>
                      <a:pPr algn="ctr"/>
                      <a:r>
                        <a:rPr lang="en-US" dirty="0"/>
                        <a:t>Airplane</a:t>
                      </a:r>
                    </a:p>
                  </a:txBody>
                  <a:tcPr/>
                </a:tc>
                <a:extLst>
                  <a:ext uri="{0D108BD9-81ED-4DB2-BD59-A6C34878D82A}">
                    <a16:rowId xmlns:a16="http://schemas.microsoft.com/office/drawing/2014/main" val="2064592788"/>
                  </a:ext>
                </a:extLst>
              </a:tr>
              <a:tr h="361031">
                <a:tc>
                  <a:txBody>
                    <a:bodyPr/>
                    <a:lstStyle/>
                    <a:p>
                      <a:endParaRPr lang="en-US" dirty="0"/>
                    </a:p>
                  </a:txBody>
                  <a:tcPr/>
                </a:tc>
                <a:extLst>
                  <a:ext uri="{0D108BD9-81ED-4DB2-BD59-A6C34878D82A}">
                    <a16:rowId xmlns:a16="http://schemas.microsoft.com/office/drawing/2014/main" val="195394188"/>
                  </a:ext>
                </a:extLst>
              </a:tr>
              <a:tr h="361031">
                <a:tc>
                  <a:txBody>
                    <a:bodyPr/>
                    <a:lstStyle/>
                    <a:p>
                      <a:endParaRPr lang="en-US" dirty="0"/>
                    </a:p>
                  </a:txBody>
                  <a:tcPr/>
                </a:tc>
                <a:extLst>
                  <a:ext uri="{0D108BD9-81ED-4DB2-BD59-A6C34878D82A}">
                    <a16:rowId xmlns:a16="http://schemas.microsoft.com/office/drawing/2014/main" val="2268535652"/>
                  </a:ext>
                </a:extLst>
              </a:tr>
            </a:tbl>
          </a:graphicData>
        </a:graphic>
      </p:graphicFrame>
      <p:graphicFrame>
        <p:nvGraphicFramePr>
          <p:cNvPr id="17" name="Table 13">
            <a:extLst>
              <a:ext uri="{FF2B5EF4-FFF2-40B4-BE49-F238E27FC236}">
                <a16:creationId xmlns:a16="http://schemas.microsoft.com/office/drawing/2014/main" id="{48BA8EBE-3572-4960-A898-1F12ABF0F4FE}"/>
              </a:ext>
            </a:extLst>
          </p:cNvPr>
          <p:cNvGraphicFramePr>
            <a:graphicFrameLocks noGrp="1"/>
          </p:cNvGraphicFramePr>
          <p:nvPr/>
        </p:nvGraphicFramePr>
        <p:xfrm>
          <a:off x="8098532" y="2633276"/>
          <a:ext cx="2136588" cy="1097280"/>
        </p:xfrm>
        <a:graphic>
          <a:graphicData uri="http://schemas.openxmlformats.org/drawingml/2006/table">
            <a:tbl>
              <a:tblPr firstRow="1" bandRow="1">
                <a:tableStyleId>{5C22544A-7EE6-4342-B048-85BDC9FD1C3A}</a:tableStyleId>
              </a:tblPr>
              <a:tblGrid>
                <a:gridCol w="2136588">
                  <a:extLst>
                    <a:ext uri="{9D8B030D-6E8A-4147-A177-3AD203B41FA5}">
                      <a16:colId xmlns:a16="http://schemas.microsoft.com/office/drawing/2014/main" val="2319298517"/>
                    </a:ext>
                  </a:extLst>
                </a:gridCol>
              </a:tblGrid>
              <a:tr h="274797">
                <a:tc>
                  <a:txBody>
                    <a:bodyPr/>
                    <a:lstStyle/>
                    <a:p>
                      <a:pPr algn="ctr"/>
                      <a:r>
                        <a:rPr lang="en-US" dirty="0"/>
                        <a:t>Passengers </a:t>
                      </a:r>
                    </a:p>
                  </a:txBody>
                  <a:tcPr/>
                </a:tc>
                <a:extLst>
                  <a:ext uri="{0D108BD9-81ED-4DB2-BD59-A6C34878D82A}">
                    <a16:rowId xmlns:a16="http://schemas.microsoft.com/office/drawing/2014/main" val="2064592788"/>
                  </a:ext>
                </a:extLst>
              </a:tr>
              <a:tr h="274797">
                <a:tc>
                  <a:txBody>
                    <a:bodyPr/>
                    <a:lstStyle/>
                    <a:p>
                      <a:endParaRPr lang="en-US" dirty="0"/>
                    </a:p>
                  </a:txBody>
                  <a:tcPr/>
                </a:tc>
                <a:extLst>
                  <a:ext uri="{0D108BD9-81ED-4DB2-BD59-A6C34878D82A}">
                    <a16:rowId xmlns:a16="http://schemas.microsoft.com/office/drawing/2014/main" val="195394188"/>
                  </a:ext>
                </a:extLst>
              </a:tr>
              <a:tr h="274797">
                <a:tc>
                  <a:txBody>
                    <a:bodyPr/>
                    <a:lstStyle/>
                    <a:p>
                      <a:endParaRPr lang="en-US" dirty="0"/>
                    </a:p>
                  </a:txBody>
                  <a:tcPr/>
                </a:tc>
                <a:extLst>
                  <a:ext uri="{0D108BD9-81ED-4DB2-BD59-A6C34878D82A}">
                    <a16:rowId xmlns:a16="http://schemas.microsoft.com/office/drawing/2014/main" val="2268535652"/>
                  </a:ext>
                </a:extLst>
              </a:tr>
            </a:tbl>
          </a:graphicData>
        </a:graphic>
      </p:graphicFrame>
      <p:cxnSp>
        <p:nvCxnSpPr>
          <p:cNvPr id="18" name="Straight Connector 17">
            <a:extLst>
              <a:ext uri="{FF2B5EF4-FFF2-40B4-BE49-F238E27FC236}">
                <a16:creationId xmlns:a16="http://schemas.microsoft.com/office/drawing/2014/main" id="{1E9741FD-54A7-4F5F-936D-0D49A991BAFE}"/>
              </a:ext>
            </a:extLst>
          </p:cNvPr>
          <p:cNvCxnSpPr>
            <a:cxnSpLocks/>
          </p:cNvCxnSpPr>
          <p:nvPr/>
        </p:nvCxnSpPr>
        <p:spPr>
          <a:xfrm flipH="1" flipV="1">
            <a:off x="9087638" y="3792481"/>
            <a:ext cx="12457" cy="1194045"/>
          </a:xfrm>
          <a:prstGeom prst="line">
            <a:avLst/>
          </a:prstGeom>
          <a:ln w="15875">
            <a:tailEnd type="triangle" w="lg" len="lg"/>
          </a:ln>
        </p:spPr>
        <p:style>
          <a:lnRef idx="1">
            <a:schemeClr val="accent1"/>
          </a:lnRef>
          <a:fillRef idx="0">
            <a:schemeClr val="accent1"/>
          </a:fillRef>
          <a:effectRef idx="0">
            <a:schemeClr val="accent1"/>
          </a:effectRef>
          <a:fontRef idx="minor">
            <a:schemeClr val="tx1"/>
          </a:fontRef>
        </p:style>
      </p:cxnSp>
      <p:graphicFrame>
        <p:nvGraphicFramePr>
          <p:cNvPr id="20" name="Table 13">
            <a:extLst>
              <a:ext uri="{FF2B5EF4-FFF2-40B4-BE49-F238E27FC236}">
                <a16:creationId xmlns:a16="http://schemas.microsoft.com/office/drawing/2014/main" id="{083EAE26-072C-40BC-922F-102A2826AFF3}"/>
              </a:ext>
            </a:extLst>
          </p:cNvPr>
          <p:cNvGraphicFramePr>
            <a:graphicFrameLocks noGrp="1"/>
          </p:cNvGraphicFramePr>
          <p:nvPr/>
        </p:nvGraphicFramePr>
        <p:xfrm>
          <a:off x="2045465" y="4340893"/>
          <a:ext cx="2136588" cy="1097280"/>
        </p:xfrm>
        <a:graphic>
          <a:graphicData uri="http://schemas.openxmlformats.org/drawingml/2006/table">
            <a:tbl>
              <a:tblPr firstRow="1" bandRow="1">
                <a:tableStyleId>{5C22544A-7EE6-4342-B048-85BDC9FD1C3A}</a:tableStyleId>
              </a:tblPr>
              <a:tblGrid>
                <a:gridCol w="2136588">
                  <a:extLst>
                    <a:ext uri="{9D8B030D-6E8A-4147-A177-3AD203B41FA5}">
                      <a16:colId xmlns:a16="http://schemas.microsoft.com/office/drawing/2014/main" val="2319298517"/>
                    </a:ext>
                  </a:extLst>
                </a:gridCol>
              </a:tblGrid>
              <a:tr h="361031">
                <a:tc>
                  <a:txBody>
                    <a:bodyPr/>
                    <a:lstStyle/>
                    <a:p>
                      <a:pPr algn="ctr"/>
                      <a:r>
                        <a:rPr lang="en-US" dirty="0"/>
                        <a:t>Airline Staff</a:t>
                      </a:r>
                    </a:p>
                  </a:txBody>
                  <a:tcPr/>
                </a:tc>
                <a:extLst>
                  <a:ext uri="{0D108BD9-81ED-4DB2-BD59-A6C34878D82A}">
                    <a16:rowId xmlns:a16="http://schemas.microsoft.com/office/drawing/2014/main" val="2064592788"/>
                  </a:ext>
                </a:extLst>
              </a:tr>
              <a:tr h="361031">
                <a:tc>
                  <a:txBody>
                    <a:bodyPr/>
                    <a:lstStyle/>
                    <a:p>
                      <a:endParaRPr lang="en-US" dirty="0"/>
                    </a:p>
                  </a:txBody>
                  <a:tcPr/>
                </a:tc>
                <a:extLst>
                  <a:ext uri="{0D108BD9-81ED-4DB2-BD59-A6C34878D82A}">
                    <a16:rowId xmlns:a16="http://schemas.microsoft.com/office/drawing/2014/main" val="195394188"/>
                  </a:ext>
                </a:extLst>
              </a:tr>
              <a:tr h="361031">
                <a:tc>
                  <a:txBody>
                    <a:bodyPr/>
                    <a:lstStyle/>
                    <a:p>
                      <a:endParaRPr lang="en-US" dirty="0"/>
                    </a:p>
                  </a:txBody>
                  <a:tcPr/>
                </a:tc>
                <a:extLst>
                  <a:ext uri="{0D108BD9-81ED-4DB2-BD59-A6C34878D82A}">
                    <a16:rowId xmlns:a16="http://schemas.microsoft.com/office/drawing/2014/main" val="2268535652"/>
                  </a:ext>
                </a:extLst>
              </a:tr>
            </a:tbl>
          </a:graphicData>
        </a:graphic>
      </p:graphicFrame>
      <p:cxnSp>
        <p:nvCxnSpPr>
          <p:cNvPr id="31" name="Connector: Elbow 30">
            <a:extLst>
              <a:ext uri="{FF2B5EF4-FFF2-40B4-BE49-F238E27FC236}">
                <a16:creationId xmlns:a16="http://schemas.microsoft.com/office/drawing/2014/main" id="{6E192507-9455-4583-80A2-BE7AA3895BFA}"/>
              </a:ext>
            </a:extLst>
          </p:cNvPr>
          <p:cNvCxnSpPr>
            <a:endCxn id="20" idx="2"/>
          </p:cNvCxnSpPr>
          <p:nvPr/>
        </p:nvCxnSpPr>
        <p:spPr>
          <a:xfrm rot="10800000" flipV="1">
            <a:off x="3113759" y="4889533"/>
            <a:ext cx="1068294" cy="548640"/>
          </a:xfrm>
          <a:prstGeom prst="bentConnector4">
            <a:avLst>
              <a:gd name="adj1" fmla="val -85148"/>
              <a:gd name="adj2" fmla="val 223062"/>
            </a:avLst>
          </a:prstGeom>
          <a:ln w="15875"/>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487A942B-F727-45B5-94B3-9066AF9E6F5D}"/>
              </a:ext>
            </a:extLst>
          </p:cNvPr>
          <p:cNvSpPr txBox="1"/>
          <p:nvPr/>
        </p:nvSpPr>
        <p:spPr>
          <a:xfrm>
            <a:off x="7360427" y="6322546"/>
            <a:ext cx="4524057" cy="369332"/>
          </a:xfrm>
          <a:prstGeom prst="rect">
            <a:avLst/>
          </a:prstGeom>
          <a:noFill/>
        </p:spPr>
        <p:txBody>
          <a:bodyPr wrap="square" rtlCol="0">
            <a:spAutoFit/>
          </a:bodyPr>
          <a:lstStyle/>
          <a:p>
            <a:r>
              <a:rPr lang="en-US" dirty="0"/>
              <a:t>Directed: Container-contained directional flow</a:t>
            </a:r>
          </a:p>
        </p:txBody>
      </p:sp>
      <p:sp>
        <p:nvSpPr>
          <p:cNvPr id="35" name="TextBox 34">
            <a:extLst>
              <a:ext uri="{FF2B5EF4-FFF2-40B4-BE49-F238E27FC236}">
                <a16:creationId xmlns:a16="http://schemas.microsoft.com/office/drawing/2014/main" id="{4E713EC6-98C1-4992-95D4-C8F38FB0FD14}"/>
              </a:ext>
            </a:extLst>
          </p:cNvPr>
          <p:cNvSpPr txBox="1"/>
          <p:nvPr/>
        </p:nvSpPr>
        <p:spPr>
          <a:xfrm>
            <a:off x="798867" y="6273917"/>
            <a:ext cx="5240971" cy="369332"/>
          </a:xfrm>
          <a:prstGeom prst="rect">
            <a:avLst/>
          </a:prstGeom>
          <a:noFill/>
        </p:spPr>
        <p:txBody>
          <a:bodyPr wrap="square" rtlCol="0">
            <a:spAutoFit/>
          </a:bodyPr>
          <a:lstStyle/>
          <a:p>
            <a:r>
              <a:rPr lang="en-US" dirty="0"/>
              <a:t>Reflexive: Shows multiple functions or responsibilities</a:t>
            </a:r>
          </a:p>
        </p:txBody>
      </p:sp>
    </p:spTree>
    <p:extLst>
      <p:ext uri="{BB962C8B-B14F-4D97-AF65-F5344CB8AC3E}">
        <p14:creationId xmlns:p14="http://schemas.microsoft.com/office/powerpoint/2010/main" val="4081562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721" r="-2" b="-2"/>
          <a:stretch/>
        </p:blipFill>
        <p:spPr>
          <a:xfrm>
            <a:off x="6653106" y="549275"/>
            <a:ext cx="4892073" cy="2771775"/>
          </a:xfrm>
          <a:custGeom>
            <a:avLst/>
            <a:gdLst/>
            <a:ahLst/>
            <a:cxnLst/>
            <a:rect l="l" t="t" r="r" b="b"/>
            <a:pathLst>
              <a:path w="5083992" h="2880518">
                <a:moveTo>
                  <a:pt x="0" y="0"/>
                </a:moveTo>
                <a:lnTo>
                  <a:pt x="5083992" y="0"/>
                </a:lnTo>
                <a:lnTo>
                  <a:pt x="5083992" y="2880518"/>
                </a:lnTo>
                <a:lnTo>
                  <a:pt x="0" y="2880518"/>
                </a:lnTo>
                <a:close/>
              </a:path>
            </a:pathLst>
          </a:custGeom>
        </p:spPr>
      </p:pic>
      <p:grpSp>
        <p:nvGrpSpPr>
          <p:cNvPr id="93" name="Group 78">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95" name="Freeform: Shape 79">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7" name="Oval 80">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8" name="Oval 81">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9" name="Freeform: Shape 82">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useBgFill="1">
        <p:nvSpPr>
          <p:cNvPr id="100" name="Rectangle 84">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Freeform: Shape 86">
            <a:extLst>
              <a:ext uri="{FF2B5EF4-FFF2-40B4-BE49-F238E27FC236}">
                <a16:creationId xmlns:a16="http://schemas.microsoft.com/office/drawing/2014/main" id="{746ECF6E-1937-4212-B2E3-E2F43AD7A2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2413"/>
            <a:ext cx="670118" cy="1080000"/>
          </a:xfrm>
          <a:custGeom>
            <a:avLst/>
            <a:gdLst>
              <a:gd name="connsiteX0" fmla="*/ 130118 w 670118"/>
              <a:gd name="connsiteY0" fmla="*/ 0 h 1080000"/>
              <a:gd name="connsiteX1" fmla="*/ 670118 w 670118"/>
              <a:gd name="connsiteY1" fmla="*/ 540000 h 1080000"/>
              <a:gd name="connsiteX2" fmla="*/ 130118 w 670118"/>
              <a:gd name="connsiteY2" fmla="*/ 1080000 h 1080000"/>
              <a:gd name="connsiteX3" fmla="*/ 21289 w 670118"/>
              <a:gd name="connsiteY3" fmla="*/ 1069029 h 1080000"/>
              <a:gd name="connsiteX4" fmla="*/ 0 w 670118"/>
              <a:gd name="connsiteY4" fmla="*/ 1062421 h 1080000"/>
              <a:gd name="connsiteX5" fmla="*/ 0 w 670118"/>
              <a:gd name="connsiteY5" fmla="*/ 17579 h 1080000"/>
              <a:gd name="connsiteX6" fmla="*/ 21289 w 670118"/>
              <a:gd name="connsiteY6" fmla="*/ 10971 h 1080000"/>
              <a:gd name="connsiteX7" fmla="*/ 130118 w 670118"/>
              <a:gd name="connsiteY7" fmla="*/ 0 h 10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0118" h="1080000">
                <a:moveTo>
                  <a:pt x="130118" y="0"/>
                </a:moveTo>
                <a:cubicBezTo>
                  <a:pt x="428352" y="0"/>
                  <a:pt x="670118" y="241766"/>
                  <a:pt x="670118" y="540000"/>
                </a:cubicBezTo>
                <a:cubicBezTo>
                  <a:pt x="670118" y="838234"/>
                  <a:pt x="428352" y="1080000"/>
                  <a:pt x="130118" y="1080000"/>
                </a:cubicBezTo>
                <a:cubicBezTo>
                  <a:pt x="92839" y="1080000"/>
                  <a:pt x="56442" y="1076223"/>
                  <a:pt x="21289" y="1069029"/>
                </a:cubicBezTo>
                <a:lnTo>
                  <a:pt x="0" y="1062421"/>
                </a:lnTo>
                <a:lnTo>
                  <a:pt x="0" y="17579"/>
                </a:lnTo>
                <a:lnTo>
                  <a:pt x="21289" y="10971"/>
                </a:lnTo>
                <a:cubicBezTo>
                  <a:pt x="56442" y="3778"/>
                  <a:pt x="92839" y="0"/>
                  <a:pt x="130118" y="0"/>
                </a:cubicBezTo>
                <a:close/>
              </a:path>
            </a:pathLst>
          </a:cu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89" name="Group 88">
            <a:extLst>
              <a:ext uri="{FF2B5EF4-FFF2-40B4-BE49-F238E27FC236}">
                <a16:creationId xmlns:a16="http://schemas.microsoft.com/office/drawing/2014/main" id="{7119AF2A-3C22-4BC0-A8C5-A077AA201C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47431" y="842413"/>
            <a:ext cx="762805" cy="734873"/>
            <a:chOff x="7950336" y="1300590"/>
            <a:chExt cx="762805" cy="734873"/>
          </a:xfrm>
        </p:grpSpPr>
        <p:sp>
          <p:nvSpPr>
            <p:cNvPr id="90" name="Freeform 5">
              <a:extLst>
                <a:ext uri="{FF2B5EF4-FFF2-40B4-BE49-F238E27FC236}">
                  <a16:creationId xmlns:a16="http://schemas.microsoft.com/office/drawing/2014/main" id="{E2A3E344-FE73-466B-9169-50D95B1DEB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1" name="Freeform 6">
              <a:extLst>
                <a:ext uri="{FF2B5EF4-FFF2-40B4-BE49-F238E27FC236}">
                  <a16:creationId xmlns:a16="http://schemas.microsoft.com/office/drawing/2014/main" id="{DEA66A1E-1BD8-4765-A717-BA22028078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2" name="Freeform 8">
              <a:extLst>
                <a:ext uri="{FF2B5EF4-FFF2-40B4-BE49-F238E27FC236}">
                  <a16:creationId xmlns:a16="http://schemas.microsoft.com/office/drawing/2014/main" id="{D12B08F5-F02D-4B4E-975E-C41ED7AA98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94" name="Freeform: Shape 93">
            <a:extLst>
              <a:ext uri="{FF2B5EF4-FFF2-40B4-BE49-F238E27FC236}">
                <a16:creationId xmlns:a16="http://schemas.microsoft.com/office/drawing/2014/main" id="{57B709FF-BFDC-4D26-9990-BC26F14D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695687" y="5744830"/>
            <a:ext cx="998223" cy="1262947"/>
          </a:xfrm>
          <a:custGeom>
            <a:avLst/>
            <a:gdLst>
              <a:gd name="connsiteX0" fmla="*/ 458223 w 998223"/>
              <a:gd name="connsiteY0" fmla="*/ 0 h 1262947"/>
              <a:gd name="connsiteX1" fmla="*/ 982597 w 998223"/>
              <a:gd name="connsiteY1" fmla="*/ 931034 h 1262947"/>
              <a:gd name="connsiteX2" fmla="*/ 987252 w 998223"/>
              <a:gd name="connsiteY2" fmla="*/ 938533 h 1262947"/>
              <a:gd name="connsiteX3" fmla="*/ 998223 w 998223"/>
              <a:gd name="connsiteY3" fmla="*/ 992947 h 1262947"/>
              <a:gd name="connsiteX4" fmla="*/ 458223 w 998223"/>
              <a:gd name="connsiteY4" fmla="*/ 1262947 h 1262947"/>
              <a:gd name="connsiteX5" fmla="*/ 448893 w 998223"/>
              <a:gd name="connsiteY5" fmla="*/ 1262476 h 1262947"/>
              <a:gd name="connsiteX6" fmla="*/ 0 w 998223"/>
              <a:gd name="connsiteY6" fmla="*/ 813583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8223" h="1262947">
                <a:moveTo>
                  <a:pt x="458223" y="0"/>
                </a:moveTo>
                <a:lnTo>
                  <a:pt x="982597" y="931034"/>
                </a:lnTo>
                <a:lnTo>
                  <a:pt x="987252" y="938533"/>
                </a:lnTo>
                <a:cubicBezTo>
                  <a:pt x="994446" y="956109"/>
                  <a:pt x="998223" y="974307"/>
                  <a:pt x="998223" y="992947"/>
                </a:cubicBezTo>
                <a:cubicBezTo>
                  <a:pt x="998223" y="1142064"/>
                  <a:pt x="756457" y="1262947"/>
                  <a:pt x="458223" y="1262947"/>
                </a:cubicBezTo>
                <a:lnTo>
                  <a:pt x="448893" y="1262476"/>
                </a:lnTo>
                <a:lnTo>
                  <a:pt x="0" y="813583"/>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27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6" name="Freeform: Shape 95">
            <a:extLst>
              <a:ext uri="{FF2B5EF4-FFF2-40B4-BE49-F238E27FC236}">
                <a16:creationId xmlns:a16="http://schemas.microsoft.com/office/drawing/2014/main" id="{6F427B2B-E8F7-4FF7-AA4D-580128383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5188044" y="6135961"/>
            <a:ext cx="540000" cy="976595"/>
          </a:xfrm>
          <a:custGeom>
            <a:avLst/>
            <a:gdLst>
              <a:gd name="connsiteX0" fmla="*/ 164903 w 540000"/>
              <a:gd name="connsiteY0" fmla="*/ 42436 h 976595"/>
              <a:gd name="connsiteX1" fmla="*/ 270000 w 540000"/>
              <a:gd name="connsiteY1" fmla="*/ 0 h 976595"/>
              <a:gd name="connsiteX2" fmla="*/ 540000 w 540000"/>
              <a:gd name="connsiteY2" fmla="*/ 540000 h 976595"/>
              <a:gd name="connsiteX3" fmla="*/ 539530 w 540000"/>
              <a:gd name="connsiteY3" fmla="*/ 549329 h 976595"/>
              <a:gd name="connsiteX4" fmla="*/ 112264 w 540000"/>
              <a:gd name="connsiteY4" fmla="*/ 976595 h 976595"/>
              <a:gd name="connsiteX5" fmla="*/ 79081 w 540000"/>
              <a:gd name="connsiteY5" fmla="*/ 921838 h 976595"/>
              <a:gd name="connsiteX6" fmla="*/ 0 w 540000"/>
              <a:gd name="connsiteY6" fmla="*/ 540000 h 976595"/>
              <a:gd name="connsiteX7" fmla="*/ 164903 w 540000"/>
              <a:gd name="connsiteY7" fmla="*/ 42436 h 976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0000" h="976595">
                <a:moveTo>
                  <a:pt x="164903" y="42436"/>
                </a:moveTo>
                <a:cubicBezTo>
                  <a:pt x="197206" y="15110"/>
                  <a:pt x="232721" y="0"/>
                  <a:pt x="270000" y="0"/>
                </a:cubicBezTo>
                <a:cubicBezTo>
                  <a:pt x="419117" y="0"/>
                  <a:pt x="540000" y="241766"/>
                  <a:pt x="540000" y="540000"/>
                </a:cubicBezTo>
                <a:lnTo>
                  <a:pt x="539530" y="549329"/>
                </a:lnTo>
                <a:lnTo>
                  <a:pt x="112264" y="976595"/>
                </a:lnTo>
                <a:lnTo>
                  <a:pt x="79081" y="921838"/>
                </a:lnTo>
                <a:cubicBezTo>
                  <a:pt x="30221" y="824117"/>
                  <a:pt x="0" y="689117"/>
                  <a:pt x="0" y="540000"/>
                </a:cubicBezTo>
                <a:cubicBezTo>
                  <a:pt x="0" y="316324"/>
                  <a:pt x="67997" y="124412"/>
                  <a:pt x="164903" y="4243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17</a:t>
            </a:fld>
            <a:endParaRPr lang="en-US">
              <a:solidFill>
                <a:schemeClr val="tx1">
                  <a:alpha val="80000"/>
                </a:schemeClr>
              </a:solidFill>
            </a:endParaRPr>
          </a:p>
        </p:txBody>
      </p:sp>
      <p:sp>
        <p:nvSpPr>
          <p:cNvPr id="58" name="Subtitle 15">
            <a:extLst>
              <a:ext uri="{FF2B5EF4-FFF2-40B4-BE49-F238E27FC236}">
                <a16:creationId xmlns:a16="http://schemas.microsoft.com/office/drawing/2014/main" id="{1FF43696-032D-42BD-9580-29E4CA3FC95C}"/>
              </a:ext>
            </a:extLst>
          </p:cNvPr>
          <p:cNvSpPr txBox="1">
            <a:spLocks/>
          </p:cNvSpPr>
          <p:nvPr/>
        </p:nvSpPr>
        <p:spPr>
          <a:xfrm>
            <a:off x="876261" y="1954921"/>
            <a:ext cx="9865962" cy="2885042"/>
          </a:xfrm>
          <a:prstGeom prst="rect">
            <a:avLst/>
          </a:prstGeom>
        </p:spPr>
        <p:txBody>
          <a:bodyPr vert="horz" wrap="square" lIns="0" tIns="0" rIns="0" bIns="0" rtlCol="0" anchor="t">
            <a:norm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None/>
              <a:defRPr sz="24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Arial" panose="020B0604020202020204" pitchFamily="34" charset="0"/>
              <a:buChar char="•"/>
            </a:pPr>
            <a:endParaRPr lang="en-US" sz="2000" dirty="0">
              <a:cs typeface="Arial" panose="020B0604020202020204" pitchFamily="34" charset="0"/>
            </a:endParaRPr>
          </a:p>
        </p:txBody>
      </p:sp>
      <p:sp>
        <p:nvSpPr>
          <p:cNvPr id="25" name="Title 14">
            <a:extLst>
              <a:ext uri="{FF2B5EF4-FFF2-40B4-BE49-F238E27FC236}">
                <a16:creationId xmlns:a16="http://schemas.microsoft.com/office/drawing/2014/main" id="{40F1DF5B-353A-4270-8C10-6A1509441174}"/>
              </a:ext>
            </a:extLst>
          </p:cNvPr>
          <p:cNvSpPr>
            <a:spLocks noGrp="1"/>
          </p:cNvSpPr>
          <p:nvPr/>
        </p:nvSpPr>
        <p:spPr>
          <a:xfrm>
            <a:off x="3061535" y="174839"/>
            <a:ext cx="6011213" cy="735106"/>
          </a:xfrm>
          <a:prstGeom prst="rect">
            <a:avLst/>
          </a:prstGeom>
        </p:spPr>
        <p:txBody>
          <a:bodyPr vert="horz" wrap="square" lIns="0" tIns="0" rIns="0" bIns="0" rtlCol="0" anchor="b" anchorCtr="0">
            <a:normAutofit/>
          </a:bodyPr>
          <a:lstStyle>
            <a:lvl1pPr algn="l" defTabSz="914400" rtl="0" eaLnBrk="1" latinLnBrk="0" hangingPunct="1">
              <a:lnSpc>
                <a:spcPct val="90000"/>
              </a:lnSpc>
              <a:spcBef>
                <a:spcPct val="0"/>
              </a:spcBef>
              <a:buNone/>
              <a:defRPr lang="en-US" sz="6400" kern="1200">
                <a:solidFill>
                  <a:schemeClr val="tx1"/>
                </a:solidFill>
                <a:latin typeface="+mj-lt"/>
                <a:ea typeface="+mj-ea"/>
                <a:cs typeface="+mj-cs"/>
              </a:defRPr>
            </a:lvl1pPr>
          </a:lstStyle>
          <a:p>
            <a:pPr>
              <a:lnSpc>
                <a:spcPct val="100000"/>
              </a:lnSpc>
            </a:pPr>
            <a:r>
              <a:rPr lang="en-US" sz="4000" kern="1200" dirty="0">
                <a:solidFill>
                  <a:schemeClr val="tx1"/>
                </a:solidFill>
                <a:latin typeface="+mj-lt"/>
                <a:ea typeface="+mj-ea"/>
                <a:cs typeface="+mj-cs"/>
              </a:rPr>
              <a:t>Multiplicity (Cardinality)</a:t>
            </a:r>
          </a:p>
        </p:txBody>
      </p:sp>
      <p:sp>
        <p:nvSpPr>
          <p:cNvPr id="2" name="TextBox 1">
            <a:extLst>
              <a:ext uri="{FF2B5EF4-FFF2-40B4-BE49-F238E27FC236}">
                <a16:creationId xmlns:a16="http://schemas.microsoft.com/office/drawing/2014/main" id="{524DE009-4496-4FE9-B842-6C6736BE6CC6}"/>
              </a:ext>
            </a:extLst>
          </p:cNvPr>
          <p:cNvSpPr txBox="1"/>
          <p:nvPr/>
        </p:nvSpPr>
        <p:spPr>
          <a:xfrm>
            <a:off x="1326422" y="1410239"/>
            <a:ext cx="8616386" cy="2215991"/>
          </a:xfrm>
          <a:prstGeom prst="rect">
            <a:avLst/>
          </a:prstGeom>
          <a:noFill/>
        </p:spPr>
        <p:txBody>
          <a:bodyPr wrap="square" rtlCol="0">
            <a:spAutoFit/>
          </a:bodyPr>
          <a:lstStyle/>
          <a:p>
            <a:pPr marL="342900" indent="-342900">
              <a:lnSpc>
                <a:spcPct val="100000"/>
              </a:lnSpc>
              <a:buFont typeface="Arial" panose="020B0604020202020204" pitchFamily="34" charset="0"/>
              <a:buChar char="•"/>
            </a:pPr>
            <a:r>
              <a:rPr lang="en-US" sz="2000" b="0" i="0" dirty="0">
                <a:solidFill>
                  <a:schemeClr val="tx1"/>
                </a:solidFill>
                <a:effectLst/>
                <a:latin typeface="Times New Roman" panose="02020603050405020304" pitchFamily="18" charset="0"/>
                <a:cs typeface="Times New Roman" panose="02020603050405020304" pitchFamily="18" charset="0"/>
              </a:rPr>
              <a:t>This association relationship is used to show the cardinality of a class in relation to another class.</a:t>
            </a:r>
          </a:p>
          <a:p>
            <a:pPr marL="342900" indent="-342900">
              <a:lnSpc>
                <a:spcPct val="100000"/>
              </a:lnSpc>
              <a:buFont typeface="Arial" panose="020B0604020202020204" pitchFamily="34" charset="0"/>
              <a:buChar char="•"/>
            </a:pPr>
            <a:endParaRPr lang="en-US" sz="2000" b="0" i="0" dirty="0">
              <a:solidFill>
                <a:schemeClr val="tx1"/>
              </a:solidFill>
              <a:effectLst/>
              <a:latin typeface="Times New Roman" panose="02020603050405020304" pitchFamily="18" charset="0"/>
              <a:cs typeface="Times New Roman" panose="02020603050405020304" pitchFamily="18" charset="0"/>
            </a:endParaRPr>
          </a:p>
          <a:p>
            <a:pPr marL="342900" indent="-342900">
              <a:lnSpc>
                <a:spcPct val="100000"/>
              </a:lnSpc>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For example, a book can have more than 1 pages and more than 0 chapters.</a:t>
            </a:r>
          </a:p>
          <a:p>
            <a:pPr>
              <a:lnSpc>
                <a:spcPct val="100000"/>
              </a:lnSpc>
            </a:pPr>
            <a:endParaRPr lang="en-US" sz="2000" dirty="0">
              <a:solidFill>
                <a:schemeClr val="tx1"/>
              </a:solidFill>
              <a:latin typeface="Times New Roman" panose="02020603050405020304" pitchFamily="18" charset="0"/>
              <a:cs typeface="Times New Roman" panose="02020603050405020304" pitchFamily="18" charset="0"/>
            </a:endParaRPr>
          </a:p>
          <a:p>
            <a:pPr marL="342900" indent="-342900">
              <a:lnSpc>
                <a:spcPct val="100000"/>
              </a:lnSpc>
              <a:buFont typeface="Arial" panose="020B0604020202020204" pitchFamily="34" charset="0"/>
              <a:buChar char="•"/>
            </a:pPr>
            <a:r>
              <a:rPr lang="en-US" sz="2000" b="0" i="0" dirty="0">
                <a:solidFill>
                  <a:schemeClr val="tx1"/>
                </a:solidFill>
                <a:effectLst/>
                <a:latin typeface="Times New Roman" panose="02020603050405020304" pitchFamily="18" charset="0"/>
                <a:cs typeface="Times New Roman" panose="02020603050405020304" pitchFamily="18" charset="0"/>
              </a:rPr>
              <a:t>0..* denotes “zero to many” and 1..* denotes “1 to many”</a:t>
            </a:r>
          </a:p>
          <a:p>
            <a:endParaRPr lang="en-US" dirty="0"/>
          </a:p>
        </p:txBody>
      </p:sp>
      <p:pic>
        <p:nvPicPr>
          <p:cNvPr id="28" name="table">
            <a:extLst>
              <a:ext uri="{FF2B5EF4-FFF2-40B4-BE49-F238E27FC236}">
                <a16:creationId xmlns:a16="http://schemas.microsoft.com/office/drawing/2014/main" id="{A633C71D-1C36-4028-90DF-C8FE91354C35}"/>
              </a:ext>
            </a:extLst>
          </p:cNvPr>
          <p:cNvPicPr>
            <a:picLocks noChangeAspect="1"/>
          </p:cNvPicPr>
          <p:nvPr/>
        </p:nvPicPr>
        <p:blipFill>
          <a:blip r:embed="rId4"/>
          <a:stretch>
            <a:fillRect/>
          </a:stretch>
        </p:blipFill>
        <p:spPr>
          <a:xfrm>
            <a:off x="1714761" y="5007935"/>
            <a:ext cx="2350247" cy="1218184"/>
          </a:xfrm>
          <a:prstGeom prst="rect">
            <a:avLst/>
          </a:prstGeom>
        </p:spPr>
      </p:pic>
      <p:pic>
        <p:nvPicPr>
          <p:cNvPr id="31" name="table">
            <a:extLst>
              <a:ext uri="{FF2B5EF4-FFF2-40B4-BE49-F238E27FC236}">
                <a16:creationId xmlns:a16="http://schemas.microsoft.com/office/drawing/2014/main" id="{E4014291-DD72-4A9D-8B59-267923327117}"/>
              </a:ext>
            </a:extLst>
          </p:cNvPr>
          <p:cNvPicPr>
            <a:picLocks noChangeAspect="1"/>
          </p:cNvPicPr>
          <p:nvPr/>
        </p:nvPicPr>
        <p:blipFill>
          <a:blip r:embed="rId5"/>
          <a:stretch>
            <a:fillRect/>
          </a:stretch>
        </p:blipFill>
        <p:spPr>
          <a:xfrm>
            <a:off x="5038204" y="3575421"/>
            <a:ext cx="2350247" cy="1223772"/>
          </a:xfrm>
          <a:prstGeom prst="rect">
            <a:avLst/>
          </a:prstGeom>
        </p:spPr>
      </p:pic>
      <p:pic>
        <p:nvPicPr>
          <p:cNvPr id="32" name="table">
            <a:extLst>
              <a:ext uri="{FF2B5EF4-FFF2-40B4-BE49-F238E27FC236}">
                <a16:creationId xmlns:a16="http://schemas.microsoft.com/office/drawing/2014/main" id="{40090500-2642-4527-9D0B-BDF664C80520}"/>
              </a:ext>
            </a:extLst>
          </p:cNvPr>
          <p:cNvPicPr>
            <a:picLocks noChangeAspect="1"/>
          </p:cNvPicPr>
          <p:nvPr/>
        </p:nvPicPr>
        <p:blipFill>
          <a:blip r:embed="rId6"/>
          <a:stretch>
            <a:fillRect/>
          </a:stretch>
        </p:blipFill>
        <p:spPr>
          <a:xfrm>
            <a:off x="8161224" y="5101739"/>
            <a:ext cx="2350247" cy="1223772"/>
          </a:xfrm>
          <a:prstGeom prst="rect">
            <a:avLst/>
          </a:prstGeom>
        </p:spPr>
      </p:pic>
      <p:sp>
        <p:nvSpPr>
          <p:cNvPr id="33" name="Diamond 32">
            <a:extLst>
              <a:ext uri="{FF2B5EF4-FFF2-40B4-BE49-F238E27FC236}">
                <a16:creationId xmlns:a16="http://schemas.microsoft.com/office/drawing/2014/main" id="{93243A9E-FB2E-401E-8249-253DFE9E7471}"/>
              </a:ext>
            </a:extLst>
          </p:cNvPr>
          <p:cNvSpPr/>
          <p:nvPr/>
        </p:nvSpPr>
        <p:spPr>
          <a:xfrm>
            <a:off x="5513592" y="4778346"/>
            <a:ext cx="363183" cy="282524"/>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4" name="Diamond 33">
            <a:extLst>
              <a:ext uri="{FF2B5EF4-FFF2-40B4-BE49-F238E27FC236}">
                <a16:creationId xmlns:a16="http://schemas.microsoft.com/office/drawing/2014/main" id="{7081E504-380F-4A10-8622-0640CF944479}"/>
              </a:ext>
            </a:extLst>
          </p:cNvPr>
          <p:cNvSpPr/>
          <p:nvPr/>
        </p:nvSpPr>
        <p:spPr>
          <a:xfrm>
            <a:off x="6549970" y="4768196"/>
            <a:ext cx="363183" cy="282524"/>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5" name="TextBox 33">
            <a:extLst>
              <a:ext uri="{FF2B5EF4-FFF2-40B4-BE49-F238E27FC236}">
                <a16:creationId xmlns:a16="http://schemas.microsoft.com/office/drawing/2014/main" id="{51A39329-C492-4A40-B99E-0BC6F52D09FA}"/>
              </a:ext>
            </a:extLst>
          </p:cNvPr>
          <p:cNvSpPr txBox="1"/>
          <p:nvPr/>
        </p:nvSpPr>
        <p:spPr>
          <a:xfrm>
            <a:off x="4177404" y="5179693"/>
            <a:ext cx="1306606" cy="369332"/>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1 …*</a:t>
            </a:r>
          </a:p>
        </p:txBody>
      </p:sp>
      <p:sp>
        <p:nvSpPr>
          <p:cNvPr id="36" name="TextBox 34">
            <a:extLst>
              <a:ext uri="{FF2B5EF4-FFF2-40B4-BE49-F238E27FC236}">
                <a16:creationId xmlns:a16="http://schemas.microsoft.com/office/drawing/2014/main" id="{79D468BD-9110-4C6B-AF87-88B636D12AE7}"/>
              </a:ext>
            </a:extLst>
          </p:cNvPr>
          <p:cNvSpPr txBox="1"/>
          <p:nvPr/>
        </p:nvSpPr>
        <p:spPr>
          <a:xfrm>
            <a:off x="6778885" y="5282808"/>
            <a:ext cx="1306606" cy="369332"/>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0…*</a:t>
            </a:r>
          </a:p>
        </p:txBody>
      </p:sp>
      <p:cxnSp>
        <p:nvCxnSpPr>
          <p:cNvPr id="7" name="Connector: Elbow 6">
            <a:extLst>
              <a:ext uri="{FF2B5EF4-FFF2-40B4-BE49-F238E27FC236}">
                <a16:creationId xmlns:a16="http://schemas.microsoft.com/office/drawing/2014/main" id="{C80B08E0-B99B-4F70-ACFA-5A44DD4158DC}"/>
              </a:ext>
            </a:extLst>
          </p:cNvPr>
          <p:cNvCxnSpPr>
            <a:stCxn id="28" idx="3"/>
            <a:endCxn id="33" idx="2"/>
          </p:cNvCxnSpPr>
          <p:nvPr/>
        </p:nvCxnSpPr>
        <p:spPr>
          <a:xfrm flipV="1">
            <a:off x="4065008" y="5060870"/>
            <a:ext cx="1630176" cy="556157"/>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10" name="Connector: Elbow 9">
            <a:extLst>
              <a:ext uri="{FF2B5EF4-FFF2-40B4-BE49-F238E27FC236}">
                <a16:creationId xmlns:a16="http://schemas.microsoft.com/office/drawing/2014/main" id="{381781E0-5808-4FE2-B0FE-2330862FCD63}"/>
              </a:ext>
            </a:extLst>
          </p:cNvPr>
          <p:cNvCxnSpPr>
            <a:stCxn id="34" idx="2"/>
            <a:endCxn id="32" idx="1"/>
          </p:cNvCxnSpPr>
          <p:nvPr/>
        </p:nvCxnSpPr>
        <p:spPr>
          <a:xfrm rot="16200000" flipH="1">
            <a:off x="7114941" y="4667341"/>
            <a:ext cx="662905" cy="1429662"/>
          </a:xfrm>
          <a:prstGeom prst="bentConnector2">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31199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317734" y="257148"/>
            <a:ext cx="7006384" cy="735106"/>
          </a:xfrm>
        </p:spPr>
        <p:txBody>
          <a:bodyPr vert="horz" wrap="square" lIns="0" tIns="0" rIns="0" bIns="0" rtlCol="0" anchor="b" anchorCtr="0">
            <a:normAutofit/>
          </a:bodyPr>
          <a:lstStyle/>
          <a:p>
            <a:pPr>
              <a:lnSpc>
                <a:spcPct val="100000"/>
              </a:lnSpc>
            </a:pPr>
            <a:r>
              <a:rPr lang="en-US" sz="4000" kern="1200" dirty="0">
                <a:solidFill>
                  <a:schemeClr val="tx1"/>
                </a:solidFill>
                <a:latin typeface="+mj-lt"/>
                <a:ea typeface="+mj-ea"/>
                <a:cs typeface="+mj-cs"/>
              </a:rPr>
              <a:t>Aggregation</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317734" y="1419825"/>
            <a:ext cx="11157986" cy="3267729"/>
          </a:xfrm>
        </p:spPr>
        <p:txBody>
          <a:bodyPr vert="horz" wrap="square" lIns="0" tIns="0" rIns="0" bIns="0" rtlCol="0">
            <a:normAutofit/>
          </a:bodyPr>
          <a:lstStyle/>
          <a:p>
            <a:pPr marL="342900" indent="-342900">
              <a:lnSpc>
                <a:spcPct val="100000"/>
              </a:lnSpc>
              <a:buFont typeface="Arial" panose="020B0604020202020204" pitchFamily="34" charset="0"/>
              <a:buChar char="•"/>
            </a:pPr>
            <a:r>
              <a:rPr lang="en-US" sz="1900" dirty="0">
                <a:solidFill>
                  <a:schemeClr val="tx1"/>
                </a:solidFill>
                <a:latin typeface="Source Sans Pro" panose="020B0503030403020204" pitchFamily="34" charset="0"/>
              </a:rPr>
              <a:t>A</a:t>
            </a:r>
            <a:r>
              <a:rPr lang="en-US" sz="1900" b="0" i="0" dirty="0">
                <a:solidFill>
                  <a:schemeClr val="tx1"/>
                </a:solidFill>
                <a:effectLst/>
                <a:latin typeface="Source Sans Pro" panose="020B0503030403020204" pitchFamily="34" charset="0"/>
              </a:rPr>
              <a:t>ggregation is another association relationship in UML Class diagrams.</a:t>
            </a:r>
          </a:p>
          <a:p>
            <a:pPr marL="342900" indent="-342900">
              <a:lnSpc>
                <a:spcPct val="100000"/>
              </a:lnSpc>
              <a:buFont typeface="Arial" panose="020B0604020202020204" pitchFamily="34" charset="0"/>
              <a:buChar char="•"/>
            </a:pPr>
            <a:r>
              <a:rPr lang="en-US" sz="1900" b="0" i="0" dirty="0">
                <a:solidFill>
                  <a:schemeClr val="tx1"/>
                </a:solidFill>
                <a:effectLst/>
                <a:latin typeface="Source Sans Pro" panose="020B0503030403020204" pitchFamily="34" charset="0"/>
              </a:rPr>
              <a:t>An aggregation relationship can be described in simple words as “an object of one class can own or access the objects of another class.</a:t>
            </a:r>
            <a:endParaRPr lang="en-US" sz="1900" dirty="0">
              <a:solidFill>
                <a:schemeClr val="tx1"/>
              </a:solidFill>
              <a:latin typeface="Source Sans Pro" panose="020B0503030403020204" pitchFamily="34" charset="0"/>
            </a:endParaRPr>
          </a:p>
          <a:p>
            <a:pPr marL="342900" indent="-342900">
              <a:lnSpc>
                <a:spcPct val="100000"/>
              </a:lnSpc>
              <a:buFont typeface="Arial" panose="020B0604020202020204" pitchFamily="34" charset="0"/>
              <a:buChar char="•"/>
            </a:pPr>
            <a:r>
              <a:rPr lang="en-US" sz="1900" b="0" i="0" dirty="0">
                <a:solidFill>
                  <a:schemeClr val="tx1"/>
                </a:solidFill>
                <a:effectLst/>
                <a:latin typeface="Source Sans Pro" panose="020B0503030403020204" pitchFamily="34" charset="0"/>
              </a:rPr>
              <a:t>In an aggregation relationship, the dependent object remains in the scope of a relationship even when the source object is destroyed.</a:t>
            </a:r>
          </a:p>
          <a:p>
            <a:pPr marL="342900" indent="-342900">
              <a:lnSpc>
                <a:spcPct val="100000"/>
              </a:lnSpc>
              <a:buFont typeface="Arial" panose="020B0604020202020204" pitchFamily="34" charset="0"/>
              <a:buChar char="•"/>
            </a:pPr>
            <a:r>
              <a:rPr lang="en-US" sz="1900" dirty="0">
                <a:solidFill>
                  <a:schemeClr val="tx1"/>
                </a:solidFill>
                <a:latin typeface="Source Sans Pro" panose="020B0503030403020204" pitchFamily="34" charset="0"/>
              </a:rPr>
              <a:t>Symbolized by </a:t>
            </a:r>
            <a:endParaRPr lang="en-US" sz="1900" b="0" i="0" dirty="0">
              <a:solidFill>
                <a:schemeClr val="tx1"/>
              </a:solidFill>
              <a:effectLst/>
              <a:latin typeface="Source Sans Pro" panose="020B0503030403020204" pitchFamily="34" charset="0"/>
            </a:endParaRPr>
          </a:p>
          <a:p>
            <a:pPr marL="0" indent="0">
              <a:lnSpc>
                <a:spcPct val="100000"/>
              </a:lnSpc>
            </a:pPr>
            <a:endParaRPr lang="en-US" sz="1900" b="0" i="0" dirty="0">
              <a:solidFill>
                <a:schemeClr val="tx1"/>
              </a:solidFill>
              <a:effectLst/>
              <a:latin typeface="Source Sans Pro" panose="020B0503030403020204" pitchFamily="34" charset="0"/>
            </a:endParaRPr>
          </a:p>
          <a:p>
            <a:pPr marL="342900" indent="-342900">
              <a:lnSpc>
                <a:spcPct val="100000"/>
              </a:lnSpc>
              <a:buFont typeface="Arial" panose="020B0604020202020204" pitchFamily="34" charset="0"/>
              <a:buChar char="•"/>
            </a:pPr>
            <a:endParaRPr lang="en-US" sz="2000" dirty="0">
              <a:solidFill>
                <a:schemeClr val="tx1"/>
              </a:solidFill>
            </a:endParaRP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18</a:t>
            </a:fld>
            <a:endParaRPr lang="en-US"/>
          </a:p>
        </p:txBody>
      </p:sp>
      <p:cxnSp>
        <p:nvCxnSpPr>
          <p:cNvPr id="6" name="Straight Connector 5">
            <a:extLst>
              <a:ext uri="{FF2B5EF4-FFF2-40B4-BE49-F238E27FC236}">
                <a16:creationId xmlns:a16="http://schemas.microsoft.com/office/drawing/2014/main" id="{25C707DA-3379-4E7A-96BC-AC192DE468E4}"/>
              </a:ext>
            </a:extLst>
          </p:cNvPr>
          <p:cNvCxnSpPr/>
          <p:nvPr/>
        </p:nvCxnSpPr>
        <p:spPr>
          <a:xfrm>
            <a:off x="2531160" y="3711389"/>
            <a:ext cx="1344706"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Diamond 8">
            <a:extLst>
              <a:ext uri="{FF2B5EF4-FFF2-40B4-BE49-F238E27FC236}">
                <a16:creationId xmlns:a16="http://schemas.microsoft.com/office/drawing/2014/main" id="{2E4943E6-CA3C-49A2-A28C-C8B26E5D6E53}"/>
              </a:ext>
            </a:extLst>
          </p:cNvPr>
          <p:cNvSpPr/>
          <p:nvPr/>
        </p:nvSpPr>
        <p:spPr>
          <a:xfrm>
            <a:off x="3892522" y="3597538"/>
            <a:ext cx="317734" cy="233079"/>
          </a:xfrm>
          <a:prstGeom prst="diamond">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2" name="Table 13">
            <a:extLst>
              <a:ext uri="{FF2B5EF4-FFF2-40B4-BE49-F238E27FC236}">
                <a16:creationId xmlns:a16="http://schemas.microsoft.com/office/drawing/2014/main" id="{C21E645D-DCBF-48DF-8375-B4A2C5BEA325}"/>
              </a:ext>
            </a:extLst>
          </p:cNvPr>
          <p:cNvGraphicFramePr>
            <a:graphicFrameLocks noGrp="1"/>
          </p:cNvGraphicFramePr>
          <p:nvPr/>
        </p:nvGraphicFramePr>
        <p:xfrm>
          <a:off x="797019" y="4807590"/>
          <a:ext cx="2136588" cy="1112520"/>
        </p:xfrm>
        <a:graphic>
          <a:graphicData uri="http://schemas.openxmlformats.org/drawingml/2006/table">
            <a:tbl>
              <a:tblPr firstRow="1" bandRow="1">
                <a:tableStyleId>{5C22544A-7EE6-4342-B048-85BDC9FD1C3A}</a:tableStyleId>
              </a:tblPr>
              <a:tblGrid>
                <a:gridCol w="2136588">
                  <a:extLst>
                    <a:ext uri="{9D8B030D-6E8A-4147-A177-3AD203B41FA5}">
                      <a16:colId xmlns:a16="http://schemas.microsoft.com/office/drawing/2014/main" val="2319298517"/>
                    </a:ext>
                  </a:extLst>
                </a:gridCol>
              </a:tblGrid>
              <a:tr h="370840">
                <a:tc>
                  <a:txBody>
                    <a:bodyPr/>
                    <a:lstStyle/>
                    <a:p>
                      <a:pPr algn="ctr"/>
                      <a:r>
                        <a:rPr lang="en-US" dirty="0"/>
                        <a:t>Wolf</a:t>
                      </a:r>
                    </a:p>
                  </a:txBody>
                  <a:tcPr/>
                </a:tc>
                <a:extLst>
                  <a:ext uri="{0D108BD9-81ED-4DB2-BD59-A6C34878D82A}">
                    <a16:rowId xmlns:a16="http://schemas.microsoft.com/office/drawing/2014/main" val="2064592788"/>
                  </a:ext>
                </a:extLst>
              </a:tr>
              <a:tr h="370840">
                <a:tc>
                  <a:txBody>
                    <a:bodyPr/>
                    <a:lstStyle/>
                    <a:p>
                      <a:endParaRPr lang="en-US" dirty="0"/>
                    </a:p>
                  </a:txBody>
                  <a:tcPr/>
                </a:tc>
                <a:extLst>
                  <a:ext uri="{0D108BD9-81ED-4DB2-BD59-A6C34878D82A}">
                    <a16:rowId xmlns:a16="http://schemas.microsoft.com/office/drawing/2014/main" val="195394188"/>
                  </a:ext>
                </a:extLst>
              </a:tr>
              <a:tr h="370840">
                <a:tc>
                  <a:txBody>
                    <a:bodyPr/>
                    <a:lstStyle/>
                    <a:p>
                      <a:endParaRPr lang="en-US" dirty="0"/>
                    </a:p>
                  </a:txBody>
                  <a:tcPr/>
                </a:tc>
                <a:extLst>
                  <a:ext uri="{0D108BD9-81ED-4DB2-BD59-A6C34878D82A}">
                    <a16:rowId xmlns:a16="http://schemas.microsoft.com/office/drawing/2014/main" val="2268535652"/>
                  </a:ext>
                </a:extLst>
              </a:tr>
            </a:tbl>
          </a:graphicData>
        </a:graphic>
      </p:graphicFrame>
      <p:graphicFrame>
        <p:nvGraphicFramePr>
          <p:cNvPr id="13" name="Table 13">
            <a:extLst>
              <a:ext uri="{FF2B5EF4-FFF2-40B4-BE49-F238E27FC236}">
                <a16:creationId xmlns:a16="http://schemas.microsoft.com/office/drawing/2014/main" id="{E2D76B16-BEE2-4207-BFA2-ACC3F4098C79}"/>
              </a:ext>
            </a:extLst>
          </p:cNvPr>
          <p:cNvGraphicFramePr>
            <a:graphicFrameLocks noGrp="1"/>
          </p:cNvGraphicFramePr>
          <p:nvPr/>
        </p:nvGraphicFramePr>
        <p:xfrm>
          <a:off x="4547113" y="4884454"/>
          <a:ext cx="2136588" cy="1107440"/>
        </p:xfrm>
        <a:graphic>
          <a:graphicData uri="http://schemas.openxmlformats.org/drawingml/2006/table">
            <a:tbl>
              <a:tblPr firstRow="1" bandRow="1">
                <a:tableStyleId>{5C22544A-7EE6-4342-B048-85BDC9FD1C3A}</a:tableStyleId>
              </a:tblPr>
              <a:tblGrid>
                <a:gridCol w="2136588">
                  <a:extLst>
                    <a:ext uri="{9D8B030D-6E8A-4147-A177-3AD203B41FA5}">
                      <a16:colId xmlns:a16="http://schemas.microsoft.com/office/drawing/2014/main" val="2319298517"/>
                    </a:ext>
                  </a:extLst>
                </a:gridCol>
              </a:tblGrid>
              <a:tr h="124839">
                <a:tc>
                  <a:txBody>
                    <a:bodyPr/>
                    <a:lstStyle/>
                    <a:p>
                      <a:pPr algn="ctr"/>
                      <a:r>
                        <a:rPr lang="en-US" dirty="0"/>
                        <a:t>Pack</a:t>
                      </a:r>
                    </a:p>
                  </a:txBody>
                  <a:tcPr/>
                </a:tc>
                <a:extLst>
                  <a:ext uri="{0D108BD9-81ED-4DB2-BD59-A6C34878D82A}">
                    <a16:rowId xmlns:a16="http://schemas.microsoft.com/office/drawing/2014/main" val="2064592788"/>
                  </a:ext>
                </a:extLst>
              </a:tr>
              <a:tr h="370840">
                <a:tc>
                  <a:txBody>
                    <a:bodyPr/>
                    <a:lstStyle/>
                    <a:p>
                      <a:endParaRPr lang="en-US" dirty="0"/>
                    </a:p>
                  </a:txBody>
                  <a:tcPr/>
                </a:tc>
                <a:extLst>
                  <a:ext uri="{0D108BD9-81ED-4DB2-BD59-A6C34878D82A}">
                    <a16:rowId xmlns:a16="http://schemas.microsoft.com/office/drawing/2014/main" val="195394188"/>
                  </a:ext>
                </a:extLst>
              </a:tr>
              <a:tr h="370840">
                <a:tc>
                  <a:txBody>
                    <a:bodyPr/>
                    <a:lstStyle/>
                    <a:p>
                      <a:endParaRPr lang="en-US" dirty="0"/>
                    </a:p>
                  </a:txBody>
                  <a:tcPr/>
                </a:tc>
                <a:extLst>
                  <a:ext uri="{0D108BD9-81ED-4DB2-BD59-A6C34878D82A}">
                    <a16:rowId xmlns:a16="http://schemas.microsoft.com/office/drawing/2014/main" val="2268535652"/>
                  </a:ext>
                </a:extLst>
              </a:tr>
            </a:tbl>
          </a:graphicData>
        </a:graphic>
      </p:graphicFrame>
      <p:sp>
        <p:nvSpPr>
          <p:cNvPr id="14" name="Diamond 13">
            <a:extLst>
              <a:ext uri="{FF2B5EF4-FFF2-40B4-BE49-F238E27FC236}">
                <a16:creationId xmlns:a16="http://schemas.microsoft.com/office/drawing/2014/main" id="{95FA42E9-BE8A-40CB-B9DE-DC613BA5BEF8}"/>
              </a:ext>
            </a:extLst>
          </p:cNvPr>
          <p:cNvSpPr/>
          <p:nvPr/>
        </p:nvSpPr>
        <p:spPr>
          <a:xfrm>
            <a:off x="2933607" y="5321635"/>
            <a:ext cx="317734" cy="233079"/>
          </a:xfrm>
          <a:prstGeom prst="diamond">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a:extLst>
              <a:ext uri="{FF2B5EF4-FFF2-40B4-BE49-F238E27FC236}">
                <a16:creationId xmlns:a16="http://schemas.microsoft.com/office/drawing/2014/main" id="{8C96D151-D175-4D88-BF60-7D861FAC6EBB}"/>
              </a:ext>
            </a:extLst>
          </p:cNvPr>
          <p:cNvCxnSpPr/>
          <p:nvPr/>
        </p:nvCxnSpPr>
        <p:spPr>
          <a:xfrm>
            <a:off x="3202407" y="5438174"/>
            <a:ext cx="1344706" cy="0"/>
          </a:xfrm>
          <a:prstGeom prst="line">
            <a:avLst/>
          </a:prstGeom>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BDE341D0-30D7-4503-90D9-479C0F78BBCC}"/>
              </a:ext>
            </a:extLst>
          </p:cNvPr>
          <p:cNvSpPr txBox="1"/>
          <p:nvPr/>
        </p:nvSpPr>
        <p:spPr>
          <a:xfrm>
            <a:off x="4950436" y="3384462"/>
            <a:ext cx="5262343" cy="646331"/>
          </a:xfrm>
          <a:prstGeom prst="rect">
            <a:avLst/>
          </a:prstGeom>
          <a:noFill/>
        </p:spPr>
        <p:txBody>
          <a:bodyPr wrap="square" rtlCol="0">
            <a:spAutoFit/>
          </a:bodyPr>
          <a:lstStyle/>
          <a:p>
            <a:r>
              <a:rPr lang="en-US" dirty="0"/>
              <a:t>The relationship is displayed as a solid line with a unfilled diamond at the association end.</a:t>
            </a:r>
          </a:p>
        </p:txBody>
      </p:sp>
    </p:spTree>
    <p:extLst>
      <p:ext uri="{BB962C8B-B14F-4D97-AF65-F5344CB8AC3E}">
        <p14:creationId xmlns:p14="http://schemas.microsoft.com/office/powerpoint/2010/main" val="27399418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19</a:t>
            </a:fld>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4294967295"/>
          </p:nvPr>
        </p:nvPicPr>
        <p:blipFill rotWithShape="1">
          <a:blip r:embed="rId3">
            <a:extLst>
              <a:ext uri="{28A0092B-C50C-407E-A947-70E740481C1C}">
                <a14:useLocalDpi xmlns:a14="http://schemas.microsoft.com/office/drawing/2010/main" val="0"/>
              </a:ext>
            </a:extLst>
          </a:blip>
          <a:srcRect/>
          <a:stretch/>
        </p:blipFill>
        <p:spPr>
          <a:xfrm>
            <a:off x="0" y="0"/>
            <a:ext cx="12192000" cy="6858000"/>
          </a:xfrm>
        </p:spPr>
      </p:pic>
      <p:sp>
        <p:nvSpPr>
          <p:cNvPr id="15" name="Title 14">
            <a:extLst>
              <a:ext uri="{FF2B5EF4-FFF2-40B4-BE49-F238E27FC236}">
                <a16:creationId xmlns:a16="http://schemas.microsoft.com/office/drawing/2014/main" id="{40F1DF5B-353A-4270-8C10-6A1509441174}"/>
              </a:ext>
            </a:extLst>
          </p:cNvPr>
          <p:cNvSpPr>
            <a:spLocks noGrp="1"/>
          </p:cNvSpPr>
          <p:nvPr>
            <p:ph type="ctrTitle" idx="4294967295"/>
          </p:nvPr>
        </p:nvSpPr>
        <p:spPr>
          <a:xfrm>
            <a:off x="288177" y="394571"/>
            <a:ext cx="7027863" cy="735012"/>
          </a:xfrm>
        </p:spPr>
        <p:txBody>
          <a:bodyPr vert="horz" wrap="square" lIns="0" tIns="0" rIns="0" bIns="0" rtlCol="0" anchor="b" anchorCtr="0">
            <a:normAutofit/>
          </a:bodyPr>
          <a:lstStyle/>
          <a:p>
            <a:pPr>
              <a:lnSpc>
                <a:spcPct val="100000"/>
              </a:lnSpc>
            </a:pPr>
            <a:r>
              <a:rPr lang="en-US" sz="4000" kern="1200" dirty="0">
                <a:solidFill>
                  <a:schemeClr val="tx1"/>
                </a:solidFill>
                <a:latin typeface="+mj-lt"/>
                <a:ea typeface="+mj-ea"/>
                <a:cs typeface="+mj-cs"/>
              </a:rPr>
              <a:t>Composition </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4294967295"/>
          </p:nvPr>
        </p:nvSpPr>
        <p:spPr>
          <a:xfrm>
            <a:off x="498763" y="1406443"/>
            <a:ext cx="10929938" cy="2873375"/>
          </a:xfrm>
        </p:spPr>
        <p:txBody>
          <a:bodyPr vert="horz" wrap="square" lIns="0" tIns="0" rIns="0" bIns="0" rtlCol="0">
            <a:normAutofit/>
          </a:bodyPr>
          <a:lstStyle/>
          <a:p>
            <a:pPr marL="342900" indent="-342900">
              <a:lnSpc>
                <a:spcPct val="100000"/>
              </a:lnSpc>
              <a:buFont typeface="Arial" panose="020B0604020202020204" pitchFamily="34" charset="0"/>
              <a:buChar char="•"/>
            </a:pPr>
            <a:r>
              <a:rPr lang="en-US" sz="2400" b="0" i="0" dirty="0">
                <a:solidFill>
                  <a:schemeClr val="tx1"/>
                </a:solidFill>
                <a:effectLst/>
                <a:latin typeface="Gill Sans MT (Body)"/>
              </a:rPr>
              <a:t>Composition is another type of association relationship in UML. </a:t>
            </a:r>
          </a:p>
          <a:p>
            <a:pPr marL="342900" indent="-342900">
              <a:lnSpc>
                <a:spcPct val="100000"/>
              </a:lnSpc>
              <a:buFont typeface="Arial" panose="020B0604020202020204" pitchFamily="34" charset="0"/>
              <a:buChar char="•"/>
            </a:pPr>
            <a:r>
              <a:rPr lang="en-US" b="0" i="0" dirty="0">
                <a:solidFill>
                  <a:schemeClr val="tx1"/>
                </a:solidFill>
                <a:effectLst/>
                <a:latin typeface="Source Sans Pro" panose="020B0503030403020204" pitchFamily="34" charset="0"/>
              </a:rPr>
              <a:t>In a composition relationship, objects that are associated with each other cannot remain in the scope without each other.</a:t>
            </a:r>
          </a:p>
          <a:p>
            <a:pPr marL="342900" indent="-342900">
              <a:lnSpc>
                <a:spcPct val="100000"/>
              </a:lnSpc>
              <a:buFont typeface="Arial" panose="020B0604020202020204" pitchFamily="34" charset="0"/>
              <a:buChar char="•"/>
            </a:pPr>
            <a:r>
              <a:rPr lang="en-US" dirty="0">
                <a:solidFill>
                  <a:schemeClr val="tx1"/>
                </a:solidFill>
                <a:latin typeface="Source Sans Pro" panose="020B0503030403020204" pitchFamily="34" charset="0"/>
              </a:rPr>
              <a:t>Symbolized by </a:t>
            </a:r>
            <a:endParaRPr lang="en-US" dirty="0">
              <a:solidFill>
                <a:schemeClr val="tx1"/>
              </a:solidFill>
              <a:latin typeface="Gill Sans MT (Body)"/>
            </a:endParaRPr>
          </a:p>
        </p:txBody>
      </p:sp>
      <p:graphicFrame>
        <p:nvGraphicFramePr>
          <p:cNvPr id="10" name="Table 13">
            <a:extLst>
              <a:ext uri="{FF2B5EF4-FFF2-40B4-BE49-F238E27FC236}">
                <a16:creationId xmlns:a16="http://schemas.microsoft.com/office/drawing/2014/main" id="{6EFE844E-A8D2-4C24-9138-CE89215D635D}"/>
              </a:ext>
            </a:extLst>
          </p:cNvPr>
          <p:cNvGraphicFramePr>
            <a:graphicFrameLocks noGrp="1"/>
          </p:cNvGraphicFramePr>
          <p:nvPr/>
        </p:nvGraphicFramePr>
        <p:xfrm>
          <a:off x="797019" y="5061590"/>
          <a:ext cx="2136588" cy="1107440"/>
        </p:xfrm>
        <a:graphic>
          <a:graphicData uri="http://schemas.openxmlformats.org/drawingml/2006/table">
            <a:tbl>
              <a:tblPr firstRow="1" bandRow="1">
                <a:tableStyleId>{5C22544A-7EE6-4342-B048-85BDC9FD1C3A}</a:tableStyleId>
              </a:tblPr>
              <a:tblGrid>
                <a:gridCol w="2136588">
                  <a:extLst>
                    <a:ext uri="{9D8B030D-6E8A-4147-A177-3AD203B41FA5}">
                      <a16:colId xmlns:a16="http://schemas.microsoft.com/office/drawing/2014/main" val="2319298517"/>
                    </a:ext>
                  </a:extLst>
                </a:gridCol>
              </a:tblGrid>
              <a:tr h="0">
                <a:tc>
                  <a:txBody>
                    <a:bodyPr/>
                    <a:lstStyle/>
                    <a:p>
                      <a:pPr algn="ctr"/>
                      <a:r>
                        <a:rPr lang="en-US" dirty="0"/>
                        <a:t>Pages</a:t>
                      </a:r>
                    </a:p>
                  </a:txBody>
                  <a:tcPr/>
                </a:tc>
                <a:extLst>
                  <a:ext uri="{0D108BD9-81ED-4DB2-BD59-A6C34878D82A}">
                    <a16:rowId xmlns:a16="http://schemas.microsoft.com/office/drawing/2014/main" val="2064592788"/>
                  </a:ext>
                </a:extLst>
              </a:tr>
              <a:tr h="370840">
                <a:tc>
                  <a:txBody>
                    <a:bodyPr/>
                    <a:lstStyle/>
                    <a:p>
                      <a:endParaRPr lang="en-US" dirty="0"/>
                    </a:p>
                  </a:txBody>
                  <a:tcPr/>
                </a:tc>
                <a:extLst>
                  <a:ext uri="{0D108BD9-81ED-4DB2-BD59-A6C34878D82A}">
                    <a16:rowId xmlns:a16="http://schemas.microsoft.com/office/drawing/2014/main" val="195394188"/>
                  </a:ext>
                </a:extLst>
              </a:tr>
              <a:tr h="370840">
                <a:tc>
                  <a:txBody>
                    <a:bodyPr/>
                    <a:lstStyle/>
                    <a:p>
                      <a:endParaRPr lang="en-US" dirty="0"/>
                    </a:p>
                  </a:txBody>
                  <a:tcPr/>
                </a:tc>
                <a:extLst>
                  <a:ext uri="{0D108BD9-81ED-4DB2-BD59-A6C34878D82A}">
                    <a16:rowId xmlns:a16="http://schemas.microsoft.com/office/drawing/2014/main" val="2268535652"/>
                  </a:ext>
                </a:extLst>
              </a:tr>
            </a:tbl>
          </a:graphicData>
        </a:graphic>
      </p:graphicFrame>
      <p:graphicFrame>
        <p:nvGraphicFramePr>
          <p:cNvPr id="11" name="Table 13">
            <a:extLst>
              <a:ext uri="{FF2B5EF4-FFF2-40B4-BE49-F238E27FC236}">
                <a16:creationId xmlns:a16="http://schemas.microsoft.com/office/drawing/2014/main" id="{F6CF6B59-E821-4C6D-AAAA-FFF53C3CC3B3}"/>
              </a:ext>
            </a:extLst>
          </p:cNvPr>
          <p:cNvGraphicFramePr>
            <a:graphicFrameLocks noGrp="1"/>
          </p:cNvGraphicFramePr>
          <p:nvPr/>
        </p:nvGraphicFramePr>
        <p:xfrm>
          <a:off x="4339991" y="3606320"/>
          <a:ext cx="2136588" cy="1112520"/>
        </p:xfrm>
        <a:graphic>
          <a:graphicData uri="http://schemas.openxmlformats.org/drawingml/2006/table">
            <a:tbl>
              <a:tblPr firstRow="1" bandRow="1">
                <a:tableStyleId>{5C22544A-7EE6-4342-B048-85BDC9FD1C3A}</a:tableStyleId>
              </a:tblPr>
              <a:tblGrid>
                <a:gridCol w="2136588">
                  <a:extLst>
                    <a:ext uri="{9D8B030D-6E8A-4147-A177-3AD203B41FA5}">
                      <a16:colId xmlns:a16="http://schemas.microsoft.com/office/drawing/2014/main" val="2319298517"/>
                    </a:ext>
                  </a:extLst>
                </a:gridCol>
              </a:tblGrid>
              <a:tr h="370840">
                <a:tc>
                  <a:txBody>
                    <a:bodyPr/>
                    <a:lstStyle/>
                    <a:p>
                      <a:pPr algn="ctr"/>
                      <a:r>
                        <a:rPr lang="en-US" dirty="0"/>
                        <a:t>Book</a:t>
                      </a:r>
                    </a:p>
                  </a:txBody>
                  <a:tcPr/>
                </a:tc>
                <a:extLst>
                  <a:ext uri="{0D108BD9-81ED-4DB2-BD59-A6C34878D82A}">
                    <a16:rowId xmlns:a16="http://schemas.microsoft.com/office/drawing/2014/main" val="2064592788"/>
                  </a:ext>
                </a:extLst>
              </a:tr>
              <a:tr h="370840">
                <a:tc>
                  <a:txBody>
                    <a:bodyPr/>
                    <a:lstStyle/>
                    <a:p>
                      <a:endParaRPr lang="en-US" dirty="0"/>
                    </a:p>
                  </a:txBody>
                  <a:tcPr/>
                </a:tc>
                <a:extLst>
                  <a:ext uri="{0D108BD9-81ED-4DB2-BD59-A6C34878D82A}">
                    <a16:rowId xmlns:a16="http://schemas.microsoft.com/office/drawing/2014/main" val="195394188"/>
                  </a:ext>
                </a:extLst>
              </a:tr>
              <a:tr h="370840">
                <a:tc>
                  <a:txBody>
                    <a:bodyPr/>
                    <a:lstStyle/>
                    <a:p>
                      <a:endParaRPr lang="en-US" dirty="0"/>
                    </a:p>
                  </a:txBody>
                  <a:tcPr/>
                </a:tc>
                <a:extLst>
                  <a:ext uri="{0D108BD9-81ED-4DB2-BD59-A6C34878D82A}">
                    <a16:rowId xmlns:a16="http://schemas.microsoft.com/office/drawing/2014/main" val="2268535652"/>
                  </a:ext>
                </a:extLst>
              </a:tr>
            </a:tbl>
          </a:graphicData>
        </a:graphic>
      </p:graphicFrame>
      <p:graphicFrame>
        <p:nvGraphicFramePr>
          <p:cNvPr id="12" name="Table 13">
            <a:extLst>
              <a:ext uri="{FF2B5EF4-FFF2-40B4-BE49-F238E27FC236}">
                <a16:creationId xmlns:a16="http://schemas.microsoft.com/office/drawing/2014/main" id="{331ADAA3-9F49-4D72-A1B9-9BB2710C763C}"/>
              </a:ext>
            </a:extLst>
          </p:cNvPr>
          <p:cNvGraphicFramePr>
            <a:graphicFrameLocks noGrp="1"/>
          </p:cNvGraphicFramePr>
          <p:nvPr/>
        </p:nvGraphicFramePr>
        <p:xfrm>
          <a:off x="7243482" y="5155648"/>
          <a:ext cx="2136588" cy="1112520"/>
        </p:xfrm>
        <a:graphic>
          <a:graphicData uri="http://schemas.openxmlformats.org/drawingml/2006/table">
            <a:tbl>
              <a:tblPr firstRow="1" bandRow="1">
                <a:tableStyleId>{5C22544A-7EE6-4342-B048-85BDC9FD1C3A}</a:tableStyleId>
              </a:tblPr>
              <a:tblGrid>
                <a:gridCol w="2136588">
                  <a:extLst>
                    <a:ext uri="{9D8B030D-6E8A-4147-A177-3AD203B41FA5}">
                      <a16:colId xmlns:a16="http://schemas.microsoft.com/office/drawing/2014/main" val="2319298517"/>
                    </a:ext>
                  </a:extLst>
                </a:gridCol>
              </a:tblGrid>
              <a:tr h="370840">
                <a:tc>
                  <a:txBody>
                    <a:bodyPr/>
                    <a:lstStyle/>
                    <a:p>
                      <a:pPr algn="ctr"/>
                      <a:r>
                        <a:rPr lang="en-US" dirty="0"/>
                        <a:t>Chapter </a:t>
                      </a:r>
                    </a:p>
                  </a:txBody>
                  <a:tcPr/>
                </a:tc>
                <a:extLst>
                  <a:ext uri="{0D108BD9-81ED-4DB2-BD59-A6C34878D82A}">
                    <a16:rowId xmlns:a16="http://schemas.microsoft.com/office/drawing/2014/main" val="2064592788"/>
                  </a:ext>
                </a:extLst>
              </a:tr>
              <a:tr h="370840">
                <a:tc>
                  <a:txBody>
                    <a:bodyPr/>
                    <a:lstStyle/>
                    <a:p>
                      <a:endParaRPr lang="en-US" dirty="0"/>
                    </a:p>
                  </a:txBody>
                  <a:tcPr/>
                </a:tc>
                <a:extLst>
                  <a:ext uri="{0D108BD9-81ED-4DB2-BD59-A6C34878D82A}">
                    <a16:rowId xmlns:a16="http://schemas.microsoft.com/office/drawing/2014/main" val="195394188"/>
                  </a:ext>
                </a:extLst>
              </a:tr>
              <a:tr h="370840">
                <a:tc>
                  <a:txBody>
                    <a:bodyPr/>
                    <a:lstStyle/>
                    <a:p>
                      <a:endParaRPr lang="en-US" dirty="0"/>
                    </a:p>
                  </a:txBody>
                  <a:tcPr/>
                </a:tc>
                <a:extLst>
                  <a:ext uri="{0D108BD9-81ED-4DB2-BD59-A6C34878D82A}">
                    <a16:rowId xmlns:a16="http://schemas.microsoft.com/office/drawing/2014/main" val="2268535652"/>
                  </a:ext>
                </a:extLst>
              </a:tr>
            </a:tbl>
          </a:graphicData>
        </a:graphic>
      </p:graphicFrame>
      <p:cxnSp>
        <p:nvCxnSpPr>
          <p:cNvPr id="19" name="Straight Connector 18">
            <a:extLst>
              <a:ext uri="{FF2B5EF4-FFF2-40B4-BE49-F238E27FC236}">
                <a16:creationId xmlns:a16="http://schemas.microsoft.com/office/drawing/2014/main" id="{B0247383-7637-4B12-A03F-79B60BA82652}"/>
              </a:ext>
            </a:extLst>
          </p:cNvPr>
          <p:cNvCxnSpPr/>
          <p:nvPr/>
        </p:nvCxnSpPr>
        <p:spPr>
          <a:xfrm>
            <a:off x="2933607" y="5615310"/>
            <a:ext cx="173700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CB83B00E-BFA5-472F-B4C2-0B841538A347}"/>
              </a:ext>
            </a:extLst>
          </p:cNvPr>
          <p:cNvCxnSpPr/>
          <p:nvPr/>
        </p:nvCxnSpPr>
        <p:spPr>
          <a:xfrm flipV="1">
            <a:off x="4670612" y="5061590"/>
            <a:ext cx="0" cy="553720"/>
          </a:xfrm>
          <a:prstGeom prst="line">
            <a:avLst/>
          </a:prstGeom>
        </p:spPr>
        <p:style>
          <a:lnRef idx="1">
            <a:schemeClr val="accent1"/>
          </a:lnRef>
          <a:fillRef idx="0">
            <a:schemeClr val="accent1"/>
          </a:fillRef>
          <a:effectRef idx="0">
            <a:schemeClr val="accent1"/>
          </a:effectRef>
          <a:fontRef idx="minor">
            <a:schemeClr val="tx1"/>
          </a:fontRef>
        </p:style>
      </p:cxnSp>
      <p:sp>
        <p:nvSpPr>
          <p:cNvPr id="22" name="Diamond 21">
            <a:extLst>
              <a:ext uri="{FF2B5EF4-FFF2-40B4-BE49-F238E27FC236}">
                <a16:creationId xmlns:a16="http://schemas.microsoft.com/office/drawing/2014/main" id="{93243A9E-FB2E-401E-8249-253DFE9E7471}"/>
              </a:ext>
            </a:extLst>
          </p:cNvPr>
          <p:cNvSpPr/>
          <p:nvPr/>
        </p:nvSpPr>
        <p:spPr>
          <a:xfrm>
            <a:off x="4505529" y="4741004"/>
            <a:ext cx="330166" cy="282524"/>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Diamond 23">
            <a:extLst>
              <a:ext uri="{FF2B5EF4-FFF2-40B4-BE49-F238E27FC236}">
                <a16:creationId xmlns:a16="http://schemas.microsoft.com/office/drawing/2014/main" id="{7081E504-380F-4A10-8622-0640CF944479}"/>
              </a:ext>
            </a:extLst>
          </p:cNvPr>
          <p:cNvSpPr/>
          <p:nvPr/>
        </p:nvSpPr>
        <p:spPr>
          <a:xfrm>
            <a:off x="5541907" y="4730854"/>
            <a:ext cx="330166" cy="282524"/>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Connector: Elbow 27">
            <a:extLst>
              <a:ext uri="{FF2B5EF4-FFF2-40B4-BE49-F238E27FC236}">
                <a16:creationId xmlns:a16="http://schemas.microsoft.com/office/drawing/2014/main" id="{EE46B230-A94D-486C-BEBE-50D72D9023D6}"/>
              </a:ext>
            </a:extLst>
          </p:cNvPr>
          <p:cNvCxnSpPr>
            <a:stCxn id="24" idx="2"/>
            <a:endCxn id="12" idx="1"/>
          </p:cNvCxnSpPr>
          <p:nvPr/>
        </p:nvCxnSpPr>
        <p:spPr>
          <a:xfrm rot="16200000" flipH="1">
            <a:off x="6125971" y="4594397"/>
            <a:ext cx="698530" cy="1536492"/>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02411A22-670C-46A4-A0EE-222390AEEFE8}"/>
              </a:ext>
            </a:extLst>
          </p:cNvPr>
          <p:cNvCxnSpPr/>
          <p:nvPr/>
        </p:nvCxnSpPr>
        <p:spPr>
          <a:xfrm>
            <a:off x="2695342" y="3179802"/>
            <a:ext cx="1327616" cy="0"/>
          </a:xfrm>
          <a:prstGeom prst="line">
            <a:avLst/>
          </a:prstGeom>
        </p:spPr>
        <p:style>
          <a:lnRef idx="1">
            <a:schemeClr val="accent1"/>
          </a:lnRef>
          <a:fillRef idx="0">
            <a:schemeClr val="accent1"/>
          </a:fillRef>
          <a:effectRef idx="0">
            <a:schemeClr val="accent1"/>
          </a:effectRef>
          <a:fontRef idx="minor">
            <a:schemeClr val="tx1"/>
          </a:fontRef>
        </p:style>
      </p:cxnSp>
      <p:sp>
        <p:nvSpPr>
          <p:cNvPr id="31" name="Diamond 30">
            <a:extLst>
              <a:ext uri="{FF2B5EF4-FFF2-40B4-BE49-F238E27FC236}">
                <a16:creationId xmlns:a16="http://schemas.microsoft.com/office/drawing/2014/main" id="{4651BE99-D978-4680-8AFD-72D4C66E2E9D}"/>
              </a:ext>
            </a:extLst>
          </p:cNvPr>
          <p:cNvSpPr/>
          <p:nvPr/>
        </p:nvSpPr>
        <p:spPr>
          <a:xfrm>
            <a:off x="4022958" y="3038540"/>
            <a:ext cx="330166" cy="282524"/>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16D132A3-2757-498A-A7D5-F9C6A37D4768}"/>
              </a:ext>
            </a:extLst>
          </p:cNvPr>
          <p:cNvSpPr txBox="1"/>
          <p:nvPr/>
        </p:nvSpPr>
        <p:spPr>
          <a:xfrm>
            <a:off x="6923314" y="2587949"/>
            <a:ext cx="5268686" cy="923330"/>
          </a:xfrm>
          <a:prstGeom prst="rect">
            <a:avLst/>
          </a:prstGeom>
          <a:noFill/>
        </p:spPr>
        <p:txBody>
          <a:bodyPr wrap="square" rtlCol="0">
            <a:spAutoFit/>
          </a:bodyPr>
          <a:lstStyle/>
          <a:p>
            <a:r>
              <a:rPr lang="en-US" dirty="0"/>
              <a:t>The relationship is displayed as a solid line with a filled diamond at the association end, which is connected to the class that represents the whole or composite.</a:t>
            </a:r>
          </a:p>
        </p:txBody>
      </p:sp>
    </p:spTree>
    <p:extLst>
      <p:ext uri="{BB962C8B-B14F-4D97-AF65-F5344CB8AC3E}">
        <p14:creationId xmlns:p14="http://schemas.microsoft.com/office/powerpoint/2010/main" val="30021466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6426E-F6F6-4A7C-9181-8C3090996261}"/>
              </a:ext>
            </a:extLst>
          </p:cNvPr>
          <p:cNvSpPr>
            <a:spLocks noGrp="1"/>
          </p:cNvSpPr>
          <p:nvPr>
            <p:ph type="title"/>
          </p:nvPr>
        </p:nvSpPr>
        <p:spPr>
          <a:xfrm>
            <a:off x="550864" y="549275"/>
            <a:ext cx="3565524" cy="1997855"/>
          </a:xfrm>
        </p:spPr>
        <p:txBody>
          <a:bodyPr/>
          <a:lstStyle/>
          <a:p>
            <a:r>
              <a:rPr lang="en-US" dirty="0"/>
              <a:t>Agenda</a:t>
            </a:r>
          </a:p>
        </p:txBody>
      </p:sp>
      <p:pic>
        <p:nvPicPr>
          <p:cNvPr id="8" name="Picture Placeholder 7" descr="Digital Data">
            <a:extLst>
              <a:ext uri="{FF2B5EF4-FFF2-40B4-BE49-F238E27FC236}">
                <a16:creationId xmlns:a16="http://schemas.microsoft.com/office/drawing/2014/main" id="{06D2324F-3B7B-45EF-9584-C8EADD2C8C0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5208928" y="1596771"/>
            <a:ext cx="3448558" cy="3448558"/>
          </a:xfrm>
        </p:spPr>
      </p:pic>
      <p:pic>
        <p:nvPicPr>
          <p:cNvPr id="10" name="Picture Placeholder 9" descr="Data Points ">
            <a:extLst>
              <a:ext uri="{FF2B5EF4-FFF2-40B4-BE49-F238E27FC236}">
                <a16:creationId xmlns:a16="http://schemas.microsoft.com/office/drawing/2014/main" id="{71F862F9-0E8A-4DB9-8083-1C3AA6E5D777}"/>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8918575" y="596392"/>
            <a:ext cx="2263776" cy="2263776"/>
          </a:xfrm>
        </p:spPr>
      </p:pic>
      <p:pic>
        <p:nvPicPr>
          <p:cNvPr id="12" name="Picture Placeholder 11" descr="Data Background">
            <a:extLst>
              <a:ext uri="{FF2B5EF4-FFF2-40B4-BE49-F238E27FC236}">
                <a16:creationId xmlns:a16="http://schemas.microsoft.com/office/drawing/2014/main" id="{A63F39B9-0715-40B5-8ECB-9B983F99C690}"/>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a:stretch/>
        </p:blipFill>
        <p:spPr>
          <a:xfrm>
            <a:off x="9091612" y="3324733"/>
            <a:ext cx="2936876" cy="2936876"/>
          </a:xfrm>
        </p:spPr>
      </p:pic>
      <p:sp>
        <p:nvSpPr>
          <p:cNvPr id="15" name="Slide Number Placeholder 14">
            <a:extLst>
              <a:ext uri="{FF2B5EF4-FFF2-40B4-BE49-F238E27FC236}">
                <a16:creationId xmlns:a16="http://schemas.microsoft.com/office/drawing/2014/main" id="{3B199C97-F175-437D-8311-DB662925C06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a:t>
            </a:fld>
            <a:endParaRPr lang="en-US"/>
          </a:p>
        </p:txBody>
      </p:sp>
      <p:sp>
        <p:nvSpPr>
          <p:cNvPr id="16" name="Content Placeholder 2">
            <a:extLst>
              <a:ext uri="{FF2B5EF4-FFF2-40B4-BE49-F238E27FC236}">
                <a16:creationId xmlns:a16="http://schemas.microsoft.com/office/drawing/2014/main" id="{63EC5AFB-44DD-4D39-A80E-AB0F76384EB9}"/>
              </a:ext>
            </a:extLst>
          </p:cNvPr>
          <p:cNvSpPr txBox="1">
            <a:spLocks/>
          </p:cNvSpPr>
          <p:nvPr/>
        </p:nvSpPr>
        <p:spPr>
          <a:xfrm>
            <a:off x="703263" y="2829706"/>
            <a:ext cx="3565525" cy="3415519"/>
          </a:xfrm>
          <a:prstGeom prst="rect">
            <a:avLst/>
          </a:prstGeom>
        </p:spPr>
        <p:txBody>
          <a:bodyPr vert="horz" wrap="square" lIns="0" tIns="0" rIns="0" bIns="0" rtlCol="0" anchor="t" anchorCtr="0">
            <a:no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None/>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Wingdings" panose="05000000000000000000" pitchFamily="2" charset="2"/>
              <a:buChar char="q"/>
            </a:pPr>
            <a:r>
              <a:rPr lang="en-US" dirty="0"/>
              <a:t>Modeling</a:t>
            </a:r>
          </a:p>
          <a:p>
            <a:pPr marL="342900" indent="-342900">
              <a:buFont typeface="Wingdings" panose="05000000000000000000" pitchFamily="2" charset="2"/>
              <a:buChar char="q"/>
            </a:pPr>
            <a:r>
              <a:rPr lang="en-US" dirty="0"/>
              <a:t>UML</a:t>
            </a:r>
          </a:p>
          <a:p>
            <a:pPr marL="342900" indent="-342900">
              <a:buFont typeface="Wingdings" panose="05000000000000000000" pitchFamily="2" charset="2"/>
              <a:buChar char="q"/>
            </a:pPr>
            <a:r>
              <a:rPr lang="en-US" dirty="0"/>
              <a:t>Class diagram</a:t>
            </a:r>
          </a:p>
          <a:p>
            <a:pPr marL="342900" indent="-342900">
              <a:buFont typeface="Wingdings" panose="05000000000000000000" pitchFamily="2" charset="2"/>
              <a:buChar char="q"/>
            </a:pPr>
            <a:r>
              <a:rPr lang="en-US" dirty="0"/>
              <a:t>Demo code class diagram</a:t>
            </a:r>
          </a:p>
          <a:p>
            <a:pPr marL="342900" indent="-342900">
              <a:buFont typeface="Wingdings" panose="05000000000000000000" pitchFamily="2" charset="2"/>
              <a:buChar char="q"/>
            </a:pPr>
            <a:r>
              <a:rPr lang="en-US" dirty="0"/>
              <a:t>Demo code implementation</a:t>
            </a:r>
          </a:p>
          <a:p>
            <a:pPr marL="342900" indent="-342900">
              <a:buFont typeface="Wingdings" panose="05000000000000000000" pitchFamily="2" charset="2"/>
              <a:buChar char="q"/>
            </a:pPr>
            <a:r>
              <a:rPr lang="en-US" dirty="0"/>
              <a:t>Q and A</a:t>
            </a:r>
          </a:p>
          <a:p>
            <a:endParaRPr lang="en-US" dirty="0"/>
          </a:p>
        </p:txBody>
      </p:sp>
    </p:spTree>
    <p:extLst>
      <p:ext uri="{BB962C8B-B14F-4D97-AF65-F5344CB8AC3E}">
        <p14:creationId xmlns:p14="http://schemas.microsoft.com/office/powerpoint/2010/main" val="33996209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721" r="-2" b="-2"/>
          <a:stretch/>
        </p:blipFill>
        <p:spPr>
          <a:xfrm>
            <a:off x="6653106" y="549275"/>
            <a:ext cx="4892073" cy="2771775"/>
          </a:xfrm>
          <a:custGeom>
            <a:avLst/>
            <a:gdLst/>
            <a:ahLst/>
            <a:cxnLst/>
            <a:rect l="l" t="t" r="r" b="b"/>
            <a:pathLst>
              <a:path w="5083992" h="2880518">
                <a:moveTo>
                  <a:pt x="0" y="0"/>
                </a:moveTo>
                <a:lnTo>
                  <a:pt x="5083992" y="0"/>
                </a:lnTo>
                <a:lnTo>
                  <a:pt x="5083992" y="2880518"/>
                </a:lnTo>
                <a:lnTo>
                  <a:pt x="0" y="2880518"/>
                </a:lnTo>
                <a:close/>
              </a:path>
            </a:pathLst>
          </a:custGeom>
        </p:spPr>
      </p:pic>
      <p:grpSp>
        <p:nvGrpSpPr>
          <p:cNvPr id="93" name="Group 78">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95" name="Freeform: Shape 79">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7" name="Oval 80">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8" name="Oval 81">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9" name="Freeform: Shape 82">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useBgFill="1">
        <p:nvSpPr>
          <p:cNvPr id="100" name="Rectangle 84">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Freeform: Shape 86">
            <a:extLst>
              <a:ext uri="{FF2B5EF4-FFF2-40B4-BE49-F238E27FC236}">
                <a16:creationId xmlns:a16="http://schemas.microsoft.com/office/drawing/2014/main" id="{746ECF6E-1937-4212-B2E3-E2F43AD7A2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2413"/>
            <a:ext cx="670118" cy="1080000"/>
          </a:xfrm>
          <a:custGeom>
            <a:avLst/>
            <a:gdLst>
              <a:gd name="connsiteX0" fmla="*/ 130118 w 670118"/>
              <a:gd name="connsiteY0" fmla="*/ 0 h 1080000"/>
              <a:gd name="connsiteX1" fmla="*/ 670118 w 670118"/>
              <a:gd name="connsiteY1" fmla="*/ 540000 h 1080000"/>
              <a:gd name="connsiteX2" fmla="*/ 130118 w 670118"/>
              <a:gd name="connsiteY2" fmla="*/ 1080000 h 1080000"/>
              <a:gd name="connsiteX3" fmla="*/ 21289 w 670118"/>
              <a:gd name="connsiteY3" fmla="*/ 1069029 h 1080000"/>
              <a:gd name="connsiteX4" fmla="*/ 0 w 670118"/>
              <a:gd name="connsiteY4" fmla="*/ 1062421 h 1080000"/>
              <a:gd name="connsiteX5" fmla="*/ 0 w 670118"/>
              <a:gd name="connsiteY5" fmla="*/ 17579 h 1080000"/>
              <a:gd name="connsiteX6" fmla="*/ 21289 w 670118"/>
              <a:gd name="connsiteY6" fmla="*/ 10971 h 1080000"/>
              <a:gd name="connsiteX7" fmla="*/ 130118 w 670118"/>
              <a:gd name="connsiteY7" fmla="*/ 0 h 10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0118" h="1080000">
                <a:moveTo>
                  <a:pt x="130118" y="0"/>
                </a:moveTo>
                <a:cubicBezTo>
                  <a:pt x="428352" y="0"/>
                  <a:pt x="670118" y="241766"/>
                  <a:pt x="670118" y="540000"/>
                </a:cubicBezTo>
                <a:cubicBezTo>
                  <a:pt x="670118" y="838234"/>
                  <a:pt x="428352" y="1080000"/>
                  <a:pt x="130118" y="1080000"/>
                </a:cubicBezTo>
                <a:cubicBezTo>
                  <a:pt x="92839" y="1080000"/>
                  <a:pt x="56442" y="1076223"/>
                  <a:pt x="21289" y="1069029"/>
                </a:cubicBezTo>
                <a:lnTo>
                  <a:pt x="0" y="1062421"/>
                </a:lnTo>
                <a:lnTo>
                  <a:pt x="0" y="17579"/>
                </a:lnTo>
                <a:lnTo>
                  <a:pt x="21289" y="10971"/>
                </a:lnTo>
                <a:cubicBezTo>
                  <a:pt x="56442" y="3778"/>
                  <a:pt x="92839" y="0"/>
                  <a:pt x="130118" y="0"/>
                </a:cubicBezTo>
                <a:close/>
              </a:path>
            </a:pathLst>
          </a:cu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89" name="Group 88">
            <a:extLst>
              <a:ext uri="{FF2B5EF4-FFF2-40B4-BE49-F238E27FC236}">
                <a16:creationId xmlns:a16="http://schemas.microsoft.com/office/drawing/2014/main" id="{7119AF2A-3C22-4BC0-A8C5-A077AA201C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47431" y="842413"/>
            <a:ext cx="762805" cy="734873"/>
            <a:chOff x="7950336" y="1300590"/>
            <a:chExt cx="762805" cy="734873"/>
          </a:xfrm>
        </p:grpSpPr>
        <p:sp>
          <p:nvSpPr>
            <p:cNvPr id="90" name="Freeform 5">
              <a:extLst>
                <a:ext uri="{FF2B5EF4-FFF2-40B4-BE49-F238E27FC236}">
                  <a16:creationId xmlns:a16="http://schemas.microsoft.com/office/drawing/2014/main" id="{E2A3E344-FE73-466B-9169-50D95B1DEB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1" name="Freeform 6">
              <a:extLst>
                <a:ext uri="{FF2B5EF4-FFF2-40B4-BE49-F238E27FC236}">
                  <a16:creationId xmlns:a16="http://schemas.microsoft.com/office/drawing/2014/main" id="{DEA66A1E-1BD8-4765-A717-BA22028078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2" name="Freeform 8">
              <a:extLst>
                <a:ext uri="{FF2B5EF4-FFF2-40B4-BE49-F238E27FC236}">
                  <a16:creationId xmlns:a16="http://schemas.microsoft.com/office/drawing/2014/main" id="{D12B08F5-F02D-4B4E-975E-C41ED7AA98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94" name="Freeform: Shape 93">
            <a:extLst>
              <a:ext uri="{FF2B5EF4-FFF2-40B4-BE49-F238E27FC236}">
                <a16:creationId xmlns:a16="http://schemas.microsoft.com/office/drawing/2014/main" id="{57B709FF-BFDC-4D26-9990-BC26F14D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695687" y="5744830"/>
            <a:ext cx="998223" cy="1262947"/>
          </a:xfrm>
          <a:custGeom>
            <a:avLst/>
            <a:gdLst>
              <a:gd name="connsiteX0" fmla="*/ 458223 w 998223"/>
              <a:gd name="connsiteY0" fmla="*/ 0 h 1262947"/>
              <a:gd name="connsiteX1" fmla="*/ 982597 w 998223"/>
              <a:gd name="connsiteY1" fmla="*/ 931034 h 1262947"/>
              <a:gd name="connsiteX2" fmla="*/ 987252 w 998223"/>
              <a:gd name="connsiteY2" fmla="*/ 938533 h 1262947"/>
              <a:gd name="connsiteX3" fmla="*/ 998223 w 998223"/>
              <a:gd name="connsiteY3" fmla="*/ 992947 h 1262947"/>
              <a:gd name="connsiteX4" fmla="*/ 458223 w 998223"/>
              <a:gd name="connsiteY4" fmla="*/ 1262947 h 1262947"/>
              <a:gd name="connsiteX5" fmla="*/ 448893 w 998223"/>
              <a:gd name="connsiteY5" fmla="*/ 1262476 h 1262947"/>
              <a:gd name="connsiteX6" fmla="*/ 0 w 998223"/>
              <a:gd name="connsiteY6" fmla="*/ 813583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8223" h="1262947">
                <a:moveTo>
                  <a:pt x="458223" y="0"/>
                </a:moveTo>
                <a:lnTo>
                  <a:pt x="982597" y="931034"/>
                </a:lnTo>
                <a:lnTo>
                  <a:pt x="987252" y="938533"/>
                </a:lnTo>
                <a:cubicBezTo>
                  <a:pt x="994446" y="956109"/>
                  <a:pt x="998223" y="974307"/>
                  <a:pt x="998223" y="992947"/>
                </a:cubicBezTo>
                <a:cubicBezTo>
                  <a:pt x="998223" y="1142064"/>
                  <a:pt x="756457" y="1262947"/>
                  <a:pt x="458223" y="1262947"/>
                </a:cubicBezTo>
                <a:lnTo>
                  <a:pt x="448893" y="1262476"/>
                </a:lnTo>
                <a:lnTo>
                  <a:pt x="0" y="813583"/>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27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6" name="Freeform: Shape 95">
            <a:extLst>
              <a:ext uri="{FF2B5EF4-FFF2-40B4-BE49-F238E27FC236}">
                <a16:creationId xmlns:a16="http://schemas.microsoft.com/office/drawing/2014/main" id="{6F427B2B-E8F7-4FF7-AA4D-580128383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5188044" y="6135961"/>
            <a:ext cx="540000" cy="976595"/>
          </a:xfrm>
          <a:custGeom>
            <a:avLst/>
            <a:gdLst>
              <a:gd name="connsiteX0" fmla="*/ 164903 w 540000"/>
              <a:gd name="connsiteY0" fmla="*/ 42436 h 976595"/>
              <a:gd name="connsiteX1" fmla="*/ 270000 w 540000"/>
              <a:gd name="connsiteY1" fmla="*/ 0 h 976595"/>
              <a:gd name="connsiteX2" fmla="*/ 540000 w 540000"/>
              <a:gd name="connsiteY2" fmla="*/ 540000 h 976595"/>
              <a:gd name="connsiteX3" fmla="*/ 539530 w 540000"/>
              <a:gd name="connsiteY3" fmla="*/ 549329 h 976595"/>
              <a:gd name="connsiteX4" fmla="*/ 112264 w 540000"/>
              <a:gd name="connsiteY4" fmla="*/ 976595 h 976595"/>
              <a:gd name="connsiteX5" fmla="*/ 79081 w 540000"/>
              <a:gd name="connsiteY5" fmla="*/ 921838 h 976595"/>
              <a:gd name="connsiteX6" fmla="*/ 0 w 540000"/>
              <a:gd name="connsiteY6" fmla="*/ 540000 h 976595"/>
              <a:gd name="connsiteX7" fmla="*/ 164903 w 540000"/>
              <a:gd name="connsiteY7" fmla="*/ 42436 h 976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0000" h="976595">
                <a:moveTo>
                  <a:pt x="164903" y="42436"/>
                </a:moveTo>
                <a:cubicBezTo>
                  <a:pt x="197206" y="15110"/>
                  <a:pt x="232721" y="0"/>
                  <a:pt x="270000" y="0"/>
                </a:cubicBezTo>
                <a:cubicBezTo>
                  <a:pt x="419117" y="0"/>
                  <a:pt x="540000" y="241766"/>
                  <a:pt x="540000" y="540000"/>
                </a:cubicBezTo>
                <a:lnTo>
                  <a:pt x="539530" y="549329"/>
                </a:lnTo>
                <a:lnTo>
                  <a:pt x="112264" y="976595"/>
                </a:lnTo>
                <a:lnTo>
                  <a:pt x="79081" y="921838"/>
                </a:lnTo>
                <a:cubicBezTo>
                  <a:pt x="30221" y="824117"/>
                  <a:pt x="0" y="689117"/>
                  <a:pt x="0" y="540000"/>
                </a:cubicBezTo>
                <a:cubicBezTo>
                  <a:pt x="0" y="316324"/>
                  <a:pt x="67997" y="124412"/>
                  <a:pt x="164903" y="4243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2" name="TextBox 21">
            <a:extLst>
              <a:ext uri="{FF2B5EF4-FFF2-40B4-BE49-F238E27FC236}">
                <a16:creationId xmlns:a16="http://schemas.microsoft.com/office/drawing/2014/main" id="{4B346AD4-D44F-FA4D-98F9-D12978F0D72F}"/>
              </a:ext>
            </a:extLst>
          </p:cNvPr>
          <p:cNvSpPr txBox="1"/>
          <p:nvPr/>
        </p:nvSpPr>
        <p:spPr>
          <a:xfrm>
            <a:off x="521197" y="432843"/>
            <a:ext cx="2784737" cy="707886"/>
          </a:xfrm>
          <a:prstGeom prst="rect">
            <a:avLst/>
          </a:prstGeom>
          <a:noFill/>
        </p:spPr>
        <p:txBody>
          <a:bodyPr wrap="none" rtlCol="0">
            <a:spAutoFit/>
          </a:bodyPr>
          <a:lstStyle/>
          <a:p>
            <a:r>
              <a:rPr lang="en-US" sz="4000" dirty="0"/>
              <a:t>Dependency</a:t>
            </a:r>
          </a:p>
        </p:txBody>
      </p:sp>
      <p:sp>
        <p:nvSpPr>
          <p:cNvPr id="5" name="TextBox 4">
            <a:extLst>
              <a:ext uri="{FF2B5EF4-FFF2-40B4-BE49-F238E27FC236}">
                <a16:creationId xmlns:a16="http://schemas.microsoft.com/office/drawing/2014/main" id="{2B0841C2-7C7E-C040-84FC-288C9876D25C}"/>
              </a:ext>
            </a:extLst>
          </p:cNvPr>
          <p:cNvSpPr txBox="1"/>
          <p:nvPr/>
        </p:nvSpPr>
        <p:spPr>
          <a:xfrm>
            <a:off x="595261" y="1406447"/>
            <a:ext cx="7936849" cy="3269741"/>
          </a:xfrm>
          <a:prstGeom prst="rect">
            <a:avLst/>
          </a:prstGeom>
          <a:noFill/>
        </p:spPr>
        <p:txBody>
          <a:bodyPr wrap="square" rtlCol="0">
            <a:spAutoFit/>
          </a:bodyPr>
          <a:lstStyle/>
          <a:p>
            <a:pPr>
              <a:lnSpc>
                <a:spcPct val="150000"/>
              </a:lnSpc>
            </a:pPr>
            <a:r>
              <a:rPr lang="en-US" sz="2000" dirty="0"/>
              <a:t>An object of one class might use an object of another class in the code of a method. If the object is not stored in any field, then this is modeled as a dependency relationship. </a:t>
            </a:r>
          </a:p>
          <a:p>
            <a:pPr marL="285750" indent="-285750">
              <a:lnSpc>
                <a:spcPct val="150000"/>
              </a:lnSpc>
              <a:buFont typeface="Arial" panose="020B0604020202020204" pitchFamily="34" charset="0"/>
              <a:buChar char="•"/>
            </a:pPr>
            <a:r>
              <a:rPr lang="en-US" sz="2000" dirty="0"/>
              <a:t>A special type of association. </a:t>
            </a:r>
          </a:p>
          <a:p>
            <a:pPr marL="285750" indent="-285750">
              <a:lnSpc>
                <a:spcPct val="150000"/>
              </a:lnSpc>
              <a:buFont typeface="Arial" panose="020B0604020202020204" pitchFamily="34" charset="0"/>
              <a:buChar char="•"/>
            </a:pPr>
            <a:r>
              <a:rPr lang="en-US" sz="2000" dirty="0"/>
              <a:t>Exists between two classes if changes to the definition of one may cause changes to the other (but not the other way around).</a:t>
            </a:r>
          </a:p>
          <a:p>
            <a:pPr marL="285750" indent="-285750">
              <a:lnSpc>
                <a:spcPct val="150000"/>
              </a:lnSpc>
              <a:buFont typeface="Arial" panose="020B0604020202020204" pitchFamily="34" charset="0"/>
              <a:buChar char="•"/>
            </a:pPr>
            <a:r>
              <a:rPr lang="en-US" sz="2000" dirty="0"/>
              <a:t>Class1 depends on Class2</a:t>
            </a:r>
          </a:p>
        </p:txBody>
      </p:sp>
      <p:sp>
        <p:nvSpPr>
          <p:cNvPr id="7" name="TextBox 6">
            <a:extLst>
              <a:ext uri="{FF2B5EF4-FFF2-40B4-BE49-F238E27FC236}">
                <a16:creationId xmlns:a16="http://schemas.microsoft.com/office/drawing/2014/main" id="{3CAD5C60-776F-2A4F-AAE5-6B5629E67CAB}"/>
              </a:ext>
            </a:extLst>
          </p:cNvPr>
          <p:cNvSpPr txBox="1"/>
          <p:nvPr/>
        </p:nvSpPr>
        <p:spPr>
          <a:xfrm>
            <a:off x="8106564" y="6100890"/>
            <a:ext cx="3865211" cy="430887"/>
          </a:xfrm>
          <a:prstGeom prst="rect">
            <a:avLst/>
          </a:prstGeom>
          <a:noFill/>
        </p:spPr>
        <p:txBody>
          <a:bodyPr wrap="square" rtlCol="0">
            <a:spAutoFit/>
          </a:bodyPr>
          <a:lstStyle/>
          <a:p>
            <a:r>
              <a:rPr lang="en-US" sz="1100" dirty="0"/>
              <a:t>The relationship is displayed as a dashed line with an open arrow.</a:t>
            </a:r>
            <a:endParaRPr lang="en-US" sz="800" dirty="0"/>
          </a:p>
        </p:txBody>
      </p:sp>
      <p:pic>
        <p:nvPicPr>
          <p:cNvPr id="19458" name="Picture 2" descr="Dependency">
            <a:extLst>
              <a:ext uri="{FF2B5EF4-FFF2-40B4-BE49-F238E27FC236}">
                <a16:creationId xmlns:a16="http://schemas.microsoft.com/office/drawing/2014/main" id="{6484130E-BD96-024A-91B3-D7AE2D174B7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39745" y="5233959"/>
            <a:ext cx="2768600" cy="685800"/>
          </a:xfrm>
          <a:prstGeom prst="rect">
            <a:avLst/>
          </a:prstGeom>
          <a:noFill/>
          <a:extLst>
            <a:ext uri="{909E8E84-426E-40DD-AFC4-6F175D3DCCD1}">
              <a14:hiddenFill xmlns:a14="http://schemas.microsoft.com/office/drawing/2010/main">
                <a:solidFill>
                  <a:srgbClr val="FFFFFF"/>
                </a:solidFill>
              </a14:hiddenFill>
            </a:ext>
          </a:extLst>
        </p:spPr>
      </p:pic>
      <p:pic>
        <p:nvPicPr>
          <p:cNvPr id="19460" name="Picture 4" descr="Dependency">
            <a:extLst>
              <a:ext uri="{FF2B5EF4-FFF2-40B4-BE49-F238E27FC236}">
                <a16:creationId xmlns:a16="http://schemas.microsoft.com/office/drawing/2014/main" id="{D8180076-0BF9-9844-B918-33D26C71FB3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95483" y="5209688"/>
            <a:ext cx="3822700" cy="52070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45CD7676-337B-E247-865D-7FA5E2DF8FDD}"/>
              </a:ext>
            </a:extLst>
          </p:cNvPr>
          <p:cNvSpPr txBox="1"/>
          <p:nvPr/>
        </p:nvSpPr>
        <p:spPr>
          <a:xfrm>
            <a:off x="1394193" y="5788039"/>
            <a:ext cx="5596729" cy="461665"/>
          </a:xfrm>
          <a:prstGeom prst="rect">
            <a:avLst/>
          </a:prstGeom>
          <a:noFill/>
        </p:spPr>
        <p:txBody>
          <a:bodyPr wrap="square" rtlCol="0">
            <a:spAutoFit/>
          </a:bodyPr>
          <a:lstStyle/>
          <a:p>
            <a:r>
              <a:rPr lang="en-US" sz="1200" dirty="0"/>
              <a:t>The Person class might have a has Read method with a Book parameter that returns true if the person has read the book (perhaps by checking some database).</a:t>
            </a:r>
          </a:p>
        </p:txBody>
      </p:sp>
    </p:spTree>
    <p:extLst>
      <p:ext uri="{BB962C8B-B14F-4D97-AF65-F5344CB8AC3E}">
        <p14:creationId xmlns:p14="http://schemas.microsoft.com/office/powerpoint/2010/main" val="9552944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721" r="-2" b="-2"/>
          <a:stretch/>
        </p:blipFill>
        <p:spPr>
          <a:xfrm>
            <a:off x="6653106" y="549275"/>
            <a:ext cx="4892073" cy="2771775"/>
          </a:xfrm>
          <a:custGeom>
            <a:avLst/>
            <a:gdLst/>
            <a:ahLst/>
            <a:cxnLst/>
            <a:rect l="l" t="t" r="r" b="b"/>
            <a:pathLst>
              <a:path w="5083992" h="2880518">
                <a:moveTo>
                  <a:pt x="0" y="0"/>
                </a:moveTo>
                <a:lnTo>
                  <a:pt x="5083992" y="0"/>
                </a:lnTo>
                <a:lnTo>
                  <a:pt x="5083992" y="2880518"/>
                </a:lnTo>
                <a:lnTo>
                  <a:pt x="0" y="2880518"/>
                </a:lnTo>
                <a:close/>
              </a:path>
            </a:pathLst>
          </a:custGeom>
        </p:spPr>
      </p:pic>
      <p:grpSp>
        <p:nvGrpSpPr>
          <p:cNvPr id="93" name="Group 78">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95" name="Freeform: Shape 79">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7" name="Oval 80">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8" name="Oval 81">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9" name="Freeform: Shape 82">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useBgFill="1">
        <p:nvSpPr>
          <p:cNvPr id="100" name="Rectangle 84">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Freeform: Shape 86">
            <a:extLst>
              <a:ext uri="{FF2B5EF4-FFF2-40B4-BE49-F238E27FC236}">
                <a16:creationId xmlns:a16="http://schemas.microsoft.com/office/drawing/2014/main" id="{746ECF6E-1937-4212-B2E3-E2F43AD7A2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2413"/>
            <a:ext cx="670118" cy="1080000"/>
          </a:xfrm>
          <a:custGeom>
            <a:avLst/>
            <a:gdLst>
              <a:gd name="connsiteX0" fmla="*/ 130118 w 670118"/>
              <a:gd name="connsiteY0" fmla="*/ 0 h 1080000"/>
              <a:gd name="connsiteX1" fmla="*/ 670118 w 670118"/>
              <a:gd name="connsiteY1" fmla="*/ 540000 h 1080000"/>
              <a:gd name="connsiteX2" fmla="*/ 130118 w 670118"/>
              <a:gd name="connsiteY2" fmla="*/ 1080000 h 1080000"/>
              <a:gd name="connsiteX3" fmla="*/ 21289 w 670118"/>
              <a:gd name="connsiteY3" fmla="*/ 1069029 h 1080000"/>
              <a:gd name="connsiteX4" fmla="*/ 0 w 670118"/>
              <a:gd name="connsiteY4" fmla="*/ 1062421 h 1080000"/>
              <a:gd name="connsiteX5" fmla="*/ 0 w 670118"/>
              <a:gd name="connsiteY5" fmla="*/ 17579 h 1080000"/>
              <a:gd name="connsiteX6" fmla="*/ 21289 w 670118"/>
              <a:gd name="connsiteY6" fmla="*/ 10971 h 1080000"/>
              <a:gd name="connsiteX7" fmla="*/ 130118 w 670118"/>
              <a:gd name="connsiteY7" fmla="*/ 0 h 10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0118" h="1080000">
                <a:moveTo>
                  <a:pt x="130118" y="0"/>
                </a:moveTo>
                <a:cubicBezTo>
                  <a:pt x="428352" y="0"/>
                  <a:pt x="670118" y="241766"/>
                  <a:pt x="670118" y="540000"/>
                </a:cubicBezTo>
                <a:cubicBezTo>
                  <a:pt x="670118" y="838234"/>
                  <a:pt x="428352" y="1080000"/>
                  <a:pt x="130118" y="1080000"/>
                </a:cubicBezTo>
                <a:cubicBezTo>
                  <a:pt x="92839" y="1080000"/>
                  <a:pt x="56442" y="1076223"/>
                  <a:pt x="21289" y="1069029"/>
                </a:cubicBezTo>
                <a:lnTo>
                  <a:pt x="0" y="1062421"/>
                </a:lnTo>
                <a:lnTo>
                  <a:pt x="0" y="17579"/>
                </a:lnTo>
                <a:lnTo>
                  <a:pt x="21289" y="10971"/>
                </a:lnTo>
                <a:cubicBezTo>
                  <a:pt x="56442" y="3778"/>
                  <a:pt x="92839" y="0"/>
                  <a:pt x="130118" y="0"/>
                </a:cubicBezTo>
                <a:close/>
              </a:path>
            </a:pathLst>
          </a:cu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89" name="Group 88">
            <a:extLst>
              <a:ext uri="{FF2B5EF4-FFF2-40B4-BE49-F238E27FC236}">
                <a16:creationId xmlns:a16="http://schemas.microsoft.com/office/drawing/2014/main" id="{7119AF2A-3C22-4BC0-A8C5-A077AA201C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47431" y="842413"/>
            <a:ext cx="762805" cy="734873"/>
            <a:chOff x="7950336" y="1300590"/>
            <a:chExt cx="762805" cy="734873"/>
          </a:xfrm>
        </p:grpSpPr>
        <p:sp>
          <p:nvSpPr>
            <p:cNvPr id="90" name="Freeform 5">
              <a:extLst>
                <a:ext uri="{FF2B5EF4-FFF2-40B4-BE49-F238E27FC236}">
                  <a16:creationId xmlns:a16="http://schemas.microsoft.com/office/drawing/2014/main" id="{E2A3E344-FE73-466B-9169-50D95B1DEB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1" name="Freeform 6">
              <a:extLst>
                <a:ext uri="{FF2B5EF4-FFF2-40B4-BE49-F238E27FC236}">
                  <a16:creationId xmlns:a16="http://schemas.microsoft.com/office/drawing/2014/main" id="{DEA66A1E-1BD8-4765-A717-BA22028078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2" name="Freeform 8">
              <a:extLst>
                <a:ext uri="{FF2B5EF4-FFF2-40B4-BE49-F238E27FC236}">
                  <a16:creationId xmlns:a16="http://schemas.microsoft.com/office/drawing/2014/main" id="{D12B08F5-F02D-4B4E-975E-C41ED7AA98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94" name="Freeform: Shape 93">
            <a:extLst>
              <a:ext uri="{FF2B5EF4-FFF2-40B4-BE49-F238E27FC236}">
                <a16:creationId xmlns:a16="http://schemas.microsoft.com/office/drawing/2014/main" id="{57B709FF-BFDC-4D26-9990-BC26F14D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695687" y="5744830"/>
            <a:ext cx="998223" cy="1262947"/>
          </a:xfrm>
          <a:custGeom>
            <a:avLst/>
            <a:gdLst>
              <a:gd name="connsiteX0" fmla="*/ 458223 w 998223"/>
              <a:gd name="connsiteY0" fmla="*/ 0 h 1262947"/>
              <a:gd name="connsiteX1" fmla="*/ 982597 w 998223"/>
              <a:gd name="connsiteY1" fmla="*/ 931034 h 1262947"/>
              <a:gd name="connsiteX2" fmla="*/ 987252 w 998223"/>
              <a:gd name="connsiteY2" fmla="*/ 938533 h 1262947"/>
              <a:gd name="connsiteX3" fmla="*/ 998223 w 998223"/>
              <a:gd name="connsiteY3" fmla="*/ 992947 h 1262947"/>
              <a:gd name="connsiteX4" fmla="*/ 458223 w 998223"/>
              <a:gd name="connsiteY4" fmla="*/ 1262947 h 1262947"/>
              <a:gd name="connsiteX5" fmla="*/ 448893 w 998223"/>
              <a:gd name="connsiteY5" fmla="*/ 1262476 h 1262947"/>
              <a:gd name="connsiteX6" fmla="*/ 0 w 998223"/>
              <a:gd name="connsiteY6" fmla="*/ 813583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8223" h="1262947">
                <a:moveTo>
                  <a:pt x="458223" y="0"/>
                </a:moveTo>
                <a:lnTo>
                  <a:pt x="982597" y="931034"/>
                </a:lnTo>
                <a:lnTo>
                  <a:pt x="987252" y="938533"/>
                </a:lnTo>
                <a:cubicBezTo>
                  <a:pt x="994446" y="956109"/>
                  <a:pt x="998223" y="974307"/>
                  <a:pt x="998223" y="992947"/>
                </a:cubicBezTo>
                <a:cubicBezTo>
                  <a:pt x="998223" y="1142064"/>
                  <a:pt x="756457" y="1262947"/>
                  <a:pt x="458223" y="1262947"/>
                </a:cubicBezTo>
                <a:lnTo>
                  <a:pt x="448893" y="1262476"/>
                </a:lnTo>
                <a:lnTo>
                  <a:pt x="0" y="813583"/>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27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6" name="Freeform: Shape 95">
            <a:extLst>
              <a:ext uri="{FF2B5EF4-FFF2-40B4-BE49-F238E27FC236}">
                <a16:creationId xmlns:a16="http://schemas.microsoft.com/office/drawing/2014/main" id="{6F427B2B-E8F7-4FF7-AA4D-580128383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5188044" y="6135961"/>
            <a:ext cx="540000" cy="976595"/>
          </a:xfrm>
          <a:custGeom>
            <a:avLst/>
            <a:gdLst>
              <a:gd name="connsiteX0" fmla="*/ 164903 w 540000"/>
              <a:gd name="connsiteY0" fmla="*/ 42436 h 976595"/>
              <a:gd name="connsiteX1" fmla="*/ 270000 w 540000"/>
              <a:gd name="connsiteY1" fmla="*/ 0 h 976595"/>
              <a:gd name="connsiteX2" fmla="*/ 540000 w 540000"/>
              <a:gd name="connsiteY2" fmla="*/ 540000 h 976595"/>
              <a:gd name="connsiteX3" fmla="*/ 539530 w 540000"/>
              <a:gd name="connsiteY3" fmla="*/ 549329 h 976595"/>
              <a:gd name="connsiteX4" fmla="*/ 112264 w 540000"/>
              <a:gd name="connsiteY4" fmla="*/ 976595 h 976595"/>
              <a:gd name="connsiteX5" fmla="*/ 79081 w 540000"/>
              <a:gd name="connsiteY5" fmla="*/ 921838 h 976595"/>
              <a:gd name="connsiteX6" fmla="*/ 0 w 540000"/>
              <a:gd name="connsiteY6" fmla="*/ 540000 h 976595"/>
              <a:gd name="connsiteX7" fmla="*/ 164903 w 540000"/>
              <a:gd name="connsiteY7" fmla="*/ 42436 h 976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0000" h="976595">
                <a:moveTo>
                  <a:pt x="164903" y="42436"/>
                </a:moveTo>
                <a:cubicBezTo>
                  <a:pt x="197206" y="15110"/>
                  <a:pt x="232721" y="0"/>
                  <a:pt x="270000" y="0"/>
                </a:cubicBezTo>
                <a:cubicBezTo>
                  <a:pt x="419117" y="0"/>
                  <a:pt x="540000" y="241766"/>
                  <a:pt x="540000" y="540000"/>
                </a:cubicBezTo>
                <a:lnTo>
                  <a:pt x="539530" y="549329"/>
                </a:lnTo>
                <a:lnTo>
                  <a:pt x="112264" y="976595"/>
                </a:lnTo>
                <a:lnTo>
                  <a:pt x="79081" y="921838"/>
                </a:lnTo>
                <a:cubicBezTo>
                  <a:pt x="30221" y="824117"/>
                  <a:pt x="0" y="689117"/>
                  <a:pt x="0" y="540000"/>
                </a:cubicBezTo>
                <a:cubicBezTo>
                  <a:pt x="0" y="316324"/>
                  <a:pt x="67997" y="124412"/>
                  <a:pt x="164903" y="4243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21</a:t>
            </a:fld>
            <a:endParaRPr lang="en-US">
              <a:solidFill>
                <a:schemeClr val="tx1">
                  <a:alpha val="80000"/>
                </a:schemeClr>
              </a:solidFill>
            </a:endParaRPr>
          </a:p>
        </p:txBody>
      </p:sp>
      <p:sp>
        <p:nvSpPr>
          <p:cNvPr id="21" name="Title 14">
            <a:extLst>
              <a:ext uri="{FF2B5EF4-FFF2-40B4-BE49-F238E27FC236}">
                <a16:creationId xmlns:a16="http://schemas.microsoft.com/office/drawing/2014/main" id="{91BB6EF4-A539-9646-9403-034378A72FB6}"/>
              </a:ext>
            </a:extLst>
          </p:cNvPr>
          <p:cNvSpPr txBox="1">
            <a:spLocks/>
          </p:cNvSpPr>
          <p:nvPr/>
        </p:nvSpPr>
        <p:spPr>
          <a:xfrm>
            <a:off x="774845" y="304335"/>
            <a:ext cx="7846917" cy="623307"/>
          </a:xfrm>
          <a:prstGeom prst="rect">
            <a:avLst/>
          </a:prstGeom>
        </p:spPr>
        <p:txBody>
          <a:bodyPr vert="horz" wrap="square" lIns="0" tIns="0" rIns="0" bIns="0" rtlCol="0" anchor="b" anchorCtr="0">
            <a:noAutofit/>
          </a:bodyPr>
          <a:lstStyle>
            <a:lvl1pPr algn="l" defTabSz="914400" rtl="0" eaLnBrk="1" latinLnBrk="0" hangingPunct="1">
              <a:lnSpc>
                <a:spcPct val="90000"/>
              </a:lnSpc>
              <a:spcBef>
                <a:spcPct val="0"/>
              </a:spcBef>
              <a:buNone/>
              <a:defRPr lang="en-US" sz="6400" kern="1200">
                <a:solidFill>
                  <a:schemeClr val="tx1"/>
                </a:solidFill>
                <a:latin typeface="+mj-lt"/>
                <a:ea typeface="+mj-ea"/>
                <a:cs typeface="+mj-cs"/>
              </a:defRPr>
            </a:lvl1pPr>
          </a:lstStyle>
          <a:p>
            <a:pPr>
              <a:lnSpc>
                <a:spcPct val="100000"/>
              </a:lnSpc>
            </a:pPr>
            <a:r>
              <a:rPr lang="en-US" sz="3600" dirty="0"/>
              <a:t>Relationships between classes cont.</a:t>
            </a:r>
          </a:p>
        </p:txBody>
      </p:sp>
      <p:sp>
        <p:nvSpPr>
          <p:cNvPr id="22" name="TextBox 21">
            <a:extLst>
              <a:ext uri="{FF2B5EF4-FFF2-40B4-BE49-F238E27FC236}">
                <a16:creationId xmlns:a16="http://schemas.microsoft.com/office/drawing/2014/main" id="{4B346AD4-D44F-FA4D-98F9-D12978F0D72F}"/>
              </a:ext>
            </a:extLst>
          </p:cNvPr>
          <p:cNvSpPr txBox="1"/>
          <p:nvPr/>
        </p:nvSpPr>
        <p:spPr>
          <a:xfrm>
            <a:off x="684913" y="1316694"/>
            <a:ext cx="1537600" cy="461665"/>
          </a:xfrm>
          <a:prstGeom prst="rect">
            <a:avLst/>
          </a:prstGeom>
          <a:noFill/>
        </p:spPr>
        <p:txBody>
          <a:bodyPr wrap="none" rtlCol="0">
            <a:spAutoFit/>
          </a:bodyPr>
          <a:lstStyle/>
          <a:p>
            <a:r>
              <a:rPr lang="en-US" sz="2400" dirty="0"/>
              <a:t>Realization</a:t>
            </a:r>
          </a:p>
        </p:txBody>
      </p:sp>
      <p:sp>
        <p:nvSpPr>
          <p:cNvPr id="5" name="TextBox 4">
            <a:extLst>
              <a:ext uri="{FF2B5EF4-FFF2-40B4-BE49-F238E27FC236}">
                <a16:creationId xmlns:a16="http://schemas.microsoft.com/office/drawing/2014/main" id="{2B0841C2-7C7E-C040-84FC-288C9876D25C}"/>
              </a:ext>
            </a:extLst>
          </p:cNvPr>
          <p:cNvSpPr txBox="1"/>
          <p:nvPr/>
        </p:nvSpPr>
        <p:spPr>
          <a:xfrm>
            <a:off x="684914" y="1778359"/>
            <a:ext cx="7362385" cy="3783023"/>
          </a:xfrm>
          <a:prstGeom prst="rect">
            <a:avLst/>
          </a:prstGeom>
          <a:noFill/>
        </p:spPr>
        <p:txBody>
          <a:bodyPr wrap="square" rtlCol="0">
            <a:spAutoFit/>
          </a:bodyPr>
          <a:lstStyle/>
          <a:p>
            <a:pPr>
              <a:lnSpc>
                <a:spcPct val="150000"/>
              </a:lnSpc>
            </a:pPr>
            <a:r>
              <a:rPr lang="en-US" dirty="0"/>
              <a:t>Realization is a relationship between the blueprint class and the object containing its respective implementation level details. This object is said to realize the blueprint class. In other words, you can understand this as the relationship between the interface and the implementing class.</a:t>
            </a:r>
          </a:p>
          <a:p>
            <a:pPr>
              <a:lnSpc>
                <a:spcPct val="150000"/>
              </a:lnSpc>
            </a:pPr>
            <a:endParaRPr lang="en-US" dirty="0"/>
          </a:p>
          <a:p>
            <a:pPr>
              <a:lnSpc>
                <a:spcPct val="150000"/>
              </a:lnSpc>
            </a:pPr>
            <a:r>
              <a:rPr lang="en-US" dirty="0"/>
              <a:t>For example, the Owner interface might specify methods for acquiring property and disposing of property. The Person and Corporation classes need to implement these methods, possibly in very different ways.</a:t>
            </a:r>
          </a:p>
          <a:p>
            <a:pPr>
              <a:lnSpc>
                <a:spcPct val="150000"/>
              </a:lnSpc>
            </a:pPr>
            <a:endParaRPr lang="en-US" dirty="0"/>
          </a:p>
        </p:txBody>
      </p:sp>
      <p:pic>
        <p:nvPicPr>
          <p:cNvPr id="21506" name="Picture 2" descr="Realization">
            <a:extLst>
              <a:ext uri="{FF2B5EF4-FFF2-40B4-BE49-F238E27FC236}">
                <a16:creationId xmlns:a16="http://schemas.microsoft.com/office/drawing/2014/main" id="{17A8644D-0A2F-6645-9665-307CFFF1F2D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89639" y="3706614"/>
            <a:ext cx="3536496" cy="2482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0588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721" r="-2" b="-2"/>
          <a:stretch/>
        </p:blipFill>
        <p:spPr>
          <a:xfrm>
            <a:off x="6653106" y="549275"/>
            <a:ext cx="4892073" cy="2771775"/>
          </a:xfrm>
          <a:custGeom>
            <a:avLst/>
            <a:gdLst/>
            <a:ahLst/>
            <a:cxnLst/>
            <a:rect l="l" t="t" r="r" b="b"/>
            <a:pathLst>
              <a:path w="5083992" h="2880518">
                <a:moveTo>
                  <a:pt x="0" y="0"/>
                </a:moveTo>
                <a:lnTo>
                  <a:pt x="5083992" y="0"/>
                </a:lnTo>
                <a:lnTo>
                  <a:pt x="5083992" y="2880518"/>
                </a:lnTo>
                <a:lnTo>
                  <a:pt x="0" y="2880518"/>
                </a:lnTo>
                <a:close/>
              </a:path>
            </a:pathLst>
          </a:custGeom>
        </p:spPr>
      </p:pic>
      <p:grpSp>
        <p:nvGrpSpPr>
          <p:cNvPr id="93" name="Group 78">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95" name="Freeform: Shape 79">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7" name="Oval 80">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8" name="Oval 81">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9" name="Freeform: Shape 82">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useBgFill="1">
        <p:nvSpPr>
          <p:cNvPr id="100" name="Rectangle 84">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Freeform: Shape 86">
            <a:extLst>
              <a:ext uri="{FF2B5EF4-FFF2-40B4-BE49-F238E27FC236}">
                <a16:creationId xmlns:a16="http://schemas.microsoft.com/office/drawing/2014/main" id="{746ECF6E-1937-4212-B2E3-E2F43AD7A2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2413"/>
            <a:ext cx="670118" cy="1080000"/>
          </a:xfrm>
          <a:custGeom>
            <a:avLst/>
            <a:gdLst>
              <a:gd name="connsiteX0" fmla="*/ 130118 w 670118"/>
              <a:gd name="connsiteY0" fmla="*/ 0 h 1080000"/>
              <a:gd name="connsiteX1" fmla="*/ 670118 w 670118"/>
              <a:gd name="connsiteY1" fmla="*/ 540000 h 1080000"/>
              <a:gd name="connsiteX2" fmla="*/ 130118 w 670118"/>
              <a:gd name="connsiteY2" fmla="*/ 1080000 h 1080000"/>
              <a:gd name="connsiteX3" fmla="*/ 21289 w 670118"/>
              <a:gd name="connsiteY3" fmla="*/ 1069029 h 1080000"/>
              <a:gd name="connsiteX4" fmla="*/ 0 w 670118"/>
              <a:gd name="connsiteY4" fmla="*/ 1062421 h 1080000"/>
              <a:gd name="connsiteX5" fmla="*/ 0 w 670118"/>
              <a:gd name="connsiteY5" fmla="*/ 17579 h 1080000"/>
              <a:gd name="connsiteX6" fmla="*/ 21289 w 670118"/>
              <a:gd name="connsiteY6" fmla="*/ 10971 h 1080000"/>
              <a:gd name="connsiteX7" fmla="*/ 130118 w 670118"/>
              <a:gd name="connsiteY7" fmla="*/ 0 h 10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0118" h="1080000">
                <a:moveTo>
                  <a:pt x="130118" y="0"/>
                </a:moveTo>
                <a:cubicBezTo>
                  <a:pt x="428352" y="0"/>
                  <a:pt x="670118" y="241766"/>
                  <a:pt x="670118" y="540000"/>
                </a:cubicBezTo>
                <a:cubicBezTo>
                  <a:pt x="670118" y="838234"/>
                  <a:pt x="428352" y="1080000"/>
                  <a:pt x="130118" y="1080000"/>
                </a:cubicBezTo>
                <a:cubicBezTo>
                  <a:pt x="92839" y="1080000"/>
                  <a:pt x="56442" y="1076223"/>
                  <a:pt x="21289" y="1069029"/>
                </a:cubicBezTo>
                <a:lnTo>
                  <a:pt x="0" y="1062421"/>
                </a:lnTo>
                <a:lnTo>
                  <a:pt x="0" y="17579"/>
                </a:lnTo>
                <a:lnTo>
                  <a:pt x="21289" y="10971"/>
                </a:lnTo>
                <a:cubicBezTo>
                  <a:pt x="56442" y="3778"/>
                  <a:pt x="92839" y="0"/>
                  <a:pt x="130118" y="0"/>
                </a:cubicBezTo>
                <a:close/>
              </a:path>
            </a:pathLst>
          </a:cu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89" name="Group 88">
            <a:extLst>
              <a:ext uri="{FF2B5EF4-FFF2-40B4-BE49-F238E27FC236}">
                <a16:creationId xmlns:a16="http://schemas.microsoft.com/office/drawing/2014/main" id="{7119AF2A-3C22-4BC0-A8C5-A077AA201C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47431" y="842413"/>
            <a:ext cx="762805" cy="734873"/>
            <a:chOff x="7950336" y="1300590"/>
            <a:chExt cx="762805" cy="734873"/>
          </a:xfrm>
        </p:grpSpPr>
        <p:sp>
          <p:nvSpPr>
            <p:cNvPr id="90" name="Freeform 5">
              <a:extLst>
                <a:ext uri="{FF2B5EF4-FFF2-40B4-BE49-F238E27FC236}">
                  <a16:creationId xmlns:a16="http://schemas.microsoft.com/office/drawing/2014/main" id="{E2A3E344-FE73-466B-9169-50D95B1DEB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1" name="Freeform 6">
              <a:extLst>
                <a:ext uri="{FF2B5EF4-FFF2-40B4-BE49-F238E27FC236}">
                  <a16:creationId xmlns:a16="http://schemas.microsoft.com/office/drawing/2014/main" id="{DEA66A1E-1BD8-4765-A717-BA22028078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2" name="Freeform 8">
              <a:extLst>
                <a:ext uri="{FF2B5EF4-FFF2-40B4-BE49-F238E27FC236}">
                  <a16:creationId xmlns:a16="http://schemas.microsoft.com/office/drawing/2014/main" id="{D12B08F5-F02D-4B4E-975E-C41ED7AA98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94" name="Freeform: Shape 93">
            <a:extLst>
              <a:ext uri="{FF2B5EF4-FFF2-40B4-BE49-F238E27FC236}">
                <a16:creationId xmlns:a16="http://schemas.microsoft.com/office/drawing/2014/main" id="{57B709FF-BFDC-4D26-9990-BC26F14D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695687" y="5744830"/>
            <a:ext cx="998223" cy="1262947"/>
          </a:xfrm>
          <a:custGeom>
            <a:avLst/>
            <a:gdLst>
              <a:gd name="connsiteX0" fmla="*/ 458223 w 998223"/>
              <a:gd name="connsiteY0" fmla="*/ 0 h 1262947"/>
              <a:gd name="connsiteX1" fmla="*/ 982597 w 998223"/>
              <a:gd name="connsiteY1" fmla="*/ 931034 h 1262947"/>
              <a:gd name="connsiteX2" fmla="*/ 987252 w 998223"/>
              <a:gd name="connsiteY2" fmla="*/ 938533 h 1262947"/>
              <a:gd name="connsiteX3" fmla="*/ 998223 w 998223"/>
              <a:gd name="connsiteY3" fmla="*/ 992947 h 1262947"/>
              <a:gd name="connsiteX4" fmla="*/ 458223 w 998223"/>
              <a:gd name="connsiteY4" fmla="*/ 1262947 h 1262947"/>
              <a:gd name="connsiteX5" fmla="*/ 448893 w 998223"/>
              <a:gd name="connsiteY5" fmla="*/ 1262476 h 1262947"/>
              <a:gd name="connsiteX6" fmla="*/ 0 w 998223"/>
              <a:gd name="connsiteY6" fmla="*/ 813583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8223" h="1262947">
                <a:moveTo>
                  <a:pt x="458223" y="0"/>
                </a:moveTo>
                <a:lnTo>
                  <a:pt x="982597" y="931034"/>
                </a:lnTo>
                <a:lnTo>
                  <a:pt x="987252" y="938533"/>
                </a:lnTo>
                <a:cubicBezTo>
                  <a:pt x="994446" y="956109"/>
                  <a:pt x="998223" y="974307"/>
                  <a:pt x="998223" y="992947"/>
                </a:cubicBezTo>
                <a:cubicBezTo>
                  <a:pt x="998223" y="1142064"/>
                  <a:pt x="756457" y="1262947"/>
                  <a:pt x="458223" y="1262947"/>
                </a:cubicBezTo>
                <a:lnTo>
                  <a:pt x="448893" y="1262476"/>
                </a:lnTo>
                <a:lnTo>
                  <a:pt x="0" y="813583"/>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27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6" name="Freeform: Shape 95">
            <a:extLst>
              <a:ext uri="{FF2B5EF4-FFF2-40B4-BE49-F238E27FC236}">
                <a16:creationId xmlns:a16="http://schemas.microsoft.com/office/drawing/2014/main" id="{6F427B2B-E8F7-4FF7-AA4D-580128383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5188044" y="6135961"/>
            <a:ext cx="540000" cy="976595"/>
          </a:xfrm>
          <a:custGeom>
            <a:avLst/>
            <a:gdLst>
              <a:gd name="connsiteX0" fmla="*/ 164903 w 540000"/>
              <a:gd name="connsiteY0" fmla="*/ 42436 h 976595"/>
              <a:gd name="connsiteX1" fmla="*/ 270000 w 540000"/>
              <a:gd name="connsiteY1" fmla="*/ 0 h 976595"/>
              <a:gd name="connsiteX2" fmla="*/ 540000 w 540000"/>
              <a:gd name="connsiteY2" fmla="*/ 540000 h 976595"/>
              <a:gd name="connsiteX3" fmla="*/ 539530 w 540000"/>
              <a:gd name="connsiteY3" fmla="*/ 549329 h 976595"/>
              <a:gd name="connsiteX4" fmla="*/ 112264 w 540000"/>
              <a:gd name="connsiteY4" fmla="*/ 976595 h 976595"/>
              <a:gd name="connsiteX5" fmla="*/ 79081 w 540000"/>
              <a:gd name="connsiteY5" fmla="*/ 921838 h 976595"/>
              <a:gd name="connsiteX6" fmla="*/ 0 w 540000"/>
              <a:gd name="connsiteY6" fmla="*/ 540000 h 976595"/>
              <a:gd name="connsiteX7" fmla="*/ 164903 w 540000"/>
              <a:gd name="connsiteY7" fmla="*/ 42436 h 976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0000" h="976595">
                <a:moveTo>
                  <a:pt x="164903" y="42436"/>
                </a:moveTo>
                <a:cubicBezTo>
                  <a:pt x="197206" y="15110"/>
                  <a:pt x="232721" y="0"/>
                  <a:pt x="270000" y="0"/>
                </a:cubicBezTo>
                <a:cubicBezTo>
                  <a:pt x="419117" y="0"/>
                  <a:pt x="540000" y="241766"/>
                  <a:pt x="540000" y="540000"/>
                </a:cubicBezTo>
                <a:lnTo>
                  <a:pt x="539530" y="549329"/>
                </a:lnTo>
                <a:lnTo>
                  <a:pt x="112264" y="976595"/>
                </a:lnTo>
                <a:lnTo>
                  <a:pt x="79081" y="921838"/>
                </a:lnTo>
                <a:cubicBezTo>
                  <a:pt x="30221" y="824117"/>
                  <a:pt x="0" y="689117"/>
                  <a:pt x="0" y="540000"/>
                </a:cubicBezTo>
                <a:cubicBezTo>
                  <a:pt x="0" y="316324"/>
                  <a:pt x="67997" y="124412"/>
                  <a:pt x="164903" y="4243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22</a:t>
            </a:fld>
            <a:endParaRPr lang="en-US">
              <a:solidFill>
                <a:schemeClr val="tx1">
                  <a:alpha val="80000"/>
                </a:schemeClr>
              </a:solidFill>
            </a:endParaRPr>
          </a:p>
        </p:txBody>
      </p:sp>
      <p:sp>
        <p:nvSpPr>
          <p:cNvPr id="21" name="Title 14">
            <a:extLst>
              <a:ext uri="{FF2B5EF4-FFF2-40B4-BE49-F238E27FC236}">
                <a16:creationId xmlns:a16="http://schemas.microsoft.com/office/drawing/2014/main" id="{91BB6EF4-A539-9646-9403-034378A72FB6}"/>
              </a:ext>
            </a:extLst>
          </p:cNvPr>
          <p:cNvSpPr txBox="1">
            <a:spLocks/>
          </p:cNvSpPr>
          <p:nvPr/>
        </p:nvSpPr>
        <p:spPr>
          <a:xfrm>
            <a:off x="745035" y="169560"/>
            <a:ext cx="7846917" cy="623307"/>
          </a:xfrm>
          <a:prstGeom prst="rect">
            <a:avLst/>
          </a:prstGeom>
        </p:spPr>
        <p:txBody>
          <a:bodyPr vert="horz" wrap="square" lIns="0" tIns="0" rIns="0" bIns="0" rtlCol="0" anchor="b" anchorCtr="0">
            <a:noAutofit/>
          </a:bodyPr>
          <a:lstStyle>
            <a:lvl1pPr algn="l" defTabSz="914400" rtl="0" eaLnBrk="1" latinLnBrk="0" hangingPunct="1">
              <a:lnSpc>
                <a:spcPct val="90000"/>
              </a:lnSpc>
              <a:spcBef>
                <a:spcPct val="0"/>
              </a:spcBef>
              <a:buNone/>
              <a:defRPr lang="en-US" sz="6400" kern="1200">
                <a:solidFill>
                  <a:schemeClr val="tx1"/>
                </a:solidFill>
                <a:latin typeface="+mj-lt"/>
                <a:ea typeface="+mj-ea"/>
                <a:cs typeface="+mj-cs"/>
              </a:defRPr>
            </a:lvl1pPr>
          </a:lstStyle>
          <a:p>
            <a:pPr>
              <a:lnSpc>
                <a:spcPct val="100000"/>
              </a:lnSpc>
            </a:pPr>
            <a:r>
              <a:rPr lang="en-US" sz="3600" dirty="0"/>
              <a:t>Class Diagram Example: Order System</a:t>
            </a:r>
          </a:p>
        </p:txBody>
      </p:sp>
      <p:pic>
        <p:nvPicPr>
          <p:cNvPr id="23554" name="Picture 2" descr="Class Diagram Example: Order System">
            <a:extLst>
              <a:ext uri="{FF2B5EF4-FFF2-40B4-BE49-F238E27FC236}">
                <a16:creationId xmlns:a16="http://schemas.microsoft.com/office/drawing/2014/main" id="{E21CB48C-58C4-BC44-B777-9532D15781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65358" y="1068268"/>
            <a:ext cx="9709150" cy="54236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55093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40B91369-6C64-460B-B8C1-C6FE7CFB966D}"/>
              </a:ext>
            </a:extLst>
          </p:cNvPr>
          <p:cNvSpPr>
            <a:spLocks noGrp="1"/>
          </p:cNvSpPr>
          <p:nvPr>
            <p:ph type="sldNum" sz="quarter" idx="12"/>
          </p:nvPr>
        </p:nvSpPr>
        <p:spPr/>
        <p:txBody>
          <a:bodyPr/>
          <a:lstStyle/>
          <a:p>
            <a:fld id="{DBA1B0FB-D917-4C8C-928F-313BD683BF39}" type="slidenum">
              <a:rPr lang="en-US" smtClean="0"/>
              <a:t>23</a:t>
            </a:fld>
            <a:endParaRPr lang="en-US"/>
          </a:p>
        </p:txBody>
      </p:sp>
      <p:pic>
        <p:nvPicPr>
          <p:cNvPr id="8" name="Picture 7" descr="A picture containing logo&#10;&#10;Description automatically generated">
            <a:extLst>
              <a:ext uri="{FF2B5EF4-FFF2-40B4-BE49-F238E27FC236}">
                <a16:creationId xmlns:a16="http://schemas.microsoft.com/office/drawing/2014/main" id="{7CF9A3D8-32C3-4779-BA4C-E206B2E6A637}"/>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3530009" y="1581137"/>
            <a:ext cx="5103628" cy="3675308"/>
          </a:xfrm>
          <a:prstGeom prst="rect">
            <a:avLst/>
          </a:prstGeom>
        </p:spPr>
      </p:pic>
      <p:sp>
        <p:nvSpPr>
          <p:cNvPr id="9" name="TextBox 8">
            <a:extLst>
              <a:ext uri="{FF2B5EF4-FFF2-40B4-BE49-F238E27FC236}">
                <a16:creationId xmlns:a16="http://schemas.microsoft.com/office/drawing/2014/main" id="{CE90D42A-1DB7-42AF-B9D1-CA58BD12E44B}"/>
              </a:ext>
            </a:extLst>
          </p:cNvPr>
          <p:cNvSpPr txBox="1"/>
          <p:nvPr/>
        </p:nvSpPr>
        <p:spPr>
          <a:xfrm>
            <a:off x="8081106" y="6507212"/>
            <a:ext cx="6619816" cy="230832"/>
          </a:xfrm>
          <a:prstGeom prst="rect">
            <a:avLst/>
          </a:prstGeom>
          <a:noFill/>
        </p:spPr>
        <p:txBody>
          <a:bodyPr wrap="square" rtlCol="0">
            <a:spAutoFit/>
          </a:bodyPr>
          <a:lstStyle/>
          <a:p>
            <a:r>
              <a:rPr lang="en-US" sz="900" dirty="0">
                <a:hlinkClick r:id="rId3" tooltip="https://www.freepngimg.com/png/85354-text-question-blog-questions-logo-any"/>
              </a:rPr>
              <a:t>This Photo</a:t>
            </a:r>
            <a:r>
              <a:rPr lang="en-US" sz="900" dirty="0"/>
              <a:t> by Unknown Author is licensed under </a:t>
            </a:r>
            <a:r>
              <a:rPr lang="en-US" sz="900" dirty="0">
                <a:hlinkClick r:id="rId4" tooltip="https://creativecommons.org/licenses/by-nc/3.0/"/>
              </a:rPr>
              <a:t>CC BY-NC</a:t>
            </a:r>
            <a:endParaRPr lang="en-US" sz="900" dirty="0"/>
          </a:p>
        </p:txBody>
      </p:sp>
    </p:spTree>
    <p:extLst>
      <p:ext uri="{BB962C8B-B14F-4D97-AF65-F5344CB8AC3E}">
        <p14:creationId xmlns:p14="http://schemas.microsoft.com/office/powerpoint/2010/main" val="10220793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721" r="-2" b="-2"/>
          <a:stretch/>
        </p:blipFill>
        <p:spPr>
          <a:xfrm>
            <a:off x="6653106" y="549275"/>
            <a:ext cx="4892073" cy="2771775"/>
          </a:xfrm>
          <a:custGeom>
            <a:avLst/>
            <a:gdLst/>
            <a:ahLst/>
            <a:cxnLst/>
            <a:rect l="l" t="t" r="r" b="b"/>
            <a:pathLst>
              <a:path w="5083992" h="2880518">
                <a:moveTo>
                  <a:pt x="0" y="0"/>
                </a:moveTo>
                <a:lnTo>
                  <a:pt x="5083992" y="0"/>
                </a:lnTo>
                <a:lnTo>
                  <a:pt x="5083992" y="2880518"/>
                </a:lnTo>
                <a:lnTo>
                  <a:pt x="0" y="2880518"/>
                </a:lnTo>
                <a:close/>
              </a:path>
            </a:pathLst>
          </a:custGeom>
        </p:spPr>
      </p:pic>
      <p:grpSp>
        <p:nvGrpSpPr>
          <p:cNvPr id="93" name="Group 78">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95" name="Freeform: Shape 79">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7" name="Oval 80">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8" name="Oval 81">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9" name="Freeform: Shape 82">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useBgFill="1">
        <p:nvSpPr>
          <p:cNvPr id="100" name="Rectangle 84">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Freeform: Shape 86">
            <a:extLst>
              <a:ext uri="{FF2B5EF4-FFF2-40B4-BE49-F238E27FC236}">
                <a16:creationId xmlns:a16="http://schemas.microsoft.com/office/drawing/2014/main" id="{746ECF6E-1937-4212-B2E3-E2F43AD7A2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2413"/>
            <a:ext cx="670118" cy="1080000"/>
          </a:xfrm>
          <a:custGeom>
            <a:avLst/>
            <a:gdLst>
              <a:gd name="connsiteX0" fmla="*/ 130118 w 670118"/>
              <a:gd name="connsiteY0" fmla="*/ 0 h 1080000"/>
              <a:gd name="connsiteX1" fmla="*/ 670118 w 670118"/>
              <a:gd name="connsiteY1" fmla="*/ 540000 h 1080000"/>
              <a:gd name="connsiteX2" fmla="*/ 130118 w 670118"/>
              <a:gd name="connsiteY2" fmla="*/ 1080000 h 1080000"/>
              <a:gd name="connsiteX3" fmla="*/ 21289 w 670118"/>
              <a:gd name="connsiteY3" fmla="*/ 1069029 h 1080000"/>
              <a:gd name="connsiteX4" fmla="*/ 0 w 670118"/>
              <a:gd name="connsiteY4" fmla="*/ 1062421 h 1080000"/>
              <a:gd name="connsiteX5" fmla="*/ 0 w 670118"/>
              <a:gd name="connsiteY5" fmla="*/ 17579 h 1080000"/>
              <a:gd name="connsiteX6" fmla="*/ 21289 w 670118"/>
              <a:gd name="connsiteY6" fmla="*/ 10971 h 1080000"/>
              <a:gd name="connsiteX7" fmla="*/ 130118 w 670118"/>
              <a:gd name="connsiteY7" fmla="*/ 0 h 10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0118" h="1080000">
                <a:moveTo>
                  <a:pt x="130118" y="0"/>
                </a:moveTo>
                <a:cubicBezTo>
                  <a:pt x="428352" y="0"/>
                  <a:pt x="670118" y="241766"/>
                  <a:pt x="670118" y="540000"/>
                </a:cubicBezTo>
                <a:cubicBezTo>
                  <a:pt x="670118" y="838234"/>
                  <a:pt x="428352" y="1080000"/>
                  <a:pt x="130118" y="1080000"/>
                </a:cubicBezTo>
                <a:cubicBezTo>
                  <a:pt x="92839" y="1080000"/>
                  <a:pt x="56442" y="1076223"/>
                  <a:pt x="21289" y="1069029"/>
                </a:cubicBezTo>
                <a:lnTo>
                  <a:pt x="0" y="1062421"/>
                </a:lnTo>
                <a:lnTo>
                  <a:pt x="0" y="17579"/>
                </a:lnTo>
                <a:lnTo>
                  <a:pt x="21289" y="10971"/>
                </a:lnTo>
                <a:cubicBezTo>
                  <a:pt x="56442" y="3778"/>
                  <a:pt x="92839" y="0"/>
                  <a:pt x="130118" y="0"/>
                </a:cubicBezTo>
                <a:close/>
              </a:path>
            </a:pathLst>
          </a:cu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89" name="Group 88">
            <a:extLst>
              <a:ext uri="{FF2B5EF4-FFF2-40B4-BE49-F238E27FC236}">
                <a16:creationId xmlns:a16="http://schemas.microsoft.com/office/drawing/2014/main" id="{7119AF2A-3C22-4BC0-A8C5-A077AA201C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47431" y="842413"/>
            <a:ext cx="762805" cy="734873"/>
            <a:chOff x="7950336" y="1300590"/>
            <a:chExt cx="762805" cy="734873"/>
          </a:xfrm>
        </p:grpSpPr>
        <p:sp>
          <p:nvSpPr>
            <p:cNvPr id="90" name="Freeform 5">
              <a:extLst>
                <a:ext uri="{FF2B5EF4-FFF2-40B4-BE49-F238E27FC236}">
                  <a16:creationId xmlns:a16="http://schemas.microsoft.com/office/drawing/2014/main" id="{E2A3E344-FE73-466B-9169-50D95B1DEB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1" name="Freeform 6">
              <a:extLst>
                <a:ext uri="{FF2B5EF4-FFF2-40B4-BE49-F238E27FC236}">
                  <a16:creationId xmlns:a16="http://schemas.microsoft.com/office/drawing/2014/main" id="{DEA66A1E-1BD8-4765-A717-BA22028078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2" name="Freeform 8">
              <a:extLst>
                <a:ext uri="{FF2B5EF4-FFF2-40B4-BE49-F238E27FC236}">
                  <a16:creationId xmlns:a16="http://schemas.microsoft.com/office/drawing/2014/main" id="{D12B08F5-F02D-4B4E-975E-C41ED7AA98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94" name="Freeform: Shape 93">
            <a:extLst>
              <a:ext uri="{FF2B5EF4-FFF2-40B4-BE49-F238E27FC236}">
                <a16:creationId xmlns:a16="http://schemas.microsoft.com/office/drawing/2014/main" id="{57B709FF-BFDC-4D26-9990-BC26F14D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695687" y="5744830"/>
            <a:ext cx="998223" cy="1262947"/>
          </a:xfrm>
          <a:custGeom>
            <a:avLst/>
            <a:gdLst>
              <a:gd name="connsiteX0" fmla="*/ 458223 w 998223"/>
              <a:gd name="connsiteY0" fmla="*/ 0 h 1262947"/>
              <a:gd name="connsiteX1" fmla="*/ 982597 w 998223"/>
              <a:gd name="connsiteY1" fmla="*/ 931034 h 1262947"/>
              <a:gd name="connsiteX2" fmla="*/ 987252 w 998223"/>
              <a:gd name="connsiteY2" fmla="*/ 938533 h 1262947"/>
              <a:gd name="connsiteX3" fmla="*/ 998223 w 998223"/>
              <a:gd name="connsiteY3" fmla="*/ 992947 h 1262947"/>
              <a:gd name="connsiteX4" fmla="*/ 458223 w 998223"/>
              <a:gd name="connsiteY4" fmla="*/ 1262947 h 1262947"/>
              <a:gd name="connsiteX5" fmla="*/ 448893 w 998223"/>
              <a:gd name="connsiteY5" fmla="*/ 1262476 h 1262947"/>
              <a:gd name="connsiteX6" fmla="*/ 0 w 998223"/>
              <a:gd name="connsiteY6" fmla="*/ 813583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8223" h="1262947">
                <a:moveTo>
                  <a:pt x="458223" y="0"/>
                </a:moveTo>
                <a:lnTo>
                  <a:pt x="982597" y="931034"/>
                </a:lnTo>
                <a:lnTo>
                  <a:pt x="987252" y="938533"/>
                </a:lnTo>
                <a:cubicBezTo>
                  <a:pt x="994446" y="956109"/>
                  <a:pt x="998223" y="974307"/>
                  <a:pt x="998223" y="992947"/>
                </a:cubicBezTo>
                <a:cubicBezTo>
                  <a:pt x="998223" y="1142064"/>
                  <a:pt x="756457" y="1262947"/>
                  <a:pt x="458223" y="1262947"/>
                </a:cubicBezTo>
                <a:lnTo>
                  <a:pt x="448893" y="1262476"/>
                </a:lnTo>
                <a:lnTo>
                  <a:pt x="0" y="813583"/>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27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6" name="Freeform: Shape 95">
            <a:extLst>
              <a:ext uri="{FF2B5EF4-FFF2-40B4-BE49-F238E27FC236}">
                <a16:creationId xmlns:a16="http://schemas.microsoft.com/office/drawing/2014/main" id="{6F427B2B-E8F7-4FF7-AA4D-580128383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5188044" y="6135961"/>
            <a:ext cx="540000" cy="976595"/>
          </a:xfrm>
          <a:custGeom>
            <a:avLst/>
            <a:gdLst>
              <a:gd name="connsiteX0" fmla="*/ 164903 w 540000"/>
              <a:gd name="connsiteY0" fmla="*/ 42436 h 976595"/>
              <a:gd name="connsiteX1" fmla="*/ 270000 w 540000"/>
              <a:gd name="connsiteY1" fmla="*/ 0 h 976595"/>
              <a:gd name="connsiteX2" fmla="*/ 540000 w 540000"/>
              <a:gd name="connsiteY2" fmla="*/ 540000 h 976595"/>
              <a:gd name="connsiteX3" fmla="*/ 539530 w 540000"/>
              <a:gd name="connsiteY3" fmla="*/ 549329 h 976595"/>
              <a:gd name="connsiteX4" fmla="*/ 112264 w 540000"/>
              <a:gd name="connsiteY4" fmla="*/ 976595 h 976595"/>
              <a:gd name="connsiteX5" fmla="*/ 79081 w 540000"/>
              <a:gd name="connsiteY5" fmla="*/ 921838 h 976595"/>
              <a:gd name="connsiteX6" fmla="*/ 0 w 540000"/>
              <a:gd name="connsiteY6" fmla="*/ 540000 h 976595"/>
              <a:gd name="connsiteX7" fmla="*/ 164903 w 540000"/>
              <a:gd name="connsiteY7" fmla="*/ 42436 h 976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0000" h="976595">
                <a:moveTo>
                  <a:pt x="164903" y="42436"/>
                </a:moveTo>
                <a:cubicBezTo>
                  <a:pt x="197206" y="15110"/>
                  <a:pt x="232721" y="0"/>
                  <a:pt x="270000" y="0"/>
                </a:cubicBezTo>
                <a:cubicBezTo>
                  <a:pt x="419117" y="0"/>
                  <a:pt x="540000" y="241766"/>
                  <a:pt x="540000" y="540000"/>
                </a:cubicBezTo>
                <a:lnTo>
                  <a:pt x="539530" y="549329"/>
                </a:lnTo>
                <a:lnTo>
                  <a:pt x="112264" y="976595"/>
                </a:lnTo>
                <a:lnTo>
                  <a:pt x="79081" y="921838"/>
                </a:lnTo>
                <a:cubicBezTo>
                  <a:pt x="30221" y="824117"/>
                  <a:pt x="0" y="689117"/>
                  <a:pt x="0" y="540000"/>
                </a:cubicBezTo>
                <a:cubicBezTo>
                  <a:pt x="0" y="316324"/>
                  <a:pt x="67997" y="124412"/>
                  <a:pt x="164903" y="4243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24</a:t>
            </a:fld>
            <a:endParaRPr lang="en-US">
              <a:solidFill>
                <a:schemeClr val="tx1">
                  <a:alpha val="80000"/>
                </a:schemeClr>
              </a:solidFill>
            </a:endParaRPr>
          </a:p>
        </p:txBody>
      </p:sp>
      <p:sp>
        <p:nvSpPr>
          <p:cNvPr id="21" name="Title 14">
            <a:extLst>
              <a:ext uri="{FF2B5EF4-FFF2-40B4-BE49-F238E27FC236}">
                <a16:creationId xmlns:a16="http://schemas.microsoft.com/office/drawing/2014/main" id="{91BB6EF4-A539-9646-9403-034378A72FB6}"/>
              </a:ext>
            </a:extLst>
          </p:cNvPr>
          <p:cNvSpPr txBox="1">
            <a:spLocks/>
          </p:cNvSpPr>
          <p:nvPr/>
        </p:nvSpPr>
        <p:spPr>
          <a:xfrm>
            <a:off x="670118" y="231527"/>
            <a:ext cx="7846917" cy="859357"/>
          </a:xfrm>
          <a:prstGeom prst="rect">
            <a:avLst/>
          </a:prstGeom>
        </p:spPr>
        <p:txBody>
          <a:bodyPr vert="horz" wrap="square" lIns="0" tIns="0" rIns="0" bIns="0" rtlCol="0" anchor="b" anchorCtr="0">
            <a:noAutofit/>
          </a:bodyPr>
          <a:lstStyle>
            <a:lvl1pPr algn="l" defTabSz="914400" rtl="0" eaLnBrk="1" latinLnBrk="0" hangingPunct="1">
              <a:lnSpc>
                <a:spcPct val="90000"/>
              </a:lnSpc>
              <a:spcBef>
                <a:spcPct val="0"/>
              </a:spcBef>
              <a:buNone/>
              <a:defRPr lang="en-US" sz="6400" kern="1200">
                <a:solidFill>
                  <a:schemeClr val="tx1"/>
                </a:solidFill>
                <a:latin typeface="+mj-lt"/>
                <a:ea typeface="+mj-ea"/>
                <a:cs typeface="+mj-cs"/>
              </a:defRPr>
            </a:lvl1pPr>
          </a:lstStyle>
          <a:p>
            <a:pPr>
              <a:lnSpc>
                <a:spcPct val="100000"/>
              </a:lnSpc>
            </a:pPr>
            <a:r>
              <a:rPr lang="en-US" sz="5400" dirty="0"/>
              <a:t>Exercise</a:t>
            </a:r>
          </a:p>
        </p:txBody>
      </p:sp>
      <p:sp>
        <p:nvSpPr>
          <p:cNvPr id="2" name="TextBox 1">
            <a:extLst>
              <a:ext uri="{FF2B5EF4-FFF2-40B4-BE49-F238E27FC236}">
                <a16:creationId xmlns:a16="http://schemas.microsoft.com/office/drawing/2014/main" id="{D05F4866-2041-5B44-8CA3-D352149547EA}"/>
              </a:ext>
            </a:extLst>
          </p:cNvPr>
          <p:cNvSpPr txBox="1"/>
          <p:nvPr/>
        </p:nvSpPr>
        <p:spPr>
          <a:xfrm>
            <a:off x="363888" y="1511032"/>
            <a:ext cx="10894030" cy="3693319"/>
          </a:xfrm>
          <a:prstGeom prst="rect">
            <a:avLst/>
          </a:prstGeom>
          <a:noFill/>
        </p:spPr>
        <p:txBody>
          <a:bodyPr wrap="square" rtlCol="0">
            <a:spAutoFit/>
          </a:bodyPr>
          <a:lstStyle/>
          <a:p>
            <a:r>
              <a:rPr lang="en-US" sz="2400" dirty="0"/>
              <a:t>You are contracted be Goldman Sachs to implement an ATM software that will process the following customer transactions:</a:t>
            </a:r>
          </a:p>
          <a:p>
            <a:pPr marL="285750" indent="-285750">
              <a:buFont typeface="Arial" panose="020B0604020202020204" pitchFamily="34" charset="0"/>
              <a:buChar char="•"/>
            </a:pPr>
            <a:r>
              <a:rPr lang="en-US" sz="2400" dirty="0"/>
              <a:t>Deposit cash</a:t>
            </a:r>
          </a:p>
          <a:p>
            <a:pPr marL="285750" indent="-285750">
              <a:buFont typeface="Arial" panose="020B0604020202020204" pitchFamily="34" charset="0"/>
              <a:buChar char="•"/>
            </a:pPr>
            <a:r>
              <a:rPr lang="en-US" sz="2400" dirty="0"/>
              <a:t>Withdraw cash</a:t>
            </a:r>
          </a:p>
          <a:p>
            <a:pPr marL="285750" indent="-285750">
              <a:buFont typeface="Arial" panose="020B0604020202020204" pitchFamily="34" charset="0"/>
              <a:buChar char="•"/>
            </a:pPr>
            <a:r>
              <a:rPr lang="en-US" sz="2400" dirty="0"/>
              <a:t>Check balance</a:t>
            </a:r>
          </a:p>
          <a:p>
            <a:pPr marL="285750" indent="-285750">
              <a:buFont typeface="Arial" panose="020B0604020202020204" pitchFamily="34" charset="0"/>
              <a:buChar char="•"/>
            </a:pPr>
            <a:endParaRPr lang="en-US" sz="2400" dirty="0"/>
          </a:p>
          <a:p>
            <a:r>
              <a:rPr lang="en-US" sz="2400" dirty="0"/>
              <a:t>What classes would you need?</a:t>
            </a:r>
          </a:p>
          <a:p>
            <a:r>
              <a:rPr lang="en-US" sz="2400" dirty="0"/>
              <a:t>What type of relationships would exist between these classes?</a:t>
            </a:r>
          </a:p>
          <a:p>
            <a:r>
              <a:rPr lang="en-US" sz="2400" dirty="0"/>
              <a:t>How would you construct the class diagram?</a:t>
            </a:r>
          </a:p>
          <a:p>
            <a:endParaRPr lang="en-US" dirty="0"/>
          </a:p>
        </p:txBody>
      </p:sp>
    </p:spTree>
    <p:extLst>
      <p:ext uri="{BB962C8B-B14F-4D97-AF65-F5344CB8AC3E}">
        <p14:creationId xmlns:p14="http://schemas.microsoft.com/office/powerpoint/2010/main" val="13556230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721" r="-2" b="-2"/>
          <a:stretch/>
        </p:blipFill>
        <p:spPr>
          <a:xfrm>
            <a:off x="6653106" y="549275"/>
            <a:ext cx="4892073" cy="2771775"/>
          </a:xfrm>
          <a:custGeom>
            <a:avLst/>
            <a:gdLst/>
            <a:ahLst/>
            <a:cxnLst/>
            <a:rect l="l" t="t" r="r" b="b"/>
            <a:pathLst>
              <a:path w="5083992" h="2880518">
                <a:moveTo>
                  <a:pt x="0" y="0"/>
                </a:moveTo>
                <a:lnTo>
                  <a:pt x="5083992" y="0"/>
                </a:lnTo>
                <a:lnTo>
                  <a:pt x="5083992" y="2880518"/>
                </a:lnTo>
                <a:lnTo>
                  <a:pt x="0" y="2880518"/>
                </a:lnTo>
                <a:close/>
              </a:path>
            </a:pathLst>
          </a:custGeom>
        </p:spPr>
      </p:pic>
      <p:grpSp>
        <p:nvGrpSpPr>
          <p:cNvPr id="93" name="Group 78">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95" name="Freeform: Shape 79">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7" name="Oval 80">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8" name="Oval 81">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9" name="Freeform: Shape 82">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useBgFill="1">
        <p:nvSpPr>
          <p:cNvPr id="100" name="Rectangle 84">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Freeform: Shape 86">
            <a:extLst>
              <a:ext uri="{FF2B5EF4-FFF2-40B4-BE49-F238E27FC236}">
                <a16:creationId xmlns:a16="http://schemas.microsoft.com/office/drawing/2014/main" id="{746ECF6E-1937-4212-B2E3-E2F43AD7A2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2413"/>
            <a:ext cx="670118" cy="1080000"/>
          </a:xfrm>
          <a:custGeom>
            <a:avLst/>
            <a:gdLst>
              <a:gd name="connsiteX0" fmla="*/ 130118 w 670118"/>
              <a:gd name="connsiteY0" fmla="*/ 0 h 1080000"/>
              <a:gd name="connsiteX1" fmla="*/ 670118 w 670118"/>
              <a:gd name="connsiteY1" fmla="*/ 540000 h 1080000"/>
              <a:gd name="connsiteX2" fmla="*/ 130118 w 670118"/>
              <a:gd name="connsiteY2" fmla="*/ 1080000 h 1080000"/>
              <a:gd name="connsiteX3" fmla="*/ 21289 w 670118"/>
              <a:gd name="connsiteY3" fmla="*/ 1069029 h 1080000"/>
              <a:gd name="connsiteX4" fmla="*/ 0 w 670118"/>
              <a:gd name="connsiteY4" fmla="*/ 1062421 h 1080000"/>
              <a:gd name="connsiteX5" fmla="*/ 0 w 670118"/>
              <a:gd name="connsiteY5" fmla="*/ 17579 h 1080000"/>
              <a:gd name="connsiteX6" fmla="*/ 21289 w 670118"/>
              <a:gd name="connsiteY6" fmla="*/ 10971 h 1080000"/>
              <a:gd name="connsiteX7" fmla="*/ 130118 w 670118"/>
              <a:gd name="connsiteY7" fmla="*/ 0 h 10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0118" h="1080000">
                <a:moveTo>
                  <a:pt x="130118" y="0"/>
                </a:moveTo>
                <a:cubicBezTo>
                  <a:pt x="428352" y="0"/>
                  <a:pt x="670118" y="241766"/>
                  <a:pt x="670118" y="540000"/>
                </a:cubicBezTo>
                <a:cubicBezTo>
                  <a:pt x="670118" y="838234"/>
                  <a:pt x="428352" y="1080000"/>
                  <a:pt x="130118" y="1080000"/>
                </a:cubicBezTo>
                <a:cubicBezTo>
                  <a:pt x="92839" y="1080000"/>
                  <a:pt x="56442" y="1076223"/>
                  <a:pt x="21289" y="1069029"/>
                </a:cubicBezTo>
                <a:lnTo>
                  <a:pt x="0" y="1062421"/>
                </a:lnTo>
                <a:lnTo>
                  <a:pt x="0" y="17579"/>
                </a:lnTo>
                <a:lnTo>
                  <a:pt x="21289" y="10971"/>
                </a:lnTo>
                <a:cubicBezTo>
                  <a:pt x="56442" y="3778"/>
                  <a:pt x="92839" y="0"/>
                  <a:pt x="130118" y="0"/>
                </a:cubicBezTo>
                <a:close/>
              </a:path>
            </a:pathLst>
          </a:cu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89" name="Group 88">
            <a:extLst>
              <a:ext uri="{FF2B5EF4-FFF2-40B4-BE49-F238E27FC236}">
                <a16:creationId xmlns:a16="http://schemas.microsoft.com/office/drawing/2014/main" id="{7119AF2A-3C22-4BC0-A8C5-A077AA201C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47431" y="842413"/>
            <a:ext cx="762805" cy="734873"/>
            <a:chOff x="7950336" y="1300590"/>
            <a:chExt cx="762805" cy="734873"/>
          </a:xfrm>
        </p:grpSpPr>
        <p:sp>
          <p:nvSpPr>
            <p:cNvPr id="90" name="Freeform 5">
              <a:extLst>
                <a:ext uri="{FF2B5EF4-FFF2-40B4-BE49-F238E27FC236}">
                  <a16:creationId xmlns:a16="http://schemas.microsoft.com/office/drawing/2014/main" id="{E2A3E344-FE73-466B-9169-50D95B1DEB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1" name="Freeform 6">
              <a:extLst>
                <a:ext uri="{FF2B5EF4-FFF2-40B4-BE49-F238E27FC236}">
                  <a16:creationId xmlns:a16="http://schemas.microsoft.com/office/drawing/2014/main" id="{DEA66A1E-1BD8-4765-A717-BA22028078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2" name="Freeform 8">
              <a:extLst>
                <a:ext uri="{FF2B5EF4-FFF2-40B4-BE49-F238E27FC236}">
                  <a16:creationId xmlns:a16="http://schemas.microsoft.com/office/drawing/2014/main" id="{D12B08F5-F02D-4B4E-975E-C41ED7AA98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94" name="Freeform: Shape 93">
            <a:extLst>
              <a:ext uri="{FF2B5EF4-FFF2-40B4-BE49-F238E27FC236}">
                <a16:creationId xmlns:a16="http://schemas.microsoft.com/office/drawing/2014/main" id="{57B709FF-BFDC-4D26-9990-BC26F14D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695687" y="5744830"/>
            <a:ext cx="998223" cy="1262947"/>
          </a:xfrm>
          <a:custGeom>
            <a:avLst/>
            <a:gdLst>
              <a:gd name="connsiteX0" fmla="*/ 458223 w 998223"/>
              <a:gd name="connsiteY0" fmla="*/ 0 h 1262947"/>
              <a:gd name="connsiteX1" fmla="*/ 982597 w 998223"/>
              <a:gd name="connsiteY1" fmla="*/ 931034 h 1262947"/>
              <a:gd name="connsiteX2" fmla="*/ 987252 w 998223"/>
              <a:gd name="connsiteY2" fmla="*/ 938533 h 1262947"/>
              <a:gd name="connsiteX3" fmla="*/ 998223 w 998223"/>
              <a:gd name="connsiteY3" fmla="*/ 992947 h 1262947"/>
              <a:gd name="connsiteX4" fmla="*/ 458223 w 998223"/>
              <a:gd name="connsiteY4" fmla="*/ 1262947 h 1262947"/>
              <a:gd name="connsiteX5" fmla="*/ 448893 w 998223"/>
              <a:gd name="connsiteY5" fmla="*/ 1262476 h 1262947"/>
              <a:gd name="connsiteX6" fmla="*/ 0 w 998223"/>
              <a:gd name="connsiteY6" fmla="*/ 813583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8223" h="1262947">
                <a:moveTo>
                  <a:pt x="458223" y="0"/>
                </a:moveTo>
                <a:lnTo>
                  <a:pt x="982597" y="931034"/>
                </a:lnTo>
                <a:lnTo>
                  <a:pt x="987252" y="938533"/>
                </a:lnTo>
                <a:cubicBezTo>
                  <a:pt x="994446" y="956109"/>
                  <a:pt x="998223" y="974307"/>
                  <a:pt x="998223" y="992947"/>
                </a:cubicBezTo>
                <a:cubicBezTo>
                  <a:pt x="998223" y="1142064"/>
                  <a:pt x="756457" y="1262947"/>
                  <a:pt x="458223" y="1262947"/>
                </a:cubicBezTo>
                <a:lnTo>
                  <a:pt x="448893" y="1262476"/>
                </a:lnTo>
                <a:lnTo>
                  <a:pt x="0" y="813583"/>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27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6" name="Freeform: Shape 95">
            <a:extLst>
              <a:ext uri="{FF2B5EF4-FFF2-40B4-BE49-F238E27FC236}">
                <a16:creationId xmlns:a16="http://schemas.microsoft.com/office/drawing/2014/main" id="{6F427B2B-E8F7-4FF7-AA4D-580128383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5188044" y="6135961"/>
            <a:ext cx="540000" cy="976595"/>
          </a:xfrm>
          <a:custGeom>
            <a:avLst/>
            <a:gdLst>
              <a:gd name="connsiteX0" fmla="*/ 164903 w 540000"/>
              <a:gd name="connsiteY0" fmla="*/ 42436 h 976595"/>
              <a:gd name="connsiteX1" fmla="*/ 270000 w 540000"/>
              <a:gd name="connsiteY1" fmla="*/ 0 h 976595"/>
              <a:gd name="connsiteX2" fmla="*/ 540000 w 540000"/>
              <a:gd name="connsiteY2" fmla="*/ 540000 h 976595"/>
              <a:gd name="connsiteX3" fmla="*/ 539530 w 540000"/>
              <a:gd name="connsiteY3" fmla="*/ 549329 h 976595"/>
              <a:gd name="connsiteX4" fmla="*/ 112264 w 540000"/>
              <a:gd name="connsiteY4" fmla="*/ 976595 h 976595"/>
              <a:gd name="connsiteX5" fmla="*/ 79081 w 540000"/>
              <a:gd name="connsiteY5" fmla="*/ 921838 h 976595"/>
              <a:gd name="connsiteX6" fmla="*/ 0 w 540000"/>
              <a:gd name="connsiteY6" fmla="*/ 540000 h 976595"/>
              <a:gd name="connsiteX7" fmla="*/ 164903 w 540000"/>
              <a:gd name="connsiteY7" fmla="*/ 42436 h 976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0000" h="976595">
                <a:moveTo>
                  <a:pt x="164903" y="42436"/>
                </a:moveTo>
                <a:cubicBezTo>
                  <a:pt x="197206" y="15110"/>
                  <a:pt x="232721" y="0"/>
                  <a:pt x="270000" y="0"/>
                </a:cubicBezTo>
                <a:cubicBezTo>
                  <a:pt x="419117" y="0"/>
                  <a:pt x="540000" y="241766"/>
                  <a:pt x="540000" y="540000"/>
                </a:cubicBezTo>
                <a:lnTo>
                  <a:pt x="539530" y="549329"/>
                </a:lnTo>
                <a:lnTo>
                  <a:pt x="112264" y="976595"/>
                </a:lnTo>
                <a:lnTo>
                  <a:pt x="79081" y="921838"/>
                </a:lnTo>
                <a:cubicBezTo>
                  <a:pt x="30221" y="824117"/>
                  <a:pt x="0" y="689117"/>
                  <a:pt x="0" y="540000"/>
                </a:cubicBezTo>
                <a:cubicBezTo>
                  <a:pt x="0" y="316324"/>
                  <a:pt x="67997" y="124412"/>
                  <a:pt x="164903" y="4243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25</a:t>
            </a:fld>
            <a:endParaRPr lang="en-US">
              <a:solidFill>
                <a:schemeClr val="tx1">
                  <a:alpha val="80000"/>
                </a:schemeClr>
              </a:solidFill>
            </a:endParaRPr>
          </a:p>
        </p:txBody>
      </p:sp>
      <p:sp>
        <p:nvSpPr>
          <p:cNvPr id="21" name="Title 14">
            <a:extLst>
              <a:ext uri="{FF2B5EF4-FFF2-40B4-BE49-F238E27FC236}">
                <a16:creationId xmlns:a16="http://schemas.microsoft.com/office/drawing/2014/main" id="{91BB6EF4-A539-9646-9403-034378A72FB6}"/>
              </a:ext>
            </a:extLst>
          </p:cNvPr>
          <p:cNvSpPr txBox="1">
            <a:spLocks/>
          </p:cNvSpPr>
          <p:nvPr/>
        </p:nvSpPr>
        <p:spPr>
          <a:xfrm>
            <a:off x="745035" y="169560"/>
            <a:ext cx="7846917" cy="623307"/>
          </a:xfrm>
          <a:prstGeom prst="rect">
            <a:avLst/>
          </a:prstGeom>
        </p:spPr>
        <p:txBody>
          <a:bodyPr vert="horz" wrap="square" lIns="0" tIns="0" rIns="0" bIns="0" rtlCol="0" anchor="b" anchorCtr="0">
            <a:noAutofit/>
          </a:bodyPr>
          <a:lstStyle>
            <a:lvl1pPr algn="l" defTabSz="914400" rtl="0" eaLnBrk="1" latinLnBrk="0" hangingPunct="1">
              <a:lnSpc>
                <a:spcPct val="90000"/>
              </a:lnSpc>
              <a:spcBef>
                <a:spcPct val="0"/>
              </a:spcBef>
              <a:buNone/>
              <a:defRPr lang="en-US" sz="6400" kern="1200">
                <a:solidFill>
                  <a:schemeClr val="tx1"/>
                </a:solidFill>
                <a:latin typeface="+mj-lt"/>
                <a:ea typeface="+mj-ea"/>
                <a:cs typeface="+mj-cs"/>
              </a:defRPr>
            </a:lvl1pPr>
          </a:lstStyle>
          <a:p>
            <a:pPr>
              <a:lnSpc>
                <a:spcPct val="100000"/>
              </a:lnSpc>
            </a:pPr>
            <a:r>
              <a:rPr lang="en-US" sz="3600" dirty="0"/>
              <a:t>ATM Application</a:t>
            </a:r>
          </a:p>
        </p:txBody>
      </p:sp>
      <p:pic>
        <p:nvPicPr>
          <p:cNvPr id="5" name="Picture 4" descr="Diagram&#10;&#10;Description automatically generated">
            <a:extLst>
              <a:ext uri="{FF2B5EF4-FFF2-40B4-BE49-F238E27FC236}">
                <a16:creationId xmlns:a16="http://schemas.microsoft.com/office/drawing/2014/main" id="{8AA43B6D-83C0-E74E-9383-905C6654E385}"/>
              </a:ext>
            </a:extLst>
          </p:cNvPr>
          <p:cNvPicPr>
            <a:picLocks noChangeAspect="1"/>
          </p:cNvPicPr>
          <p:nvPr/>
        </p:nvPicPr>
        <p:blipFill>
          <a:blip r:embed="rId4"/>
          <a:stretch>
            <a:fillRect/>
          </a:stretch>
        </p:blipFill>
        <p:spPr>
          <a:xfrm>
            <a:off x="4516434" y="1363958"/>
            <a:ext cx="7291301" cy="4965554"/>
          </a:xfrm>
          <a:prstGeom prst="rect">
            <a:avLst/>
          </a:prstGeom>
        </p:spPr>
      </p:pic>
      <p:sp>
        <p:nvSpPr>
          <p:cNvPr id="6" name="TextBox 5">
            <a:extLst>
              <a:ext uri="{FF2B5EF4-FFF2-40B4-BE49-F238E27FC236}">
                <a16:creationId xmlns:a16="http://schemas.microsoft.com/office/drawing/2014/main" id="{8A7324AE-2A91-9F44-A29A-F09875388CB8}"/>
              </a:ext>
            </a:extLst>
          </p:cNvPr>
          <p:cNvSpPr txBox="1"/>
          <p:nvPr/>
        </p:nvSpPr>
        <p:spPr>
          <a:xfrm>
            <a:off x="335059" y="1715681"/>
            <a:ext cx="3710631" cy="646331"/>
          </a:xfrm>
          <a:prstGeom prst="rect">
            <a:avLst/>
          </a:prstGeom>
          <a:noFill/>
        </p:spPr>
        <p:txBody>
          <a:bodyPr wrap="none" rtlCol="0">
            <a:spAutoFit/>
          </a:bodyPr>
          <a:lstStyle/>
          <a:p>
            <a:r>
              <a:rPr lang="en-US" dirty="0"/>
              <a:t>How can this be better implemented?</a:t>
            </a:r>
          </a:p>
          <a:p>
            <a:endParaRPr lang="en-US" dirty="0"/>
          </a:p>
        </p:txBody>
      </p:sp>
    </p:spTree>
    <p:extLst>
      <p:ext uri="{BB962C8B-B14F-4D97-AF65-F5344CB8AC3E}">
        <p14:creationId xmlns:p14="http://schemas.microsoft.com/office/powerpoint/2010/main" val="5686897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721" r="-2" b="-2"/>
          <a:stretch/>
        </p:blipFill>
        <p:spPr>
          <a:xfrm>
            <a:off x="6653106" y="549275"/>
            <a:ext cx="4892073" cy="2771775"/>
          </a:xfrm>
          <a:custGeom>
            <a:avLst/>
            <a:gdLst/>
            <a:ahLst/>
            <a:cxnLst/>
            <a:rect l="l" t="t" r="r" b="b"/>
            <a:pathLst>
              <a:path w="5083992" h="2880518">
                <a:moveTo>
                  <a:pt x="0" y="0"/>
                </a:moveTo>
                <a:lnTo>
                  <a:pt x="5083992" y="0"/>
                </a:lnTo>
                <a:lnTo>
                  <a:pt x="5083992" y="2880518"/>
                </a:lnTo>
                <a:lnTo>
                  <a:pt x="0" y="2880518"/>
                </a:lnTo>
                <a:close/>
              </a:path>
            </a:pathLst>
          </a:custGeom>
        </p:spPr>
      </p:pic>
      <p:grpSp>
        <p:nvGrpSpPr>
          <p:cNvPr id="93" name="Group 78">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95" name="Freeform: Shape 79">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7" name="Oval 80">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8" name="Oval 81">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9" name="Freeform: Shape 82">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useBgFill="1">
        <p:nvSpPr>
          <p:cNvPr id="100" name="Rectangle 84">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Freeform: Shape 86">
            <a:extLst>
              <a:ext uri="{FF2B5EF4-FFF2-40B4-BE49-F238E27FC236}">
                <a16:creationId xmlns:a16="http://schemas.microsoft.com/office/drawing/2014/main" id="{746ECF6E-1937-4212-B2E3-E2F43AD7A2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2413"/>
            <a:ext cx="670118" cy="1080000"/>
          </a:xfrm>
          <a:custGeom>
            <a:avLst/>
            <a:gdLst>
              <a:gd name="connsiteX0" fmla="*/ 130118 w 670118"/>
              <a:gd name="connsiteY0" fmla="*/ 0 h 1080000"/>
              <a:gd name="connsiteX1" fmla="*/ 670118 w 670118"/>
              <a:gd name="connsiteY1" fmla="*/ 540000 h 1080000"/>
              <a:gd name="connsiteX2" fmla="*/ 130118 w 670118"/>
              <a:gd name="connsiteY2" fmla="*/ 1080000 h 1080000"/>
              <a:gd name="connsiteX3" fmla="*/ 21289 w 670118"/>
              <a:gd name="connsiteY3" fmla="*/ 1069029 h 1080000"/>
              <a:gd name="connsiteX4" fmla="*/ 0 w 670118"/>
              <a:gd name="connsiteY4" fmla="*/ 1062421 h 1080000"/>
              <a:gd name="connsiteX5" fmla="*/ 0 w 670118"/>
              <a:gd name="connsiteY5" fmla="*/ 17579 h 1080000"/>
              <a:gd name="connsiteX6" fmla="*/ 21289 w 670118"/>
              <a:gd name="connsiteY6" fmla="*/ 10971 h 1080000"/>
              <a:gd name="connsiteX7" fmla="*/ 130118 w 670118"/>
              <a:gd name="connsiteY7" fmla="*/ 0 h 10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0118" h="1080000">
                <a:moveTo>
                  <a:pt x="130118" y="0"/>
                </a:moveTo>
                <a:cubicBezTo>
                  <a:pt x="428352" y="0"/>
                  <a:pt x="670118" y="241766"/>
                  <a:pt x="670118" y="540000"/>
                </a:cubicBezTo>
                <a:cubicBezTo>
                  <a:pt x="670118" y="838234"/>
                  <a:pt x="428352" y="1080000"/>
                  <a:pt x="130118" y="1080000"/>
                </a:cubicBezTo>
                <a:cubicBezTo>
                  <a:pt x="92839" y="1080000"/>
                  <a:pt x="56442" y="1076223"/>
                  <a:pt x="21289" y="1069029"/>
                </a:cubicBezTo>
                <a:lnTo>
                  <a:pt x="0" y="1062421"/>
                </a:lnTo>
                <a:lnTo>
                  <a:pt x="0" y="17579"/>
                </a:lnTo>
                <a:lnTo>
                  <a:pt x="21289" y="10971"/>
                </a:lnTo>
                <a:cubicBezTo>
                  <a:pt x="56442" y="3778"/>
                  <a:pt x="92839" y="0"/>
                  <a:pt x="130118" y="0"/>
                </a:cubicBezTo>
                <a:close/>
              </a:path>
            </a:pathLst>
          </a:cu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89" name="Group 88">
            <a:extLst>
              <a:ext uri="{FF2B5EF4-FFF2-40B4-BE49-F238E27FC236}">
                <a16:creationId xmlns:a16="http://schemas.microsoft.com/office/drawing/2014/main" id="{7119AF2A-3C22-4BC0-A8C5-A077AA201C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47431" y="842413"/>
            <a:ext cx="762805" cy="734873"/>
            <a:chOff x="7950336" y="1300590"/>
            <a:chExt cx="762805" cy="734873"/>
          </a:xfrm>
        </p:grpSpPr>
        <p:sp>
          <p:nvSpPr>
            <p:cNvPr id="90" name="Freeform 5">
              <a:extLst>
                <a:ext uri="{FF2B5EF4-FFF2-40B4-BE49-F238E27FC236}">
                  <a16:creationId xmlns:a16="http://schemas.microsoft.com/office/drawing/2014/main" id="{E2A3E344-FE73-466B-9169-50D95B1DEB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1" name="Freeform 6">
              <a:extLst>
                <a:ext uri="{FF2B5EF4-FFF2-40B4-BE49-F238E27FC236}">
                  <a16:creationId xmlns:a16="http://schemas.microsoft.com/office/drawing/2014/main" id="{DEA66A1E-1BD8-4765-A717-BA22028078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2" name="Freeform 8">
              <a:extLst>
                <a:ext uri="{FF2B5EF4-FFF2-40B4-BE49-F238E27FC236}">
                  <a16:creationId xmlns:a16="http://schemas.microsoft.com/office/drawing/2014/main" id="{D12B08F5-F02D-4B4E-975E-C41ED7AA98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94" name="Freeform: Shape 93">
            <a:extLst>
              <a:ext uri="{FF2B5EF4-FFF2-40B4-BE49-F238E27FC236}">
                <a16:creationId xmlns:a16="http://schemas.microsoft.com/office/drawing/2014/main" id="{57B709FF-BFDC-4D26-9990-BC26F14D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695687" y="5744830"/>
            <a:ext cx="998223" cy="1262947"/>
          </a:xfrm>
          <a:custGeom>
            <a:avLst/>
            <a:gdLst>
              <a:gd name="connsiteX0" fmla="*/ 458223 w 998223"/>
              <a:gd name="connsiteY0" fmla="*/ 0 h 1262947"/>
              <a:gd name="connsiteX1" fmla="*/ 982597 w 998223"/>
              <a:gd name="connsiteY1" fmla="*/ 931034 h 1262947"/>
              <a:gd name="connsiteX2" fmla="*/ 987252 w 998223"/>
              <a:gd name="connsiteY2" fmla="*/ 938533 h 1262947"/>
              <a:gd name="connsiteX3" fmla="*/ 998223 w 998223"/>
              <a:gd name="connsiteY3" fmla="*/ 992947 h 1262947"/>
              <a:gd name="connsiteX4" fmla="*/ 458223 w 998223"/>
              <a:gd name="connsiteY4" fmla="*/ 1262947 h 1262947"/>
              <a:gd name="connsiteX5" fmla="*/ 448893 w 998223"/>
              <a:gd name="connsiteY5" fmla="*/ 1262476 h 1262947"/>
              <a:gd name="connsiteX6" fmla="*/ 0 w 998223"/>
              <a:gd name="connsiteY6" fmla="*/ 813583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8223" h="1262947">
                <a:moveTo>
                  <a:pt x="458223" y="0"/>
                </a:moveTo>
                <a:lnTo>
                  <a:pt x="982597" y="931034"/>
                </a:lnTo>
                <a:lnTo>
                  <a:pt x="987252" y="938533"/>
                </a:lnTo>
                <a:cubicBezTo>
                  <a:pt x="994446" y="956109"/>
                  <a:pt x="998223" y="974307"/>
                  <a:pt x="998223" y="992947"/>
                </a:cubicBezTo>
                <a:cubicBezTo>
                  <a:pt x="998223" y="1142064"/>
                  <a:pt x="756457" y="1262947"/>
                  <a:pt x="458223" y="1262947"/>
                </a:cubicBezTo>
                <a:lnTo>
                  <a:pt x="448893" y="1262476"/>
                </a:lnTo>
                <a:lnTo>
                  <a:pt x="0" y="813583"/>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27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6" name="Freeform: Shape 95">
            <a:extLst>
              <a:ext uri="{FF2B5EF4-FFF2-40B4-BE49-F238E27FC236}">
                <a16:creationId xmlns:a16="http://schemas.microsoft.com/office/drawing/2014/main" id="{6F427B2B-E8F7-4FF7-AA4D-580128383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5188044" y="6135961"/>
            <a:ext cx="540000" cy="976595"/>
          </a:xfrm>
          <a:custGeom>
            <a:avLst/>
            <a:gdLst>
              <a:gd name="connsiteX0" fmla="*/ 164903 w 540000"/>
              <a:gd name="connsiteY0" fmla="*/ 42436 h 976595"/>
              <a:gd name="connsiteX1" fmla="*/ 270000 w 540000"/>
              <a:gd name="connsiteY1" fmla="*/ 0 h 976595"/>
              <a:gd name="connsiteX2" fmla="*/ 540000 w 540000"/>
              <a:gd name="connsiteY2" fmla="*/ 540000 h 976595"/>
              <a:gd name="connsiteX3" fmla="*/ 539530 w 540000"/>
              <a:gd name="connsiteY3" fmla="*/ 549329 h 976595"/>
              <a:gd name="connsiteX4" fmla="*/ 112264 w 540000"/>
              <a:gd name="connsiteY4" fmla="*/ 976595 h 976595"/>
              <a:gd name="connsiteX5" fmla="*/ 79081 w 540000"/>
              <a:gd name="connsiteY5" fmla="*/ 921838 h 976595"/>
              <a:gd name="connsiteX6" fmla="*/ 0 w 540000"/>
              <a:gd name="connsiteY6" fmla="*/ 540000 h 976595"/>
              <a:gd name="connsiteX7" fmla="*/ 164903 w 540000"/>
              <a:gd name="connsiteY7" fmla="*/ 42436 h 976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0000" h="976595">
                <a:moveTo>
                  <a:pt x="164903" y="42436"/>
                </a:moveTo>
                <a:cubicBezTo>
                  <a:pt x="197206" y="15110"/>
                  <a:pt x="232721" y="0"/>
                  <a:pt x="270000" y="0"/>
                </a:cubicBezTo>
                <a:cubicBezTo>
                  <a:pt x="419117" y="0"/>
                  <a:pt x="540000" y="241766"/>
                  <a:pt x="540000" y="540000"/>
                </a:cubicBezTo>
                <a:lnTo>
                  <a:pt x="539530" y="549329"/>
                </a:lnTo>
                <a:lnTo>
                  <a:pt x="112264" y="976595"/>
                </a:lnTo>
                <a:lnTo>
                  <a:pt x="79081" y="921838"/>
                </a:lnTo>
                <a:cubicBezTo>
                  <a:pt x="30221" y="824117"/>
                  <a:pt x="0" y="689117"/>
                  <a:pt x="0" y="540000"/>
                </a:cubicBezTo>
                <a:cubicBezTo>
                  <a:pt x="0" y="316324"/>
                  <a:pt x="67997" y="124412"/>
                  <a:pt x="164903" y="4243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26</a:t>
            </a:fld>
            <a:endParaRPr lang="en-US">
              <a:solidFill>
                <a:schemeClr val="tx1">
                  <a:alpha val="80000"/>
                </a:schemeClr>
              </a:solidFill>
            </a:endParaRPr>
          </a:p>
        </p:txBody>
      </p:sp>
      <p:sp>
        <p:nvSpPr>
          <p:cNvPr id="21" name="Title 14">
            <a:extLst>
              <a:ext uri="{FF2B5EF4-FFF2-40B4-BE49-F238E27FC236}">
                <a16:creationId xmlns:a16="http://schemas.microsoft.com/office/drawing/2014/main" id="{91BB6EF4-A539-9646-9403-034378A72FB6}"/>
              </a:ext>
            </a:extLst>
          </p:cNvPr>
          <p:cNvSpPr txBox="1">
            <a:spLocks/>
          </p:cNvSpPr>
          <p:nvPr/>
        </p:nvSpPr>
        <p:spPr>
          <a:xfrm>
            <a:off x="171163" y="1373738"/>
            <a:ext cx="7846917" cy="623307"/>
          </a:xfrm>
          <a:prstGeom prst="rect">
            <a:avLst/>
          </a:prstGeom>
        </p:spPr>
        <p:txBody>
          <a:bodyPr vert="horz" wrap="square" lIns="0" tIns="0" rIns="0" bIns="0" rtlCol="0" anchor="b" anchorCtr="0">
            <a:noAutofit/>
          </a:bodyPr>
          <a:lstStyle>
            <a:lvl1pPr algn="l" defTabSz="914400" rtl="0" eaLnBrk="1" latinLnBrk="0" hangingPunct="1">
              <a:lnSpc>
                <a:spcPct val="90000"/>
              </a:lnSpc>
              <a:spcBef>
                <a:spcPct val="0"/>
              </a:spcBef>
              <a:buNone/>
              <a:defRPr lang="en-US" sz="6400" kern="1200">
                <a:solidFill>
                  <a:schemeClr val="tx1"/>
                </a:solidFill>
                <a:latin typeface="+mj-lt"/>
                <a:ea typeface="+mj-ea"/>
                <a:cs typeface="+mj-cs"/>
              </a:defRPr>
            </a:lvl1pPr>
          </a:lstStyle>
          <a:p>
            <a:pPr>
              <a:lnSpc>
                <a:spcPct val="100000"/>
              </a:lnSpc>
            </a:pPr>
            <a:r>
              <a:rPr lang="en-US" sz="3600" dirty="0"/>
              <a:t>Better Class Diagram</a:t>
            </a:r>
          </a:p>
        </p:txBody>
      </p:sp>
      <p:pic>
        <p:nvPicPr>
          <p:cNvPr id="3" name="Picture 2" descr="Diagram&#10;&#10;Description automatically generated">
            <a:extLst>
              <a:ext uri="{FF2B5EF4-FFF2-40B4-BE49-F238E27FC236}">
                <a16:creationId xmlns:a16="http://schemas.microsoft.com/office/drawing/2014/main" id="{F6AD3D08-4412-E64E-A757-70EC916CDE9F}"/>
              </a:ext>
            </a:extLst>
          </p:cNvPr>
          <p:cNvPicPr>
            <a:picLocks noChangeAspect="1"/>
          </p:cNvPicPr>
          <p:nvPr/>
        </p:nvPicPr>
        <p:blipFill>
          <a:blip r:embed="rId4"/>
          <a:stretch>
            <a:fillRect/>
          </a:stretch>
        </p:blipFill>
        <p:spPr>
          <a:xfrm>
            <a:off x="4759391" y="368309"/>
            <a:ext cx="7097550" cy="6121382"/>
          </a:xfrm>
          <a:prstGeom prst="rect">
            <a:avLst/>
          </a:prstGeom>
        </p:spPr>
      </p:pic>
    </p:spTree>
    <p:extLst>
      <p:ext uri="{BB962C8B-B14F-4D97-AF65-F5344CB8AC3E}">
        <p14:creationId xmlns:p14="http://schemas.microsoft.com/office/powerpoint/2010/main" val="23102144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D2A30C0-1BC4-4764-9C0F-5D811CAB8312}"/>
              </a:ext>
            </a:extLst>
          </p:cNvPr>
          <p:cNvSpPr>
            <a:spLocks noGrp="1"/>
          </p:cNvSpPr>
          <p:nvPr>
            <p:ph type="ctrTitle"/>
          </p:nvPr>
        </p:nvSpPr>
        <p:spPr>
          <a:xfrm>
            <a:off x="548640" y="548640"/>
            <a:ext cx="8281987" cy="1253041"/>
          </a:xfrm>
        </p:spPr>
        <p:txBody>
          <a:bodyPr/>
          <a:lstStyle/>
          <a:p>
            <a:r>
              <a:rPr lang="en-US" dirty="0"/>
              <a:t>Q and A</a:t>
            </a:r>
          </a:p>
        </p:txBody>
      </p:sp>
      <p:sp>
        <p:nvSpPr>
          <p:cNvPr id="9" name="Slide Number Placeholder 8">
            <a:extLst>
              <a:ext uri="{FF2B5EF4-FFF2-40B4-BE49-F238E27FC236}">
                <a16:creationId xmlns:a16="http://schemas.microsoft.com/office/drawing/2014/main" id="{7AF9A883-CC44-4401-AE67-8FCEACB7DDDA}"/>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27</a:t>
            </a:fld>
            <a:endParaRPr lang="en-US"/>
          </a:p>
        </p:txBody>
      </p:sp>
    </p:spTree>
    <p:extLst>
      <p:ext uri="{BB962C8B-B14F-4D97-AF65-F5344CB8AC3E}">
        <p14:creationId xmlns:p14="http://schemas.microsoft.com/office/powerpoint/2010/main" val="29798766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581E8936-2270-47FE-94A4-398CB123EF90}"/>
              </a:ext>
            </a:extLst>
          </p:cNvPr>
          <p:cNvSpPr>
            <a:spLocks noGrp="1"/>
          </p:cNvSpPr>
          <p:nvPr>
            <p:ph type="title"/>
          </p:nvPr>
        </p:nvSpPr>
        <p:spPr>
          <a:xfrm>
            <a:off x="550863" y="4508500"/>
            <a:ext cx="4500562" cy="1562959"/>
          </a:xfrm>
        </p:spPr>
        <p:txBody>
          <a:bodyPr/>
          <a:lstStyle/>
          <a:p>
            <a:r>
              <a:rPr lang="en-US" dirty="0"/>
              <a:t>Summary</a:t>
            </a:r>
          </a:p>
        </p:txBody>
      </p:sp>
      <p:pic>
        <p:nvPicPr>
          <p:cNvPr id="16" name="Picture Placeholder 15" descr="Data Points Digital background">
            <a:extLst>
              <a:ext uri="{FF2B5EF4-FFF2-40B4-BE49-F238E27FC236}">
                <a16:creationId xmlns:a16="http://schemas.microsoft.com/office/drawing/2014/main" id="{361E9ADB-7377-4CF1-9AE4-AEFBDEBEEEE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12192000" cy="3776472"/>
          </a:xfrm>
        </p:spPr>
      </p:pic>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28</a:t>
            </a:fld>
            <a:endParaRPr lang="en-US"/>
          </a:p>
        </p:txBody>
      </p:sp>
    </p:spTree>
    <p:extLst>
      <p:ext uri="{BB962C8B-B14F-4D97-AF65-F5344CB8AC3E}">
        <p14:creationId xmlns:p14="http://schemas.microsoft.com/office/powerpoint/2010/main" val="35215613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F8FAEED9-1ECD-45F9-87A0-9394BAEABB79}"/>
              </a:ext>
            </a:extLst>
          </p:cNvPr>
          <p:cNvSpPr>
            <a:spLocks noGrp="1"/>
          </p:cNvSpPr>
          <p:nvPr>
            <p:ph type="ctrTitle"/>
          </p:nvPr>
        </p:nvSpPr>
        <p:spPr>
          <a:xfrm>
            <a:off x="550863" y="549275"/>
            <a:ext cx="5437187" cy="2986234"/>
          </a:xfrm>
        </p:spPr>
        <p:txBody>
          <a:bodyPr/>
          <a:lstStyle/>
          <a:p>
            <a:r>
              <a:rPr lang="en-US" dirty="0"/>
              <a:t>Thank You</a:t>
            </a:r>
          </a:p>
        </p:txBody>
      </p:sp>
      <p:pic>
        <p:nvPicPr>
          <p:cNvPr id="27" name="Picture Placeholder 26" descr="Data Points Digital background">
            <a:extLst>
              <a:ext uri="{FF2B5EF4-FFF2-40B4-BE49-F238E27FC236}">
                <a16:creationId xmlns:a16="http://schemas.microsoft.com/office/drawing/2014/main" id="{9E660784-34E2-4CDA-926A-DDD6AAF35046}"/>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6556248" y="548640"/>
            <a:ext cx="5084064" cy="2880360"/>
          </a:xfrm>
        </p:spPr>
      </p:pic>
      <p:pic>
        <p:nvPicPr>
          <p:cNvPr id="33" name="Picture Placeholder 32" descr="Data Points Digital background">
            <a:extLst>
              <a:ext uri="{FF2B5EF4-FFF2-40B4-BE49-F238E27FC236}">
                <a16:creationId xmlns:a16="http://schemas.microsoft.com/office/drawing/2014/main" id="{48106962-23C6-4DFE-BB3A-E5FFF03F38CE}"/>
              </a:ext>
            </a:extLst>
          </p:cNvPr>
          <p:cNvPicPr>
            <a:picLocks noGrp="1" noChangeAspect="1"/>
          </p:cNvPicPr>
          <p:nvPr>
            <p:ph type="pic" sz="quarter" idx="16"/>
          </p:nvPr>
        </p:nvPicPr>
        <p:blipFill rotWithShape="1">
          <a:blip r:embed="rId3" cstate="screen">
            <a:extLst>
              <a:ext uri="{28A0092B-C50C-407E-A947-70E740481C1C}">
                <a14:useLocalDpi xmlns:a14="http://schemas.microsoft.com/office/drawing/2010/main" val="0"/>
              </a:ext>
            </a:extLst>
          </a:blip>
          <a:srcRect/>
          <a:stretch/>
        </p:blipFill>
        <p:spPr>
          <a:xfrm>
            <a:off x="6556248" y="3429000"/>
            <a:ext cx="5084064" cy="2880360"/>
          </a:xfrm>
        </p:spPr>
      </p:pic>
      <p:sp>
        <p:nvSpPr>
          <p:cNvPr id="6" name="Slide Number Placeholder 5">
            <a:extLst>
              <a:ext uri="{FF2B5EF4-FFF2-40B4-BE49-F238E27FC236}">
                <a16:creationId xmlns:a16="http://schemas.microsoft.com/office/drawing/2014/main" id="{36E60F23-FB58-4EF8-82FD-E86CED25FD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29</a:t>
            </a:fld>
            <a:endParaRPr lang="en-US"/>
          </a:p>
        </p:txBody>
      </p:sp>
    </p:spTree>
    <p:extLst>
      <p:ext uri="{BB962C8B-B14F-4D97-AF65-F5344CB8AC3E}">
        <p14:creationId xmlns:p14="http://schemas.microsoft.com/office/powerpoint/2010/main" val="32477988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051CD-0B16-46D6-BED3-08DB9D12B0FD}"/>
              </a:ext>
            </a:extLst>
          </p:cNvPr>
          <p:cNvSpPr>
            <a:spLocks noGrp="1"/>
          </p:cNvSpPr>
          <p:nvPr>
            <p:ph type="title"/>
          </p:nvPr>
        </p:nvSpPr>
        <p:spPr>
          <a:xfrm>
            <a:off x="550863" y="549275"/>
            <a:ext cx="4558031" cy="1997855"/>
          </a:xfrm>
        </p:spPr>
        <p:txBody>
          <a:bodyPr/>
          <a:lstStyle/>
          <a:p>
            <a:r>
              <a:rPr lang="en-US" sz="6000" kern="1200" dirty="0">
                <a:solidFill>
                  <a:schemeClr val="tx1"/>
                </a:solidFill>
                <a:latin typeface="+mj-lt"/>
                <a:ea typeface="+mj-ea"/>
                <a:cs typeface="+mj-cs"/>
              </a:rPr>
              <a:t>Modeling</a:t>
            </a:r>
            <a:endParaRPr lang="en-US" sz="6000" dirty="0"/>
          </a:p>
        </p:txBody>
      </p:sp>
      <p:sp>
        <p:nvSpPr>
          <p:cNvPr id="9" name="Slide Number Placeholder 8">
            <a:extLst>
              <a:ext uri="{FF2B5EF4-FFF2-40B4-BE49-F238E27FC236}">
                <a16:creationId xmlns:a16="http://schemas.microsoft.com/office/drawing/2014/main" id="{62EB6C8D-C1A8-4F27-89B8-028F32BB8E08}"/>
              </a:ext>
            </a:extLst>
          </p:cNvPr>
          <p:cNvSpPr>
            <a:spLocks noGrp="1"/>
          </p:cNvSpPr>
          <p:nvPr>
            <p:ph type="sldNum" sz="quarter" idx="12"/>
          </p:nvPr>
        </p:nvSpPr>
        <p:spPr/>
        <p:txBody>
          <a:bodyPr/>
          <a:lstStyle/>
          <a:p>
            <a:fld id="{DBA1B0FB-D917-4C8C-928F-313BD683BF39}" type="slidenum">
              <a:rPr lang="en-US" smtClean="0"/>
              <a:t>3</a:t>
            </a:fld>
            <a:endParaRPr lang="en-US"/>
          </a:p>
        </p:txBody>
      </p:sp>
      <p:sp>
        <p:nvSpPr>
          <p:cNvPr id="10" name="TextBox 9">
            <a:extLst>
              <a:ext uri="{FF2B5EF4-FFF2-40B4-BE49-F238E27FC236}">
                <a16:creationId xmlns:a16="http://schemas.microsoft.com/office/drawing/2014/main" id="{F9465BD5-EAF7-422C-B23B-F9A80891B455}"/>
              </a:ext>
            </a:extLst>
          </p:cNvPr>
          <p:cNvSpPr txBox="1"/>
          <p:nvPr/>
        </p:nvSpPr>
        <p:spPr>
          <a:xfrm>
            <a:off x="550863" y="2801923"/>
            <a:ext cx="6160330" cy="1354217"/>
          </a:xfrm>
          <a:prstGeom prst="rect">
            <a:avLst/>
          </a:prstGeom>
          <a:noFill/>
        </p:spPr>
        <p:txBody>
          <a:bodyPr wrap="square" rtlCol="0">
            <a:spAutoFit/>
          </a:bodyPr>
          <a:lstStyle/>
          <a:p>
            <a:r>
              <a:rPr lang="en-US" sz="3200" kern="1200" dirty="0">
                <a:latin typeface="+mn-lt"/>
                <a:ea typeface="+mn-ea"/>
                <a:cs typeface="+mn-cs"/>
              </a:rPr>
              <a:t>An informative representation of an object or a system.</a:t>
            </a:r>
          </a:p>
          <a:p>
            <a:endParaRPr lang="en-US" dirty="0"/>
          </a:p>
        </p:txBody>
      </p:sp>
    </p:spTree>
    <p:extLst>
      <p:ext uri="{BB962C8B-B14F-4D97-AF65-F5344CB8AC3E}">
        <p14:creationId xmlns:p14="http://schemas.microsoft.com/office/powerpoint/2010/main" val="41191415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27" name="Group 126">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128" name="Freeform: Shape 127">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9" name="Oval 128">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0" name="Oval 129">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1" name="Freeform: Shape 130">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useBgFill="1">
        <p:nvSpPr>
          <p:cNvPr id="133" name="Rectangle 132">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264838" y="196900"/>
            <a:ext cx="5323162" cy="991290"/>
          </a:xfrm>
        </p:spPr>
        <p:txBody>
          <a:bodyPr vert="horz" wrap="square" lIns="0" tIns="0" rIns="0" bIns="0" rtlCol="0" anchor="b" anchorCtr="0">
            <a:normAutofit/>
          </a:bodyPr>
          <a:lstStyle/>
          <a:p>
            <a:pPr>
              <a:lnSpc>
                <a:spcPct val="100000"/>
              </a:lnSpc>
            </a:pPr>
            <a:r>
              <a:rPr lang="en-US" sz="4800" kern="1200" dirty="0">
                <a:solidFill>
                  <a:schemeClr val="tx1"/>
                </a:solidFill>
                <a:latin typeface="+mj-lt"/>
                <a:ea typeface="+mj-ea"/>
                <a:cs typeface="+mj-cs"/>
              </a:rPr>
              <a:t>What is UML?</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363888" y="1374690"/>
            <a:ext cx="5304892" cy="5132388"/>
          </a:xfrm>
        </p:spPr>
        <p:txBody>
          <a:bodyPr vert="horz" wrap="square" lIns="0" tIns="0" rIns="0" bIns="0" rtlCol="0" anchor="t">
            <a:normAutofit/>
          </a:bodyPr>
          <a:lstStyle/>
          <a:p>
            <a:pPr marL="342900">
              <a:lnSpc>
                <a:spcPct val="100000"/>
              </a:lnSpc>
              <a:buFont typeface="Arial" panose="020B0604020202020204" pitchFamily="34" charset="0"/>
              <a:buChar char="•"/>
            </a:pPr>
            <a:r>
              <a:rPr lang="en-US" sz="1800" dirty="0"/>
              <a:t>Unified modeling language is a graphic or visual representation of an application.</a:t>
            </a:r>
          </a:p>
          <a:p>
            <a:pPr marL="800100" lvl="1">
              <a:lnSpc>
                <a:spcPct val="100000"/>
              </a:lnSpc>
            </a:pPr>
            <a:r>
              <a:rPr lang="en-US" sz="1800" dirty="0"/>
              <a:t>Is industry standard </a:t>
            </a:r>
          </a:p>
          <a:p>
            <a:pPr marL="800100" lvl="1">
              <a:lnSpc>
                <a:spcPct val="100000"/>
              </a:lnSpc>
            </a:pPr>
            <a:r>
              <a:rPr lang="en-US" sz="1800" dirty="0"/>
              <a:t>Independent of a language. </a:t>
            </a:r>
          </a:p>
          <a:p>
            <a:pPr marL="342900">
              <a:lnSpc>
                <a:spcPct val="100000"/>
              </a:lnSpc>
              <a:buFont typeface="Arial" panose="020B0604020202020204" pitchFamily="34" charset="0"/>
              <a:buChar char="•"/>
            </a:pPr>
            <a:r>
              <a:rPr lang="en-US" sz="1800" dirty="0"/>
              <a:t>Examples of UML </a:t>
            </a:r>
          </a:p>
          <a:p>
            <a:pPr lvl="1">
              <a:lnSpc>
                <a:spcPct val="100000"/>
              </a:lnSpc>
            </a:pPr>
            <a:r>
              <a:rPr lang="en-US" sz="1800" dirty="0"/>
              <a:t> Class diagram</a:t>
            </a:r>
          </a:p>
          <a:p>
            <a:pPr lvl="1">
              <a:lnSpc>
                <a:spcPct val="100000"/>
              </a:lnSpc>
            </a:pPr>
            <a:r>
              <a:rPr lang="en-US" sz="1800" dirty="0"/>
              <a:t> Component diagram</a:t>
            </a:r>
          </a:p>
          <a:p>
            <a:pPr lvl="1">
              <a:lnSpc>
                <a:spcPct val="100000"/>
              </a:lnSpc>
            </a:pPr>
            <a:r>
              <a:rPr lang="en-US" sz="1800" dirty="0"/>
              <a:t> package diagram</a:t>
            </a:r>
          </a:p>
          <a:p>
            <a:pPr lvl="1">
              <a:lnSpc>
                <a:spcPct val="100000"/>
              </a:lnSpc>
            </a:pPr>
            <a:r>
              <a:rPr lang="en-US" sz="1800" dirty="0"/>
              <a:t> Use case diagram</a:t>
            </a:r>
          </a:p>
          <a:p>
            <a:pPr lvl="1">
              <a:lnSpc>
                <a:spcPct val="100000"/>
              </a:lnSpc>
            </a:pPr>
            <a:r>
              <a:rPr lang="en-US" sz="1800" dirty="0"/>
              <a:t> State machine diagram</a:t>
            </a:r>
          </a:p>
          <a:p>
            <a:pPr lvl="1">
              <a:lnSpc>
                <a:spcPct val="100000"/>
              </a:lnSpc>
            </a:pPr>
            <a:r>
              <a:rPr lang="en-US" sz="1800" dirty="0"/>
              <a:t>Sequence diagram </a:t>
            </a:r>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38744" r="5007" b="2"/>
          <a:stretch/>
        </p:blipFill>
        <p:spPr>
          <a:xfrm>
            <a:off x="7059612" y="112206"/>
            <a:ext cx="5132388" cy="5132388"/>
          </a:xfrm>
          <a:custGeom>
            <a:avLst/>
            <a:gdLst/>
            <a:ahLst/>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p:spPr>
      </p:pic>
      <p:grpSp>
        <p:nvGrpSpPr>
          <p:cNvPr id="135" name="Group 134">
            <a:extLst>
              <a:ext uri="{FF2B5EF4-FFF2-40B4-BE49-F238E27FC236}">
                <a16:creationId xmlns:a16="http://schemas.microsoft.com/office/drawing/2014/main" id="{183B29DA-9BB8-4BA8-B8E1-8C2B544078C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22156" y="4143453"/>
            <a:ext cx="734257" cy="760506"/>
            <a:chOff x="5243759" y="1363788"/>
            <a:chExt cx="734257" cy="760506"/>
          </a:xfrm>
        </p:grpSpPr>
        <p:sp>
          <p:nvSpPr>
            <p:cNvPr id="136" name="Freeform 5">
              <a:extLst>
                <a:ext uri="{FF2B5EF4-FFF2-40B4-BE49-F238E27FC236}">
                  <a16:creationId xmlns:a16="http://schemas.microsoft.com/office/drawing/2014/main" id="{D02496F8-166D-469A-8040-08608013BF7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7" name="Freeform 6">
              <a:extLst>
                <a:ext uri="{FF2B5EF4-FFF2-40B4-BE49-F238E27FC236}">
                  <a16:creationId xmlns:a16="http://schemas.microsoft.com/office/drawing/2014/main" id="{23E648A7-A02A-4DC7-9FEC-489F1BA6F77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8" name="Freeform 8">
              <a:extLst>
                <a:ext uri="{FF2B5EF4-FFF2-40B4-BE49-F238E27FC236}">
                  <a16:creationId xmlns:a16="http://schemas.microsoft.com/office/drawing/2014/main" id="{4EF573B1-38BC-4C7B-894C-BE3864A04AD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40" name="Oval 139">
            <a:extLst>
              <a:ext uri="{FF2B5EF4-FFF2-40B4-BE49-F238E27FC236}">
                <a16:creationId xmlns:a16="http://schemas.microsoft.com/office/drawing/2014/main" id="{647A77D8-817B-4A9F-86AA-FE781E813D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4</a:t>
            </a:fld>
            <a:endParaRPr lang="en-US">
              <a:solidFill>
                <a:schemeClr val="tx1">
                  <a:alpha val="80000"/>
                </a:schemeClr>
              </a:solidFill>
            </a:endParaRPr>
          </a:p>
        </p:txBody>
      </p:sp>
    </p:spTree>
    <p:extLst>
      <p:ext uri="{BB962C8B-B14F-4D97-AF65-F5344CB8AC3E}">
        <p14:creationId xmlns:p14="http://schemas.microsoft.com/office/powerpoint/2010/main" val="32082500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2" name="Freeform: Shape 41">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Oval 45">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8" name="Group 47">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9" name="Freeform: Shape 48">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Shape 49">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1" name="Oval 50">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2" name="Oval 51">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54" name="Rectangle 53">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928825"/>
          </a:xfrm>
        </p:spPr>
        <p:txBody>
          <a:bodyPr vert="horz" wrap="square" lIns="0" tIns="0" rIns="0" bIns="0" rtlCol="0" anchor="b" anchorCtr="0">
            <a:normAutofit/>
          </a:bodyPr>
          <a:lstStyle/>
          <a:p>
            <a:pPr>
              <a:lnSpc>
                <a:spcPct val="100000"/>
              </a:lnSpc>
            </a:pPr>
            <a:r>
              <a:rPr lang="en-US" sz="3200" kern="1200" dirty="0">
                <a:solidFill>
                  <a:schemeClr val="tx1"/>
                </a:solidFill>
                <a:latin typeface="+mj-lt"/>
                <a:ea typeface="+mj-ea"/>
                <a:cs typeface="+mj-cs"/>
              </a:rPr>
              <a:t>What is UML Class </a:t>
            </a:r>
            <a:r>
              <a:rPr lang="en-US" sz="3200" dirty="0"/>
              <a:t>D</a:t>
            </a:r>
            <a:r>
              <a:rPr lang="en-US" sz="3200" kern="1200" dirty="0">
                <a:solidFill>
                  <a:schemeClr val="tx1"/>
                </a:solidFill>
                <a:latin typeface="+mj-lt"/>
                <a:ea typeface="+mj-ea"/>
                <a:cs typeface="+mj-cs"/>
              </a:rPr>
              <a:t>iagram </a:t>
            </a:r>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7604"/>
          <a:stretch/>
        </p:blipFill>
        <p:spPr>
          <a:xfrm>
            <a:off x="6557147" y="2"/>
            <a:ext cx="5632453" cy="3428999"/>
          </a:xfrm>
          <a:custGeom>
            <a:avLst/>
            <a:gdLst/>
            <a:ahLst/>
            <a:cxnLst/>
            <a:rect l="l" t="t" r="r" b="b"/>
            <a:pathLst>
              <a:path w="5632453" h="3428999">
                <a:moveTo>
                  <a:pt x="0" y="0"/>
                </a:moveTo>
                <a:lnTo>
                  <a:pt x="5632453" y="0"/>
                </a:lnTo>
                <a:lnTo>
                  <a:pt x="5632453" y="3428999"/>
                </a:lnTo>
                <a:lnTo>
                  <a:pt x="0" y="3428999"/>
                </a:lnTo>
                <a:close/>
              </a:path>
            </a:pathLst>
          </a:custGeom>
        </p:spPr>
      </p:pic>
      <p:grpSp>
        <p:nvGrpSpPr>
          <p:cNvPr id="56" name="Group 55">
            <a:extLst>
              <a:ext uri="{FF2B5EF4-FFF2-40B4-BE49-F238E27FC236}">
                <a16:creationId xmlns:a16="http://schemas.microsoft.com/office/drawing/2014/main" id="{819DC2A4-EB0C-4DA7-8B5B-4B1F4243A6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1636" y="5457992"/>
            <a:ext cx="667802" cy="631474"/>
            <a:chOff x="10478914" y="1506691"/>
            <a:chExt cx="667802" cy="631474"/>
          </a:xfrm>
        </p:grpSpPr>
        <p:sp>
          <p:nvSpPr>
            <p:cNvPr id="57" name="Freeform: Shape 56">
              <a:extLst>
                <a:ext uri="{FF2B5EF4-FFF2-40B4-BE49-F238E27FC236}">
                  <a16:creationId xmlns:a16="http://schemas.microsoft.com/office/drawing/2014/main" id="{3B1D6106-2FE2-43D2-9C05-B11DB97DDF4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8" name="Oval 57">
              <a:extLst>
                <a:ext uri="{FF2B5EF4-FFF2-40B4-BE49-F238E27FC236}">
                  <a16:creationId xmlns:a16="http://schemas.microsoft.com/office/drawing/2014/main" id="{5EA3FCD8-3C26-4FDE-89C6-D23C051A42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pic>
        <p:nvPicPr>
          <p:cNvPr id="6" name="Picture 5" descr="Chart, box and whisker chart&#10;&#10;Description automatically generated">
            <a:extLst>
              <a:ext uri="{FF2B5EF4-FFF2-40B4-BE49-F238E27FC236}">
                <a16:creationId xmlns:a16="http://schemas.microsoft.com/office/drawing/2014/main" id="{4FDD5435-0215-4137-AEB1-63766784A0BC}"/>
              </a:ext>
            </a:extLst>
          </p:cNvPr>
          <p:cNvPicPr>
            <a:picLocks noChangeAspect="1"/>
          </p:cNvPicPr>
          <p:nvPr/>
        </p:nvPicPr>
        <p:blipFill rotWithShape="1">
          <a:blip r:embed="rId4"/>
          <a:srcRect t="4876" r="-1" b="-1"/>
          <a:stretch/>
        </p:blipFill>
        <p:spPr>
          <a:xfrm>
            <a:off x="6557147" y="3429002"/>
            <a:ext cx="5632453" cy="3428999"/>
          </a:xfrm>
          <a:custGeom>
            <a:avLst/>
            <a:gdLst/>
            <a:ahLst/>
            <a:cxnLst/>
            <a:rect l="l" t="t" r="r" b="b"/>
            <a:pathLst>
              <a:path w="5632453" h="3428999">
                <a:moveTo>
                  <a:pt x="0" y="0"/>
                </a:moveTo>
                <a:lnTo>
                  <a:pt x="5632453" y="0"/>
                </a:lnTo>
                <a:lnTo>
                  <a:pt x="5632453" y="3428999"/>
                </a:lnTo>
                <a:lnTo>
                  <a:pt x="0" y="3428999"/>
                </a:lnTo>
                <a:close/>
              </a:path>
            </a:pathLst>
          </a:custGeom>
        </p:spPr>
      </p:pic>
      <p:sp>
        <p:nvSpPr>
          <p:cNvPr id="60" name="Rectangle 59">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9980" y="1609287"/>
            <a:ext cx="5437187" cy="3908841"/>
          </a:xfrm>
        </p:spPr>
        <p:txBody>
          <a:bodyPr vert="horz" wrap="square" lIns="0" tIns="0" rIns="0" bIns="0" rtlCol="0">
            <a:normAutofit/>
          </a:bodyPr>
          <a:lstStyle/>
          <a:p>
            <a:pPr marL="342900" indent="-342900">
              <a:lnSpc>
                <a:spcPct val="100000"/>
              </a:lnSpc>
              <a:buFont typeface="Arial" panose="020B0604020202020204" pitchFamily="34" charset="0"/>
              <a:buChar char="•"/>
            </a:pPr>
            <a:r>
              <a:rPr lang="en-US" kern="1200" dirty="0">
                <a:latin typeface="+mn-lt"/>
                <a:ea typeface="+mn-ea"/>
                <a:cs typeface="+mn-cs"/>
              </a:rPr>
              <a:t>A graphical notation used to construct and visualize object-oriented systems.</a:t>
            </a:r>
          </a:p>
          <a:p>
            <a:pPr marL="342900" indent="-342900">
              <a:lnSpc>
                <a:spcPct val="100000"/>
              </a:lnSpc>
              <a:buFont typeface="Arial" panose="020B0604020202020204" pitchFamily="34" charset="0"/>
              <a:buChar char="•"/>
            </a:pPr>
            <a:r>
              <a:rPr lang="en-US" kern="1200" dirty="0">
                <a:latin typeface="+mn-lt"/>
                <a:ea typeface="+mn-ea"/>
                <a:cs typeface="+mn-cs"/>
              </a:rPr>
              <a:t>Specifically, a Class </a:t>
            </a:r>
            <a:r>
              <a:rPr lang="en-US" dirty="0"/>
              <a:t>D</a:t>
            </a:r>
            <a:r>
              <a:rPr lang="en-US" kern="1200" dirty="0">
                <a:latin typeface="+mn-lt"/>
                <a:ea typeface="+mn-ea"/>
                <a:cs typeface="+mn-cs"/>
              </a:rPr>
              <a:t>iagram is a type of static structure that describes the structure of a system by showing the systems classes, their attributes, methods, and the relationships among objects.</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5</a:t>
            </a:fld>
            <a:endParaRPr lang="en-US">
              <a:solidFill>
                <a:schemeClr val="tx1">
                  <a:alpha val="80000"/>
                </a:schemeClr>
              </a:solidFill>
            </a:endParaRPr>
          </a:p>
        </p:txBody>
      </p:sp>
    </p:spTree>
    <p:extLst>
      <p:ext uri="{BB962C8B-B14F-4D97-AF65-F5344CB8AC3E}">
        <p14:creationId xmlns:p14="http://schemas.microsoft.com/office/powerpoint/2010/main" val="28920399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93" name="Group 78">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95" name="Freeform: Shape 79">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7" name="Oval 80">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8" name="Oval 81">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9" name="Freeform: Shape 82">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useBgFill="1">
        <p:nvSpPr>
          <p:cNvPr id="100" name="Rectangle 84">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Freeform: Shape 86">
            <a:extLst>
              <a:ext uri="{FF2B5EF4-FFF2-40B4-BE49-F238E27FC236}">
                <a16:creationId xmlns:a16="http://schemas.microsoft.com/office/drawing/2014/main" id="{746ECF6E-1937-4212-B2E3-E2F43AD7A2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2413"/>
            <a:ext cx="670118" cy="1080000"/>
          </a:xfrm>
          <a:custGeom>
            <a:avLst/>
            <a:gdLst>
              <a:gd name="connsiteX0" fmla="*/ 130118 w 670118"/>
              <a:gd name="connsiteY0" fmla="*/ 0 h 1080000"/>
              <a:gd name="connsiteX1" fmla="*/ 670118 w 670118"/>
              <a:gd name="connsiteY1" fmla="*/ 540000 h 1080000"/>
              <a:gd name="connsiteX2" fmla="*/ 130118 w 670118"/>
              <a:gd name="connsiteY2" fmla="*/ 1080000 h 1080000"/>
              <a:gd name="connsiteX3" fmla="*/ 21289 w 670118"/>
              <a:gd name="connsiteY3" fmla="*/ 1069029 h 1080000"/>
              <a:gd name="connsiteX4" fmla="*/ 0 w 670118"/>
              <a:gd name="connsiteY4" fmla="*/ 1062421 h 1080000"/>
              <a:gd name="connsiteX5" fmla="*/ 0 w 670118"/>
              <a:gd name="connsiteY5" fmla="*/ 17579 h 1080000"/>
              <a:gd name="connsiteX6" fmla="*/ 21289 w 670118"/>
              <a:gd name="connsiteY6" fmla="*/ 10971 h 1080000"/>
              <a:gd name="connsiteX7" fmla="*/ 130118 w 670118"/>
              <a:gd name="connsiteY7" fmla="*/ 0 h 10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0118" h="1080000">
                <a:moveTo>
                  <a:pt x="130118" y="0"/>
                </a:moveTo>
                <a:cubicBezTo>
                  <a:pt x="428352" y="0"/>
                  <a:pt x="670118" y="241766"/>
                  <a:pt x="670118" y="540000"/>
                </a:cubicBezTo>
                <a:cubicBezTo>
                  <a:pt x="670118" y="838234"/>
                  <a:pt x="428352" y="1080000"/>
                  <a:pt x="130118" y="1080000"/>
                </a:cubicBezTo>
                <a:cubicBezTo>
                  <a:pt x="92839" y="1080000"/>
                  <a:pt x="56442" y="1076223"/>
                  <a:pt x="21289" y="1069029"/>
                </a:cubicBezTo>
                <a:lnTo>
                  <a:pt x="0" y="1062421"/>
                </a:lnTo>
                <a:lnTo>
                  <a:pt x="0" y="17579"/>
                </a:lnTo>
                <a:lnTo>
                  <a:pt x="21289" y="10971"/>
                </a:lnTo>
                <a:cubicBezTo>
                  <a:pt x="56442" y="3778"/>
                  <a:pt x="92839" y="0"/>
                  <a:pt x="130118" y="0"/>
                </a:cubicBezTo>
                <a:close/>
              </a:path>
            </a:pathLst>
          </a:cu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89" name="Group 88">
            <a:extLst>
              <a:ext uri="{FF2B5EF4-FFF2-40B4-BE49-F238E27FC236}">
                <a16:creationId xmlns:a16="http://schemas.microsoft.com/office/drawing/2014/main" id="{7119AF2A-3C22-4BC0-A8C5-A077AA201C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47431" y="842413"/>
            <a:ext cx="762805" cy="734873"/>
            <a:chOff x="7950336" y="1300590"/>
            <a:chExt cx="762805" cy="734873"/>
          </a:xfrm>
        </p:grpSpPr>
        <p:sp>
          <p:nvSpPr>
            <p:cNvPr id="90" name="Freeform 5">
              <a:extLst>
                <a:ext uri="{FF2B5EF4-FFF2-40B4-BE49-F238E27FC236}">
                  <a16:creationId xmlns:a16="http://schemas.microsoft.com/office/drawing/2014/main" id="{E2A3E344-FE73-466B-9169-50D95B1DEB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1" name="Freeform 6">
              <a:extLst>
                <a:ext uri="{FF2B5EF4-FFF2-40B4-BE49-F238E27FC236}">
                  <a16:creationId xmlns:a16="http://schemas.microsoft.com/office/drawing/2014/main" id="{DEA66A1E-1BD8-4765-A717-BA22028078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2" name="Freeform 8">
              <a:extLst>
                <a:ext uri="{FF2B5EF4-FFF2-40B4-BE49-F238E27FC236}">
                  <a16:creationId xmlns:a16="http://schemas.microsoft.com/office/drawing/2014/main" id="{D12B08F5-F02D-4B4E-975E-C41ED7AA98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721" r="-2" b="-2"/>
          <a:stretch/>
        </p:blipFill>
        <p:spPr>
          <a:xfrm>
            <a:off x="6470186" y="2139974"/>
            <a:ext cx="4892073" cy="2771775"/>
          </a:xfrm>
          <a:custGeom>
            <a:avLst/>
            <a:gdLst/>
            <a:ahLst/>
            <a:cxnLst/>
            <a:rect l="l" t="t" r="r" b="b"/>
            <a:pathLst>
              <a:path w="5083992" h="2880518">
                <a:moveTo>
                  <a:pt x="0" y="0"/>
                </a:moveTo>
                <a:lnTo>
                  <a:pt x="5083992" y="0"/>
                </a:lnTo>
                <a:lnTo>
                  <a:pt x="5083992" y="2880518"/>
                </a:lnTo>
                <a:lnTo>
                  <a:pt x="0" y="2880518"/>
                </a:lnTo>
                <a:close/>
              </a:path>
            </a:pathLst>
          </a:custGeom>
        </p:spPr>
      </p:pic>
      <p:sp>
        <p:nvSpPr>
          <p:cNvPr id="94" name="Freeform: Shape 93">
            <a:extLst>
              <a:ext uri="{FF2B5EF4-FFF2-40B4-BE49-F238E27FC236}">
                <a16:creationId xmlns:a16="http://schemas.microsoft.com/office/drawing/2014/main" id="{57B709FF-BFDC-4D26-9990-BC26F14D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695687" y="5744830"/>
            <a:ext cx="998223" cy="1262947"/>
          </a:xfrm>
          <a:custGeom>
            <a:avLst/>
            <a:gdLst>
              <a:gd name="connsiteX0" fmla="*/ 458223 w 998223"/>
              <a:gd name="connsiteY0" fmla="*/ 0 h 1262947"/>
              <a:gd name="connsiteX1" fmla="*/ 982597 w 998223"/>
              <a:gd name="connsiteY1" fmla="*/ 931034 h 1262947"/>
              <a:gd name="connsiteX2" fmla="*/ 987252 w 998223"/>
              <a:gd name="connsiteY2" fmla="*/ 938533 h 1262947"/>
              <a:gd name="connsiteX3" fmla="*/ 998223 w 998223"/>
              <a:gd name="connsiteY3" fmla="*/ 992947 h 1262947"/>
              <a:gd name="connsiteX4" fmla="*/ 458223 w 998223"/>
              <a:gd name="connsiteY4" fmla="*/ 1262947 h 1262947"/>
              <a:gd name="connsiteX5" fmla="*/ 448893 w 998223"/>
              <a:gd name="connsiteY5" fmla="*/ 1262476 h 1262947"/>
              <a:gd name="connsiteX6" fmla="*/ 0 w 998223"/>
              <a:gd name="connsiteY6" fmla="*/ 813583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8223" h="1262947">
                <a:moveTo>
                  <a:pt x="458223" y="0"/>
                </a:moveTo>
                <a:lnTo>
                  <a:pt x="982597" y="931034"/>
                </a:lnTo>
                <a:lnTo>
                  <a:pt x="987252" y="938533"/>
                </a:lnTo>
                <a:cubicBezTo>
                  <a:pt x="994446" y="956109"/>
                  <a:pt x="998223" y="974307"/>
                  <a:pt x="998223" y="992947"/>
                </a:cubicBezTo>
                <a:cubicBezTo>
                  <a:pt x="998223" y="1142064"/>
                  <a:pt x="756457" y="1262947"/>
                  <a:pt x="458223" y="1262947"/>
                </a:cubicBezTo>
                <a:lnTo>
                  <a:pt x="448893" y="1262476"/>
                </a:lnTo>
                <a:lnTo>
                  <a:pt x="0" y="813583"/>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27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6" name="Freeform: Shape 95">
            <a:extLst>
              <a:ext uri="{FF2B5EF4-FFF2-40B4-BE49-F238E27FC236}">
                <a16:creationId xmlns:a16="http://schemas.microsoft.com/office/drawing/2014/main" id="{6F427B2B-E8F7-4FF7-AA4D-580128383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5188044" y="6135961"/>
            <a:ext cx="540000" cy="976595"/>
          </a:xfrm>
          <a:custGeom>
            <a:avLst/>
            <a:gdLst>
              <a:gd name="connsiteX0" fmla="*/ 164903 w 540000"/>
              <a:gd name="connsiteY0" fmla="*/ 42436 h 976595"/>
              <a:gd name="connsiteX1" fmla="*/ 270000 w 540000"/>
              <a:gd name="connsiteY1" fmla="*/ 0 h 976595"/>
              <a:gd name="connsiteX2" fmla="*/ 540000 w 540000"/>
              <a:gd name="connsiteY2" fmla="*/ 540000 h 976595"/>
              <a:gd name="connsiteX3" fmla="*/ 539530 w 540000"/>
              <a:gd name="connsiteY3" fmla="*/ 549329 h 976595"/>
              <a:gd name="connsiteX4" fmla="*/ 112264 w 540000"/>
              <a:gd name="connsiteY4" fmla="*/ 976595 h 976595"/>
              <a:gd name="connsiteX5" fmla="*/ 79081 w 540000"/>
              <a:gd name="connsiteY5" fmla="*/ 921838 h 976595"/>
              <a:gd name="connsiteX6" fmla="*/ 0 w 540000"/>
              <a:gd name="connsiteY6" fmla="*/ 540000 h 976595"/>
              <a:gd name="connsiteX7" fmla="*/ 164903 w 540000"/>
              <a:gd name="connsiteY7" fmla="*/ 42436 h 976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0000" h="976595">
                <a:moveTo>
                  <a:pt x="164903" y="42436"/>
                </a:moveTo>
                <a:cubicBezTo>
                  <a:pt x="197206" y="15110"/>
                  <a:pt x="232721" y="0"/>
                  <a:pt x="270000" y="0"/>
                </a:cubicBezTo>
                <a:cubicBezTo>
                  <a:pt x="419117" y="0"/>
                  <a:pt x="540000" y="241766"/>
                  <a:pt x="540000" y="540000"/>
                </a:cubicBezTo>
                <a:lnTo>
                  <a:pt x="539530" y="549329"/>
                </a:lnTo>
                <a:lnTo>
                  <a:pt x="112264" y="976595"/>
                </a:lnTo>
                <a:lnTo>
                  <a:pt x="79081" y="921838"/>
                </a:lnTo>
                <a:cubicBezTo>
                  <a:pt x="30221" y="824117"/>
                  <a:pt x="0" y="689117"/>
                  <a:pt x="0" y="540000"/>
                </a:cubicBezTo>
                <a:cubicBezTo>
                  <a:pt x="0" y="316324"/>
                  <a:pt x="67997" y="124412"/>
                  <a:pt x="164903" y="4243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6</a:t>
            </a:fld>
            <a:endParaRPr lang="en-US">
              <a:solidFill>
                <a:schemeClr val="tx1">
                  <a:alpha val="80000"/>
                </a:schemeClr>
              </a:solidFill>
            </a:endParaRPr>
          </a:p>
        </p:txBody>
      </p:sp>
      <p:sp>
        <p:nvSpPr>
          <p:cNvPr id="56" name="Title 14">
            <a:extLst>
              <a:ext uri="{FF2B5EF4-FFF2-40B4-BE49-F238E27FC236}">
                <a16:creationId xmlns:a16="http://schemas.microsoft.com/office/drawing/2014/main" id="{C1711053-9C9D-44B6-ACF8-60DB21BFEC8B}"/>
              </a:ext>
            </a:extLst>
          </p:cNvPr>
          <p:cNvSpPr txBox="1">
            <a:spLocks/>
          </p:cNvSpPr>
          <p:nvPr/>
        </p:nvSpPr>
        <p:spPr>
          <a:xfrm>
            <a:off x="335059" y="313014"/>
            <a:ext cx="5437186" cy="623307"/>
          </a:xfrm>
          <a:prstGeom prst="rect">
            <a:avLst/>
          </a:prstGeom>
        </p:spPr>
        <p:txBody>
          <a:bodyPr vert="horz" wrap="square" lIns="0" tIns="0" rIns="0" bIns="0" rtlCol="0" anchor="b" anchorCtr="0">
            <a:normAutofit/>
          </a:bodyPr>
          <a:lstStyle>
            <a:lvl1pPr algn="l" defTabSz="914400" rtl="0" eaLnBrk="1" latinLnBrk="0" hangingPunct="1">
              <a:lnSpc>
                <a:spcPct val="90000"/>
              </a:lnSpc>
              <a:spcBef>
                <a:spcPct val="0"/>
              </a:spcBef>
              <a:buNone/>
              <a:defRPr lang="en-US" sz="6400" kern="1200">
                <a:solidFill>
                  <a:schemeClr val="tx1"/>
                </a:solidFill>
                <a:latin typeface="+mj-lt"/>
                <a:ea typeface="+mj-ea"/>
                <a:cs typeface="+mj-cs"/>
              </a:defRPr>
            </a:lvl1pPr>
          </a:lstStyle>
          <a:p>
            <a:pPr>
              <a:lnSpc>
                <a:spcPct val="100000"/>
              </a:lnSpc>
            </a:pPr>
            <a:r>
              <a:rPr lang="en-US" sz="3600" dirty="0"/>
              <a:t>What is a class?</a:t>
            </a:r>
          </a:p>
        </p:txBody>
      </p:sp>
      <p:sp>
        <p:nvSpPr>
          <p:cNvPr id="58" name="Subtitle 15">
            <a:extLst>
              <a:ext uri="{FF2B5EF4-FFF2-40B4-BE49-F238E27FC236}">
                <a16:creationId xmlns:a16="http://schemas.microsoft.com/office/drawing/2014/main" id="{1FF43696-032D-42BD-9580-29E4CA3FC95C}"/>
              </a:ext>
            </a:extLst>
          </p:cNvPr>
          <p:cNvSpPr txBox="1">
            <a:spLocks/>
          </p:cNvSpPr>
          <p:nvPr/>
        </p:nvSpPr>
        <p:spPr>
          <a:xfrm>
            <a:off x="363888" y="1402080"/>
            <a:ext cx="5437187" cy="4438412"/>
          </a:xfrm>
          <a:prstGeom prst="rect">
            <a:avLst/>
          </a:prstGeom>
        </p:spPr>
        <p:txBody>
          <a:bodyPr vert="horz" wrap="square" lIns="0" tIns="0" rIns="0" bIns="0" rtlCol="0" anchor="t">
            <a:norm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None/>
              <a:defRPr sz="24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a:buFont typeface="Arial" panose="020B0604020202020204" pitchFamily="34" charset="0"/>
              <a:buChar char="•"/>
            </a:pPr>
            <a:r>
              <a:rPr lang="en-US" sz="1800" dirty="0"/>
              <a:t>Blueprint of an object.</a:t>
            </a:r>
          </a:p>
          <a:p>
            <a:pPr marL="800100" lvl="1"/>
            <a:r>
              <a:rPr lang="en-US" sz="1200" dirty="0"/>
              <a:t>Objects and classes go hand in hand. Classes are what create objects.</a:t>
            </a:r>
          </a:p>
          <a:p>
            <a:pPr marL="342900">
              <a:buFont typeface="Arial" panose="020B0604020202020204" pitchFamily="34" charset="0"/>
              <a:buChar char="•"/>
            </a:pPr>
            <a:r>
              <a:rPr lang="en-US" sz="1800" dirty="0"/>
              <a:t>Describe what an object will be but isn’t the object itself.</a:t>
            </a:r>
          </a:p>
          <a:p>
            <a:pPr marL="457200" lvl="1"/>
            <a:r>
              <a:rPr lang="en-US" sz="1200" dirty="0"/>
              <a:t>Classes describe the type of objects, while objects are usable instances of classes. </a:t>
            </a:r>
          </a:p>
          <a:p>
            <a:pPr marL="457200" lvl="1"/>
            <a:r>
              <a:rPr lang="en-US" sz="1200" dirty="0"/>
              <a:t>Each object is built from the same set of blueprints and therefore contains the same components (properties and methods.</a:t>
            </a:r>
          </a:p>
          <a:p>
            <a:pPr marL="457200" lvl="1"/>
            <a:r>
              <a:rPr lang="en-US" sz="1200" dirty="0"/>
              <a:t>An object is an instance of a class and object – Objects have states and behaviors.</a:t>
            </a:r>
          </a:p>
        </p:txBody>
      </p:sp>
      <p:pic>
        <p:nvPicPr>
          <p:cNvPr id="1026" name="Picture 2" descr="What is a class?">
            <a:extLst>
              <a:ext uri="{FF2B5EF4-FFF2-40B4-BE49-F238E27FC236}">
                <a16:creationId xmlns:a16="http://schemas.microsoft.com/office/drawing/2014/main" id="{7A34841D-7738-9B40-B55B-45DEA251E69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34422" y="1352176"/>
            <a:ext cx="5893689" cy="4153647"/>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96AE6D86-C220-BE47-A41B-1C0B714449A8}"/>
              </a:ext>
            </a:extLst>
          </p:cNvPr>
          <p:cNvSpPr txBox="1"/>
          <p:nvPr/>
        </p:nvSpPr>
        <p:spPr>
          <a:xfrm>
            <a:off x="6072088" y="5524650"/>
            <a:ext cx="5554469" cy="369332"/>
          </a:xfrm>
          <a:prstGeom prst="rect">
            <a:avLst/>
          </a:prstGeom>
          <a:noFill/>
        </p:spPr>
        <p:txBody>
          <a:bodyPr wrap="none" rtlCol="0">
            <a:spAutoFit/>
          </a:bodyPr>
          <a:lstStyle/>
          <a:p>
            <a:r>
              <a:rPr lang="en-US" dirty="0"/>
              <a:t>A dog has states – color, name, breed as well as behaviors</a:t>
            </a:r>
          </a:p>
        </p:txBody>
      </p:sp>
    </p:spTree>
    <p:extLst>
      <p:ext uri="{BB962C8B-B14F-4D97-AF65-F5344CB8AC3E}">
        <p14:creationId xmlns:p14="http://schemas.microsoft.com/office/powerpoint/2010/main" val="38479053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721" r="-2" b="-2"/>
          <a:stretch/>
        </p:blipFill>
        <p:spPr>
          <a:xfrm>
            <a:off x="425194" y="4317980"/>
            <a:ext cx="4892073" cy="2009158"/>
          </a:xfrm>
          <a:custGeom>
            <a:avLst/>
            <a:gdLst/>
            <a:ahLst/>
            <a:cxnLst/>
            <a:rect l="l" t="t" r="r" b="b"/>
            <a:pathLst>
              <a:path w="5083992" h="2880518">
                <a:moveTo>
                  <a:pt x="0" y="0"/>
                </a:moveTo>
                <a:lnTo>
                  <a:pt x="5083992" y="0"/>
                </a:lnTo>
                <a:lnTo>
                  <a:pt x="5083992" y="2880518"/>
                </a:lnTo>
                <a:lnTo>
                  <a:pt x="0" y="2880518"/>
                </a:lnTo>
                <a:close/>
              </a:path>
            </a:pathLst>
          </a:custGeom>
        </p:spPr>
      </p:pic>
      <p:grpSp>
        <p:nvGrpSpPr>
          <p:cNvPr id="93" name="Group 78">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95" name="Freeform: Shape 79">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7" name="Oval 80">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8" name="Oval 81">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9" name="Freeform: Shape 82">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useBgFill="1">
        <p:nvSpPr>
          <p:cNvPr id="100" name="Rectangle 84">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Freeform: Shape 86">
            <a:extLst>
              <a:ext uri="{FF2B5EF4-FFF2-40B4-BE49-F238E27FC236}">
                <a16:creationId xmlns:a16="http://schemas.microsoft.com/office/drawing/2014/main" id="{746ECF6E-1937-4212-B2E3-E2F43AD7A2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2413"/>
            <a:ext cx="670118" cy="1080000"/>
          </a:xfrm>
          <a:custGeom>
            <a:avLst/>
            <a:gdLst>
              <a:gd name="connsiteX0" fmla="*/ 130118 w 670118"/>
              <a:gd name="connsiteY0" fmla="*/ 0 h 1080000"/>
              <a:gd name="connsiteX1" fmla="*/ 670118 w 670118"/>
              <a:gd name="connsiteY1" fmla="*/ 540000 h 1080000"/>
              <a:gd name="connsiteX2" fmla="*/ 130118 w 670118"/>
              <a:gd name="connsiteY2" fmla="*/ 1080000 h 1080000"/>
              <a:gd name="connsiteX3" fmla="*/ 21289 w 670118"/>
              <a:gd name="connsiteY3" fmla="*/ 1069029 h 1080000"/>
              <a:gd name="connsiteX4" fmla="*/ 0 w 670118"/>
              <a:gd name="connsiteY4" fmla="*/ 1062421 h 1080000"/>
              <a:gd name="connsiteX5" fmla="*/ 0 w 670118"/>
              <a:gd name="connsiteY5" fmla="*/ 17579 h 1080000"/>
              <a:gd name="connsiteX6" fmla="*/ 21289 w 670118"/>
              <a:gd name="connsiteY6" fmla="*/ 10971 h 1080000"/>
              <a:gd name="connsiteX7" fmla="*/ 130118 w 670118"/>
              <a:gd name="connsiteY7" fmla="*/ 0 h 10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0118" h="1080000">
                <a:moveTo>
                  <a:pt x="130118" y="0"/>
                </a:moveTo>
                <a:cubicBezTo>
                  <a:pt x="428352" y="0"/>
                  <a:pt x="670118" y="241766"/>
                  <a:pt x="670118" y="540000"/>
                </a:cubicBezTo>
                <a:cubicBezTo>
                  <a:pt x="670118" y="838234"/>
                  <a:pt x="428352" y="1080000"/>
                  <a:pt x="130118" y="1080000"/>
                </a:cubicBezTo>
                <a:cubicBezTo>
                  <a:pt x="92839" y="1080000"/>
                  <a:pt x="56442" y="1076223"/>
                  <a:pt x="21289" y="1069029"/>
                </a:cubicBezTo>
                <a:lnTo>
                  <a:pt x="0" y="1062421"/>
                </a:lnTo>
                <a:lnTo>
                  <a:pt x="0" y="17579"/>
                </a:lnTo>
                <a:lnTo>
                  <a:pt x="21289" y="10971"/>
                </a:lnTo>
                <a:cubicBezTo>
                  <a:pt x="56442" y="3778"/>
                  <a:pt x="92839" y="0"/>
                  <a:pt x="130118" y="0"/>
                </a:cubicBezTo>
                <a:close/>
              </a:path>
            </a:pathLst>
          </a:cu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89" name="Group 88">
            <a:extLst>
              <a:ext uri="{FF2B5EF4-FFF2-40B4-BE49-F238E27FC236}">
                <a16:creationId xmlns:a16="http://schemas.microsoft.com/office/drawing/2014/main" id="{7119AF2A-3C22-4BC0-A8C5-A077AA201C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47431" y="842413"/>
            <a:ext cx="762805" cy="734873"/>
            <a:chOff x="7950336" y="1300590"/>
            <a:chExt cx="762805" cy="734873"/>
          </a:xfrm>
        </p:grpSpPr>
        <p:sp>
          <p:nvSpPr>
            <p:cNvPr id="90" name="Freeform 5">
              <a:extLst>
                <a:ext uri="{FF2B5EF4-FFF2-40B4-BE49-F238E27FC236}">
                  <a16:creationId xmlns:a16="http://schemas.microsoft.com/office/drawing/2014/main" id="{E2A3E344-FE73-466B-9169-50D95B1DEB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1" name="Freeform 6">
              <a:extLst>
                <a:ext uri="{FF2B5EF4-FFF2-40B4-BE49-F238E27FC236}">
                  <a16:creationId xmlns:a16="http://schemas.microsoft.com/office/drawing/2014/main" id="{DEA66A1E-1BD8-4765-A717-BA22028078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2" name="Freeform 8">
              <a:extLst>
                <a:ext uri="{FF2B5EF4-FFF2-40B4-BE49-F238E27FC236}">
                  <a16:creationId xmlns:a16="http://schemas.microsoft.com/office/drawing/2014/main" id="{D12B08F5-F02D-4B4E-975E-C41ED7AA98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94" name="Freeform: Shape 93">
            <a:extLst>
              <a:ext uri="{FF2B5EF4-FFF2-40B4-BE49-F238E27FC236}">
                <a16:creationId xmlns:a16="http://schemas.microsoft.com/office/drawing/2014/main" id="{57B709FF-BFDC-4D26-9990-BC26F14D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695687" y="5744830"/>
            <a:ext cx="998223" cy="1262947"/>
          </a:xfrm>
          <a:custGeom>
            <a:avLst/>
            <a:gdLst>
              <a:gd name="connsiteX0" fmla="*/ 458223 w 998223"/>
              <a:gd name="connsiteY0" fmla="*/ 0 h 1262947"/>
              <a:gd name="connsiteX1" fmla="*/ 982597 w 998223"/>
              <a:gd name="connsiteY1" fmla="*/ 931034 h 1262947"/>
              <a:gd name="connsiteX2" fmla="*/ 987252 w 998223"/>
              <a:gd name="connsiteY2" fmla="*/ 938533 h 1262947"/>
              <a:gd name="connsiteX3" fmla="*/ 998223 w 998223"/>
              <a:gd name="connsiteY3" fmla="*/ 992947 h 1262947"/>
              <a:gd name="connsiteX4" fmla="*/ 458223 w 998223"/>
              <a:gd name="connsiteY4" fmla="*/ 1262947 h 1262947"/>
              <a:gd name="connsiteX5" fmla="*/ 448893 w 998223"/>
              <a:gd name="connsiteY5" fmla="*/ 1262476 h 1262947"/>
              <a:gd name="connsiteX6" fmla="*/ 0 w 998223"/>
              <a:gd name="connsiteY6" fmla="*/ 813583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8223" h="1262947">
                <a:moveTo>
                  <a:pt x="458223" y="0"/>
                </a:moveTo>
                <a:lnTo>
                  <a:pt x="982597" y="931034"/>
                </a:lnTo>
                <a:lnTo>
                  <a:pt x="987252" y="938533"/>
                </a:lnTo>
                <a:cubicBezTo>
                  <a:pt x="994446" y="956109"/>
                  <a:pt x="998223" y="974307"/>
                  <a:pt x="998223" y="992947"/>
                </a:cubicBezTo>
                <a:cubicBezTo>
                  <a:pt x="998223" y="1142064"/>
                  <a:pt x="756457" y="1262947"/>
                  <a:pt x="458223" y="1262947"/>
                </a:cubicBezTo>
                <a:lnTo>
                  <a:pt x="448893" y="1262476"/>
                </a:lnTo>
                <a:lnTo>
                  <a:pt x="0" y="813583"/>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27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6" name="Freeform: Shape 95">
            <a:extLst>
              <a:ext uri="{FF2B5EF4-FFF2-40B4-BE49-F238E27FC236}">
                <a16:creationId xmlns:a16="http://schemas.microsoft.com/office/drawing/2014/main" id="{6F427B2B-E8F7-4FF7-AA4D-580128383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5188044" y="6135961"/>
            <a:ext cx="540000" cy="976595"/>
          </a:xfrm>
          <a:custGeom>
            <a:avLst/>
            <a:gdLst>
              <a:gd name="connsiteX0" fmla="*/ 164903 w 540000"/>
              <a:gd name="connsiteY0" fmla="*/ 42436 h 976595"/>
              <a:gd name="connsiteX1" fmla="*/ 270000 w 540000"/>
              <a:gd name="connsiteY1" fmla="*/ 0 h 976595"/>
              <a:gd name="connsiteX2" fmla="*/ 540000 w 540000"/>
              <a:gd name="connsiteY2" fmla="*/ 540000 h 976595"/>
              <a:gd name="connsiteX3" fmla="*/ 539530 w 540000"/>
              <a:gd name="connsiteY3" fmla="*/ 549329 h 976595"/>
              <a:gd name="connsiteX4" fmla="*/ 112264 w 540000"/>
              <a:gd name="connsiteY4" fmla="*/ 976595 h 976595"/>
              <a:gd name="connsiteX5" fmla="*/ 79081 w 540000"/>
              <a:gd name="connsiteY5" fmla="*/ 921838 h 976595"/>
              <a:gd name="connsiteX6" fmla="*/ 0 w 540000"/>
              <a:gd name="connsiteY6" fmla="*/ 540000 h 976595"/>
              <a:gd name="connsiteX7" fmla="*/ 164903 w 540000"/>
              <a:gd name="connsiteY7" fmla="*/ 42436 h 976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0000" h="976595">
                <a:moveTo>
                  <a:pt x="164903" y="42436"/>
                </a:moveTo>
                <a:cubicBezTo>
                  <a:pt x="197206" y="15110"/>
                  <a:pt x="232721" y="0"/>
                  <a:pt x="270000" y="0"/>
                </a:cubicBezTo>
                <a:cubicBezTo>
                  <a:pt x="419117" y="0"/>
                  <a:pt x="540000" y="241766"/>
                  <a:pt x="540000" y="540000"/>
                </a:cubicBezTo>
                <a:lnTo>
                  <a:pt x="539530" y="549329"/>
                </a:lnTo>
                <a:lnTo>
                  <a:pt x="112264" y="976595"/>
                </a:lnTo>
                <a:lnTo>
                  <a:pt x="79081" y="921838"/>
                </a:lnTo>
                <a:cubicBezTo>
                  <a:pt x="30221" y="824117"/>
                  <a:pt x="0" y="689117"/>
                  <a:pt x="0" y="540000"/>
                </a:cubicBezTo>
                <a:cubicBezTo>
                  <a:pt x="0" y="316324"/>
                  <a:pt x="67997" y="124412"/>
                  <a:pt x="164903" y="4243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7</a:t>
            </a:fld>
            <a:endParaRPr lang="en-US">
              <a:solidFill>
                <a:schemeClr val="tx1">
                  <a:alpha val="80000"/>
                </a:schemeClr>
              </a:solidFill>
            </a:endParaRPr>
          </a:p>
        </p:txBody>
      </p:sp>
      <p:sp>
        <p:nvSpPr>
          <p:cNvPr id="56" name="Title 14">
            <a:extLst>
              <a:ext uri="{FF2B5EF4-FFF2-40B4-BE49-F238E27FC236}">
                <a16:creationId xmlns:a16="http://schemas.microsoft.com/office/drawing/2014/main" id="{C1711053-9C9D-44B6-ACF8-60DB21BFEC8B}"/>
              </a:ext>
            </a:extLst>
          </p:cNvPr>
          <p:cNvSpPr txBox="1">
            <a:spLocks/>
          </p:cNvSpPr>
          <p:nvPr/>
        </p:nvSpPr>
        <p:spPr>
          <a:xfrm>
            <a:off x="335059" y="313014"/>
            <a:ext cx="5437186" cy="623307"/>
          </a:xfrm>
          <a:prstGeom prst="rect">
            <a:avLst/>
          </a:prstGeom>
        </p:spPr>
        <p:txBody>
          <a:bodyPr vert="horz" wrap="square" lIns="0" tIns="0" rIns="0" bIns="0" rtlCol="0" anchor="b" anchorCtr="0">
            <a:normAutofit/>
          </a:bodyPr>
          <a:lstStyle>
            <a:lvl1pPr algn="l" defTabSz="914400" rtl="0" eaLnBrk="1" latinLnBrk="0" hangingPunct="1">
              <a:lnSpc>
                <a:spcPct val="90000"/>
              </a:lnSpc>
              <a:spcBef>
                <a:spcPct val="0"/>
              </a:spcBef>
              <a:buNone/>
              <a:defRPr lang="en-US" sz="6400" kern="1200">
                <a:solidFill>
                  <a:schemeClr val="tx1"/>
                </a:solidFill>
                <a:latin typeface="+mj-lt"/>
                <a:ea typeface="+mj-ea"/>
                <a:cs typeface="+mj-cs"/>
              </a:defRPr>
            </a:lvl1pPr>
          </a:lstStyle>
          <a:p>
            <a:pPr>
              <a:lnSpc>
                <a:spcPct val="100000"/>
              </a:lnSpc>
            </a:pPr>
            <a:r>
              <a:rPr lang="en-US" sz="3600" dirty="0"/>
              <a:t>UML Class Notation</a:t>
            </a:r>
          </a:p>
        </p:txBody>
      </p:sp>
      <p:sp>
        <p:nvSpPr>
          <p:cNvPr id="58" name="Subtitle 15">
            <a:extLst>
              <a:ext uri="{FF2B5EF4-FFF2-40B4-BE49-F238E27FC236}">
                <a16:creationId xmlns:a16="http://schemas.microsoft.com/office/drawing/2014/main" id="{1FF43696-032D-42BD-9580-29E4CA3FC95C}"/>
              </a:ext>
            </a:extLst>
          </p:cNvPr>
          <p:cNvSpPr txBox="1">
            <a:spLocks/>
          </p:cNvSpPr>
          <p:nvPr/>
        </p:nvSpPr>
        <p:spPr>
          <a:xfrm>
            <a:off x="363888" y="1402080"/>
            <a:ext cx="5437187" cy="4438412"/>
          </a:xfrm>
          <a:prstGeom prst="rect">
            <a:avLst/>
          </a:prstGeom>
        </p:spPr>
        <p:txBody>
          <a:bodyPr vert="horz" wrap="square" lIns="0" tIns="0" rIns="0" bIns="0" rtlCol="0" anchor="t">
            <a:norm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None/>
              <a:defRPr sz="24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a:buFont typeface="Arial" panose="020B0604020202020204" pitchFamily="34" charset="0"/>
              <a:buChar char="•"/>
            </a:pPr>
            <a:r>
              <a:rPr lang="en-US" sz="1800" dirty="0"/>
              <a:t>A class represents a concept which encapsulates state (attributes) and behaviors (operations).</a:t>
            </a:r>
          </a:p>
          <a:p>
            <a:pPr marL="342900">
              <a:buFont typeface="Arial" panose="020B0604020202020204" pitchFamily="34" charset="0"/>
              <a:buChar char="•"/>
            </a:pPr>
            <a:r>
              <a:rPr lang="en-US" sz="1800" dirty="0"/>
              <a:t>Each attribute has type.</a:t>
            </a:r>
          </a:p>
          <a:p>
            <a:pPr marL="342900">
              <a:buFont typeface="Arial" panose="020B0604020202020204" pitchFamily="34" charset="0"/>
              <a:buChar char="•"/>
            </a:pPr>
            <a:r>
              <a:rPr lang="en-US" sz="1800" dirty="0"/>
              <a:t>Each operation has a signature.</a:t>
            </a:r>
          </a:p>
          <a:p>
            <a:pPr marL="342900">
              <a:buFont typeface="Arial" panose="020B0604020202020204" pitchFamily="34" charset="0"/>
              <a:buChar char="•"/>
            </a:pPr>
            <a:r>
              <a:rPr lang="en-US" sz="1800" dirty="0"/>
              <a:t>In a class diagram, the class name is the </a:t>
            </a:r>
            <a:r>
              <a:rPr lang="en-US" sz="1800" i="1" dirty="0"/>
              <a:t>only mandatory information.</a:t>
            </a:r>
            <a:endParaRPr lang="en-US" sz="1800" dirty="0"/>
          </a:p>
        </p:txBody>
      </p:sp>
      <p:pic>
        <p:nvPicPr>
          <p:cNvPr id="3076" name="Picture 4" descr="UML Class Notation">
            <a:extLst>
              <a:ext uri="{FF2B5EF4-FFF2-40B4-BE49-F238E27FC236}">
                <a16:creationId xmlns:a16="http://schemas.microsoft.com/office/drawing/2014/main" id="{F392F429-83B9-9045-AA5A-C107E980250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39662" y="4211866"/>
            <a:ext cx="5437186" cy="1790293"/>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57531EB0-8A04-3F46-87DE-104BD8ED849D}"/>
              </a:ext>
            </a:extLst>
          </p:cNvPr>
          <p:cNvSpPr txBox="1"/>
          <p:nvPr/>
        </p:nvSpPr>
        <p:spPr>
          <a:xfrm>
            <a:off x="8043663" y="3645634"/>
            <a:ext cx="2164567" cy="369332"/>
          </a:xfrm>
          <a:prstGeom prst="rect">
            <a:avLst/>
          </a:prstGeom>
          <a:noFill/>
        </p:spPr>
        <p:txBody>
          <a:bodyPr wrap="none" rtlCol="0">
            <a:spAutoFit/>
          </a:bodyPr>
          <a:lstStyle/>
          <a:p>
            <a:r>
              <a:rPr lang="en-US" dirty="0"/>
              <a:t>Two types of classes.</a:t>
            </a:r>
          </a:p>
        </p:txBody>
      </p:sp>
      <p:pic>
        <p:nvPicPr>
          <p:cNvPr id="21" name="Picture 20" descr="Graphical user interface, text, application&#10;&#10;Description automatically generated">
            <a:extLst>
              <a:ext uri="{FF2B5EF4-FFF2-40B4-BE49-F238E27FC236}">
                <a16:creationId xmlns:a16="http://schemas.microsoft.com/office/drawing/2014/main" id="{EC6DA00F-8F05-4232-8E10-C4FED3529C3A}"/>
              </a:ext>
            </a:extLst>
          </p:cNvPr>
          <p:cNvPicPr>
            <a:picLocks noChangeAspect="1"/>
          </p:cNvPicPr>
          <p:nvPr/>
        </p:nvPicPr>
        <p:blipFill>
          <a:blip r:embed="rId5"/>
          <a:stretch>
            <a:fillRect/>
          </a:stretch>
        </p:blipFill>
        <p:spPr>
          <a:xfrm>
            <a:off x="7658762" y="367219"/>
            <a:ext cx="2745583" cy="2422574"/>
          </a:xfrm>
          <a:custGeom>
            <a:avLst/>
            <a:gdLst/>
            <a:ahLst/>
            <a:cxnLst/>
            <a:rect l="l" t="t" r="r" b="b"/>
            <a:pathLst>
              <a:path w="5083992" h="2880518">
                <a:moveTo>
                  <a:pt x="0" y="0"/>
                </a:moveTo>
                <a:lnTo>
                  <a:pt x="5083992" y="0"/>
                </a:lnTo>
                <a:lnTo>
                  <a:pt x="5083992" y="2880518"/>
                </a:lnTo>
                <a:lnTo>
                  <a:pt x="0" y="2880518"/>
                </a:lnTo>
                <a:close/>
              </a:path>
            </a:pathLst>
          </a:custGeom>
        </p:spPr>
      </p:pic>
    </p:spTree>
    <p:extLst>
      <p:ext uri="{BB962C8B-B14F-4D97-AF65-F5344CB8AC3E}">
        <p14:creationId xmlns:p14="http://schemas.microsoft.com/office/powerpoint/2010/main" val="18193050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721" r="-2" b="-2"/>
          <a:stretch/>
        </p:blipFill>
        <p:spPr>
          <a:xfrm>
            <a:off x="6470186" y="2139974"/>
            <a:ext cx="4892073" cy="2771775"/>
          </a:xfrm>
          <a:custGeom>
            <a:avLst/>
            <a:gdLst/>
            <a:ahLst/>
            <a:cxnLst/>
            <a:rect l="l" t="t" r="r" b="b"/>
            <a:pathLst>
              <a:path w="5083992" h="2880518">
                <a:moveTo>
                  <a:pt x="0" y="0"/>
                </a:moveTo>
                <a:lnTo>
                  <a:pt x="5083992" y="0"/>
                </a:lnTo>
                <a:lnTo>
                  <a:pt x="5083992" y="2880518"/>
                </a:lnTo>
                <a:lnTo>
                  <a:pt x="0" y="2880518"/>
                </a:lnTo>
                <a:close/>
              </a:path>
            </a:pathLst>
          </a:custGeom>
        </p:spPr>
      </p:pic>
      <p:grpSp>
        <p:nvGrpSpPr>
          <p:cNvPr id="93" name="Group 78">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95" name="Freeform: Shape 79">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7" name="Oval 80">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8" name="Oval 81">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9" name="Freeform: Shape 82">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useBgFill="1">
        <p:nvSpPr>
          <p:cNvPr id="100" name="Rectangle 84">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Freeform: Shape 86">
            <a:extLst>
              <a:ext uri="{FF2B5EF4-FFF2-40B4-BE49-F238E27FC236}">
                <a16:creationId xmlns:a16="http://schemas.microsoft.com/office/drawing/2014/main" id="{746ECF6E-1937-4212-B2E3-E2F43AD7A2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2413"/>
            <a:ext cx="670118" cy="1080000"/>
          </a:xfrm>
          <a:custGeom>
            <a:avLst/>
            <a:gdLst>
              <a:gd name="connsiteX0" fmla="*/ 130118 w 670118"/>
              <a:gd name="connsiteY0" fmla="*/ 0 h 1080000"/>
              <a:gd name="connsiteX1" fmla="*/ 670118 w 670118"/>
              <a:gd name="connsiteY1" fmla="*/ 540000 h 1080000"/>
              <a:gd name="connsiteX2" fmla="*/ 130118 w 670118"/>
              <a:gd name="connsiteY2" fmla="*/ 1080000 h 1080000"/>
              <a:gd name="connsiteX3" fmla="*/ 21289 w 670118"/>
              <a:gd name="connsiteY3" fmla="*/ 1069029 h 1080000"/>
              <a:gd name="connsiteX4" fmla="*/ 0 w 670118"/>
              <a:gd name="connsiteY4" fmla="*/ 1062421 h 1080000"/>
              <a:gd name="connsiteX5" fmla="*/ 0 w 670118"/>
              <a:gd name="connsiteY5" fmla="*/ 17579 h 1080000"/>
              <a:gd name="connsiteX6" fmla="*/ 21289 w 670118"/>
              <a:gd name="connsiteY6" fmla="*/ 10971 h 1080000"/>
              <a:gd name="connsiteX7" fmla="*/ 130118 w 670118"/>
              <a:gd name="connsiteY7" fmla="*/ 0 h 10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0118" h="1080000">
                <a:moveTo>
                  <a:pt x="130118" y="0"/>
                </a:moveTo>
                <a:cubicBezTo>
                  <a:pt x="428352" y="0"/>
                  <a:pt x="670118" y="241766"/>
                  <a:pt x="670118" y="540000"/>
                </a:cubicBezTo>
                <a:cubicBezTo>
                  <a:pt x="670118" y="838234"/>
                  <a:pt x="428352" y="1080000"/>
                  <a:pt x="130118" y="1080000"/>
                </a:cubicBezTo>
                <a:cubicBezTo>
                  <a:pt x="92839" y="1080000"/>
                  <a:pt x="56442" y="1076223"/>
                  <a:pt x="21289" y="1069029"/>
                </a:cubicBezTo>
                <a:lnTo>
                  <a:pt x="0" y="1062421"/>
                </a:lnTo>
                <a:lnTo>
                  <a:pt x="0" y="17579"/>
                </a:lnTo>
                <a:lnTo>
                  <a:pt x="21289" y="10971"/>
                </a:lnTo>
                <a:cubicBezTo>
                  <a:pt x="56442" y="3778"/>
                  <a:pt x="92839" y="0"/>
                  <a:pt x="130118" y="0"/>
                </a:cubicBezTo>
                <a:close/>
              </a:path>
            </a:pathLst>
          </a:cu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89" name="Group 88">
            <a:extLst>
              <a:ext uri="{FF2B5EF4-FFF2-40B4-BE49-F238E27FC236}">
                <a16:creationId xmlns:a16="http://schemas.microsoft.com/office/drawing/2014/main" id="{7119AF2A-3C22-4BC0-A8C5-A077AA201C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47431" y="842413"/>
            <a:ext cx="762805" cy="734873"/>
            <a:chOff x="7950336" y="1300590"/>
            <a:chExt cx="762805" cy="734873"/>
          </a:xfrm>
        </p:grpSpPr>
        <p:sp>
          <p:nvSpPr>
            <p:cNvPr id="90" name="Freeform 5">
              <a:extLst>
                <a:ext uri="{FF2B5EF4-FFF2-40B4-BE49-F238E27FC236}">
                  <a16:creationId xmlns:a16="http://schemas.microsoft.com/office/drawing/2014/main" id="{E2A3E344-FE73-466B-9169-50D95B1DEB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1" name="Freeform 6">
              <a:extLst>
                <a:ext uri="{FF2B5EF4-FFF2-40B4-BE49-F238E27FC236}">
                  <a16:creationId xmlns:a16="http://schemas.microsoft.com/office/drawing/2014/main" id="{DEA66A1E-1BD8-4765-A717-BA22028078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2" name="Freeform 8">
              <a:extLst>
                <a:ext uri="{FF2B5EF4-FFF2-40B4-BE49-F238E27FC236}">
                  <a16:creationId xmlns:a16="http://schemas.microsoft.com/office/drawing/2014/main" id="{D12B08F5-F02D-4B4E-975E-C41ED7AA98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94" name="Freeform: Shape 93">
            <a:extLst>
              <a:ext uri="{FF2B5EF4-FFF2-40B4-BE49-F238E27FC236}">
                <a16:creationId xmlns:a16="http://schemas.microsoft.com/office/drawing/2014/main" id="{57B709FF-BFDC-4D26-9990-BC26F14D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695687" y="5744830"/>
            <a:ext cx="998223" cy="1262947"/>
          </a:xfrm>
          <a:custGeom>
            <a:avLst/>
            <a:gdLst>
              <a:gd name="connsiteX0" fmla="*/ 458223 w 998223"/>
              <a:gd name="connsiteY0" fmla="*/ 0 h 1262947"/>
              <a:gd name="connsiteX1" fmla="*/ 982597 w 998223"/>
              <a:gd name="connsiteY1" fmla="*/ 931034 h 1262947"/>
              <a:gd name="connsiteX2" fmla="*/ 987252 w 998223"/>
              <a:gd name="connsiteY2" fmla="*/ 938533 h 1262947"/>
              <a:gd name="connsiteX3" fmla="*/ 998223 w 998223"/>
              <a:gd name="connsiteY3" fmla="*/ 992947 h 1262947"/>
              <a:gd name="connsiteX4" fmla="*/ 458223 w 998223"/>
              <a:gd name="connsiteY4" fmla="*/ 1262947 h 1262947"/>
              <a:gd name="connsiteX5" fmla="*/ 448893 w 998223"/>
              <a:gd name="connsiteY5" fmla="*/ 1262476 h 1262947"/>
              <a:gd name="connsiteX6" fmla="*/ 0 w 998223"/>
              <a:gd name="connsiteY6" fmla="*/ 813583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8223" h="1262947">
                <a:moveTo>
                  <a:pt x="458223" y="0"/>
                </a:moveTo>
                <a:lnTo>
                  <a:pt x="982597" y="931034"/>
                </a:lnTo>
                <a:lnTo>
                  <a:pt x="987252" y="938533"/>
                </a:lnTo>
                <a:cubicBezTo>
                  <a:pt x="994446" y="956109"/>
                  <a:pt x="998223" y="974307"/>
                  <a:pt x="998223" y="992947"/>
                </a:cubicBezTo>
                <a:cubicBezTo>
                  <a:pt x="998223" y="1142064"/>
                  <a:pt x="756457" y="1262947"/>
                  <a:pt x="458223" y="1262947"/>
                </a:cubicBezTo>
                <a:lnTo>
                  <a:pt x="448893" y="1262476"/>
                </a:lnTo>
                <a:lnTo>
                  <a:pt x="0" y="813583"/>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27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6" name="Freeform: Shape 95">
            <a:extLst>
              <a:ext uri="{FF2B5EF4-FFF2-40B4-BE49-F238E27FC236}">
                <a16:creationId xmlns:a16="http://schemas.microsoft.com/office/drawing/2014/main" id="{6F427B2B-E8F7-4FF7-AA4D-580128383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5188044" y="6135961"/>
            <a:ext cx="540000" cy="976595"/>
          </a:xfrm>
          <a:custGeom>
            <a:avLst/>
            <a:gdLst>
              <a:gd name="connsiteX0" fmla="*/ 164903 w 540000"/>
              <a:gd name="connsiteY0" fmla="*/ 42436 h 976595"/>
              <a:gd name="connsiteX1" fmla="*/ 270000 w 540000"/>
              <a:gd name="connsiteY1" fmla="*/ 0 h 976595"/>
              <a:gd name="connsiteX2" fmla="*/ 540000 w 540000"/>
              <a:gd name="connsiteY2" fmla="*/ 540000 h 976595"/>
              <a:gd name="connsiteX3" fmla="*/ 539530 w 540000"/>
              <a:gd name="connsiteY3" fmla="*/ 549329 h 976595"/>
              <a:gd name="connsiteX4" fmla="*/ 112264 w 540000"/>
              <a:gd name="connsiteY4" fmla="*/ 976595 h 976595"/>
              <a:gd name="connsiteX5" fmla="*/ 79081 w 540000"/>
              <a:gd name="connsiteY5" fmla="*/ 921838 h 976595"/>
              <a:gd name="connsiteX6" fmla="*/ 0 w 540000"/>
              <a:gd name="connsiteY6" fmla="*/ 540000 h 976595"/>
              <a:gd name="connsiteX7" fmla="*/ 164903 w 540000"/>
              <a:gd name="connsiteY7" fmla="*/ 42436 h 976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0000" h="976595">
                <a:moveTo>
                  <a:pt x="164903" y="42436"/>
                </a:moveTo>
                <a:cubicBezTo>
                  <a:pt x="197206" y="15110"/>
                  <a:pt x="232721" y="0"/>
                  <a:pt x="270000" y="0"/>
                </a:cubicBezTo>
                <a:cubicBezTo>
                  <a:pt x="419117" y="0"/>
                  <a:pt x="540000" y="241766"/>
                  <a:pt x="540000" y="540000"/>
                </a:cubicBezTo>
                <a:lnTo>
                  <a:pt x="539530" y="549329"/>
                </a:lnTo>
                <a:lnTo>
                  <a:pt x="112264" y="976595"/>
                </a:lnTo>
                <a:lnTo>
                  <a:pt x="79081" y="921838"/>
                </a:lnTo>
                <a:cubicBezTo>
                  <a:pt x="30221" y="824117"/>
                  <a:pt x="0" y="689117"/>
                  <a:pt x="0" y="540000"/>
                </a:cubicBezTo>
                <a:cubicBezTo>
                  <a:pt x="0" y="316324"/>
                  <a:pt x="67997" y="124412"/>
                  <a:pt x="164903" y="4243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8</a:t>
            </a:fld>
            <a:endParaRPr lang="en-US">
              <a:solidFill>
                <a:schemeClr val="tx1">
                  <a:alpha val="80000"/>
                </a:schemeClr>
              </a:solidFill>
            </a:endParaRPr>
          </a:p>
        </p:txBody>
      </p:sp>
      <p:sp>
        <p:nvSpPr>
          <p:cNvPr id="56" name="Title 14">
            <a:extLst>
              <a:ext uri="{FF2B5EF4-FFF2-40B4-BE49-F238E27FC236}">
                <a16:creationId xmlns:a16="http://schemas.microsoft.com/office/drawing/2014/main" id="{C1711053-9C9D-44B6-ACF8-60DB21BFEC8B}"/>
              </a:ext>
            </a:extLst>
          </p:cNvPr>
          <p:cNvSpPr txBox="1">
            <a:spLocks/>
          </p:cNvSpPr>
          <p:nvPr/>
        </p:nvSpPr>
        <p:spPr>
          <a:xfrm>
            <a:off x="335059" y="313014"/>
            <a:ext cx="5437186" cy="623307"/>
          </a:xfrm>
          <a:prstGeom prst="rect">
            <a:avLst/>
          </a:prstGeom>
        </p:spPr>
        <p:txBody>
          <a:bodyPr vert="horz" wrap="square" lIns="0" tIns="0" rIns="0" bIns="0" rtlCol="0" anchor="b" anchorCtr="0">
            <a:normAutofit/>
          </a:bodyPr>
          <a:lstStyle>
            <a:lvl1pPr algn="l" defTabSz="914400" rtl="0" eaLnBrk="1" latinLnBrk="0" hangingPunct="1">
              <a:lnSpc>
                <a:spcPct val="90000"/>
              </a:lnSpc>
              <a:spcBef>
                <a:spcPct val="0"/>
              </a:spcBef>
              <a:buNone/>
              <a:defRPr lang="en-US" sz="6400" kern="1200">
                <a:solidFill>
                  <a:schemeClr val="tx1"/>
                </a:solidFill>
                <a:latin typeface="+mj-lt"/>
                <a:ea typeface="+mj-ea"/>
                <a:cs typeface="+mj-cs"/>
              </a:defRPr>
            </a:lvl1pPr>
          </a:lstStyle>
          <a:p>
            <a:pPr>
              <a:lnSpc>
                <a:spcPct val="100000"/>
              </a:lnSpc>
            </a:pPr>
            <a:r>
              <a:rPr lang="en-US" sz="2800" dirty="0"/>
              <a:t>UML Class Notation cont.</a:t>
            </a:r>
          </a:p>
        </p:txBody>
      </p:sp>
      <p:sp>
        <p:nvSpPr>
          <p:cNvPr id="58" name="Subtitle 15">
            <a:extLst>
              <a:ext uri="{FF2B5EF4-FFF2-40B4-BE49-F238E27FC236}">
                <a16:creationId xmlns:a16="http://schemas.microsoft.com/office/drawing/2014/main" id="{1FF43696-032D-42BD-9580-29E4CA3FC95C}"/>
              </a:ext>
            </a:extLst>
          </p:cNvPr>
          <p:cNvSpPr txBox="1">
            <a:spLocks/>
          </p:cNvSpPr>
          <p:nvPr/>
        </p:nvSpPr>
        <p:spPr>
          <a:xfrm>
            <a:off x="383382" y="2939463"/>
            <a:ext cx="10978877" cy="3370849"/>
          </a:xfrm>
          <a:prstGeom prst="rect">
            <a:avLst/>
          </a:prstGeom>
        </p:spPr>
        <p:txBody>
          <a:bodyPr vert="horz" wrap="square" lIns="0" tIns="0" rIns="0" bIns="0" rtlCol="0" anchor="t">
            <a:norm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None/>
              <a:defRPr sz="24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a:buFont typeface="Arial" panose="020B0604020202020204" pitchFamily="34" charset="0"/>
              <a:buChar char="•"/>
            </a:pPr>
            <a:r>
              <a:rPr lang="en-US" sz="1800" dirty="0"/>
              <a:t>Class name appears in the first partition</a:t>
            </a:r>
          </a:p>
          <a:p>
            <a:pPr marL="342900">
              <a:buFont typeface="Arial" panose="020B0604020202020204" pitchFamily="34" charset="0"/>
              <a:buChar char="•"/>
            </a:pPr>
            <a:r>
              <a:rPr lang="en-US" sz="1800" dirty="0"/>
              <a:t>Class Attributes, shown in second partition, map onto member variables (data members) in code.</a:t>
            </a:r>
          </a:p>
          <a:p>
            <a:pPr marL="800100" lvl="1"/>
            <a:r>
              <a:rPr lang="en-US" dirty="0"/>
              <a:t>Attribute type is shown after the colon.</a:t>
            </a:r>
          </a:p>
          <a:p>
            <a:pPr marL="342900">
              <a:buFont typeface="Arial" panose="020B0604020202020204" pitchFamily="34" charset="0"/>
              <a:buChar char="•"/>
            </a:pPr>
            <a:r>
              <a:rPr lang="en-US" sz="1800" dirty="0"/>
              <a:t>Class Operations are shown in the third partition. They are the services the class provides.</a:t>
            </a:r>
          </a:p>
          <a:p>
            <a:pPr marL="800100" lvl="1"/>
            <a:r>
              <a:rPr lang="en-US" dirty="0"/>
              <a:t>The return type is shown after the colon at the end of the method signature.</a:t>
            </a:r>
          </a:p>
          <a:p>
            <a:pPr marL="800100" lvl="1"/>
            <a:r>
              <a:rPr lang="en-US" dirty="0"/>
              <a:t>The return type of method parameters are shown after the colon following the parameter name. Operations map onto class methods in code</a:t>
            </a:r>
          </a:p>
        </p:txBody>
      </p:sp>
      <p:pic>
        <p:nvPicPr>
          <p:cNvPr id="5122" name="Picture 2" descr="Class Operations">
            <a:extLst>
              <a:ext uri="{FF2B5EF4-FFF2-40B4-BE49-F238E27FC236}">
                <a16:creationId xmlns:a16="http://schemas.microsoft.com/office/drawing/2014/main" id="{B23E2410-CE97-2E44-8322-3FE488C7A34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45559" y="792867"/>
            <a:ext cx="661670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60921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721" r="-2" b="-2"/>
          <a:stretch/>
        </p:blipFill>
        <p:spPr>
          <a:xfrm>
            <a:off x="7079616" y="2338047"/>
            <a:ext cx="4892073" cy="2771775"/>
          </a:xfrm>
          <a:custGeom>
            <a:avLst/>
            <a:gdLst/>
            <a:ahLst/>
            <a:cxnLst/>
            <a:rect l="l" t="t" r="r" b="b"/>
            <a:pathLst>
              <a:path w="5083992" h="2880518">
                <a:moveTo>
                  <a:pt x="0" y="0"/>
                </a:moveTo>
                <a:lnTo>
                  <a:pt x="5083992" y="0"/>
                </a:lnTo>
                <a:lnTo>
                  <a:pt x="5083992" y="2880518"/>
                </a:lnTo>
                <a:lnTo>
                  <a:pt x="0" y="2880518"/>
                </a:lnTo>
                <a:close/>
              </a:path>
            </a:pathLst>
          </a:custGeom>
        </p:spPr>
      </p:pic>
      <p:grpSp>
        <p:nvGrpSpPr>
          <p:cNvPr id="93" name="Group 78">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95" name="Freeform: Shape 79">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7" name="Oval 80">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8" name="Oval 81">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9" name="Freeform: Shape 82">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useBgFill="1">
        <p:nvSpPr>
          <p:cNvPr id="100" name="Rectangle 84">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Freeform: Shape 86">
            <a:extLst>
              <a:ext uri="{FF2B5EF4-FFF2-40B4-BE49-F238E27FC236}">
                <a16:creationId xmlns:a16="http://schemas.microsoft.com/office/drawing/2014/main" id="{746ECF6E-1937-4212-B2E3-E2F43AD7A2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2413"/>
            <a:ext cx="670118" cy="1080000"/>
          </a:xfrm>
          <a:custGeom>
            <a:avLst/>
            <a:gdLst>
              <a:gd name="connsiteX0" fmla="*/ 130118 w 670118"/>
              <a:gd name="connsiteY0" fmla="*/ 0 h 1080000"/>
              <a:gd name="connsiteX1" fmla="*/ 670118 w 670118"/>
              <a:gd name="connsiteY1" fmla="*/ 540000 h 1080000"/>
              <a:gd name="connsiteX2" fmla="*/ 130118 w 670118"/>
              <a:gd name="connsiteY2" fmla="*/ 1080000 h 1080000"/>
              <a:gd name="connsiteX3" fmla="*/ 21289 w 670118"/>
              <a:gd name="connsiteY3" fmla="*/ 1069029 h 1080000"/>
              <a:gd name="connsiteX4" fmla="*/ 0 w 670118"/>
              <a:gd name="connsiteY4" fmla="*/ 1062421 h 1080000"/>
              <a:gd name="connsiteX5" fmla="*/ 0 w 670118"/>
              <a:gd name="connsiteY5" fmla="*/ 17579 h 1080000"/>
              <a:gd name="connsiteX6" fmla="*/ 21289 w 670118"/>
              <a:gd name="connsiteY6" fmla="*/ 10971 h 1080000"/>
              <a:gd name="connsiteX7" fmla="*/ 130118 w 670118"/>
              <a:gd name="connsiteY7" fmla="*/ 0 h 10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0118" h="1080000">
                <a:moveTo>
                  <a:pt x="130118" y="0"/>
                </a:moveTo>
                <a:cubicBezTo>
                  <a:pt x="428352" y="0"/>
                  <a:pt x="670118" y="241766"/>
                  <a:pt x="670118" y="540000"/>
                </a:cubicBezTo>
                <a:cubicBezTo>
                  <a:pt x="670118" y="838234"/>
                  <a:pt x="428352" y="1080000"/>
                  <a:pt x="130118" y="1080000"/>
                </a:cubicBezTo>
                <a:cubicBezTo>
                  <a:pt x="92839" y="1080000"/>
                  <a:pt x="56442" y="1076223"/>
                  <a:pt x="21289" y="1069029"/>
                </a:cubicBezTo>
                <a:lnTo>
                  <a:pt x="0" y="1062421"/>
                </a:lnTo>
                <a:lnTo>
                  <a:pt x="0" y="17579"/>
                </a:lnTo>
                <a:lnTo>
                  <a:pt x="21289" y="10971"/>
                </a:lnTo>
                <a:cubicBezTo>
                  <a:pt x="56442" y="3778"/>
                  <a:pt x="92839" y="0"/>
                  <a:pt x="130118" y="0"/>
                </a:cubicBezTo>
                <a:close/>
              </a:path>
            </a:pathLst>
          </a:cu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89" name="Group 88">
            <a:extLst>
              <a:ext uri="{FF2B5EF4-FFF2-40B4-BE49-F238E27FC236}">
                <a16:creationId xmlns:a16="http://schemas.microsoft.com/office/drawing/2014/main" id="{7119AF2A-3C22-4BC0-A8C5-A077AA201C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47431" y="842413"/>
            <a:ext cx="762805" cy="734873"/>
            <a:chOff x="7950336" y="1300590"/>
            <a:chExt cx="762805" cy="734873"/>
          </a:xfrm>
        </p:grpSpPr>
        <p:sp>
          <p:nvSpPr>
            <p:cNvPr id="90" name="Freeform 5">
              <a:extLst>
                <a:ext uri="{FF2B5EF4-FFF2-40B4-BE49-F238E27FC236}">
                  <a16:creationId xmlns:a16="http://schemas.microsoft.com/office/drawing/2014/main" id="{E2A3E344-FE73-466B-9169-50D95B1DEB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1" name="Freeform 6">
              <a:extLst>
                <a:ext uri="{FF2B5EF4-FFF2-40B4-BE49-F238E27FC236}">
                  <a16:creationId xmlns:a16="http://schemas.microsoft.com/office/drawing/2014/main" id="{DEA66A1E-1BD8-4765-A717-BA22028078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2" name="Freeform 8">
              <a:extLst>
                <a:ext uri="{FF2B5EF4-FFF2-40B4-BE49-F238E27FC236}">
                  <a16:creationId xmlns:a16="http://schemas.microsoft.com/office/drawing/2014/main" id="{D12B08F5-F02D-4B4E-975E-C41ED7AA98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94" name="Freeform: Shape 93">
            <a:extLst>
              <a:ext uri="{FF2B5EF4-FFF2-40B4-BE49-F238E27FC236}">
                <a16:creationId xmlns:a16="http://schemas.microsoft.com/office/drawing/2014/main" id="{57B709FF-BFDC-4D26-9990-BC26F14D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695687" y="5744830"/>
            <a:ext cx="998223" cy="1262947"/>
          </a:xfrm>
          <a:custGeom>
            <a:avLst/>
            <a:gdLst>
              <a:gd name="connsiteX0" fmla="*/ 458223 w 998223"/>
              <a:gd name="connsiteY0" fmla="*/ 0 h 1262947"/>
              <a:gd name="connsiteX1" fmla="*/ 982597 w 998223"/>
              <a:gd name="connsiteY1" fmla="*/ 931034 h 1262947"/>
              <a:gd name="connsiteX2" fmla="*/ 987252 w 998223"/>
              <a:gd name="connsiteY2" fmla="*/ 938533 h 1262947"/>
              <a:gd name="connsiteX3" fmla="*/ 998223 w 998223"/>
              <a:gd name="connsiteY3" fmla="*/ 992947 h 1262947"/>
              <a:gd name="connsiteX4" fmla="*/ 458223 w 998223"/>
              <a:gd name="connsiteY4" fmla="*/ 1262947 h 1262947"/>
              <a:gd name="connsiteX5" fmla="*/ 448893 w 998223"/>
              <a:gd name="connsiteY5" fmla="*/ 1262476 h 1262947"/>
              <a:gd name="connsiteX6" fmla="*/ 0 w 998223"/>
              <a:gd name="connsiteY6" fmla="*/ 813583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8223" h="1262947">
                <a:moveTo>
                  <a:pt x="458223" y="0"/>
                </a:moveTo>
                <a:lnTo>
                  <a:pt x="982597" y="931034"/>
                </a:lnTo>
                <a:lnTo>
                  <a:pt x="987252" y="938533"/>
                </a:lnTo>
                <a:cubicBezTo>
                  <a:pt x="994446" y="956109"/>
                  <a:pt x="998223" y="974307"/>
                  <a:pt x="998223" y="992947"/>
                </a:cubicBezTo>
                <a:cubicBezTo>
                  <a:pt x="998223" y="1142064"/>
                  <a:pt x="756457" y="1262947"/>
                  <a:pt x="458223" y="1262947"/>
                </a:cubicBezTo>
                <a:lnTo>
                  <a:pt x="448893" y="1262476"/>
                </a:lnTo>
                <a:lnTo>
                  <a:pt x="0" y="813583"/>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27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6" name="Freeform: Shape 95">
            <a:extLst>
              <a:ext uri="{FF2B5EF4-FFF2-40B4-BE49-F238E27FC236}">
                <a16:creationId xmlns:a16="http://schemas.microsoft.com/office/drawing/2014/main" id="{6F427B2B-E8F7-4FF7-AA4D-580128383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5188044" y="6135961"/>
            <a:ext cx="540000" cy="976595"/>
          </a:xfrm>
          <a:custGeom>
            <a:avLst/>
            <a:gdLst>
              <a:gd name="connsiteX0" fmla="*/ 164903 w 540000"/>
              <a:gd name="connsiteY0" fmla="*/ 42436 h 976595"/>
              <a:gd name="connsiteX1" fmla="*/ 270000 w 540000"/>
              <a:gd name="connsiteY1" fmla="*/ 0 h 976595"/>
              <a:gd name="connsiteX2" fmla="*/ 540000 w 540000"/>
              <a:gd name="connsiteY2" fmla="*/ 540000 h 976595"/>
              <a:gd name="connsiteX3" fmla="*/ 539530 w 540000"/>
              <a:gd name="connsiteY3" fmla="*/ 549329 h 976595"/>
              <a:gd name="connsiteX4" fmla="*/ 112264 w 540000"/>
              <a:gd name="connsiteY4" fmla="*/ 976595 h 976595"/>
              <a:gd name="connsiteX5" fmla="*/ 79081 w 540000"/>
              <a:gd name="connsiteY5" fmla="*/ 921838 h 976595"/>
              <a:gd name="connsiteX6" fmla="*/ 0 w 540000"/>
              <a:gd name="connsiteY6" fmla="*/ 540000 h 976595"/>
              <a:gd name="connsiteX7" fmla="*/ 164903 w 540000"/>
              <a:gd name="connsiteY7" fmla="*/ 42436 h 976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0000" h="976595">
                <a:moveTo>
                  <a:pt x="164903" y="42436"/>
                </a:moveTo>
                <a:cubicBezTo>
                  <a:pt x="197206" y="15110"/>
                  <a:pt x="232721" y="0"/>
                  <a:pt x="270000" y="0"/>
                </a:cubicBezTo>
                <a:cubicBezTo>
                  <a:pt x="419117" y="0"/>
                  <a:pt x="540000" y="241766"/>
                  <a:pt x="540000" y="540000"/>
                </a:cubicBezTo>
                <a:lnTo>
                  <a:pt x="539530" y="549329"/>
                </a:lnTo>
                <a:lnTo>
                  <a:pt x="112264" y="976595"/>
                </a:lnTo>
                <a:lnTo>
                  <a:pt x="79081" y="921838"/>
                </a:lnTo>
                <a:cubicBezTo>
                  <a:pt x="30221" y="824117"/>
                  <a:pt x="0" y="689117"/>
                  <a:pt x="0" y="540000"/>
                </a:cubicBezTo>
                <a:cubicBezTo>
                  <a:pt x="0" y="316324"/>
                  <a:pt x="67997" y="124412"/>
                  <a:pt x="164903" y="4243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9</a:t>
            </a:fld>
            <a:endParaRPr lang="en-US">
              <a:solidFill>
                <a:schemeClr val="tx1">
                  <a:alpha val="80000"/>
                </a:schemeClr>
              </a:solidFill>
            </a:endParaRPr>
          </a:p>
        </p:txBody>
      </p:sp>
      <p:sp>
        <p:nvSpPr>
          <p:cNvPr id="56" name="Title 14">
            <a:extLst>
              <a:ext uri="{FF2B5EF4-FFF2-40B4-BE49-F238E27FC236}">
                <a16:creationId xmlns:a16="http://schemas.microsoft.com/office/drawing/2014/main" id="{C1711053-9C9D-44B6-ACF8-60DB21BFEC8B}"/>
              </a:ext>
            </a:extLst>
          </p:cNvPr>
          <p:cNvSpPr txBox="1">
            <a:spLocks/>
          </p:cNvSpPr>
          <p:nvPr/>
        </p:nvSpPr>
        <p:spPr>
          <a:xfrm>
            <a:off x="335059" y="313014"/>
            <a:ext cx="5437186" cy="623307"/>
          </a:xfrm>
          <a:prstGeom prst="rect">
            <a:avLst/>
          </a:prstGeom>
        </p:spPr>
        <p:txBody>
          <a:bodyPr vert="horz" wrap="square" lIns="0" tIns="0" rIns="0" bIns="0" rtlCol="0" anchor="b" anchorCtr="0">
            <a:normAutofit/>
          </a:bodyPr>
          <a:lstStyle>
            <a:lvl1pPr algn="l" defTabSz="914400" rtl="0" eaLnBrk="1" latinLnBrk="0" hangingPunct="1">
              <a:lnSpc>
                <a:spcPct val="90000"/>
              </a:lnSpc>
              <a:spcBef>
                <a:spcPct val="0"/>
              </a:spcBef>
              <a:buNone/>
              <a:defRPr lang="en-US" sz="6400" kern="1200">
                <a:solidFill>
                  <a:schemeClr val="tx1"/>
                </a:solidFill>
                <a:latin typeface="+mj-lt"/>
                <a:ea typeface="+mj-ea"/>
                <a:cs typeface="+mj-cs"/>
              </a:defRPr>
            </a:lvl1pPr>
          </a:lstStyle>
          <a:p>
            <a:pPr>
              <a:lnSpc>
                <a:spcPct val="100000"/>
              </a:lnSpc>
            </a:pPr>
            <a:r>
              <a:rPr lang="en-US" sz="3200" dirty="0"/>
              <a:t>Class Visibility</a:t>
            </a:r>
          </a:p>
        </p:txBody>
      </p:sp>
      <p:sp>
        <p:nvSpPr>
          <p:cNvPr id="58" name="Subtitle 15">
            <a:extLst>
              <a:ext uri="{FF2B5EF4-FFF2-40B4-BE49-F238E27FC236}">
                <a16:creationId xmlns:a16="http://schemas.microsoft.com/office/drawing/2014/main" id="{1FF43696-032D-42BD-9580-29E4CA3FC95C}"/>
              </a:ext>
            </a:extLst>
          </p:cNvPr>
          <p:cNvSpPr txBox="1">
            <a:spLocks/>
          </p:cNvSpPr>
          <p:nvPr/>
        </p:nvSpPr>
        <p:spPr>
          <a:xfrm>
            <a:off x="383382" y="2939463"/>
            <a:ext cx="10978877" cy="3370849"/>
          </a:xfrm>
          <a:prstGeom prst="rect">
            <a:avLst/>
          </a:prstGeom>
        </p:spPr>
        <p:txBody>
          <a:bodyPr vert="horz" wrap="square" lIns="0" tIns="0" rIns="0" bIns="0" rtlCol="0" anchor="t">
            <a:norm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None/>
              <a:defRPr sz="24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a:buFont typeface="Arial" panose="020B0604020202020204" pitchFamily="34" charset="0"/>
              <a:buChar char="•"/>
            </a:pPr>
            <a:endParaRPr lang="en-US" dirty="0"/>
          </a:p>
        </p:txBody>
      </p:sp>
      <p:pic>
        <p:nvPicPr>
          <p:cNvPr id="8194" name="Picture 2" descr="Class Visibility ">
            <a:extLst>
              <a:ext uri="{FF2B5EF4-FFF2-40B4-BE49-F238E27FC236}">
                <a16:creationId xmlns:a16="http://schemas.microsoft.com/office/drawing/2014/main" id="{F97D01D4-7F80-7841-BCA6-F6CAEFACBAB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99149" y="1212381"/>
            <a:ext cx="4366553" cy="172460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53A104F7-EF5F-9440-8A12-9A7AD75535DB}"/>
              </a:ext>
            </a:extLst>
          </p:cNvPr>
          <p:cNvSpPr txBox="1"/>
          <p:nvPr/>
        </p:nvSpPr>
        <p:spPr>
          <a:xfrm>
            <a:off x="312486" y="1024745"/>
            <a:ext cx="6019800" cy="2308324"/>
          </a:xfrm>
          <a:prstGeom prst="rect">
            <a:avLst/>
          </a:prstGeom>
          <a:noFill/>
        </p:spPr>
        <p:txBody>
          <a:bodyPr wrap="square" rtlCol="0">
            <a:spAutoFit/>
          </a:bodyPr>
          <a:lstStyle/>
          <a:p>
            <a:pPr marL="285750" indent="-285750">
              <a:buFont typeface="Arial" panose="020B0604020202020204" pitchFamily="34" charset="0"/>
              <a:buChar char="•"/>
            </a:pPr>
            <a:r>
              <a:rPr lang="en-US" dirty="0"/>
              <a:t>Classes, member variables, and methods can have access modifiers describing the Object-oriented principle of Encapsulation.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 - and the # symbols before an attribute and operation name in a class denote the visibility of the attribute ad operation.</a:t>
            </a:r>
          </a:p>
          <a:p>
            <a:pPr marL="285750" indent="-285750">
              <a:buFont typeface="Arial" panose="020B0604020202020204" pitchFamily="34" charset="0"/>
              <a:buChar char="•"/>
            </a:pPr>
            <a:endParaRPr lang="en-US" dirty="0"/>
          </a:p>
        </p:txBody>
      </p:sp>
      <p:graphicFrame>
        <p:nvGraphicFramePr>
          <p:cNvPr id="3" name="Table 2">
            <a:extLst>
              <a:ext uri="{FF2B5EF4-FFF2-40B4-BE49-F238E27FC236}">
                <a16:creationId xmlns:a16="http://schemas.microsoft.com/office/drawing/2014/main" id="{B307B985-2596-4C4B-9F86-DD0929C9998E}"/>
              </a:ext>
            </a:extLst>
          </p:cNvPr>
          <p:cNvGraphicFramePr>
            <a:graphicFrameLocks noGrp="1"/>
          </p:cNvGraphicFramePr>
          <p:nvPr>
            <p:extLst>
              <p:ext uri="{D42A27DB-BD31-4B8C-83A1-F6EECF244321}">
                <p14:modId xmlns:p14="http://schemas.microsoft.com/office/powerpoint/2010/main" val="2434183201"/>
              </p:ext>
            </p:extLst>
          </p:nvPr>
        </p:nvGraphicFramePr>
        <p:xfrm>
          <a:off x="1413686" y="3437010"/>
          <a:ext cx="9256525" cy="2466720"/>
        </p:xfrm>
        <a:graphic>
          <a:graphicData uri="http://schemas.openxmlformats.org/drawingml/2006/table">
            <a:tbl>
              <a:tblPr firstRow="1" bandRow="1">
                <a:tableStyleId>{7DF18680-E054-41AD-8BC1-D1AEF772440D}</a:tableStyleId>
              </a:tblPr>
              <a:tblGrid>
                <a:gridCol w="1884224">
                  <a:extLst>
                    <a:ext uri="{9D8B030D-6E8A-4147-A177-3AD203B41FA5}">
                      <a16:colId xmlns:a16="http://schemas.microsoft.com/office/drawing/2014/main" val="1063662044"/>
                    </a:ext>
                  </a:extLst>
                </a:gridCol>
                <a:gridCol w="1141831">
                  <a:extLst>
                    <a:ext uri="{9D8B030D-6E8A-4147-A177-3AD203B41FA5}">
                      <a16:colId xmlns:a16="http://schemas.microsoft.com/office/drawing/2014/main" val="965502185"/>
                    </a:ext>
                  </a:extLst>
                </a:gridCol>
                <a:gridCol w="6230470">
                  <a:extLst>
                    <a:ext uri="{9D8B030D-6E8A-4147-A177-3AD203B41FA5}">
                      <a16:colId xmlns:a16="http://schemas.microsoft.com/office/drawing/2014/main" val="2668628871"/>
                    </a:ext>
                  </a:extLst>
                </a:gridCol>
              </a:tblGrid>
              <a:tr h="493344">
                <a:tc>
                  <a:txBody>
                    <a:bodyPr/>
                    <a:lstStyle/>
                    <a:p>
                      <a:pPr algn="ctr"/>
                      <a:r>
                        <a:rPr lang="en-US" dirty="0"/>
                        <a:t>Modifier</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US" dirty="0"/>
                        <a:t>Symbols</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US" dirty="0"/>
                        <a:t>Description </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3945400441"/>
                  </a:ext>
                </a:extLst>
              </a:tr>
              <a:tr h="493344">
                <a:tc>
                  <a:txBody>
                    <a:bodyPr/>
                    <a:lstStyle/>
                    <a:p>
                      <a:pPr algn="ctr"/>
                      <a:r>
                        <a:rPr lang="en-US" dirty="0">
                          <a:solidFill>
                            <a:schemeClr val="tx1"/>
                          </a:solidFill>
                        </a:rPr>
                        <a:t>Public</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r>
                        <a:rPr lang="en-US" dirty="0">
                          <a:solidFill>
                            <a:schemeClr val="tx1"/>
                          </a:solidFill>
                        </a:rPr>
                        <a:t>Accessible for all elements within the namespace.</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77080242"/>
                  </a:ext>
                </a:extLst>
              </a:tr>
              <a:tr h="493344">
                <a:tc>
                  <a:txBody>
                    <a:bodyPr/>
                    <a:lstStyle/>
                    <a:p>
                      <a:pPr algn="ctr"/>
                      <a:r>
                        <a:rPr lang="en-US" dirty="0">
                          <a:solidFill>
                            <a:schemeClr val="tx1"/>
                          </a:solidFill>
                        </a:rPr>
                        <a:t>Private</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r>
                        <a:rPr lang="en-US" dirty="0">
                          <a:solidFill>
                            <a:schemeClr val="tx1"/>
                          </a:solidFill>
                        </a:rPr>
                        <a:t>Accessible for all elements within the class.</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18436184"/>
                  </a:ext>
                </a:extLst>
              </a:tr>
              <a:tr h="493344">
                <a:tc>
                  <a:txBody>
                    <a:bodyPr/>
                    <a:lstStyle/>
                    <a:p>
                      <a:pPr algn="ctr"/>
                      <a:r>
                        <a:rPr lang="en-US" dirty="0">
                          <a:solidFill>
                            <a:schemeClr val="tx1"/>
                          </a:solidFill>
                        </a:rPr>
                        <a:t>Protected</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r>
                        <a:rPr lang="en-US" dirty="0">
                          <a:solidFill>
                            <a:schemeClr val="tx1"/>
                          </a:solidFill>
                        </a:rPr>
                        <a:t>Accessible for all classes that inherited the class its declared in.</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40215021"/>
                  </a:ext>
                </a:extLst>
              </a:tr>
              <a:tr h="493344">
                <a:tc>
                  <a:txBody>
                    <a:bodyPr/>
                    <a:lstStyle/>
                    <a:p>
                      <a:pPr algn="ctr"/>
                      <a:r>
                        <a:rPr lang="en-US" dirty="0">
                          <a:solidFill>
                            <a:schemeClr val="tx1"/>
                          </a:solidFill>
                        </a:rPr>
                        <a:t>Internal </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r>
                        <a:rPr lang="en-US" dirty="0">
                          <a:solidFill>
                            <a:schemeClr val="tx1"/>
                          </a:solidFill>
                        </a:rPr>
                        <a:t>Accessible within the entire scope of the Assembly (project) </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89400881"/>
                  </a:ext>
                </a:extLst>
              </a:tr>
            </a:tbl>
          </a:graphicData>
        </a:graphic>
      </p:graphicFrame>
    </p:spTree>
    <p:extLst>
      <p:ext uri="{BB962C8B-B14F-4D97-AF65-F5344CB8AC3E}">
        <p14:creationId xmlns:p14="http://schemas.microsoft.com/office/powerpoint/2010/main" val="3937188887"/>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04751AB-E840-446F-8D49-E697067EC887}">
  <ds:schemaRefs>
    <ds:schemaRef ds:uri="http://schemas.microsoft.com/sharepoint/v3/contenttype/forms"/>
  </ds:schemaRefs>
</ds:datastoreItem>
</file>

<file path=customXml/itemProps2.xml><?xml version="1.0" encoding="utf-8"?>
<ds:datastoreItem xmlns:ds="http://schemas.openxmlformats.org/officeDocument/2006/customXml" ds:itemID="{50811A92-D464-4AC4-A396-BA73B10CEEA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3D float design</Template>
  <TotalTime>440</TotalTime>
  <Words>1777</Words>
  <Application>Microsoft Office PowerPoint</Application>
  <PresentationFormat>Widescreen</PresentationFormat>
  <Paragraphs>255</Paragraphs>
  <Slides>29</Slides>
  <Notes>25</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29</vt:i4>
      </vt:variant>
    </vt:vector>
  </HeadingPairs>
  <TitlesOfParts>
    <vt:vector size="40" baseType="lpstr">
      <vt:lpstr>Arial</vt:lpstr>
      <vt:lpstr>Calibri</vt:lpstr>
      <vt:lpstr>Courier New</vt:lpstr>
      <vt:lpstr>Gill Sans MT</vt:lpstr>
      <vt:lpstr>Gill Sans MT (Body)</vt:lpstr>
      <vt:lpstr>Roboto</vt:lpstr>
      <vt:lpstr>Source Sans Pro</vt:lpstr>
      <vt:lpstr>Times New Roman</vt:lpstr>
      <vt:lpstr>Walbaum Display</vt:lpstr>
      <vt:lpstr>Wingdings</vt:lpstr>
      <vt:lpstr>3DFloatVTI</vt:lpstr>
      <vt:lpstr>UML – Class Diagram</vt:lpstr>
      <vt:lpstr>Agenda</vt:lpstr>
      <vt:lpstr>Modeling</vt:lpstr>
      <vt:lpstr>What is UML?</vt:lpstr>
      <vt:lpstr>What is UML Class Diagram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Relationships Between Classes</vt:lpstr>
      <vt:lpstr>PowerPoint Presentation</vt:lpstr>
      <vt:lpstr>Inheritance cont.</vt:lpstr>
      <vt:lpstr>Association</vt:lpstr>
      <vt:lpstr>PowerPoint Presentation</vt:lpstr>
      <vt:lpstr>Aggregation</vt:lpstr>
      <vt:lpstr>Composition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 and A</vt:lpstr>
      <vt:lpstr>Summary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ULM – Class Diagram</dc:title>
  <dc:creator>natnael tsige</dc:creator>
  <cp:lastModifiedBy>Hilda Clement</cp:lastModifiedBy>
  <cp:revision>14</cp:revision>
  <dcterms:created xsi:type="dcterms:W3CDTF">2021-11-04T19:30:52Z</dcterms:created>
  <dcterms:modified xsi:type="dcterms:W3CDTF">2021-11-11T23:55:37Z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