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93" r:id="rId6"/>
    <p:sldId id="420" r:id="rId7"/>
    <p:sldId id="392" r:id="rId8"/>
    <p:sldId id="398" r:id="rId9"/>
    <p:sldId id="405" r:id="rId10"/>
    <p:sldId id="406" r:id="rId11"/>
    <p:sldId id="407" r:id="rId12"/>
    <p:sldId id="408" r:id="rId13"/>
    <p:sldId id="424" r:id="rId14"/>
    <p:sldId id="409" r:id="rId15"/>
    <p:sldId id="410" r:id="rId16"/>
    <p:sldId id="400" r:id="rId17"/>
    <p:sldId id="397" r:id="rId18"/>
    <p:sldId id="411" r:id="rId19"/>
    <p:sldId id="399" r:id="rId20"/>
    <p:sldId id="412" r:id="rId21"/>
    <p:sldId id="401" r:id="rId22"/>
    <p:sldId id="404" r:id="rId23"/>
    <p:sldId id="414" r:id="rId24"/>
    <p:sldId id="415" r:id="rId25"/>
    <p:sldId id="416" r:id="rId26"/>
    <p:sldId id="421" r:id="rId27"/>
    <p:sldId id="417" r:id="rId28"/>
    <p:sldId id="418" r:id="rId29"/>
    <p:sldId id="419" r:id="rId30"/>
    <p:sldId id="268" r:id="rId31"/>
    <p:sldId id="321" r:id="rId32"/>
    <p:sldId id="423"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3" autoAdjust="0"/>
    <p:restoredTop sz="71328" autoAdjust="0"/>
  </p:normalViewPr>
  <p:slideViewPr>
    <p:cSldViewPr snapToGrid="0">
      <p:cViewPr varScale="1">
        <p:scale>
          <a:sx n="60" d="100"/>
          <a:sy n="60" d="100"/>
        </p:scale>
        <p:origin x="1445" y="5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nael tsige" userId="bb20392e140acb46" providerId="LiveId" clId="{C58E21A0-54C6-47C0-A997-086C9350762C}"/>
    <pc:docChg chg="modSld">
      <pc:chgData name="natnael tsige" userId="bb20392e140acb46" providerId="LiveId" clId="{C58E21A0-54C6-47C0-A997-086C9350762C}" dt="2021-11-12T18:59:01.780" v="0" actId="20577"/>
      <pc:docMkLst>
        <pc:docMk/>
      </pc:docMkLst>
      <pc:sldChg chg="modNotesTx">
        <pc:chgData name="natnael tsige" userId="bb20392e140acb46" providerId="LiveId" clId="{C58E21A0-54C6-47C0-A997-086C9350762C}" dt="2021-11-12T18:59:01.780" v="0" actId="20577"/>
        <pc:sldMkLst>
          <pc:docMk/>
          <pc:sldMk cId="1819305093" sldId="40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87ED9-F3BD-4F7F-81CA-E8AA57DD1F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3BB492-4D96-4D57-BF14-9FA63FCC932A}">
      <dgm:prSet/>
      <dgm:spPr/>
      <dgm:t>
        <a:bodyPr/>
        <a:lstStyle/>
        <a:p>
          <a:r>
            <a:rPr lang="en-US" dirty="0"/>
            <a:t>A class represents a concept which encapsulates state (attributes) and behaviors (operations).</a:t>
          </a:r>
        </a:p>
      </dgm:t>
    </dgm:pt>
    <dgm:pt modelId="{4AA7C93C-BB9C-42F1-9BBA-DACFF7E28D3D}" type="parTrans" cxnId="{E073A4A5-E438-4248-80A7-F38CC60B1A15}">
      <dgm:prSet/>
      <dgm:spPr/>
      <dgm:t>
        <a:bodyPr/>
        <a:lstStyle/>
        <a:p>
          <a:endParaRPr lang="en-US"/>
        </a:p>
      </dgm:t>
    </dgm:pt>
    <dgm:pt modelId="{B16CFF8F-A42B-416C-8B1A-1E7BB21D0636}" type="sibTrans" cxnId="{E073A4A5-E438-4248-80A7-F38CC60B1A15}">
      <dgm:prSet/>
      <dgm:spPr/>
      <dgm:t>
        <a:bodyPr/>
        <a:lstStyle/>
        <a:p>
          <a:endParaRPr lang="en-US"/>
        </a:p>
      </dgm:t>
    </dgm:pt>
    <dgm:pt modelId="{76255C3B-42D7-4C3E-B656-58CF562B17EC}">
      <dgm:prSet/>
      <dgm:spPr/>
      <dgm:t>
        <a:bodyPr/>
        <a:lstStyle/>
        <a:p>
          <a:r>
            <a:rPr lang="en-US"/>
            <a:t>Each attribute has type.</a:t>
          </a:r>
        </a:p>
      </dgm:t>
    </dgm:pt>
    <dgm:pt modelId="{EA35F4EF-66E2-4CC2-AAE2-53E90535C26D}" type="parTrans" cxnId="{44746928-4AD2-4958-A7FA-50B76B069648}">
      <dgm:prSet/>
      <dgm:spPr/>
      <dgm:t>
        <a:bodyPr/>
        <a:lstStyle/>
        <a:p>
          <a:endParaRPr lang="en-US"/>
        </a:p>
      </dgm:t>
    </dgm:pt>
    <dgm:pt modelId="{86293175-BCC4-40E6-95E1-E43C14D96DD6}" type="sibTrans" cxnId="{44746928-4AD2-4958-A7FA-50B76B069648}">
      <dgm:prSet/>
      <dgm:spPr/>
      <dgm:t>
        <a:bodyPr/>
        <a:lstStyle/>
        <a:p>
          <a:endParaRPr lang="en-US"/>
        </a:p>
      </dgm:t>
    </dgm:pt>
    <dgm:pt modelId="{25254331-EAF4-4CA5-ACE1-AF5D91DA8B56}">
      <dgm:prSet/>
      <dgm:spPr/>
      <dgm:t>
        <a:bodyPr/>
        <a:lstStyle/>
        <a:p>
          <a:r>
            <a:rPr lang="en-US"/>
            <a:t>Each operation has a signature.</a:t>
          </a:r>
        </a:p>
      </dgm:t>
    </dgm:pt>
    <dgm:pt modelId="{7A6A62AE-062D-49A2-B5F1-395D56821F3B}" type="parTrans" cxnId="{2C8649F4-4000-42C6-8927-C1CDA74D4B68}">
      <dgm:prSet/>
      <dgm:spPr/>
      <dgm:t>
        <a:bodyPr/>
        <a:lstStyle/>
        <a:p>
          <a:endParaRPr lang="en-US"/>
        </a:p>
      </dgm:t>
    </dgm:pt>
    <dgm:pt modelId="{6B5F88E2-38E1-41EF-ACDE-513BE8E21F03}" type="sibTrans" cxnId="{2C8649F4-4000-42C6-8927-C1CDA74D4B68}">
      <dgm:prSet/>
      <dgm:spPr/>
      <dgm:t>
        <a:bodyPr/>
        <a:lstStyle/>
        <a:p>
          <a:endParaRPr lang="en-US"/>
        </a:p>
      </dgm:t>
    </dgm:pt>
    <dgm:pt modelId="{DB322DCA-E701-4B68-8B68-B41977439757}">
      <dgm:prSet/>
      <dgm:spPr/>
      <dgm:t>
        <a:bodyPr/>
        <a:lstStyle/>
        <a:p>
          <a:r>
            <a:rPr lang="en-US"/>
            <a:t>In a class diagram, the class name is the </a:t>
          </a:r>
          <a:r>
            <a:rPr lang="en-US" i="1"/>
            <a:t>only mandatory information.</a:t>
          </a:r>
          <a:endParaRPr lang="en-US"/>
        </a:p>
      </dgm:t>
    </dgm:pt>
    <dgm:pt modelId="{71830793-795C-42B3-AA39-F6CD3B0FB739}" type="parTrans" cxnId="{8939960D-5ECC-4D39-BEBC-67FCC709392F}">
      <dgm:prSet/>
      <dgm:spPr/>
      <dgm:t>
        <a:bodyPr/>
        <a:lstStyle/>
        <a:p>
          <a:endParaRPr lang="en-US"/>
        </a:p>
      </dgm:t>
    </dgm:pt>
    <dgm:pt modelId="{7F379D37-0BE1-4DE7-A19F-7B7C25B27249}" type="sibTrans" cxnId="{8939960D-5ECC-4D39-BEBC-67FCC709392F}">
      <dgm:prSet/>
      <dgm:spPr/>
      <dgm:t>
        <a:bodyPr/>
        <a:lstStyle/>
        <a:p>
          <a:endParaRPr lang="en-US"/>
        </a:p>
      </dgm:t>
    </dgm:pt>
    <dgm:pt modelId="{03714127-BB06-47C8-A489-96AE2FBB0B44}" type="pres">
      <dgm:prSet presAssocID="{0AE87ED9-F3BD-4F7F-81CA-E8AA57DD1F2C}" presName="vert0" presStyleCnt="0">
        <dgm:presLayoutVars>
          <dgm:dir/>
          <dgm:animOne val="branch"/>
          <dgm:animLvl val="lvl"/>
        </dgm:presLayoutVars>
      </dgm:prSet>
      <dgm:spPr/>
    </dgm:pt>
    <dgm:pt modelId="{E6779BC5-5EF0-42E8-B04E-3EB4F54373AB}" type="pres">
      <dgm:prSet presAssocID="{0F3BB492-4D96-4D57-BF14-9FA63FCC932A}" presName="thickLine" presStyleLbl="alignNode1" presStyleIdx="0" presStyleCnt="4"/>
      <dgm:spPr/>
    </dgm:pt>
    <dgm:pt modelId="{FE7EBD6D-0CEC-4259-82AD-17B13217C45E}" type="pres">
      <dgm:prSet presAssocID="{0F3BB492-4D96-4D57-BF14-9FA63FCC932A}" presName="horz1" presStyleCnt="0"/>
      <dgm:spPr/>
    </dgm:pt>
    <dgm:pt modelId="{F87E6E83-7123-40A1-9BD8-906CC63EAA16}" type="pres">
      <dgm:prSet presAssocID="{0F3BB492-4D96-4D57-BF14-9FA63FCC932A}" presName="tx1" presStyleLbl="revTx" presStyleIdx="0" presStyleCnt="4"/>
      <dgm:spPr/>
    </dgm:pt>
    <dgm:pt modelId="{087ED58A-8AE5-4FD5-AC64-7B9540D044D5}" type="pres">
      <dgm:prSet presAssocID="{0F3BB492-4D96-4D57-BF14-9FA63FCC932A}" presName="vert1" presStyleCnt="0"/>
      <dgm:spPr/>
    </dgm:pt>
    <dgm:pt modelId="{7B5704DD-C01B-4620-BFE1-066B4F2F1E95}" type="pres">
      <dgm:prSet presAssocID="{76255C3B-42D7-4C3E-B656-58CF562B17EC}" presName="thickLine" presStyleLbl="alignNode1" presStyleIdx="1" presStyleCnt="4"/>
      <dgm:spPr/>
    </dgm:pt>
    <dgm:pt modelId="{2E4D2975-4F34-4F69-9344-9E72A044900F}" type="pres">
      <dgm:prSet presAssocID="{76255C3B-42D7-4C3E-B656-58CF562B17EC}" presName="horz1" presStyleCnt="0"/>
      <dgm:spPr/>
    </dgm:pt>
    <dgm:pt modelId="{455F90BC-A318-4F86-8085-FDA10619D51A}" type="pres">
      <dgm:prSet presAssocID="{76255C3B-42D7-4C3E-B656-58CF562B17EC}" presName="tx1" presStyleLbl="revTx" presStyleIdx="1" presStyleCnt="4"/>
      <dgm:spPr/>
    </dgm:pt>
    <dgm:pt modelId="{C785BC28-F60F-47C6-8374-02303EBDBFCE}" type="pres">
      <dgm:prSet presAssocID="{76255C3B-42D7-4C3E-B656-58CF562B17EC}" presName="vert1" presStyleCnt="0"/>
      <dgm:spPr/>
    </dgm:pt>
    <dgm:pt modelId="{160166BE-C002-4E82-9BF9-27B88E2AA1E0}" type="pres">
      <dgm:prSet presAssocID="{25254331-EAF4-4CA5-ACE1-AF5D91DA8B56}" presName="thickLine" presStyleLbl="alignNode1" presStyleIdx="2" presStyleCnt="4"/>
      <dgm:spPr/>
    </dgm:pt>
    <dgm:pt modelId="{C35E63E4-5BAD-4CEA-B307-F51007BA1F52}" type="pres">
      <dgm:prSet presAssocID="{25254331-EAF4-4CA5-ACE1-AF5D91DA8B56}" presName="horz1" presStyleCnt="0"/>
      <dgm:spPr/>
    </dgm:pt>
    <dgm:pt modelId="{91FF18D7-1212-4525-BC63-EF93D04BF57E}" type="pres">
      <dgm:prSet presAssocID="{25254331-EAF4-4CA5-ACE1-AF5D91DA8B56}" presName="tx1" presStyleLbl="revTx" presStyleIdx="2" presStyleCnt="4"/>
      <dgm:spPr/>
    </dgm:pt>
    <dgm:pt modelId="{008BC8DC-DF09-4D77-B3DC-98EDD3DB0AD2}" type="pres">
      <dgm:prSet presAssocID="{25254331-EAF4-4CA5-ACE1-AF5D91DA8B56}" presName="vert1" presStyleCnt="0"/>
      <dgm:spPr/>
    </dgm:pt>
    <dgm:pt modelId="{107B9A0C-F95D-4E1B-932D-6D3EAEABCE69}" type="pres">
      <dgm:prSet presAssocID="{DB322DCA-E701-4B68-8B68-B41977439757}" presName="thickLine" presStyleLbl="alignNode1" presStyleIdx="3" presStyleCnt="4"/>
      <dgm:spPr/>
    </dgm:pt>
    <dgm:pt modelId="{14037854-7F91-490A-8595-8296CEF6D8F3}" type="pres">
      <dgm:prSet presAssocID="{DB322DCA-E701-4B68-8B68-B41977439757}" presName="horz1" presStyleCnt="0"/>
      <dgm:spPr/>
    </dgm:pt>
    <dgm:pt modelId="{D90E6336-2721-48A8-9301-CC71E12F5191}" type="pres">
      <dgm:prSet presAssocID="{DB322DCA-E701-4B68-8B68-B41977439757}" presName="tx1" presStyleLbl="revTx" presStyleIdx="3" presStyleCnt="4"/>
      <dgm:spPr/>
    </dgm:pt>
    <dgm:pt modelId="{731F7A59-840B-4230-B502-410F878017DE}" type="pres">
      <dgm:prSet presAssocID="{DB322DCA-E701-4B68-8B68-B41977439757}" presName="vert1" presStyleCnt="0"/>
      <dgm:spPr/>
    </dgm:pt>
  </dgm:ptLst>
  <dgm:cxnLst>
    <dgm:cxn modelId="{8939960D-5ECC-4D39-BEBC-67FCC709392F}" srcId="{0AE87ED9-F3BD-4F7F-81CA-E8AA57DD1F2C}" destId="{DB322DCA-E701-4B68-8B68-B41977439757}" srcOrd="3" destOrd="0" parTransId="{71830793-795C-42B3-AA39-F6CD3B0FB739}" sibTransId="{7F379D37-0BE1-4DE7-A19F-7B7C25B27249}"/>
    <dgm:cxn modelId="{3C7B7D24-6093-44CB-ADE1-A1D28F8F4102}" type="presOf" srcId="{25254331-EAF4-4CA5-ACE1-AF5D91DA8B56}" destId="{91FF18D7-1212-4525-BC63-EF93D04BF57E}" srcOrd="0" destOrd="0" presId="urn:microsoft.com/office/officeart/2008/layout/LinedList"/>
    <dgm:cxn modelId="{44746928-4AD2-4958-A7FA-50B76B069648}" srcId="{0AE87ED9-F3BD-4F7F-81CA-E8AA57DD1F2C}" destId="{76255C3B-42D7-4C3E-B656-58CF562B17EC}" srcOrd="1" destOrd="0" parTransId="{EA35F4EF-66E2-4CC2-AAE2-53E90535C26D}" sibTransId="{86293175-BCC4-40E6-95E1-E43C14D96DD6}"/>
    <dgm:cxn modelId="{4FF9D92A-14BA-425A-A033-2406460CCFEC}" type="presOf" srcId="{0AE87ED9-F3BD-4F7F-81CA-E8AA57DD1F2C}" destId="{03714127-BB06-47C8-A489-96AE2FBB0B44}" srcOrd="0" destOrd="0" presId="urn:microsoft.com/office/officeart/2008/layout/LinedList"/>
    <dgm:cxn modelId="{E073A4A5-E438-4248-80A7-F38CC60B1A15}" srcId="{0AE87ED9-F3BD-4F7F-81CA-E8AA57DD1F2C}" destId="{0F3BB492-4D96-4D57-BF14-9FA63FCC932A}" srcOrd="0" destOrd="0" parTransId="{4AA7C93C-BB9C-42F1-9BBA-DACFF7E28D3D}" sibTransId="{B16CFF8F-A42B-416C-8B1A-1E7BB21D0636}"/>
    <dgm:cxn modelId="{B83EB4E1-209C-43EE-83E1-82F596BD4E19}" type="presOf" srcId="{DB322DCA-E701-4B68-8B68-B41977439757}" destId="{D90E6336-2721-48A8-9301-CC71E12F5191}" srcOrd="0" destOrd="0" presId="urn:microsoft.com/office/officeart/2008/layout/LinedList"/>
    <dgm:cxn modelId="{84E4B7ED-763B-4E1F-8372-32E4F739765A}" type="presOf" srcId="{76255C3B-42D7-4C3E-B656-58CF562B17EC}" destId="{455F90BC-A318-4F86-8085-FDA10619D51A}" srcOrd="0" destOrd="0" presId="urn:microsoft.com/office/officeart/2008/layout/LinedList"/>
    <dgm:cxn modelId="{2C8649F4-4000-42C6-8927-C1CDA74D4B68}" srcId="{0AE87ED9-F3BD-4F7F-81CA-E8AA57DD1F2C}" destId="{25254331-EAF4-4CA5-ACE1-AF5D91DA8B56}" srcOrd="2" destOrd="0" parTransId="{7A6A62AE-062D-49A2-B5F1-395D56821F3B}" sibTransId="{6B5F88E2-38E1-41EF-ACDE-513BE8E21F03}"/>
    <dgm:cxn modelId="{C89ECCF7-F8F0-47AA-B471-48F88F0ECCFE}" type="presOf" srcId="{0F3BB492-4D96-4D57-BF14-9FA63FCC932A}" destId="{F87E6E83-7123-40A1-9BD8-906CC63EAA16}" srcOrd="0" destOrd="0" presId="urn:microsoft.com/office/officeart/2008/layout/LinedList"/>
    <dgm:cxn modelId="{0BBF99A7-1ADE-46B4-9E1D-3C44B1137C35}" type="presParOf" srcId="{03714127-BB06-47C8-A489-96AE2FBB0B44}" destId="{E6779BC5-5EF0-42E8-B04E-3EB4F54373AB}" srcOrd="0" destOrd="0" presId="urn:microsoft.com/office/officeart/2008/layout/LinedList"/>
    <dgm:cxn modelId="{096757C4-93C7-4852-AC2B-7E3D67FE3DC8}" type="presParOf" srcId="{03714127-BB06-47C8-A489-96AE2FBB0B44}" destId="{FE7EBD6D-0CEC-4259-82AD-17B13217C45E}" srcOrd="1" destOrd="0" presId="urn:microsoft.com/office/officeart/2008/layout/LinedList"/>
    <dgm:cxn modelId="{EC17D5AF-AFA1-4AC7-B09C-7150C97BA97D}" type="presParOf" srcId="{FE7EBD6D-0CEC-4259-82AD-17B13217C45E}" destId="{F87E6E83-7123-40A1-9BD8-906CC63EAA16}" srcOrd="0" destOrd="0" presId="urn:microsoft.com/office/officeart/2008/layout/LinedList"/>
    <dgm:cxn modelId="{70BD761F-A7CB-45F3-82D8-ECB01B7AE4CE}" type="presParOf" srcId="{FE7EBD6D-0CEC-4259-82AD-17B13217C45E}" destId="{087ED58A-8AE5-4FD5-AC64-7B9540D044D5}" srcOrd="1" destOrd="0" presId="urn:microsoft.com/office/officeart/2008/layout/LinedList"/>
    <dgm:cxn modelId="{30BC6A6F-E183-4872-BDC9-4A9DCC44071D}" type="presParOf" srcId="{03714127-BB06-47C8-A489-96AE2FBB0B44}" destId="{7B5704DD-C01B-4620-BFE1-066B4F2F1E95}" srcOrd="2" destOrd="0" presId="urn:microsoft.com/office/officeart/2008/layout/LinedList"/>
    <dgm:cxn modelId="{C54DE709-F441-4642-AD7A-D9CF7E220837}" type="presParOf" srcId="{03714127-BB06-47C8-A489-96AE2FBB0B44}" destId="{2E4D2975-4F34-4F69-9344-9E72A044900F}" srcOrd="3" destOrd="0" presId="urn:microsoft.com/office/officeart/2008/layout/LinedList"/>
    <dgm:cxn modelId="{01234A98-8F2B-4933-9135-5D054F0D6669}" type="presParOf" srcId="{2E4D2975-4F34-4F69-9344-9E72A044900F}" destId="{455F90BC-A318-4F86-8085-FDA10619D51A}" srcOrd="0" destOrd="0" presId="urn:microsoft.com/office/officeart/2008/layout/LinedList"/>
    <dgm:cxn modelId="{D563E9C8-3A06-487A-B55F-4536C5D7375B}" type="presParOf" srcId="{2E4D2975-4F34-4F69-9344-9E72A044900F}" destId="{C785BC28-F60F-47C6-8374-02303EBDBFCE}" srcOrd="1" destOrd="0" presId="urn:microsoft.com/office/officeart/2008/layout/LinedList"/>
    <dgm:cxn modelId="{2E6B8890-4294-4FCA-B0B5-AEA20F7A9E7D}" type="presParOf" srcId="{03714127-BB06-47C8-A489-96AE2FBB0B44}" destId="{160166BE-C002-4E82-9BF9-27B88E2AA1E0}" srcOrd="4" destOrd="0" presId="urn:microsoft.com/office/officeart/2008/layout/LinedList"/>
    <dgm:cxn modelId="{3648AA8B-4812-4290-81F9-077A1CEBA793}" type="presParOf" srcId="{03714127-BB06-47C8-A489-96AE2FBB0B44}" destId="{C35E63E4-5BAD-4CEA-B307-F51007BA1F52}" srcOrd="5" destOrd="0" presId="urn:microsoft.com/office/officeart/2008/layout/LinedList"/>
    <dgm:cxn modelId="{AC5C6792-7BF9-450D-989F-D0853CC6DC09}" type="presParOf" srcId="{C35E63E4-5BAD-4CEA-B307-F51007BA1F52}" destId="{91FF18D7-1212-4525-BC63-EF93D04BF57E}" srcOrd="0" destOrd="0" presId="urn:microsoft.com/office/officeart/2008/layout/LinedList"/>
    <dgm:cxn modelId="{3734BAAF-7646-40C1-84DA-C95CBA4A4CA0}" type="presParOf" srcId="{C35E63E4-5BAD-4CEA-B307-F51007BA1F52}" destId="{008BC8DC-DF09-4D77-B3DC-98EDD3DB0AD2}" srcOrd="1" destOrd="0" presId="urn:microsoft.com/office/officeart/2008/layout/LinedList"/>
    <dgm:cxn modelId="{D5759600-7E09-406B-96F3-B753A2A9C798}" type="presParOf" srcId="{03714127-BB06-47C8-A489-96AE2FBB0B44}" destId="{107B9A0C-F95D-4E1B-932D-6D3EAEABCE69}" srcOrd="6" destOrd="0" presId="urn:microsoft.com/office/officeart/2008/layout/LinedList"/>
    <dgm:cxn modelId="{6E5FC1EF-E7F8-4AC5-A305-C6F48CC33CDF}" type="presParOf" srcId="{03714127-BB06-47C8-A489-96AE2FBB0B44}" destId="{14037854-7F91-490A-8595-8296CEF6D8F3}" srcOrd="7" destOrd="0" presId="urn:microsoft.com/office/officeart/2008/layout/LinedList"/>
    <dgm:cxn modelId="{41D46174-3794-4757-A306-C84F6D6D155C}" type="presParOf" srcId="{14037854-7F91-490A-8595-8296CEF6D8F3}" destId="{D90E6336-2721-48A8-9301-CC71E12F5191}" srcOrd="0" destOrd="0" presId="urn:microsoft.com/office/officeart/2008/layout/LinedList"/>
    <dgm:cxn modelId="{862E485F-DF98-4464-9FE5-A70AF7742FA0}" type="presParOf" srcId="{14037854-7F91-490A-8595-8296CEF6D8F3}" destId="{731F7A59-840B-4230-B502-410F878017D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9BC5-5EF0-42E8-B04E-3EB4F54373AB}">
      <dsp:nvSpPr>
        <dsp:cNvPr id="0" name=""/>
        <dsp:cNvSpPr/>
      </dsp:nvSpPr>
      <dsp:spPr>
        <a:xfrm>
          <a:off x="0" y="0"/>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E6E83-7123-40A1-9BD8-906CC63EAA16}">
      <dsp:nvSpPr>
        <dsp:cNvPr id="0" name=""/>
        <dsp:cNvSpPr/>
      </dsp:nvSpPr>
      <dsp:spPr>
        <a:xfrm>
          <a:off x="0" y="0"/>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 class represents a concept which encapsulates state (attributes) and behaviors (operations).</a:t>
          </a:r>
        </a:p>
      </dsp:txBody>
      <dsp:txXfrm>
        <a:off x="0" y="0"/>
        <a:ext cx="5867480" cy="1109602"/>
      </dsp:txXfrm>
    </dsp:sp>
    <dsp:sp modelId="{7B5704DD-C01B-4620-BFE1-066B4F2F1E95}">
      <dsp:nvSpPr>
        <dsp:cNvPr id="0" name=""/>
        <dsp:cNvSpPr/>
      </dsp:nvSpPr>
      <dsp:spPr>
        <a:xfrm>
          <a:off x="0" y="1109602"/>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F90BC-A318-4F86-8085-FDA10619D51A}">
      <dsp:nvSpPr>
        <dsp:cNvPr id="0" name=""/>
        <dsp:cNvSpPr/>
      </dsp:nvSpPr>
      <dsp:spPr>
        <a:xfrm>
          <a:off x="0" y="1109602"/>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attribute has type.</a:t>
          </a:r>
        </a:p>
      </dsp:txBody>
      <dsp:txXfrm>
        <a:off x="0" y="1109602"/>
        <a:ext cx="5867480" cy="1109602"/>
      </dsp:txXfrm>
    </dsp:sp>
    <dsp:sp modelId="{160166BE-C002-4E82-9BF9-27B88E2AA1E0}">
      <dsp:nvSpPr>
        <dsp:cNvPr id="0" name=""/>
        <dsp:cNvSpPr/>
      </dsp:nvSpPr>
      <dsp:spPr>
        <a:xfrm>
          <a:off x="0" y="2219205"/>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F18D7-1212-4525-BC63-EF93D04BF57E}">
      <dsp:nvSpPr>
        <dsp:cNvPr id="0" name=""/>
        <dsp:cNvSpPr/>
      </dsp:nvSpPr>
      <dsp:spPr>
        <a:xfrm>
          <a:off x="0" y="2219205"/>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operation has a signature.</a:t>
          </a:r>
        </a:p>
      </dsp:txBody>
      <dsp:txXfrm>
        <a:off x="0" y="2219205"/>
        <a:ext cx="5867480" cy="1109602"/>
      </dsp:txXfrm>
    </dsp:sp>
    <dsp:sp modelId="{107B9A0C-F95D-4E1B-932D-6D3EAEABCE69}">
      <dsp:nvSpPr>
        <dsp:cNvPr id="0" name=""/>
        <dsp:cNvSpPr/>
      </dsp:nvSpPr>
      <dsp:spPr>
        <a:xfrm>
          <a:off x="0" y="3328808"/>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E6336-2721-48A8-9301-CC71E12F5191}">
      <dsp:nvSpPr>
        <dsp:cNvPr id="0" name=""/>
        <dsp:cNvSpPr/>
      </dsp:nvSpPr>
      <dsp:spPr>
        <a:xfrm>
          <a:off x="0" y="3328809"/>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a class diagram, the class name is the </a:t>
          </a:r>
          <a:r>
            <a:rPr lang="en-US" sz="2300" i="1" kern="1200"/>
            <a:t>only mandatory information.</a:t>
          </a:r>
          <a:endParaRPr lang="en-US" sz="2300" kern="1200"/>
        </a:p>
      </dsp:txBody>
      <dsp:txXfrm>
        <a:off x="0" y="3328809"/>
        <a:ext cx="5867480" cy="11096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11/12/2021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odel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Software_engineer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 </a:t>
            </a:r>
            <a:br>
              <a:rPr lang="en-US" dirty="0"/>
            </a:br>
            <a:r>
              <a:rPr lang="en-US" dirty="0"/>
              <a:t>I am here with Natnael Tsige and Andrew </a:t>
            </a:r>
            <a:r>
              <a:rPr lang="en-US" dirty="0" err="1"/>
              <a:t>Chimbanga</a:t>
            </a:r>
            <a:r>
              <a:rPr lang="en-US" dirty="0"/>
              <a:t> to present on the UML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revisit Domain model. We stated earlier </a:t>
            </a:r>
            <a:r>
              <a:rPr lang="en-US" b="0" i="0" dirty="0">
                <a:solidFill>
                  <a:srgbClr val="202122"/>
                </a:solidFill>
                <a:effectLst/>
                <a:latin typeface="Arial" panose="020B0604020202020204" pitchFamily="34" charset="0"/>
              </a:rPr>
              <a:t>domain model is presented using class diagram to visualize a model system at its most basic form. Now that we have seen what class is let’s make a comparison between class diagram and domain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Domain models are conceptual while class diagrams are both conceptual logical (Solution-independent)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Domain model classes show only important attributes with no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Attributes do not have data types specified in domain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While there are very similar there a few future that distinguish them from each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Let’s revisit the point sale application from our class to illustrate the difference.</a:t>
            </a:r>
            <a:br>
              <a:rPr lang="en-US" sz="1200" dirty="0">
                <a:solidFill>
                  <a:schemeClr val="tx1">
                    <a:alpha val="60000"/>
                  </a:schemeClr>
                </a:solidFill>
              </a:rPr>
            </a:br>
            <a:r>
              <a:rPr lang="en-US" sz="1200" dirty="0">
                <a:solidFill>
                  <a:schemeClr val="tx1">
                    <a:alpha val="60000"/>
                  </a:schemeClr>
                </a:solidFill>
              </a:rPr>
              <a:t>Most notable difference here is there are only tow boxes in class. That is because in domain model we don’t specify properties, another notable difference here is that we also don’t have access modifiers for  the attributes whereas in class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alpha val="60000"/>
                </a:schemeClr>
              </a:solidFill>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49680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So which do we use to model our system. </a:t>
            </a:r>
          </a:p>
          <a:p>
            <a:pPr marL="3429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Perspectives of Class Diagrams</a:t>
            </a:r>
          </a:p>
          <a:p>
            <a:pPr marL="342900">
              <a:buFont typeface="Arial" panose="020B0604020202020204" pitchFamily="34" charset="0"/>
              <a:buChar char="•"/>
            </a:pPr>
            <a:r>
              <a:rPr lang="en-US" sz="1200" dirty="0"/>
              <a:t>Choice of perspective depends on how far along you are in the development process. </a:t>
            </a:r>
          </a:p>
          <a:p>
            <a:pPr marL="342900">
              <a:buFont typeface="Arial" panose="020B0604020202020204" pitchFamily="34" charset="0"/>
              <a:buChar char="•"/>
            </a:pPr>
            <a:r>
              <a:rPr lang="en-US" sz="1200" b="1" dirty="0"/>
              <a:t>Domain model</a:t>
            </a:r>
            <a:r>
              <a:rPr lang="en-US" sz="1200" dirty="0"/>
              <a:t>: is best used during its formulation, for example, you would seldom move past the conceptual perspective. </a:t>
            </a:r>
          </a:p>
          <a:p>
            <a:pPr marL="342900">
              <a:buFont typeface="Arial" panose="020B0604020202020204" pitchFamily="34" charset="0"/>
              <a:buChar char="•"/>
            </a:pPr>
            <a:r>
              <a:rPr lang="en-US" sz="1200" b="1" dirty="0"/>
              <a:t>Analysis models </a:t>
            </a:r>
            <a:r>
              <a:rPr lang="en-US" sz="1200" dirty="0"/>
              <a:t>will typically feature a mix of conceptual and specification perspectives. </a:t>
            </a:r>
          </a:p>
          <a:p>
            <a:pPr marL="342900">
              <a:buFont typeface="Arial" panose="020B0604020202020204" pitchFamily="34" charset="0"/>
              <a:buChar char="•"/>
            </a:pPr>
            <a:r>
              <a:rPr lang="en-US" sz="1200" b="1" dirty="0"/>
              <a:t>Design model </a:t>
            </a:r>
            <a:r>
              <a:rPr lang="en-US" sz="1200" dirty="0"/>
              <a:t>development will typically start with heavy emphasis on the specification perspective and evolve into the implementation perspective.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651378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importance of using UML aside what we have mention at the begin of the 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UML precisely conveys how code should be implemented from diagrams when it is used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If precisely interpreted, the implemented code will correctly reflect the intent of the designer.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Any question?</a:t>
            </a:r>
          </a:p>
          <a:p>
            <a:r>
              <a:rPr lang="en-US" dirty="0"/>
              <a:t>So now that we have seen the class element of class diagram, now I will pass the mic on to </a:t>
            </a:r>
            <a:r>
              <a:rPr lang="en-US" dirty="0" err="1"/>
              <a:t>Afoke</a:t>
            </a:r>
            <a:r>
              <a:rPr lang="en-US" dirty="0"/>
              <a:t>, </a:t>
            </a:r>
            <a:r>
              <a:rPr lang="en-US"/>
              <a:t>to explain </a:t>
            </a:r>
            <a:r>
              <a:rPr lang="en-US" dirty="0"/>
              <a:t>the relationship aspect of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or Generalization is a type of relationship which occurs when an associated class is a child of another by virtue of assuming the same functionalities of the parent class.</a:t>
            </a:r>
          </a:p>
          <a:p>
            <a:r>
              <a:rPr lang="en-US" dirty="0"/>
              <a:t>This relationship can also be described as an “is-a” relationship and here are some examples.</a:t>
            </a:r>
          </a:p>
          <a:p>
            <a:r>
              <a:rPr lang="en-US" dirty="0"/>
              <a:t>SubClass1 is a child class of Superclass. So also, for subclass2.</a:t>
            </a:r>
          </a:p>
          <a:p>
            <a:r>
              <a:rPr lang="en-US" dirty="0"/>
              <a:t>Both subclasses are a more specialized form of Superclass.</a:t>
            </a:r>
          </a:p>
          <a:p>
            <a:r>
              <a:rPr lang="en-US" dirty="0"/>
              <a:t>To show inheritance relationship, a solid line from the child class to the parent class is drawn using an unfilled arrow-head.</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Inheritance relationships are useful in order to avoid redundancy in program implementations.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a good practice to generalize certain states and behaviors that some classes may share in a single class,  and the instance of these classes can inherit those states and behaviors. </a:t>
            </a:r>
            <a:br>
              <a:rPr lang="en-US" sz="1200" dirty="0"/>
            </a:br>
            <a:br>
              <a:rPr lang="en-US" sz="1200" dirty="0"/>
            </a:br>
            <a:r>
              <a:rPr lang="en-US" sz="1200" dirty="0"/>
              <a:t>The inheritance relationship is shown as a solid line with a filled in arrow-head.</a:t>
            </a:r>
            <a:br>
              <a:rPr lang="en-US" sz="1200" dirty="0"/>
            </a:br>
            <a:br>
              <a:rPr lang="en-US" sz="1200" dirty="0"/>
            </a:br>
            <a:r>
              <a:rPr lang="en-US" sz="1200" dirty="0"/>
              <a:t>In this example Savings account and Checking accounts both inherits from Bank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Yes, pages can be related to Chapters in a multiplicity relationship.</a:t>
            </a:r>
            <a:br>
              <a:rPr lang="en-US" dirty="0"/>
            </a:br>
            <a:r>
              <a:rPr lang="en-US" dirty="0"/>
              <a:t>In this case one chapter can have many pages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Aggregation is a special type of association.</a:t>
            </a:r>
            <a:br>
              <a:rPr lang="en-US" dirty="0"/>
            </a:br>
            <a:r>
              <a:rPr lang="en-US" dirty="0"/>
              <a:t>Here, a child can exist independently of the parent</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Like students(child class) is a part of Class (parent class) </a:t>
            </a:r>
          </a:p>
          <a:p>
            <a:pPr marL="285750" indent="-285750">
              <a:buFont typeface="Arial" panose="020B0604020202020204" pitchFamily="34" charset="0"/>
              <a:buChar char="•"/>
            </a:pPr>
            <a:r>
              <a:rPr lang="en-US" dirty="0"/>
              <a:t>Another good example showing aggregation is the one seen on the slide with wolf as the child class and the pack of wolves as the parent class.</a:t>
            </a:r>
          </a:p>
          <a:p>
            <a:pPr marL="285750" indent="-285750">
              <a:buFont typeface="Arial" panose="020B0604020202020204" pitchFamily="34" charset="0"/>
              <a:buChar char="•"/>
            </a:pPr>
            <a:r>
              <a:rPr lang="en-US" dirty="0"/>
              <a:t>Objects of the wolf class and the pack of wolves' class have separate lifetimes and can exist independently.</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Composition is a different type of relationship where parts are destroyed when the whole is destroyed.</a:t>
            </a:r>
          </a:p>
          <a:p>
            <a:r>
              <a:rPr lang="en-US" dirty="0"/>
              <a:t>In this relationship, there is some level of dependency on the parent class. </a:t>
            </a:r>
          </a:p>
          <a:p>
            <a:r>
              <a:rPr lang="en-US" dirty="0"/>
              <a:t>The parent class is composed of the child classes.</a:t>
            </a:r>
          </a:p>
          <a:p>
            <a:r>
              <a:rPr lang="en-US" dirty="0"/>
              <a:t>For example;</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 and chapters cannot also stand by itself</a:t>
            </a:r>
          </a:p>
          <a:p>
            <a:pPr marL="285750" indent="-285750">
              <a:buFont typeface="Arial" panose="020B0604020202020204" pitchFamily="34" charset="0"/>
              <a:buChar char="•"/>
            </a:pPr>
            <a:endParaRPr lang="en-US" dirty="0"/>
          </a:p>
          <a:p>
            <a:r>
              <a:rPr lang="en-US" dirty="0"/>
              <a:t>The relationship is displayed as a solid line with a filled diamond head at the association end, which is connected to the class that represents the whole or composite.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guide us through this presentation, we would discuss the concept of modeling, what UML means, we would delve into Class diagrams and then into our exercises for a class diagram followed by its code implementation.</a:t>
            </a:r>
          </a:p>
          <a:p>
            <a:r>
              <a:rPr lang="en-US" dirty="0"/>
              <a:t>To start us off, here is Natnael.</a:t>
            </a:r>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4001899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another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p>
          <a:p>
            <a:r>
              <a:rPr lang="en-US" b="0" i="0" dirty="0">
                <a:solidFill>
                  <a:srgbClr val="BDC1C6"/>
                </a:solidFill>
                <a:effectLst/>
                <a:latin typeface="Roboto" panose="020B0604020202020204" pitchFamily="2" charset="0"/>
              </a:rPr>
              <a:t>In our example of the screen, the car class uses the wheel.</a:t>
            </a:r>
          </a:p>
          <a:p>
            <a:r>
              <a:rPr lang="en-US" sz="1200" dirty="0"/>
              <a:t>The relationship is displayed as a dashed line with an open arrow.</a:t>
            </a:r>
            <a:endParaRPr lang="en-US" sz="900"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Realization is another relationship type in UML class diagrams. It shows the relationship between a blueprint class and the class with the implementation level details which does the actual implementation.</a:t>
            </a:r>
          </a:p>
          <a:p>
            <a:r>
              <a:rPr lang="en-US" dirty="0"/>
              <a:t>The object which implements the blueprint class is said to have realized the blueprint class.</a:t>
            </a:r>
          </a:p>
          <a:p>
            <a:r>
              <a:rPr lang="en-US" dirty="0"/>
              <a:t>This is seen in a relationship between a printer setup configuration class and the printer class.</a:t>
            </a:r>
          </a:p>
          <a:p>
            <a:r>
              <a:rPr lang="en-US" dirty="0"/>
              <a:t>While the printer setup class configures how the printer would work, the printer does the printing using the specifications provided by the setup class.</a:t>
            </a:r>
          </a:p>
          <a:p>
            <a:endParaRPr lang="en-US" dirty="0"/>
          </a:p>
          <a:p>
            <a:r>
              <a:rPr lang="en-US" dirty="0"/>
              <a:t>Another example is the one we see here, where the owner interface specifies how to acquire and dispose of properties, but the actual implementation is done by the person and the cooperation classes.</a:t>
            </a:r>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an example class diagram showing different relationships.</a:t>
            </a:r>
          </a:p>
          <a:p>
            <a:r>
              <a:rPr lang="en-US" dirty="0"/>
              <a:t>We can see Multiplicity, which shows our cardinalities.</a:t>
            </a:r>
          </a:p>
          <a:p>
            <a:r>
              <a:rPr lang="en-US" dirty="0"/>
              <a:t>We can see aggregation  and generalization relationships.</a:t>
            </a:r>
          </a:p>
          <a:p>
            <a:r>
              <a:rPr lang="en-US" dirty="0"/>
              <a:t>The payment class is an abstract class that the different payment types of cash, check and credit can derive from.</a:t>
            </a:r>
          </a:p>
          <a:p>
            <a:endParaRPr lang="en-US" dirty="0"/>
          </a:p>
          <a:p>
            <a:r>
              <a:rPr lang="en-US" dirty="0"/>
              <a:t>We also see the general structure of the class, showing the class name, its attributes as well as its methods.</a:t>
            </a:r>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any questions about the different types of relationships we have discussed?</a:t>
            </a:r>
            <a:br>
              <a:rPr lang="en-US" dirty="0"/>
            </a:br>
            <a:r>
              <a:rPr lang="en-US" dirty="0"/>
              <a:t>I will now pass it on to Andrew to talk about our Class exercise.</a:t>
            </a:r>
          </a:p>
        </p:txBody>
      </p:sp>
      <p:sp>
        <p:nvSpPr>
          <p:cNvPr id="4" name="Slide Number Placeholder 3"/>
          <p:cNvSpPr>
            <a:spLocks noGrp="1"/>
          </p:cNvSpPr>
          <p:nvPr>
            <p:ph type="sldNum" sz="quarter" idx="5"/>
          </p:nvPr>
        </p:nvSpPr>
        <p:spPr/>
        <p:txBody>
          <a:bodyPr/>
          <a:lstStyle/>
          <a:p>
            <a:fld id="{E7CCE34D-CFF1-4FFE-815B-D050E7ED2DFD}" type="slidenum">
              <a:rPr lang="en-US" smtClean="0"/>
              <a:t>23</a:t>
            </a:fld>
            <a:endParaRPr lang="en-US"/>
          </a:p>
        </p:txBody>
      </p:sp>
    </p:spTree>
    <p:extLst>
      <p:ext uri="{BB962C8B-B14F-4D97-AF65-F5344CB8AC3E}">
        <p14:creationId xmlns:p14="http://schemas.microsoft.com/office/powerpoint/2010/main" val="1808217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3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modeling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sz="1200" kern="1200" dirty="0">
                <a:latin typeface="+mn-lt"/>
                <a:ea typeface="+mn-ea"/>
                <a:cs typeface="+mn-cs"/>
              </a:rPr>
              <a:t>An informative representation of an object or a system.</a:t>
            </a:r>
          </a:p>
          <a:p>
            <a:r>
              <a:rPr lang="en-US" dirty="0"/>
              <a:t>So, what do we mean by that? </a:t>
            </a:r>
          </a:p>
          <a:p>
            <a:r>
              <a:rPr lang="en-US" dirty="0"/>
              <a:t>Almost all engineering products that have model a that used to conceptualize the product that is sought to be produced. Let’s look in further detail what a modeling is.</a:t>
            </a:r>
          </a:p>
          <a:p>
            <a:r>
              <a:rPr lang="en-US" dirty="0"/>
              <a:t>There is two types of modeling, Physical modeling and conceptual modeling.</a:t>
            </a:r>
          </a:p>
          <a:p>
            <a:r>
              <a:rPr lang="en-US" dirty="0"/>
              <a:t>Physical modeling </a:t>
            </a:r>
            <a:r>
              <a:rPr lang="en-US" b="0" i="0" dirty="0">
                <a:solidFill>
                  <a:srgbClr val="202122"/>
                </a:solidFill>
                <a:effectLst/>
                <a:latin typeface="Arial" panose="020B0604020202020204" pitchFamily="34" charset="0"/>
              </a:rPr>
              <a:t> is a physical representation of an object. </a:t>
            </a:r>
            <a:br>
              <a:rPr lang="en-US" dirty="0"/>
            </a:br>
            <a:r>
              <a:rPr lang="en-US" dirty="0"/>
              <a:t>An example of a physical modeling can be an architectural modeling that represent any form of infrastructure for example a model of a building or Bridge.</a:t>
            </a:r>
          </a:p>
          <a:p>
            <a:r>
              <a:rPr lang="en-US" dirty="0"/>
              <a:t>conceptual modeling </a:t>
            </a:r>
            <a:r>
              <a:rPr lang="en-US" b="0" i="0" dirty="0">
                <a:solidFill>
                  <a:srgbClr val="202122"/>
                </a:solidFill>
                <a:effectLst/>
                <a:latin typeface="Arial" panose="020B0604020202020204" pitchFamily="34" charset="0"/>
              </a:rPr>
              <a:t>is a theoretical representation of a system.</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An example for </a:t>
            </a:r>
            <a:r>
              <a:rPr lang="en-US" dirty="0"/>
              <a:t>conceptual modeling  is </a:t>
            </a:r>
            <a:r>
              <a:rPr lang="en-US" b="0" i="0" dirty="0">
                <a:solidFill>
                  <a:srgbClr val="202122"/>
                </a:solidFill>
                <a:effectLst/>
                <a:latin typeface="Arial" panose="020B0604020202020204" pitchFamily="34" charset="0"/>
              </a:rPr>
              <a:t>market clearing or equilibrium graph which is in economics that used to show an equilibrium between supply and Demond.</a:t>
            </a:r>
          </a:p>
          <a:p>
            <a:r>
              <a:rPr lang="en-US" b="0" i="0" dirty="0">
                <a:solidFill>
                  <a:srgbClr val="202122"/>
                </a:solidFill>
                <a:effectLst/>
                <a:latin typeface="Arial" panose="020B0604020202020204" pitchFamily="34" charset="0"/>
              </a:rPr>
              <a:t>The computer science aspect of modeling reside in conceptual modeling. </a:t>
            </a:r>
          </a:p>
          <a:p>
            <a:r>
              <a:rPr lang="en-US" dirty="0"/>
              <a:t>conceptual modeling is</a:t>
            </a:r>
            <a:r>
              <a:rPr lang="en-US" b="0" i="0" dirty="0">
                <a:solidFill>
                  <a:srgbClr val="202122"/>
                </a:solidFill>
                <a:effectLst/>
                <a:latin typeface="Arial" panose="020B0604020202020204" pitchFamily="34" charset="0"/>
              </a:rPr>
              <a:t> a representation of entities and their relationships.</a:t>
            </a:r>
          </a:p>
          <a:p>
            <a:pPr lvl="1"/>
            <a:r>
              <a:rPr lang="en-US" b="0" i="0" dirty="0">
                <a:solidFill>
                  <a:srgbClr val="202122"/>
                </a:solidFill>
                <a:effectLst/>
                <a:latin typeface="Arial" panose="020B0604020202020204" pitchFamily="34" charset="0"/>
              </a:rPr>
              <a:t>So why do we need modeling? Q and A</a:t>
            </a:r>
          </a:p>
          <a:p>
            <a:pPr lvl="1"/>
            <a:r>
              <a:rPr lang="en-US" b="0" i="0" dirty="0">
                <a:solidFill>
                  <a:srgbClr val="202122"/>
                </a:solidFill>
                <a:effectLst/>
                <a:latin typeface="Arial" panose="020B0604020202020204" pitchFamily="34" charset="0"/>
              </a:rPr>
              <a:t>To simplify and break down a much larger set of problem.</a:t>
            </a:r>
          </a:p>
          <a:p>
            <a:pPr lvl="1"/>
            <a:r>
              <a:rPr lang="en-US" b="0" i="0" dirty="0">
                <a:solidFill>
                  <a:srgbClr val="202122"/>
                </a:solidFill>
                <a:effectLst/>
                <a:latin typeface="Arial" panose="020B0604020202020204" pitchFamily="34" charset="0"/>
              </a:rPr>
              <a:t>Helps clarify ambiguity.</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Helps us understand requirements better we will elaborate on those letter.</a:t>
            </a:r>
          </a:p>
          <a:p>
            <a:r>
              <a:rPr lang="en-US" b="0" i="0" dirty="0">
                <a:solidFill>
                  <a:srgbClr val="202122"/>
                </a:solidFill>
                <a:effectLst/>
                <a:latin typeface="Arial" panose="020B0604020202020204" pitchFamily="34" charset="0"/>
              </a:rPr>
              <a:t>There are various molding notation in computer science such as ORM, OMT and most notably UML.</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For topic we will be focusing particularly on UML.</a:t>
            </a: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3</a:t>
            </a:fld>
            <a:endParaRPr lang="en-US"/>
          </a:p>
        </p:txBody>
      </p:sp>
    </p:spTree>
    <p:extLst>
      <p:ext uri="{BB962C8B-B14F-4D97-AF65-F5344CB8AC3E}">
        <p14:creationId xmlns:p14="http://schemas.microsoft.com/office/powerpoint/2010/main" val="39313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ULM?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put it simply </a:t>
            </a:r>
            <a:r>
              <a:rPr lang="en-US" sz="1200" dirty="0"/>
              <a:t>Unified modeling language or UML is a graphic or visual representation of an application.</a:t>
            </a:r>
          </a:p>
          <a:p>
            <a:r>
              <a:rPr lang="en-US" b="0" i="0" dirty="0">
                <a:solidFill>
                  <a:srgbClr val="202122"/>
                </a:solidFill>
                <a:effectLst/>
                <a:latin typeface="Arial" panose="020B0604020202020204" pitchFamily="34" charset="0"/>
              </a:rPr>
              <a:t> Is a general-purpose, developmental, </a:t>
            </a:r>
            <a:r>
              <a:rPr lang="en-US" b="0" i="0" u="none" strike="noStrike" dirty="0">
                <a:solidFill>
                  <a:srgbClr val="0645AD"/>
                </a:solidFill>
                <a:effectLst/>
                <a:latin typeface="Arial" panose="020B0604020202020204" pitchFamily="34" charset="0"/>
                <a:hlinkClick r:id="rId3" tooltip="Modeling language"/>
              </a:rPr>
              <a:t>modeling language</a:t>
            </a:r>
            <a:r>
              <a:rPr lang="en-US" b="0" i="0" dirty="0">
                <a:solidFill>
                  <a:srgbClr val="202122"/>
                </a:solidFill>
                <a:effectLst/>
                <a:latin typeface="Arial" panose="020B0604020202020204" pitchFamily="34" charset="0"/>
              </a:rPr>
              <a:t> in the field of </a:t>
            </a:r>
            <a:r>
              <a:rPr lang="en-US" b="0" i="0" u="none" strike="noStrike" dirty="0">
                <a:solidFill>
                  <a:srgbClr val="0645AD"/>
                </a:solidFill>
                <a:effectLst/>
                <a:latin typeface="Arial" panose="020B0604020202020204" pitchFamily="34" charset="0"/>
                <a:hlinkClick r:id="rId4" tooltip="Software engineering"/>
              </a:rPr>
              <a:t>software engineering</a:t>
            </a:r>
            <a:r>
              <a:rPr lang="en-US" b="0" i="0" dirty="0">
                <a:solidFill>
                  <a:srgbClr val="202122"/>
                </a:solidFill>
                <a:effectLst/>
                <a:latin typeface="Arial" panose="020B0604020202020204" pitchFamily="34" charset="0"/>
              </a:rPr>
              <a:t> that is intended to provide a standard way to visualize the design of a system.</a:t>
            </a:r>
          </a:p>
          <a:p>
            <a:r>
              <a:rPr lang="en-US" dirty="0"/>
              <a:t>Is an industry standard and it is independent of a language or a platform.</a:t>
            </a:r>
            <a:br>
              <a:rPr lang="en-US" dirty="0"/>
            </a:br>
            <a:r>
              <a:rPr lang="en-US" dirty="0"/>
              <a:t>So what do we mean by it is independent of a language or a platform it simply means a particular UML can be implemented on any platform and it will function the same.</a:t>
            </a:r>
            <a:br>
              <a:rPr lang="en-US" dirty="0"/>
            </a:br>
            <a:r>
              <a:rPr lang="en-US" dirty="0"/>
              <a:t>UML is usually presented in a from of diagram.</a:t>
            </a:r>
            <a:br>
              <a:rPr lang="en-US" dirty="0"/>
            </a:br>
            <a:r>
              <a:rPr lang="en-US" dirty="0"/>
              <a:t>It consist mainly two types of diagram.</a:t>
            </a:r>
            <a:br>
              <a:rPr lang="en-US" dirty="0"/>
            </a:br>
            <a:r>
              <a:rPr lang="en-US" dirty="0"/>
              <a:t>Structural diagram and behavioral diagram .</a:t>
            </a:r>
            <a:br>
              <a:rPr lang="en-US" dirty="0"/>
            </a:br>
            <a:r>
              <a:rPr lang="en-US" dirty="0"/>
              <a:t>An example for Structural diagram are Class diagram, Component diagram and package diagram.</a:t>
            </a:r>
          </a:p>
          <a:p>
            <a:r>
              <a:rPr lang="en-US" b="0" i="0" dirty="0">
                <a:solidFill>
                  <a:srgbClr val="202122"/>
                </a:solidFill>
                <a:effectLst/>
                <a:latin typeface="Arial" panose="020B0604020202020204" pitchFamily="34" charset="0"/>
              </a:rPr>
              <a:t>It emphasizes the things that must be present in the system being modeled.</a:t>
            </a:r>
            <a:br>
              <a:rPr lang="en-US" dirty="0"/>
            </a:br>
            <a:r>
              <a:rPr lang="en-US" dirty="0"/>
              <a:t>An example for behavioral diagram are Activity diagram, sequence diagram, state diagram and use case diagram. </a:t>
            </a:r>
          </a:p>
          <a:p>
            <a:r>
              <a:rPr lang="en-US" b="0" i="0" dirty="0">
                <a:solidFill>
                  <a:srgbClr val="202122"/>
                </a:solidFill>
                <a:effectLst/>
                <a:latin typeface="Arial" panose="020B0604020202020204" pitchFamily="34" charset="0"/>
              </a:rPr>
              <a:t>It emphasizes what must happen in the system being modeled.</a:t>
            </a:r>
          </a:p>
          <a:p>
            <a:r>
              <a:rPr lang="en-US" b="0" i="0" dirty="0">
                <a:solidFill>
                  <a:srgbClr val="202122"/>
                </a:solidFill>
                <a:effectLst/>
                <a:latin typeface="Arial" panose="020B0604020202020204" pitchFamily="34" charset="0"/>
              </a:rPr>
              <a:t>In addition, we also have domain model which is presented using class diagram to visualize a model system at its most basic form. We will elaborate on this In detail.</a:t>
            </a:r>
          </a:p>
          <a:p>
            <a:r>
              <a:rPr lang="en-US" b="0" i="0" dirty="0">
                <a:solidFill>
                  <a:srgbClr val="202122"/>
                </a:solidFill>
                <a:effectLst/>
                <a:latin typeface="Arial" panose="020B0604020202020204" pitchFamily="34" charset="0"/>
              </a:rPr>
              <a:t>Each diagram represent a particular aspect of the system being modeled.</a:t>
            </a:r>
          </a:p>
          <a:p>
            <a:r>
              <a:rPr lang="en-US" b="0" i="0" dirty="0">
                <a:solidFill>
                  <a:srgbClr val="202122"/>
                </a:solidFill>
                <a:effectLst/>
                <a:latin typeface="Arial" panose="020B0604020202020204" pitchFamily="34" charset="0"/>
              </a:rPr>
              <a:t>For the rest of the presentation, we will be focusing class diagram.</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j-lt"/>
                <a:ea typeface="+mj-ea"/>
                <a:cs typeface="+mj-cs"/>
              </a:rPr>
              <a:t>What is UML Class </a:t>
            </a:r>
            <a:r>
              <a:rPr lang="en-US" sz="1200" dirty="0"/>
              <a:t>D</a:t>
            </a:r>
            <a:r>
              <a:rPr lang="en-US" sz="1200" kern="1200" dirty="0">
                <a:solidFill>
                  <a:schemeClr val="tx1"/>
                </a:solidFill>
                <a:latin typeface="+mj-lt"/>
                <a:ea typeface="+mj-ea"/>
                <a:cs typeface="+mj-cs"/>
              </a:rPr>
              <a:t>iagram ?</a:t>
            </a:r>
            <a:br>
              <a:rPr lang="en-US" sz="1200" kern="1200" dirty="0">
                <a:solidFill>
                  <a:schemeClr val="tx1"/>
                </a:solidFill>
                <a:latin typeface="+mj-lt"/>
                <a:ea typeface="+mj-ea"/>
                <a:cs typeface="+mj-cs"/>
              </a:rPr>
            </a:br>
            <a:r>
              <a:rPr lang="en-US" kern="1200" dirty="0">
                <a:latin typeface="+mn-lt"/>
                <a:ea typeface="+mn-ea"/>
                <a:cs typeface="+mn-cs"/>
              </a:rPr>
              <a:t>A graphical notation used to construct and visualize object-oriented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So, a ULM class Diagram has the following items in it. Classes, their attributes and methods and the relationship between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Let’s look at each of the elements individually in detail.</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class as it the essential element of the class diagram.</a:t>
            </a:r>
            <a:br>
              <a:rPr lang="en-US" dirty="0"/>
            </a:br>
            <a:r>
              <a:rPr lang="en-US" dirty="0"/>
              <a:t>As the name implies a class diagram need a class. </a:t>
            </a:r>
          </a:p>
          <a:p>
            <a:r>
              <a:rPr lang="en-US" dirty="0"/>
              <a:t>So, what is class? Q and A for students.</a:t>
            </a:r>
          </a:p>
          <a:p>
            <a:r>
              <a:rPr lang="en-US" dirty="0"/>
              <a:t>It’s a blueprint of an object.</a:t>
            </a:r>
            <a:br>
              <a:rPr lang="en-US" dirty="0"/>
            </a:br>
            <a:r>
              <a:rPr lang="en-US" dirty="0"/>
              <a:t>Object and classes go hand in hands. Classes are what create objects.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it </a:t>
            </a:r>
            <a:r>
              <a:rPr lang="en-US" sz="1200" dirty="0">
                <a:latin typeface="Walbaum Display (Headings)"/>
              </a:rPr>
              <a:t>Describes what an object will be but isn’t the object itself.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So what do we mean by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Let’s look at the illustration in the presentation. Here we have a base class dog. This can be a reference to an dog, where as Bobby is a particular instances dog that exabits all  the characteristics of a dog (which is the class) with a particulate state and behavior like having a yellow color and a brown eye.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Each object is built from the same set of blueprints and therefore contains the same components (properties and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This mean another instance of a dog lets all him </a:t>
            </a:r>
            <a:r>
              <a:rPr lang="en-US" b="0" i="0" dirty="0">
                <a:solidFill>
                  <a:srgbClr val="202124"/>
                </a:solidFill>
                <a:effectLst/>
                <a:latin typeface="Roboto" panose="02000000000000000000" pitchFamily="2" charset="0"/>
              </a:rPr>
              <a:t>Charlie will also have a color, a height and all the other properties and methods the base class dog have.</a:t>
            </a: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Classes describe the type of objects, while objects are usable instances of classes.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An object is an instance of a class and object – Objects have states and behaviors</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defined class, what does a class notation looks like in class diagram.</a:t>
            </a:r>
            <a:br>
              <a:rPr lang="en-US" dirty="0"/>
            </a:br>
            <a:br>
              <a:rPr lang="en-US" dirty="0"/>
            </a:b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Class name appears in the first partition. In the case abstract class, the class name is italicized to imply the class is abstract.</a:t>
            </a:r>
            <a:br>
              <a:rPr lang="en-US" sz="1200" dirty="0">
                <a:latin typeface="Walbaum Display (Headings)"/>
              </a:rPr>
            </a:br>
            <a:r>
              <a:rPr lang="en-US" sz="1200" dirty="0">
                <a:latin typeface="Walbaum Display (Headings)"/>
              </a:rPr>
              <a:t>Class Attributes, shown in second partition, map onto member variables (data members) in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Attribute type is shown after the colon. Those will represent a data type of the Attribute.</a:t>
            </a:r>
            <a:br>
              <a:rPr lang="en-US" sz="1200" dirty="0">
                <a:latin typeface="Walbaum Display (Headings)"/>
              </a:rPr>
            </a:br>
            <a:r>
              <a:rPr lang="en-US" sz="1200" dirty="0">
                <a:latin typeface="Walbaum Display (Headings)"/>
              </a:rPr>
              <a:t>Class Operations are shown in the third partition. They are the services the class provides.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The return type of method parameters are shown after the colon following the parameter name. Operations map onto class methods in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elaborate What the +,-,# and ~ tilde signs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Classes, member variables, and methods can have access modifiers describing the Object-oriented principle of Encapsulation.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 - and the # symbols before an attribute and operation name in a class denote the visibility of the attribute ad operation.</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2110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hyperlink" Target="https://creativecommons.org/licenses/by-nc/3.0/" TargetMode="External"/><Relationship Id="rId4" Type="http://schemas.openxmlformats.org/officeDocument/2006/relationships/hyperlink" Target="https://www.freepngimg.com/png/85354-text-question-blog-questions-logo-an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hyperlink" Target="https://www.lucidchart.com/pages/uml-class-diagram"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courses.cs.washington.edu/courses/cse403/11sp/lectures/lecture08-uml1.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jp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9.png"/><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2F0387-A04D-40C2-BFDC-0B7FB610DDCB}"/>
              </a:ext>
            </a:extLst>
          </p:cNvPr>
          <p:cNvSpPr txBox="1"/>
          <p:nvPr/>
        </p:nvSpPr>
        <p:spPr>
          <a:xfrm>
            <a:off x="363888" y="312244"/>
            <a:ext cx="5437185" cy="1561012"/>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Class Diagrams vs Domain Models</a:t>
            </a:r>
          </a:p>
        </p:txBody>
      </p:sp>
      <p:sp>
        <p:nvSpPr>
          <p:cNvPr id="9" name="TextBox 8">
            <a:extLst>
              <a:ext uri="{FF2B5EF4-FFF2-40B4-BE49-F238E27FC236}">
                <a16:creationId xmlns:a16="http://schemas.microsoft.com/office/drawing/2014/main" id="{C5A61F61-B644-4C6D-BC1D-8681DE7F0CFC}"/>
              </a:ext>
            </a:extLst>
          </p:cNvPr>
          <p:cNvSpPr txBox="1"/>
          <p:nvPr/>
        </p:nvSpPr>
        <p:spPr>
          <a:xfrm>
            <a:off x="275431" y="2344103"/>
            <a:ext cx="5633580" cy="2668916"/>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conceptual while class diagrams are both conceptual logical (Solution-independent)</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 classes show only important attributes with no methods</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like class diagrams are platform independent. </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Attributes do not have data types specified.  </a:t>
            </a:r>
          </a:p>
        </p:txBody>
      </p:sp>
      <p:pic>
        <p:nvPicPr>
          <p:cNvPr id="13" name="Picture 12">
            <a:extLst>
              <a:ext uri="{FF2B5EF4-FFF2-40B4-BE49-F238E27FC236}">
                <a16:creationId xmlns:a16="http://schemas.microsoft.com/office/drawing/2014/main" id="{90C3BE5C-F74B-433A-9D13-7A4E16ED4B56}"/>
              </a:ext>
            </a:extLst>
          </p:cNvPr>
          <p:cNvPicPr>
            <a:picLocks noChangeAspect="1"/>
          </p:cNvPicPr>
          <p:nvPr/>
        </p:nvPicPr>
        <p:blipFill>
          <a:blip r:embed="rId3"/>
          <a:stretch>
            <a:fillRect/>
          </a:stretch>
        </p:blipFill>
        <p:spPr>
          <a:xfrm>
            <a:off x="5988048" y="1548202"/>
            <a:ext cx="6124915" cy="3828070"/>
          </a:xfrm>
          <a:custGeom>
            <a:avLst/>
            <a:gdLst/>
            <a:ahLst/>
            <a:cxnLst/>
            <a:rect l="l" t="t" r="r" b="b"/>
            <a:pathLst>
              <a:path w="4713922" h="5759450">
                <a:moveTo>
                  <a:pt x="0" y="0"/>
                </a:moveTo>
                <a:lnTo>
                  <a:pt x="4713922" y="0"/>
                </a:lnTo>
                <a:lnTo>
                  <a:pt x="4713922" y="5759450"/>
                </a:lnTo>
                <a:lnTo>
                  <a:pt x="0" y="5759450"/>
                </a:lnTo>
                <a:close/>
              </a:path>
            </a:pathLst>
          </a:custGeom>
        </p:spPr>
      </p:pic>
      <p:sp>
        <p:nvSpPr>
          <p:cNvPr id="5" name="Slide Number Placeholder 4">
            <a:extLst>
              <a:ext uri="{FF2B5EF4-FFF2-40B4-BE49-F238E27FC236}">
                <a16:creationId xmlns:a16="http://schemas.microsoft.com/office/drawing/2014/main" id="{4179DE51-28B5-4CB0-AD1A-7ADE08D01BC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286569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824931" y="54927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pPr>
            <a:r>
              <a:rPr lang="en-US" sz="2800" dirty="0">
                <a:solidFill>
                  <a:schemeClr val="tx1"/>
                </a:solidFill>
                <a:latin typeface="+mj-lt"/>
                <a:ea typeface="+mj-ea"/>
                <a:cs typeface="+mj-cs"/>
              </a:rPr>
              <a:t>UML precisely conveys how code should be implemented from diagrams when it is used correctly.</a:t>
            </a:r>
          </a:p>
          <a:p>
            <a:pPr marL="0" indent="0">
              <a:lnSpc>
                <a:spcPct val="100000"/>
              </a:lnSpc>
              <a:spcBef>
                <a:spcPct val="0"/>
              </a:spcBef>
            </a:pPr>
            <a:endParaRPr lang="en-US" sz="2800" dirty="0">
              <a:solidFill>
                <a:schemeClr val="tx1"/>
              </a:solidFill>
              <a:latin typeface="+mj-lt"/>
              <a:ea typeface="+mj-ea"/>
              <a:cs typeface="+mj-cs"/>
            </a:endParaRPr>
          </a:p>
          <a:p>
            <a:pPr marL="0" indent="0">
              <a:lnSpc>
                <a:spcPct val="100000"/>
              </a:lnSpc>
              <a:spcBef>
                <a:spcPct val="0"/>
              </a:spcBef>
            </a:pPr>
            <a:r>
              <a:rPr lang="en-US" sz="2800" dirty="0">
                <a:solidFill>
                  <a:schemeClr val="tx1"/>
                </a:solidFill>
                <a:latin typeface="+mj-lt"/>
                <a:ea typeface="+mj-ea"/>
                <a:cs typeface="+mj-cs"/>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0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Association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Dependency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Realization</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
            <a:ext cx="12192000" cy="132782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110723" y="-1"/>
            <a:ext cx="81278" cy="4571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a:t>BankAccount&gt;&gt;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extLst>
              <p:ext uri="{D42A27DB-BD31-4B8C-83A1-F6EECF244321}">
                <p14:modId xmlns:p14="http://schemas.microsoft.com/office/powerpoint/2010/main" val="3237731184"/>
              </p:ext>
            </p:extLst>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SavingsAccount</a:t>
                      </a:r>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a:t>annualInterestRate </a:t>
                      </a:r>
                    </a:p>
                  </a:txBody>
                  <a:tcPr/>
                </a:tc>
                <a:extLst>
                  <a:ext uri="{0D108BD9-81ED-4DB2-BD59-A6C34878D82A}">
                    <a16:rowId xmlns:a16="http://schemas.microsoft.com/office/drawing/2014/main" val="1357027239"/>
                  </a:ext>
                </a:extLst>
              </a:tr>
              <a:tr h="0">
                <a:tc>
                  <a:txBody>
                    <a:bodyPr/>
                    <a:lstStyle/>
                    <a:p>
                      <a:r>
                        <a:rPr lang="en-US" dirty="0"/>
                        <a:t>+  processCheck</a:t>
                      </a:r>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extLst>
              <p:ext uri="{D42A27DB-BD31-4B8C-83A1-F6EECF244321}">
                <p14:modId xmlns:p14="http://schemas.microsoft.com/office/powerpoint/2010/main" val="1789864665"/>
              </p:ext>
            </p:extLst>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CheckingAccount</a:t>
                      </a:r>
                    </a:p>
                  </a:txBody>
                  <a:tcPr/>
                </a:tc>
                <a:extLst>
                  <a:ext uri="{0D108BD9-81ED-4DB2-BD59-A6C34878D82A}">
                    <a16:rowId xmlns:a16="http://schemas.microsoft.com/office/drawing/2014/main" val="1701174989"/>
                  </a:ext>
                </a:extLst>
              </a:tr>
              <a:tr h="0">
                <a:tc>
                  <a:txBody>
                    <a:bodyPr/>
                    <a:lstStyle/>
                    <a:p>
                      <a:pPr marL="285750" indent="-285750">
                        <a:buFontTx/>
                        <a:buChar char="-"/>
                      </a:pPr>
                      <a:r>
                        <a:rPr lang="en-US" dirty="0"/>
                        <a:t>InsufficientFundFee </a:t>
                      </a:r>
                    </a:p>
                  </a:txBody>
                  <a:tcPr/>
                </a:tc>
                <a:extLst>
                  <a:ext uri="{0D108BD9-81ED-4DB2-BD59-A6C34878D82A}">
                    <a16:rowId xmlns:a16="http://schemas.microsoft.com/office/drawing/2014/main" val="1357027239"/>
                  </a:ext>
                </a:extLst>
              </a:tr>
              <a:tr h="0">
                <a:tc>
                  <a:txBody>
                    <a:bodyPr/>
                    <a:lstStyle/>
                    <a:p>
                      <a:r>
                        <a:rPr lang="en-US" dirty="0"/>
                        <a:t>+  depositMonthlyInterestRate</a:t>
                      </a:r>
                    </a:p>
                  </a:txBody>
                  <a:tcPr/>
                </a:tc>
                <a:extLst>
                  <a:ext uri="{0D108BD9-81ED-4DB2-BD59-A6C34878D82A}">
                    <a16:rowId xmlns:a16="http://schemas.microsoft.com/office/drawing/2014/main" val="59211207"/>
                  </a:ext>
                </a:extLst>
              </a:tr>
            </a:tbl>
          </a:graphicData>
        </a:graphic>
      </p:graphicFrame>
      <p:cxnSp>
        <p:nvCxnSpPr>
          <p:cNvPr id="20" name="Straight Connector 19">
            <a:extLst>
              <a:ext uri="{FF2B5EF4-FFF2-40B4-BE49-F238E27FC236}">
                <a16:creationId xmlns:a16="http://schemas.microsoft.com/office/drawing/2014/main" id="{64F75F94-F6CA-4A4D-8F8B-A38D472C1281}"/>
              </a:ext>
            </a:extLst>
          </p:cNvPr>
          <p:cNvCxnSpPr/>
          <p:nvPr/>
        </p:nvCxnSpPr>
        <p:spPr>
          <a:xfrm>
            <a:off x="2198122" y="2600696"/>
            <a:ext cx="10189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702641C6-3CB0-4A0A-A455-3C4EE127B1E6}"/>
              </a:ext>
            </a:extLst>
          </p:cNvPr>
          <p:cNvSpPr/>
          <p:nvPr/>
        </p:nvSpPr>
        <p:spPr>
          <a:xfrm rot="5400000">
            <a:off x="3196796" y="2499523"/>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DEB48040-87F9-4482-88C0-90E173BB9DFD}"/>
              </a:ext>
            </a:extLst>
          </p:cNvPr>
          <p:cNvCxnSpPr>
            <a:cxnSpLocks/>
          </p:cNvCxnSpPr>
          <p:nvPr/>
        </p:nvCxnSpPr>
        <p:spPr>
          <a:xfrm flipV="1">
            <a:off x="3449077" y="4261799"/>
            <a:ext cx="2525149" cy="12663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4474431-9021-4E40-8BC8-FD65B0453B6D}"/>
              </a:ext>
            </a:extLst>
          </p:cNvPr>
          <p:cNvCxnSpPr>
            <a:cxnSpLocks/>
          </p:cNvCxnSpPr>
          <p:nvPr/>
        </p:nvCxnSpPr>
        <p:spPr>
          <a:xfrm rot="10800000">
            <a:off x="6436426" y="4339565"/>
            <a:ext cx="1441306" cy="1136503"/>
          </a:xfrm>
          <a:prstGeom prst="bentConnector3">
            <a:avLst>
              <a:gd name="adj1" fmla="val 101084"/>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52179587-0968-4EC4-9C97-B02B03312FDC}"/>
              </a:ext>
            </a:extLst>
          </p:cNvPr>
          <p:cNvSpPr/>
          <p:nvPr/>
        </p:nvSpPr>
        <p:spPr>
          <a:xfrm>
            <a:off x="5857246"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36851147-97AC-4CEE-9FCC-1EE852134D08}"/>
              </a:ext>
            </a:extLst>
          </p:cNvPr>
          <p:cNvSpPr/>
          <p:nvPr/>
        </p:nvSpPr>
        <p:spPr>
          <a:xfrm>
            <a:off x="6319445"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36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 …*</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083046" y="0"/>
            <a:ext cx="108954" cy="61287"/>
          </a:xfrm>
          <a:no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extLst>
              <p:ext uri="{D42A27DB-BD31-4B8C-83A1-F6EECF244321}">
                <p14:modId xmlns:p14="http://schemas.microsoft.com/office/powerpoint/2010/main" val="1731378551"/>
              </p:ext>
            </p:extLst>
          </p:nvPr>
        </p:nvGraphicFramePr>
        <p:xfrm>
          <a:off x="4596047" y="4884452"/>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4278313" y="5321633"/>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2933607" y="5438173"/>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an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12044218" y="0"/>
            <a:ext cx="147781" cy="83127"/>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59156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3784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01355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287229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7334014" y="5726464"/>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pic>
        <p:nvPicPr>
          <p:cNvPr id="1026" name="Picture 2" descr="Class diagram - Wikipedia">
            <a:extLst>
              <a:ext uri="{FF2B5EF4-FFF2-40B4-BE49-F238E27FC236}">
                <a16:creationId xmlns:a16="http://schemas.microsoft.com/office/drawing/2014/main" id="{A0ADBA2F-46F5-4C48-8A85-72611C528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2" y="3946525"/>
            <a:ext cx="3855336" cy="151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9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21</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6" y="304335"/>
            <a:ext cx="2478994"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576144" y="1563080"/>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23</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14912" y="6606950"/>
            <a:ext cx="3515097" cy="230832"/>
          </a:xfrm>
          <a:prstGeom prst="rect">
            <a:avLst/>
          </a:prstGeom>
          <a:noFill/>
        </p:spPr>
        <p:txBody>
          <a:bodyPr wrap="square" rtlCol="0">
            <a:spAutoFit/>
          </a:bodyPr>
          <a:lstStyle/>
          <a:p>
            <a:r>
              <a:rPr lang="en-US" sz="900" dirty="0">
                <a:hlinkClick r:id="rId4" tooltip="https://www.freepngimg.com/png/85354-text-question-blog-questions-logo-any"/>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3693319"/>
          </a:xfrm>
          <a:prstGeom prst="rect">
            <a:avLst/>
          </a:prstGeom>
          <a:noFill/>
        </p:spPr>
        <p:txBody>
          <a:bodyPr wrap="square" rtlCol="0">
            <a:spAutoFit/>
          </a:bodyPr>
          <a:lstStyle/>
          <a:p>
            <a:r>
              <a:rPr lang="en-US" sz="2400" dirty="0"/>
              <a:t>You are contracted be Goldman Sachs to implement an ATM software that will process the following customer transactions:</a:t>
            </a:r>
          </a:p>
          <a:p>
            <a:pPr marL="285750" indent="-285750">
              <a:buFont typeface="Arial" panose="020B0604020202020204" pitchFamily="34" charset="0"/>
              <a:buChar char="•"/>
            </a:pPr>
            <a:r>
              <a:rPr lang="en-US" sz="2400" dirty="0"/>
              <a:t>Deposit cash</a:t>
            </a:r>
          </a:p>
          <a:p>
            <a:pPr marL="285750" indent="-285750">
              <a:buFont typeface="Arial" panose="020B0604020202020204" pitchFamily="34" charset="0"/>
              <a:buChar char="•"/>
            </a:pPr>
            <a:r>
              <a:rPr lang="en-US" sz="2400" dirty="0"/>
              <a:t>Withdraw cash</a:t>
            </a:r>
          </a:p>
          <a:p>
            <a:pPr marL="285750" indent="-285750">
              <a:buFont typeface="Arial" panose="020B0604020202020204" pitchFamily="34" charset="0"/>
              <a:buChar char="•"/>
            </a:pPr>
            <a:r>
              <a:rPr lang="en-US" sz="2400" dirty="0"/>
              <a:t>Check balance</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4516434" y="1363958"/>
            <a:ext cx="7291301" cy="4965554"/>
          </a:xfrm>
          <a:prstGeom prst="rect">
            <a:avLst/>
          </a:prstGeom>
        </p:spPr>
      </p:pic>
      <p:sp>
        <p:nvSpPr>
          <p:cNvPr id="6" name="TextBox 5">
            <a:extLst>
              <a:ext uri="{FF2B5EF4-FFF2-40B4-BE49-F238E27FC236}">
                <a16:creationId xmlns:a16="http://schemas.microsoft.com/office/drawing/2014/main" id="{8A7324AE-2A91-9F44-A29A-F09875388CB8}"/>
              </a:ext>
            </a:extLst>
          </p:cNvPr>
          <p:cNvSpPr txBox="1"/>
          <p:nvPr/>
        </p:nvSpPr>
        <p:spPr>
          <a:xfrm>
            <a:off x="335059" y="1715681"/>
            <a:ext cx="3710631" cy="646331"/>
          </a:xfrm>
          <a:prstGeom prst="rect">
            <a:avLst/>
          </a:prstGeom>
          <a:noFill/>
        </p:spPr>
        <p:txBody>
          <a:bodyPr wrap="none" rtlCol="0">
            <a:spAutoFit/>
          </a:bodyPr>
          <a:lstStyle/>
          <a:p>
            <a:r>
              <a:rPr lang="en-US" dirty="0"/>
              <a:t>How can this be better implemented?</a:t>
            </a:r>
          </a:p>
          <a:p>
            <a:endParaRPr lang="en-US" dirty="0"/>
          </a:p>
        </p:txBody>
      </p:sp>
    </p:spTree>
    <p:extLst>
      <p:ext uri="{BB962C8B-B14F-4D97-AF65-F5344CB8AC3E}">
        <p14:creationId xmlns:p14="http://schemas.microsoft.com/office/powerpoint/2010/main" val="56868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5" name="Picture 4" descr="Diagram&#10;&#10;Description automatically generated">
            <a:extLst>
              <a:ext uri="{FF2B5EF4-FFF2-40B4-BE49-F238E27FC236}">
                <a16:creationId xmlns:a16="http://schemas.microsoft.com/office/drawing/2014/main" id="{3AB7FAF3-FB4E-474B-8CD1-539BDB5B0E21}"/>
              </a:ext>
            </a:extLst>
          </p:cNvPr>
          <p:cNvPicPr>
            <a:picLocks noChangeAspect="1"/>
          </p:cNvPicPr>
          <p:nvPr/>
        </p:nvPicPr>
        <p:blipFill>
          <a:blip r:embed="rId4"/>
          <a:stretch>
            <a:fillRect/>
          </a:stretch>
        </p:blipFill>
        <p:spPr>
          <a:xfrm>
            <a:off x="4756360" y="477828"/>
            <a:ext cx="7251216" cy="5902343"/>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2979876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521561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08C5A015-80A0-4897-BBC1-BB85ACFBB234}"/>
              </a:ext>
            </a:extLst>
          </p:cNvPr>
          <p:cNvSpPr txBox="1"/>
          <p:nvPr/>
        </p:nvSpPr>
        <p:spPr>
          <a:xfrm>
            <a:off x="1063942" y="1686159"/>
            <a:ext cx="10777537" cy="1458413"/>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3"/>
              </a:rPr>
              <a:t>https://www.lucidchart.com/pages/uml-class-diagram</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4"/>
              </a:rPr>
              <a:t>https://courses.cs.washington.edu/courses/cse403/11sp/lectures/lecture08-uml1.pdf</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7773E0D5-1667-4D68-9668-C33888EBC500}"/>
              </a:ext>
            </a:extLst>
          </p:cNvPr>
          <p:cNvSpPr txBox="1"/>
          <p:nvPr/>
        </p:nvSpPr>
        <p:spPr>
          <a:xfrm>
            <a:off x="868680" y="274638"/>
            <a:ext cx="615696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Gill Sans MT"/>
                <a:ea typeface="+mn-ea"/>
                <a:cs typeface="+mn-cs"/>
              </a:rPr>
              <a:t>References</a:t>
            </a:r>
          </a:p>
        </p:txBody>
      </p:sp>
    </p:spTree>
    <p:extLst>
      <p:ext uri="{BB962C8B-B14F-4D97-AF65-F5344CB8AC3E}">
        <p14:creationId xmlns:p14="http://schemas.microsoft.com/office/powerpoint/2010/main" val="154714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6" name="Freeform: Shape 14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Oval 14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Freeform: Shape 14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51" name="Rectangle 1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63888" y="519237"/>
            <a:ext cx="4657642" cy="837083"/>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56921" y="1552031"/>
            <a:ext cx="6153288" cy="5109069"/>
          </a:xfrm>
        </p:spPr>
        <p:txBody>
          <a:bodyPr vert="horz" wrap="square" lIns="0" tIns="0" rIns="0" bIns="0" rtlCol="0" anchor="t">
            <a:no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Domain model</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772161" y="70845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53" name="Group 15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54" name="Freeform: Shape 15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7" name="Oval 156">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11721457" y="3"/>
            <a:ext cx="468143" cy="285002"/>
          </a:xfrm>
          <a:custGeom>
            <a:avLst/>
            <a:gdLst/>
            <a:ahLst/>
            <a:cxnLst/>
            <a:rect l="l" t="t" r="r" b="b"/>
            <a:pathLst>
              <a:path w="5632453" h="3428999">
                <a:moveTo>
                  <a:pt x="0" y="0"/>
                </a:moveTo>
                <a:lnTo>
                  <a:pt x="5632453" y="0"/>
                </a:lnTo>
                <a:lnTo>
                  <a:pt x="5632453" y="3428999"/>
                </a:lnTo>
                <a:lnTo>
                  <a:pt x="0" y="3428999"/>
                </a:lnTo>
                <a:close/>
              </a:path>
            </a:pathLst>
          </a:custGeom>
        </p:spPr>
      </p:pic>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871787" y="1478101"/>
            <a:ext cx="5199060" cy="3165152"/>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latin typeface="Walbaum Display (Headings)"/>
              </a:rPr>
              <a:t>Blueprint of an object.</a:t>
            </a:r>
          </a:p>
          <a:p>
            <a:pPr marL="457200" lvl="1"/>
            <a:r>
              <a:rPr lang="en-US" sz="1800" dirty="0">
                <a:latin typeface="Walbaum Display (Headings)"/>
              </a:rPr>
              <a:t>Describes what an object will be but isn’t the object itself. </a:t>
            </a:r>
          </a:p>
          <a:p>
            <a:pPr marL="457200" lvl="1"/>
            <a:r>
              <a:rPr lang="en-US" sz="1800" dirty="0">
                <a:latin typeface="Walbaum Display (Headings)"/>
              </a:rPr>
              <a:t>Classes describe the type of objects, while objects are usable instances of classes. </a:t>
            </a:r>
          </a:p>
          <a:p>
            <a:pPr marL="457200" lvl="1"/>
            <a:r>
              <a:rPr lang="en-US" sz="1800" dirty="0">
                <a:latin typeface="Walbaum Display (Headings)"/>
              </a:rPr>
              <a:t>An object is an instance of a class and object – Objects have states and behaviors.</a:t>
            </a:r>
          </a:p>
          <a:p>
            <a:pPr marL="342900">
              <a:buFont typeface="Arial" panose="020B0604020202020204" pitchFamily="34" charset="0"/>
              <a:buChar char="•"/>
            </a:pPr>
            <a:endParaRPr lang="en-US" sz="1800" dirty="0">
              <a:latin typeface="Walbaum Display (Headings)"/>
            </a:endParaRP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34" y="4290052"/>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291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graphicFrame>
        <p:nvGraphicFramePr>
          <p:cNvPr id="3078" name="Subtitle 15">
            <a:extLst>
              <a:ext uri="{FF2B5EF4-FFF2-40B4-BE49-F238E27FC236}">
                <a16:creationId xmlns:a16="http://schemas.microsoft.com/office/drawing/2014/main" id="{FE9E1051-4C02-4C7D-BDAC-2075F83E0D8E}"/>
              </a:ext>
            </a:extLst>
          </p:cNvPr>
          <p:cNvGraphicFramePr/>
          <p:nvPr/>
        </p:nvGraphicFramePr>
        <p:xfrm>
          <a:off x="303938" y="1376354"/>
          <a:ext cx="5867480" cy="44384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1930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latin typeface="Walbaum Display (Headings)"/>
              </a:rPr>
              <a:t>Class name appears in the first partition</a:t>
            </a:r>
          </a:p>
          <a:p>
            <a:pPr marL="342900">
              <a:buFont typeface="Arial" panose="020B0604020202020204" pitchFamily="34" charset="0"/>
              <a:buChar char="•"/>
            </a:pPr>
            <a:r>
              <a:rPr lang="en-US" sz="2000" dirty="0">
                <a:latin typeface="Walbaum Display (Headings)"/>
              </a:rPr>
              <a:t>Class Attributes, shown in second partition, map onto member variables (data members) in code.</a:t>
            </a:r>
          </a:p>
          <a:p>
            <a:pPr marL="342900">
              <a:buFont typeface="Arial" panose="020B0604020202020204" pitchFamily="34" charset="0"/>
              <a:buChar char="•"/>
            </a:pPr>
            <a:r>
              <a:rPr lang="en-US" sz="2000" dirty="0">
                <a:latin typeface="Walbaum Display (Headings)"/>
              </a:rPr>
              <a:t>Class Operations are shown in the third partition.</a:t>
            </a:r>
          </a:p>
          <a:p>
            <a:pPr marL="800100" lvl="1"/>
            <a:r>
              <a:rPr lang="en-US" sz="2000" dirty="0">
                <a:latin typeface="Walbaum Display (Headings)"/>
              </a:rPr>
              <a:t>The return type is shown after the colon at the end of the method signature.</a:t>
            </a:r>
          </a:p>
          <a:p>
            <a:pPr marL="800100" lvl="1"/>
            <a:r>
              <a:rPr lang="en-US" sz="2000" dirty="0">
                <a:latin typeface="Walbaum Display (Headings)"/>
              </a:rPr>
              <a:t>The return type of method parameters are shown after the colon following the parameter name. </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981</TotalTime>
  <Words>3657</Words>
  <Application>Microsoft Office PowerPoint</Application>
  <PresentationFormat>Widescreen</PresentationFormat>
  <Paragraphs>355</Paragraphs>
  <Slides>30</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vt:lpstr>
      <vt:lpstr>Calibri</vt:lpstr>
      <vt:lpstr>Calibri Light</vt:lpstr>
      <vt:lpstr>Courier New</vt:lpstr>
      <vt:lpstr>Gill Sans MT</vt:lpstr>
      <vt:lpstr>Gill Sans MT (Body)</vt:lpstr>
      <vt:lpstr>Roboto</vt:lpstr>
      <vt:lpstr>Source Sans Pro</vt:lpstr>
      <vt:lpstr>Times New Roman</vt:lpstr>
      <vt:lpstr>Walbaum Display</vt:lpstr>
      <vt:lpstr>Walbaum Display (Headings)</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Association</vt:lpstr>
      <vt:lpstr>PowerPoint Presentation</vt:lpstr>
      <vt:lpstr>Inheritance cont.</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natnael tsige</cp:lastModifiedBy>
  <cp:revision>43</cp:revision>
  <dcterms:created xsi:type="dcterms:W3CDTF">2021-11-04T19:30:52Z</dcterms:created>
  <dcterms:modified xsi:type="dcterms:W3CDTF">2021-11-12T18:59:23Z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