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8"/>
  </p:notesMasterIdLst>
  <p:handoutMasterIdLst>
    <p:handoutMasterId r:id="rId29"/>
  </p:handoutMasterIdLst>
  <p:sldIdLst>
    <p:sldId id="257" r:id="rId5"/>
    <p:sldId id="393" r:id="rId6"/>
    <p:sldId id="392" r:id="rId7"/>
    <p:sldId id="398" r:id="rId8"/>
    <p:sldId id="405" r:id="rId9"/>
    <p:sldId id="406" r:id="rId10"/>
    <p:sldId id="407" r:id="rId11"/>
    <p:sldId id="408" r:id="rId12"/>
    <p:sldId id="394" r:id="rId13"/>
    <p:sldId id="409" r:id="rId14"/>
    <p:sldId id="410" r:id="rId15"/>
    <p:sldId id="411" r:id="rId16"/>
    <p:sldId id="412" r:id="rId17"/>
    <p:sldId id="413" r:id="rId18"/>
    <p:sldId id="414" r:id="rId19"/>
    <p:sldId id="415" r:id="rId20"/>
    <p:sldId id="416" r:id="rId21"/>
    <p:sldId id="417" r:id="rId22"/>
    <p:sldId id="418" r:id="rId23"/>
    <p:sldId id="419" r:id="rId24"/>
    <p:sldId id="268" r:id="rId25"/>
    <p:sldId id="321" r:id="rId26"/>
    <p:sldId id="3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33" autoAdjust="0"/>
    <p:restoredTop sz="93725" autoAdjust="0"/>
  </p:normalViewPr>
  <p:slideViewPr>
    <p:cSldViewPr snapToGrid="0">
      <p:cViewPr varScale="1">
        <p:scale>
          <a:sx n="95" d="100"/>
          <a:sy n="95" d="100"/>
        </p:scale>
        <p:origin x="592" y="17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11/10/21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266996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715794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938682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374845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706224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3048813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799593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778168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11908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2830026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858714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51161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00422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481856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92758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22110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192744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651378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997148" y="1051551"/>
            <a:ext cx="5194852" cy="866701"/>
          </a:xfrm>
        </p:spPr>
        <p:txBody>
          <a:bodyPr anchor="b" anchorCtr="0">
            <a:normAutofit/>
          </a:bodyPr>
          <a:lstStyle/>
          <a:p>
            <a:r>
              <a:rPr lang="en-US" sz="4000" dirty="0"/>
              <a:t>ULM – Class Diagram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828183"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075074" y="2018195"/>
            <a:ext cx="3565524" cy="1731963"/>
          </a:xfrm>
        </p:spPr>
        <p:txBody>
          <a:bodyPr>
            <a:normAutofit/>
          </a:bodyPr>
          <a:lstStyle/>
          <a:p>
            <a:pPr marL="342900" indent="-342900">
              <a:buFont typeface="Courier New" panose="02070309020205020404" pitchFamily="49" charset="0"/>
              <a:buChar char="o"/>
            </a:pPr>
            <a:r>
              <a:rPr lang="en-US" dirty="0"/>
              <a:t>Natnael Tsige</a:t>
            </a:r>
          </a:p>
          <a:p>
            <a:pPr marL="342900" indent="-342900">
              <a:buFont typeface="Courier New" panose="02070309020205020404" pitchFamily="49" charset="0"/>
              <a:buChar char="o"/>
            </a:pPr>
            <a:r>
              <a:rPr lang="en-US" dirty="0"/>
              <a:t>Andrew Chimbanga</a:t>
            </a:r>
          </a:p>
          <a:p>
            <a:pPr marL="342900" indent="-342900">
              <a:buFont typeface="Courier New" panose="02070309020205020404" pitchFamily="49" charset="0"/>
              <a:buChar char="o"/>
            </a:pPr>
            <a:r>
              <a:rPr lang="en-US" dirty="0" err="1"/>
              <a:t>Afoke</a:t>
            </a:r>
            <a:r>
              <a:rPr lang="en-US" dirty="0"/>
              <a:t> </a:t>
            </a:r>
            <a:r>
              <a:rPr lang="en-US" dirty="0" err="1"/>
              <a:t>Abogidi</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670118" y="3725058"/>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Conceptual</a:t>
            </a:r>
            <a:r>
              <a:rPr lang="en-US" sz="2000" dirty="0"/>
              <a:t>: represents the concepts in the domain</a:t>
            </a:r>
          </a:p>
          <a:p>
            <a:pPr marL="342900" indent="-342900">
              <a:buFont typeface="Arial" panose="020B0604020202020204" pitchFamily="34" charset="0"/>
              <a:buChar char="•"/>
            </a:pPr>
            <a:r>
              <a:rPr lang="en-US" sz="2000" b="1" dirty="0"/>
              <a:t>Specification</a:t>
            </a:r>
            <a:r>
              <a:rPr lang="en-US" sz="2000" dirty="0"/>
              <a:t>: focus is on the interfaces of Abstract Data Type (ADTs) in the software</a:t>
            </a:r>
          </a:p>
          <a:p>
            <a:pPr marL="342900" indent="-342900">
              <a:buFont typeface="Arial" panose="020B0604020202020204" pitchFamily="34" charset="0"/>
              <a:buChar char="•"/>
            </a:pPr>
            <a:r>
              <a:rPr lang="en-US" sz="2000" b="1" dirty="0"/>
              <a:t>Implementation</a:t>
            </a:r>
            <a:r>
              <a:rPr lang="en-US" sz="2000" dirty="0"/>
              <a:t>: describes how classes will implement their interfaces</a:t>
            </a:r>
          </a:p>
        </p:txBody>
      </p:sp>
      <p:pic>
        <p:nvPicPr>
          <p:cNvPr id="9218" name="Picture 2" descr="Perspectives of Class Diagram">
            <a:extLst>
              <a:ext uri="{FF2B5EF4-FFF2-40B4-BE49-F238E27FC236}">
                <a16:creationId xmlns:a16="http://schemas.microsoft.com/office/drawing/2014/main" id="{D9ECEE8E-B646-2643-89E0-C01513CAF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92" y="1350838"/>
            <a:ext cx="9715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353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1394193" y="549275"/>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Importance</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cs typeface="Arial" panose="020B0604020202020204" pitchFamily="34" charset="0"/>
              </a:rPr>
              <a:t>UML precisely conveys how code should be implemented from diagrams when it is used correctly.</a:t>
            </a:r>
          </a:p>
          <a:p>
            <a:pPr marL="342900" indent="-342900">
              <a:buFont typeface="Arial" panose="020B0604020202020204" pitchFamily="34" charset="0"/>
              <a:buChar char="•"/>
            </a:pPr>
            <a:r>
              <a:rPr lang="en-US" sz="2000" dirty="0">
                <a:cs typeface="Arial" panose="020B0604020202020204" pitchFamily="34" charset="0"/>
              </a:rPr>
              <a:t>If precisely interpreted, the implemented code will correctly reflect the intent of the designer.</a:t>
            </a:r>
          </a:p>
        </p:txBody>
      </p:sp>
    </p:spTree>
    <p:extLst>
      <p:ext uri="{BB962C8B-B14F-4D97-AF65-F5344CB8AC3E}">
        <p14:creationId xmlns:p14="http://schemas.microsoft.com/office/powerpoint/2010/main" val="1030156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504557" y="287121"/>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Relationships between classes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5" name="TextBox 4">
            <a:extLst>
              <a:ext uri="{FF2B5EF4-FFF2-40B4-BE49-F238E27FC236}">
                <a16:creationId xmlns:a16="http://schemas.microsoft.com/office/drawing/2014/main" id="{A518A8AE-81A1-3C47-B4FD-712A919B995D}"/>
              </a:ext>
            </a:extLst>
          </p:cNvPr>
          <p:cNvSpPr txBox="1"/>
          <p:nvPr/>
        </p:nvSpPr>
        <p:spPr>
          <a:xfrm>
            <a:off x="684913" y="1316694"/>
            <a:ext cx="4054315" cy="461665"/>
          </a:xfrm>
          <a:prstGeom prst="rect">
            <a:avLst/>
          </a:prstGeom>
          <a:noFill/>
        </p:spPr>
        <p:txBody>
          <a:bodyPr wrap="none" rtlCol="0">
            <a:spAutoFit/>
          </a:bodyPr>
          <a:lstStyle/>
          <a:p>
            <a:r>
              <a:rPr lang="en-US" sz="2400" dirty="0"/>
              <a:t>Inheritance (or Generalization)</a:t>
            </a:r>
          </a:p>
        </p:txBody>
      </p:sp>
      <p:sp>
        <p:nvSpPr>
          <p:cNvPr id="6" name="TextBox 5">
            <a:extLst>
              <a:ext uri="{FF2B5EF4-FFF2-40B4-BE49-F238E27FC236}">
                <a16:creationId xmlns:a16="http://schemas.microsoft.com/office/drawing/2014/main" id="{4DF392C2-C216-0340-B0C6-A9B16FBAB7C6}"/>
              </a:ext>
            </a:extLst>
          </p:cNvPr>
          <p:cNvSpPr txBox="1"/>
          <p:nvPr/>
        </p:nvSpPr>
        <p:spPr>
          <a:xfrm>
            <a:off x="774846" y="1943100"/>
            <a:ext cx="6607029" cy="4108817"/>
          </a:xfrm>
          <a:prstGeom prst="rect">
            <a:avLst/>
          </a:prstGeom>
          <a:noFill/>
        </p:spPr>
        <p:txBody>
          <a:bodyPr wrap="square" rtlCol="0">
            <a:spAutoFit/>
          </a:bodyPr>
          <a:lstStyle/>
          <a:p>
            <a:pPr>
              <a:lnSpc>
                <a:spcPct val="150000"/>
              </a:lnSpc>
            </a:pPr>
            <a:r>
              <a:rPr lang="en-US" dirty="0">
                <a:solidFill>
                  <a:schemeClr val="tx1">
                    <a:lumMod val="75000"/>
                  </a:schemeClr>
                </a:solidFill>
              </a:rPr>
              <a:t>A generalization is a taxonomic relationship between a more general classifier and a more specific classifier.  </a:t>
            </a:r>
          </a:p>
          <a:p>
            <a:pPr>
              <a:lnSpc>
                <a:spcPct val="150000"/>
              </a:lnSpc>
            </a:pPr>
            <a:r>
              <a:rPr lang="en-US" dirty="0">
                <a:solidFill>
                  <a:schemeClr val="tx1">
                    <a:lumMod val="75000"/>
                  </a:schemeClr>
                </a:solidFill>
              </a:rPr>
              <a:t>Each instance of the specific classifier is also an indirect instance of the general classifier.  Thus, the specific classifier inherits the features of the more general classifier.</a:t>
            </a:r>
          </a:p>
          <a:p>
            <a:pPr>
              <a:lnSpc>
                <a:spcPct val="150000"/>
              </a:lnSpc>
            </a:pPr>
            <a:endParaRPr lang="en-US" dirty="0">
              <a:solidFill>
                <a:schemeClr val="tx1">
                  <a:lumMod val="75000"/>
                </a:schemeClr>
              </a:solidFill>
            </a:endParaRPr>
          </a:p>
          <a:p>
            <a:pPr marL="285750" indent="-285750">
              <a:lnSpc>
                <a:spcPct val="150000"/>
              </a:lnSpc>
              <a:buFont typeface="Arial" panose="020B0604020202020204" pitchFamily="34" charset="0"/>
              <a:buChar char="•"/>
            </a:pPr>
            <a:r>
              <a:rPr lang="en-US" dirty="0">
                <a:solidFill>
                  <a:schemeClr val="tx1">
                    <a:lumMod val="75000"/>
                  </a:schemeClr>
                </a:solidFill>
              </a:rPr>
              <a:t>Represents an "is-a" relationship.</a:t>
            </a:r>
          </a:p>
          <a:p>
            <a:pPr marL="285750" indent="-285750">
              <a:lnSpc>
                <a:spcPct val="150000"/>
              </a:lnSpc>
              <a:buFont typeface="Arial" panose="020B0604020202020204" pitchFamily="34" charset="0"/>
              <a:buChar char="•"/>
            </a:pPr>
            <a:r>
              <a:rPr lang="en-US" dirty="0">
                <a:solidFill>
                  <a:schemeClr val="tx1">
                    <a:lumMod val="75000"/>
                  </a:schemeClr>
                </a:solidFill>
              </a:rPr>
              <a:t>An abstract class name is shown in italics. </a:t>
            </a:r>
          </a:p>
          <a:p>
            <a:pPr marL="285750" indent="-285750">
              <a:lnSpc>
                <a:spcPct val="150000"/>
              </a:lnSpc>
              <a:buFont typeface="Arial" panose="020B0604020202020204" pitchFamily="34" charset="0"/>
              <a:buChar char="•"/>
            </a:pPr>
            <a:r>
              <a:rPr lang="en-US" dirty="0">
                <a:solidFill>
                  <a:schemeClr val="tx1">
                    <a:lumMod val="75000"/>
                  </a:schemeClr>
                </a:solidFill>
              </a:rPr>
              <a:t>SubClass1 and SubClass2 are specializations of Super Class.</a:t>
            </a:r>
          </a:p>
          <a:p>
            <a:endParaRPr lang="en-US" dirty="0"/>
          </a:p>
        </p:txBody>
      </p:sp>
      <p:pic>
        <p:nvPicPr>
          <p:cNvPr id="13314" name="Picture 2" descr="Inheritance (or Generalization)">
            <a:extLst>
              <a:ext uri="{FF2B5EF4-FFF2-40B4-BE49-F238E27FC236}">
                <a16:creationId xmlns:a16="http://schemas.microsoft.com/office/drawing/2014/main" id="{56692FC5-6892-0E4A-A133-0B3FFA558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7044" y="287121"/>
            <a:ext cx="26289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nheritance Example - Shapes">
            <a:extLst>
              <a:ext uri="{FF2B5EF4-FFF2-40B4-BE49-F238E27FC236}">
                <a16:creationId xmlns:a16="http://schemas.microsoft.com/office/drawing/2014/main" id="{A17665FB-F77A-7347-B695-714285C755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1949" y="2627096"/>
            <a:ext cx="2905125" cy="36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65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504557" y="287121"/>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Relationships between classes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5" name="TextBox 4">
            <a:extLst>
              <a:ext uri="{FF2B5EF4-FFF2-40B4-BE49-F238E27FC236}">
                <a16:creationId xmlns:a16="http://schemas.microsoft.com/office/drawing/2014/main" id="{A518A8AE-81A1-3C47-B4FD-712A919B995D}"/>
              </a:ext>
            </a:extLst>
          </p:cNvPr>
          <p:cNvSpPr txBox="1"/>
          <p:nvPr/>
        </p:nvSpPr>
        <p:spPr>
          <a:xfrm>
            <a:off x="684913" y="1316694"/>
            <a:ext cx="1624163" cy="461665"/>
          </a:xfrm>
          <a:prstGeom prst="rect">
            <a:avLst/>
          </a:prstGeom>
          <a:noFill/>
        </p:spPr>
        <p:txBody>
          <a:bodyPr wrap="none" rtlCol="0">
            <a:spAutoFit/>
          </a:bodyPr>
          <a:lstStyle/>
          <a:p>
            <a:r>
              <a:rPr lang="en-US" sz="2400" dirty="0"/>
              <a:t>Association</a:t>
            </a:r>
          </a:p>
        </p:txBody>
      </p:sp>
      <p:sp>
        <p:nvSpPr>
          <p:cNvPr id="6" name="TextBox 5">
            <a:extLst>
              <a:ext uri="{FF2B5EF4-FFF2-40B4-BE49-F238E27FC236}">
                <a16:creationId xmlns:a16="http://schemas.microsoft.com/office/drawing/2014/main" id="{4DF392C2-C216-0340-B0C6-A9B16FBAB7C6}"/>
              </a:ext>
            </a:extLst>
          </p:cNvPr>
          <p:cNvSpPr txBox="1"/>
          <p:nvPr/>
        </p:nvSpPr>
        <p:spPr>
          <a:xfrm>
            <a:off x="774846" y="1943100"/>
            <a:ext cx="6607029" cy="787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t>Structural link between two peer classes.</a:t>
            </a:r>
          </a:p>
          <a:p>
            <a:pPr marL="342900" indent="-342900">
              <a:lnSpc>
                <a:spcPct val="150000"/>
              </a:lnSpc>
              <a:buFont typeface="Arial" panose="020B0604020202020204" pitchFamily="34" charset="0"/>
              <a:buChar char="•"/>
            </a:pPr>
            <a:r>
              <a:rPr lang="en-US" sz="1600" dirty="0"/>
              <a:t>There is an association between Class1 and Class2</a:t>
            </a:r>
          </a:p>
        </p:txBody>
      </p:sp>
      <p:pic>
        <p:nvPicPr>
          <p:cNvPr id="15364" name="Picture 4" descr="Simple Association">
            <a:extLst>
              <a:ext uri="{FF2B5EF4-FFF2-40B4-BE49-F238E27FC236}">
                <a16:creationId xmlns:a16="http://schemas.microsoft.com/office/drawing/2014/main" id="{F2735A56-F77A-F546-B543-5E1AE3E802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4127" y="1973969"/>
            <a:ext cx="2768600" cy="6858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55FC067C-5567-0A42-B8B2-335813B0AA7B}"/>
              </a:ext>
            </a:extLst>
          </p:cNvPr>
          <p:cNvSpPr txBox="1"/>
          <p:nvPr/>
        </p:nvSpPr>
        <p:spPr>
          <a:xfrm>
            <a:off x="684913" y="3088793"/>
            <a:ext cx="3175998" cy="461665"/>
          </a:xfrm>
          <a:prstGeom prst="rect">
            <a:avLst/>
          </a:prstGeom>
          <a:noFill/>
        </p:spPr>
        <p:txBody>
          <a:bodyPr wrap="none" rtlCol="0">
            <a:spAutoFit/>
          </a:bodyPr>
          <a:lstStyle/>
          <a:p>
            <a:r>
              <a:rPr lang="en-US" sz="2400" dirty="0"/>
              <a:t>Cardinality (Multiplicity)</a:t>
            </a:r>
          </a:p>
        </p:txBody>
      </p:sp>
      <p:sp>
        <p:nvSpPr>
          <p:cNvPr id="30" name="TextBox 29">
            <a:extLst>
              <a:ext uri="{FF2B5EF4-FFF2-40B4-BE49-F238E27FC236}">
                <a16:creationId xmlns:a16="http://schemas.microsoft.com/office/drawing/2014/main" id="{5F6767C5-520C-DF41-A2AD-A00F18F789D1}"/>
              </a:ext>
            </a:extLst>
          </p:cNvPr>
          <p:cNvSpPr txBox="1"/>
          <p:nvPr/>
        </p:nvSpPr>
        <p:spPr>
          <a:xfrm>
            <a:off x="876261" y="3562279"/>
            <a:ext cx="6607029" cy="2675028"/>
          </a:xfrm>
          <a:prstGeom prst="rect">
            <a:avLst/>
          </a:prstGeom>
          <a:noFill/>
        </p:spPr>
        <p:txBody>
          <a:bodyPr wrap="square" rtlCol="0">
            <a:spAutoFit/>
          </a:bodyPr>
          <a:lstStyle/>
          <a:p>
            <a:pPr>
              <a:lnSpc>
                <a:spcPct val="150000"/>
              </a:lnSpc>
            </a:pPr>
            <a:r>
              <a:rPr lang="en-US" sz="1600" b="1" dirty="0"/>
              <a:t>indicates the number of instances of one class linked to one instance of the other class</a:t>
            </a:r>
            <a:r>
              <a:rPr lang="en-US" sz="1600" dirty="0"/>
              <a:t>. For example, one company will have one or more employees, but each employee works for just one company.</a:t>
            </a:r>
          </a:p>
          <a:p>
            <a:pPr>
              <a:lnSpc>
                <a:spcPct val="150000"/>
              </a:lnSpc>
            </a:pPr>
            <a:r>
              <a:rPr lang="en-US" sz="1600" dirty="0"/>
              <a:t>Cardinality is expressed in terms of:</a:t>
            </a:r>
          </a:p>
          <a:p>
            <a:pPr marL="285750" indent="-285750">
              <a:lnSpc>
                <a:spcPct val="150000"/>
              </a:lnSpc>
              <a:buFont typeface="Arial" panose="020B0604020202020204" pitchFamily="34" charset="0"/>
              <a:buChar char="•"/>
            </a:pPr>
            <a:r>
              <a:rPr lang="en-US" sz="1600" dirty="0"/>
              <a:t>One to one</a:t>
            </a:r>
          </a:p>
          <a:p>
            <a:pPr marL="285750" indent="-285750">
              <a:lnSpc>
                <a:spcPct val="150000"/>
              </a:lnSpc>
              <a:buFont typeface="Arial" panose="020B0604020202020204" pitchFamily="34" charset="0"/>
              <a:buChar char="•"/>
            </a:pPr>
            <a:r>
              <a:rPr lang="en-US" sz="1600" dirty="0"/>
              <a:t>One to many</a:t>
            </a:r>
          </a:p>
          <a:p>
            <a:pPr marL="285750" indent="-285750">
              <a:lnSpc>
                <a:spcPct val="150000"/>
              </a:lnSpc>
              <a:buFont typeface="Arial" panose="020B0604020202020204" pitchFamily="34" charset="0"/>
              <a:buChar char="•"/>
            </a:pPr>
            <a:r>
              <a:rPr lang="en-US" sz="1600" dirty="0"/>
              <a:t>Many to many</a:t>
            </a:r>
          </a:p>
        </p:txBody>
      </p:sp>
      <p:pic>
        <p:nvPicPr>
          <p:cNvPr id="15368" name="Picture 8" descr="Cardinality">
            <a:extLst>
              <a:ext uri="{FF2B5EF4-FFF2-40B4-BE49-F238E27FC236}">
                <a16:creationId xmlns:a16="http://schemas.microsoft.com/office/drawing/2014/main" id="{086D1002-D1A7-C643-A84D-4BF6DE17BE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3447" y="3532581"/>
            <a:ext cx="3370191" cy="2941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119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15014" y="45544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74845" y="304335"/>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Relationships between classes cont.</a:t>
            </a:r>
          </a:p>
        </p:txBody>
      </p:sp>
      <p:sp>
        <p:nvSpPr>
          <p:cNvPr id="22" name="TextBox 21">
            <a:extLst>
              <a:ext uri="{FF2B5EF4-FFF2-40B4-BE49-F238E27FC236}">
                <a16:creationId xmlns:a16="http://schemas.microsoft.com/office/drawing/2014/main" id="{4B346AD4-D44F-FA4D-98F9-D12978F0D72F}"/>
              </a:ext>
            </a:extLst>
          </p:cNvPr>
          <p:cNvSpPr txBox="1"/>
          <p:nvPr/>
        </p:nvSpPr>
        <p:spPr>
          <a:xfrm>
            <a:off x="684913" y="1316694"/>
            <a:ext cx="1672509" cy="461665"/>
          </a:xfrm>
          <a:prstGeom prst="rect">
            <a:avLst/>
          </a:prstGeom>
          <a:noFill/>
        </p:spPr>
        <p:txBody>
          <a:bodyPr wrap="none" rtlCol="0">
            <a:spAutoFit/>
          </a:bodyPr>
          <a:lstStyle/>
          <a:p>
            <a:r>
              <a:rPr lang="en-US" sz="2400" dirty="0"/>
              <a:t>Aggregation</a:t>
            </a:r>
          </a:p>
        </p:txBody>
      </p:sp>
      <p:sp>
        <p:nvSpPr>
          <p:cNvPr id="5" name="TextBox 4">
            <a:extLst>
              <a:ext uri="{FF2B5EF4-FFF2-40B4-BE49-F238E27FC236}">
                <a16:creationId xmlns:a16="http://schemas.microsoft.com/office/drawing/2014/main" id="{2B0841C2-7C7E-C040-84FC-288C9876D25C}"/>
              </a:ext>
            </a:extLst>
          </p:cNvPr>
          <p:cNvSpPr txBox="1"/>
          <p:nvPr/>
        </p:nvSpPr>
        <p:spPr>
          <a:xfrm>
            <a:off x="684913" y="1778359"/>
            <a:ext cx="7465057" cy="1754326"/>
          </a:xfrm>
          <a:prstGeom prst="rect">
            <a:avLst/>
          </a:prstGeom>
          <a:noFill/>
        </p:spPr>
        <p:txBody>
          <a:bodyPr wrap="none" rtlCol="0">
            <a:spAutoFit/>
          </a:bodyPr>
          <a:lstStyle/>
          <a:p>
            <a:r>
              <a:rPr lang="en-US" dirty="0"/>
              <a:t>A special type of association.</a:t>
            </a:r>
          </a:p>
          <a:p>
            <a:pPr marL="285750" indent="-285750">
              <a:buFont typeface="Arial" panose="020B0604020202020204" pitchFamily="34" charset="0"/>
              <a:buChar char="•"/>
            </a:pPr>
            <a:r>
              <a:rPr lang="en-US" dirty="0"/>
              <a:t>It represents a "part of" relationship.</a:t>
            </a:r>
          </a:p>
          <a:p>
            <a:pPr marL="285750" indent="-285750">
              <a:buFont typeface="Arial" panose="020B0604020202020204" pitchFamily="34" charset="0"/>
              <a:buChar char="•"/>
            </a:pPr>
            <a:r>
              <a:rPr lang="en-US" dirty="0"/>
              <a:t>Class2 is part of Class1.</a:t>
            </a:r>
          </a:p>
          <a:p>
            <a:pPr marL="285750" indent="-285750">
              <a:buFont typeface="Arial" panose="020B0604020202020204" pitchFamily="34" charset="0"/>
              <a:buChar char="•"/>
            </a:pPr>
            <a:r>
              <a:rPr lang="en-US" dirty="0"/>
              <a:t>Many instances (denoted by the *) of Class2 can be associated with Class1.</a:t>
            </a:r>
          </a:p>
          <a:p>
            <a:pPr marL="285750" indent="-285750">
              <a:buFont typeface="Arial" panose="020B0604020202020204" pitchFamily="34" charset="0"/>
              <a:buChar char="•"/>
            </a:pPr>
            <a:r>
              <a:rPr lang="en-US" dirty="0"/>
              <a:t>Objects of Class1 and Class2 have separate lifetimes.</a:t>
            </a:r>
          </a:p>
          <a:p>
            <a:endParaRPr lang="en-US" dirty="0"/>
          </a:p>
        </p:txBody>
      </p:sp>
      <p:pic>
        <p:nvPicPr>
          <p:cNvPr id="17410" name="Picture 2" descr="Aggregation">
            <a:extLst>
              <a:ext uri="{FF2B5EF4-FFF2-40B4-BE49-F238E27FC236}">
                <a16:creationId xmlns:a16="http://schemas.microsoft.com/office/drawing/2014/main" id="{6079704C-1E7B-884A-BECB-1024177524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3725" y="1835067"/>
            <a:ext cx="2768600" cy="6858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AC249B26-20B7-8641-9FDB-640BF77B7690}"/>
              </a:ext>
            </a:extLst>
          </p:cNvPr>
          <p:cNvSpPr txBox="1"/>
          <p:nvPr/>
        </p:nvSpPr>
        <p:spPr>
          <a:xfrm>
            <a:off x="774845" y="3430968"/>
            <a:ext cx="1813317" cy="461665"/>
          </a:xfrm>
          <a:prstGeom prst="rect">
            <a:avLst/>
          </a:prstGeom>
          <a:noFill/>
        </p:spPr>
        <p:txBody>
          <a:bodyPr wrap="none" rtlCol="0">
            <a:spAutoFit/>
          </a:bodyPr>
          <a:lstStyle/>
          <a:p>
            <a:r>
              <a:rPr lang="en-US" sz="2400" dirty="0"/>
              <a:t>Composition</a:t>
            </a:r>
          </a:p>
        </p:txBody>
      </p:sp>
      <p:sp>
        <p:nvSpPr>
          <p:cNvPr id="26" name="TextBox 25">
            <a:extLst>
              <a:ext uri="{FF2B5EF4-FFF2-40B4-BE49-F238E27FC236}">
                <a16:creationId xmlns:a16="http://schemas.microsoft.com/office/drawing/2014/main" id="{2D8D89A5-2AE4-9947-9B4B-5A81A64D62F3}"/>
              </a:ext>
            </a:extLst>
          </p:cNvPr>
          <p:cNvSpPr txBox="1"/>
          <p:nvPr/>
        </p:nvSpPr>
        <p:spPr>
          <a:xfrm>
            <a:off x="684913" y="3920441"/>
            <a:ext cx="8213339" cy="1200329"/>
          </a:xfrm>
          <a:prstGeom prst="rect">
            <a:avLst/>
          </a:prstGeom>
          <a:noFill/>
        </p:spPr>
        <p:txBody>
          <a:bodyPr wrap="none" rtlCol="0">
            <a:spAutoFit/>
          </a:bodyPr>
          <a:lstStyle/>
          <a:p>
            <a:r>
              <a:rPr lang="en-US" dirty="0"/>
              <a:t>A special type of aggregation where parts are destroyed when the whole is destroyed.</a:t>
            </a:r>
          </a:p>
          <a:p>
            <a:pPr marL="285750" indent="-285750">
              <a:buFont typeface="Arial" panose="020B0604020202020204" pitchFamily="34" charset="0"/>
              <a:buChar char="•"/>
            </a:pPr>
            <a:r>
              <a:rPr lang="en-US" dirty="0"/>
              <a:t>Objects of Class2 live and die with Class1.</a:t>
            </a:r>
          </a:p>
          <a:p>
            <a:pPr marL="285750" indent="-285750">
              <a:buFont typeface="Arial" panose="020B0604020202020204" pitchFamily="34" charset="0"/>
              <a:buChar char="•"/>
            </a:pPr>
            <a:r>
              <a:rPr lang="en-US" dirty="0"/>
              <a:t>Class2 cannot stand by itself.</a:t>
            </a:r>
          </a:p>
          <a:p>
            <a:endParaRPr lang="en-US" dirty="0"/>
          </a:p>
        </p:txBody>
      </p:sp>
      <p:pic>
        <p:nvPicPr>
          <p:cNvPr id="17412" name="Picture 4" descr="Composition">
            <a:extLst>
              <a:ext uri="{FF2B5EF4-FFF2-40B4-BE49-F238E27FC236}">
                <a16:creationId xmlns:a16="http://schemas.microsoft.com/office/drawing/2014/main" id="{1C681F1D-E51E-7A46-BD9A-421F2DAD0B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8920" y="4765595"/>
            <a:ext cx="2768600" cy="685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B4DE13-938D-F748-8848-B892D793681F}"/>
              </a:ext>
            </a:extLst>
          </p:cNvPr>
          <p:cNvSpPr txBox="1"/>
          <p:nvPr/>
        </p:nvSpPr>
        <p:spPr>
          <a:xfrm>
            <a:off x="7825847" y="5528195"/>
            <a:ext cx="3695700" cy="600164"/>
          </a:xfrm>
          <a:prstGeom prst="rect">
            <a:avLst/>
          </a:prstGeom>
          <a:noFill/>
        </p:spPr>
        <p:txBody>
          <a:bodyPr wrap="square" rtlCol="0">
            <a:spAutoFit/>
          </a:bodyPr>
          <a:lstStyle/>
          <a:p>
            <a:r>
              <a:rPr lang="en-US" sz="1100" dirty="0"/>
              <a:t>The relationship is displayed as a solid line with a filled diamond at the association end, which is connected to the class that represents the whole or composite.</a:t>
            </a:r>
          </a:p>
        </p:txBody>
      </p:sp>
      <p:sp>
        <p:nvSpPr>
          <p:cNvPr id="7" name="TextBox 6">
            <a:extLst>
              <a:ext uri="{FF2B5EF4-FFF2-40B4-BE49-F238E27FC236}">
                <a16:creationId xmlns:a16="http://schemas.microsoft.com/office/drawing/2014/main" id="{3CAD5C60-776F-2A4F-AAE5-6B5629E67CAB}"/>
              </a:ext>
            </a:extLst>
          </p:cNvPr>
          <p:cNvSpPr txBox="1"/>
          <p:nvPr/>
        </p:nvSpPr>
        <p:spPr>
          <a:xfrm>
            <a:off x="8164765" y="1162754"/>
            <a:ext cx="3865211" cy="600164"/>
          </a:xfrm>
          <a:prstGeom prst="rect">
            <a:avLst/>
          </a:prstGeom>
          <a:noFill/>
        </p:spPr>
        <p:txBody>
          <a:bodyPr wrap="square" rtlCol="0">
            <a:spAutoFit/>
          </a:bodyPr>
          <a:lstStyle/>
          <a:p>
            <a:r>
              <a:rPr lang="en-US" sz="1100" dirty="0"/>
              <a:t>The relationship is displayed as a solid line with a unfilled diamond at the association end, which is connected to the class that represents the aggregate.</a:t>
            </a:r>
          </a:p>
        </p:txBody>
      </p:sp>
    </p:spTree>
    <p:extLst>
      <p:ext uri="{BB962C8B-B14F-4D97-AF65-F5344CB8AC3E}">
        <p14:creationId xmlns:p14="http://schemas.microsoft.com/office/powerpoint/2010/main" val="739693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74845" y="304335"/>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Relationships between classes cont.</a:t>
            </a:r>
          </a:p>
        </p:txBody>
      </p:sp>
      <p:sp>
        <p:nvSpPr>
          <p:cNvPr id="22" name="TextBox 21">
            <a:extLst>
              <a:ext uri="{FF2B5EF4-FFF2-40B4-BE49-F238E27FC236}">
                <a16:creationId xmlns:a16="http://schemas.microsoft.com/office/drawing/2014/main" id="{4B346AD4-D44F-FA4D-98F9-D12978F0D72F}"/>
              </a:ext>
            </a:extLst>
          </p:cNvPr>
          <p:cNvSpPr txBox="1"/>
          <p:nvPr/>
        </p:nvSpPr>
        <p:spPr>
          <a:xfrm>
            <a:off x="684913" y="1316694"/>
            <a:ext cx="1745991" cy="461665"/>
          </a:xfrm>
          <a:prstGeom prst="rect">
            <a:avLst/>
          </a:prstGeom>
          <a:noFill/>
        </p:spPr>
        <p:txBody>
          <a:bodyPr wrap="none" rtlCol="0">
            <a:spAutoFit/>
          </a:bodyPr>
          <a:lstStyle/>
          <a:p>
            <a:r>
              <a:rPr lang="en-US" sz="2400" dirty="0"/>
              <a:t>Dependency</a:t>
            </a:r>
          </a:p>
        </p:txBody>
      </p:sp>
      <p:sp>
        <p:nvSpPr>
          <p:cNvPr id="5" name="TextBox 4">
            <a:extLst>
              <a:ext uri="{FF2B5EF4-FFF2-40B4-BE49-F238E27FC236}">
                <a16:creationId xmlns:a16="http://schemas.microsoft.com/office/drawing/2014/main" id="{2B0841C2-7C7E-C040-84FC-288C9876D25C}"/>
              </a:ext>
            </a:extLst>
          </p:cNvPr>
          <p:cNvSpPr txBox="1"/>
          <p:nvPr/>
        </p:nvSpPr>
        <p:spPr>
          <a:xfrm>
            <a:off x="684913" y="1778359"/>
            <a:ext cx="7936849" cy="2952027"/>
          </a:xfrm>
          <a:prstGeom prst="rect">
            <a:avLst/>
          </a:prstGeom>
          <a:noFill/>
        </p:spPr>
        <p:txBody>
          <a:bodyPr wrap="square" rtlCol="0">
            <a:spAutoFit/>
          </a:bodyPr>
          <a:lstStyle/>
          <a:p>
            <a:pPr>
              <a:lnSpc>
                <a:spcPct val="150000"/>
              </a:lnSpc>
            </a:pPr>
            <a:r>
              <a:rPr lang="en-US" dirty="0"/>
              <a:t>An object of one class might use an object of another class in the code of a method. If the object is not stored in any field, then this is modeled as a dependency relationship. </a:t>
            </a:r>
          </a:p>
          <a:p>
            <a:pPr marL="285750" indent="-285750">
              <a:lnSpc>
                <a:spcPct val="150000"/>
              </a:lnSpc>
              <a:buFont typeface="Arial" panose="020B0604020202020204" pitchFamily="34" charset="0"/>
              <a:buChar char="•"/>
            </a:pPr>
            <a:r>
              <a:rPr lang="en-US" dirty="0"/>
              <a:t>A special type of association. </a:t>
            </a:r>
          </a:p>
          <a:p>
            <a:pPr marL="285750" indent="-285750">
              <a:lnSpc>
                <a:spcPct val="150000"/>
              </a:lnSpc>
              <a:buFont typeface="Arial" panose="020B0604020202020204" pitchFamily="34" charset="0"/>
              <a:buChar char="•"/>
            </a:pPr>
            <a:r>
              <a:rPr lang="en-US" dirty="0"/>
              <a:t>Exists between two classes if changes to the definition of one may cause changes to the other (but not the other way around).</a:t>
            </a:r>
          </a:p>
          <a:p>
            <a:pPr marL="285750" indent="-285750">
              <a:lnSpc>
                <a:spcPct val="150000"/>
              </a:lnSpc>
              <a:buFont typeface="Arial" panose="020B0604020202020204" pitchFamily="34" charset="0"/>
              <a:buChar char="•"/>
            </a:pPr>
            <a:r>
              <a:rPr lang="en-US" dirty="0"/>
              <a:t>Class1 depends on Class2</a:t>
            </a:r>
          </a:p>
        </p:txBody>
      </p:sp>
      <p:sp>
        <p:nvSpPr>
          <p:cNvPr id="7" name="TextBox 6">
            <a:extLst>
              <a:ext uri="{FF2B5EF4-FFF2-40B4-BE49-F238E27FC236}">
                <a16:creationId xmlns:a16="http://schemas.microsoft.com/office/drawing/2014/main" id="{3CAD5C60-776F-2A4F-AAE5-6B5629E67CAB}"/>
              </a:ext>
            </a:extLst>
          </p:cNvPr>
          <p:cNvSpPr txBox="1"/>
          <p:nvPr/>
        </p:nvSpPr>
        <p:spPr>
          <a:xfrm>
            <a:off x="8650199" y="2190210"/>
            <a:ext cx="3865211" cy="430887"/>
          </a:xfrm>
          <a:prstGeom prst="rect">
            <a:avLst/>
          </a:prstGeom>
          <a:noFill/>
        </p:spPr>
        <p:txBody>
          <a:bodyPr wrap="square" rtlCol="0">
            <a:spAutoFit/>
          </a:bodyPr>
          <a:lstStyle/>
          <a:p>
            <a:r>
              <a:rPr lang="en-US" sz="1100" dirty="0"/>
              <a:t>The relationship is displayed as a dashed line with an open arrow.</a:t>
            </a:r>
            <a:endParaRPr lang="en-US" sz="800" dirty="0"/>
          </a:p>
        </p:txBody>
      </p:sp>
      <p:pic>
        <p:nvPicPr>
          <p:cNvPr id="19458" name="Picture 2" descr="Dependency">
            <a:extLst>
              <a:ext uri="{FF2B5EF4-FFF2-40B4-BE49-F238E27FC236}">
                <a16:creationId xmlns:a16="http://schemas.microsoft.com/office/drawing/2014/main" id="{6484130E-BD96-024A-91B3-D7AE2D174B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2581" y="1504598"/>
            <a:ext cx="27686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Dependency">
            <a:extLst>
              <a:ext uri="{FF2B5EF4-FFF2-40B4-BE49-F238E27FC236}">
                <a16:creationId xmlns:a16="http://schemas.microsoft.com/office/drawing/2014/main" id="{D8180076-0BF9-9844-B918-33D26C71FB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9600" y="5000104"/>
            <a:ext cx="3822700" cy="52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5CD7676-337B-E247-865D-7FA5E2DF8FDD}"/>
              </a:ext>
            </a:extLst>
          </p:cNvPr>
          <p:cNvSpPr txBox="1"/>
          <p:nvPr/>
        </p:nvSpPr>
        <p:spPr>
          <a:xfrm>
            <a:off x="6508310" y="5578455"/>
            <a:ext cx="5596729" cy="461665"/>
          </a:xfrm>
          <a:prstGeom prst="rect">
            <a:avLst/>
          </a:prstGeom>
          <a:noFill/>
        </p:spPr>
        <p:txBody>
          <a:bodyPr wrap="square" rtlCol="0">
            <a:spAutoFit/>
          </a:bodyPr>
          <a:lstStyle/>
          <a:p>
            <a:r>
              <a:rPr lang="en-US" sz="1200" dirty="0"/>
              <a:t>The Person class might have a </a:t>
            </a:r>
            <a:r>
              <a:rPr lang="en-US" sz="1200" dirty="0" err="1"/>
              <a:t>hasRead</a:t>
            </a:r>
            <a:r>
              <a:rPr lang="en-US" sz="1200" dirty="0"/>
              <a:t> method with a Book parameter that returns true if the person has read the book (perhaps by checking some database).</a:t>
            </a:r>
          </a:p>
        </p:txBody>
      </p:sp>
    </p:spTree>
    <p:extLst>
      <p:ext uri="{BB962C8B-B14F-4D97-AF65-F5344CB8AC3E}">
        <p14:creationId xmlns:p14="http://schemas.microsoft.com/office/powerpoint/2010/main" val="95529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74845" y="304335"/>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Relationships between classes cont.</a:t>
            </a:r>
          </a:p>
        </p:txBody>
      </p:sp>
      <p:sp>
        <p:nvSpPr>
          <p:cNvPr id="22" name="TextBox 21">
            <a:extLst>
              <a:ext uri="{FF2B5EF4-FFF2-40B4-BE49-F238E27FC236}">
                <a16:creationId xmlns:a16="http://schemas.microsoft.com/office/drawing/2014/main" id="{4B346AD4-D44F-FA4D-98F9-D12978F0D72F}"/>
              </a:ext>
            </a:extLst>
          </p:cNvPr>
          <p:cNvSpPr txBox="1"/>
          <p:nvPr/>
        </p:nvSpPr>
        <p:spPr>
          <a:xfrm>
            <a:off x="684913" y="1316694"/>
            <a:ext cx="1537600" cy="461665"/>
          </a:xfrm>
          <a:prstGeom prst="rect">
            <a:avLst/>
          </a:prstGeom>
          <a:noFill/>
        </p:spPr>
        <p:txBody>
          <a:bodyPr wrap="none" rtlCol="0">
            <a:spAutoFit/>
          </a:bodyPr>
          <a:lstStyle/>
          <a:p>
            <a:r>
              <a:rPr lang="en-US" sz="2400" dirty="0"/>
              <a:t>Realization</a:t>
            </a:r>
          </a:p>
        </p:txBody>
      </p:sp>
      <p:sp>
        <p:nvSpPr>
          <p:cNvPr id="5" name="TextBox 4">
            <a:extLst>
              <a:ext uri="{FF2B5EF4-FFF2-40B4-BE49-F238E27FC236}">
                <a16:creationId xmlns:a16="http://schemas.microsoft.com/office/drawing/2014/main" id="{2B0841C2-7C7E-C040-84FC-288C9876D25C}"/>
              </a:ext>
            </a:extLst>
          </p:cNvPr>
          <p:cNvSpPr txBox="1"/>
          <p:nvPr/>
        </p:nvSpPr>
        <p:spPr>
          <a:xfrm>
            <a:off x="684914" y="1778359"/>
            <a:ext cx="7362385" cy="3783023"/>
          </a:xfrm>
          <a:prstGeom prst="rect">
            <a:avLst/>
          </a:prstGeom>
          <a:noFill/>
        </p:spPr>
        <p:txBody>
          <a:bodyPr wrap="square" rtlCol="0">
            <a:spAutoFit/>
          </a:bodyPr>
          <a:lstStyle/>
          <a:p>
            <a:pPr>
              <a:lnSpc>
                <a:spcPct val="150000"/>
              </a:lnSpc>
            </a:pPr>
            <a:r>
              <a:rPr lang="en-US" dirty="0"/>
              <a:t>Realization is a relationship between the blueprint class and the object containing its respective implementation level details. This object is said to realize the blueprint class. In other words, you can understand this as the relationship between the interface and the implementing class.</a:t>
            </a:r>
          </a:p>
          <a:p>
            <a:pPr>
              <a:lnSpc>
                <a:spcPct val="150000"/>
              </a:lnSpc>
            </a:pPr>
            <a:endParaRPr lang="en-US" dirty="0"/>
          </a:p>
          <a:p>
            <a:pPr>
              <a:lnSpc>
                <a:spcPct val="150000"/>
              </a:lnSpc>
            </a:pPr>
            <a:r>
              <a:rPr lang="en-US" dirty="0"/>
              <a:t>For example, the Owner interface might specify methods for acquiring property and disposing of property. The Person and Corporation classes need to implement these methods, possibly in very different ways.</a:t>
            </a:r>
          </a:p>
          <a:p>
            <a:pPr>
              <a:lnSpc>
                <a:spcPct val="150000"/>
              </a:lnSpc>
            </a:pPr>
            <a:endParaRPr lang="en-US" dirty="0"/>
          </a:p>
        </p:txBody>
      </p:sp>
      <p:pic>
        <p:nvPicPr>
          <p:cNvPr id="21506" name="Picture 2" descr="Realization">
            <a:extLst>
              <a:ext uri="{FF2B5EF4-FFF2-40B4-BE49-F238E27FC236}">
                <a16:creationId xmlns:a16="http://schemas.microsoft.com/office/drawing/2014/main" id="{17A8644D-0A2F-6645-9665-307CFFF1F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639" y="3706614"/>
            <a:ext cx="3536496"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58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Class Diagram Example: Order System</a:t>
            </a:r>
          </a:p>
        </p:txBody>
      </p:sp>
      <p:pic>
        <p:nvPicPr>
          <p:cNvPr id="23554" name="Picture 2" descr="Class Diagram Example: Order System">
            <a:extLst>
              <a:ext uri="{FF2B5EF4-FFF2-40B4-BE49-F238E27FC236}">
                <a16:creationId xmlns:a16="http://schemas.microsoft.com/office/drawing/2014/main" id="{E21CB48C-58C4-BC44-B777-9532D1578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358" y="1068268"/>
            <a:ext cx="9709150" cy="542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509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18</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Exercise</a:t>
            </a:r>
          </a:p>
        </p:txBody>
      </p:sp>
      <p:sp>
        <p:nvSpPr>
          <p:cNvPr id="2" name="TextBox 1">
            <a:extLst>
              <a:ext uri="{FF2B5EF4-FFF2-40B4-BE49-F238E27FC236}">
                <a16:creationId xmlns:a16="http://schemas.microsoft.com/office/drawing/2014/main" id="{D05F4866-2041-5B44-8CA3-D352149547EA}"/>
              </a:ext>
            </a:extLst>
          </p:cNvPr>
          <p:cNvSpPr txBox="1"/>
          <p:nvPr/>
        </p:nvSpPr>
        <p:spPr>
          <a:xfrm>
            <a:off x="363889" y="1190482"/>
            <a:ext cx="10894030" cy="2862322"/>
          </a:xfrm>
          <a:prstGeom prst="rect">
            <a:avLst/>
          </a:prstGeom>
          <a:noFill/>
        </p:spPr>
        <p:txBody>
          <a:bodyPr wrap="square" rtlCol="0">
            <a:spAutoFit/>
          </a:bodyPr>
          <a:lstStyle/>
          <a:p>
            <a:r>
              <a:rPr lang="en-US" dirty="0"/>
              <a:t>You are contracted be Goldman Sachs to implement an ATM software that will process the following customer transactions:</a:t>
            </a:r>
          </a:p>
          <a:p>
            <a:pPr marL="285750" indent="-285750">
              <a:buFont typeface="Arial" panose="020B0604020202020204" pitchFamily="34" charset="0"/>
              <a:buChar char="•"/>
            </a:pPr>
            <a:r>
              <a:rPr lang="en-US" dirty="0"/>
              <a:t>Deposit cash</a:t>
            </a:r>
          </a:p>
          <a:p>
            <a:pPr marL="285750" indent="-285750">
              <a:buFont typeface="Arial" panose="020B0604020202020204" pitchFamily="34" charset="0"/>
              <a:buChar char="•"/>
            </a:pPr>
            <a:r>
              <a:rPr lang="en-US" dirty="0"/>
              <a:t>Withdraw cash</a:t>
            </a:r>
          </a:p>
          <a:p>
            <a:pPr marL="285750" indent="-285750">
              <a:buFont typeface="Arial" panose="020B0604020202020204" pitchFamily="34" charset="0"/>
              <a:buChar char="•"/>
            </a:pPr>
            <a:r>
              <a:rPr lang="en-US" dirty="0"/>
              <a:t>Check balance</a:t>
            </a:r>
          </a:p>
          <a:p>
            <a:pPr marL="285750" indent="-285750">
              <a:buFont typeface="Arial" panose="020B0604020202020204" pitchFamily="34" charset="0"/>
              <a:buChar char="•"/>
            </a:pPr>
            <a:endParaRPr lang="en-US" dirty="0"/>
          </a:p>
          <a:p>
            <a:r>
              <a:rPr lang="en-US" dirty="0"/>
              <a:t>What classes would you need?</a:t>
            </a:r>
          </a:p>
          <a:p>
            <a:r>
              <a:rPr lang="en-US" dirty="0"/>
              <a:t>What type of relationships would exist between these classes?</a:t>
            </a:r>
          </a:p>
          <a:p>
            <a:r>
              <a:rPr lang="en-US" dirty="0"/>
              <a:t>How would you construct the class diagram?</a:t>
            </a:r>
          </a:p>
          <a:p>
            <a:endParaRPr lang="en-US" dirty="0"/>
          </a:p>
        </p:txBody>
      </p:sp>
    </p:spTree>
    <p:extLst>
      <p:ext uri="{BB962C8B-B14F-4D97-AF65-F5344CB8AC3E}">
        <p14:creationId xmlns:p14="http://schemas.microsoft.com/office/powerpoint/2010/main" val="1355623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19</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5" name="Picture 4" descr="Diagram&#10;&#10;Description automatically generated">
            <a:extLst>
              <a:ext uri="{FF2B5EF4-FFF2-40B4-BE49-F238E27FC236}">
                <a16:creationId xmlns:a16="http://schemas.microsoft.com/office/drawing/2014/main" id="{8AA43B6D-83C0-E74E-9383-905C6654E385}"/>
              </a:ext>
            </a:extLst>
          </p:cNvPr>
          <p:cNvPicPr>
            <a:picLocks noChangeAspect="1"/>
          </p:cNvPicPr>
          <p:nvPr/>
        </p:nvPicPr>
        <p:blipFill>
          <a:blip r:embed="rId4"/>
          <a:stretch>
            <a:fillRect/>
          </a:stretch>
        </p:blipFill>
        <p:spPr>
          <a:xfrm>
            <a:off x="4516434" y="1363958"/>
            <a:ext cx="7291301" cy="4965554"/>
          </a:xfrm>
          <a:prstGeom prst="rect">
            <a:avLst/>
          </a:prstGeom>
        </p:spPr>
      </p:pic>
      <p:sp>
        <p:nvSpPr>
          <p:cNvPr id="6" name="TextBox 5">
            <a:extLst>
              <a:ext uri="{FF2B5EF4-FFF2-40B4-BE49-F238E27FC236}">
                <a16:creationId xmlns:a16="http://schemas.microsoft.com/office/drawing/2014/main" id="{8A7324AE-2A91-9F44-A29A-F09875388CB8}"/>
              </a:ext>
            </a:extLst>
          </p:cNvPr>
          <p:cNvSpPr txBox="1"/>
          <p:nvPr/>
        </p:nvSpPr>
        <p:spPr>
          <a:xfrm>
            <a:off x="335059" y="1715681"/>
            <a:ext cx="3710631" cy="646331"/>
          </a:xfrm>
          <a:prstGeom prst="rect">
            <a:avLst/>
          </a:prstGeom>
          <a:noFill/>
        </p:spPr>
        <p:txBody>
          <a:bodyPr wrap="none" rtlCol="0">
            <a:spAutoFit/>
          </a:bodyPr>
          <a:lstStyle/>
          <a:p>
            <a:r>
              <a:rPr lang="en-US" dirty="0"/>
              <a:t>How can this be better implemented?</a:t>
            </a:r>
          </a:p>
          <a:p>
            <a:endParaRPr lang="en-US" dirty="0"/>
          </a:p>
        </p:txBody>
      </p:sp>
    </p:spTree>
    <p:extLst>
      <p:ext uri="{BB962C8B-B14F-4D97-AF65-F5344CB8AC3E}">
        <p14:creationId xmlns:p14="http://schemas.microsoft.com/office/powerpoint/2010/main" val="56868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6" name="Content Placeholder 2">
            <a:extLst>
              <a:ext uri="{FF2B5EF4-FFF2-40B4-BE49-F238E27FC236}">
                <a16:creationId xmlns:a16="http://schemas.microsoft.com/office/drawing/2014/main" id="{63EC5AFB-44DD-4D39-A80E-AB0F76384EB9}"/>
              </a:ext>
            </a:extLst>
          </p:cNvPr>
          <p:cNvSpPr txBox="1">
            <a:spLocks/>
          </p:cNvSpPr>
          <p:nvPr/>
        </p:nvSpPr>
        <p:spPr>
          <a:xfrm>
            <a:off x="703263" y="2829706"/>
            <a:ext cx="3565525" cy="3415519"/>
          </a:xfrm>
          <a:prstGeom prst="rect">
            <a:avLst/>
          </a:prstGeom>
        </p:spPr>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Modeling</a:t>
            </a:r>
          </a:p>
          <a:p>
            <a:pPr marL="342900" indent="-342900">
              <a:buFont typeface="Wingdings" panose="05000000000000000000" pitchFamily="2" charset="2"/>
              <a:buChar char="q"/>
            </a:pPr>
            <a:r>
              <a:rPr lang="en-US" dirty="0"/>
              <a:t>UML</a:t>
            </a:r>
          </a:p>
          <a:p>
            <a:pPr marL="342900" indent="-342900">
              <a:buFont typeface="Wingdings" panose="05000000000000000000" pitchFamily="2" charset="2"/>
              <a:buChar char="q"/>
            </a:pPr>
            <a:r>
              <a:rPr lang="en-US" dirty="0"/>
              <a:t>Class diagram</a:t>
            </a:r>
          </a:p>
          <a:p>
            <a:pPr marL="342900" indent="-342900">
              <a:buFont typeface="Wingdings" panose="05000000000000000000" pitchFamily="2" charset="2"/>
              <a:buChar char="q"/>
            </a:pPr>
            <a:r>
              <a:rPr lang="en-US" dirty="0"/>
              <a:t>Demo code class diagram</a:t>
            </a:r>
          </a:p>
          <a:p>
            <a:pPr marL="342900" indent="-342900">
              <a:buFont typeface="Wingdings" panose="05000000000000000000" pitchFamily="2" charset="2"/>
              <a:buChar char="q"/>
            </a:pPr>
            <a:r>
              <a:rPr lang="en-US" dirty="0"/>
              <a:t>Demo code implementation</a:t>
            </a:r>
          </a:p>
          <a:p>
            <a:pPr marL="342900" indent="-342900">
              <a:buFont typeface="Wingdings" panose="05000000000000000000" pitchFamily="2" charset="2"/>
              <a:buChar char="q"/>
            </a:pPr>
            <a:r>
              <a:rPr lang="en-US" dirty="0"/>
              <a:t>Q and A</a:t>
            </a:r>
          </a:p>
          <a:p>
            <a:endParaRPr lang="en-US" dirty="0"/>
          </a:p>
        </p:txBody>
      </p:sp>
    </p:spTree>
    <p:extLst>
      <p:ext uri="{BB962C8B-B14F-4D97-AF65-F5344CB8AC3E}">
        <p14:creationId xmlns:p14="http://schemas.microsoft.com/office/powerpoint/2010/main" val="3399620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20</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71163" y="1373738"/>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Better Class Diagram</a:t>
            </a:r>
          </a:p>
        </p:txBody>
      </p:sp>
      <p:pic>
        <p:nvPicPr>
          <p:cNvPr id="3" name="Picture 2" descr="Diagram&#10;&#10;Description automatically generated">
            <a:extLst>
              <a:ext uri="{FF2B5EF4-FFF2-40B4-BE49-F238E27FC236}">
                <a16:creationId xmlns:a16="http://schemas.microsoft.com/office/drawing/2014/main" id="{F6AD3D08-4412-E64E-A757-70EC916CDE9F}"/>
              </a:ext>
            </a:extLst>
          </p:cNvPr>
          <p:cNvPicPr>
            <a:picLocks noChangeAspect="1"/>
          </p:cNvPicPr>
          <p:nvPr/>
        </p:nvPicPr>
        <p:blipFill>
          <a:blip r:embed="rId4"/>
          <a:stretch>
            <a:fillRect/>
          </a:stretch>
        </p:blipFill>
        <p:spPr>
          <a:xfrm>
            <a:off x="4759391" y="368309"/>
            <a:ext cx="7097550" cy="6121382"/>
          </a:xfrm>
          <a:prstGeom prst="rect">
            <a:avLst/>
          </a:prstGeom>
        </p:spPr>
      </p:pic>
    </p:spTree>
    <p:extLst>
      <p:ext uri="{BB962C8B-B14F-4D97-AF65-F5344CB8AC3E}">
        <p14:creationId xmlns:p14="http://schemas.microsoft.com/office/powerpoint/2010/main" val="2310214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Q and A</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Tree>
    <p:extLst>
      <p:ext uri="{BB962C8B-B14F-4D97-AF65-F5344CB8AC3E}">
        <p14:creationId xmlns:p14="http://schemas.microsoft.com/office/powerpoint/2010/main" val="2979876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Tree>
    <p:extLst>
      <p:ext uri="{BB962C8B-B14F-4D97-AF65-F5344CB8AC3E}">
        <p14:creationId xmlns:p14="http://schemas.microsoft.com/office/powerpoint/2010/main" val="3521561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7" name="Group 12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28" name="Freeform: Shape 12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Oval 12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Oval 12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Freeform: Shape 13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33" name="Rectangle 13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64838" y="196900"/>
            <a:ext cx="5323162" cy="991290"/>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What is UML?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63888" y="1374690"/>
            <a:ext cx="5304892" cy="5132388"/>
          </a:xfrm>
        </p:spPr>
        <p:txBody>
          <a:bodyPr vert="horz" wrap="square" lIns="0" tIns="0" rIns="0" bIns="0" rtlCol="0" anchor="t">
            <a:normAutofit/>
          </a:bodyPr>
          <a:lstStyle/>
          <a:p>
            <a:pPr marL="342900">
              <a:lnSpc>
                <a:spcPct val="100000"/>
              </a:lnSpc>
              <a:buFont typeface="Arial" panose="020B0604020202020204" pitchFamily="34" charset="0"/>
              <a:buChar char="•"/>
            </a:pPr>
            <a:r>
              <a:rPr lang="en-US" sz="1800" dirty="0"/>
              <a:t>Unified modeling language is a graphic or visual representation of an application.</a:t>
            </a:r>
          </a:p>
          <a:p>
            <a:pPr marL="800100" lvl="1">
              <a:lnSpc>
                <a:spcPct val="100000"/>
              </a:lnSpc>
            </a:pPr>
            <a:r>
              <a:rPr lang="en-US" sz="1800" dirty="0"/>
              <a:t>Is industry standard </a:t>
            </a:r>
          </a:p>
          <a:p>
            <a:pPr marL="800100" lvl="1">
              <a:lnSpc>
                <a:spcPct val="100000"/>
              </a:lnSpc>
            </a:pPr>
            <a:r>
              <a:rPr lang="en-US" sz="1800" dirty="0"/>
              <a:t>Independent of a language. </a:t>
            </a:r>
          </a:p>
          <a:p>
            <a:pPr marL="342900">
              <a:lnSpc>
                <a:spcPct val="100000"/>
              </a:lnSpc>
              <a:buFont typeface="Arial" panose="020B0604020202020204" pitchFamily="34" charset="0"/>
              <a:buChar char="•"/>
            </a:pPr>
            <a:r>
              <a:rPr lang="en-US" sz="1800" dirty="0"/>
              <a:t>Examples of UML </a:t>
            </a:r>
          </a:p>
          <a:p>
            <a:pPr lvl="1">
              <a:lnSpc>
                <a:spcPct val="100000"/>
              </a:lnSpc>
            </a:pPr>
            <a:r>
              <a:rPr lang="en-US" sz="1800" dirty="0"/>
              <a:t> Class diagram</a:t>
            </a:r>
          </a:p>
          <a:p>
            <a:pPr lvl="1">
              <a:lnSpc>
                <a:spcPct val="100000"/>
              </a:lnSpc>
            </a:pPr>
            <a:r>
              <a:rPr lang="en-US" sz="1800" dirty="0"/>
              <a:t> Component diagram</a:t>
            </a:r>
          </a:p>
          <a:p>
            <a:pPr lvl="1">
              <a:lnSpc>
                <a:spcPct val="100000"/>
              </a:lnSpc>
            </a:pPr>
            <a:r>
              <a:rPr lang="en-US" sz="1800" dirty="0"/>
              <a:t> package diagram</a:t>
            </a:r>
          </a:p>
          <a:p>
            <a:pPr lvl="1">
              <a:lnSpc>
                <a:spcPct val="100000"/>
              </a:lnSpc>
            </a:pPr>
            <a:r>
              <a:rPr lang="en-US" sz="1800" dirty="0"/>
              <a:t> Use case diagram</a:t>
            </a:r>
          </a:p>
          <a:p>
            <a:pPr lvl="1">
              <a:lnSpc>
                <a:spcPct val="100000"/>
              </a:lnSpc>
            </a:pPr>
            <a:r>
              <a:rPr lang="en-US" sz="1800" dirty="0"/>
              <a:t> State machine diagram</a:t>
            </a:r>
          </a:p>
          <a:p>
            <a:pPr lvl="1">
              <a:lnSpc>
                <a:spcPct val="100000"/>
              </a:lnSpc>
            </a:pPr>
            <a:r>
              <a:rPr lang="en-US" sz="1800" dirty="0"/>
              <a:t>Sequence diagram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7059612" y="1122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35" name="Group 134">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136"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7"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8"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0" name="Oval 139">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Tree>
    <p:extLst>
      <p:ext uri="{BB962C8B-B14F-4D97-AF65-F5344CB8AC3E}">
        <p14:creationId xmlns:p14="http://schemas.microsoft.com/office/powerpoint/2010/main" val="320825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9" name="Freeform: Shape 4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Oval 5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4" name="Rectangle 5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928825"/>
          </a:xfrm>
        </p:spPr>
        <p:txBody>
          <a:bodyPr vert="horz" wrap="square" lIns="0" tIns="0" rIns="0" bIns="0" rtlCol="0" anchor="b" anchorCtr="0">
            <a:normAutofit/>
          </a:bodyPr>
          <a:lstStyle/>
          <a:p>
            <a:pPr>
              <a:lnSpc>
                <a:spcPct val="100000"/>
              </a:lnSpc>
            </a:pPr>
            <a:r>
              <a:rPr lang="en-US" sz="3200" kern="1200" dirty="0">
                <a:solidFill>
                  <a:schemeClr val="tx1"/>
                </a:solidFill>
                <a:latin typeface="+mj-lt"/>
                <a:ea typeface="+mj-ea"/>
                <a:cs typeface="+mj-cs"/>
              </a:rPr>
              <a:t>What is UML Class </a:t>
            </a:r>
            <a:r>
              <a:rPr lang="en-US" sz="3200" dirty="0"/>
              <a:t>D</a:t>
            </a:r>
            <a:r>
              <a:rPr lang="en-US" sz="3200" kern="1200" dirty="0">
                <a:solidFill>
                  <a:schemeClr val="tx1"/>
                </a:solidFill>
                <a:latin typeface="+mj-lt"/>
                <a:ea typeface="+mj-ea"/>
                <a:cs typeface="+mj-cs"/>
              </a:rPr>
              <a:t>iagram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604"/>
          <a:stretch/>
        </p:blipFill>
        <p:spPr>
          <a:xfrm>
            <a:off x="6557147" y="2"/>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grpSp>
        <p:nvGrpSpPr>
          <p:cNvPr id="56" name="Group 55">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57" name="Freeform: Shape 56">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5" descr="Chart, box and whisker chart&#10;&#10;Description automatically generated">
            <a:extLst>
              <a:ext uri="{FF2B5EF4-FFF2-40B4-BE49-F238E27FC236}">
                <a16:creationId xmlns:a16="http://schemas.microsoft.com/office/drawing/2014/main" id="{4FDD5435-0215-4137-AEB1-63766784A0BC}"/>
              </a:ext>
            </a:extLst>
          </p:cNvPr>
          <p:cNvPicPr>
            <a:picLocks noChangeAspect="1"/>
          </p:cNvPicPr>
          <p:nvPr/>
        </p:nvPicPr>
        <p:blipFill rotWithShape="1">
          <a:blip r:embed="rId4"/>
          <a:srcRect t="4876" r="-1" b="-1"/>
          <a:stretch/>
        </p:blipFill>
        <p:spPr>
          <a:xfrm>
            <a:off x="6557147" y="3429002"/>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sp>
        <p:nvSpPr>
          <p:cNvPr id="60" name="Rectangle 59">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9980" y="1609287"/>
            <a:ext cx="5437187" cy="3908841"/>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kern="1200" dirty="0">
                <a:latin typeface="+mn-lt"/>
                <a:ea typeface="+mn-ea"/>
                <a:cs typeface="+mn-cs"/>
              </a:rPr>
              <a:t>A graphical notation used to construct and visualize object-oriented systems.</a:t>
            </a:r>
          </a:p>
          <a:p>
            <a:pPr marL="342900" indent="-342900">
              <a:lnSpc>
                <a:spcPct val="100000"/>
              </a:lnSpc>
              <a:buFont typeface="Arial" panose="020B0604020202020204" pitchFamily="34" charset="0"/>
              <a:buChar char="•"/>
            </a:pPr>
            <a:r>
              <a:rPr lang="en-US" kern="1200" dirty="0">
                <a:latin typeface="+mn-lt"/>
                <a:ea typeface="+mn-ea"/>
                <a:cs typeface="+mn-cs"/>
              </a:rPr>
              <a:t>Specifically, a Class </a:t>
            </a:r>
            <a:r>
              <a:rPr lang="en-US" dirty="0"/>
              <a:t>D</a:t>
            </a:r>
            <a:r>
              <a:rPr lang="en-US" kern="1200" dirty="0">
                <a:latin typeface="+mn-lt"/>
                <a:ea typeface="+mn-ea"/>
                <a:cs typeface="+mn-cs"/>
              </a:rPr>
              <a:t>iagram is a type of static structure that describes the structure of a system by showing the systems classes, their attributes, methods, and the relationships among objects.</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Tuesday, November 2, 2021</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289203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What is a class?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5437187" cy="443841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t>Blueprint of an object.</a:t>
            </a:r>
          </a:p>
          <a:p>
            <a:pPr marL="800100" lvl="1"/>
            <a:r>
              <a:rPr lang="en-US" sz="1200" dirty="0"/>
              <a:t>Objects and classes go hand in hand. Classes are what create objects.</a:t>
            </a:r>
          </a:p>
          <a:p>
            <a:pPr marL="342900">
              <a:buFont typeface="Arial" panose="020B0604020202020204" pitchFamily="34" charset="0"/>
              <a:buChar char="•"/>
            </a:pPr>
            <a:r>
              <a:rPr lang="en-US" sz="1800" dirty="0"/>
              <a:t>Describe what an object will be but isn’t the object itself.</a:t>
            </a:r>
          </a:p>
          <a:p>
            <a:pPr marL="457200" lvl="1"/>
            <a:r>
              <a:rPr lang="en-US" sz="1200" dirty="0"/>
              <a:t>Classes describe the type of objects, while objects are usable instances of classes. </a:t>
            </a:r>
          </a:p>
          <a:p>
            <a:pPr marL="457200" lvl="1"/>
            <a:r>
              <a:rPr lang="en-US" sz="1200" dirty="0"/>
              <a:t>Each object is built from the same set of blueprints and therefore contains the same components (properties and methods.</a:t>
            </a:r>
          </a:p>
          <a:p>
            <a:pPr marL="457200" lvl="1"/>
            <a:r>
              <a:rPr lang="en-US" sz="1200" dirty="0"/>
              <a:t>An object is an instance of a class and object – Objects have states and behaviors.</a:t>
            </a:r>
          </a:p>
        </p:txBody>
      </p:sp>
      <p:pic>
        <p:nvPicPr>
          <p:cNvPr id="1026" name="Picture 2" descr="What is a class?">
            <a:extLst>
              <a:ext uri="{FF2B5EF4-FFF2-40B4-BE49-F238E27FC236}">
                <a16:creationId xmlns:a16="http://schemas.microsoft.com/office/drawing/2014/main" id="{7A34841D-7738-9B40-B55B-45DEA251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422" y="1352176"/>
            <a:ext cx="5893689" cy="41536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6AE6D86-C220-BE47-A41B-1C0B714449A8}"/>
              </a:ext>
            </a:extLst>
          </p:cNvPr>
          <p:cNvSpPr txBox="1"/>
          <p:nvPr/>
        </p:nvSpPr>
        <p:spPr>
          <a:xfrm>
            <a:off x="6072088" y="5524650"/>
            <a:ext cx="5554469" cy="369332"/>
          </a:xfrm>
          <a:prstGeom prst="rect">
            <a:avLst/>
          </a:prstGeom>
          <a:noFill/>
        </p:spPr>
        <p:txBody>
          <a:bodyPr wrap="none" rtlCol="0">
            <a:spAutoFit/>
          </a:bodyPr>
          <a:lstStyle/>
          <a:p>
            <a:r>
              <a:rPr lang="en-US" dirty="0"/>
              <a:t>A dog has states – color, name, breed as well as behaviors</a:t>
            </a:r>
          </a:p>
        </p:txBody>
      </p:sp>
    </p:spTree>
    <p:extLst>
      <p:ext uri="{BB962C8B-B14F-4D97-AF65-F5344CB8AC3E}">
        <p14:creationId xmlns:p14="http://schemas.microsoft.com/office/powerpoint/2010/main" val="384790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UML Class Notation</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5437187" cy="443841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t>A class represents a concept which encapsulates state (attributes) and behaviors (operations).</a:t>
            </a:r>
          </a:p>
          <a:p>
            <a:pPr marL="342900">
              <a:buFont typeface="Arial" panose="020B0604020202020204" pitchFamily="34" charset="0"/>
              <a:buChar char="•"/>
            </a:pPr>
            <a:r>
              <a:rPr lang="en-US" sz="1800" dirty="0"/>
              <a:t>Each attribute has type.</a:t>
            </a:r>
          </a:p>
          <a:p>
            <a:pPr marL="342900">
              <a:buFont typeface="Arial" panose="020B0604020202020204" pitchFamily="34" charset="0"/>
              <a:buChar char="•"/>
            </a:pPr>
            <a:r>
              <a:rPr lang="en-US" sz="1800" dirty="0"/>
              <a:t>Each operation has a signature.</a:t>
            </a:r>
          </a:p>
          <a:p>
            <a:pPr marL="342900">
              <a:buFont typeface="Arial" panose="020B0604020202020204" pitchFamily="34" charset="0"/>
              <a:buChar char="•"/>
            </a:pPr>
            <a:r>
              <a:rPr lang="en-US" sz="1800" dirty="0"/>
              <a:t>In a class diagram, the class name is the </a:t>
            </a:r>
            <a:r>
              <a:rPr lang="en-US" sz="1800" i="1" dirty="0"/>
              <a:t>only mandatory information.</a:t>
            </a:r>
            <a:endParaRPr lang="en-US" sz="1800" dirty="0"/>
          </a:p>
        </p:txBody>
      </p:sp>
      <p:pic>
        <p:nvPicPr>
          <p:cNvPr id="3076" name="Picture 4" descr="UML Class Notation">
            <a:extLst>
              <a:ext uri="{FF2B5EF4-FFF2-40B4-BE49-F238E27FC236}">
                <a16:creationId xmlns:a16="http://schemas.microsoft.com/office/drawing/2014/main" id="{F392F429-83B9-9045-AA5A-C107E98025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3951" y="1326123"/>
            <a:ext cx="5437186" cy="17902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7531EB0-8A04-3F46-87DE-104BD8ED849D}"/>
              </a:ext>
            </a:extLst>
          </p:cNvPr>
          <p:cNvSpPr txBox="1"/>
          <p:nvPr/>
        </p:nvSpPr>
        <p:spPr>
          <a:xfrm>
            <a:off x="7833938" y="972911"/>
            <a:ext cx="2164567" cy="369332"/>
          </a:xfrm>
          <a:prstGeom prst="rect">
            <a:avLst/>
          </a:prstGeom>
          <a:noFill/>
        </p:spPr>
        <p:txBody>
          <a:bodyPr wrap="none" rtlCol="0">
            <a:spAutoFit/>
          </a:bodyPr>
          <a:lstStyle/>
          <a:p>
            <a:r>
              <a:rPr lang="en-US" dirty="0"/>
              <a:t>Two types of classes.</a:t>
            </a:r>
          </a:p>
        </p:txBody>
      </p:sp>
    </p:spTree>
    <p:extLst>
      <p:ext uri="{BB962C8B-B14F-4D97-AF65-F5344CB8AC3E}">
        <p14:creationId xmlns:p14="http://schemas.microsoft.com/office/powerpoint/2010/main" val="181930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2800" dirty="0"/>
              <a:t>UML Class Notation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t>Class name appears in the first partition</a:t>
            </a:r>
          </a:p>
          <a:p>
            <a:pPr marL="342900">
              <a:buFont typeface="Arial" panose="020B0604020202020204" pitchFamily="34" charset="0"/>
              <a:buChar char="•"/>
            </a:pPr>
            <a:r>
              <a:rPr lang="en-US" sz="1800" dirty="0"/>
              <a:t>Class Attributes, shown in second partition, map onto member variables (data members) in code.</a:t>
            </a:r>
          </a:p>
          <a:p>
            <a:pPr marL="800100" lvl="1"/>
            <a:r>
              <a:rPr lang="en-US" dirty="0"/>
              <a:t>Attribute type is shown after the colon.</a:t>
            </a:r>
          </a:p>
          <a:p>
            <a:pPr marL="342900">
              <a:buFont typeface="Arial" panose="020B0604020202020204" pitchFamily="34" charset="0"/>
              <a:buChar char="•"/>
            </a:pPr>
            <a:r>
              <a:rPr lang="en-US" sz="1800" dirty="0"/>
              <a:t>Class Operations are shown in the third partition. They are the services the class provides.</a:t>
            </a:r>
          </a:p>
          <a:p>
            <a:pPr marL="800100" lvl="1"/>
            <a:r>
              <a:rPr lang="en-US" dirty="0"/>
              <a:t>The return type is shown after the colon at the end of the method signature.</a:t>
            </a:r>
          </a:p>
          <a:p>
            <a:pPr marL="800100" lvl="1"/>
            <a:r>
              <a:rPr lang="en-US" dirty="0"/>
              <a:t>The return type of method parameters are shown after the colon following the parameter name. Operations map onto class methods in code</a:t>
            </a:r>
          </a:p>
        </p:txBody>
      </p:sp>
      <p:pic>
        <p:nvPicPr>
          <p:cNvPr id="5122" name="Picture 2" descr="Class Operations">
            <a:extLst>
              <a:ext uri="{FF2B5EF4-FFF2-40B4-BE49-F238E27FC236}">
                <a16:creationId xmlns:a16="http://schemas.microsoft.com/office/drawing/2014/main" id="{B23E2410-CE97-2E44-8322-3FE488C7A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559" y="792867"/>
            <a:ext cx="66167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09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200" dirty="0"/>
              <a:t>Class Visibility</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endParaRPr lang="en-US" dirty="0"/>
          </a:p>
        </p:txBody>
      </p:sp>
      <p:pic>
        <p:nvPicPr>
          <p:cNvPr id="8194" name="Picture 2" descr="Class Visibility ">
            <a:extLst>
              <a:ext uri="{FF2B5EF4-FFF2-40B4-BE49-F238E27FC236}">
                <a16:creationId xmlns:a16="http://schemas.microsoft.com/office/drawing/2014/main" id="{F97D01D4-7F80-7841-BCA6-F6CAEFACB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814" y="567555"/>
            <a:ext cx="5506933" cy="21750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104F7-EF5F-9440-8A12-9A7AD75535DB}"/>
              </a:ext>
            </a:extLst>
          </p:cNvPr>
          <p:cNvSpPr txBox="1"/>
          <p:nvPr/>
        </p:nvSpPr>
        <p:spPr>
          <a:xfrm>
            <a:off x="76200" y="1991035"/>
            <a:ext cx="6019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 - and the # symbols before an attribute and operation name in a class denote the visibility of the attribute ad operation.</a:t>
            </a:r>
          </a:p>
          <a:p>
            <a:pPr marL="285750" indent="-285750">
              <a:buFont typeface="Arial" panose="020B0604020202020204" pitchFamily="34" charset="0"/>
              <a:buChar char="•"/>
            </a:pPr>
            <a:endParaRPr lang="en-US" dirty="0"/>
          </a:p>
        </p:txBody>
      </p:sp>
      <p:graphicFrame>
        <p:nvGraphicFramePr>
          <p:cNvPr id="3" name="Table 2">
            <a:extLst>
              <a:ext uri="{FF2B5EF4-FFF2-40B4-BE49-F238E27FC236}">
                <a16:creationId xmlns:a16="http://schemas.microsoft.com/office/drawing/2014/main" id="{B307B985-2596-4C4B-9F86-DD0929C9998E}"/>
              </a:ext>
            </a:extLst>
          </p:cNvPr>
          <p:cNvGraphicFramePr>
            <a:graphicFrameLocks noGrp="1"/>
          </p:cNvGraphicFramePr>
          <p:nvPr>
            <p:extLst>
              <p:ext uri="{D42A27DB-BD31-4B8C-83A1-F6EECF244321}">
                <p14:modId xmlns:p14="http://schemas.microsoft.com/office/powerpoint/2010/main" val="1968167286"/>
              </p:ext>
            </p:extLst>
          </p:nvPr>
        </p:nvGraphicFramePr>
        <p:xfrm>
          <a:off x="1244557" y="3363940"/>
          <a:ext cx="9256525" cy="2466720"/>
        </p:xfrm>
        <a:graphic>
          <a:graphicData uri="http://schemas.openxmlformats.org/drawingml/2006/table">
            <a:tbl>
              <a:tblPr firstRow="1" bandRow="1">
                <a:tableStyleId>{7DF18680-E054-41AD-8BC1-D1AEF772440D}</a:tableStyleId>
              </a:tblPr>
              <a:tblGrid>
                <a:gridCol w="1884224">
                  <a:extLst>
                    <a:ext uri="{9D8B030D-6E8A-4147-A177-3AD203B41FA5}">
                      <a16:colId xmlns:a16="http://schemas.microsoft.com/office/drawing/2014/main" val="1063662044"/>
                    </a:ext>
                  </a:extLst>
                </a:gridCol>
                <a:gridCol w="1141831">
                  <a:extLst>
                    <a:ext uri="{9D8B030D-6E8A-4147-A177-3AD203B41FA5}">
                      <a16:colId xmlns:a16="http://schemas.microsoft.com/office/drawing/2014/main" val="965502185"/>
                    </a:ext>
                  </a:extLst>
                </a:gridCol>
                <a:gridCol w="6230470">
                  <a:extLst>
                    <a:ext uri="{9D8B030D-6E8A-4147-A177-3AD203B41FA5}">
                      <a16:colId xmlns:a16="http://schemas.microsoft.com/office/drawing/2014/main" val="2668628871"/>
                    </a:ext>
                  </a:extLst>
                </a:gridCol>
              </a:tblGrid>
              <a:tr h="493344">
                <a:tc>
                  <a:txBody>
                    <a:bodyPr/>
                    <a:lstStyle/>
                    <a:p>
                      <a:pPr algn="ctr"/>
                      <a:r>
                        <a:rPr lang="en-US" dirty="0"/>
                        <a:t>Modifier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Symbols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Description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945400441"/>
                  </a:ext>
                </a:extLst>
              </a:tr>
              <a:tr h="493344">
                <a:tc>
                  <a:txBody>
                    <a:bodyPr/>
                    <a:lstStyle/>
                    <a:p>
                      <a:pPr algn="ctr"/>
                      <a:r>
                        <a:rPr lang="en-US" dirty="0">
                          <a:solidFill>
                            <a:schemeClr val="tx1"/>
                          </a:solidFill>
                        </a:rPr>
                        <a:t>Public</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namespace.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7080242"/>
                  </a:ext>
                </a:extLst>
              </a:tr>
              <a:tr h="493344">
                <a:tc>
                  <a:txBody>
                    <a:bodyPr/>
                    <a:lstStyle/>
                    <a:p>
                      <a:pPr algn="ctr"/>
                      <a:r>
                        <a:rPr lang="en-US" dirty="0">
                          <a:solidFill>
                            <a:schemeClr val="tx1"/>
                          </a:solidFill>
                        </a:rPr>
                        <a:t>Private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class.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8436184"/>
                  </a:ext>
                </a:extLst>
              </a:tr>
              <a:tr h="493344">
                <a:tc>
                  <a:txBody>
                    <a:bodyPr/>
                    <a:lstStyle/>
                    <a:p>
                      <a:pPr algn="ctr"/>
                      <a:r>
                        <a:rPr lang="en-US" dirty="0">
                          <a:solidFill>
                            <a:schemeClr val="tx1"/>
                          </a:solidFill>
                        </a:rPr>
                        <a:t>Protected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classes that inherited the class its declared in.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0215021"/>
                  </a:ext>
                </a:extLst>
              </a:tr>
              <a:tr h="493344">
                <a:tc>
                  <a:txBody>
                    <a:bodyPr/>
                    <a:lstStyle/>
                    <a:p>
                      <a:pPr algn="ctr"/>
                      <a:r>
                        <a:rPr lang="en-US" dirty="0">
                          <a:solidFill>
                            <a:schemeClr val="tx1"/>
                          </a:solidFill>
                        </a:rPr>
                        <a:t>Internal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within the entire scope of the Assembly (project)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400881"/>
                  </a:ext>
                </a:extLst>
              </a:tr>
            </a:tbl>
          </a:graphicData>
        </a:graphic>
      </p:graphicFrame>
    </p:spTree>
    <p:extLst>
      <p:ext uri="{BB962C8B-B14F-4D97-AF65-F5344CB8AC3E}">
        <p14:creationId xmlns:p14="http://schemas.microsoft.com/office/powerpoint/2010/main" val="393718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6827741"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9865962" cy="4159487"/>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2000" dirty="0"/>
              <a:t>choice of perspective depends on how far along you are in the development process. During the formulation of a </a:t>
            </a:r>
          </a:p>
          <a:p>
            <a:pPr marL="342900">
              <a:buFont typeface="Arial" panose="020B0604020202020204" pitchFamily="34" charset="0"/>
              <a:buChar char="•"/>
            </a:pPr>
            <a:r>
              <a:rPr lang="en-US" sz="2000" b="1" dirty="0"/>
              <a:t>Domain model</a:t>
            </a:r>
            <a:r>
              <a:rPr lang="en-US" sz="2000" dirty="0"/>
              <a:t>: during its formulation, for example, you would seldom move past the conceptual perspective. </a:t>
            </a:r>
          </a:p>
          <a:p>
            <a:pPr marL="342900">
              <a:buFont typeface="Arial" panose="020B0604020202020204" pitchFamily="34" charset="0"/>
              <a:buChar char="•"/>
            </a:pPr>
            <a:r>
              <a:rPr lang="en-US" sz="2000" b="1" dirty="0"/>
              <a:t>Analysis models </a:t>
            </a:r>
            <a:r>
              <a:rPr lang="en-US" sz="2000" dirty="0"/>
              <a:t>will typically feature a mix of conceptual and specification perspectives. </a:t>
            </a:r>
          </a:p>
          <a:p>
            <a:pPr marL="342900">
              <a:buFont typeface="Arial" panose="020B0604020202020204" pitchFamily="34" charset="0"/>
              <a:buChar char="•"/>
            </a:pPr>
            <a:r>
              <a:rPr lang="en-US" sz="2000" b="1" dirty="0"/>
              <a:t>Design model </a:t>
            </a:r>
            <a:r>
              <a:rPr lang="en-US" sz="2000" dirty="0"/>
              <a:t>development will typically start with heavy emphasis on the specification perspective and evolve into the implementation perspective.</a:t>
            </a:r>
          </a:p>
          <a:p>
            <a:pPr marL="0">
              <a:buFont typeface="Arial" panose="020B0604020202020204" pitchFamily="34" charset="0"/>
              <a:buChar char="•"/>
            </a:pPr>
            <a:endParaRPr lang="en-US" sz="1600" dirty="0"/>
          </a:p>
        </p:txBody>
      </p:sp>
    </p:spTree>
    <p:extLst>
      <p:ext uri="{BB962C8B-B14F-4D97-AF65-F5344CB8AC3E}">
        <p14:creationId xmlns:p14="http://schemas.microsoft.com/office/powerpoint/2010/main" val="179084633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373</TotalTime>
  <Words>1331</Words>
  <Application>Microsoft Macintosh PowerPoint</Application>
  <PresentationFormat>Widescreen</PresentationFormat>
  <Paragraphs>204</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Gill Sans MT</vt:lpstr>
      <vt:lpstr>Walbaum Display</vt:lpstr>
      <vt:lpstr>Wingdings</vt:lpstr>
      <vt:lpstr>3DFloatVTI</vt:lpstr>
      <vt:lpstr>ULM – Class Diagram</vt:lpstr>
      <vt:lpstr>Agenda</vt:lpstr>
      <vt:lpstr>What is UML?</vt:lpstr>
      <vt:lpstr>What is UML 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and A</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ULM – Class Diagram</dc:title>
  <dc:creator>natnael tsige</dc:creator>
  <cp:lastModifiedBy>Chimbanga, Andrew</cp:lastModifiedBy>
  <cp:revision>4</cp:revision>
  <dcterms:created xsi:type="dcterms:W3CDTF">2021-11-04T19:30:52Z</dcterms:created>
  <dcterms:modified xsi:type="dcterms:W3CDTF">2021-11-11T04:59:03Z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