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25" r:id="rId1"/>
  </p:sldMasterIdLst>
  <p:notesMasterIdLst>
    <p:notesMasterId r:id="rId17"/>
  </p:notesMasterIdLst>
  <p:handoutMasterIdLst>
    <p:handoutMasterId r:id="rId18"/>
  </p:handoutMasterIdLst>
  <p:sldIdLst>
    <p:sldId id="1587" r:id="rId2"/>
    <p:sldId id="1588" r:id="rId3"/>
    <p:sldId id="1589" r:id="rId4"/>
    <p:sldId id="1590" r:id="rId5"/>
    <p:sldId id="1598" r:id="rId6"/>
    <p:sldId id="1593" r:id="rId7"/>
    <p:sldId id="1594" r:id="rId8"/>
    <p:sldId id="1595" r:id="rId9"/>
    <p:sldId id="1597" r:id="rId10"/>
    <p:sldId id="1596" r:id="rId11"/>
    <p:sldId id="1591" r:id="rId12"/>
    <p:sldId id="1599" r:id="rId13"/>
    <p:sldId id="1592" r:id="rId14"/>
    <p:sldId id="1600" r:id="rId15"/>
    <p:sldId id="1601" r:id="rId16"/>
  </p:sldIdLst>
  <p:sldSz cx="12192000" cy="6858000"/>
  <p:notesSz cx="7099300" cy="10234613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mbria Math" panose="02040503050406030204" pitchFamily="18" charset="0"/>
      <p:regular r:id="rId23"/>
    </p:embeddedFont>
  </p:embeddedFontLst>
  <p:custDataLst>
    <p:tags r:id="rId24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22" userDrawn="1">
          <p15:clr>
            <a:srgbClr val="A4A3A4"/>
          </p15:clr>
        </p15:guide>
        <p15:guide id="2" orient="horz" pos="2299" userDrawn="1">
          <p15:clr>
            <a:srgbClr val="A4A3A4"/>
          </p15:clr>
        </p15:guide>
        <p15:guide id="3" pos="7260" userDrawn="1">
          <p15:clr>
            <a:srgbClr val="A4A3A4"/>
          </p15:clr>
        </p15:guide>
        <p15:guide id="4" pos="7679" userDrawn="1">
          <p15:clr>
            <a:srgbClr val="A4A3A4"/>
          </p15:clr>
        </p15:guide>
        <p15:guide id="5" pos="3837" userDrawn="1">
          <p15:clr>
            <a:srgbClr val="A4A3A4"/>
          </p15:clr>
        </p15:guide>
        <p15:guide id="6" pos="4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0C469C"/>
    <a:srgbClr val="6A80F0"/>
    <a:srgbClr val="0D86FF"/>
    <a:srgbClr val="3366FF"/>
    <a:srgbClr val="3366CC"/>
    <a:srgbClr val="FFFF99"/>
    <a:srgbClr val="FD9B93"/>
    <a:srgbClr val="FD9D93"/>
    <a:srgbClr val="FECB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5" autoAdjust="0"/>
    <p:restoredTop sz="79359" autoAdjust="0"/>
  </p:normalViewPr>
  <p:slideViewPr>
    <p:cSldViewPr snapToGrid="0">
      <p:cViewPr varScale="1">
        <p:scale>
          <a:sx n="91" d="100"/>
          <a:sy n="91" d="100"/>
        </p:scale>
        <p:origin x="414" y="90"/>
      </p:cViewPr>
      <p:guideLst>
        <p:guide orient="horz" pos="3422"/>
        <p:guide orient="horz" pos="2299"/>
        <p:guide pos="7260"/>
        <p:guide pos="7679"/>
        <p:guide pos="3837"/>
        <p:guide pos="429"/>
      </p:guideLst>
    </p:cSldViewPr>
  </p:slideViewPr>
  <p:outlineViewPr>
    <p:cViewPr>
      <p:scale>
        <a:sx n="33" d="100"/>
        <a:sy n="33" d="100"/>
      </p:scale>
      <p:origin x="0" y="37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30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30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80DA2F1B-31D6-478C-9326-E121770B26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863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488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4AC371-341D-47DC-B0AB-7C4BD5C70A36}" type="slidenum">
              <a:rPr lang="en-US"/>
              <a:pPr/>
              <a:t>1</a:t>
            </a:fld>
            <a:endParaRPr lang="en-US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8" y="728663"/>
            <a:ext cx="6915150" cy="3890962"/>
          </a:xfrm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9801" y="4862514"/>
            <a:ext cx="5186363" cy="4619625"/>
          </a:xfrm>
        </p:spPr>
        <p:txBody>
          <a:bodyPr/>
          <a:lstStyle/>
          <a:p>
            <a:endParaRPr lang="de-CH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Blue-</a:t>
            </a:r>
            <a:r>
              <a:rPr lang="de-CH" dirty="0" err="1"/>
              <a:t>ptr</a:t>
            </a:r>
            <a:endParaRPr lang="de-CH" dirty="0"/>
          </a:p>
          <a:p>
            <a:r>
              <a:rPr lang="de-CH" dirty="0"/>
              <a:t>Green-</a:t>
            </a:r>
            <a:r>
              <a:rPr lang="de-CH" dirty="0" err="1"/>
              <a:t>pfr</a:t>
            </a:r>
            <a:endParaRPr lang="de-CH" dirty="0"/>
          </a:p>
          <a:p>
            <a:r>
              <a:rPr lang="de-CH" dirty="0"/>
              <a:t>Orange-</a:t>
            </a:r>
            <a:r>
              <a:rPr lang="de-CH" dirty="0" err="1"/>
              <a:t>pbreast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63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Orange: prob_0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74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67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~150MB </a:t>
            </a:r>
            <a:r>
              <a:rPr lang="de-CH" dirty="0" err="1"/>
              <a:t>measurement</a:t>
            </a:r>
            <a:r>
              <a:rPr lang="de-CH" dirty="0"/>
              <a:t> </a:t>
            </a:r>
            <a:r>
              <a:rPr lang="de-CH" dirty="0" err="1"/>
              <a:t>data</a:t>
            </a:r>
            <a:endParaRPr lang="de-CH" dirty="0"/>
          </a:p>
          <a:p>
            <a:endParaRPr lang="de-CH" dirty="0"/>
          </a:p>
          <a:p>
            <a:r>
              <a:rPr lang="de-CH" dirty="0"/>
              <a:t>-</a:t>
            </a:r>
            <a:r>
              <a:rPr lang="de-CH" dirty="0" err="1"/>
              <a:t>Really</a:t>
            </a:r>
            <a:r>
              <a:rPr lang="de-CH" dirty="0"/>
              <a:t> </a:t>
            </a:r>
            <a:r>
              <a:rPr lang="de-CH" dirty="0" err="1"/>
              <a:t>depends</a:t>
            </a:r>
            <a:r>
              <a:rPr lang="de-CH" dirty="0"/>
              <a:t> on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user</a:t>
            </a:r>
            <a:r>
              <a:rPr lang="de-CH" dirty="0"/>
              <a:t> / crawl </a:t>
            </a:r>
            <a:r>
              <a:rPr lang="de-CH" dirty="0" err="1"/>
              <a:t>especially</a:t>
            </a:r>
            <a:r>
              <a:rPr lang="de-CH" dirty="0"/>
              <a:t> </a:t>
            </a:r>
            <a:r>
              <a:rPr lang="de-CH" dirty="0" err="1"/>
              <a:t>problematic</a:t>
            </a:r>
            <a:endParaRPr lang="de-CH" dirty="0"/>
          </a:p>
          <a:p>
            <a:r>
              <a:rPr lang="de-CH" dirty="0"/>
              <a:t>-LOSO –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adapted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trained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specific</a:t>
            </a:r>
            <a:r>
              <a:rPr lang="de-CH" dirty="0"/>
              <a:t> </a:t>
            </a:r>
            <a:r>
              <a:rPr lang="de-CH" dirty="0" err="1"/>
              <a:t>subject</a:t>
            </a:r>
            <a:endParaRPr lang="de-CH" dirty="0"/>
          </a:p>
          <a:p>
            <a:r>
              <a:rPr lang="de-CH" dirty="0"/>
              <a:t>-Can do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windows</a:t>
            </a:r>
            <a:r>
              <a:rPr lang="de-CH" dirty="0"/>
              <a:t> and do </a:t>
            </a:r>
            <a:r>
              <a:rPr lang="de-CH" dirty="0" err="1"/>
              <a:t>majority</a:t>
            </a:r>
            <a:r>
              <a:rPr lang="de-CH" dirty="0"/>
              <a:t> </a:t>
            </a:r>
            <a:r>
              <a:rPr lang="de-CH" dirty="0" err="1"/>
              <a:t>voting</a:t>
            </a:r>
            <a:r>
              <a:rPr lang="de-CH" dirty="0"/>
              <a:t>/</a:t>
            </a:r>
            <a:r>
              <a:rPr lang="de-CH" dirty="0" err="1"/>
              <a:t>some</a:t>
            </a:r>
            <a:r>
              <a:rPr lang="de-CH" dirty="0"/>
              <a:t> </a:t>
            </a:r>
            <a:r>
              <a:rPr lang="de-CH" dirty="0" err="1"/>
              <a:t>kind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averaging</a:t>
            </a:r>
            <a:r>
              <a:rPr lang="de-CH" dirty="0"/>
              <a:t> (50% </a:t>
            </a:r>
            <a:r>
              <a:rPr lang="de-CH" dirty="0" err="1"/>
              <a:t>of</a:t>
            </a:r>
            <a:r>
              <a:rPr lang="de-CH" dirty="0"/>
              <a:t> 400%CPU (1/16th))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95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FORM smart </a:t>
            </a:r>
            <a:r>
              <a:rPr lang="de-CH" dirty="0" err="1"/>
              <a:t>swim</a:t>
            </a:r>
            <a:r>
              <a:rPr lang="de-CH" dirty="0"/>
              <a:t> </a:t>
            </a:r>
            <a:r>
              <a:rPr lang="de-CH" dirty="0" err="1"/>
              <a:t>goggles</a:t>
            </a:r>
            <a:endParaRPr lang="de-CH" dirty="0"/>
          </a:p>
          <a:p>
            <a:endParaRPr lang="de-CH" dirty="0"/>
          </a:p>
          <a:p>
            <a:r>
              <a:rPr lang="de-CH" dirty="0" err="1"/>
              <a:t>Testing</a:t>
            </a:r>
            <a:r>
              <a:rPr lang="de-CH" dirty="0"/>
              <a:t> / Parameter Tuning</a:t>
            </a:r>
          </a:p>
          <a:p>
            <a:endParaRPr lang="de-CH" dirty="0"/>
          </a:p>
          <a:p>
            <a:r>
              <a:rPr lang="de-CH" dirty="0" err="1"/>
              <a:t>Kicking</a:t>
            </a:r>
            <a:r>
              <a:rPr lang="de-CH" dirty="0"/>
              <a:t> Recognition</a:t>
            </a:r>
          </a:p>
          <a:p>
            <a:endParaRPr lang="de-CH" dirty="0"/>
          </a:p>
          <a:p>
            <a:r>
              <a:rPr lang="de-CH" dirty="0"/>
              <a:t>Follow a Trainings Plan</a:t>
            </a:r>
          </a:p>
          <a:p>
            <a:endParaRPr lang="de-CH" dirty="0"/>
          </a:p>
          <a:p>
            <a:r>
              <a:rPr lang="de-CH" dirty="0"/>
              <a:t>Implement on </a:t>
            </a:r>
            <a:r>
              <a:rPr lang="de-CH" dirty="0" err="1"/>
              <a:t>other</a:t>
            </a:r>
            <a:r>
              <a:rPr lang="de-CH" dirty="0"/>
              <a:t> </a:t>
            </a:r>
            <a:r>
              <a:rPr lang="de-CH" dirty="0" err="1"/>
              <a:t>smartwatches</a:t>
            </a:r>
            <a:r>
              <a:rPr lang="de-CH" dirty="0"/>
              <a:t> / </a:t>
            </a:r>
            <a:r>
              <a:rPr lang="de-CH" dirty="0" err="1"/>
              <a:t>devices</a:t>
            </a:r>
            <a:r>
              <a:rPr lang="de-CH" dirty="0"/>
              <a:t> </a:t>
            </a: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77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12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7746"/>
            <a:ext cx="10972800" cy="4905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sco_title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3296" y="450692"/>
            <a:ext cx="10363200" cy="1470025"/>
          </a:xfrm>
        </p:spPr>
        <p:txBody>
          <a:bodyPr/>
          <a:lstStyle>
            <a:lvl1pPr algn="r">
              <a:defRPr sz="4000" i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0" y="6569477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CH" sz="1200" i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ETH </a:t>
            </a:r>
            <a:r>
              <a:rPr lang="de-CH" sz="1200" i="1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Zurich</a:t>
            </a:r>
            <a:r>
              <a:rPr lang="de-CH" sz="1200" i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–</a:t>
            </a:r>
            <a:r>
              <a:rPr lang="de-CH" sz="1200" i="1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de-CH" sz="1200" i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Distributed Computing –</a:t>
            </a:r>
            <a:r>
              <a:rPr lang="de-CH" sz="1200" i="1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de-CH" sz="1200" i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www.disco.ethz.ch</a:t>
            </a:r>
          </a:p>
        </p:txBody>
      </p:sp>
    </p:spTree>
    <p:extLst>
      <p:ext uri="{BB962C8B-B14F-4D97-AF65-F5344CB8AC3E}">
        <p14:creationId xmlns:p14="http://schemas.microsoft.com/office/powerpoint/2010/main" val="4197258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986400"/>
            <a:ext cx="10943167" cy="518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67746"/>
            <a:ext cx="1097280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47" r:id="rId2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9.emf"/><Relationship Id="rId5" Type="http://schemas.openxmlformats.org/officeDocument/2006/relationships/package" Target="../embeddings/Microsoft_Excel_Worksheet.xlsx"/><Relationship Id="rId4" Type="http://schemas.openxmlformats.org/officeDocument/2006/relationships/image" Target="../media/image3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3.jpeg"/><Relationship Id="rId7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29903" y="450692"/>
            <a:ext cx="10726593" cy="1470025"/>
          </a:xfrm>
        </p:spPr>
        <p:txBody>
          <a:bodyPr/>
          <a:lstStyle/>
          <a:p>
            <a:r>
              <a:rPr lang="en-US" dirty="0" err="1"/>
              <a:t>SwitP</a:t>
            </a:r>
            <a:r>
              <a:rPr lang="en-US" i="0" dirty="0"/>
              <a:t>: Mobile Application for Real-Time </a:t>
            </a:r>
            <a:br>
              <a:rPr lang="en-US" i="0" dirty="0"/>
            </a:br>
            <a:r>
              <a:rPr lang="en-US" i="0" dirty="0"/>
              <a:t>Swimming Analysis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568972" y="5115435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4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z="1800" i="1" kern="0" dirty="0">
                <a:latin typeface="Calibri" pitchFamily="34" charset="0"/>
                <a:ea typeface="+mj-ea"/>
                <a:cs typeface="Calibri" pitchFamily="34" charset="0"/>
              </a:rPr>
              <a:t>Semester Thesis</a:t>
            </a:r>
            <a:br>
              <a:rPr lang="en-US" sz="1800" i="1" kern="0" dirty="0">
                <a:latin typeface="Calibri" pitchFamily="34" charset="0"/>
                <a:ea typeface="+mj-ea"/>
                <a:cs typeface="Calibri" pitchFamily="34" charset="0"/>
              </a:rPr>
            </a:br>
            <a:r>
              <a:rPr lang="en-US" sz="1800" i="1" kern="0" dirty="0">
                <a:latin typeface="Calibri" pitchFamily="34" charset="0"/>
                <a:ea typeface="+mj-ea"/>
                <a:cs typeface="Calibri" pitchFamily="34" charset="0"/>
              </a:rPr>
              <a:t>Daniel Wirzberger Raimundo (</a:t>
            </a:r>
            <a:r>
              <a:rPr lang="en-US" sz="1800" i="1" kern="0" dirty="0" err="1">
                <a:latin typeface="Calibri" pitchFamily="34" charset="0"/>
                <a:ea typeface="+mj-ea"/>
                <a:cs typeface="Calibri" pitchFamily="34" charset="0"/>
              </a:rPr>
              <a:t>wirdanie</a:t>
            </a:r>
            <a:r>
              <a:rPr lang="en-US" sz="1800" i="1" kern="0" dirty="0">
                <a:latin typeface="Calibri" pitchFamily="34" charset="0"/>
                <a:ea typeface="+mj-ea"/>
                <a:cs typeface="Calibri" pitchFamily="34" charset="0"/>
              </a:rPr>
              <a:t>@ethz.ch)</a:t>
            </a:r>
            <a:br>
              <a:rPr lang="en-US" sz="1800" i="1" kern="0" dirty="0">
                <a:latin typeface="Calibri" pitchFamily="34" charset="0"/>
                <a:ea typeface="+mj-ea"/>
                <a:cs typeface="Calibri" pitchFamily="34" charset="0"/>
              </a:rPr>
            </a:br>
            <a:br>
              <a:rPr lang="en-US" sz="1800" i="1" kern="0" dirty="0">
                <a:latin typeface="Calibri" pitchFamily="34" charset="0"/>
                <a:ea typeface="+mj-ea"/>
                <a:cs typeface="Calibri" pitchFamily="34" charset="0"/>
              </a:rPr>
            </a:br>
            <a:r>
              <a:rPr lang="en-US" sz="1800" i="1" kern="0" dirty="0">
                <a:latin typeface="Calibri" pitchFamily="34" charset="0"/>
                <a:ea typeface="+mj-ea"/>
                <a:cs typeface="Calibri" pitchFamily="34" charset="0"/>
              </a:rPr>
              <a:t>Supervised by </a:t>
            </a:r>
            <a:r>
              <a:rPr lang="en-US" sz="1800" i="1" kern="0" dirty="0" err="1">
                <a:latin typeface="Calibri" pitchFamily="34" charset="0"/>
                <a:ea typeface="+mj-ea"/>
                <a:cs typeface="Calibri" pitchFamily="34" charset="0"/>
              </a:rPr>
              <a:t>D.Melnyk</a:t>
            </a:r>
            <a:r>
              <a:rPr lang="en-US" sz="1800" i="1" kern="0" dirty="0">
                <a:latin typeface="Calibri" pitchFamily="34" charset="0"/>
                <a:ea typeface="+mj-ea"/>
                <a:cs typeface="Calibri" pitchFamily="34" charset="0"/>
              </a:rPr>
              <a:t> and </a:t>
            </a:r>
            <a:r>
              <a:rPr lang="en-US" sz="1800" i="1" kern="0" dirty="0" err="1">
                <a:latin typeface="Calibri" pitchFamily="34" charset="0"/>
                <a:ea typeface="+mj-ea"/>
                <a:cs typeface="Calibri" pitchFamily="34" charset="0"/>
              </a:rPr>
              <a:t>S.Tanner</a:t>
            </a:r>
            <a:endParaRPr lang="en-US" sz="1800" i="1" kern="0" dirty="0">
              <a:latin typeface="Calibri" pitchFamily="34" charset="0"/>
              <a:ea typeface="+mj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995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7E2D21-5000-49C1-8FA6-011806D6C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Graphical</a:t>
            </a:r>
            <a:r>
              <a:rPr lang="de-CH" dirty="0"/>
              <a:t> User Interface</a:t>
            </a:r>
          </a:p>
        </p:txBody>
      </p:sp>
      <p:pic>
        <p:nvPicPr>
          <p:cNvPr id="5" name="Content Placeholder 4" descr="A picture containing stereo, sitting, monitor, black&#10;&#10;Description automatically generated">
            <a:extLst>
              <a:ext uri="{FF2B5EF4-FFF2-40B4-BE49-F238E27FC236}">
                <a16:creationId xmlns:a16="http://schemas.microsoft.com/office/drawing/2014/main" id="{B5E0796E-0BA5-4816-B49E-F0E2E9766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193" y="876873"/>
            <a:ext cx="2232714" cy="2244784"/>
          </a:xfrm>
        </p:spPr>
      </p:pic>
      <p:pic>
        <p:nvPicPr>
          <p:cNvPr id="7" name="Picture 6" descr="A picture containing stereo, electronics, computer&#10;&#10;Description automatically generated">
            <a:extLst>
              <a:ext uri="{FF2B5EF4-FFF2-40B4-BE49-F238E27FC236}">
                <a16:creationId xmlns:a16="http://schemas.microsoft.com/office/drawing/2014/main" id="{AB95C8E2-268D-4380-A52A-77270D576F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193" y="3736343"/>
            <a:ext cx="2232714" cy="2244784"/>
          </a:xfrm>
          <a:prstGeom prst="rect">
            <a:avLst/>
          </a:prstGeom>
        </p:spPr>
      </p:pic>
      <p:pic>
        <p:nvPicPr>
          <p:cNvPr id="9" name="Picture 8" descr="A picture containing sitting, clock&#10;&#10;Description automatically generated">
            <a:extLst>
              <a:ext uri="{FF2B5EF4-FFF2-40B4-BE49-F238E27FC236}">
                <a16:creationId xmlns:a16="http://schemas.microsoft.com/office/drawing/2014/main" id="{17189AF4-EE4E-40C2-B5F8-08DFB3DA6B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093" y="876873"/>
            <a:ext cx="2232714" cy="2244784"/>
          </a:xfrm>
          <a:prstGeom prst="rect">
            <a:avLst/>
          </a:prstGeom>
        </p:spPr>
      </p:pic>
      <p:pic>
        <p:nvPicPr>
          <p:cNvPr id="11" name="Picture 10" descr="A close up of a device&#10;&#10;Description automatically generated">
            <a:extLst>
              <a:ext uri="{FF2B5EF4-FFF2-40B4-BE49-F238E27FC236}">
                <a16:creationId xmlns:a16="http://schemas.microsoft.com/office/drawing/2014/main" id="{85DC4276-4A88-4AC1-B7CC-A123AB2F7D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093" y="3736343"/>
            <a:ext cx="2232714" cy="2244784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D65208B3-C96D-4A0A-82D2-714F2585A1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724" y="2595724"/>
            <a:ext cx="1666552" cy="166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33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7E2D21-5000-49C1-8FA6-011806D6C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Testing</a:t>
            </a:r>
            <a:r>
              <a:rPr lang="de-CH" dirty="0"/>
              <a:t> &amp; </a:t>
            </a:r>
            <a:r>
              <a:rPr lang="de-CH" dirty="0" err="1"/>
              <a:t>Results</a:t>
            </a:r>
            <a:r>
              <a:rPr lang="de-CH" dirty="0"/>
              <a:t> (1)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6E10BB-C758-4EA6-8257-BEC031DDF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16" y="658283"/>
            <a:ext cx="10943167" cy="5187388"/>
          </a:xfrm>
        </p:spPr>
        <p:txBody>
          <a:bodyPr/>
          <a:lstStyle/>
          <a:p>
            <a:pPr marL="0" indent="0">
              <a:buNone/>
            </a:pPr>
            <a:r>
              <a:rPr lang="de-CH" dirty="0" err="1"/>
              <a:t>Testing</a:t>
            </a:r>
            <a:r>
              <a:rPr lang="de-CH" dirty="0"/>
              <a:t>: </a:t>
            </a:r>
            <a:r>
              <a:rPr lang="de-CH" dirty="0" err="1"/>
              <a:t>Using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simulation</a:t>
            </a:r>
            <a:r>
              <a:rPr lang="de-CH" dirty="0"/>
              <a:t> </a:t>
            </a:r>
            <a:r>
              <a:rPr lang="de-CH" dirty="0" err="1"/>
              <a:t>option</a:t>
            </a:r>
            <a:endParaRPr lang="de-CH" dirty="0"/>
          </a:p>
        </p:txBody>
      </p:sp>
      <p:pic>
        <p:nvPicPr>
          <p:cNvPr id="7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2AA5C8F-FF95-4B0C-8667-212D615139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17" y="1051526"/>
            <a:ext cx="12173565" cy="5638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1358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3EEC76-B569-409B-BF94-BFE17193F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Testing</a:t>
            </a:r>
            <a:r>
              <a:rPr lang="de-CH" dirty="0"/>
              <a:t> &amp; </a:t>
            </a:r>
            <a:r>
              <a:rPr lang="de-CH" dirty="0" err="1"/>
              <a:t>Results</a:t>
            </a:r>
            <a:r>
              <a:rPr lang="de-CH" dirty="0"/>
              <a:t> (2)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02C100-AC66-46DA-85F1-6DED374CD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18" y="717082"/>
            <a:ext cx="10943167" cy="5456706"/>
          </a:xfrm>
        </p:spPr>
        <p:txBody>
          <a:bodyPr/>
          <a:lstStyle/>
          <a:p>
            <a:pPr marL="0" indent="0">
              <a:buNone/>
            </a:pPr>
            <a:r>
              <a:rPr lang="de-CH" dirty="0" err="1"/>
              <a:t>Against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>
                <a:solidFill>
                  <a:schemeClr val="bg1"/>
                </a:solidFill>
                <a:highlight>
                  <a:srgbClr val="800080"/>
                </a:highlight>
              </a:rPr>
              <a:t>original network</a:t>
            </a:r>
            <a:r>
              <a:rPr lang="de-CH" dirty="0"/>
              <a:t>,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three</a:t>
            </a:r>
            <a:r>
              <a:rPr lang="de-CH" dirty="0"/>
              <a:t> </a:t>
            </a:r>
            <a:r>
              <a:rPr lang="de-CH" dirty="0" err="1"/>
              <a:t>randomly</a:t>
            </a:r>
            <a:r>
              <a:rPr lang="de-CH" dirty="0"/>
              <a:t> </a:t>
            </a:r>
            <a:r>
              <a:rPr lang="de-CH" dirty="0" err="1"/>
              <a:t>chosen</a:t>
            </a:r>
            <a:r>
              <a:rPr lang="de-CH" dirty="0"/>
              <a:t> </a:t>
            </a:r>
            <a:r>
              <a:rPr lang="de-CH" dirty="0" err="1"/>
              <a:t>users</a:t>
            </a:r>
            <a:r>
              <a:rPr lang="de-CH" dirty="0"/>
              <a:t> (152 </a:t>
            </a:r>
            <a:r>
              <a:rPr lang="de-CH" dirty="0" err="1"/>
              <a:t>windows</a:t>
            </a:r>
            <a:r>
              <a:rPr lang="de-CH" dirty="0"/>
              <a:t>), </a:t>
            </a:r>
            <a:r>
              <a:rPr lang="de-CH" dirty="0" err="1"/>
              <a:t>simulated</a:t>
            </a:r>
            <a:r>
              <a:rPr lang="de-CH" dirty="0"/>
              <a:t> on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watch</a:t>
            </a:r>
            <a:r>
              <a:rPr lang="de-CH" dirty="0"/>
              <a:t>: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 err="1"/>
              <a:t>Really</a:t>
            </a:r>
            <a:r>
              <a:rPr lang="de-CH" dirty="0"/>
              <a:t> </a:t>
            </a:r>
            <a:r>
              <a:rPr lang="de-CH" dirty="0" err="1"/>
              <a:t>depends</a:t>
            </a:r>
            <a:r>
              <a:rPr lang="de-CH" dirty="0"/>
              <a:t> on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user</a:t>
            </a:r>
            <a:r>
              <a:rPr lang="de-CH" dirty="0"/>
              <a:t> (</a:t>
            </a:r>
            <a:r>
              <a:rPr lang="de-CH" dirty="0" err="1"/>
              <a:t>here</a:t>
            </a:r>
            <a:r>
              <a:rPr lang="de-CH" dirty="0"/>
              <a:t> just </a:t>
            </a:r>
            <a:r>
              <a:rPr lang="de-CH" dirty="0" err="1"/>
              <a:t>user</a:t>
            </a:r>
            <a:r>
              <a:rPr lang="de-CH" dirty="0"/>
              <a:t> 7):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AE75C5C-A1BA-441A-8422-A61698B68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9167" y="1273480"/>
            <a:ext cx="7913662" cy="1873980"/>
          </a:xfrm>
          <a:prstGeom prst="rect">
            <a:avLst/>
          </a:prstGeom>
        </p:spPr>
      </p:pic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3C9B1B77-DA98-4E40-ACE4-08CB4C1E27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8170258"/>
              </p:ext>
            </p:extLst>
          </p:nvPr>
        </p:nvGraphicFramePr>
        <p:xfrm>
          <a:off x="2139168" y="3766423"/>
          <a:ext cx="7913662" cy="1865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Worksheet" r:id="rId5" imgW="4876800" imgH="1149531" progId="Excel.Sheet.12">
                  <p:embed/>
                </p:oleObj>
              </mc:Choice>
              <mc:Fallback>
                <p:oleObj name="Worksheet" r:id="rId5" imgW="4876800" imgH="114953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39168" y="3766423"/>
                        <a:ext cx="7913662" cy="18650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112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7E2D21-5000-49C1-8FA6-011806D6C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Future 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BE134-B353-4A99-8F9A-DD80DABA8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DC48F5-32BB-441C-A1A4-A2EDD5CC3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415" y="3550024"/>
            <a:ext cx="4177966" cy="27643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2" descr="Do you need to kick? Swim drills to improve kick | TOT ENDURANCE">
            <a:extLst>
              <a:ext uri="{FF2B5EF4-FFF2-40B4-BE49-F238E27FC236}">
                <a16:creationId xmlns:a16="http://schemas.microsoft.com/office/drawing/2014/main" id="{3329E704-C4B9-4159-B003-B197C8E5D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802" y="3550026"/>
            <a:ext cx="2764337" cy="276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ublin Swimming Club Masters Open Gala 2018 Sunday, October 14 ...">
            <a:extLst>
              <a:ext uri="{FF2B5EF4-FFF2-40B4-BE49-F238E27FC236}">
                <a16:creationId xmlns:a16="http://schemas.microsoft.com/office/drawing/2014/main" id="{0423D218-1F0C-403A-BB3A-5FC28AC17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802" y="1047137"/>
            <a:ext cx="2764337" cy="183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Amazon.com : FORM Smart Swim Goggles, Activity Tracker with a See ...">
            <a:extLst>
              <a:ext uri="{FF2B5EF4-FFF2-40B4-BE49-F238E27FC236}">
                <a16:creationId xmlns:a16="http://schemas.microsoft.com/office/drawing/2014/main" id="{CBEABD56-5976-4E23-9FB9-80870BEE5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414" y="1047137"/>
            <a:ext cx="3409657" cy="183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077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DC994A-88D9-4FCF-920D-C94C1AF1E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Backup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D2DB73-002D-493D-A566-0C853D2A9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218" y="741450"/>
            <a:ext cx="10097563" cy="221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225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2A230D-D4FD-4F58-A370-2AC725104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454CB-7001-4851-AD59-8BF83F336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A5B2EC1-13A3-4FE7-BC73-212638292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952"/>
            <a:ext cx="12184796" cy="638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491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670DA9-1815-4555-86B2-CF7663502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44" y="854149"/>
            <a:ext cx="6057224" cy="40077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54" name="Picture 6" descr="Angry Chinese trolls attack Australian swimmer Mack Horton | Daily ...">
            <a:extLst>
              <a:ext uri="{FF2B5EF4-FFF2-40B4-BE49-F238E27FC236}">
                <a16:creationId xmlns:a16="http://schemas.microsoft.com/office/drawing/2014/main" id="{C99D9789-FEB1-4532-A9DB-0E82BF66E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868" y="1571779"/>
            <a:ext cx="5790188" cy="3863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peedo 4 Handed Pace (inc Minute Hand) | Speedo-Pace-Clocks ...">
            <a:extLst>
              <a:ext uri="{FF2B5EF4-FFF2-40B4-BE49-F238E27FC236}">
                <a16:creationId xmlns:a16="http://schemas.microsoft.com/office/drawing/2014/main" id="{6AF6888E-8C15-4DFF-9FCB-B865178C7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813" y="4165959"/>
            <a:ext cx="2601539" cy="261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2334BC-A9B0-4AA0-A409-9155DC54D6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5738" y="4963701"/>
            <a:ext cx="3012686" cy="1623829"/>
          </a:xfrm>
          <a:prstGeom prst="rect">
            <a:avLst/>
          </a:prstGeom>
        </p:spPr>
      </p:pic>
      <p:pic>
        <p:nvPicPr>
          <p:cNvPr id="2066" name="Picture 18" descr="Fossil Sport Smartwatch Review: A (Mostly) Solid WearOS Watch | WIRED">
            <a:extLst>
              <a:ext uri="{FF2B5EF4-FFF2-40B4-BE49-F238E27FC236}">
                <a16:creationId xmlns:a16="http://schemas.microsoft.com/office/drawing/2014/main" id="{D20FD8C0-2C00-4F8D-9F14-E06FCD955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94665">
            <a:off x="8668561" y="1991769"/>
            <a:ext cx="3125608" cy="234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Sublink – Receiver &amp; Transmitter – ASR">
            <a:extLst>
              <a:ext uri="{FF2B5EF4-FFF2-40B4-BE49-F238E27FC236}">
                <a16:creationId xmlns:a16="http://schemas.microsoft.com/office/drawing/2014/main" id="{91A165E6-C6E6-44AD-96D1-848F7D061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09" y="4963701"/>
            <a:ext cx="2438126" cy="162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9544CE-4D0B-4A9A-A91F-3FD5F4731BF6}"/>
              </a:ext>
            </a:extLst>
          </p:cNvPr>
          <p:cNvCxnSpPr>
            <a:cxnSpLocks/>
          </p:cNvCxnSpPr>
          <p:nvPr/>
        </p:nvCxnSpPr>
        <p:spPr bwMode="auto">
          <a:xfrm flipH="1">
            <a:off x="282909" y="4963701"/>
            <a:ext cx="2438126" cy="1623830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64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214421-B682-4FEC-BB8B-B5135FE6F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Background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742807-352E-4FB8-8290-558977564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16" y="747826"/>
            <a:ext cx="10943167" cy="5187388"/>
          </a:xfrm>
        </p:spPr>
        <p:txBody>
          <a:bodyPr/>
          <a:lstStyle/>
          <a:p>
            <a:pPr marL="0" indent="0">
              <a:buNone/>
            </a:pPr>
            <a:r>
              <a:rPr lang="de-CH" dirty="0"/>
              <a:t>Brunner et al. : </a:t>
            </a:r>
            <a:r>
              <a:rPr lang="en-US" i="1" dirty="0"/>
              <a:t>Swimming Style Recognition and Lap Counting Using a Smartwatch and Deep Learning</a:t>
            </a:r>
            <a:r>
              <a:rPr lang="en-US" dirty="0"/>
              <a:t> (2019)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de-CH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7CC2D4-795B-4EB5-B821-E566109B33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6965"/>
          <a:stretch/>
        </p:blipFill>
        <p:spPr>
          <a:xfrm>
            <a:off x="3989913" y="3536966"/>
            <a:ext cx="5458355" cy="1379149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83BDDB-6D13-45F1-B43F-4A0228A211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934"/>
          <a:stretch/>
        </p:blipFill>
        <p:spPr>
          <a:xfrm>
            <a:off x="928719" y="1391839"/>
            <a:ext cx="10081128" cy="21123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52842D-BAC8-47DE-9EC2-F9B396B5386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312"/>
          <a:stretch/>
        </p:blipFill>
        <p:spPr>
          <a:xfrm>
            <a:off x="928719" y="4948935"/>
            <a:ext cx="9944268" cy="173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52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7E2D21-5000-49C1-8FA6-011806D6C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67746"/>
            <a:ext cx="10972800" cy="490537"/>
          </a:xfrm>
        </p:spPr>
        <p:txBody>
          <a:bodyPr wrap="square" anchor="ctr">
            <a:normAutofit/>
          </a:bodyPr>
          <a:lstStyle/>
          <a:p>
            <a:r>
              <a:rPr lang="de-CH" dirty="0"/>
              <a:t>Goals</a:t>
            </a:r>
          </a:p>
        </p:txBody>
      </p:sp>
      <p:pic>
        <p:nvPicPr>
          <p:cNvPr id="1032" name="Picture 8" descr="Garmin Swim™ 2 | Swimming Watch">
            <a:extLst>
              <a:ext uri="{FF2B5EF4-FFF2-40B4-BE49-F238E27FC236}">
                <a16:creationId xmlns:a16="http://schemas.microsoft.com/office/drawing/2014/main" id="{A5AD3F32-046D-471F-9AEC-0BD656C17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0913" y="2481263"/>
            <a:ext cx="2955925" cy="21955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ixon The Mission review">
            <a:extLst>
              <a:ext uri="{FF2B5EF4-FFF2-40B4-BE49-F238E27FC236}">
                <a16:creationId xmlns:a16="http://schemas.microsoft.com/office/drawing/2014/main" id="{7E72CAE6-03F7-4C27-B6D3-9D670D346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3" y="2481263"/>
            <a:ext cx="3963988" cy="21955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ow to Balance Out Your Stroke (and Why It Matters)">
            <a:extLst>
              <a:ext uri="{FF2B5EF4-FFF2-40B4-BE49-F238E27FC236}">
                <a16:creationId xmlns:a16="http://schemas.microsoft.com/office/drawing/2014/main" id="{3F6760DD-CEA6-4FBE-A56B-D89B77040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2481263"/>
            <a:ext cx="3776663" cy="21955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0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1D9E81B-0D4D-4A0A-9C92-488ECD8C2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Data </a:t>
            </a:r>
            <a:r>
              <a:rPr lang="de-CH" dirty="0" err="1"/>
              <a:t>processing</a:t>
            </a:r>
            <a:r>
              <a:rPr lang="de-CH" dirty="0"/>
              <a:t> </a:t>
            </a:r>
            <a:r>
              <a:rPr lang="de-CH" dirty="0" err="1"/>
              <a:t>pipeline</a:t>
            </a:r>
            <a:endParaRPr lang="de-CH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D5C71BF-79AA-4537-9529-A4E4939B7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" y="2054292"/>
            <a:ext cx="12175985" cy="2749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029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7E2D21-5000-49C1-8FA6-011806D6C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Data </a:t>
            </a:r>
            <a:r>
              <a:rPr lang="de-CH" dirty="0" err="1"/>
              <a:t>Preprocessing</a:t>
            </a:r>
            <a:endParaRPr lang="de-CH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D012AAD-F6A9-47C8-9026-BC0FCEB22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577" y="1098215"/>
            <a:ext cx="3425124" cy="4300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6638BB13-2E01-40A3-874F-9D476C507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07870"/>
            <a:ext cx="5535954" cy="144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59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7E2D21-5000-49C1-8FA6-011806D6C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Neural</a:t>
            </a:r>
            <a:r>
              <a:rPr lang="de-CH" dirty="0"/>
              <a:t> Network </a:t>
            </a:r>
            <a:r>
              <a:rPr lang="de-CH" dirty="0" err="1"/>
              <a:t>Conversion</a:t>
            </a:r>
            <a:endParaRPr lang="de-CH" dirty="0"/>
          </a:p>
        </p:txBody>
      </p:sp>
      <p:pic>
        <p:nvPicPr>
          <p:cNvPr id="1028" name="Picture 4" descr="TensorFlow Lite | ML for Mobile and Edge Devices">
            <a:extLst>
              <a:ext uri="{FF2B5EF4-FFF2-40B4-BE49-F238E27FC236}">
                <a16:creationId xmlns:a16="http://schemas.microsoft.com/office/drawing/2014/main" id="{B95B629E-9A99-4ADF-97FB-3528C3E9C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513" y="862012"/>
            <a:ext cx="4044019" cy="2274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95ABA5-D425-4F86-8DE0-0A0C82A37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904" y="2950290"/>
            <a:ext cx="6385234" cy="326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177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7E2D21-5000-49C1-8FA6-011806D6C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Lap</a:t>
            </a:r>
            <a:r>
              <a:rPr lang="de-CH" dirty="0"/>
              <a:t> </a:t>
            </a:r>
            <a:r>
              <a:rPr lang="de-CH" dirty="0" err="1"/>
              <a:t>Counting</a:t>
            </a:r>
            <a:endParaRPr lang="de-CH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65D0642-94B6-4F60-BD48-B2B007F48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1" y="835706"/>
            <a:ext cx="11244331" cy="5964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E4159845-EF3C-4B4C-B48E-48417CA457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5" t="6157" r="5263" b="8725"/>
          <a:stretch/>
        </p:blipFill>
        <p:spPr bwMode="auto">
          <a:xfrm>
            <a:off x="1583356" y="1763962"/>
            <a:ext cx="9025288" cy="3409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207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0.29818 0.29629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09" y="1481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7E2D21-5000-49C1-8FA6-011806D6C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Stroke</a:t>
            </a:r>
            <a:r>
              <a:rPr lang="de-CH" dirty="0"/>
              <a:t> </a:t>
            </a:r>
            <a:r>
              <a:rPr lang="de-CH" dirty="0" err="1"/>
              <a:t>Counting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37A320C-27A2-49BA-B0B9-A27F8BB934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CH" dirty="0"/>
                  <a:t>Based on a «Moving z-Score» </a:t>
                </a:r>
                <a:r>
                  <a:rPr lang="de-CH" dirty="0" err="1"/>
                  <a:t>computation</a:t>
                </a:r>
                <a:r>
                  <a:rPr lang="de-CH" dirty="0"/>
                  <a:t>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endParaRPr lang="de-CH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37A320C-27A2-49BA-B0B9-A27F8BB934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5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ADFE3C-9E48-450D-9C19-476A5B5FD7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4" t="6137" r="8298"/>
          <a:stretch/>
        </p:blipFill>
        <p:spPr>
          <a:xfrm>
            <a:off x="715346" y="1487103"/>
            <a:ext cx="10761307" cy="537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3256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650"/>
  <p:tag name="DEFAULTHEIGHT" val="540"/>
  <p:tag name="FIRSTROGER20WATTENHOFER@9FI3EBKMVWQMHYXG" val="2797"/>
  <p:tag name="DEFAULTDISPLAYSOURCE" val="\documentclass{article}\pagestyle{empty}&#10;\begin{document}&#10;&#10;\end{document}&#10;"/>
  <p:tag name="EMBEDFONTS" val="1"/>
  <p:tag name="FIRSTROGER20WATTENHOFER@XV5I9FVF81W8GHH9" val="3327"/>
</p:tagLst>
</file>

<file path=ppt/theme/theme1.xml><?xml version="1.0" encoding="utf-8"?>
<a:theme xmlns:a="http://schemas.openxmlformats.org/drawingml/2006/main" name="template">
  <a:themeElements>
    <a:clrScheme name="1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59407868-9A87-4B6E-A36A-BC55782F2219}" vid="{93AD417E-4D05-4F8A-81AB-751366CF525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2562</TotalTime>
  <Words>190</Words>
  <Application>Microsoft Office PowerPoint</Application>
  <PresentationFormat>Widescreen</PresentationFormat>
  <Paragraphs>55</Paragraphs>
  <Slides>15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Arial</vt:lpstr>
      <vt:lpstr>Cambria Math</vt:lpstr>
      <vt:lpstr>template</vt:lpstr>
      <vt:lpstr>Microsoft Excel Worksheet</vt:lpstr>
      <vt:lpstr>SwitP: Mobile Application for Real-Time  Swimming Analysis</vt:lpstr>
      <vt:lpstr>PowerPoint Presentation</vt:lpstr>
      <vt:lpstr>Background</vt:lpstr>
      <vt:lpstr>Goals</vt:lpstr>
      <vt:lpstr>Data processing pipeline</vt:lpstr>
      <vt:lpstr>Data Preprocessing</vt:lpstr>
      <vt:lpstr>Neural Network Conversion</vt:lpstr>
      <vt:lpstr>Lap Counting</vt:lpstr>
      <vt:lpstr>Stroke Counting</vt:lpstr>
      <vt:lpstr>Graphical User Interface</vt:lpstr>
      <vt:lpstr>Testing &amp; Results (1)</vt:lpstr>
      <vt:lpstr>Testing &amp; Results (2)</vt:lpstr>
      <vt:lpstr>Future Work</vt:lpstr>
      <vt:lpstr>Backup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SwitP: Mobile Application for Real-Time Swimming Analysis</dc:title>
  <dc:creator>Daniel Raimundo</dc:creator>
  <cp:lastModifiedBy>Daniel Raimundo</cp:lastModifiedBy>
  <cp:revision>19</cp:revision>
  <dcterms:created xsi:type="dcterms:W3CDTF">2020-06-26T10:15:56Z</dcterms:created>
  <dcterms:modified xsi:type="dcterms:W3CDTF">2020-06-29T20:59:34Z</dcterms:modified>
</cp:coreProperties>
</file>