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2" r:id="rId2"/>
    <p:sldId id="296" r:id="rId3"/>
    <p:sldId id="304" r:id="rId4"/>
    <p:sldId id="303" r:id="rId5"/>
    <p:sldId id="305" r:id="rId6"/>
    <p:sldId id="306" r:id="rId7"/>
    <p:sldId id="307" r:id="rId8"/>
    <p:sldId id="308" r:id="rId9"/>
    <p:sldId id="30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84B48-D5F9-4FD2-B55A-491C730E6FC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12CDB-C88C-4507-A77F-0C01D92B1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DBDB-9D1C-4468-8A2A-DE89872906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6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DBDB-9D1C-4468-8A2A-DE89872906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8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DBDB-9D1C-4468-8A2A-DE89872906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DBDB-9D1C-4468-8A2A-DE89872906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4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DBDB-9D1C-4468-8A2A-DE89872906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0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DBDB-9D1C-4468-8A2A-DE89872906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44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DBDB-9D1C-4468-8A2A-DE89872906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0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4180-C72C-4658-8707-BF785029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34AF-157C-41A9-A411-A97E4F3F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BB2C-A975-4B6B-9B88-1A187517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1A8A-17BB-4499-8D9B-516B26E1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9FA5-6582-4D0E-9DF2-B4B0D8C0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1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4D2-EE47-4B6B-835D-76DD0BD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931BA-969B-469C-86EF-922676B5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154A-4C74-408A-AEBC-1FD6903B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CA96-B09B-4A68-ADAA-0C8A7078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B682-12A7-46C3-8B17-095C047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0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49F4C-CACD-4C61-A33B-C46B3E32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087D-01FA-46B4-BAC7-A5F81498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53C9-9F38-4F76-9B4D-EA4F81F0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60FB-7021-4CFE-B2F6-093E2ABB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7F9-639C-42DF-BE57-D07C2BF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8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A665-2D1E-4EC2-89A7-25C907B8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E590-C9C2-4508-8C15-9E6F2802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426D-BD31-4FF2-95B3-55B6E3D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DF7D-AAF0-4486-B0E8-7D5DA1FC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2E69-64B3-4534-B059-7213AD66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3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AD47-DC15-4380-904C-0696E358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8EA5-4E53-484D-889A-4C88FA35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2138-9465-4AB8-8889-A1C42F72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CBF8-EFB5-4975-84F6-3DF01681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AA84-776D-4398-8F84-932A5315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BBE3-91AB-4FEE-B966-B67391F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AFEA-809A-4D96-ACEA-551E5F2B0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F2CE4-DAEE-4CE7-9C5F-2E5A62C2F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259CA-F274-4DBF-8558-9314C62D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D04C-DEC2-423B-9B2C-F0A65BB7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80C1-0140-4F25-8E0A-3B3E020E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3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89F8-C997-4E19-8500-68613F3A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D8883-97EB-426D-844F-B59061D0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4F061-2833-4E35-940C-77A321664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9B712-7381-4FEB-8B3F-2BF9003B6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7A22A-FCBD-4F0B-9830-9783E8481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5FBD1-0F69-4A8D-981B-5FC3841D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9B913-2AED-48D5-B644-D467E441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28B80-7883-4DB2-94F5-F200248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48D0-97F1-4263-A481-776159A6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97DBA-0EF4-4D3F-8D1D-2D1DF979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5C078-17EB-4A5F-B3EC-0717D011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7D1E-0227-4068-9413-807C7EF2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70E98-A41F-4DE7-8C71-5085C7E4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2E159-1A02-416A-A0BB-63FF5F9E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74A14-4250-43A7-ACC3-28663E58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2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07BA-6D6B-4161-B8B3-6825BFA4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3E3D-5B0D-45FC-A5A3-D826B576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72AEF-B261-472E-9DE2-3FB1DFB2F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CC6C-881B-463A-9284-BD82AB9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0107F-9FC0-4109-A4B3-8F6059B8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9E84-C732-467B-9275-636A4947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1E9-5714-43E8-AF06-0C733AE4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EFD94-3B0C-4A36-B497-10659D497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353E-4C19-4929-A0FB-7743E982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88B5A-B558-4874-8CF7-5BF3F25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3961-AC64-4E84-9119-30A301C1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C0E0-70D9-45C4-8855-F0D2AA75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7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1FF8E-223B-4D4B-B716-A31390CE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F87F1-FF7B-43DE-9480-91A02F43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BF68-2080-4DE6-AA20-2118EDC71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6710-A9AB-4758-9749-9B57A39DD2A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E0A4-488F-4D75-B4D3-4F88EFCE7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997E-20BA-4792-9EC0-A9726A2A9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AF79-2B85-41A2-A230-AE9CBE74E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2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153528" y="1"/>
            <a:ext cx="3709118" cy="72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73205" y="1284358"/>
            <a:ext cx="11499525" cy="48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altLang="zh-CN" sz="3200" dirty="0">
                <a:solidFill>
                  <a:srgbClr val="0070C0"/>
                </a:solidFill>
              </a:rPr>
              <a:t>Git </a:t>
            </a:r>
          </a:p>
          <a:p>
            <a:pPr marL="742950" indent="-742950">
              <a:buAutoNum type="arabicPeriod"/>
            </a:pPr>
            <a:endParaRPr lang="en-US" altLang="zh-CN" sz="3200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r>
              <a:rPr lang="en-US" altLang="zh-CN" sz="3200" dirty="0"/>
              <a:t>Technical details</a:t>
            </a:r>
          </a:p>
          <a:p>
            <a:pPr marL="742950" indent="-742950">
              <a:buAutoNum type="arabicPeriod"/>
            </a:pPr>
            <a:endParaRPr lang="en-US" altLang="zh-CN" sz="3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73206" y="723333"/>
            <a:ext cx="97160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615" y="698396"/>
            <a:ext cx="11140828" cy="2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35682" y="1161387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0CC5C5-E749-4BF5-8D71-731A6EBA1745}"/>
              </a:ext>
            </a:extLst>
          </p:cNvPr>
          <p:cNvSpPr/>
          <p:nvPr/>
        </p:nvSpPr>
        <p:spPr>
          <a:xfrm>
            <a:off x="766396" y="779250"/>
            <a:ext cx="3342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Pull/merge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CF54C-F8AA-4193-96FA-831A6F3F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5" y="1235490"/>
            <a:ext cx="5186538" cy="2268839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A6D5433-0B86-4141-A875-587AE2E85360}"/>
              </a:ext>
            </a:extLst>
          </p:cNvPr>
          <p:cNvSpPr txBox="1">
            <a:spLocks/>
          </p:cNvSpPr>
          <p:nvPr/>
        </p:nvSpPr>
        <p:spPr>
          <a:xfrm>
            <a:off x="0" y="-1295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Basic use of git</a:t>
            </a:r>
            <a:endParaRPr lang="zh-CN" altLang="en-US" dirty="0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97436503-2314-475E-B154-69500F40B123}"/>
              </a:ext>
            </a:extLst>
          </p:cNvPr>
          <p:cNvSpPr/>
          <p:nvPr/>
        </p:nvSpPr>
        <p:spPr>
          <a:xfrm>
            <a:off x="6379252" y="779250"/>
            <a:ext cx="5046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clone/push/pull/add/commit/…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354BE3-C209-479B-B9B3-80A45529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71" y="1235490"/>
            <a:ext cx="5186538" cy="22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153528" y="1"/>
            <a:ext cx="3709118" cy="72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73205" y="1284358"/>
            <a:ext cx="11499525" cy="48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altLang="zh-CN" sz="3200" dirty="0"/>
              <a:t>Git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</a:p>
          <a:p>
            <a:pPr marL="742950" indent="-742950">
              <a:buAutoNum type="arabicPeriod"/>
            </a:pPr>
            <a:endParaRPr lang="en-US" altLang="zh-CN" sz="3200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r>
              <a:rPr lang="en-US" altLang="zh-CN" sz="3200" dirty="0">
                <a:solidFill>
                  <a:srgbClr val="0070C0"/>
                </a:solidFill>
              </a:rPr>
              <a:t>Technical details</a:t>
            </a:r>
          </a:p>
          <a:p>
            <a:pPr marL="742950" indent="-742950">
              <a:buAutoNum type="arabicPeriod"/>
            </a:pPr>
            <a:endParaRPr lang="en-US" altLang="zh-CN" sz="3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73206" y="723333"/>
            <a:ext cx="97160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0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86491-A176-4B1A-896E-70BAAEC3BDD5}"/>
              </a:ext>
            </a:extLst>
          </p:cNvPr>
          <p:cNvSpPr/>
          <p:nvPr/>
        </p:nvSpPr>
        <p:spPr>
          <a:xfrm>
            <a:off x="979055" y="809978"/>
            <a:ext cx="9079345" cy="3301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1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Problem review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615" y="698396"/>
            <a:ext cx="11140828" cy="2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87901" y="1285250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06D777-AF4F-41AD-BBAF-9B4BFA0CA9A0}"/>
              </a:ext>
            </a:extLst>
          </p:cNvPr>
          <p:cNvCxnSpPr>
            <a:cxnSpLocks/>
          </p:cNvCxnSpPr>
          <p:nvPr/>
        </p:nvCxnSpPr>
        <p:spPr>
          <a:xfrm>
            <a:off x="4049989" y="2634703"/>
            <a:ext cx="20460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9DE554-84DE-40DF-87E1-9366F6E86DB2}"/>
              </a:ext>
            </a:extLst>
          </p:cNvPr>
          <p:cNvSpPr txBox="1"/>
          <p:nvPr/>
        </p:nvSpPr>
        <p:spPr>
          <a:xfrm>
            <a:off x="4785767" y="2734456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1m</a:t>
            </a:r>
            <a:endParaRPr lang="zh-CN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D9079F-1D89-4D8D-AFBA-3823B20D46A0}"/>
              </a:ext>
            </a:extLst>
          </p:cNvPr>
          <p:cNvCxnSpPr>
            <a:cxnSpLocks/>
          </p:cNvCxnSpPr>
          <p:nvPr/>
        </p:nvCxnSpPr>
        <p:spPr>
          <a:xfrm>
            <a:off x="5783062" y="2155582"/>
            <a:ext cx="0" cy="172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00DA2-E2CE-4E76-A740-0D7FB6B635EE}"/>
              </a:ext>
            </a:extLst>
          </p:cNvPr>
          <p:cNvCxnSpPr>
            <a:cxnSpLocks/>
          </p:cNvCxnSpPr>
          <p:nvPr/>
        </p:nvCxnSpPr>
        <p:spPr>
          <a:xfrm flipH="1">
            <a:off x="5783063" y="1382704"/>
            <a:ext cx="773832" cy="77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610CA7-4012-464E-9A19-4911FDBE1B23}"/>
              </a:ext>
            </a:extLst>
          </p:cNvPr>
          <p:cNvCxnSpPr>
            <a:cxnSpLocks/>
          </p:cNvCxnSpPr>
          <p:nvPr/>
        </p:nvCxnSpPr>
        <p:spPr>
          <a:xfrm flipH="1">
            <a:off x="5783055" y="2978436"/>
            <a:ext cx="773840" cy="86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44CF13-8908-4FE4-9470-0210F17D377C}"/>
              </a:ext>
            </a:extLst>
          </p:cNvPr>
          <p:cNvCxnSpPr>
            <a:cxnSpLocks/>
          </p:cNvCxnSpPr>
          <p:nvPr/>
        </p:nvCxnSpPr>
        <p:spPr>
          <a:xfrm>
            <a:off x="6556895" y="1362773"/>
            <a:ext cx="0" cy="16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F23D61-97DC-428A-AD93-97C9CCD9160D}"/>
              </a:ext>
            </a:extLst>
          </p:cNvPr>
          <p:cNvCxnSpPr>
            <a:cxnSpLocks/>
          </p:cNvCxnSpPr>
          <p:nvPr/>
        </p:nvCxnSpPr>
        <p:spPr>
          <a:xfrm flipV="1">
            <a:off x="8184016" y="3189889"/>
            <a:ext cx="726072" cy="866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F899ED-6AA3-46A1-A8F9-CD8CF9BBA6CE}"/>
              </a:ext>
            </a:extLst>
          </p:cNvPr>
          <p:cNvCxnSpPr>
            <a:cxnSpLocks/>
          </p:cNvCxnSpPr>
          <p:nvPr/>
        </p:nvCxnSpPr>
        <p:spPr>
          <a:xfrm flipV="1">
            <a:off x="8910088" y="1323186"/>
            <a:ext cx="0" cy="1467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290AA3-5D2E-484C-92D9-C4F66FF6B7E8}"/>
              </a:ext>
            </a:extLst>
          </p:cNvPr>
          <p:cNvCxnSpPr>
            <a:cxnSpLocks/>
          </p:cNvCxnSpPr>
          <p:nvPr/>
        </p:nvCxnSpPr>
        <p:spPr>
          <a:xfrm>
            <a:off x="6604120" y="1241738"/>
            <a:ext cx="355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240DA0-C5C2-4FE3-8F77-925774C33EDA}"/>
              </a:ext>
            </a:extLst>
          </p:cNvPr>
          <p:cNvSpPr txBox="1"/>
          <p:nvPr/>
        </p:nvSpPr>
        <p:spPr>
          <a:xfrm>
            <a:off x="6478293" y="809978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0.1m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5DC52-1A28-47CF-8E65-A9A16B8BEF14}"/>
              </a:ext>
            </a:extLst>
          </p:cNvPr>
          <p:cNvCxnSpPr>
            <a:cxnSpLocks/>
          </p:cNvCxnSpPr>
          <p:nvPr/>
        </p:nvCxnSpPr>
        <p:spPr>
          <a:xfrm flipH="1">
            <a:off x="5815070" y="1349681"/>
            <a:ext cx="773832" cy="77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D9353C-ACC2-4A42-A4BB-E057C2D0F417}"/>
              </a:ext>
            </a:extLst>
          </p:cNvPr>
          <p:cNvCxnSpPr>
            <a:cxnSpLocks/>
          </p:cNvCxnSpPr>
          <p:nvPr/>
        </p:nvCxnSpPr>
        <p:spPr>
          <a:xfrm flipH="1">
            <a:off x="5815062" y="2945413"/>
            <a:ext cx="773840" cy="86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A4421C-9EE7-4410-A709-7D42BB6DE53C}"/>
              </a:ext>
            </a:extLst>
          </p:cNvPr>
          <p:cNvCxnSpPr>
            <a:cxnSpLocks/>
          </p:cNvCxnSpPr>
          <p:nvPr/>
        </p:nvCxnSpPr>
        <p:spPr>
          <a:xfrm>
            <a:off x="6837631" y="1467993"/>
            <a:ext cx="0" cy="16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6E56E2-3208-4612-8215-0E283A605133}"/>
              </a:ext>
            </a:extLst>
          </p:cNvPr>
          <p:cNvCxnSpPr>
            <a:cxnSpLocks/>
          </p:cNvCxnSpPr>
          <p:nvPr/>
        </p:nvCxnSpPr>
        <p:spPr>
          <a:xfrm>
            <a:off x="6095805" y="2227779"/>
            <a:ext cx="0" cy="172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95DE8E-4385-4D75-972B-967D306EF489}"/>
              </a:ext>
            </a:extLst>
          </p:cNvPr>
          <p:cNvCxnSpPr>
            <a:cxnSpLocks/>
          </p:cNvCxnSpPr>
          <p:nvPr/>
        </p:nvCxnSpPr>
        <p:spPr>
          <a:xfrm flipH="1">
            <a:off x="6095806" y="1454901"/>
            <a:ext cx="773832" cy="77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1C858A-8814-45FC-BA65-34B4843068EA}"/>
              </a:ext>
            </a:extLst>
          </p:cNvPr>
          <p:cNvCxnSpPr>
            <a:cxnSpLocks/>
          </p:cNvCxnSpPr>
          <p:nvPr/>
        </p:nvCxnSpPr>
        <p:spPr>
          <a:xfrm flipH="1">
            <a:off x="6095798" y="3050633"/>
            <a:ext cx="773840" cy="86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A5634-A540-43A5-98CF-48F61355F2B7}"/>
              </a:ext>
            </a:extLst>
          </p:cNvPr>
          <p:cNvCxnSpPr>
            <a:cxnSpLocks/>
          </p:cNvCxnSpPr>
          <p:nvPr/>
        </p:nvCxnSpPr>
        <p:spPr>
          <a:xfrm>
            <a:off x="7314973" y="1443309"/>
            <a:ext cx="0" cy="16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757665-798C-4256-A849-97FDED285AF8}"/>
              </a:ext>
            </a:extLst>
          </p:cNvPr>
          <p:cNvCxnSpPr>
            <a:cxnSpLocks/>
          </p:cNvCxnSpPr>
          <p:nvPr/>
        </p:nvCxnSpPr>
        <p:spPr>
          <a:xfrm>
            <a:off x="6573147" y="2203095"/>
            <a:ext cx="0" cy="172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0E1734-2D5F-4D4E-BE10-E7E164AF6005}"/>
              </a:ext>
            </a:extLst>
          </p:cNvPr>
          <p:cNvCxnSpPr>
            <a:cxnSpLocks/>
          </p:cNvCxnSpPr>
          <p:nvPr/>
        </p:nvCxnSpPr>
        <p:spPr>
          <a:xfrm flipH="1">
            <a:off x="6573148" y="1430217"/>
            <a:ext cx="773832" cy="77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31CD8C-EA4F-458D-AAC6-B9C8B7091262}"/>
              </a:ext>
            </a:extLst>
          </p:cNvPr>
          <p:cNvCxnSpPr>
            <a:cxnSpLocks/>
          </p:cNvCxnSpPr>
          <p:nvPr/>
        </p:nvCxnSpPr>
        <p:spPr>
          <a:xfrm flipH="1">
            <a:off x="6573140" y="3025949"/>
            <a:ext cx="773840" cy="86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0CA53-B068-4967-9DBD-8BD5405293F0}"/>
              </a:ext>
            </a:extLst>
          </p:cNvPr>
          <p:cNvCxnSpPr>
            <a:cxnSpLocks/>
          </p:cNvCxnSpPr>
          <p:nvPr/>
        </p:nvCxnSpPr>
        <p:spPr>
          <a:xfrm>
            <a:off x="7904895" y="1504596"/>
            <a:ext cx="0" cy="16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B3609F-17ED-4561-9029-03FC5298824F}"/>
              </a:ext>
            </a:extLst>
          </p:cNvPr>
          <p:cNvCxnSpPr>
            <a:cxnSpLocks/>
          </p:cNvCxnSpPr>
          <p:nvPr/>
        </p:nvCxnSpPr>
        <p:spPr>
          <a:xfrm>
            <a:off x="7163069" y="2264382"/>
            <a:ext cx="0" cy="172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16CFF-7CEB-47E0-8B03-DBC1D13CEB86}"/>
              </a:ext>
            </a:extLst>
          </p:cNvPr>
          <p:cNvCxnSpPr>
            <a:cxnSpLocks/>
          </p:cNvCxnSpPr>
          <p:nvPr/>
        </p:nvCxnSpPr>
        <p:spPr>
          <a:xfrm flipH="1">
            <a:off x="7163070" y="1491504"/>
            <a:ext cx="773832" cy="77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B4C5B5-A8FD-4100-A388-643F51C4C80A}"/>
              </a:ext>
            </a:extLst>
          </p:cNvPr>
          <p:cNvCxnSpPr>
            <a:cxnSpLocks/>
          </p:cNvCxnSpPr>
          <p:nvPr/>
        </p:nvCxnSpPr>
        <p:spPr>
          <a:xfrm flipH="1">
            <a:off x="7163062" y="3087236"/>
            <a:ext cx="773840" cy="86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DD89BD-7898-4BA4-AAAC-769C7A7114A0}"/>
              </a:ext>
            </a:extLst>
          </p:cNvPr>
          <p:cNvCxnSpPr>
            <a:cxnSpLocks/>
          </p:cNvCxnSpPr>
          <p:nvPr/>
        </p:nvCxnSpPr>
        <p:spPr>
          <a:xfrm>
            <a:off x="8419906" y="1529480"/>
            <a:ext cx="0" cy="16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02253B-5992-4C3F-80CD-EA2F8A95B79F}"/>
              </a:ext>
            </a:extLst>
          </p:cNvPr>
          <p:cNvCxnSpPr>
            <a:cxnSpLocks/>
          </p:cNvCxnSpPr>
          <p:nvPr/>
        </p:nvCxnSpPr>
        <p:spPr>
          <a:xfrm>
            <a:off x="7678080" y="2289266"/>
            <a:ext cx="0" cy="1720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F85C62-6BB2-4228-81A6-2FD1F9542CD9}"/>
              </a:ext>
            </a:extLst>
          </p:cNvPr>
          <p:cNvCxnSpPr>
            <a:cxnSpLocks/>
          </p:cNvCxnSpPr>
          <p:nvPr/>
        </p:nvCxnSpPr>
        <p:spPr>
          <a:xfrm flipH="1">
            <a:off x="7678081" y="1516388"/>
            <a:ext cx="773832" cy="77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92B125-2A8F-4542-8EA5-E8E2CE029A6A}"/>
              </a:ext>
            </a:extLst>
          </p:cNvPr>
          <p:cNvCxnSpPr>
            <a:cxnSpLocks/>
          </p:cNvCxnSpPr>
          <p:nvPr/>
        </p:nvCxnSpPr>
        <p:spPr>
          <a:xfrm flipH="1">
            <a:off x="7678073" y="3112120"/>
            <a:ext cx="773840" cy="86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BB86761-856F-4592-B20E-BFEE2F12C62B}"/>
              </a:ext>
            </a:extLst>
          </p:cNvPr>
          <p:cNvSpPr/>
          <p:nvPr/>
        </p:nvSpPr>
        <p:spPr>
          <a:xfrm>
            <a:off x="3990777" y="2597944"/>
            <a:ext cx="59014" cy="642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B17D3F-BEDC-4E2C-A052-9E3F2C7318BB}"/>
              </a:ext>
            </a:extLst>
          </p:cNvPr>
          <p:cNvCxnSpPr/>
          <p:nvPr/>
        </p:nvCxnSpPr>
        <p:spPr>
          <a:xfrm flipV="1">
            <a:off x="2899602" y="2662238"/>
            <a:ext cx="0" cy="52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29669C-2870-4CE7-B0E2-56D61AE9FD11}"/>
              </a:ext>
            </a:extLst>
          </p:cNvPr>
          <p:cNvCxnSpPr>
            <a:cxnSpLocks/>
          </p:cNvCxnSpPr>
          <p:nvPr/>
        </p:nvCxnSpPr>
        <p:spPr>
          <a:xfrm>
            <a:off x="2899602" y="3183817"/>
            <a:ext cx="541238" cy="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E54CA1-7D06-4E9C-A229-5049E72DF18A}"/>
              </a:ext>
            </a:extLst>
          </p:cNvPr>
          <p:cNvGrpSpPr/>
          <p:nvPr/>
        </p:nvGrpSpPr>
        <p:grpSpPr>
          <a:xfrm>
            <a:off x="2216745" y="2424405"/>
            <a:ext cx="1477542" cy="1297094"/>
            <a:chOff x="2216745" y="2424405"/>
            <a:chExt cx="1477542" cy="1297094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31F1EF6-4079-4671-ACD1-456E4AFAE31A}"/>
                </a:ext>
              </a:extLst>
            </p:cNvPr>
            <p:cNvCxnSpPr/>
            <p:nvPr/>
          </p:nvCxnSpPr>
          <p:spPr>
            <a:xfrm flipH="1">
              <a:off x="2540000" y="3183817"/>
              <a:ext cx="359602" cy="27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DB88F-7EAA-43E2-85FA-D23D3A21C22E}"/>
                </a:ext>
              </a:extLst>
            </p:cNvPr>
            <p:cNvSpPr txBox="1"/>
            <p:nvPr/>
          </p:nvSpPr>
          <p:spPr>
            <a:xfrm>
              <a:off x="2425926" y="2424405"/>
              <a:ext cx="1268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7C4883-13FA-4AF8-B044-9B505583869B}"/>
                </a:ext>
              </a:extLst>
            </p:cNvPr>
            <p:cNvSpPr txBox="1"/>
            <p:nvPr/>
          </p:nvSpPr>
          <p:spPr>
            <a:xfrm>
              <a:off x="2216745" y="3352167"/>
              <a:ext cx="1268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6EF63CB-989E-4B9A-83CC-9838D5B799F1}"/>
              </a:ext>
            </a:extLst>
          </p:cNvPr>
          <p:cNvSpPr txBox="1"/>
          <p:nvPr/>
        </p:nvSpPr>
        <p:spPr>
          <a:xfrm>
            <a:off x="3256930" y="3212617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24CBDD-23AB-48C5-A22A-2BCB89118535}"/>
              </a:ext>
            </a:extLst>
          </p:cNvPr>
          <p:cNvSpPr txBox="1"/>
          <p:nvPr/>
        </p:nvSpPr>
        <p:spPr>
          <a:xfrm>
            <a:off x="3655416" y="2138089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DD6E70-59B4-44AD-8EF4-D7FFF1EA2348}"/>
              </a:ext>
            </a:extLst>
          </p:cNvPr>
          <p:cNvCxnSpPr>
            <a:cxnSpLocks/>
            <a:stCxn id="43" idx="5"/>
          </p:cNvCxnSpPr>
          <p:nvPr/>
        </p:nvCxnSpPr>
        <p:spPr>
          <a:xfrm flipV="1">
            <a:off x="4041149" y="1179310"/>
            <a:ext cx="4868939" cy="14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523C597-AE5B-4A96-ADA9-C5F1BF498054}"/>
              </a:ext>
            </a:extLst>
          </p:cNvPr>
          <p:cNvSpPr/>
          <p:nvPr/>
        </p:nvSpPr>
        <p:spPr>
          <a:xfrm>
            <a:off x="6026570" y="2025860"/>
            <a:ext cx="59014" cy="642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highlight>
                <a:srgbClr val="00FF00"/>
              </a:highlight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1F0630-8794-4720-AC76-29067BDF7DD1}"/>
              </a:ext>
            </a:extLst>
          </p:cNvPr>
          <p:cNvSpPr/>
          <p:nvPr/>
        </p:nvSpPr>
        <p:spPr>
          <a:xfrm>
            <a:off x="6559396" y="1842269"/>
            <a:ext cx="59014" cy="642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4618669-E6E1-49AF-AC9E-BB3CB01FAFC9}"/>
              </a:ext>
            </a:extLst>
          </p:cNvPr>
          <p:cNvSpPr/>
          <p:nvPr/>
        </p:nvSpPr>
        <p:spPr>
          <a:xfrm>
            <a:off x="7029492" y="1736996"/>
            <a:ext cx="59014" cy="642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8">
            <a:extLst>
              <a:ext uri="{FF2B5EF4-FFF2-40B4-BE49-F238E27FC236}">
                <a16:creationId xmlns:a16="http://schemas.microsoft.com/office/drawing/2014/main" id="{013EFA9D-C59E-4E85-A8A0-C6D8E4368C5B}"/>
              </a:ext>
            </a:extLst>
          </p:cNvPr>
          <p:cNvSpPr/>
          <p:nvPr/>
        </p:nvSpPr>
        <p:spPr>
          <a:xfrm>
            <a:off x="518614" y="4083313"/>
            <a:ext cx="1094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Parametric formulation: </a:t>
            </a:r>
          </a:p>
        </p:txBody>
      </p:sp>
      <p:sp>
        <p:nvSpPr>
          <p:cNvPr id="57" name="矩形 8">
            <a:extLst>
              <a:ext uri="{FF2B5EF4-FFF2-40B4-BE49-F238E27FC236}">
                <a16:creationId xmlns:a16="http://schemas.microsoft.com/office/drawing/2014/main" id="{2B575701-E161-4C10-855B-45AE00B5534F}"/>
              </a:ext>
            </a:extLst>
          </p:cNvPr>
          <p:cNvSpPr/>
          <p:nvPr/>
        </p:nvSpPr>
        <p:spPr>
          <a:xfrm>
            <a:off x="518614" y="4667626"/>
            <a:ext cx="1094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Source at least hits one sensor: </a:t>
            </a:r>
          </a:p>
        </p:txBody>
      </p:sp>
    </p:spTree>
    <p:extLst>
      <p:ext uri="{BB962C8B-B14F-4D97-AF65-F5344CB8AC3E}">
        <p14:creationId xmlns:p14="http://schemas.microsoft.com/office/powerpoint/2010/main" val="7648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Basic: linear regression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615" y="698396"/>
            <a:ext cx="11140828" cy="2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8">
            <a:extLst>
              <a:ext uri="{FF2B5EF4-FFF2-40B4-BE49-F238E27FC236}">
                <a16:creationId xmlns:a16="http://schemas.microsoft.com/office/drawing/2014/main" id="{68294484-6B70-4232-AF2E-494CDDA11947}"/>
              </a:ext>
            </a:extLst>
          </p:cNvPr>
          <p:cNvSpPr/>
          <p:nvPr/>
        </p:nvSpPr>
        <p:spPr>
          <a:xfrm>
            <a:off x="358958" y="962422"/>
            <a:ext cx="1094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Parametric formulation: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D3D2E-99BE-4760-A412-1741BC31A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6"/>
          <a:stretch/>
        </p:blipFill>
        <p:spPr>
          <a:xfrm>
            <a:off x="1926514" y="1473090"/>
            <a:ext cx="6771428" cy="2695400"/>
          </a:xfrm>
          <a:prstGeom prst="rect">
            <a:avLst/>
          </a:prstGeom>
        </p:spPr>
      </p:pic>
      <p:sp>
        <p:nvSpPr>
          <p:cNvPr id="58" name="矩形 8">
            <a:extLst>
              <a:ext uri="{FF2B5EF4-FFF2-40B4-BE49-F238E27FC236}">
                <a16:creationId xmlns:a16="http://schemas.microsoft.com/office/drawing/2014/main" id="{607DD934-D29D-438A-8ACC-532848E2D79D}"/>
              </a:ext>
            </a:extLst>
          </p:cNvPr>
          <p:cNvSpPr/>
          <p:nvPr/>
        </p:nvSpPr>
        <p:spPr>
          <a:xfrm>
            <a:off x="518615" y="4218221"/>
            <a:ext cx="1094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To determine a function f, we need an error function: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D38AC-6B56-482B-B988-4C1103FA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876" y="4751500"/>
            <a:ext cx="3676190" cy="8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8">
                <a:extLst>
                  <a:ext uri="{FF2B5EF4-FFF2-40B4-BE49-F238E27FC236}">
                    <a16:creationId xmlns:a16="http://schemas.microsoft.com/office/drawing/2014/main" id="{B7664EA3-634A-4C21-812A-59043FF319C8}"/>
                  </a:ext>
                </a:extLst>
              </p:cNvPr>
              <p:cNvSpPr/>
              <p:nvPr/>
            </p:nvSpPr>
            <p:spPr>
              <a:xfrm>
                <a:off x="518614" y="5480079"/>
                <a:ext cx="109443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We search for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zh-CN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s.t.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is minimal: </a:t>
                </a:r>
              </a:p>
            </p:txBody>
          </p:sp>
        </mc:Choice>
        <mc:Fallback xmlns="">
          <p:sp>
            <p:nvSpPr>
              <p:cNvPr id="60" name="矩形 8">
                <a:extLst>
                  <a:ext uri="{FF2B5EF4-FFF2-40B4-BE49-F238E27FC236}">
                    <a16:creationId xmlns:a16="http://schemas.microsoft.com/office/drawing/2014/main" id="{B7664EA3-634A-4C21-812A-59043FF31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4" y="5480079"/>
                <a:ext cx="10944379" cy="461665"/>
              </a:xfrm>
              <a:prstGeom prst="rect">
                <a:avLst/>
              </a:prstGeom>
              <a:blipFill>
                <a:blip r:embed="rId5"/>
                <a:stretch>
                  <a:fillRect l="-7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D11B70E-C613-42B8-B923-98E8EA36B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850" y="5940059"/>
            <a:ext cx="6361905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Basic: linear regression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615" y="698396"/>
            <a:ext cx="11140828" cy="2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8">
                <a:extLst>
                  <a:ext uri="{FF2B5EF4-FFF2-40B4-BE49-F238E27FC236}">
                    <a16:creationId xmlns:a16="http://schemas.microsoft.com/office/drawing/2014/main" id="{B7664EA3-634A-4C21-812A-59043FF319C8}"/>
                  </a:ext>
                </a:extLst>
              </p:cNvPr>
              <p:cNvSpPr/>
              <p:nvPr/>
            </p:nvSpPr>
            <p:spPr>
              <a:xfrm>
                <a:off x="518615" y="774695"/>
                <a:ext cx="109443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We search for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zh-CN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s.t.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charset="0"/>
                      </a:rPr>
                      <m:t>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) is minimal: </a:t>
                </a:r>
              </a:p>
            </p:txBody>
          </p:sp>
        </mc:Choice>
        <mc:Fallback xmlns="">
          <p:sp>
            <p:nvSpPr>
              <p:cNvPr id="60" name="矩形 8">
                <a:extLst>
                  <a:ext uri="{FF2B5EF4-FFF2-40B4-BE49-F238E27FC236}">
                    <a16:creationId xmlns:a16="http://schemas.microsoft.com/office/drawing/2014/main" id="{B7664EA3-634A-4C21-812A-59043FF31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5" y="774695"/>
                <a:ext cx="10944379" cy="461665"/>
              </a:xfrm>
              <a:prstGeom prst="rect">
                <a:avLst/>
              </a:prstGeom>
              <a:blipFill>
                <a:blip r:embed="rId3"/>
                <a:stretch>
                  <a:fillRect l="-7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D11B70E-C613-42B8-B923-98E8EA36B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78" y="1236360"/>
            <a:ext cx="6361905" cy="89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3AB9B-7A0E-4B72-9D6E-32D88EF52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85" y="2222312"/>
            <a:ext cx="6895238" cy="476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41974-377E-4C99-A2D4-FB7594D0A367}"/>
              </a:ext>
            </a:extLst>
          </p:cNvPr>
          <p:cNvSpPr txBox="1"/>
          <p:nvPr/>
        </p:nvSpPr>
        <p:spPr>
          <a:xfrm>
            <a:off x="1132115" y="28450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charset="0"/>
                <a:cs typeface="Times New Roman" charset="0"/>
              </a:rPr>
              <a:t>Using vector notation: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78E2E7-B2B2-46C6-866A-9FE85C51F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115" y="2829546"/>
            <a:ext cx="4466667" cy="447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ABDE03-A51D-4BA0-9654-25885B36D4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849"/>
          <a:stretch/>
        </p:blipFill>
        <p:spPr>
          <a:xfrm>
            <a:off x="2278535" y="3645215"/>
            <a:ext cx="7076190" cy="680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24B742-F73F-4538-A5A8-C8C9ACAC51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8998" y="4566178"/>
            <a:ext cx="6546147" cy="2110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CBF407-AE39-4412-A00C-9F8E2F593983}"/>
              </a:ext>
            </a:extLst>
          </p:cNvPr>
          <p:cNvSpPr txBox="1"/>
          <p:nvPr/>
        </p:nvSpPr>
        <p:spPr>
          <a:xfrm>
            <a:off x="1132115" y="442423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charset="0"/>
                <a:cs typeface="Times New Roman" charset="0"/>
              </a:rPr>
              <a:t>Programming: 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Total codes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615" y="698396"/>
            <a:ext cx="11140828" cy="2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">
            <a:extLst>
              <a:ext uri="{FF2B5EF4-FFF2-40B4-BE49-F238E27FC236}">
                <a16:creationId xmlns:a16="http://schemas.microsoft.com/office/drawing/2014/main" id="{A8ABA1AA-44F9-407B-B655-9C4A6052C3AE}"/>
              </a:ext>
            </a:extLst>
          </p:cNvPr>
          <p:cNvSpPr/>
          <p:nvPr/>
        </p:nvSpPr>
        <p:spPr>
          <a:xfrm>
            <a:off x="620215" y="3807886"/>
            <a:ext cx="1094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fitting.py: </a:t>
            </a:r>
          </a:p>
        </p:txBody>
      </p: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A2CE5A71-A572-4AC6-A26A-E33D38695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984" y="4038718"/>
            <a:ext cx="7262489" cy="1867062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99757AF0-A986-4FB8-9591-0F5653568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984" y="1090778"/>
            <a:ext cx="7222593" cy="2284839"/>
          </a:xfrm>
          <a:prstGeom prst="rect">
            <a:avLst/>
          </a:prstGeom>
        </p:spPr>
      </p:pic>
      <p:sp>
        <p:nvSpPr>
          <p:cNvPr id="90" name="矩形 8">
            <a:extLst>
              <a:ext uri="{FF2B5EF4-FFF2-40B4-BE49-F238E27FC236}">
                <a16:creationId xmlns:a16="http://schemas.microsoft.com/office/drawing/2014/main" id="{B2D9A81F-6996-455A-9674-383F5DB1EE2D}"/>
              </a:ext>
            </a:extLst>
          </p:cNvPr>
          <p:cNvSpPr/>
          <p:nvPr/>
        </p:nvSpPr>
        <p:spPr>
          <a:xfrm>
            <a:off x="620215" y="1019871"/>
            <a:ext cx="373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generator.py: </a:t>
            </a:r>
          </a:p>
        </p:txBody>
      </p:sp>
    </p:spTree>
    <p:extLst>
      <p:ext uri="{BB962C8B-B14F-4D97-AF65-F5344CB8AC3E}">
        <p14:creationId xmlns:p14="http://schemas.microsoft.com/office/powerpoint/2010/main" val="40009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The problem from a different view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615" y="698396"/>
            <a:ext cx="11140828" cy="2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8">
            <a:extLst>
              <a:ext uri="{FF2B5EF4-FFF2-40B4-BE49-F238E27FC236}">
                <a16:creationId xmlns:a16="http://schemas.microsoft.com/office/drawing/2014/main" id="{B7664EA3-634A-4C21-812A-59043FF319C8}"/>
              </a:ext>
            </a:extLst>
          </p:cNvPr>
          <p:cNvSpPr/>
          <p:nvPr/>
        </p:nvSpPr>
        <p:spPr>
          <a:xfrm>
            <a:off x="616839" y="2762917"/>
            <a:ext cx="10944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Assume that y is affected by Gaussian noise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0C71F-8A4C-4827-8F30-19D6AC37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21" y="3367512"/>
            <a:ext cx="2552921" cy="510584"/>
          </a:xfrm>
          <a:prstGeom prst="rect">
            <a:avLst/>
          </a:prstGeom>
        </p:spPr>
      </p:pic>
      <p:sp>
        <p:nvSpPr>
          <p:cNvPr id="17" name="矩形 8">
            <a:extLst>
              <a:ext uri="{FF2B5EF4-FFF2-40B4-BE49-F238E27FC236}">
                <a16:creationId xmlns:a16="http://schemas.microsoft.com/office/drawing/2014/main" id="{9C0D660C-0F2C-4DCC-9D49-6A30D422BF59}"/>
              </a:ext>
            </a:extLst>
          </p:cNvPr>
          <p:cNvSpPr/>
          <p:nvPr/>
        </p:nvSpPr>
        <p:spPr>
          <a:xfrm>
            <a:off x="4467160" y="3367512"/>
            <a:ext cx="172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where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190B7-F57A-4A55-8501-7CDC0184C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531" y="3350672"/>
            <a:ext cx="2438611" cy="495343"/>
          </a:xfrm>
          <a:prstGeom prst="rect">
            <a:avLst/>
          </a:prstGeom>
        </p:spPr>
      </p:pic>
      <p:sp>
        <p:nvSpPr>
          <p:cNvPr id="22" name="矩形 8">
            <a:extLst>
              <a:ext uri="{FF2B5EF4-FFF2-40B4-BE49-F238E27FC236}">
                <a16:creationId xmlns:a16="http://schemas.microsoft.com/office/drawing/2014/main" id="{444F2970-4A80-404C-BE8E-7DE3938CAA65}"/>
              </a:ext>
            </a:extLst>
          </p:cNvPr>
          <p:cNvSpPr/>
          <p:nvPr/>
        </p:nvSpPr>
        <p:spPr>
          <a:xfrm>
            <a:off x="616839" y="851782"/>
            <a:ext cx="10125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We don’t know the precise place within a resolution: assume a Gaussian distribution. 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AD878E-C88F-4C86-B853-26BC4E9B5A84}"/>
              </a:ext>
            </a:extLst>
          </p:cNvPr>
          <p:cNvGrpSpPr/>
          <p:nvPr/>
        </p:nvGrpSpPr>
        <p:grpSpPr>
          <a:xfrm>
            <a:off x="4665964" y="1210342"/>
            <a:ext cx="1325880" cy="1552575"/>
            <a:chOff x="7042266" y="1306830"/>
            <a:chExt cx="1325880" cy="1552575"/>
          </a:xfrm>
        </p:grpSpPr>
        <p:pic>
          <p:nvPicPr>
            <p:cNvPr id="24" name="Picture 6" descr="GitHub COVID-19 App Repositories Review Thread : r/CoronavirusUK">
              <a:extLst>
                <a:ext uri="{FF2B5EF4-FFF2-40B4-BE49-F238E27FC236}">
                  <a16:creationId xmlns:a16="http://schemas.microsoft.com/office/drawing/2014/main" id="{6C2E7B3E-DDCC-45CC-B21A-11AB5ED73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"/>
            <a:stretch/>
          </p:blipFill>
          <p:spPr bwMode="auto">
            <a:xfrm rot="5400000">
              <a:off x="7417154" y="1814519"/>
              <a:ext cx="1238855" cy="57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56E0F990-4BCB-4426-8A37-2E9D72020C0C}"/>
                </a:ext>
              </a:extLst>
            </p:cNvPr>
            <p:cNvSpPr/>
            <p:nvPr/>
          </p:nvSpPr>
          <p:spPr>
            <a:xfrm rot="18957237">
              <a:off x="7483799" y="1969077"/>
              <a:ext cx="517061" cy="226072"/>
            </a:xfrm>
            <a:prstGeom prst="parallelogram">
              <a:avLst>
                <a:gd name="adj" fmla="val 9603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8338E7-24AF-4B3F-B46B-15D2F4C4D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272" y="1700503"/>
              <a:ext cx="544658" cy="498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8929F6-861E-4DBE-AC92-40A047719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266" y="1923080"/>
              <a:ext cx="1325880" cy="395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C892A7-BAE4-4779-8973-4BDE2DAAD99A}"/>
                </a:ext>
              </a:extLst>
            </p:cNvPr>
            <p:cNvCxnSpPr>
              <a:cxnSpLocks/>
            </p:cNvCxnSpPr>
            <p:nvPr/>
          </p:nvCxnSpPr>
          <p:spPr>
            <a:xfrm>
              <a:off x="7633894" y="1604590"/>
              <a:ext cx="0" cy="1184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D10C1-82E0-4272-9316-30AB4257F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1929" y="1923080"/>
              <a:ext cx="620745" cy="630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956371B-D334-42C0-8FD5-2C923140C882}"/>
                </a:ext>
              </a:extLst>
            </p:cNvPr>
            <p:cNvCxnSpPr>
              <a:cxnSpLocks/>
            </p:cNvCxnSpPr>
            <p:nvPr/>
          </p:nvCxnSpPr>
          <p:spPr>
            <a:xfrm>
              <a:off x="7848375" y="1460119"/>
              <a:ext cx="0" cy="1238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FC5D2A-B624-4755-84A0-394147B0F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1553" y="1460119"/>
              <a:ext cx="544658" cy="498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7BB3199-1B27-46B3-8435-D26164EF5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789" y="2291102"/>
              <a:ext cx="544658" cy="498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E42F14-41E5-40F9-8FB2-7F470057F197}"/>
                </a:ext>
              </a:extLst>
            </p:cNvPr>
            <p:cNvCxnSpPr>
              <a:cxnSpLocks/>
            </p:cNvCxnSpPr>
            <p:nvPr/>
          </p:nvCxnSpPr>
          <p:spPr>
            <a:xfrm>
              <a:off x="7749000" y="1306830"/>
              <a:ext cx="0" cy="1552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3E22A-B6EC-445E-9D99-99317B4572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9014" y="2044473"/>
              <a:ext cx="481061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50C6FF-ED8E-4A60-886B-C64686ED2532}"/>
              </a:ext>
            </a:extLst>
          </p:cNvPr>
          <p:cNvSpPr txBox="1"/>
          <p:nvPr/>
        </p:nvSpPr>
        <p:spPr>
          <a:xfrm>
            <a:off x="1228437" y="4024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charset="0"/>
                <a:cs typeface="Times New Roman" charset="0"/>
              </a:rPr>
              <a:t>Thus, we have 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D431563-BDC8-4DD4-9C54-76D8DFE5A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009" y="3957980"/>
            <a:ext cx="5349704" cy="6934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C0BB80-C8DC-47B0-B9C1-AD17D35AD2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36"/>
          <a:stretch/>
        </p:blipFill>
        <p:spPr>
          <a:xfrm>
            <a:off x="2668073" y="4759479"/>
            <a:ext cx="4948827" cy="1969905"/>
          </a:xfrm>
          <a:prstGeom prst="rect">
            <a:avLst/>
          </a:prstGeom>
        </p:spPr>
      </p:pic>
      <p:pic>
        <p:nvPicPr>
          <p:cNvPr id="56" name="Picture 6" descr="GitHub COVID-19 App Repositories Review Thread : r/CoronavirusUK">
            <a:extLst>
              <a:ext uri="{FF2B5EF4-FFF2-40B4-BE49-F238E27FC236}">
                <a16:creationId xmlns:a16="http://schemas.microsoft.com/office/drawing/2014/main" id="{0995E975-2FBC-4A7D-9A98-80AD15C85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/>
          <a:stretch/>
        </p:blipFill>
        <p:spPr bwMode="auto">
          <a:xfrm rot="5400000">
            <a:off x="3564238" y="5653842"/>
            <a:ext cx="1238855" cy="5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GitHub COVID-19 App Repositories Review Thread : r/CoronavirusUK">
            <a:extLst>
              <a:ext uri="{FF2B5EF4-FFF2-40B4-BE49-F238E27FC236}">
                <a16:creationId xmlns:a16="http://schemas.microsoft.com/office/drawing/2014/main" id="{B4DDF347-0F57-4034-84F0-D431E7EAB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/>
          <a:stretch/>
        </p:blipFill>
        <p:spPr bwMode="auto">
          <a:xfrm rot="5400000">
            <a:off x="4244714" y="5842696"/>
            <a:ext cx="1238855" cy="5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GitHub COVID-19 App Repositories Review Thread : r/CoronavirusUK">
            <a:extLst>
              <a:ext uri="{FF2B5EF4-FFF2-40B4-BE49-F238E27FC236}">
                <a16:creationId xmlns:a16="http://schemas.microsoft.com/office/drawing/2014/main" id="{D15C60C5-81ED-41DA-BDCD-C87DB877F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/>
          <a:stretch/>
        </p:blipFill>
        <p:spPr bwMode="auto">
          <a:xfrm rot="5400000">
            <a:off x="4723433" y="5206788"/>
            <a:ext cx="1238855" cy="5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GitHub COVID-19 App Repositories Review Thread : r/CoronavirusUK">
            <a:extLst>
              <a:ext uri="{FF2B5EF4-FFF2-40B4-BE49-F238E27FC236}">
                <a16:creationId xmlns:a16="http://schemas.microsoft.com/office/drawing/2014/main" id="{BD0910CE-B7D2-44E0-AED2-B28DCAB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/>
          <a:stretch/>
        </p:blipFill>
        <p:spPr bwMode="auto">
          <a:xfrm rot="5400000">
            <a:off x="5571221" y="5456850"/>
            <a:ext cx="1238855" cy="5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GitHub COVID-19 App Repositories Review Thread : r/CoronavirusUK">
            <a:extLst>
              <a:ext uri="{FF2B5EF4-FFF2-40B4-BE49-F238E27FC236}">
                <a16:creationId xmlns:a16="http://schemas.microsoft.com/office/drawing/2014/main" id="{3FB6B894-0568-421B-83F6-6DD14D601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/>
          <a:stretch/>
        </p:blipFill>
        <p:spPr bwMode="auto">
          <a:xfrm rot="5400000">
            <a:off x="6239025" y="4708963"/>
            <a:ext cx="1238855" cy="5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"/>
            <a:ext cx="12192000" cy="7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The problem from a different view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615" y="698396"/>
            <a:ext cx="11140828" cy="2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8">
            <a:extLst>
              <a:ext uri="{FF2B5EF4-FFF2-40B4-BE49-F238E27FC236}">
                <a16:creationId xmlns:a16="http://schemas.microsoft.com/office/drawing/2014/main" id="{B7664EA3-634A-4C21-812A-59043FF319C8}"/>
              </a:ext>
            </a:extLst>
          </p:cNvPr>
          <p:cNvSpPr/>
          <p:nvPr/>
        </p:nvSpPr>
        <p:spPr>
          <a:xfrm>
            <a:off x="921639" y="2402292"/>
            <a:ext cx="10944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Find parameters w that maximize the probability of measuring the already measured data t.</a:t>
            </a:r>
          </a:p>
        </p:txBody>
      </p:sp>
      <p:sp>
        <p:nvSpPr>
          <p:cNvPr id="22" name="矩形 8">
            <a:extLst>
              <a:ext uri="{FF2B5EF4-FFF2-40B4-BE49-F238E27FC236}">
                <a16:creationId xmlns:a16="http://schemas.microsoft.com/office/drawing/2014/main" id="{444F2970-4A80-404C-BE8E-7DE3938CAA65}"/>
              </a:ext>
            </a:extLst>
          </p:cNvPr>
          <p:cNvSpPr/>
          <p:nvPr/>
        </p:nvSpPr>
        <p:spPr>
          <a:xfrm>
            <a:off x="616839" y="851782"/>
            <a:ext cx="10125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charset="0"/>
                <a:cs typeface="Times New Roman" charset="0"/>
              </a:rPr>
              <a:t>Aim: we want to find the </a:t>
            </a:r>
            <a:r>
              <a:rPr lang="en-US" altLang="zh-CN" sz="2400" b="1" dirty="0">
                <a:latin typeface="Times New Roman" charset="0"/>
                <a:cs typeface="Times New Roman" charset="0"/>
              </a:rPr>
              <a:t>w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 that maximizes p 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4EA29-088F-4E9D-85A3-8113C900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59" y="1447595"/>
            <a:ext cx="2088061" cy="49534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358284-5345-40C9-9186-1F4D9D1FD074}"/>
              </a:ext>
            </a:extLst>
          </p:cNvPr>
          <p:cNvSpPr txBox="1"/>
          <p:nvPr/>
        </p:nvSpPr>
        <p:spPr>
          <a:xfrm>
            <a:off x="1043559" y="1508231"/>
            <a:ext cx="9165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charset="0"/>
                <a:cs typeface="Times New Roman" charset="0"/>
              </a:rPr>
              <a:t>                            is the </a:t>
            </a:r>
            <a:r>
              <a:rPr lang="en-US" altLang="zh-CN" sz="2400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likelihood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 of the measured data given a model.</a:t>
            </a:r>
          </a:p>
          <a:p>
            <a:r>
              <a:rPr lang="en-US" altLang="zh-CN" sz="2400" dirty="0">
                <a:latin typeface="Times New Roman" charset="0"/>
                <a:cs typeface="Times New Roman" charset="0"/>
              </a:rPr>
              <a:t>Intuitively: </a:t>
            </a:r>
            <a:r>
              <a:rPr lang="en-US" altLang="zh-CN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D37A1E-661D-45F6-9964-B728B8C985E5}"/>
              </a:ext>
            </a:extLst>
          </p:cNvPr>
          <p:cNvSpPr txBox="1"/>
          <p:nvPr/>
        </p:nvSpPr>
        <p:spPr>
          <a:xfrm>
            <a:off x="2044931" y="3320494"/>
            <a:ext cx="869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DUSCH+TUMNeueHelvetica-Bold"/>
                <a:ea typeface="等线" panose="02010600030101010101" pitchFamily="2" charset="-122"/>
                <a:cs typeface="+mn-cs"/>
              </a:rPr>
              <a:t>“Maximum Likelihood Estimation”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1E1A22-664C-4E28-8455-52C17705E4B6}"/>
              </a:ext>
            </a:extLst>
          </p:cNvPr>
          <p:cNvSpPr txBox="1"/>
          <p:nvPr/>
        </p:nvSpPr>
        <p:spPr>
          <a:xfrm>
            <a:off x="921639" y="4209805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charset="0"/>
                <a:cs typeface="Times New Roman" charset="0"/>
              </a:rPr>
              <a:t>We can think of this as fitting a model w to the data t. 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224</Words>
  <Application>Microsoft Office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RDUSCH+TUMNeueHelvetica-Bold</vt:lpstr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通</dc:creator>
  <cp:lastModifiedBy>刘 通</cp:lastModifiedBy>
  <cp:revision>24</cp:revision>
  <dcterms:created xsi:type="dcterms:W3CDTF">2021-12-16T11:47:27Z</dcterms:created>
  <dcterms:modified xsi:type="dcterms:W3CDTF">2021-12-17T11:26:34Z</dcterms:modified>
</cp:coreProperties>
</file>