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9" r:id="rId34"/>
    <p:sldId id="290" r:id="rId35"/>
    <p:sldId id="288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327" r:id="rId44"/>
    <p:sldId id="298" r:id="rId45"/>
    <p:sldId id="299" r:id="rId46"/>
    <p:sldId id="300" r:id="rId47"/>
    <p:sldId id="301" r:id="rId48"/>
    <p:sldId id="328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29" r:id="rId57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9706" autoAdjust="0"/>
  </p:normalViewPr>
  <p:slideViewPr>
    <p:cSldViewPr snapToGrid="0" snapToObjects="1">
      <p:cViewPr varScale="1">
        <p:scale>
          <a:sx n="76" d="100"/>
          <a:sy n="76" d="100"/>
        </p:scale>
        <p:origin x="120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66F-BDA4-4F18-9C7B-FF0A9A1B0E80}" type="datetime1">
              <a:rPr lang="en-US" smtClean="0"/>
              <a:pPr/>
              <a:t>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4290-6522-4139-852E-05BD9E7F0D2E}" type="datetime1">
              <a:rPr lang="en-US" smtClean="0"/>
              <a:pPr/>
              <a:t>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55F9-81EA-47C5-8059-9E5C2B437C70}" type="datetime1">
              <a:rPr lang="en-US" smtClean="0"/>
              <a:pPr/>
              <a:t>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607B-A47E-422C-9BEF-122CCDB7C526}" type="datetime1">
              <a:rPr lang="en-US" smtClean="0"/>
              <a:pPr/>
              <a:t>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A7CB-BEE6-4F99-898E-913F06E8E125}" type="datetime1">
              <a:rPr lang="en-US" smtClean="0"/>
              <a:pPr/>
              <a:t>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300C-6FC5-4FC3-AF1A-075E4F50620D}" type="datetime1">
              <a:rPr lang="en-US" smtClean="0"/>
              <a:pPr/>
              <a:t>3/12/2018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D295D-4A77-4DEB-B04C-9F4282A8BC04}" type="datetime1">
              <a:rPr lang="en-US" smtClean="0"/>
              <a:pPr/>
              <a:t>3/12/2018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8685-4D0C-42D5-8013-B5904CD1FCBC}" type="datetime1">
              <a:rPr lang="en-US" smtClean="0"/>
              <a:pPr/>
              <a:t>3/12/2018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26C0-9885-4BA9-BBFA-A52CBFEBB775}" type="datetime1">
              <a:rPr lang="en-US" smtClean="0"/>
              <a:pPr/>
              <a:t>3/12/2018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1B38-C5EB-4D66-9137-0AFE9CDEDE8F}" type="datetime1">
              <a:rPr lang="en-US" smtClean="0"/>
              <a:pPr/>
              <a:t>3/12/2018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3/12/2018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27B613C-1AD7-49D3-885D-F654C5CDBAA6}" type="datetime1">
              <a:rPr lang="en-US" smtClean="0"/>
              <a:pPr/>
              <a:t>3/12/2018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3" r:id="rId3"/>
    <p:sldLayoutId id="2147483954" r:id="rId4"/>
    <p:sldLayoutId id="2147483955" r:id="rId5"/>
    <p:sldLayoutId id="2147483956" r:id="rId6"/>
    <p:sldLayoutId id="2147483957" r:id="rId7"/>
    <p:sldLayoutId id="2147483958" r:id="rId8"/>
    <p:sldLayoutId id="2147483959" r:id="rId9"/>
    <p:sldLayoutId id="2147483960" r:id="rId10"/>
    <p:sldLayoutId id="214748396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pnkhang@cit.ctu.edu.v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36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3" Type="http://schemas.openxmlformats.org/officeDocument/2006/relationships/image" Target="../media/image92.png"/><Relationship Id="rId7" Type="http://schemas.openxmlformats.org/officeDocument/2006/relationships/image" Target="../media/image96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5" Type="http://schemas.openxmlformats.org/officeDocument/2006/relationships/image" Target="../media/image94.png"/><Relationship Id="rId4" Type="http://schemas.openxmlformats.org/officeDocument/2006/relationships/image" Target="../media/image9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1.png"/><Relationship Id="rId4" Type="http://schemas.openxmlformats.org/officeDocument/2006/relationships/image" Target="../media/image10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4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7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3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6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7" Type="http://schemas.openxmlformats.org/officeDocument/2006/relationships/image" Target="../media/image122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1.png"/><Relationship Id="rId5" Type="http://schemas.openxmlformats.org/officeDocument/2006/relationships/image" Target="../media/image120.png"/><Relationship Id="rId4" Type="http://schemas.openxmlformats.org/officeDocument/2006/relationships/image" Target="../media/image119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7.png"/><Relationship Id="rId5" Type="http://schemas.openxmlformats.org/officeDocument/2006/relationships/image" Target="../media/image126.png"/><Relationship Id="rId4" Type="http://schemas.openxmlformats.org/officeDocument/2006/relationships/image" Target="../media/image125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9.png"/><Relationship Id="rId5" Type="http://schemas.openxmlformats.org/officeDocument/2006/relationships/image" Target="../media/image128.png"/><Relationship Id="rId4" Type="http://schemas.openxmlformats.org/officeDocument/2006/relationships/image" Target="../media/image125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TOÁN CHO TIN HỌC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ctr"/>
            <a:r>
              <a:rPr lang="en-US" dirty="0" err="1" smtClean="0"/>
              <a:t>Phạm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Khang</a:t>
            </a:r>
          </a:p>
          <a:p>
            <a:pPr algn="ctr"/>
            <a:r>
              <a:rPr lang="en-US" dirty="0" smtClean="0"/>
              <a:t>BM. </a:t>
            </a:r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endParaRPr lang="en-US" dirty="0" smtClean="0"/>
          </a:p>
          <a:p>
            <a:pPr algn="ctr"/>
            <a:r>
              <a:rPr lang="en-US" dirty="0" smtClean="0">
                <a:hlinkClick r:id="rId2"/>
              </a:rPr>
              <a:t>pnkhang@cit.ctu.edu.vn</a:t>
            </a:r>
            <a:endParaRPr lang="en-US" dirty="0" smtClean="0"/>
          </a:p>
          <a:p>
            <a:pPr algn="ctr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4265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hai</a:t>
            </a:r>
            <a:r>
              <a:rPr lang="en-US" dirty="0" smtClean="0"/>
              <a:t> </a:t>
            </a:r>
            <a:r>
              <a:rPr lang="en-US" dirty="0" err="1" smtClean="0"/>
              <a:t>véc-tơ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hay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vô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(inner product/dot product)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hai</a:t>
            </a:r>
            <a:r>
              <a:rPr lang="en-US" dirty="0" smtClean="0"/>
              <a:t> </a:t>
            </a:r>
            <a:r>
              <a:rPr lang="en-US" dirty="0" err="1" smtClean="0"/>
              <a:t>véc-tơ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: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Chú</a:t>
            </a:r>
            <a:r>
              <a:rPr lang="en-US" dirty="0" smtClean="0"/>
              <a:t> </a:t>
            </a:r>
            <a:r>
              <a:rPr lang="en-US" dirty="0" err="1" smtClean="0"/>
              <a:t>ý</a:t>
            </a:r>
            <a:r>
              <a:rPr lang="en-US" dirty="0" smtClean="0"/>
              <a:t>: ta </a:t>
            </a:r>
            <a:r>
              <a:rPr lang="en-US" dirty="0" err="1" smtClean="0"/>
              <a:t>luôn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: 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2" y="2312146"/>
            <a:ext cx="7150100" cy="18923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7082" y="4297082"/>
            <a:ext cx="1625600" cy="43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286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hai</a:t>
            </a:r>
            <a:r>
              <a:rPr lang="en-US" dirty="0" smtClean="0"/>
              <a:t> </a:t>
            </a:r>
            <a:r>
              <a:rPr lang="en-US" dirty="0" err="1" smtClean="0"/>
              <a:t>véc-tơ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ngoài</a:t>
            </a:r>
            <a:r>
              <a:rPr lang="en-US" dirty="0" smtClean="0"/>
              <a:t> (outer product)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hai</a:t>
            </a:r>
            <a:r>
              <a:rPr lang="en-US" dirty="0" smtClean="0"/>
              <a:t> </a:t>
            </a:r>
            <a:r>
              <a:rPr lang="en-US" dirty="0" err="1" smtClean="0"/>
              <a:t>véc-tơ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chiều</a:t>
            </a:r>
            <a:r>
              <a:rPr lang="en-US" dirty="0" smtClean="0"/>
              <a:t> </a:t>
            </a:r>
            <a:r>
              <a:rPr lang="en-US" dirty="0" err="1" smtClean="0"/>
              <a:t>lần</a:t>
            </a:r>
            <a:r>
              <a:rPr lang="en-US" dirty="0" smtClean="0"/>
              <a:t> </a:t>
            </a:r>
            <a:r>
              <a:rPr lang="en-US" dirty="0" err="1" smtClean="0"/>
              <a:t>lượt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m </a:t>
            </a:r>
            <a:r>
              <a:rPr lang="en-US" dirty="0" err="1" smtClean="0"/>
              <a:t>và</a:t>
            </a:r>
            <a:r>
              <a:rPr lang="en-US" dirty="0" smtClean="0"/>
              <a:t> n </a:t>
            </a:r>
            <a:r>
              <a:rPr lang="en-US" dirty="0" err="1" smtClean="0"/>
              <a:t>là</a:t>
            </a:r>
            <a:r>
              <a:rPr lang="en-US" dirty="0" smtClean="0"/>
              <a:t> ma </a:t>
            </a:r>
            <a:r>
              <a:rPr lang="en-US" dirty="0" err="1" smtClean="0"/>
              <a:t>trận</a:t>
            </a:r>
            <a:r>
              <a:rPr lang="en-US" dirty="0" smtClean="0"/>
              <a:t> m </a:t>
            </a:r>
            <a:r>
              <a:rPr lang="en-US" dirty="0" err="1" smtClean="0"/>
              <a:t>hàng</a:t>
            </a:r>
            <a:r>
              <a:rPr lang="en-US" dirty="0" smtClean="0"/>
              <a:t> n </a:t>
            </a:r>
            <a:r>
              <a:rPr lang="en-US" dirty="0" err="1" smtClean="0"/>
              <a:t>cột</a:t>
            </a:r>
            <a:r>
              <a:rPr lang="en-US" dirty="0" smtClean="0"/>
              <a:t>: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11430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1864" y="4698253"/>
            <a:ext cx="3975100" cy="1854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500" y="2425700"/>
            <a:ext cx="6553200" cy="200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5073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Tích</a:t>
            </a:r>
            <a:r>
              <a:rPr lang="en-US" dirty="0" smtClean="0"/>
              <a:t> ma </a:t>
            </a:r>
            <a:r>
              <a:rPr lang="en-US" dirty="0" err="1" smtClean="0"/>
              <a:t>trận</a:t>
            </a:r>
            <a:r>
              <a:rPr lang="en-US" dirty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véc-tơ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Cho ma </a:t>
            </a:r>
            <a:r>
              <a:rPr lang="en-US" dirty="0" err="1" smtClean="0"/>
              <a:t>trận</a:t>
            </a:r>
            <a:r>
              <a:rPr lang="en-US" dirty="0" smtClean="0"/>
              <a:t> A </a:t>
            </a:r>
            <a:r>
              <a:rPr lang="en-US" dirty="0" err="1" smtClean="0"/>
              <a:t>có</a:t>
            </a:r>
            <a:r>
              <a:rPr lang="en-US" dirty="0" smtClean="0"/>
              <a:t> m </a:t>
            </a:r>
            <a:r>
              <a:rPr lang="en-US" dirty="0" err="1" smtClean="0"/>
              <a:t>hàng</a:t>
            </a:r>
            <a:r>
              <a:rPr lang="en-US" dirty="0" smtClean="0"/>
              <a:t> n </a:t>
            </a:r>
            <a:r>
              <a:rPr lang="en-US" dirty="0" err="1" smtClean="0"/>
              <a:t>cột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véc-tơ</a:t>
            </a:r>
            <a:r>
              <a:rPr lang="en-US" dirty="0" smtClean="0"/>
              <a:t> n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Ax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véc-tơ</a:t>
            </a:r>
            <a:r>
              <a:rPr lang="en-US" dirty="0"/>
              <a:t> </a:t>
            </a:r>
            <a:r>
              <a:rPr lang="en-US" dirty="0" smtClean="0"/>
              <a:t>y </a:t>
            </a:r>
            <a:r>
              <a:rPr lang="en-US" dirty="0" err="1" smtClean="0"/>
              <a:t>có</a:t>
            </a:r>
            <a:r>
              <a:rPr lang="en-US" dirty="0" smtClean="0"/>
              <a:t> m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từng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A </a:t>
            </a:r>
            <a:r>
              <a:rPr lang="en-US" dirty="0" err="1" smtClean="0"/>
              <a:t>nhân</a:t>
            </a:r>
            <a:r>
              <a:rPr lang="en-US" dirty="0" smtClean="0"/>
              <a:t> (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vô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) </a:t>
            </a:r>
            <a:r>
              <a:rPr lang="en-US" dirty="0" err="1" smtClean="0"/>
              <a:t>với</a:t>
            </a:r>
            <a:r>
              <a:rPr lang="en-US" dirty="0" smtClean="0"/>
              <a:t> x.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571" y="2621429"/>
            <a:ext cx="5753100" cy="184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0534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Tích</a:t>
            </a:r>
            <a:r>
              <a:rPr lang="en-US" dirty="0" smtClean="0"/>
              <a:t> ma </a:t>
            </a:r>
            <a:r>
              <a:rPr lang="en-US" dirty="0" err="1" smtClean="0"/>
              <a:t>trận</a:t>
            </a:r>
            <a:r>
              <a:rPr lang="en-US" dirty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véc-tơ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diễn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ma </a:t>
            </a:r>
            <a:r>
              <a:rPr lang="en-US" dirty="0" err="1" smtClean="0"/>
              <a:t>trận</a:t>
            </a:r>
            <a:r>
              <a:rPr lang="en-US" dirty="0" smtClean="0"/>
              <a:t> A </a:t>
            </a:r>
            <a:r>
              <a:rPr lang="en-US" dirty="0" err="1" smtClean="0"/>
              <a:t>có</a:t>
            </a:r>
            <a:r>
              <a:rPr lang="en-US" dirty="0" smtClean="0"/>
              <a:t> m </a:t>
            </a:r>
            <a:r>
              <a:rPr lang="en-US" dirty="0" err="1" smtClean="0"/>
              <a:t>hàng</a:t>
            </a:r>
            <a:r>
              <a:rPr lang="en-US" dirty="0" smtClean="0"/>
              <a:t> n </a:t>
            </a:r>
            <a:r>
              <a:rPr lang="en-US" dirty="0" err="1" smtClean="0"/>
              <a:t>cột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véc-tơ</a:t>
            </a:r>
            <a:r>
              <a:rPr lang="en-US" dirty="0" smtClean="0"/>
              <a:t> n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Ax </a:t>
            </a:r>
            <a:r>
              <a:rPr lang="en-US" dirty="0" err="1" smtClean="0"/>
              <a:t>dưới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: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marL="114300" indent="0">
              <a:buNone/>
            </a:pPr>
            <a:endParaRPr lang="en-US" dirty="0" smtClean="0"/>
          </a:p>
          <a:p>
            <a:r>
              <a:rPr lang="en-US" dirty="0" smtClean="0"/>
              <a:t>y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tuyến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(linear combination)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cột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A.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288" y="2453341"/>
            <a:ext cx="5562600" cy="1968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0400" y="4391219"/>
            <a:ext cx="6146800" cy="139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520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véc-tơ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ma </a:t>
            </a:r>
            <a:r>
              <a:rPr lang="en-US" dirty="0" err="1" smtClean="0"/>
              <a:t>trận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 </a:t>
            </a:r>
            <a:r>
              <a:rPr lang="en-US" dirty="0" err="1" smtClean="0"/>
              <a:t>cũng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véc-tơ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(</a:t>
            </a:r>
            <a:r>
              <a:rPr lang="en-US" dirty="0" err="1" smtClean="0"/>
              <a:t>ở</a:t>
            </a:r>
            <a:r>
              <a:rPr lang="en-US" dirty="0" smtClean="0"/>
              <a:t>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trái</a:t>
            </a:r>
            <a:r>
              <a:rPr lang="en-US" dirty="0" smtClean="0"/>
              <a:t>)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ma </a:t>
            </a:r>
            <a:r>
              <a:rPr lang="en-US" dirty="0" err="1" smtClean="0"/>
              <a:t>trận</a:t>
            </a:r>
            <a:r>
              <a:rPr lang="en-US" dirty="0" smtClean="0"/>
              <a:t> (</a:t>
            </a:r>
            <a:r>
              <a:rPr lang="en-US" dirty="0" err="1" smtClean="0"/>
              <a:t>ở</a:t>
            </a:r>
            <a:r>
              <a:rPr lang="en-US" dirty="0" smtClean="0"/>
              <a:t>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),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véc-tơ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y</a:t>
            </a:r>
            <a:r>
              <a:rPr lang="en-US" baseline="30000" dirty="0" err="1" smtClean="0"/>
              <a:t>T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vô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x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cột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A.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894" y="2583329"/>
            <a:ext cx="5118100" cy="1409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1100" y="4067734"/>
            <a:ext cx="4229100" cy="59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9290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véc-tơ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ma </a:t>
            </a:r>
            <a:r>
              <a:rPr lang="en-US" dirty="0" err="1" smtClean="0"/>
              <a:t>trận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 </a:t>
            </a:r>
            <a:r>
              <a:rPr lang="en-US" dirty="0" err="1" smtClean="0"/>
              <a:t>cũng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véc-tơ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(</a:t>
            </a:r>
            <a:r>
              <a:rPr lang="en-US" dirty="0" err="1" smtClean="0"/>
              <a:t>ở</a:t>
            </a:r>
            <a:r>
              <a:rPr lang="en-US" dirty="0" smtClean="0"/>
              <a:t>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trái</a:t>
            </a:r>
            <a:r>
              <a:rPr lang="en-US" dirty="0" smtClean="0"/>
              <a:t>)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ma </a:t>
            </a:r>
            <a:r>
              <a:rPr lang="en-US" dirty="0" err="1" smtClean="0"/>
              <a:t>trận</a:t>
            </a:r>
            <a:r>
              <a:rPr lang="en-US" dirty="0" smtClean="0"/>
              <a:t> (</a:t>
            </a:r>
            <a:r>
              <a:rPr lang="en-US" dirty="0" err="1" smtClean="0"/>
              <a:t>ở</a:t>
            </a:r>
            <a:r>
              <a:rPr lang="en-US" dirty="0" smtClean="0"/>
              <a:t>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),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véc-tơ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y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tuyến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A.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747975"/>
            <a:ext cx="7769412" cy="2416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8634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Tích</a:t>
            </a:r>
            <a:r>
              <a:rPr lang="en-US" dirty="0" smtClean="0"/>
              <a:t> ma </a:t>
            </a:r>
            <a:r>
              <a:rPr lang="en-US" dirty="0" err="1" smtClean="0"/>
              <a:t>trận</a:t>
            </a:r>
            <a:r>
              <a:rPr lang="en-US" dirty="0" smtClean="0"/>
              <a:t>-ma </a:t>
            </a:r>
            <a:r>
              <a:rPr lang="en-US" dirty="0" err="1" smtClean="0"/>
              <a:t>trận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C</a:t>
            </a:r>
            <a:r>
              <a:rPr lang="en-US" baseline="-25000" dirty="0" err="1" smtClean="0"/>
              <a:t>ij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ma </a:t>
            </a:r>
            <a:r>
              <a:rPr lang="en-US" dirty="0" err="1" smtClean="0"/>
              <a:t>trận</a:t>
            </a:r>
            <a:r>
              <a:rPr lang="en-US" dirty="0" smtClean="0"/>
              <a:t> C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vô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ma </a:t>
            </a:r>
            <a:r>
              <a:rPr lang="en-US" dirty="0" err="1" smtClean="0"/>
              <a:t>trận</a:t>
            </a:r>
            <a:r>
              <a:rPr lang="en-US" dirty="0" smtClean="0"/>
              <a:t> A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cột</a:t>
            </a:r>
            <a:r>
              <a:rPr lang="en-US" dirty="0" smtClean="0"/>
              <a:t> j </a:t>
            </a:r>
            <a:r>
              <a:rPr lang="en-US" dirty="0" err="1" smtClean="0"/>
              <a:t>của</a:t>
            </a:r>
            <a:r>
              <a:rPr lang="en-US" dirty="0" smtClean="0"/>
              <a:t> ma </a:t>
            </a:r>
            <a:r>
              <a:rPr lang="en-US" dirty="0" err="1" smtClean="0"/>
              <a:t>trận</a:t>
            </a:r>
            <a:r>
              <a:rPr lang="en-US" dirty="0" smtClean="0"/>
              <a:t> B.</a:t>
            </a:r>
          </a:p>
          <a:p>
            <a:endParaRPr lang="en-US" dirty="0"/>
          </a:p>
          <a:p>
            <a:endParaRPr lang="en-US" dirty="0" smtClean="0"/>
          </a:p>
          <a:p>
            <a:pPr marL="114300" indent="0">
              <a:buNone/>
            </a:pPr>
            <a:endParaRPr lang="en-US" dirty="0"/>
          </a:p>
          <a:p>
            <a:r>
              <a:rPr lang="en-US" dirty="0" smtClean="0"/>
              <a:t>Ta </a:t>
            </a:r>
            <a:r>
              <a:rPr lang="en-US" dirty="0" err="1" smtClean="0"/>
              <a:t>cũng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diễn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2 ma </a:t>
            </a:r>
            <a:r>
              <a:rPr lang="en-US" dirty="0" err="1" smtClean="0"/>
              <a:t>trận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ngoài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2 </a:t>
            </a:r>
            <a:r>
              <a:rPr lang="en-US" dirty="0" err="1" smtClean="0"/>
              <a:t>véc-tơ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435" y="2416986"/>
            <a:ext cx="7171765" cy="11775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865" y="4693826"/>
            <a:ext cx="7217335" cy="1668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1313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Tích</a:t>
            </a:r>
            <a:r>
              <a:rPr lang="en-US" dirty="0" smtClean="0"/>
              <a:t> ma </a:t>
            </a:r>
            <a:r>
              <a:rPr lang="en-US" dirty="0" err="1" smtClean="0"/>
              <a:t>trận</a:t>
            </a:r>
            <a:r>
              <a:rPr lang="en-US" dirty="0" smtClean="0"/>
              <a:t>-ma </a:t>
            </a:r>
            <a:r>
              <a:rPr lang="en-US" dirty="0" err="1" smtClean="0"/>
              <a:t>trận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diễn</a:t>
            </a:r>
            <a:r>
              <a:rPr lang="en-US" dirty="0" smtClean="0"/>
              <a:t> AB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A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cột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B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Hay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A </a:t>
            </a:r>
            <a:r>
              <a:rPr lang="en-US" dirty="0" err="1" smtClean="0"/>
              <a:t>và</a:t>
            </a:r>
            <a:r>
              <a:rPr lang="en-US" dirty="0" smtClean="0"/>
              <a:t> B: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353" y="2423690"/>
            <a:ext cx="7679765" cy="118759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353" y="4295591"/>
            <a:ext cx="726440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0563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Tích</a:t>
            </a:r>
            <a:r>
              <a:rPr lang="en-US" dirty="0" smtClean="0"/>
              <a:t> ma </a:t>
            </a:r>
            <a:r>
              <a:rPr lang="en-US" dirty="0" err="1" smtClean="0"/>
              <a:t>trận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chất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: (AB)C = A(BC)</a:t>
            </a:r>
          </a:p>
          <a:p>
            <a:pPr lvl="1"/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phối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cộng</a:t>
            </a:r>
            <a:r>
              <a:rPr lang="en-US" dirty="0" smtClean="0"/>
              <a:t>: A(B + C) = AB + AC</a:t>
            </a:r>
          </a:p>
          <a:p>
            <a:pPr lvl="1"/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hoán</a:t>
            </a:r>
            <a:r>
              <a:rPr lang="en-US" dirty="0" smtClean="0"/>
              <a:t>: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ma </a:t>
            </a:r>
            <a:r>
              <a:rPr lang="en-US" dirty="0" err="1" smtClean="0"/>
              <a:t>trận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hoán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2504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chất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 </a:t>
            </a:r>
            <a:r>
              <a:rPr lang="en-US" dirty="0" err="1" smtClean="0"/>
              <a:t>trận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(</a:t>
            </a:r>
            <a:r>
              <a:rPr lang="en-US" dirty="0" err="1" smtClean="0"/>
              <a:t>Indentity</a:t>
            </a:r>
            <a:r>
              <a:rPr lang="en-US" dirty="0" smtClean="0"/>
              <a:t> matrix)</a:t>
            </a:r>
            <a:endParaRPr lang="en-US" dirty="0"/>
          </a:p>
          <a:p>
            <a:pPr lvl="1"/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I </a:t>
            </a:r>
            <a:r>
              <a:rPr lang="en-US" dirty="0" err="1" smtClean="0"/>
              <a:t>là</a:t>
            </a:r>
            <a:r>
              <a:rPr lang="en-US" dirty="0" smtClean="0"/>
              <a:t> ma </a:t>
            </a:r>
            <a:r>
              <a:rPr lang="en-US" dirty="0" err="1" smtClean="0"/>
              <a:t>trận</a:t>
            </a:r>
            <a:r>
              <a:rPr lang="en-US" dirty="0" smtClean="0"/>
              <a:t> </a:t>
            </a:r>
            <a:r>
              <a:rPr lang="en-US" dirty="0" err="1" smtClean="0"/>
              <a:t>vuông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chéo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1,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0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11480" lvl="1" indent="0">
              <a:buNone/>
            </a:pPr>
            <a:endParaRPr lang="en-US" dirty="0" smtClean="0"/>
          </a:p>
          <a:p>
            <a:pPr lvl="1"/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ma </a:t>
            </a:r>
            <a:r>
              <a:rPr lang="en-US" dirty="0" err="1" smtClean="0"/>
              <a:t>trận</a:t>
            </a:r>
            <a:r>
              <a:rPr lang="en-US" dirty="0" smtClean="0"/>
              <a:t> A </a:t>
            </a:r>
            <a:r>
              <a:rPr lang="en-US" dirty="0" err="1" smtClean="0"/>
              <a:t>với</a:t>
            </a:r>
            <a:r>
              <a:rPr lang="en-US" dirty="0" smtClean="0"/>
              <a:t> ma </a:t>
            </a:r>
            <a:r>
              <a:rPr lang="en-US" dirty="0" err="1" smtClean="0"/>
              <a:t>trận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nó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AI = A = IA</a:t>
            </a:r>
          </a:p>
          <a:p>
            <a:pPr lvl="2"/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ta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kích</a:t>
            </a:r>
            <a:r>
              <a:rPr lang="en-US" dirty="0" smtClean="0"/>
              <a:t> </a:t>
            </a:r>
            <a:r>
              <a:rPr lang="en-US" dirty="0" err="1" smtClean="0"/>
              <a:t>thước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ma </a:t>
            </a:r>
            <a:r>
              <a:rPr lang="en-US" dirty="0" err="1" smtClean="0"/>
              <a:t>trận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I, </a:t>
            </a:r>
            <a:r>
              <a:rPr lang="en-US" dirty="0" err="1" smtClean="0"/>
              <a:t>tuỳ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cảnh</a:t>
            </a:r>
            <a:r>
              <a:rPr lang="en-US" dirty="0" smtClean="0"/>
              <a:t> ma ta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kích</a:t>
            </a:r>
            <a:r>
              <a:rPr lang="en-US" dirty="0" smtClean="0"/>
              <a:t> </a:t>
            </a:r>
            <a:r>
              <a:rPr lang="en-US" dirty="0" err="1" smtClean="0"/>
              <a:t>thước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I.</a:t>
            </a:r>
          </a:p>
          <a:p>
            <a:r>
              <a:rPr lang="en-US" dirty="0" smtClean="0"/>
              <a:t>Ma </a:t>
            </a:r>
            <a:r>
              <a:rPr lang="en-US" dirty="0" err="1" smtClean="0"/>
              <a:t>trận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chéo</a:t>
            </a:r>
            <a:r>
              <a:rPr lang="en-US" dirty="0" smtClean="0"/>
              <a:t> (Diagonal matrix):</a:t>
            </a:r>
          </a:p>
          <a:p>
            <a:pPr lvl="1"/>
            <a:r>
              <a:rPr lang="en-US" dirty="0" smtClean="0"/>
              <a:t>Ma </a:t>
            </a:r>
            <a:r>
              <a:rPr lang="en-US" dirty="0" err="1" smtClean="0"/>
              <a:t>trận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nằm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chéo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0.</a:t>
            </a:r>
          </a:p>
          <a:p>
            <a:pPr lvl="1"/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: D = </a:t>
            </a:r>
            <a:r>
              <a:rPr lang="en-US" dirty="0" err="1" smtClean="0"/>
              <a:t>diag</a:t>
            </a:r>
            <a:r>
              <a:rPr lang="en-US" dirty="0" smtClean="0"/>
              <a:t>(d1, d2, …, </a:t>
            </a:r>
            <a:r>
              <a:rPr lang="en-US" dirty="0" err="1" smtClean="0"/>
              <a:t>dn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Ma </a:t>
            </a:r>
            <a:r>
              <a:rPr lang="en-US" dirty="0" err="1" smtClean="0"/>
              <a:t>trận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I = </a:t>
            </a:r>
            <a:r>
              <a:rPr lang="en-US" dirty="0" err="1" smtClean="0"/>
              <a:t>diag</a:t>
            </a:r>
            <a:r>
              <a:rPr lang="en-US" dirty="0" smtClean="0"/>
              <a:t>(1, 1, …, 1)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265" y="2824631"/>
            <a:ext cx="2400300" cy="92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199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Đại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tuyến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endParaRPr lang="en-US" dirty="0" smtClean="0"/>
          </a:p>
          <a:p>
            <a:r>
              <a:rPr lang="en-US" dirty="0" err="1" smtClean="0"/>
              <a:t>Tối</a:t>
            </a:r>
            <a:r>
              <a:rPr lang="en-US" dirty="0" smtClean="0"/>
              <a:t> </a:t>
            </a:r>
            <a:r>
              <a:rPr lang="en-US" dirty="0" err="1" smtClean="0"/>
              <a:t>ưu</a:t>
            </a:r>
            <a:r>
              <a:rPr lang="en-US" dirty="0" smtClean="0"/>
              <a:t> </a:t>
            </a:r>
            <a:r>
              <a:rPr lang="en-US" dirty="0" err="1" smtClean="0"/>
              <a:t>hoá</a:t>
            </a:r>
            <a:endParaRPr lang="en-US" dirty="0" smtClean="0"/>
          </a:p>
          <a:p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khám</a:t>
            </a:r>
            <a:r>
              <a:rPr lang="en-US" dirty="0" smtClean="0"/>
              <a:t> </a:t>
            </a:r>
            <a:r>
              <a:rPr lang="en-US" dirty="0" err="1" smtClean="0"/>
              <a:t>phá</a:t>
            </a:r>
            <a:r>
              <a:rPr lang="en-US" dirty="0" smtClean="0"/>
              <a:t> tri </a:t>
            </a:r>
            <a:r>
              <a:rPr lang="en-US" dirty="0" err="1" smtClean="0"/>
              <a:t>thức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5046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(transpose)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ma </a:t>
            </a:r>
            <a:r>
              <a:rPr lang="en-US" dirty="0" err="1" smtClean="0"/>
              <a:t>trận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cột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ma </a:t>
            </a:r>
            <a:r>
              <a:rPr lang="en-US" dirty="0" err="1" smtClean="0"/>
              <a:t>trận</a:t>
            </a:r>
            <a:endParaRPr lang="en-US" dirty="0" smtClean="0"/>
          </a:p>
          <a:p>
            <a:endParaRPr lang="en-US" dirty="0"/>
          </a:p>
          <a:p>
            <a:pPr marL="114300" indent="0">
              <a:buNone/>
            </a:pPr>
            <a:endParaRPr lang="en-US" dirty="0"/>
          </a:p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chất</a:t>
            </a:r>
            <a:r>
              <a:rPr lang="en-US" dirty="0" smtClean="0"/>
              <a:t>: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4000" y="2482850"/>
            <a:ext cx="1778000" cy="469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950" y="3667312"/>
            <a:ext cx="3441700" cy="184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6885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 </a:t>
            </a:r>
            <a:r>
              <a:rPr lang="en-US" dirty="0" err="1" smtClean="0"/>
              <a:t>trận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xứng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 </a:t>
            </a:r>
            <a:r>
              <a:rPr lang="en-US" dirty="0" err="1" smtClean="0"/>
              <a:t>trận</a:t>
            </a:r>
            <a:r>
              <a:rPr lang="en-US" dirty="0" smtClean="0"/>
              <a:t> </a:t>
            </a:r>
            <a:r>
              <a:rPr lang="en-US" dirty="0" err="1" smtClean="0"/>
              <a:t>vuông</a:t>
            </a:r>
            <a:r>
              <a:rPr lang="en-US" dirty="0" smtClean="0"/>
              <a:t> A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ma </a:t>
            </a:r>
            <a:r>
              <a:rPr lang="en-US" dirty="0" err="1" smtClean="0"/>
              <a:t>trận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xứng</a:t>
            </a:r>
            <a:r>
              <a:rPr lang="en-US" dirty="0" smtClean="0"/>
              <a:t> </a:t>
            </a:r>
            <a:r>
              <a:rPr lang="en-US" dirty="0" err="1" smtClean="0"/>
              <a:t>nếu</a:t>
            </a:r>
            <a:r>
              <a:rPr lang="en-US" dirty="0" smtClean="0"/>
              <a:t> A = A</a:t>
            </a:r>
            <a:r>
              <a:rPr lang="en-US" baseline="30000" dirty="0" smtClean="0"/>
              <a:t>T</a:t>
            </a:r>
            <a:r>
              <a:rPr lang="en-US" dirty="0" smtClean="0"/>
              <a:t>. Ma </a:t>
            </a:r>
            <a:r>
              <a:rPr lang="en-US" dirty="0" err="1" smtClean="0"/>
              <a:t>trận</a:t>
            </a:r>
            <a:r>
              <a:rPr lang="en-US" dirty="0" smtClean="0"/>
              <a:t> A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bất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xứng</a:t>
            </a:r>
            <a:r>
              <a:rPr lang="en-US" dirty="0" smtClean="0"/>
              <a:t> </a:t>
            </a:r>
            <a:r>
              <a:rPr lang="en-US" dirty="0" err="1" smtClean="0"/>
              <a:t>nếu</a:t>
            </a:r>
            <a:r>
              <a:rPr lang="en-US" dirty="0" smtClean="0"/>
              <a:t> A ≠</a:t>
            </a:r>
            <a:r>
              <a:rPr lang="en-US" dirty="0"/>
              <a:t> </a:t>
            </a:r>
            <a:r>
              <a:rPr lang="en-US" dirty="0" smtClean="0"/>
              <a:t>A</a:t>
            </a:r>
            <a:r>
              <a:rPr lang="en-US" baseline="30000" dirty="0" smtClean="0"/>
              <a:t>T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dàng</a:t>
            </a:r>
            <a:r>
              <a:rPr lang="en-US" dirty="0" smtClean="0"/>
              <a:t> </a:t>
            </a:r>
            <a:r>
              <a:rPr lang="en-US" dirty="0" err="1" smtClean="0"/>
              <a:t>thấy</a:t>
            </a:r>
            <a:r>
              <a:rPr lang="en-US" dirty="0" smtClean="0"/>
              <a:t> </a:t>
            </a:r>
            <a:r>
              <a:rPr lang="en-US" dirty="0" err="1" smtClean="0"/>
              <a:t>rằng</a:t>
            </a:r>
            <a:r>
              <a:rPr lang="en-US" dirty="0" smtClean="0"/>
              <a:t> A + A</a:t>
            </a:r>
            <a:r>
              <a:rPr lang="en-US" baseline="30000" dirty="0" smtClean="0"/>
              <a:t>T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ma </a:t>
            </a:r>
            <a:r>
              <a:rPr lang="en-US" dirty="0" err="1" smtClean="0"/>
              <a:t>trận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xứng</a:t>
            </a:r>
            <a:r>
              <a:rPr lang="en-US" dirty="0"/>
              <a:t> </a:t>
            </a:r>
            <a:r>
              <a:rPr lang="en-US" dirty="0" err="1" smtClean="0"/>
              <a:t>còn</a:t>
            </a:r>
            <a:r>
              <a:rPr lang="en-US" dirty="0" smtClean="0"/>
              <a:t> </a:t>
            </a:r>
            <a:r>
              <a:rPr lang="en-US" dirty="0"/>
              <a:t>A </a:t>
            </a:r>
            <a:r>
              <a:rPr lang="en-US" dirty="0" smtClean="0"/>
              <a:t>– A</a:t>
            </a:r>
            <a:r>
              <a:rPr lang="en-US" baseline="30000" dirty="0" smtClean="0"/>
              <a:t>T</a:t>
            </a:r>
            <a:r>
              <a:rPr lang="en-US" dirty="0" smtClean="0"/>
              <a:t> </a:t>
            </a:r>
            <a:r>
              <a:rPr lang="en-US" dirty="0" err="1"/>
              <a:t>là</a:t>
            </a:r>
            <a:r>
              <a:rPr lang="en-US" dirty="0"/>
              <a:t> ma </a:t>
            </a:r>
            <a:r>
              <a:rPr lang="en-US" dirty="0" err="1" smtClean="0"/>
              <a:t>trận</a:t>
            </a:r>
            <a:r>
              <a:rPr lang="en-US" dirty="0" smtClean="0"/>
              <a:t> </a:t>
            </a:r>
            <a:r>
              <a:rPr lang="en-US" dirty="0" err="1" smtClean="0"/>
              <a:t>bất</a:t>
            </a:r>
            <a:r>
              <a:rPr lang="en-US" dirty="0" smtClean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 smtClean="0"/>
              <a:t>xứng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: ma </a:t>
            </a:r>
            <a:r>
              <a:rPr lang="en-US" dirty="0" err="1" smtClean="0"/>
              <a:t>trận</a:t>
            </a:r>
            <a:r>
              <a:rPr lang="en-US" dirty="0" smtClean="0"/>
              <a:t> A </a:t>
            </a:r>
            <a:r>
              <a:rPr lang="en-US" dirty="0" err="1" smtClean="0"/>
              <a:t>bất</a:t>
            </a:r>
            <a:r>
              <a:rPr lang="en-US" dirty="0" smtClean="0"/>
              <a:t> </a:t>
            </a:r>
            <a:r>
              <a:rPr lang="en-US" dirty="0" err="1" smtClean="0"/>
              <a:t>kỳ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diễn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1 ma </a:t>
            </a:r>
            <a:r>
              <a:rPr lang="en-US" dirty="0" err="1" smtClean="0"/>
              <a:t>trận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xứng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1 ma </a:t>
            </a:r>
            <a:r>
              <a:rPr lang="en-US" dirty="0" err="1" smtClean="0"/>
              <a:t>trận</a:t>
            </a:r>
            <a:r>
              <a:rPr lang="en-US" dirty="0" smtClean="0"/>
              <a:t> </a:t>
            </a:r>
            <a:r>
              <a:rPr lang="en-US" dirty="0" err="1" smtClean="0"/>
              <a:t>bất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xứng</a:t>
            </a:r>
            <a:r>
              <a:rPr lang="en-US" dirty="0" smtClean="0"/>
              <a:t>: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0141" y="3953440"/>
            <a:ext cx="4165600" cy="85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1863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Vết</a:t>
            </a:r>
            <a:r>
              <a:rPr lang="en-US" dirty="0" smtClean="0"/>
              <a:t> (trace) </a:t>
            </a:r>
            <a:r>
              <a:rPr lang="en-US" dirty="0" err="1" smtClean="0"/>
              <a:t>của</a:t>
            </a:r>
            <a:r>
              <a:rPr lang="en-US" dirty="0" smtClean="0"/>
              <a:t> ma </a:t>
            </a:r>
            <a:r>
              <a:rPr lang="en-US" dirty="0" err="1" smtClean="0"/>
              <a:t>trận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Vết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ma </a:t>
            </a:r>
            <a:r>
              <a:rPr lang="en-US" dirty="0" err="1" smtClean="0"/>
              <a:t>trận</a:t>
            </a:r>
            <a:r>
              <a:rPr lang="en-US" dirty="0" smtClean="0"/>
              <a:t> </a:t>
            </a:r>
            <a:r>
              <a:rPr lang="en-US" dirty="0" err="1" smtClean="0"/>
              <a:t>vuông</a:t>
            </a:r>
            <a:r>
              <a:rPr lang="en-US" dirty="0" smtClean="0"/>
              <a:t> A </a:t>
            </a:r>
            <a:r>
              <a:rPr lang="en-US" dirty="0" err="1" smtClean="0"/>
              <a:t>bậc</a:t>
            </a:r>
            <a:r>
              <a:rPr lang="en-US" dirty="0" smtClean="0"/>
              <a:t> n 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: </a:t>
            </a:r>
            <a:r>
              <a:rPr lang="en-US" dirty="0" err="1" smtClean="0"/>
              <a:t>tr</a:t>
            </a:r>
            <a:r>
              <a:rPr lang="en-US" dirty="0" smtClean="0"/>
              <a:t>(A)</a:t>
            </a:r>
          </a:p>
          <a:p>
            <a:endParaRPr lang="en-US" dirty="0"/>
          </a:p>
          <a:p>
            <a:endParaRPr lang="en-US" dirty="0" smtClean="0"/>
          </a:p>
          <a:p>
            <a:pPr marL="114300" indent="0">
              <a:buNone/>
            </a:pPr>
            <a:endParaRPr lang="en-US" dirty="0" smtClean="0"/>
          </a:p>
          <a:p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chất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2550" y="2156758"/>
            <a:ext cx="1943100" cy="977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150" y="3727823"/>
            <a:ext cx="7239000" cy="252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8260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Chuẩn</a:t>
            </a:r>
            <a:r>
              <a:rPr lang="en-US" dirty="0" smtClean="0"/>
              <a:t> (norm)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Chuẩn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véc-tơ</a:t>
            </a:r>
            <a:r>
              <a:rPr lang="en-US" dirty="0" smtClean="0"/>
              <a:t>: </a:t>
            </a:r>
            <a:r>
              <a:rPr lang="en-US" dirty="0" err="1" smtClean="0"/>
              <a:t>còn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chiều</a:t>
            </a:r>
            <a:r>
              <a:rPr lang="en-US" dirty="0" smtClean="0"/>
              <a:t> </a:t>
            </a:r>
            <a:r>
              <a:rPr lang="en-US" dirty="0" err="1" smtClean="0"/>
              <a:t>dài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véc-tơ</a:t>
            </a:r>
            <a:r>
              <a:rPr lang="en-US" dirty="0" smtClean="0"/>
              <a:t>,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véc-tơ</a:t>
            </a:r>
            <a:r>
              <a:rPr lang="en-US" dirty="0" smtClean="0"/>
              <a:t>, </a:t>
            </a: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</a:t>
            </a:r>
            <a:r>
              <a:rPr lang="en-US" dirty="0" err="1" smtClean="0"/>
              <a:t>chuẩn</a:t>
            </a:r>
            <a:r>
              <a:rPr lang="en-US" dirty="0" smtClean="0"/>
              <a:t> Euclid hay </a:t>
            </a:r>
            <a:r>
              <a:rPr lang="en-US" dirty="0" err="1" smtClean="0"/>
              <a:t>chuẩn</a:t>
            </a:r>
            <a:r>
              <a:rPr lang="en-US" dirty="0" smtClean="0"/>
              <a:t> L2: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Chú</a:t>
            </a:r>
            <a:r>
              <a:rPr lang="en-US" dirty="0" smtClean="0"/>
              <a:t> </a:t>
            </a:r>
            <a:r>
              <a:rPr lang="en-US" dirty="0" err="1" smtClean="0"/>
              <a:t>ý</a:t>
            </a:r>
            <a:r>
              <a:rPr lang="en-US" dirty="0" smtClean="0"/>
              <a:t>: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9282" y="2521324"/>
            <a:ext cx="2489200" cy="1384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9206" y="4267947"/>
            <a:ext cx="1638300" cy="52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0947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Chuẩn</a:t>
            </a:r>
            <a:r>
              <a:rPr lang="en-US" dirty="0" smtClean="0"/>
              <a:t> (norm)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Chuẩn</a:t>
            </a:r>
            <a:r>
              <a:rPr lang="en-US" dirty="0" smtClean="0"/>
              <a:t> L</a:t>
            </a:r>
            <a:r>
              <a:rPr lang="en-US" baseline="-25000" dirty="0" smtClean="0"/>
              <a:t>0, </a:t>
            </a:r>
            <a:r>
              <a:rPr lang="en-US" dirty="0" smtClean="0"/>
              <a:t>L</a:t>
            </a:r>
            <a:r>
              <a:rPr lang="en-US" baseline="-25000" dirty="0" smtClean="0"/>
              <a:t>1</a:t>
            </a:r>
            <a:r>
              <a:rPr lang="en-US" dirty="0" smtClean="0"/>
              <a:t>, </a:t>
            </a:r>
            <a:r>
              <a:rPr lang="en-US" dirty="0" err="1" smtClean="0"/>
              <a:t>L</a:t>
            </a:r>
            <a:r>
              <a:rPr lang="en-US" baseline="-25000" dirty="0" err="1" smtClean="0"/>
              <a:t>p</a:t>
            </a:r>
            <a:r>
              <a:rPr lang="en-US" dirty="0" smtClean="0"/>
              <a:t>, L</a:t>
            </a:r>
            <a:r>
              <a:rPr lang="en-US" baseline="-25000" dirty="0" smtClean="0"/>
              <a:t>∞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r>
              <a:rPr lang="en-US" dirty="0" err="1" smtClean="0"/>
              <a:t>Chuẩn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ma </a:t>
            </a:r>
            <a:r>
              <a:rPr lang="en-US" dirty="0" err="1" smtClean="0"/>
              <a:t>trận</a:t>
            </a:r>
            <a:r>
              <a:rPr lang="en-US" dirty="0" smtClean="0"/>
              <a:t> (</a:t>
            </a:r>
            <a:r>
              <a:rPr lang="en-US" dirty="0" err="1" smtClean="0"/>
              <a:t>chuẩn</a:t>
            </a:r>
            <a:r>
              <a:rPr lang="en-US" dirty="0" smtClean="0"/>
              <a:t> </a:t>
            </a:r>
            <a:r>
              <a:rPr lang="en-US" dirty="0" err="1" smtClean="0"/>
              <a:t>Frobenius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8494" y="1911725"/>
            <a:ext cx="3136900" cy="121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859" y="3130925"/>
            <a:ext cx="2438400" cy="5715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859" y="1971489"/>
            <a:ext cx="2184400" cy="10287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1765" y="4606365"/>
            <a:ext cx="5080000" cy="132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253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Chuẩn</a:t>
            </a:r>
            <a:r>
              <a:rPr lang="en-US" dirty="0" smtClean="0"/>
              <a:t> (norm)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Chuẩn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                            </a:t>
            </a:r>
            <a:r>
              <a:rPr lang="en-US" dirty="0" err="1" smtClean="0"/>
              <a:t>thoả</a:t>
            </a:r>
            <a:r>
              <a:rPr lang="en-US" dirty="0" smtClean="0"/>
              <a:t> </a:t>
            </a:r>
            <a:r>
              <a:rPr lang="en-US" dirty="0" err="1" smtClean="0"/>
              <a:t>mãn</a:t>
            </a:r>
            <a:r>
              <a:rPr lang="en-US" dirty="0" smtClean="0"/>
              <a:t> 4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chất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âm</a:t>
            </a:r>
            <a:r>
              <a:rPr lang="en-US" dirty="0" smtClean="0"/>
              <a:t>: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mọi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: F(x) = 0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x = 0</a:t>
            </a:r>
          </a:p>
          <a:p>
            <a:pPr lvl="1"/>
            <a:r>
              <a:rPr lang="en-US" dirty="0" err="1" smtClean="0"/>
              <a:t>Thuần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: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err="1" smtClean="0"/>
              <a:t>Bất</a:t>
            </a:r>
            <a:r>
              <a:rPr lang="en-US" dirty="0" smtClean="0"/>
              <a:t> </a:t>
            </a:r>
            <a:r>
              <a:rPr lang="en-US" dirty="0" err="1" smtClean="0"/>
              <a:t>đẳng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tam </a:t>
            </a:r>
            <a:r>
              <a:rPr lang="en-US" dirty="0" err="1" smtClean="0"/>
              <a:t>giác</a:t>
            </a:r>
            <a:r>
              <a:rPr lang="en-US" dirty="0" smtClean="0"/>
              <a:t>: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Chuẩn</a:t>
            </a:r>
            <a:r>
              <a:rPr lang="en-US" dirty="0" smtClean="0"/>
              <a:t> L</a:t>
            </a:r>
            <a:r>
              <a:rPr lang="en-US" baseline="-25000" dirty="0" smtClean="0"/>
              <a:t>0, </a:t>
            </a:r>
            <a:r>
              <a:rPr lang="en-US" dirty="0" smtClean="0"/>
              <a:t>L</a:t>
            </a:r>
            <a:r>
              <a:rPr lang="en-US" baseline="-25000" dirty="0" smtClean="0"/>
              <a:t>1</a:t>
            </a:r>
            <a:r>
              <a:rPr lang="en-US" dirty="0" smtClean="0"/>
              <a:t>, </a:t>
            </a:r>
            <a:r>
              <a:rPr lang="en-US" dirty="0" err="1" smtClean="0"/>
              <a:t>L</a:t>
            </a:r>
            <a:r>
              <a:rPr lang="en-US" baseline="-25000" dirty="0" err="1" smtClean="0"/>
              <a:t>p</a:t>
            </a:r>
            <a:r>
              <a:rPr lang="en-US" dirty="0" smtClean="0"/>
              <a:t>, L</a:t>
            </a:r>
            <a:r>
              <a:rPr lang="en-US" baseline="-25000" dirty="0" smtClean="0"/>
              <a:t>∞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8866" y="1600200"/>
            <a:ext cx="1701800" cy="482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9389" y="2514224"/>
            <a:ext cx="2425700" cy="444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4843" y="3922058"/>
            <a:ext cx="4254500" cy="4826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4843" y="5110631"/>
            <a:ext cx="4762500" cy="4318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67200" y="5557372"/>
            <a:ext cx="3136900" cy="121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7859" y="6205072"/>
            <a:ext cx="24384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981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Độc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tuyến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hạng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véc-tơ</a:t>
            </a:r>
            <a:r>
              <a:rPr lang="en-US" dirty="0" smtClean="0"/>
              <a:t>                                                 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độc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tuyến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véc-tơ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diễn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tuyến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véc-tơ</a:t>
            </a:r>
            <a:r>
              <a:rPr lang="en-US" dirty="0" smtClean="0"/>
              <a:t> </a:t>
            </a:r>
            <a:r>
              <a:rPr lang="en-US" dirty="0" err="1" smtClean="0"/>
              <a:t>còn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endParaRPr lang="en-US" dirty="0" smtClean="0"/>
          </a:p>
          <a:p>
            <a:pPr algn="just"/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véc-tơ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véc-tơ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diễn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tuyến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véc-tơ</a:t>
            </a:r>
            <a:r>
              <a:rPr lang="en-US" dirty="0" smtClean="0"/>
              <a:t> </a:t>
            </a:r>
            <a:r>
              <a:rPr lang="en-US" dirty="0" err="1" smtClean="0"/>
              <a:t>còn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phụ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tuyến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endParaRPr lang="en-US" dirty="0" smtClean="0"/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2805" y="1600200"/>
            <a:ext cx="2971800" cy="457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9655" y="3937000"/>
            <a:ext cx="2044700" cy="10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144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Độc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tuyến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hạng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véc-tơ</a:t>
            </a:r>
            <a:r>
              <a:rPr lang="en-US" dirty="0" smtClean="0"/>
              <a:t>:</a:t>
            </a:r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r>
              <a:rPr lang="en-US" dirty="0" err="1" smtClean="0"/>
              <a:t>phụ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tuyến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vì</a:t>
            </a:r>
            <a:r>
              <a:rPr lang="en-US" dirty="0" smtClean="0"/>
              <a:t> x</a:t>
            </a:r>
            <a:r>
              <a:rPr lang="en-US" baseline="-25000" dirty="0" smtClean="0"/>
              <a:t>3</a:t>
            </a:r>
            <a:r>
              <a:rPr lang="en-US" dirty="0" smtClean="0"/>
              <a:t> = –2x</a:t>
            </a:r>
            <a:r>
              <a:rPr lang="en-US" baseline="-25000" dirty="0" smtClean="0"/>
              <a:t>1</a:t>
            </a:r>
            <a:r>
              <a:rPr lang="en-US" dirty="0" smtClean="0"/>
              <a:t> + </a:t>
            </a:r>
            <a:r>
              <a:rPr lang="en-US" dirty="0"/>
              <a:t> x</a:t>
            </a:r>
            <a:r>
              <a:rPr lang="en-US" baseline="-25000" dirty="0"/>
              <a:t>2</a:t>
            </a:r>
            <a:r>
              <a:rPr lang="en-US" dirty="0"/>
              <a:t> </a:t>
            </a:r>
            <a:endParaRPr lang="en-US" baseline="-25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553" y="2129118"/>
            <a:ext cx="5943600" cy="138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775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Độc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tuyến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hạng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 smtClean="0"/>
              <a:t>Hạng</a:t>
            </a:r>
            <a:r>
              <a:rPr lang="en-US" dirty="0" smtClean="0"/>
              <a:t> </a:t>
            </a:r>
            <a:r>
              <a:rPr lang="en-US" dirty="0" err="1" smtClean="0"/>
              <a:t>cột</a:t>
            </a:r>
            <a:r>
              <a:rPr lang="en-US" dirty="0" smtClean="0"/>
              <a:t> (column rank)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ma </a:t>
            </a:r>
            <a:r>
              <a:rPr lang="en-US" dirty="0" err="1" smtClean="0"/>
              <a:t>trận</a:t>
            </a:r>
            <a:r>
              <a:rPr lang="en-US" dirty="0" smtClean="0"/>
              <a:t> A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kích</a:t>
            </a:r>
            <a:r>
              <a:rPr lang="en-US" dirty="0" smtClean="0"/>
              <a:t> </a:t>
            </a:r>
            <a:r>
              <a:rPr lang="en-US" dirty="0" err="1" smtClean="0"/>
              <a:t>thước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con </a:t>
            </a:r>
            <a:r>
              <a:rPr lang="en-US" dirty="0" err="1" smtClean="0"/>
              <a:t>lớn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cột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A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nên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độc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tuyến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endParaRPr lang="en-US" dirty="0" smtClean="0"/>
          </a:p>
          <a:p>
            <a:pPr algn="just"/>
            <a:r>
              <a:rPr lang="en-US" dirty="0" err="1" smtClean="0"/>
              <a:t>Hạng</a:t>
            </a:r>
            <a:r>
              <a:rPr lang="en-US" dirty="0" smtClean="0"/>
              <a:t> </a:t>
            </a:r>
            <a:r>
              <a:rPr lang="en-US" dirty="0" err="1" smtClean="0"/>
              <a:t>dòng</a:t>
            </a:r>
            <a:r>
              <a:rPr lang="en-US" dirty="0" smtClean="0"/>
              <a:t> (row rank): </a:t>
            </a:r>
            <a:r>
              <a:rPr lang="en-US" dirty="0" err="1" smtClean="0"/>
              <a:t>kích</a:t>
            </a:r>
            <a:r>
              <a:rPr lang="en-US" dirty="0" smtClean="0"/>
              <a:t> </a:t>
            </a:r>
            <a:r>
              <a:rPr lang="en-US" dirty="0" err="1" smtClean="0"/>
              <a:t>thước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con </a:t>
            </a:r>
            <a:r>
              <a:rPr lang="en-US" dirty="0" err="1" smtClean="0"/>
              <a:t>lớn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dòng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A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nên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độc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tuyến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endParaRPr lang="en-US" dirty="0"/>
          </a:p>
          <a:p>
            <a:pPr algn="just"/>
            <a:r>
              <a:rPr lang="en-US" dirty="0" smtClean="0"/>
              <a:t>Cho ma </a:t>
            </a:r>
            <a:r>
              <a:rPr lang="en-US" dirty="0" err="1" smtClean="0"/>
              <a:t>trận</a:t>
            </a:r>
            <a:r>
              <a:rPr lang="en-US" dirty="0" smtClean="0"/>
              <a:t> A </a:t>
            </a:r>
            <a:r>
              <a:rPr lang="en-US" dirty="0" err="1" smtClean="0"/>
              <a:t>bất</a:t>
            </a:r>
            <a:r>
              <a:rPr lang="en-US" dirty="0" smtClean="0"/>
              <a:t> </a:t>
            </a:r>
            <a:r>
              <a:rPr lang="en-US" dirty="0" err="1" smtClean="0"/>
              <a:t>kỳ</a:t>
            </a:r>
            <a:r>
              <a:rPr lang="en-US" dirty="0" smtClean="0"/>
              <a:t>, </a:t>
            </a:r>
            <a:r>
              <a:rPr lang="en-US" dirty="0" err="1" smtClean="0"/>
              <a:t>hạng</a:t>
            </a:r>
            <a:r>
              <a:rPr lang="en-US" dirty="0" smtClean="0"/>
              <a:t> </a:t>
            </a:r>
            <a:r>
              <a:rPr lang="en-US" dirty="0" err="1" smtClean="0"/>
              <a:t>côt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A =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dòng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A = </a:t>
            </a:r>
            <a:r>
              <a:rPr lang="en-US" dirty="0" err="1" smtClean="0"/>
              <a:t>hạng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A. 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: </a:t>
            </a:r>
            <a:r>
              <a:rPr lang="en-US" dirty="0"/>
              <a:t>rank(A</a:t>
            </a:r>
            <a:r>
              <a:rPr lang="en-US" dirty="0" smtClean="0"/>
              <a:t>).</a:t>
            </a:r>
          </a:p>
          <a:p>
            <a:pPr algn="just"/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chất</a:t>
            </a:r>
            <a:r>
              <a:rPr lang="en-US" dirty="0" smtClean="0"/>
              <a:t>:</a:t>
            </a:r>
          </a:p>
          <a:p>
            <a:pPr lvl="1" algn="just"/>
            <a:r>
              <a:rPr lang="en-US" dirty="0" smtClean="0"/>
              <a:t>rank(A) &lt;= min(</a:t>
            </a:r>
            <a:r>
              <a:rPr lang="en-US" dirty="0" err="1" smtClean="0"/>
              <a:t>m,n</a:t>
            </a:r>
            <a:r>
              <a:rPr lang="en-US" dirty="0" smtClean="0"/>
              <a:t>). </a:t>
            </a:r>
            <a:r>
              <a:rPr lang="en-US" dirty="0" err="1" smtClean="0"/>
              <a:t>Nếu</a:t>
            </a:r>
            <a:r>
              <a:rPr lang="en-US" dirty="0" smtClean="0"/>
              <a:t> rank(A) = min(</a:t>
            </a:r>
            <a:r>
              <a:rPr lang="en-US" dirty="0" err="1" smtClean="0"/>
              <a:t>m,n</a:t>
            </a:r>
            <a:r>
              <a:rPr lang="en-US" dirty="0" smtClean="0"/>
              <a:t>), A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hạng</a:t>
            </a:r>
            <a:r>
              <a:rPr lang="en-US" dirty="0" smtClean="0"/>
              <a:t> </a:t>
            </a:r>
            <a:r>
              <a:rPr lang="en-US" dirty="0" err="1" smtClean="0"/>
              <a:t>đầy</a:t>
            </a:r>
            <a:r>
              <a:rPr lang="en-US" dirty="0" smtClean="0"/>
              <a:t> </a:t>
            </a:r>
            <a:r>
              <a:rPr lang="en-US" dirty="0" err="1" smtClean="0"/>
              <a:t>đủ</a:t>
            </a:r>
            <a:r>
              <a:rPr lang="en-US" dirty="0" smtClean="0"/>
              <a:t> (full rank)</a:t>
            </a:r>
          </a:p>
          <a:p>
            <a:pPr lvl="1" algn="just"/>
            <a:r>
              <a:rPr lang="en-US" dirty="0" smtClean="0"/>
              <a:t>rank(A) = rank(A</a:t>
            </a:r>
            <a:r>
              <a:rPr lang="en-US" baseline="30000" dirty="0" smtClean="0"/>
              <a:t>T</a:t>
            </a:r>
            <a:r>
              <a:rPr lang="en-US" dirty="0" smtClean="0"/>
              <a:t>)</a:t>
            </a:r>
          </a:p>
          <a:p>
            <a:pPr lvl="1" algn="just"/>
            <a:r>
              <a:rPr lang="en-US" dirty="0" smtClean="0"/>
              <a:t>rank(AB) &lt;= min(rank(A), rank(B))</a:t>
            </a:r>
          </a:p>
          <a:p>
            <a:pPr lvl="1" algn="just"/>
            <a:r>
              <a:rPr lang="en-US" dirty="0"/>
              <a:t>rank(</a:t>
            </a:r>
            <a:r>
              <a:rPr lang="en-US" dirty="0" smtClean="0"/>
              <a:t>A + B</a:t>
            </a:r>
            <a:r>
              <a:rPr lang="en-US" dirty="0"/>
              <a:t>) &lt;= </a:t>
            </a:r>
            <a:r>
              <a:rPr lang="en-US" dirty="0" smtClean="0"/>
              <a:t>rank</a:t>
            </a:r>
            <a:r>
              <a:rPr lang="en-US" dirty="0"/>
              <a:t>(A</a:t>
            </a:r>
            <a:r>
              <a:rPr lang="en-US" dirty="0" smtClean="0"/>
              <a:t>) + </a:t>
            </a:r>
            <a:r>
              <a:rPr lang="en-US" dirty="0"/>
              <a:t>rank(B</a:t>
            </a:r>
            <a:r>
              <a:rPr lang="en-US" dirty="0" smtClean="0"/>
              <a:t>)</a:t>
            </a:r>
            <a:endParaRPr lang="en-US" dirty="0"/>
          </a:p>
          <a:p>
            <a:pPr lvl="1" algn="just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3429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Nghịch</a:t>
            </a:r>
            <a:r>
              <a:rPr lang="en-US" dirty="0" smtClean="0"/>
              <a:t> </a:t>
            </a:r>
            <a:r>
              <a:rPr lang="en-US" dirty="0" err="1" smtClean="0"/>
              <a:t>đảo</a:t>
            </a:r>
            <a:r>
              <a:rPr lang="en-US" dirty="0" smtClean="0"/>
              <a:t> (inverse)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Nghịch</a:t>
            </a:r>
            <a:r>
              <a:rPr lang="en-US" dirty="0" smtClean="0"/>
              <a:t> </a:t>
            </a:r>
            <a:r>
              <a:rPr lang="en-US" dirty="0" err="1" smtClean="0"/>
              <a:t>đảo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ma </a:t>
            </a:r>
            <a:r>
              <a:rPr lang="en-US" dirty="0" err="1" smtClean="0"/>
              <a:t>trận</a:t>
            </a:r>
            <a:r>
              <a:rPr lang="en-US" dirty="0" smtClean="0"/>
              <a:t> </a:t>
            </a:r>
            <a:r>
              <a:rPr lang="en-US" dirty="0" err="1" smtClean="0"/>
              <a:t>vuông</a:t>
            </a:r>
            <a:r>
              <a:rPr lang="en-US" dirty="0" smtClean="0"/>
              <a:t> A, 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A</a:t>
            </a:r>
            <a:r>
              <a:rPr lang="en-US" baseline="30000" dirty="0" smtClean="0"/>
              <a:t>-1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ma </a:t>
            </a:r>
            <a:r>
              <a:rPr lang="en-US" dirty="0" err="1" smtClean="0"/>
              <a:t>trận</a:t>
            </a:r>
            <a:r>
              <a:rPr lang="en-US" dirty="0" smtClean="0"/>
              <a:t> </a:t>
            </a:r>
            <a:r>
              <a:rPr lang="en-US" dirty="0" err="1" smtClean="0"/>
              <a:t>duy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sao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:</a:t>
            </a:r>
          </a:p>
          <a:p>
            <a:pPr marL="114300" indent="0" algn="ctr">
              <a:buNone/>
            </a:pPr>
            <a:r>
              <a:rPr lang="en-US" dirty="0" smtClean="0"/>
              <a:t>AA</a:t>
            </a:r>
            <a:r>
              <a:rPr lang="en-US" baseline="30000" dirty="0" smtClean="0"/>
              <a:t>-1</a:t>
            </a:r>
            <a:r>
              <a:rPr lang="en-US" dirty="0" smtClean="0"/>
              <a:t> = I = A</a:t>
            </a:r>
            <a:r>
              <a:rPr lang="en-US" baseline="30000" dirty="0" smtClean="0"/>
              <a:t>-1</a:t>
            </a:r>
            <a:r>
              <a:rPr lang="en-US" dirty="0" smtClean="0"/>
              <a:t>A</a:t>
            </a:r>
          </a:p>
          <a:p>
            <a:pPr algn="just"/>
            <a:r>
              <a:rPr lang="en-US" dirty="0" err="1" smtClean="0"/>
              <a:t>Chú</a:t>
            </a:r>
            <a:r>
              <a:rPr lang="en-US" dirty="0" smtClean="0"/>
              <a:t> </a:t>
            </a:r>
            <a:r>
              <a:rPr lang="en-US" dirty="0" err="1" smtClean="0"/>
              <a:t>ý</a:t>
            </a:r>
            <a:r>
              <a:rPr lang="en-US" dirty="0" smtClean="0"/>
              <a:t>: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ma </a:t>
            </a:r>
            <a:r>
              <a:rPr lang="en-US" dirty="0" err="1" smtClean="0"/>
              <a:t>trận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cũng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ma </a:t>
            </a:r>
            <a:r>
              <a:rPr lang="en-US" dirty="0" err="1" smtClean="0"/>
              <a:t>trận</a:t>
            </a:r>
            <a:r>
              <a:rPr lang="en-US" dirty="0" smtClean="0"/>
              <a:t> </a:t>
            </a:r>
            <a:r>
              <a:rPr lang="en-US" dirty="0" err="1" smtClean="0"/>
              <a:t>nghịch</a:t>
            </a:r>
            <a:r>
              <a:rPr lang="en-US" dirty="0" smtClean="0"/>
              <a:t> </a:t>
            </a:r>
            <a:r>
              <a:rPr lang="en-US" dirty="0" err="1" smtClean="0"/>
              <a:t>đảo</a:t>
            </a:r>
            <a:endParaRPr lang="en-US" dirty="0" smtClean="0"/>
          </a:p>
          <a:p>
            <a:pPr algn="just"/>
            <a:r>
              <a:rPr lang="en-US" dirty="0" smtClean="0"/>
              <a:t>Ma </a:t>
            </a:r>
            <a:r>
              <a:rPr lang="en-US" dirty="0" err="1" smtClean="0"/>
              <a:t>trận</a:t>
            </a:r>
            <a:r>
              <a:rPr lang="en-US" dirty="0" smtClean="0"/>
              <a:t> A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i="1" dirty="0" err="1" smtClean="0"/>
              <a:t>khả</a:t>
            </a:r>
            <a:r>
              <a:rPr lang="en-US" i="1" dirty="0" smtClean="0"/>
              <a:t> </a:t>
            </a:r>
            <a:r>
              <a:rPr lang="en-US" i="1" dirty="0" err="1" smtClean="0"/>
              <a:t>đảo</a:t>
            </a:r>
            <a:r>
              <a:rPr lang="en-US" dirty="0" smtClean="0"/>
              <a:t> (invertible </a:t>
            </a:r>
            <a:r>
              <a:rPr lang="en-US" dirty="0" err="1" smtClean="0"/>
              <a:t>hoặc</a:t>
            </a:r>
            <a:r>
              <a:rPr lang="en-US" dirty="0" smtClean="0"/>
              <a:t> non-singular)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tồn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A</a:t>
            </a:r>
            <a:r>
              <a:rPr lang="en-US" baseline="30000" dirty="0" smtClean="0"/>
              <a:t>-1</a:t>
            </a:r>
            <a:r>
              <a:rPr lang="en-US" dirty="0" smtClean="0"/>
              <a:t>, </a:t>
            </a:r>
            <a:r>
              <a:rPr lang="en-US" dirty="0" err="1" smtClean="0"/>
              <a:t>ngược</a:t>
            </a:r>
            <a:r>
              <a:rPr lang="en-US" dirty="0" smtClean="0"/>
              <a:t> A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i="1" dirty="0" err="1" smtClean="0"/>
              <a:t>bất</a:t>
            </a:r>
            <a:r>
              <a:rPr lang="en-US" i="1" dirty="0" smtClean="0"/>
              <a:t> </a:t>
            </a:r>
            <a:r>
              <a:rPr lang="en-US" i="1" dirty="0" err="1" smtClean="0"/>
              <a:t>khả</a:t>
            </a:r>
            <a:r>
              <a:rPr lang="en-US" i="1" dirty="0" smtClean="0"/>
              <a:t> </a:t>
            </a:r>
            <a:r>
              <a:rPr lang="en-US" i="1" dirty="0" err="1" smtClean="0"/>
              <a:t>đảo</a:t>
            </a:r>
            <a:r>
              <a:rPr lang="en-US" dirty="0" smtClean="0"/>
              <a:t> (non-invertible hay singular).</a:t>
            </a:r>
          </a:p>
          <a:p>
            <a:pPr algn="just"/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đủ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A </a:t>
            </a:r>
            <a:r>
              <a:rPr lang="en-US" dirty="0" err="1" smtClean="0"/>
              <a:t>khả</a:t>
            </a:r>
            <a:r>
              <a:rPr lang="en-US" dirty="0" smtClean="0"/>
              <a:t> </a:t>
            </a:r>
            <a:r>
              <a:rPr lang="en-US" dirty="0" err="1" smtClean="0"/>
              <a:t>đảo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A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hạng</a:t>
            </a:r>
            <a:r>
              <a:rPr lang="en-US" dirty="0" smtClean="0"/>
              <a:t> </a:t>
            </a:r>
            <a:r>
              <a:rPr lang="en-US" dirty="0" err="1" smtClean="0"/>
              <a:t>đầy</a:t>
            </a:r>
            <a:r>
              <a:rPr lang="en-US" dirty="0" smtClean="0"/>
              <a:t> </a:t>
            </a:r>
            <a:r>
              <a:rPr lang="en-US" dirty="0" err="1" smtClean="0"/>
              <a:t>đủ</a:t>
            </a:r>
            <a:r>
              <a:rPr lang="en-US" dirty="0" smtClean="0"/>
              <a:t>.</a:t>
            </a:r>
          </a:p>
          <a:p>
            <a:pPr algn="just"/>
            <a:r>
              <a:rPr lang="en-US" dirty="0" err="1" smtClean="0"/>
              <a:t>Giả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A, B </a:t>
            </a:r>
            <a:r>
              <a:rPr lang="en-US" dirty="0" err="1" smtClean="0"/>
              <a:t>là</a:t>
            </a:r>
            <a:r>
              <a:rPr lang="en-US" dirty="0" smtClean="0"/>
              <a:t> 2 ma </a:t>
            </a:r>
            <a:r>
              <a:rPr lang="en-US" dirty="0" err="1" smtClean="0"/>
              <a:t>trận</a:t>
            </a:r>
            <a:r>
              <a:rPr lang="en-US" dirty="0" smtClean="0"/>
              <a:t> </a:t>
            </a:r>
            <a:r>
              <a:rPr lang="en-US" dirty="0" err="1" smtClean="0"/>
              <a:t>khả</a:t>
            </a:r>
            <a:r>
              <a:rPr lang="en-US" dirty="0" smtClean="0"/>
              <a:t> </a:t>
            </a:r>
            <a:r>
              <a:rPr lang="en-US" dirty="0" err="1" smtClean="0"/>
              <a:t>đảo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692" y="5118476"/>
            <a:ext cx="2697425" cy="151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480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Đại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tuyến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3315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Nghịch</a:t>
            </a:r>
            <a:r>
              <a:rPr lang="en-US" dirty="0" smtClean="0"/>
              <a:t> </a:t>
            </a:r>
            <a:r>
              <a:rPr lang="en-US" dirty="0" err="1" smtClean="0"/>
              <a:t>đảo</a:t>
            </a:r>
            <a:r>
              <a:rPr lang="en-US" dirty="0" smtClean="0"/>
              <a:t> (inverse)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ma </a:t>
            </a:r>
            <a:r>
              <a:rPr lang="en-US" dirty="0" err="1" smtClean="0"/>
              <a:t>trận</a:t>
            </a:r>
            <a:r>
              <a:rPr lang="en-US" dirty="0" smtClean="0"/>
              <a:t> </a:t>
            </a:r>
            <a:r>
              <a:rPr lang="en-US" dirty="0" err="1" smtClean="0"/>
              <a:t>nghịch</a:t>
            </a:r>
            <a:r>
              <a:rPr lang="en-US" dirty="0" smtClean="0"/>
              <a:t> </a:t>
            </a:r>
            <a:r>
              <a:rPr lang="en-US" dirty="0" err="1" smtClean="0"/>
              <a:t>đảo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tuyến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endParaRPr lang="en-US" dirty="0" smtClean="0"/>
          </a:p>
          <a:p>
            <a:pPr lvl="1"/>
            <a:r>
              <a:rPr lang="en-US" dirty="0" err="1" smtClean="0"/>
              <a:t>Xét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tuyến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Ax = b</a:t>
            </a:r>
          </a:p>
          <a:p>
            <a:pPr lvl="1"/>
            <a:r>
              <a:rPr lang="en-US" dirty="0" err="1" smtClean="0"/>
              <a:t>Nếu</a:t>
            </a:r>
            <a:r>
              <a:rPr lang="en-US" dirty="0" smtClean="0"/>
              <a:t> A </a:t>
            </a:r>
            <a:r>
              <a:rPr lang="en-US" dirty="0" err="1" smtClean="0"/>
              <a:t>khả</a:t>
            </a:r>
            <a:r>
              <a:rPr lang="en-US" dirty="0" smtClean="0"/>
              <a:t> </a:t>
            </a:r>
            <a:r>
              <a:rPr lang="en-US" dirty="0" err="1" smtClean="0"/>
              <a:t>đảo</a:t>
            </a:r>
            <a:r>
              <a:rPr lang="en-US" dirty="0" smtClean="0"/>
              <a:t>, </a:t>
            </a:r>
            <a:r>
              <a:rPr lang="en-US" dirty="0" err="1" smtClean="0"/>
              <a:t>nghiệm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: x = A</a:t>
            </a:r>
            <a:r>
              <a:rPr lang="en-US" baseline="30000" dirty="0" smtClean="0"/>
              <a:t>-1</a:t>
            </a:r>
            <a:r>
              <a:rPr lang="en-US" dirty="0" smtClean="0"/>
              <a:t>b.</a:t>
            </a:r>
          </a:p>
          <a:p>
            <a:pPr lvl="1"/>
            <a:r>
              <a:rPr lang="en-US" dirty="0" err="1" smtClean="0"/>
              <a:t>Nếu</a:t>
            </a:r>
            <a:r>
              <a:rPr lang="en-US" dirty="0" smtClean="0"/>
              <a:t> A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ma </a:t>
            </a:r>
            <a:r>
              <a:rPr lang="en-US" dirty="0" err="1" smtClean="0"/>
              <a:t>trận</a:t>
            </a:r>
            <a:r>
              <a:rPr lang="en-US" dirty="0" smtClean="0"/>
              <a:t> </a:t>
            </a:r>
            <a:r>
              <a:rPr lang="en-US" dirty="0" err="1" smtClean="0"/>
              <a:t>vuông</a:t>
            </a:r>
            <a:r>
              <a:rPr lang="en-US" dirty="0" smtClean="0"/>
              <a:t>,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757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 </a:t>
            </a:r>
            <a:r>
              <a:rPr lang="en-US" dirty="0" err="1" smtClean="0"/>
              <a:t>trận</a:t>
            </a:r>
            <a:r>
              <a:rPr lang="en-US" dirty="0" smtClean="0"/>
              <a:t> </a:t>
            </a:r>
            <a:r>
              <a:rPr lang="en-US" dirty="0" err="1" smtClean="0"/>
              <a:t>trực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Hai</a:t>
            </a:r>
            <a:r>
              <a:rPr lang="en-US" dirty="0" smtClean="0"/>
              <a:t> </a:t>
            </a:r>
            <a:r>
              <a:rPr lang="en-US" dirty="0" err="1" smtClean="0"/>
              <a:t>véc-tơ</a:t>
            </a:r>
            <a:r>
              <a:rPr lang="en-US" dirty="0" smtClean="0"/>
              <a:t>                         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trực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nếu</a:t>
            </a:r>
            <a:r>
              <a:rPr lang="en-US" dirty="0" smtClean="0"/>
              <a:t>   </a:t>
            </a:r>
          </a:p>
          <a:p>
            <a:r>
              <a:rPr lang="en-US" dirty="0" err="1" smtClean="0"/>
              <a:t>Véc-tơ</a:t>
            </a:r>
            <a:r>
              <a:rPr lang="en-US" dirty="0" smtClean="0"/>
              <a:t> x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chuẩn</a:t>
            </a:r>
            <a:r>
              <a:rPr lang="en-US" dirty="0" smtClean="0"/>
              <a:t> </a:t>
            </a:r>
            <a:r>
              <a:rPr lang="en-US" dirty="0" err="1" smtClean="0"/>
              <a:t>hoá</a:t>
            </a:r>
            <a:r>
              <a:rPr lang="en-US" dirty="0" smtClean="0"/>
              <a:t> (</a:t>
            </a:r>
            <a:r>
              <a:rPr lang="en-US" dirty="0" err="1" smtClean="0"/>
              <a:t>normailized</a:t>
            </a:r>
            <a:r>
              <a:rPr lang="en-US" dirty="0" smtClean="0"/>
              <a:t> )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</a:p>
          <a:p>
            <a:r>
              <a:rPr lang="en-US" dirty="0" smtClean="0"/>
              <a:t>Ma </a:t>
            </a:r>
            <a:r>
              <a:rPr lang="en-US" dirty="0" err="1" smtClean="0"/>
              <a:t>trận</a:t>
            </a:r>
            <a:r>
              <a:rPr lang="en-US" dirty="0" smtClean="0"/>
              <a:t> </a:t>
            </a:r>
            <a:r>
              <a:rPr lang="en-US" dirty="0" err="1" smtClean="0"/>
              <a:t>vuông</a:t>
            </a:r>
            <a:r>
              <a:rPr lang="en-US" dirty="0" smtClean="0"/>
              <a:t> U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trực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(orthogonal)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cột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nó</a:t>
            </a:r>
            <a:r>
              <a:rPr lang="en-US" dirty="0" smtClean="0"/>
              <a:t> </a:t>
            </a:r>
            <a:r>
              <a:rPr lang="en-US" dirty="0" err="1" smtClean="0"/>
              <a:t>trực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đều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chuẩn</a:t>
            </a:r>
            <a:r>
              <a:rPr lang="en-US" dirty="0" smtClean="0"/>
              <a:t> </a:t>
            </a:r>
            <a:r>
              <a:rPr lang="en-US" dirty="0" err="1" smtClean="0"/>
              <a:t>hoá</a:t>
            </a:r>
            <a:r>
              <a:rPr lang="en-US" dirty="0" smtClean="0"/>
              <a:t>.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cột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U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trực</a:t>
            </a:r>
            <a:r>
              <a:rPr lang="en-US" dirty="0" smtClean="0"/>
              <a:t> </a:t>
            </a:r>
            <a:r>
              <a:rPr lang="en-US" dirty="0" err="1" smtClean="0"/>
              <a:t>chuẩn</a:t>
            </a:r>
            <a:r>
              <a:rPr lang="en-US" dirty="0" smtClean="0"/>
              <a:t> (orthonormal)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Nếu</a:t>
            </a:r>
            <a:r>
              <a:rPr lang="en-US" dirty="0" smtClean="0"/>
              <a:t> U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ma </a:t>
            </a:r>
            <a:r>
              <a:rPr lang="en-US" dirty="0" err="1" smtClean="0"/>
              <a:t>trận</a:t>
            </a:r>
            <a:r>
              <a:rPr lang="en-US" dirty="0" smtClean="0"/>
              <a:t> </a:t>
            </a:r>
            <a:r>
              <a:rPr lang="en-US" dirty="0" err="1" smtClean="0"/>
              <a:t>vuông</a:t>
            </a:r>
            <a:r>
              <a:rPr lang="en-US" dirty="0" smtClean="0"/>
              <a:t>, </a:t>
            </a:r>
            <a:r>
              <a:rPr lang="en-US" dirty="0" err="1" smtClean="0"/>
              <a:t>nhưng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cột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nó</a:t>
            </a:r>
            <a:r>
              <a:rPr lang="en-US" dirty="0" smtClean="0"/>
              <a:t> </a:t>
            </a:r>
            <a:r>
              <a:rPr lang="en-US" dirty="0" err="1" smtClean="0"/>
              <a:t>trực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U</a:t>
            </a:r>
            <a:r>
              <a:rPr lang="en-US" baseline="30000" dirty="0" smtClean="0"/>
              <a:t>T</a:t>
            </a:r>
            <a:r>
              <a:rPr lang="en-US" dirty="0" smtClean="0"/>
              <a:t>U = I </a:t>
            </a:r>
            <a:r>
              <a:rPr lang="en-US" dirty="0" err="1" smtClean="0"/>
              <a:t>nhưng</a:t>
            </a:r>
            <a:r>
              <a:rPr lang="en-US" dirty="0" smtClean="0"/>
              <a:t> UU</a:t>
            </a:r>
            <a:r>
              <a:rPr lang="en-US" baseline="30000" dirty="0" smtClean="0"/>
              <a:t>T</a:t>
            </a:r>
            <a:r>
              <a:rPr lang="en-US" dirty="0" smtClean="0"/>
              <a:t> != I.</a:t>
            </a:r>
          </a:p>
          <a:p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chất</a:t>
            </a:r>
            <a:r>
              <a:rPr lang="en-US" dirty="0" smtClean="0"/>
              <a:t>: </a:t>
            </a:r>
            <a:r>
              <a:rPr lang="en-US" dirty="0" err="1" smtClean="0"/>
              <a:t>nếu</a:t>
            </a:r>
            <a:r>
              <a:rPr lang="en-US" dirty="0" smtClean="0"/>
              <a:t> U </a:t>
            </a:r>
            <a:r>
              <a:rPr lang="en-US" dirty="0" err="1" smtClean="0"/>
              <a:t>là</a:t>
            </a:r>
            <a:r>
              <a:rPr lang="en-US" dirty="0" smtClean="0"/>
              <a:t> ma </a:t>
            </a:r>
            <a:r>
              <a:rPr lang="en-US" dirty="0" err="1" smtClean="0"/>
              <a:t>trận</a:t>
            </a:r>
            <a:r>
              <a:rPr lang="en-US" dirty="0" smtClean="0"/>
              <a:t> </a:t>
            </a:r>
            <a:r>
              <a:rPr lang="en-US" dirty="0" err="1" smtClean="0"/>
              <a:t>trực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4704" y="1600200"/>
            <a:ext cx="1435100" cy="431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7006" y="1587500"/>
            <a:ext cx="1295400" cy="444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5567" y="2032000"/>
            <a:ext cx="1333500" cy="431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36387" y="3644900"/>
            <a:ext cx="2476500" cy="431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39371" y="5503239"/>
            <a:ext cx="2120900" cy="5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38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Range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Nullspace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đóng</a:t>
            </a:r>
            <a:r>
              <a:rPr lang="en-US" dirty="0" smtClean="0"/>
              <a:t> </a:t>
            </a:r>
            <a:r>
              <a:rPr lang="en-US" dirty="0" err="1" smtClean="0"/>
              <a:t>tuyến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/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con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bởi</a:t>
            </a:r>
            <a:r>
              <a:rPr lang="en-US" dirty="0" smtClean="0"/>
              <a:t> (span)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véc-tơ</a:t>
            </a:r>
            <a:r>
              <a:rPr lang="en-US" dirty="0" smtClean="0"/>
              <a:t>                                   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véc-tơ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diễn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tuyến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Nếu</a:t>
            </a:r>
            <a:r>
              <a:rPr lang="en-US" dirty="0" smtClean="0"/>
              <a:t>                                   </a:t>
            </a:r>
            <a:r>
              <a:rPr lang="en-US" dirty="0" err="1" smtClean="0"/>
              <a:t>độc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tuyến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                     </a:t>
            </a:r>
            <a:r>
              <a:rPr lang="en-US" dirty="0" err="1" smtClean="0"/>
              <a:t>thì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360" y="1961628"/>
            <a:ext cx="2044700" cy="406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9607" y="2363258"/>
            <a:ext cx="2044700" cy="406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297" y="2769658"/>
            <a:ext cx="7061200" cy="11811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695" y="4297448"/>
            <a:ext cx="2044700" cy="406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6489" y="4826826"/>
            <a:ext cx="3340100" cy="444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6457" y="4284748"/>
            <a:ext cx="11557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415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Range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Nullspace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chiếu</a:t>
            </a:r>
            <a:r>
              <a:rPr lang="en-US" dirty="0" smtClean="0"/>
              <a:t> (projection)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véc-tơ</a:t>
            </a:r>
            <a:r>
              <a:rPr lang="en-US" dirty="0" smtClean="0"/>
              <a:t>                  </a:t>
            </a:r>
            <a:r>
              <a:rPr lang="en-US" dirty="0" err="1" smtClean="0"/>
              <a:t>lên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pPr marL="11430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                                               </a:t>
            </a:r>
            <a:r>
              <a:rPr lang="en-US" dirty="0" err="1" smtClean="0"/>
              <a:t>gần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y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khoảng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Euclid: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Hay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220" y="2086411"/>
            <a:ext cx="3340100" cy="4445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8890" y="1600200"/>
            <a:ext cx="1041400" cy="3937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3248" y="2086411"/>
            <a:ext cx="1143000" cy="3683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1926" y="2857500"/>
            <a:ext cx="2870200" cy="381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59448" y="3763199"/>
            <a:ext cx="1193800" cy="4318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6936" y="4901684"/>
            <a:ext cx="6807200" cy="5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041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Range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Nullspace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Range (</a:t>
            </a:r>
            <a:r>
              <a:rPr lang="en-US" dirty="0" err="1" smtClean="0"/>
              <a:t>còn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cột</a:t>
            </a:r>
            <a:r>
              <a:rPr lang="en-US" dirty="0" smtClean="0"/>
              <a:t> - </a:t>
            </a:r>
            <a:r>
              <a:rPr lang="en-US" dirty="0" err="1" smtClean="0"/>
              <a:t>columnspace</a:t>
            </a:r>
            <a:r>
              <a:rPr lang="en-US" dirty="0" smtClean="0"/>
              <a:t>) </a:t>
            </a:r>
            <a:r>
              <a:rPr lang="en-US" dirty="0" err="1" smtClean="0"/>
              <a:t>của</a:t>
            </a:r>
            <a:r>
              <a:rPr lang="en-US" dirty="0" smtClean="0"/>
              <a:t> ma </a:t>
            </a:r>
            <a:r>
              <a:rPr lang="en-US" dirty="0" err="1" smtClean="0"/>
              <a:t>trận</a:t>
            </a:r>
            <a:r>
              <a:rPr lang="en-US" dirty="0" smtClean="0"/>
              <a:t>                         , 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             </a:t>
            </a:r>
            <a:r>
              <a:rPr lang="en-US" dirty="0" err="1" smtClean="0"/>
              <a:t>là</a:t>
            </a:r>
            <a:r>
              <a:rPr lang="en-US" dirty="0" smtClean="0"/>
              <a:t> span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cột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A.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Giả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A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hạng</a:t>
            </a:r>
            <a:r>
              <a:rPr lang="en-US" dirty="0" smtClean="0"/>
              <a:t> </a:t>
            </a:r>
            <a:r>
              <a:rPr lang="en-US" dirty="0" err="1" smtClean="0"/>
              <a:t>đầy</a:t>
            </a:r>
            <a:r>
              <a:rPr lang="en-US" dirty="0" smtClean="0"/>
              <a:t> </a:t>
            </a:r>
            <a:r>
              <a:rPr lang="en-US" dirty="0" err="1" smtClean="0"/>
              <a:t>đủ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n &lt; m,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chiếu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y </a:t>
            </a:r>
            <a:r>
              <a:rPr lang="en-US" dirty="0" err="1" smtClean="0"/>
              <a:t>lên</a:t>
            </a:r>
            <a:r>
              <a:rPr lang="en-US" dirty="0" smtClean="0"/>
              <a:t> range </a:t>
            </a:r>
            <a:r>
              <a:rPr lang="en-US" dirty="0" err="1" smtClean="0"/>
              <a:t>của</a:t>
            </a:r>
            <a:r>
              <a:rPr lang="en-US" dirty="0" smtClean="0"/>
              <a:t> A </a:t>
            </a:r>
            <a:r>
              <a:rPr lang="en-US" dirty="0" err="1" smtClean="0"/>
              <a:t>là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pPr marL="114300" indent="0">
              <a:buNone/>
            </a:pPr>
            <a:endParaRPr lang="en-US" dirty="0"/>
          </a:p>
          <a:p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bình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nhỏ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(least square)</a:t>
            </a:r>
          </a:p>
          <a:p>
            <a:r>
              <a:rPr lang="en-US" dirty="0" err="1" smtClean="0"/>
              <a:t>Nếu</a:t>
            </a:r>
            <a:r>
              <a:rPr lang="en-US" dirty="0" smtClean="0"/>
              <a:t> A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1 </a:t>
            </a:r>
            <a:r>
              <a:rPr lang="en-US" dirty="0" err="1" smtClean="0"/>
              <a:t>cột</a:t>
            </a:r>
            <a:r>
              <a:rPr lang="en-US" dirty="0" smtClean="0"/>
              <a:t> </a:t>
            </a:r>
            <a:r>
              <a:rPr lang="en-US" dirty="0" err="1" smtClean="0"/>
              <a:t>duy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, </a:t>
            </a:r>
            <a:r>
              <a:rPr lang="en-US" dirty="0" err="1" smtClean="0"/>
              <a:t>đây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biệt</a:t>
            </a:r>
            <a:r>
              <a:rPr lang="en-US" dirty="0" smtClean="0"/>
              <a:t> </a:t>
            </a:r>
            <a:r>
              <a:rPr lang="en-US" dirty="0" err="1" smtClean="0"/>
              <a:t>chiếu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lên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thẳng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797" y="1992392"/>
            <a:ext cx="1460500" cy="355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0916" y="1992392"/>
            <a:ext cx="774700" cy="381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9792" y="2455587"/>
            <a:ext cx="4622800" cy="431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8352" y="4066192"/>
            <a:ext cx="6870700" cy="4953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61418" y="5945050"/>
            <a:ext cx="251460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020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Range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Nullspace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Nullspace</a:t>
            </a:r>
            <a:r>
              <a:rPr lang="en-US" dirty="0" smtClean="0"/>
              <a:t> (hay kernel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)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ma </a:t>
            </a:r>
            <a:r>
              <a:rPr lang="en-US" dirty="0" err="1" smtClean="0"/>
              <a:t>trận</a:t>
            </a:r>
            <a:endParaRPr lang="en-US" dirty="0" smtClean="0"/>
          </a:p>
          <a:p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             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véc-tơ</a:t>
            </a:r>
            <a:r>
              <a:rPr lang="en-US" dirty="0" smtClean="0"/>
              <a:t> x </a:t>
            </a:r>
            <a:r>
              <a:rPr lang="en-US" dirty="0" err="1" smtClean="0"/>
              <a:t>sao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Ax = 0.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Chú</a:t>
            </a:r>
            <a:r>
              <a:rPr lang="en-US" dirty="0" smtClean="0"/>
              <a:t> </a:t>
            </a:r>
            <a:r>
              <a:rPr lang="en-US" dirty="0" err="1" smtClean="0"/>
              <a:t>ý</a:t>
            </a:r>
            <a:r>
              <a:rPr lang="en-US" dirty="0" smtClean="0"/>
              <a:t>: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véc-tơ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             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kích</a:t>
            </a:r>
            <a:r>
              <a:rPr lang="en-US" dirty="0" smtClean="0"/>
              <a:t> </a:t>
            </a:r>
            <a:r>
              <a:rPr lang="en-US" dirty="0" err="1" smtClean="0"/>
              <a:t>thước</a:t>
            </a:r>
            <a:r>
              <a:rPr lang="en-US" dirty="0" smtClean="0"/>
              <a:t> m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véc-tơ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              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kích</a:t>
            </a:r>
            <a:r>
              <a:rPr lang="en-US" dirty="0" smtClean="0"/>
              <a:t> </a:t>
            </a:r>
            <a:r>
              <a:rPr lang="en-US" dirty="0" err="1" smtClean="0"/>
              <a:t>thước</a:t>
            </a:r>
            <a:r>
              <a:rPr lang="en-US" dirty="0" smtClean="0"/>
              <a:t> n.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8300" y="1600200"/>
            <a:ext cx="1358900" cy="393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1420" y="2091090"/>
            <a:ext cx="812800" cy="381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0825" y="2700665"/>
            <a:ext cx="3581400" cy="4191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3985" y="3213100"/>
            <a:ext cx="774700" cy="4191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9462" y="3631233"/>
            <a:ext cx="8128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252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(Determinant)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ma </a:t>
            </a:r>
            <a:r>
              <a:rPr lang="en-US" dirty="0" err="1" smtClean="0"/>
              <a:t>trận</a:t>
            </a:r>
            <a:r>
              <a:rPr lang="en-US" dirty="0" smtClean="0"/>
              <a:t> </a:t>
            </a:r>
            <a:r>
              <a:rPr lang="en-US" dirty="0" err="1" smtClean="0"/>
              <a:t>vuông</a:t>
            </a:r>
            <a:r>
              <a:rPr lang="en-US" dirty="0" smtClean="0"/>
              <a:t>                        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: |A| hay </a:t>
            </a:r>
            <a:r>
              <a:rPr lang="en-US" dirty="0" err="1" smtClean="0"/>
              <a:t>det</a:t>
            </a:r>
            <a:r>
              <a:rPr lang="en-US" dirty="0" smtClean="0"/>
              <a:t> A</a:t>
            </a:r>
          </a:p>
          <a:p>
            <a:r>
              <a:rPr lang="en-US" dirty="0" smtClean="0"/>
              <a:t> Cho ma </a:t>
            </a:r>
            <a:r>
              <a:rPr lang="en-US" dirty="0" err="1" smtClean="0"/>
              <a:t>trận</a:t>
            </a:r>
            <a:r>
              <a:rPr lang="en-US" dirty="0" smtClean="0"/>
              <a:t> A =</a:t>
            </a:r>
          </a:p>
          <a:p>
            <a:endParaRPr lang="en-US" dirty="0"/>
          </a:p>
          <a:p>
            <a:pPr marL="114300" indent="0">
              <a:buNone/>
            </a:pPr>
            <a:endParaRPr lang="en-US" dirty="0" smtClean="0"/>
          </a:p>
          <a:p>
            <a:r>
              <a:rPr lang="en-US" dirty="0" err="1" smtClean="0"/>
              <a:t>Xét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tuyệt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A </a:t>
            </a:r>
            <a:r>
              <a:rPr lang="en-US" dirty="0" err="1" smtClean="0"/>
              <a:t>đo</a:t>
            </a:r>
            <a:r>
              <a:rPr lang="en-US" dirty="0" smtClean="0"/>
              <a:t> “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” </a:t>
            </a:r>
            <a:r>
              <a:rPr lang="en-US" dirty="0" err="1" smtClean="0"/>
              <a:t>của</a:t>
            </a:r>
            <a:r>
              <a:rPr lang="en-US" dirty="0" smtClean="0"/>
              <a:t> 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5470" y="1600200"/>
            <a:ext cx="1371600" cy="406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440" y="2089530"/>
            <a:ext cx="2298700" cy="406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6124" y="2495930"/>
            <a:ext cx="1981200" cy="1727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68341" y="4223130"/>
            <a:ext cx="1041400" cy="381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0440" y="4592059"/>
            <a:ext cx="7355134" cy="854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880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(Determinant)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 </a:t>
            </a:r>
            <a:r>
              <a:rPr lang="en-US" dirty="0" err="1" smtClean="0"/>
              <a:t>cho</a:t>
            </a:r>
            <a:r>
              <a:rPr lang="en-US" dirty="0" smtClean="0"/>
              <a:t> ma </a:t>
            </a:r>
            <a:r>
              <a:rPr lang="en-US" dirty="0" err="1" smtClean="0"/>
              <a:t>trận</a:t>
            </a:r>
            <a:r>
              <a:rPr lang="en-US" dirty="0" smtClean="0"/>
              <a:t> A </a:t>
            </a:r>
            <a:r>
              <a:rPr lang="en-US" dirty="0" err="1" smtClean="0"/>
              <a:t>kích</a:t>
            </a:r>
            <a:r>
              <a:rPr lang="en-US" dirty="0" smtClean="0"/>
              <a:t> </a:t>
            </a:r>
            <a:r>
              <a:rPr lang="en-US" dirty="0" err="1" smtClean="0"/>
              <a:t>thước</a:t>
            </a:r>
            <a:r>
              <a:rPr lang="en-US" dirty="0" smtClean="0"/>
              <a:t> 2 x 2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Hai</a:t>
            </a:r>
            <a:r>
              <a:rPr lang="en-US" dirty="0" smtClean="0"/>
              <a:t> </a:t>
            </a:r>
            <a:r>
              <a:rPr lang="en-US" dirty="0" err="1" smtClean="0"/>
              <a:t>véc-tơ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ma </a:t>
            </a:r>
            <a:r>
              <a:rPr lang="en-US" dirty="0" err="1" smtClean="0"/>
              <a:t>trận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pPr marL="114300" indent="0">
              <a:buNone/>
            </a:pP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Tập</a:t>
            </a:r>
            <a:r>
              <a:rPr lang="en-US" dirty="0" smtClean="0"/>
              <a:t> S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bình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bên</a:t>
            </a:r>
            <a:endParaRPr lang="en-US" dirty="0" smtClean="0"/>
          </a:p>
          <a:p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A </a:t>
            </a:r>
            <a:r>
              <a:rPr lang="en-US" dirty="0" err="1" smtClean="0"/>
              <a:t>là</a:t>
            </a:r>
            <a:r>
              <a:rPr lang="en-US" dirty="0" smtClean="0"/>
              <a:t> |A| = -7, </a:t>
            </a:r>
            <a:r>
              <a:rPr lang="en-US" dirty="0" err="1" smtClean="0"/>
              <a:t>suy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bình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7.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2228547"/>
            <a:ext cx="1778000" cy="8509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8335" y="3764293"/>
            <a:ext cx="3251200" cy="8763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3462" y="2581388"/>
            <a:ext cx="2976559" cy="2610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898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(Determinant)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chất</a:t>
            </a:r>
            <a:r>
              <a:rPr lang="en-US" dirty="0" smtClean="0"/>
              <a:t>: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ma </a:t>
            </a:r>
            <a:r>
              <a:rPr lang="en-US" dirty="0" err="1" smtClean="0"/>
              <a:t>trận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= 1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US" dirty="0" smtClean="0"/>
              <a:t>Cho ma </a:t>
            </a:r>
            <a:r>
              <a:rPr lang="en-US" dirty="0" err="1" smtClean="0"/>
              <a:t>trận</a:t>
            </a:r>
            <a:r>
              <a:rPr lang="en-US" dirty="0" smtClean="0"/>
              <a:t> </a:t>
            </a:r>
            <a:r>
              <a:rPr lang="en-US" dirty="0" err="1" smtClean="0"/>
              <a:t>vuông</a:t>
            </a:r>
            <a:r>
              <a:rPr lang="en-US" dirty="0" smtClean="0"/>
              <a:t>                        , </a:t>
            </a:r>
            <a:r>
              <a:rPr lang="en-US" dirty="0" err="1" smtClean="0"/>
              <a:t>nếu</a:t>
            </a:r>
            <a:r>
              <a:rPr lang="en-US" dirty="0" smtClean="0"/>
              <a:t> ta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bất</a:t>
            </a:r>
            <a:r>
              <a:rPr lang="en-US" dirty="0" smtClean="0"/>
              <a:t> </a:t>
            </a:r>
            <a:r>
              <a:rPr lang="en-US" dirty="0" err="1" smtClean="0"/>
              <a:t>kỳ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t,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ma </a:t>
            </a:r>
            <a:r>
              <a:rPr lang="en-US" dirty="0" err="1" smtClean="0"/>
              <a:t>trận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t|A</a:t>
            </a:r>
            <a:r>
              <a:rPr lang="en-US" dirty="0" smtClean="0"/>
              <a:t>|.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US" dirty="0" err="1" smtClean="0"/>
              <a:t>Nếu</a:t>
            </a:r>
            <a:r>
              <a:rPr lang="en-US" dirty="0" smtClean="0"/>
              <a:t> ta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chổ</a:t>
            </a:r>
            <a:r>
              <a:rPr lang="en-US" dirty="0" smtClean="0"/>
              <a:t> </a:t>
            </a:r>
            <a:r>
              <a:rPr lang="en-US" dirty="0" err="1" smtClean="0"/>
              <a:t>hai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a</a:t>
            </a:r>
            <a:r>
              <a:rPr lang="en-US" baseline="-25000" dirty="0" err="1" smtClean="0"/>
              <a:t>i</a:t>
            </a:r>
            <a:r>
              <a:rPr lang="en-US" baseline="30000" dirty="0" err="1" smtClean="0"/>
              <a:t>T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a</a:t>
            </a:r>
            <a:r>
              <a:rPr lang="en-US" baseline="-25000" dirty="0" err="1" smtClean="0"/>
              <a:t>j</a:t>
            </a:r>
            <a:r>
              <a:rPr lang="en-US" baseline="30000" dirty="0" err="1" smtClean="0"/>
              <a:t>T</a:t>
            </a:r>
            <a:r>
              <a:rPr lang="en-US" dirty="0" smtClean="0"/>
              <a:t>,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ma </a:t>
            </a:r>
            <a:r>
              <a:rPr lang="en-US" dirty="0" err="1" smtClean="0"/>
              <a:t>trận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-|A|.</a:t>
            </a:r>
          </a:p>
          <a:p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(</a:t>
            </a:r>
            <a:r>
              <a:rPr lang="en-US" dirty="0" err="1" smtClean="0"/>
              <a:t>đệ</a:t>
            </a:r>
            <a:r>
              <a:rPr lang="en-US" dirty="0" smtClean="0"/>
              <a:t> </a:t>
            </a:r>
            <a:r>
              <a:rPr lang="en-US" dirty="0" err="1" smtClean="0"/>
              <a:t>quy</a:t>
            </a:r>
            <a:r>
              <a:rPr lang="en-US" dirty="0" smtClean="0"/>
              <a:t>)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:</a:t>
            </a:r>
          </a:p>
          <a:p>
            <a:pPr marL="868680" lvl="1" indent="-457200">
              <a:buFont typeface="+mj-lt"/>
              <a:buAutoNum type="arabicPeriod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7936" y="2391867"/>
            <a:ext cx="1270000" cy="381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067" y="4138350"/>
            <a:ext cx="6069923" cy="16928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002" y="6203950"/>
            <a:ext cx="33528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124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(Determinant)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473" y="2280323"/>
            <a:ext cx="7653711" cy="218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753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Đại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tuyến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endParaRPr lang="en-US" dirty="0" smtClean="0"/>
          </a:p>
          <a:p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ma </a:t>
            </a:r>
            <a:r>
              <a:rPr lang="en-US" dirty="0" err="1" smtClean="0"/>
              <a:t>trận</a:t>
            </a:r>
            <a:endParaRPr lang="en-US" dirty="0" smtClean="0"/>
          </a:p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chất</a:t>
            </a:r>
            <a:endParaRPr lang="en-US" dirty="0" smtClean="0"/>
          </a:p>
          <a:p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/>
              <a:t> </a:t>
            </a:r>
            <a:r>
              <a:rPr lang="en-US" dirty="0" smtClean="0"/>
              <a:t>(vi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) ma </a:t>
            </a:r>
            <a:r>
              <a:rPr lang="en-US" dirty="0" err="1" smtClean="0"/>
              <a:t>trận</a:t>
            </a:r>
            <a:r>
              <a:rPr lang="en-US" dirty="0" smtClean="0"/>
              <a:t> (Matrix Calculus)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3666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Cho ma </a:t>
            </a:r>
            <a:r>
              <a:rPr lang="en-US" dirty="0" err="1" smtClean="0"/>
              <a:t>trận</a:t>
            </a:r>
            <a:r>
              <a:rPr lang="en-US" dirty="0" smtClean="0"/>
              <a:t> </a:t>
            </a:r>
            <a:r>
              <a:rPr lang="en-US" dirty="0" err="1" smtClean="0"/>
              <a:t>vuông</a:t>
            </a:r>
            <a:r>
              <a:rPr lang="en-US" dirty="0" smtClean="0"/>
              <a:t>                        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véc-tơ</a:t>
            </a:r>
            <a:endParaRPr lang="en-US" dirty="0"/>
          </a:p>
          <a:p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               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(quadratic form)</a:t>
            </a:r>
          </a:p>
          <a:p>
            <a:endParaRPr lang="en-US" dirty="0"/>
          </a:p>
          <a:p>
            <a:endParaRPr lang="en-US" dirty="0" smtClean="0"/>
          </a:p>
          <a:p>
            <a:pPr marL="114300" indent="0">
              <a:buNone/>
            </a:pPr>
            <a:endParaRPr lang="en-US" dirty="0" smtClean="0"/>
          </a:p>
          <a:p>
            <a:r>
              <a:rPr lang="en-US" dirty="0" err="1" smtClean="0"/>
              <a:t>Chú</a:t>
            </a:r>
            <a:r>
              <a:rPr lang="en-US" dirty="0" smtClean="0"/>
              <a:t> </a:t>
            </a:r>
            <a:r>
              <a:rPr lang="en-US" dirty="0" err="1" smtClean="0"/>
              <a:t>ý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4316" y="1600200"/>
            <a:ext cx="1358900" cy="342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5878" y="1600200"/>
            <a:ext cx="1041400" cy="342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2292" y="2033831"/>
            <a:ext cx="800100" cy="406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3236" y="2873189"/>
            <a:ext cx="7030294" cy="91899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3236" y="4583746"/>
            <a:ext cx="6464300" cy="77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480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dương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Ma </a:t>
            </a:r>
            <a:r>
              <a:rPr lang="en-US" dirty="0" err="1" smtClean="0"/>
              <a:t>trận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xứng</a:t>
            </a:r>
            <a:r>
              <a:rPr lang="en-US" dirty="0" smtClean="0"/>
              <a:t>               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dương</a:t>
            </a:r>
            <a:r>
              <a:rPr lang="en-US" dirty="0" smtClean="0"/>
              <a:t> (positive definite)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mọi</a:t>
            </a:r>
            <a:r>
              <a:rPr lang="en-US" dirty="0" smtClean="0"/>
              <a:t> </a:t>
            </a:r>
            <a:r>
              <a:rPr lang="en-US" dirty="0" err="1" smtClean="0"/>
              <a:t>véc-tơ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0, ta </a:t>
            </a:r>
            <a:r>
              <a:rPr lang="en-US" dirty="0" err="1" smtClean="0"/>
              <a:t>có</a:t>
            </a:r>
            <a:r>
              <a:rPr lang="en-US" dirty="0" smtClean="0"/>
              <a:t>:</a:t>
            </a:r>
          </a:p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Ma </a:t>
            </a:r>
            <a:r>
              <a:rPr lang="en-US" dirty="0" err="1" smtClean="0"/>
              <a:t>trận</a:t>
            </a:r>
            <a:r>
              <a:rPr lang="en-US" dirty="0" smtClean="0"/>
              <a:t>                  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nửa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dương</a:t>
            </a:r>
            <a:r>
              <a:rPr lang="en-US" dirty="0" smtClean="0"/>
              <a:t> (positive </a:t>
            </a:r>
            <a:r>
              <a:rPr lang="en-US" dirty="0" err="1" smtClean="0"/>
              <a:t>semidefinite</a:t>
            </a:r>
            <a:r>
              <a:rPr lang="en-US" dirty="0" smtClean="0"/>
              <a:t>),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mọi</a:t>
            </a:r>
            <a:r>
              <a:rPr lang="en-US" dirty="0" smtClean="0"/>
              <a:t> </a:t>
            </a:r>
            <a:r>
              <a:rPr lang="en-US" dirty="0" err="1" smtClean="0"/>
              <a:t>véc-tơ</a:t>
            </a:r>
            <a:r>
              <a:rPr lang="en-US" dirty="0" smtClean="0"/>
              <a:t> </a:t>
            </a:r>
            <a:r>
              <a:rPr lang="en-US" dirty="0" err="1" smtClean="0"/>
              <a:t>x</a:t>
            </a:r>
            <a:r>
              <a:rPr lang="en-US" baseline="30000" dirty="0" err="1" smtClean="0"/>
              <a:t>T</a:t>
            </a:r>
            <a:r>
              <a:rPr lang="en-US" dirty="0" err="1" smtClean="0"/>
              <a:t>Ax</a:t>
            </a:r>
            <a:r>
              <a:rPr lang="en-US" dirty="0" smtClean="0"/>
              <a:t> ≥ 0</a:t>
            </a:r>
            <a:endParaRPr lang="en-US" dirty="0"/>
          </a:p>
          <a:p>
            <a:pPr algn="just"/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âm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bán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âm</a:t>
            </a:r>
            <a:endParaRPr lang="en-US" dirty="0" smtClean="0"/>
          </a:p>
          <a:p>
            <a:pPr algn="just"/>
            <a:r>
              <a:rPr lang="en-US" dirty="0" smtClean="0"/>
              <a:t>Ma </a:t>
            </a:r>
            <a:r>
              <a:rPr lang="en-US" dirty="0" err="1" smtClean="0"/>
              <a:t>trận</a:t>
            </a:r>
            <a:r>
              <a:rPr lang="en-US" dirty="0" smtClean="0"/>
              <a:t> A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(</a:t>
            </a:r>
            <a:r>
              <a:rPr lang="en-US" dirty="0" err="1" smtClean="0"/>
              <a:t>indefinte</a:t>
            </a:r>
            <a:r>
              <a:rPr lang="en-US" dirty="0" smtClean="0"/>
              <a:t>)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nó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bán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dương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cũng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bán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âm</a:t>
            </a:r>
            <a:r>
              <a:rPr lang="en-US" dirty="0" smtClean="0"/>
              <a:t>.</a:t>
            </a:r>
          </a:p>
          <a:p>
            <a:pPr algn="just"/>
            <a:r>
              <a:rPr lang="en-US" dirty="0" err="1" smtClean="0"/>
              <a:t>Nếu</a:t>
            </a:r>
            <a:r>
              <a:rPr lang="en-US" dirty="0" smtClean="0"/>
              <a:t> A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dương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–A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âm</a:t>
            </a:r>
            <a:r>
              <a:rPr lang="en-US" dirty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ngược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609" y="2449128"/>
            <a:ext cx="2374900" cy="355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7509" y="1600200"/>
            <a:ext cx="1066800" cy="393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870" y="3145087"/>
            <a:ext cx="10668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529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dương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err="1" smtClean="0"/>
              <a:t>Nếu</a:t>
            </a:r>
            <a:r>
              <a:rPr lang="en-US" dirty="0" smtClean="0"/>
              <a:t> A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dương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âm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A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hạng</a:t>
            </a:r>
            <a:r>
              <a:rPr lang="en-US" dirty="0" smtClean="0"/>
              <a:t> </a:t>
            </a:r>
            <a:r>
              <a:rPr lang="en-US" dirty="0" err="1" smtClean="0"/>
              <a:t>đầy</a:t>
            </a:r>
            <a:r>
              <a:rPr lang="en-US" dirty="0" smtClean="0"/>
              <a:t> </a:t>
            </a:r>
            <a:r>
              <a:rPr lang="en-US" dirty="0" err="1" smtClean="0"/>
              <a:t>đủ</a:t>
            </a:r>
            <a:r>
              <a:rPr lang="en-US" dirty="0" smtClean="0"/>
              <a:t> (C/M: </a:t>
            </a:r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)</a:t>
            </a:r>
          </a:p>
          <a:p>
            <a:pPr algn="just"/>
            <a:r>
              <a:rPr lang="en-US" dirty="0" smtClean="0"/>
              <a:t>Cho ma </a:t>
            </a:r>
            <a:r>
              <a:rPr lang="en-US" dirty="0" err="1" smtClean="0"/>
              <a:t>trận</a:t>
            </a:r>
            <a:r>
              <a:rPr lang="en-US" dirty="0" smtClean="0"/>
              <a:t> A </a:t>
            </a:r>
            <a:r>
              <a:rPr lang="en-US" dirty="0" err="1" smtClean="0"/>
              <a:t>bất</a:t>
            </a:r>
            <a:r>
              <a:rPr lang="en-US" dirty="0" smtClean="0"/>
              <a:t> </a:t>
            </a:r>
            <a:r>
              <a:rPr lang="en-US" dirty="0" err="1" smtClean="0"/>
              <a:t>kỳ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ma </a:t>
            </a:r>
            <a:r>
              <a:rPr lang="en-US" dirty="0" err="1" smtClean="0"/>
              <a:t>trận</a:t>
            </a:r>
            <a:r>
              <a:rPr lang="en-US" dirty="0" smtClean="0"/>
              <a:t> G = A</a:t>
            </a:r>
            <a:r>
              <a:rPr lang="en-US" baseline="30000" dirty="0" smtClean="0"/>
              <a:t>T</a:t>
            </a:r>
            <a:r>
              <a:rPr lang="en-US" dirty="0" smtClean="0"/>
              <a:t>A (ma </a:t>
            </a:r>
            <a:r>
              <a:rPr lang="en-US" dirty="0" err="1" smtClean="0"/>
              <a:t>trận</a:t>
            </a:r>
            <a:r>
              <a:rPr lang="en-US" dirty="0" smtClean="0"/>
              <a:t> Gram) </a:t>
            </a:r>
            <a:r>
              <a:rPr lang="en-US" dirty="0" err="1" smtClean="0"/>
              <a:t>luôn</a:t>
            </a:r>
            <a:r>
              <a:rPr lang="en-US" dirty="0" smtClean="0"/>
              <a:t> </a:t>
            </a:r>
            <a:r>
              <a:rPr lang="en-US" dirty="0" err="1" smtClean="0"/>
              <a:t>bán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dương</a:t>
            </a:r>
            <a:endParaRPr lang="en-US" dirty="0" smtClean="0"/>
          </a:p>
          <a:p>
            <a:pPr algn="just"/>
            <a:r>
              <a:rPr lang="en-US" dirty="0" err="1" smtClean="0"/>
              <a:t>Ngoài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nếu</a:t>
            </a:r>
            <a:r>
              <a:rPr lang="en-US" dirty="0" smtClean="0"/>
              <a:t> m &gt;= n </a:t>
            </a:r>
            <a:r>
              <a:rPr lang="en-US" dirty="0" err="1" smtClean="0"/>
              <a:t>và</a:t>
            </a:r>
            <a:r>
              <a:rPr lang="en-US" dirty="0" smtClean="0"/>
              <a:t> A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hạng</a:t>
            </a:r>
            <a:r>
              <a:rPr lang="en-US" dirty="0" smtClean="0"/>
              <a:t> </a:t>
            </a:r>
            <a:r>
              <a:rPr lang="en-US" dirty="0" err="1" smtClean="0"/>
              <a:t>đầy</a:t>
            </a:r>
            <a:r>
              <a:rPr lang="en-US" dirty="0" smtClean="0"/>
              <a:t> </a:t>
            </a:r>
            <a:r>
              <a:rPr lang="en-US" dirty="0" err="1" smtClean="0"/>
              <a:t>đủ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G = A</a:t>
            </a:r>
            <a:r>
              <a:rPr lang="en-US" baseline="30000" dirty="0" smtClean="0"/>
              <a:t>T</a:t>
            </a:r>
            <a:r>
              <a:rPr lang="en-US" dirty="0" smtClean="0"/>
              <a:t>A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dương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620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dương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(</a:t>
            </a:r>
            <a:r>
              <a:rPr lang="en-US" dirty="0" err="1" smtClean="0"/>
              <a:t>nửa</a:t>
            </a:r>
            <a:r>
              <a:rPr lang="en-US" dirty="0" smtClean="0"/>
              <a:t>)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dương</a:t>
            </a:r>
            <a:r>
              <a:rPr lang="en-US" dirty="0" smtClean="0"/>
              <a:t>/</a:t>
            </a:r>
            <a:r>
              <a:rPr lang="en-US" dirty="0" err="1" smtClean="0"/>
              <a:t>âm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ma </a:t>
            </a:r>
            <a:r>
              <a:rPr lang="en-US" dirty="0" err="1" smtClean="0"/>
              <a:t>trận</a:t>
            </a:r>
            <a:endParaRPr lang="en-US" dirty="0" smtClean="0"/>
          </a:p>
          <a:p>
            <a:pPr lvl="1"/>
            <a:r>
              <a:rPr lang="en-US" dirty="0" smtClean="0"/>
              <a:t>Ma </a:t>
            </a:r>
            <a:r>
              <a:rPr lang="en-US" dirty="0" err="1" smtClean="0"/>
              <a:t>trận</a:t>
            </a:r>
            <a:r>
              <a:rPr lang="en-US" dirty="0" smtClean="0"/>
              <a:t> con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thứ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(</a:t>
            </a:r>
            <a:r>
              <a:rPr lang="en-US" dirty="0" err="1" smtClean="0"/>
              <a:t>i</a:t>
            </a:r>
            <a:r>
              <a:rPr lang="en-US" baseline="30000" dirty="0" err="1" smtClean="0"/>
              <a:t>th</a:t>
            </a:r>
            <a:r>
              <a:rPr lang="en-US" dirty="0" smtClean="0"/>
              <a:t> principal minor) </a:t>
            </a:r>
            <a:r>
              <a:rPr lang="en-US" dirty="0" err="1" smtClean="0"/>
              <a:t>của</a:t>
            </a:r>
            <a:r>
              <a:rPr lang="en-US" dirty="0" smtClean="0"/>
              <a:t> ma </a:t>
            </a:r>
            <a:r>
              <a:rPr lang="en-US" dirty="0" err="1" smtClean="0"/>
              <a:t>trận</a:t>
            </a:r>
            <a:r>
              <a:rPr lang="en-US" dirty="0" smtClean="0"/>
              <a:t> A ma </a:t>
            </a:r>
            <a:r>
              <a:rPr lang="en-US" dirty="0" err="1" smtClean="0"/>
              <a:t>trận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cột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tiên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A, </a:t>
            </a: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lvl="1"/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ma </a:t>
            </a:r>
            <a:r>
              <a:rPr lang="en-US" dirty="0" err="1" smtClean="0"/>
              <a:t>trận</a:t>
            </a:r>
            <a:r>
              <a:rPr lang="en-US" dirty="0" smtClean="0"/>
              <a:t> con </a:t>
            </a:r>
            <a:r>
              <a:rPr lang="en-US" dirty="0" err="1" smtClean="0"/>
              <a:t>chính</a:t>
            </a:r>
            <a:r>
              <a:rPr lang="en-US" dirty="0" smtClean="0"/>
              <a:t> &gt; 0 </a:t>
            </a:r>
            <a:r>
              <a:rPr lang="en-US" dirty="0" err="1" smtClean="0"/>
              <a:t>thì</a:t>
            </a:r>
            <a:r>
              <a:rPr lang="en-US" dirty="0" smtClean="0"/>
              <a:t> A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dương</a:t>
            </a:r>
            <a:endParaRPr lang="en-US" dirty="0" smtClean="0"/>
          </a:p>
          <a:p>
            <a:pPr lvl="1"/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ma </a:t>
            </a:r>
            <a:r>
              <a:rPr lang="en-US" dirty="0" err="1" smtClean="0"/>
              <a:t>trận</a:t>
            </a:r>
            <a:r>
              <a:rPr lang="en-US" dirty="0" smtClean="0"/>
              <a:t> con </a:t>
            </a:r>
            <a:r>
              <a:rPr lang="en-US" dirty="0" err="1" smtClean="0"/>
              <a:t>tuần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dấu</a:t>
            </a:r>
            <a:r>
              <a:rPr lang="en-US" dirty="0" smtClean="0"/>
              <a:t> (-1)</a:t>
            </a:r>
            <a:r>
              <a:rPr lang="en-US" baseline="30000" dirty="0" err="1" smtClean="0"/>
              <a:t>k</a:t>
            </a:r>
            <a:r>
              <a:rPr lang="en-US" dirty="0" err="1" smtClean="0"/>
              <a:t>|A</a:t>
            </a:r>
            <a:r>
              <a:rPr lang="en-US" baseline="-25000" dirty="0" err="1" smtClean="0"/>
              <a:t>k</a:t>
            </a:r>
            <a:r>
              <a:rPr lang="en-US" dirty="0" smtClean="0"/>
              <a:t>| &gt; 0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/>
              <a:t>A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 smtClean="0"/>
              <a:t>âm</a:t>
            </a:r>
            <a:endParaRPr lang="en-US" dirty="0" smtClean="0"/>
          </a:p>
          <a:p>
            <a:pPr lvl="1"/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dấu</a:t>
            </a:r>
            <a:r>
              <a:rPr lang="en-US" dirty="0" smtClean="0"/>
              <a:t> &gt; </a:t>
            </a:r>
            <a:r>
              <a:rPr lang="en-US" dirty="0" err="1" smtClean="0"/>
              <a:t>bằng</a:t>
            </a:r>
            <a:r>
              <a:rPr lang="en-US" dirty="0" smtClean="0"/>
              <a:t> &gt;= ta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nửa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dương</a:t>
            </a:r>
            <a:r>
              <a:rPr lang="en-US" dirty="0" smtClean="0"/>
              <a:t>(</a:t>
            </a:r>
            <a:r>
              <a:rPr lang="en-US" dirty="0" err="1" smtClean="0"/>
              <a:t>âm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9806" y="2933700"/>
            <a:ext cx="1193800" cy="330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2549" y="3506572"/>
            <a:ext cx="2184400" cy="74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713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riêng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véc-tơ</a:t>
            </a:r>
            <a:r>
              <a:rPr lang="en-US" dirty="0" smtClean="0"/>
              <a:t> </a:t>
            </a:r>
            <a:r>
              <a:rPr lang="en-US" dirty="0" err="1" smtClean="0"/>
              <a:t>riêng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Cho ma </a:t>
            </a:r>
            <a:r>
              <a:rPr lang="en-US" dirty="0" err="1" smtClean="0"/>
              <a:t>trận</a:t>
            </a:r>
            <a:r>
              <a:rPr lang="en-US" dirty="0" smtClean="0"/>
              <a:t> </a:t>
            </a:r>
            <a:r>
              <a:rPr lang="en-US" dirty="0" err="1" smtClean="0"/>
              <a:t>vuông</a:t>
            </a:r>
            <a:r>
              <a:rPr lang="en-US" dirty="0" smtClean="0"/>
              <a:t>                      , ta </a:t>
            </a:r>
            <a:r>
              <a:rPr lang="en-US" dirty="0" err="1" smtClean="0"/>
              <a:t>nói</a:t>
            </a:r>
            <a:r>
              <a:rPr lang="en-US" dirty="0" smtClean="0"/>
              <a:t> </a:t>
            </a:r>
            <a:r>
              <a:rPr lang="en-US" dirty="0" err="1" smtClean="0"/>
              <a:t>rằng</a:t>
            </a:r>
            <a:r>
              <a:rPr lang="en-US" dirty="0" smtClean="0"/>
              <a:t>                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riêng</a:t>
            </a:r>
            <a:r>
              <a:rPr lang="en-US" dirty="0" smtClean="0"/>
              <a:t> (eigenvalue) </a:t>
            </a:r>
            <a:r>
              <a:rPr lang="en-US" dirty="0" err="1" smtClean="0"/>
              <a:t>của</a:t>
            </a:r>
            <a:r>
              <a:rPr lang="en-US" dirty="0" smtClean="0"/>
              <a:t> A </a:t>
            </a:r>
            <a:r>
              <a:rPr lang="en-US" dirty="0" err="1" smtClean="0"/>
              <a:t>và</a:t>
            </a:r>
            <a:r>
              <a:rPr lang="en-US" dirty="0" smtClean="0"/>
              <a:t>                 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véc-tơ</a:t>
            </a:r>
            <a:r>
              <a:rPr lang="en-US" dirty="0" smtClean="0"/>
              <a:t> </a:t>
            </a:r>
            <a:r>
              <a:rPr lang="en-US" dirty="0" err="1" smtClean="0"/>
              <a:t>riêng</a:t>
            </a:r>
            <a:r>
              <a:rPr lang="en-US" dirty="0" smtClean="0"/>
              <a:t> (eigenvector)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nếu</a:t>
            </a:r>
            <a:r>
              <a:rPr lang="en-US" dirty="0" smtClean="0"/>
              <a:t>:</a:t>
            </a:r>
          </a:p>
          <a:p>
            <a:pPr marL="114300" indent="0">
              <a:buNone/>
            </a:pPr>
            <a:endParaRPr lang="en-US" dirty="0" smtClean="0"/>
          </a:p>
          <a:p>
            <a:r>
              <a:rPr lang="en-US" dirty="0" err="1" smtClean="0"/>
              <a:t>Chú</a:t>
            </a:r>
            <a:r>
              <a:rPr lang="en-US" dirty="0" smtClean="0"/>
              <a:t> </a:t>
            </a:r>
            <a:r>
              <a:rPr lang="en-US" dirty="0" err="1" smtClean="0"/>
              <a:t>ý</a:t>
            </a:r>
            <a:r>
              <a:rPr lang="en-US" dirty="0" smtClean="0"/>
              <a:t>: </a:t>
            </a:r>
            <a:r>
              <a:rPr lang="en-US" dirty="0" err="1" smtClean="0"/>
              <a:t>nếu</a:t>
            </a:r>
            <a:r>
              <a:rPr lang="en-US" dirty="0" smtClean="0"/>
              <a:t> x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véc-tơ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A </a:t>
            </a:r>
            <a:r>
              <a:rPr lang="en-US" dirty="0" err="1" smtClean="0"/>
              <a:t>thì</a:t>
            </a:r>
            <a:r>
              <a:rPr lang="en-US" dirty="0" smtClean="0"/>
              <a:t> cx (c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phức</a:t>
            </a:r>
            <a:r>
              <a:rPr lang="en-US" dirty="0" smtClean="0"/>
              <a:t>) </a:t>
            </a:r>
            <a:r>
              <a:rPr lang="en-US" dirty="0" err="1" smtClean="0"/>
              <a:t>cũng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véc-tơ</a:t>
            </a:r>
            <a:r>
              <a:rPr lang="en-US" dirty="0" smtClean="0"/>
              <a:t> </a:t>
            </a:r>
            <a:r>
              <a:rPr lang="en-US" dirty="0" err="1" smtClean="0"/>
              <a:t>riêng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A. </a:t>
            </a:r>
            <a:r>
              <a:rPr lang="en-US" dirty="0" err="1" smtClean="0"/>
              <a:t>Vì</a:t>
            </a:r>
            <a:r>
              <a:rPr lang="en-US" dirty="0" smtClean="0"/>
              <a:t> </a:t>
            </a:r>
            <a:r>
              <a:rPr lang="en-US" dirty="0" err="1" smtClean="0"/>
              <a:t>thế</a:t>
            </a:r>
            <a:r>
              <a:rPr lang="en-US" dirty="0" smtClean="0"/>
              <a:t>, ta </a:t>
            </a:r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ước</a:t>
            </a:r>
            <a:r>
              <a:rPr lang="en-US" dirty="0" smtClean="0"/>
              <a:t> </a:t>
            </a:r>
            <a:r>
              <a:rPr lang="en-US" dirty="0" err="1" smtClean="0"/>
              <a:t>véc-tơ</a:t>
            </a:r>
            <a:r>
              <a:rPr lang="en-US" dirty="0" smtClean="0"/>
              <a:t> </a:t>
            </a:r>
            <a:r>
              <a:rPr lang="en-US" dirty="0" err="1" smtClean="0"/>
              <a:t>riêng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    </a:t>
            </a:r>
            <a:r>
              <a:rPr lang="en-US" dirty="0" err="1" smtClean="0"/>
              <a:t>luôn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chuẩn</a:t>
            </a:r>
            <a:r>
              <a:rPr lang="en-US" dirty="0" smtClean="0"/>
              <a:t> </a:t>
            </a:r>
            <a:r>
              <a:rPr lang="en-US" dirty="0" err="1" smtClean="0"/>
              <a:t>hoá</a:t>
            </a:r>
            <a:r>
              <a:rPr lang="en-US" dirty="0" smtClean="0"/>
              <a:t>. </a:t>
            </a:r>
            <a:r>
              <a:rPr lang="en-US" dirty="0" err="1" smtClean="0"/>
              <a:t>Ngoài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x </a:t>
            </a:r>
            <a:r>
              <a:rPr lang="en-US" dirty="0" err="1" smtClean="0"/>
              <a:t>và</a:t>
            </a:r>
            <a:r>
              <a:rPr lang="en-US" dirty="0" smtClean="0"/>
              <a:t> –x </a:t>
            </a:r>
            <a:r>
              <a:rPr lang="en-US" dirty="0" err="1" smtClean="0"/>
              <a:t>cũng</a:t>
            </a:r>
            <a:r>
              <a:rPr lang="en-US" dirty="0" smtClean="0"/>
              <a:t> </a:t>
            </a:r>
            <a:r>
              <a:rPr lang="en-US" dirty="0" err="1" smtClean="0"/>
              <a:t>đều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véc-tơ</a:t>
            </a:r>
            <a:r>
              <a:rPr lang="en-US" dirty="0" smtClean="0"/>
              <a:t> </a:t>
            </a:r>
            <a:r>
              <a:rPr lang="en-US" dirty="0" err="1" smtClean="0"/>
              <a:t>riêng</a:t>
            </a:r>
            <a:r>
              <a:rPr lang="en-US" dirty="0" smtClean="0"/>
              <a:t> (</a:t>
            </a:r>
            <a:r>
              <a:rPr lang="en-US" dirty="0" err="1" smtClean="0"/>
              <a:t>nhưng</a:t>
            </a:r>
            <a:r>
              <a:rPr lang="en-US" dirty="0" smtClean="0"/>
              <a:t> ta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chấp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)</a:t>
            </a:r>
          </a:p>
          <a:p>
            <a:r>
              <a:rPr lang="en-US" dirty="0" smtClean="0"/>
              <a:t>Ta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riêng</a:t>
            </a:r>
            <a:r>
              <a:rPr lang="en-US" dirty="0" smtClean="0"/>
              <a:t> – </a:t>
            </a:r>
            <a:r>
              <a:rPr lang="en-US" dirty="0" err="1" smtClean="0"/>
              <a:t>véc-tơ</a:t>
            </a:r>
            <a:r>
              <a:rPr lang="en-US" dirty="0" smtClean="0"/>
              <a:t> </a:t>
            </a:r>
            <a:r>
              <a:rPr lang="en-US" dirty="0" err="1" smtClean="0"/>
              <a:t>riêng</a:t>
            </a:r>
            <a:endParaRPr lang="en-US" dirty="0" smtClean="0"/>
          </a:p>
          <a:p>
            <a:pPr marL="114300" indent="0">
              <a:buNone/>
            </a:pPr>
            <a:endParaRPr lang="en-US" dirty="0"/>
          </a:p>
          <a:p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nghiệm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chi: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3705" y="1682034"/>
            <a:ext cx="1270000" cy="330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1206" y="1682034"/>
            <a:ext cx="889000" cy="330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4800" y="2001094"/>
            <a:ext cx="914400" cy="3683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69605" y="2720700"/>
            <a:ext cx="2324100" cy="3937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5400" y="3810000"/>
            <a:ext cx="203200" cy="317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13981" y="4958260"/>
            <a:ext cx="3009900" cy="406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22119" y="5808696"/>
            <a:ext cx="1892300" cy="43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036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riêng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véc-tơ</a:t>
            </a:r>
            <a:r>
              <a:rPr lang="en-US" dirty="0" smtClean="0"/>
              <a:t> </a:t>
            </a:r>
            <a:r>
              <a:rPr lang="en-US" dirty="0" err="1" smtClean="0"/>
              <a:t>riêng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chất</a:t>
            </a:r>
            <a:endParaRPr lang="en-US" dirty="0" smtClean="0"/>
          </a:p>
          <a:p>
            <a:pPr lvl="1"/>
            <a:r>
              <a:rPr lang="en-US" dirty="0" err="1" smtClean="0"/>
              <a:t>Vết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A =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riêng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A</a:t>
            </a:r>
          </a:p>
          <a:p>
            <a:pPr lvl="1"/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A =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riêng</a:t>
            </a:r>
            <a:endParaRPr lang="en-US" dirty="0" smtClean="0"/>
          </a:p>
          <a:p>
            <a:pPr lvl="1"/>
            <a:r>
              <a:rPr lang="en-US" dirty="0" err="1" smtClean="0"/>
              <a:t>Hạng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A =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riêng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0 </a:t>
            </a:r>
            <a:r>
              <a:rPr lang="en-US" dirty="0" err="1" smtClean="0"/>
              <a:t>của</a:t>
            </a:r>
            <a:r>
              <a:rPr lang="en-US" dirty="0" smtClean="0"/>
              <a:t> A</a:t>
            </a:r>
          </a:p>
          <a:p>
            <a:pPr lvl="1"/>
            <a:r>
              <a:rPr lang="en-US" dirty="0" err="1" smtClean="0"/>
              <a:t>Nếu</a:t>
            </a:r>
            <a:r>
              <a:rPr lang="en-US" dirty="0" smtClean="0"/>
              <a:t> A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suy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(</a:t>
            </a:r>
            <a:r>
              <a:rPr lang="en-US" dirty="0" err="1" smtClean="0"/>
              <a:t>khả</a:t>
            </a:r>
            <a:r>
              <a:rPr lang="en-US" dirty="0" smtClean="0"/>
              <a:t> </a:t>
            </a:r>
            <a:r>
              <a:rPr lang="en-US" dirty="0" err="1" smtClean="0"/>
              <a:t>đảo</a:t>
            </a:r>
            <a:r>
              <a:rPr lang="en-US" dirty="0" smtClean="0"/>
              <a:t>) </a:t>
            </a:r>
            <a:r>
              <a:rPr lang="en-US" dirty="0" err="1" smtClean="0"/>
              <a:t>thì</a:t>
            </a:r>
            <a:r>
              <a:rPr lang="en-US" dirty="0" smtClean="0"/>
              <a:t>            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riêng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A</a:t>
            </a:r>
            <a:r>
              <a:rPr lang="en-US" baseline="50000" dirty="0" smtClean="0"/>
              <a:t>-1</a:t>
            </a:r>
          </a:p>
          <a:p>
            <a:pPr lvl="1"/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riêng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ma </a:t>
            </a:r>
            <a:r>
              <a:rPr lang="en-US" dirty="0" err="1" smtClean="0"/>
              <a:t>trận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chéo</a:t>
            </a:r>
            <a:r>
              <a:rPr lang="en-US" dirty="0" smtClean="0"/>
              <a:t> </a:t>
            </a:r>
          </a:p>
          <a:p>
            <a:pPr marL="411480" lvl="1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chéo</a:t>
            </a:r>
            <a:r>
              <a:rPr lang="en-US" dirty="0" smtClean="0"/>
              <a:t>.</a:t>
            </a:r>
          </a:p>
          <a:p>
            <a:r>
              <a:rPr lang="en-US" dirty="0" smtClean="0"/>
              <a:t>Ta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véc-tơ</a:t>
            </a:r>
            <a:r>
              <a:rPr lang="en-US" dirty="0" smtClean="0"/>
              <a:t> </a:t>
            </a:r>
            <a:r>
              <a:rPr lang="en-US" dirty="0" err="1" smtClean="0"/>
              <a:t>riêng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véc-tơ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A </a:t>
            </a:r>
            <a:r>
              <a:rPr lang="en-US" dirty="0" err="1" smtClean="0"/>
              <a:t>độc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tuyến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, ma </a:t>
            </a:r>
            <a:r>
              <a:rPr lang="en-US" dirty="0" err="1" smtClean="0"/>
              <a:t>trận</a:t>
            </a:r>
            <a:r>
              <a:rPr lang="en-US" dirty="0" smtClean="0"/>
              <a:t> X </a:t>
            </a:r>
            <a:r>
              <a:rPr lang="en-US" dirty="0" err="1" smtClean="0"/>
              <a:t>khả</a:t>
            </a:r>
            <a:r>
              <a:rPr lang="en-US" dirty="0" smtClean="0"/>
              <a:t> </a:t>
            </a:r>
            <a:r>
              <a:rPr lang="en-US" dirty="0" err="1" smtClean="0"/>
              <a:t>đảo</a:t>
            </a:r>
            <a:r>
              <a:rPr lang="en-US" dirty="0" smtClean="0"/>
              <a:t>.</a:t>
            </a:r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3128661"/>
            <a:ext cx="609600" cy="3556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2475" y="3484261"/>
            <a:ext cx="2565400" cy="381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7214" y="4255352"/>
            <a:ext cx="1498600" cy="330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0213" y="4729940"/>
            <a:ext cx="7316987" cy="115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799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riêng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véc-tơ</a:t>
            </a:r>
            <a:r>
              <a:rPr lang="en-US" dirty="0" smtClean="0"/>
              <a:t> </a:t>
            </a:r>
            <a:r>
              <a:rPr lang="en-US" dirty="0" err="1" smtClean="0"/>
              <a:t>riêng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ma </a:t>
            </a:r>
            <a:r>
              <a:rPr lang="en-US" dirty="0" err="1" smtClean="0"/>
              <a:t>trận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xứng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riêng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ma </a:t>
            </a:r>
            <a:r>
              <a:rPr lang="en-US" dirty="0" err="1" smtClean="0"/>
              <a:t>trận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xứng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endParaRPr lang="en-US" dirty="0" smtClean="0"/>
          </a:p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véc-tơ</a:t>
            </a:r>
            <a:r>
              <a:rPr lang="en-US" dirty="0" smtClean="0"/>
              <a:t> </a:t>
            </a:r>
            <a:r>
              <a:rPr lang="en-US" dirty="0" err="1" smtClean="0"/>
              <a:t>riêng</a:t>
            </a:r>
            <a:r>
              <a:rPr lang="en-US" dirty="0" smtClean="0"/>
              <a:t> </a:t>
            </a:r>
            <a:r>
              <a:rPr lang="en-US" dirty="0" err="1" smtClean="0"/>
              <a:t>đều</a:t>
            </a:r>
            <a:r>
              <a:rPr lang="en-US" dirty="0" smtClean="0"/>
              <a:t> </a:t>
            </a:r>
            <a:r>
              <a:rPr lang="en-US" dirty="0" err="1" smtClean="0"/>
              <a:t>trực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chuẩn</a:t>
            </a:r>
            <a:r>
              <a:rPr lang="en-US" dirty="0" smtClean="0"/>
              <a:t> </a:t>
            </a:r>
            <a:r>
              <a:rPr lang="en-US" dirty="0" err="1" smtClean="0"/>
              <a:t>hoá</a:t>
            </a:r>
            <a:r>
              <a:rPr lang="en-US" dirty="0" smtClean="0"/>
              <a:t> (orthonormal) =&gt; ma </a:t>
            </a:r>
            <a:r>
              <a:rPr lang="en-US" dirty="0" err="1" smtClean="0"/>
              <a:t>trận</a:t>
            </a:r>
            <a:r>
              <a:rPr lang="en-US" dirty="0" smtClean="0"/>
              <a:t> X </a:t>
            </a:r>
            <a:r>
              <a:rPr lang="en-US" dirty="0" err="1" smtClean="0"/>
              <a:t>là</a:t>
            </a:r>
            <a:r>
              <a:rPr lang="en-US" dirty="0" smtClean="0"/>
              <a:t> ma </a:t>
            </a:r>
            <a:r>
              <a:rPr lang="en-US" dirty="0" err="1" smtClean="0"/>
              <a:t>trận</a:t>
            </a:r>
            <a:r>
              <a:rPr lang="en-US" dirty="0" smtClean="0"/>
              <a:t> </a:t>
            </a:r>
            <a:r>
              <a:rPr lang="en-US" dirty="0" err="1" smtClean="0"/>
              <a:t>trực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nên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U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Giả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                                       </a:t>
            </a:r>
            <a:r>
              <a:rPr lang="en-US" dirty="0" err="1" smtClean="0"/>
              <a:t>thì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=&gt;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(definite) </a:t>
            </a:r>
            <a:r>
              <a:rPr lang="en-US" dirty="0" err="1" smtClean="0"/>
              <a:t>của</a:t>
            </a:r>
            <a:r>
              <a:rPr lang="en-US" dirty="0" smtClean="0"/>
              <a:t> A </a:t>
            </a:r>
            <a:r>
              <a:rPr lang="en-US" dirty="0" err="1" smtClean="0"/>
              <a:t>phụ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riêng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518" y="2781300"/>
            <a:ext cx="1549400" cy="431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6196" y="4058832"/>
            <a:ext cx="5029200" cy="977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1796" y="3573380"/>
            <a:ext cx="2159000" cy="36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223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riêng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véc-tơ</a:t>
            </a:r>
            <a:r>
              <a:rPr lang="en-US" dirty="0" smtClean="0"/>
              <a:t> </a:t>
            </a:r>
            <a:r>
              <a:rPr lang="en-US" dirty="0" err="1" smtClean="0"/>
              <a:t>riêng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ma </a:t>
            </a:r>
            <a:r>
              <a:rPr lang="en-US" dirty="0" err="1" smtClean="0"/>
              <a:t>trận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xứng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: </a:t>
            </a:r>
            <a:r>
              <a:rPr lang="en-US" dirty="0" err="1" smtClean="0"/>
              <a:t>xét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tối</a:t>
            </a:r>
            <a:r>
              <a:rPr lang="en-US" dirty="0" smtClean="0"/>
              <a:t> </a:t>
            </a:r>
            <a:r>
              <a:rPr lang="en-US" dirty="0" err="1" smtClean="0"/>
              <a:t>ưu</a:t>
            </a:r>
            <a:r>
              <a:rPr lang="en-US" dirty="0" smtClean="0"/>
              <a:t>: </a:t>
            </a:r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dirty="0" smtClean="0"/>
          </a:p>
          <a:p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véc-tơ</a:t>
            </a:r>
            <a:r>
              <a:rPr lang="en-US" dirty="0" smtClean="0"/>
              <a:t> x (norm 1) </a:t>
            </a:r>
            <a:r>
              <a:rPr lang="en-US" dirty="0" err="1" smtClean="0"/>
              <a:t>cực</a:t>
            </a:r>
            <a:r>
              <a:rPr lang="en-US" dirty="0" smtClean="0"/>
              <a:t> </a:t>
            </a:r>
            <a:r>
              <a:rPr lang="en-US" dirty="0" err="1" smtClean="0"/>
              <a:t>đại</a:t>
            </a:r>
            <a:r>
              <a:rPr lang="en-US" dirty="0" smtClean="0"/>
              <a:t> </a:t>
            </a:r>
            <a:r>
              <a:rPr lang="en-US" dirty="0" err="1" smtClean="0"/>
              <a:t>hoá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endParaRPr lang="en-US" dirty="0" smtClean="0"/>
          </a:p>
          <a:p>
            <a:r>
              <a:rPr lang="en-US" dirty="0" err="1" smtClean="0"/>
              <a:t>Giả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riêng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A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sắp</a:t>
            </a:r>
            <a:r>
              <a:rPr lang="en-US" dirty="0" smtClean="0"/>
              <a:t> </a:t>
            </a:r>
            <a:r>
              <a:rPr lang="en-US" dirty="0" err="1" smtClean="0"/>
              <a:t>xếp</a:t>
            </a:r>
            <a:r>
              <a:rPr lang="en-US" dirty="0" smtClean="0"/>
              <a:t> </a:t>
            </a:r>
            <a:r>
              <a:rPr lang="en-US" dirty="0" err="1" smtClean="0"/>
              <a:t>giảm</a:t>
            </a:r>
            <a:r>
              <a:rPr lang="en-US" dirty="0" smtClean="0"/>
              <a:t> </a:t>
            </a:r>
            <a:r>
              <a:rPr lang="en-US" dirty="0" err="1" smtClean="0"/>
              <a:t>dần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nghiệm</a:t>
            </a:r>
            <a:r>
              <a:rPr lang="en-US" dirty="0" smtClean="0"/>
              <a:t> </a:t>
            </a:r>
            <a:r>
              <a:rPr lang="en-US" dirty="0" err="1" smtClean="0"/>
              <a:t>tối</a:t>
            </a:r>
            <a:r>
              <a:rPr lang="en-US" dirty="0" smtClean="0"/>
              <a:t> </a:t>
            </a:r>
            <a:r>
              <a:rPr lang="en-US" dirty="0" err="1" smtClean="0"/>
              <a:t>ưu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x</a:t>
            </a:r>
            <a:r>
              <a:rPr lang="en-US" baseline="-25000" dirty="0" smtClean="0"/>
              <a:t>1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,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nghiệm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x</a:t>
            </a:r>
            <a:r>
              <a:rPr lang="en-US" baseline="-25000" dirty="0" err="1" smtClean="0"/>
              <a:t>n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8067" y="2137431"/>
            <a:ext cx="5016500" cy="533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8067" y="3821771"/>
            <a:ext cx="2844800" cy="3429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8067" y="5258599"/>
            <a:ext cx="4914900" cy="43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994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riêng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véc-tơ</a:t>
            </a:r>
            <a:r>
              <a:rPr lang="en-US" dirty="0" smtClean="0"/>
              <a:t> </a:t>
            </a:r>
            <a:r>
              <a:rPr lang="en-US" dirty="0" err="1" smtClean="0"/>
              <a:t>riêng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ma </a:t>
            </a:r>
            <a:r>
              <a:rPr lang="en-US" dirty="0" err="1" smtClean="0"/>
              <a:t>trận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xứng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: </a:t>
            </a:r>
            <a:r>
              <a:rPr lang="en-US" dirty="0" err="1" smtClean="0"/>
              <a:t>xét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(</a:t>
            </a:r>
            <a:r>
              <a:rPr lang="en-US" dirty="0" err="1" smtClean="0"/>
              <a:t>nửa</a:t>
            </a:r>
            <a:r>
              <a:rPr lang="en-US" dirty="0" smtClean="0"/>
              <a:t>)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dương</a:t>
            </a:r>
            <a:r>
              <a:rPr lang="en-US" dirty="0" smtClean="0"/>
              <a:t>/</a:t>
            </a:r>
            <a:r>
              <a:rPr lang="en-US" dirty="0" err="1" smtClean="0"/>
              <a:t>âm</a:t>
            </a:r>
            <a:endParaRPr lang="en-US" dirty="0"/>
          </a:p>
          <a:p>
            <a:pPr lvl="1"/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triêng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A </a:t>
            </a:r>
            <a:r>
              <a:rPr lang="en-US" dirty="0" err="1" smtClean="0"/>
              <a:t>dương</a:t>
            </a:r>
            <a:r>
              <a:rPr lang="en-US" dirty="0"/>
              <a:t> </a:t>
            </a:r>
            <a:r>
              <a:rPr lang="en-US" dirty="0" smtClean="0"/>
              <a:t>=&gt; A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dươn</a:t>
            </a:r>
            <a:endParaRPr lang="en-US" dirty="0"/>
          </a:p>
          <a:p>
            <a:pPr lvl="1"/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triêng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A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âm</a:t>
            </a:r>
            <a:r>
              <a:rPr lang="en-US" dirty="0" smtClean="0"/>
              <a:t> =</a:t>
            </a:r>
            <a:r>
              <a:rPr lang="en-US" dirty="0"/>
              <a:t>&gt; A </a:t>
            </a:r>
            <a:r>
              <a:rPr lang="en-US" dirty="0" err="1" smtClean="0"/>
              <a:t>nửa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 smtClean="0"/>
              <a:t>dương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74735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ma </a:t>
            </a:r>
            <a:r>
              <a:rPr lang="en-US" dirty="0" err="1" smtClean="0"/>
              <a:t>trận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Gradient (ma </a:t>
            </a:r>
            <a:r>
              <a:rPr lang="en-US" dirty="0" err="1" smtClean="0"/>
              <a:t>trận</a:t>
            </a:r>
            <a:r>
              <a:rPr lang="en-US" dirty="0" smtClean="0"/>
              <a:t> </a:t>
            </a:r>
            <a:r>
              <a:rPr lang="en-US" dirty="0" err="1" smtClean="0"/>
              <a:t>đạo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riêng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Giả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                                  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ma </a:t>
            </a:r>
            <a:r>
              <a:rPr lang="en-US" dirty="0" err="1" smtClean="0"/>
              <a:t>trân</a:t>
            </a:r>
            <a:r>
              <a:rPr lang="en-US" dirty="0" smtClean="0"/>
              <a:t> A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b="1" dirty="0" smtClean="0"/>
              <a:t>gradient </a:t>
            </a:r>
            <a:r>
              <a:rPr lang="en-US" b="1" dirty="0" err="1" smtClean="0"/>
              <a:t>của</a:t>
            </a:r>
            <a:r>
              <a:rPr lang="en-US" b="1" dirty="0" smtClean="0"/>
              <a:t> f </a:t>
            </a:r>
            <a:r>
              <a:rPr lang="en-US" b="1" dirty="0" err="1" smtClean="0"/>
              <a:t>theo</a:t>
            </a:r>
            <a:r>
              <a:rPr lang="en-US" b="1" dirty="0" smtClean="0"/>
              <a:t> ma </a:t>
            </a:r>
            <a:r>
              <a:rPr lang="en-US" b="1" dirty="0" err="1" smtClean="0"/>
              <a:t>trận</a:t>
            </a:r>
            <a:r>
              <a:rPr lang="en-US" b="1" dirty="0" smtClean="0"/>
              <a:t> A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ma </a:t>
            </a:r>
            <a:r>
              <a:rPr lang="en-US" dirty="0" err="1" smtClean="0"/>
              <a:t>trận</a:t>
            </a:r>
            <a:r>
              <a:rPr lang="en-US" dirty="0" smtClean="0"/>
              <a:t> </a:t>
            </a:r>
            <a:r>
              <a:rPr lang="en-US" dirty="0" err="1" smtClean="0"/>
              <a:t>đạo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riêng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6517" y="1954292"/>
            <a:ext cx="1917700" cy="419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033" y="3211734"/>
            <a:ext cx="6311900" cy="1892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0033" y="5537200"/>
            <a:ext cx="2755900" cy="86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711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Đại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tuyến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= </a:t>
            </a:r>
            <a:r>
              <a:rPr lang="en-US" dirty="0" err="1" smtClean="0"/>
              <a:t>Tuyến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+ </a:t>
            </a:r>
            <a:r>
              <a:rPr lang="en-US" dirty="0" err="1" smtClean="0"/>
              <a:t>Đại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endParaRPr lang="en-US" dirty="0" smtClean="0"/>
          </a:p>
          <a:p>
            <a:pPr lvl="1"/>
            <a:r>
              <a:rPr lang="en-US" dirty="0" err="1" smtClean="0"/>
              <a:t>Tuyến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(linear): </a:t>
            </a:r>
            <a:r>
              <a:rPr lang="en-US" dirty="0" err="1" smtClean="0"/>
              <a:t>thẳng</a:t>
            </a:r>
            <a:r>
              <a:rPr lang="en-US" dirty="0" smtClean="0"/>
              <a:t> (straight), </a:t>
            </a:r>
            <a:r>
              <a:rPr lang="en-US" dirty="0" err="1" smtClean="0"/>
              <a:t>phẳng</a:t>
            </a:r>
            <a:endParaRPr lang="en-US" dirty="0"/>
          </a:p>
          <a:p>
            <a:pPr lvl="1"/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(</a:t>
            </a:r>
            <a:r>
              <a:rPr lang="en-US" dirty="0" err="1" smtClean="0"/>
              <a:t>x,y</a:t>
            </a:r>
            <a:r>
              <a:rPr lang="en-US" dirty="0" smtClean="0"/>
              <a:t>)  </a:t>
            </a:r>
            <a:r>
              <a:rPr lang="en-US" dirty="0" err="1" smtClean="0"/>
              <a:t>thoả</a:t>
            </a:r>
            <a:r>
              <a:rPr lang="en-US" dirty="0" smtClean="0"/>
              <a:t>: y = ax + b</a:t>
            </a:r>
          </a:p>
          <a:p>
            <a:pPr lvl="1"/>
            <a:r>
              <a:rPr lang="en-US" dirty="0" err="1" smtClean="0"/>
              <a:t>Mối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bậc</a:t>
            </a:r>
            <a:r>
              <a:rPr lang="en-US" dirty="0" smtClean="0"/>
              <a:t> (</a:t>
            </a:r>
            <a:r>
              <a:rPr lang="en-US" dirty="0" err="1" smtClean="0"/>
              <a:t>luỹ</a:t>
            </a:r>
            <a:r>
              <a:rPr lang="en-US" dirty="0" smtClean="0"/>
              <a:t> </a:t>
            </a:r>
            <a:r>
              <a:rPr lang="en-US" dirty="0" err="1" smtClean="0"/>
              <a:t>thừa</a:t>
            </a:r>
            <a:r>
              <a:rPr lang="en-US" dirty="0" smtClean="0"/>
              <a:t> )</a:t>
            </a:r>
            <a:r>
              <a:rPr lang="en-US" dirty="0" err="1" smtClean="0"/>
              <a:t>cao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= 1</a:t>
            </a:r>
          </a:p>
          <a:p>
            <a:pPr lvl="1"/>
            <a:r>
              <a:rPr lang="en-US" dirty="0" err="1" smtClean="0"/>
              <a:t>Đại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(algebra):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nhiên</a:t>
            </a:r>
            <a:r>
              <a:rPr lang="en-US" dirty="0" smtClean="0"/>
              <a:t>,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,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,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phức</a:t>
            </a:r>
            <a:endParaRPr lang="en-US" dirty="0" smtClean="0"/>
          </a:p>
          <a:p>
            <a:r>
              <a:rPr lang="en-US" dirty="0" smtClean="0"/>
              <a:t>ĐSTT </a:t>
            </a:r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diễn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thao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tuyến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, </a:t>
            </a: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diễn</a:t>
            </a:r>
            <a:r>
              <a:rPr lang="en-US" dirty="0" smtClean="0"/>
              <a:t> </a:t>
            </a:r>
            <a:r>
              <a:rPr lang="en-US" dirty="0" err="1" smtClean="0"/>
              <a:t>gọn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: Ax  = b </a:t>
            </a:r>
            <a:r>
              <a:rPr lang="en-US" dirty="0" err="1" smtClean="0"/>
              <a:t>với</a:t>
            </a:r>
            <a:r>
              <a:rPr lang="en-US" dirty="0" smtClean="0"/>
              <a:t>:</a:t>
            </a:r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826" y="4614869"/>
            <a:ext cx="3441700" cy="736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4858" y="5889732"/>
            <a:ext cx="4711700" cy="90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62093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ma </a:t>
            </a:r>
            <a:r>
              <a:rPr lang="en-US" dirty="0" err="1" smtClean="0"/>
              <a:t>trận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Gradient (ma </a:t>
            </a:r>
            <a:r>
              <a:rPr lang="en-US" dirty="0" err="1" smtClean="0"/>
              <a:t>trận</a:t>
            </a:r>
            <a:r>
              <a:rPr lang="en-US" dirty="0" smtClean="0"/>
              <a:t> </a:t>
            </a:r>
            <a:r>
              <a:rPr lang="en-US" dirty="0" err="1" smtClean="0"/>
              <a:t>đạo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riêng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Chú</a:t>
            </a:r>
            <a:r>
              <a:rPr lang="en-US" dirty="0" smtClean="0"/>
              <a:t> </a:t>
            </a:r>
            <a:r>
              <a:rPr lang="en-US" dirty="0" err="1" smtClean="0"/>
              <a:t>ý</a:t>
            </a:r>
            <a:r>
              <a:rPr lang="en-US" dirty="0" smtClean="0"/>
              <a:t> </a:t>
            </a:r>
            <a:r>
              <a:rPr lang="en-US" dirty="0" err="1" smtClean="0"/>
              <a:t>rằng</a:t>
            </a:r>
            <a:r>
              <a:rPr lang="en-US" dirty="0" smtClean="0"/>
              <a:t> </a:t>
            </a:r>
            <a:r>
              <a:rPr lang="en-US" dirty="0" err="1" smtClean="0"/>
              <a:t>kích</a:t>
            </a:r>
            <a:r>
              <a:rPr lang="en-US" dirty="0" smtClean="0"/>
              <a:t> </a:t>
            </a:r>
            <a:r>
              <a:rPr lang="en-US" dirty="0" err="1" smtClean="0"/>
              <a:t>thước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gradient </a:t>
            </a:r>
            <a:r>
              <a:rPr lang="en-US" dirty="0" err="1" smtClean="0"/>
              <a:t>của</a:t>
            </a:r>
            <a:r>
              <a:rPr lang="en-US" dirty="0" smtClean="0"/>
              <a:t> f </a:t>
            </a:r>
            <a:r>
              <a:rPr lang="en-US" dirty="0" err="1" smtClean="0"/>
              <a:t>theo</a:t>
            </a:r>
            <a:r>
              <a:rPr lang="en-US" dirty="0" smtClean="0"/>
              <a:t> A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kích</a:t>
            </a:r>
            <a:r>
              <a:rPr lang="en-US" dirty="0" smtClean="0"/>
              <a:t> </a:t>
            </a:r>
            <a:r>
              <a:rPr lang="en-US" dirty="0" err="1" smtClean="0"/>
              <a:t>thước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A. </a:t>
            </a:r>
            <a:r>
              <a:rPr lang="en-US" dirty="0" err="1" smtClean="0"/>
              <a:t>Nếu</a:t>
            </a:r>
            <a:r>
              <a:rPr lang="en-US" dirty="0" smtClean="0"/>
              <a:t> A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véc-tơ</a:t>
            </a:r>
            <a:r>
              <a:rPr lang="en-US" dirty="0" smtClean="0"/>
              <a:t> 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411480" lvl="1" indent="0">
              <a:buNone/>
            </a:pPr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Ta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lấy</a:t>
            </a:r>
            <a:r>
              <a:rPr lang="en-US" dirty="0" smtClean="0"/>
              <a:t> gradient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(real-valued function). </a:t>
            </a: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ta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lấy</a:t>
            </a:r>
            <a:r>
              <a:rPr lang="en-US" dirty="0" smtClean="0"/>
              <a:t> gradient </a:t>
            </a:r>
            <a:r>
              <a:rPr lang="en-US" dirty="0" err="1" smtClean="0"/>
              <a:t>của</a:t>
            </a:r>
            <a:r>
              <a:rPr lang="en-US" dirty="0" smtClean="0"/>
              <a:t> Ax </a:t>
            </a:r>
            <a:r>
              <a:rPr lang="en-US" dirty="0" err="1" smtClean="0"/>
              <a:t>theo</a:t>
            </a:r>
            <a:r>
              <a:rPr lang="en-US" dirty="0" smtClean="0"/>
              <a:t> x.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0775" y="2372708"/>
            <a:ext cx="901700" cy="330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7947" y="2821837"/>
            <a:ext cx="2072157" cy="153873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2200" y="5384800"/>
            <a:ext cx="4647712" cy="911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097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ma </a:t>
            </a:r>
            <a:r>
              <a:rPr lang="en-US" dirty="0" err="1" smtClean="0"/>
              <a:t>trận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Hessian (ma </a:t>
            </a:r>
            <a:r>
              <a:rPr lang="en-US" dirty="0" err="1" smtClean="0"/>
              <a:t>trận</a:t>
            </a:r>
            <a:r>
              <a:rPr lang="en-US" dirty="0" smtClean="0"/>
              <a:t> </a:t>
            </a:r>
            <a:r>
              <a:rPr lang="en-US" dirty="0" err="1" smtClean="0"/>
              <a:t>đạo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riêng</a:t>
            </a:r>
            <a:r>
              <a:rPr lang="en-US" dirty="0" smtClean="0"/>
              <a:t> </a:t>
            </a:r>
            <a:r>
              <a:rPr lang="en-US" dirty="0" err="1" smtClean="0"/>
              <a:t>bậc</a:t>
            </a:r>
            <a:r>
              <a:rPr lang="en-US" dirty="0" smtClean="0"/>
              <a:t> </a:t>
            </a:r>
            <a:r>
              <a:rPr lang="en-US" dirty="0" err="1" smtClean="0"/>
              <a:t>hai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Giả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                                 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véc-tơ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n </a:t>
            </a:r>
            <a:r>
              <a:rPr lang="en-US" dirty="0" err="1" smtClean="0"/>
              <a:t>chiều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Ma </a:t>
            </a:r>
            <a:r>
              <a:rPr lang="en-US" dirty="0" err="1" smtClean="0"/>
              <a:t>trận</a:t>
            </a:r>
            <a:r>
              <a:rPr lang="en-US" dirty="0" smtClean="0"/>
              <a:t> Hessian </a:t>
            </a:r>
            <a:r>
              <a:rPr lang="en-US" dirty="0" err="1" smtClean="0"/>
              <a:t>theo</a:t>
            </a:r>
            <a:r>
              <a:rPr lang="en-US" dirty="0" smtClean="0"/>
              <a:t> x, 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                    </a:t>
            </a:r>
            <a:r>
              <a:rPr lang="en-US" dirty="0" err="1" smtClean="0"/>
              <a:t>là</a:t>
            </a:r>
            <a:r>
              <a:rPr lang="en-US" dirty="0" smtClean="0"/>
              <a:t> ma </a:t>
            </a:r>
            <a:r>
              <a:rPr lang="en-US" dirty="0" err="1" smtClean="0"/>
              <a:t>trận</a:t>
            </a:r>
            <a:r>
              <a:rPr lang="en-US" dirty="0" smtClean="0"/>
              <a:t> </a:t>
            </a:r>
            <a:r>
              <a:rPr lang="en-US" dirty="0" err="1" smtClean="0"/>
              <a:t>đạo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riêng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Ma </a:t>
            </a:r>
            <a:r>
              <a:rPr lang="en-US" dirty="0" err="1" smtClean="0"/>
              <a:t>trận</a:t>
            </a:r>
            <a:r>
              <a:rPr lang="en-US" dirty="0" smtClean="0"/>
              <a:t> Hessian </a:t>
            </a:r>
            <a:r>
              <a:rPr lang="en-US" dirty="0" err="1" smtClean="0"/>
              <a:t>luôn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xứng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1581" y="2000410"/>
            <a:ext cx="1549400" cy="393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3100" y="2665685"/>
            <a:ext cx="1066800" cy="444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8321" y="3492009"/>
            <a:ext cx="66040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859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Gradient </a:t>
            </a:r>
            <a:r>
              <a:rPr lang="en-US" dirty="0" err="1" smtClean="0"/>
              <a:t>và</a:t>
            </a:r>
            <a:r>
              <a:rPr lang="en-US" dirty="0" smtClean="0"/>
              <a:t> Hessian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/>
              <a:t> </a:t>
            </a:r>
            <a:r>
              <a:rPr lang="en-US" dirty="0" err="1" smtClean="0"/>
              <a:t>tuyến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Cho </a:t>
            </a:r>
            <a:r>
              <a:rPr lang="en-US" dirty="0" err="1" smtClean="0"/>
              <a:t>véc-tơ</a:t>
            </a:r>
            <a:r>
              <a:rPr lang="en-US" dirty="0" smtClean="0"/>
              <a:t>                 , </a:t>
            </a:r>
            <a:r>
              <a:rPr lang="en-US" dirty="0" err="1" smtClean="0"/>
              <a:t>xét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                                                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véc-tơ</a:t>
            </a:r>
            <a:r>
              <a:rPr lang="en-US" dirty="0" smtClean="0"/>
              <a:t> </a:t>
            </a:r>
            <a:r>
              <a:rPr lang="en-US" dirty="0" err="1" smtClean="0"/>
              <a:t>hằng</a:t>
            </a:r>
            <a:r>
              <a:rPr lang="en-US" dirty="0" smtClean="0"/>
              <a:t>                      hay: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Đạo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riêng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f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x</a:t>
            </a:r>
            <a:r>
              <a:rPr lang="en-US" baseline="-25000" dirty="0" err="1" smtClean="0"/>
              <a:t>k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pPr marL="114300" indent="0">
              <a:buNone/>
            </a:pPr>
            <a:endParaRPr lang="en-US" dirty="0" smtClean="0"/>
          </a:p>
          <a:p>
            <a:r>
              <a:rPr lang="en-US" dirty="0" err="1" smtClean="0"/>
              <a:t>Suy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0097" y="1577920"/>
            <a:ext cx="1473200" cy="495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8975" y="1992147"/>
            <a:ext cx="850900" cy="406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7139" y="2331707"/>
            <a:ext cx="2095500" cy="1016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82525" y="4067560"/>
            <a:ext cx="3314700" cy="965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47539" y="5414552"/>
            <a:ext cx="1435100" cy="4699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42575" y="1585720"/>
            <a:ext cx="889000" cy="43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526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Gradient </a:t>
            </a:r>
            <a:r>
              <a:rPr lang="en-US" dirty="0" err="1" smtClean="0"/>
              <a:t>và</a:t>
            </a:r>
            <a:r>
              <a:rPr lang="en-US" dirty="0" smtClean="0"/>
              <a:t> Hessian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/>
              <a:t> </a:t>
            </a:r>
            <a:r>
              <a:rPr lang="en-US" dirty="0" err="1" smtClean="0"/>
              <a:t>tuyến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Xét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/>
              <a:t> </a:t>
            </a:r>
            <a:r>
              <a:rPr lang="en-US" dirty="0" smtClean="0"/>
              <a:t>                              </a:t>
            </a:r>
            <a:r>
              <a:rPr lang="en-US" dirty="0" err="1" smtClean="0"/>
              <a:t>với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Đạo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riêng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f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x</a:t>
            </a:r>
            <a:r>
              <a:rPr lang="en-US" baseline="-25000" dirty="0" err="1" smtClean="0"/>
              <a:t>k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:</a:t>
            </a:r>
            <a:endParaRPr lang="en-US" dirty="0"/>
          </a:p>
          <a:p>
            <a:endParaRPr lang="en-US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5329" y="1621654"/>
            <a:ext cx="1676400" cy="3937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3511" y="1621654"/>
            <a:ext cx="889000" cy="4191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5329" y="2227012"/>
            <a:ext cx="2819400" cy="9398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6441" y="3820985"/>
            <a:ext cx="6598117" cy="279891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98511" y="6251595"/>
            <a:ext cx="2032000" cy="368300"/>
          </a:xfrm>
          <a:prstGeom prst="rect">
            <a:avLst/>
          </a:prstGeom>
          <a:ln w="38100" cmpd="sng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749415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Gradient </a:t>
            </a:r>
            <a:r>
              <a:rPr lang="en-US" dirty="0" err="1" smtClean="0"/>
              <a:t>và</a:t>
            </a:r>
            <a:r>
              <a:rPr lang="en-US" dirty="0" smtClean="0"/>
              <a:t> Hessian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/>
              <a:t> </a:t>
            </a:r>
            <a:r>
              <a:rPr lang="en-US" dirty="0" err="1" smtClean="0"/>
              <a:t>tuyến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Xét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/>
              <a:t> </a:t>
            </a:r>
            <a:r>
              <a:rPr lang="en-US" dirty="0" smtClean="0"/>
              <a:t>                              </a:t>
            </a:r>
            <a:r>
              <a:rPr lang="en-US" dirty="0" err="1" smtClean="0"/>
              <a:t>với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Hessian </a:t>
            </a:r>
            <a:r>
              <a:rPr lang="en-US" dirty="0" err="1" smtClean="0"/>
              <a:t>của</a:t>
            </a:r>
            <a:r>
              <a:rPr lang="en-US" dirty="0" smtClean="0"/>
              <a:t> f:</a:t>
            </a:r>
            <a:endParaRPr lang="en-US" dirty="0"/>
          </a:p>
          <a:p>
            <a:endParaRPr lang="en-US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5329" y="1621654"/>
            <a:ext cx="1676400" cy="3937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3511" y="1621654"/>
            <a:ext cx="889000" cy="4191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5329" y="2227012"/>
            <a:ext cx="2819400" cy="939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0100" y="3922335"/>
            <a:ext cx="7277100" cy="952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92879" y="5224703"/>
            <a:ext cx="1917700" cy="393700"/>
          </a:xfrm>
          <a:prstGeom prst="rect">
            <a:avLst/>
          </a:prstGeom>
          <a:ln w="38100" cmpd="sng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832562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Gradient </a:t>
            </a:r>
            <a:r>
              <a:rPr lang="en-US" dirty="0" err="1" smtClean="0"/>
              <a:t>và</a:t>
            </a:r>
            <a:r>
              <a:rPr lang="en-US" dirty="0" smtClean="0"/>
              <a:t> Hessian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/>
              <a:t> </a:t>
            </a:r>
            <a:r>
              <a:rPr lang="en-US" dirty="0" err="1" smtClean="0"/>
              <a:t>tuyến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Tóm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399" y="2231003"/>
            <a:ext cx="4432300" cy="153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831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khảo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Andrew Ng, Linear </a:t>
            </a:r>
            <a:r>
              <a:rPr lang="en-US" dirty="0"/>
              <a:t>Algebra Review and </a:t>
            </a:r>
            <a:r>
              <a:rPr lang="en-US" dirty="0" smtClean="0"/>
              <a:t>Reference, </a:t>
            </a:r>
            <a:r>
              <a:rPr lang="en-US" i="1" dirty="0" smtClean="0"/>
              <a:t>Course notes</a:t>
            </a:r>
            <a:r>
              <a:rPr lang="en-US" dirty="0" smtClean="0"/>
              <a:t>, 2014.</a:t>
            </a:r>
            <a:endParaRPr lang="en-US" dirty="0"/>
          </a:p>
          <a:p>
            <a:r>
              <a:rPr lang="en-US" dirty="0"/>
              <a:t>Gerard </a:t>
            </a:r>
            <a:r>
              <a:rPr lang="en-US" dirty="0" err="1"/>
              <a:t>Cornuejols</a:t>
            </a:r>
            <a:r>
              <a:rPr lang="en-US" dirty="0"/>
              <a:t>, Michael Trick, Quantitative Methods for the Management Science (Chapter 1</a:t>
            </a:r>
            <a:r>
              <a:rPr lang="en-US" dirty="0" smtClean="0"/>
              <a:t>)</a:t>
            </a:r>
            <a:r>
              <a:rPr lang="en-US" dirty="0"/>
              <a:t>, </a:t>
            </a:r>
            <a:r>
              <a:rPr lang="en-US" i="1" dirty="0"/>
              <a:t>Course Notes</a:t>
            </a:r>
            <a:r>
              <a:rPr lang="en-US" dirty="0"/>
              <a:t>, 1998</a:t>
            </a:r>
            <a:r>
              <a:rPr lang="en-US" dirty="0" smtClean="0"/>
              <a:t>.</a:t>
            </a:r>
          </a:p>
          <a:p>
            <a:r>
              <a:rPr lang="en-US" dirty="0"/>
              <a:t>S. Friedberg, A. </a:t>
            </a:r>
            <a:r>
              <a:rPr lang="en-US" dirty="0" err="1"/>
              <a:t>Insel</a:t>
            </a:r>
            <a:r>
              <a:rPr lang="en-US" dirty="0"/>
              <a:t>, L. Spence, </a:t>
            </a:r>
            <a:r>
              <a:rPr lang="en-US" i="1" dirty="0"/>
              <a:t>Linear algebra</a:t>
            </a:r>
            <a:r>
              <a:rPr lang="en-US" dirty="0"/>
              <a:t>, third edition, Prentice </a:t>
            </a:r>
            <a:r>
              <a:rPr lang="en-US" dirty="0" smtClean="0"/>
              <a:t>Hall.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906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                        : ma </a:t>
            </a:r>
            <a:r>
              <a:rPr lang="en-US" dirty="0" err="1" smtClean="0"/>
              <a:t>trận</a:t>
            </a:r>
            <a:r>
              <a:rPr lang="en-US" dirty="0" smtClean="0"/>
              <a:t> m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n </a:t>
            </a:r>
            <a:r>
              <a:rPr lang="en-US" dirty="0" err="1" smtClean="0"/>
              <a:t>cột</a:t>
            </a:r>
            <a:r>
              <a:rPr lang="en-US" dirty="0" smtClean="0"/>
              <a:t>,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A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.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: </a:t>
            </a:r>
            <a:r>
              <a:rPr lang="en-US" dirty="0" err="1" smtClean="0"/>
              <a:t>véc-tơ</a:t>
            </a:r>
            <a:r>
              <a:rPr lang="en-US" dirty="0" smtClean="0"/>
              <a:t> n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hay n </a:t>
            </a:r>
            <a:r>
              <a:rPr lang="en-US" dirty="0" err="1" smtClean="0"/>
              <a:t>chiều</a:t>
            </a:r>
            <a:r>
              <a:rPr lang="en-US" dirty="0" smtClean="0"/>
              <a:t>. Theo </a:t>
            </a:r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ước</a:t>
            </a:r>
            <a:r>
              <a:rPr lang="en-US" dirty="0" smtClean="0"/>
              <a:t>,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véc-tơ</a:t>
            </a:r>
            <a:r>
              <a:rPr lang="en-US" dirty="0" smtClean="0"/>
              <a:t> n </a:t>
            </a:r>
            <a:r>
              <a:rPr lang="en-US" dirty="0" err="1" smtClean="0"/>
              <a:t>chiều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ma </a:t>
            </a:r>
            <a:r>
              <a:rPr lang="en-US" dirty="0" err="1" smtClean="0"/>
              <a:t>trận</a:t>
            </a:r>
            <a:r>
              <a:rPr lang="en-US" dirty="0" smtClean="0"/>
              <a:t> n </a:t>
            </a:r>
            <a:r>
              <a:rPr lang="en-US" dirty="0" err="1" smtClean="0"/>
              <a:t>hàng</a:t>
            </a:r>
            <a:r>
              <a:rPr lang="en-US" dirty="0" smtClean="0"/>
              <a:t> 1 </a:t>
            </a:r>
            <a:r>
              <a:rPr lang="en-US" dirty="0" err="1" smtClean="0"/>
              <a:t>cột</a:t>
            </a:r>
            <a:r>
              <a:rPr lang="en-US" dirty="0" smtClean="0"/>
              <a:t>,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véc-tơ</a:t>
            </a:r>
            <a:r>
              <a:rPr lang="en-US" dirty="0" smtClean="0"/>
              <a:t> </a:t>
            </a:r>
            <a:r>
              <a:rPr lang="en-US" dirty="0" err="1" smtClean="0"/>
              <a:t>cột</a:t>
            </a:r>
            <a:r>
              <a:rPr lang="en-US" dirty="0" smtClean="0"/>
              <a:t>.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muốn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diễn</a:t>
            </a:r>
            <a:r>
              <a:rPr lang="en-US" dirty="0" smtClean="0"/>
              <a:t> </a:t>
            </a:r>
            <a:r>
              <a:rPr lang="en-US" dirty="0" err="1" smtClean="0"/>
              <a:t>véc-tơ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véc-tơ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ta 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: </a:t>
            </a:r>
            <a:r>
              <a:rPr lang="en-US" dirty="0" err="1" smtClean="0"/>
              <a:t>x</a:t>
            </a:r>
            <a:r>
              <a:rPr lang="en-US" baseline="30000" dirty="0" err="1" smtClean="0"/>
              <a:t>T</a:t>
            </a:r>
            <a:r>
              <a:rPr lang="en-US" dirty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x’ (</a:t>
            </a:r>
            <a:r>
              <a:rPr lang="en-US" dirty="0" err="1" smtClean="0"/>
              <a:t>x</a:t>
            </a:r>
            <a:r>
              <a:rPr lang="en-US" baseline="30000" dirty="0" err="1" smtClean="0"/>
              <a:t>T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x).</a:t>
            </a:r>
          </a:p>
          <a:p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thứ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véc-tơ</a:t>
            </a:r>
            <a:r>
              <a:rPr lang="en-US" dirty="0" smtClean="0"/>
              <a:t> x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x</a:t>
            </a:r>
            <a:r>
              <a:rPr lang="en-US" baseline="-25000" dirty="0" smtClean="0"/>
              <a:t>i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625" y="1583488"/>
            <a:ext cx="1485900" cy="444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625" y="2386212"/>
            <a:ext cx="1028700" cy="368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6148" y="4381500"/>
            <a:ext cx="1689100" cy="191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473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ở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cột</a:t>
            </a:r>
            <a:r>
              <a:rPr lang="en-US" dirty="0" smtClean="0"/>
              <a:t> j </a:t>
            </a:r>
            <a:r>
              <a:rPr lang="en-US" dirty="0" err="1" smtClean="0"/>
              <a:t>của</a:t>
            </a:r>
            <a:r>
              <a:rPr lang="en-US" dirty="0" smtClean="0"/>
              <a:t> ma </a:t>
            </a:r>
            <a:r>
              <a:rPr lang="en-US" dirty="0" err="1" smtClean="0"/>
              <a:t>trận</a:t>
            </a:r>
            <a:r>
              <a:rPr lang="en-US" dirty="0" smtClean="0"/>
              <a:t> A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a</a:t>
            </a:r>
            <a:r>
              <a:rPr lang="en-US" baseline="-25000" dirty="0" err="1" smtClean="0"/>
              <a:t>ij</a:t>
            </a:r>
            <a:r>
              <a:rPr lang="en-US" dirty="0" smtClean="0"/>
              <a:t> </a:t>
            </a:r>
            <a:r>
              <a:rPr lang="en-US" dirty="0" err="1" smtClean="0"/>
              <a:t>hoặcA</a:t>
            </a:r>
            <a:r>
              <a:rPr lang="en-US" baseline="-25000" dirty="0" err="1" smtClean="0"/>
              <a:t>ij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A</a:t>
            </a:r>
            <a:r>
              <a:rPr lang="en-US" baseline="-25000" dirty="0" err="1" smtClean="0"/>
              <a:t>i,j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114300" indent="0">
              <a:buNone/>
            </a:pPr>
            <a:endParaRPr lang="en-US" dirty="0" smtClean="0"/>
          </a:p>
          <a:p>
            <a:r>
              <a:rPr lang="en-US" dirty="0" err="1" smtClean="0"/>
              <a:t>Cột</a:t>
            </a:r>
            <a:r>
              <a:rPr lang="en-US" dirty="0" smtClean="0"/>
              <a:t> j </a:t>
            </a:r>
            <a:r>
              <a:rPr lang="en-US" dirty="0" err="1" smtClean="0"/>
              <a:t>của</a:t>
            </a:r>
            <a:r>
              <a:rPr lang="en-US" dirty="0" smtClean="0"/>
              <a:t> ma </a:t>
            </a:r>
            <a:r>
              <a:rPr lang="en-US" dirty="0" err="1" smtClean="0"/>
              <a:t>trận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: </a:t>
            </a:r>
            <a:r>
              <a:rPr lang="en-US" dirty="0" err="1" smtClean="0"/>
              <a:t>a</a:t>
            </a:r>
            <a:r>
              <a:rPr lang="en-US" baseline="-25000" dirty="0" err="1" smtClean="0"/>
              <a:t>j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A</a:t>
            </a:r>
            <a:r>
              <a:rPr lang="en-US" baseline="-25000" dirty="0" err="1" smtClean="0"/>
              <a:t>:,j</a:t>
            </a:r>
            <a:endParaRPr lang="en-US" baseline="-25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133" y="2412254"/>
            <a:ext cx="4216400" cy="1854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1133" y="4990353"/>
            <a:ext cx="3467100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742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ma </a:t>
            </a:r>
            <a:r>
              <a:rPr lang="en-US" dirty="0" err="1" smtClean="0"/>
              <a:t>trận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: </a:t>
            </a:r>
            <a:r>
              <a:rPr lang="en-US" dirty="0" err="1" smtClean="0"/>
              <a:t>a</a:t>
            </a:r>
            <a:r>
              <a:rPr lang="en-US" baseline="-25000" dirty="0" err="1" smtClean="0"/>
              <a:t>i</a:t>
            </a:r>
            <a:r>
              <a:rPr lang="en-US" baseline="30000" dirty="0" err="1" smtClean="0"/>
              <a:t>T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A</a:t>
            </a:r>
            <a:r>
              <a:rPr lang="en-US" baseline="-25000" dirty="0" smtClean="0"/>
              <a:t>i,:</a:t>
            </a:r>
          </a:p>
          <a:p>
            <a:endParaRPr lang="en-US" dirty="0"/>
          </a:p>
          <a:p>
            <a:endParaRPr lang="en-US" dirty="0" smtClean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dirty="0" smtClean="0"/>
          </a:p>
          <a:p>
            <a:r>
              <a:rPr lang="en-US" dirty="0" err="1" smtClean="0"/>
              <a:t>Chú</a:t>
            </a:r>
            <a:r>
              <a:rPr lang="en-US" dirty="0" smtClean="0"/>
              <a:t> </a:t>
            </a:r>
            <a:r>
              <a:rPr lang="en-US" dirty="0" err="1" smtClean="0"/>
              <a:t>ý</a:t>
            </a:r>
            <a:r>
              <a:rPr lang="en-US" dirty="0" smtClean="0"/>
              <a:t>: a</a:t>
            </a:r>
            <a:r>
              <a:rPr lang="en-US" baseline="-25000" dirty="0" smtClean="0"/>
              <a:t>1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a</a:t>
            </a:r>
            <a:r>
              <a:rPr lang="en-US" baseline="-25000" dirty="0" smtClean="0"/>
              <a:t>1</a:t>
            </a:r>
            <a:r>
              <a:rPr lang="en-US" baseline="30000" dirty="0" smtClean="0"/>
              <a:t>T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cột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2 </a:t>
            </a:r>
            <a:r>
              <a:rPr lang="en-US" dirty="0" err="1" smtClean="0"/>
              <a:t>véc-tơ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 !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7265" y="2320365"/>
            <a:ext cx="2908300" cy="181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725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ma </a:t>
            </a:r>
            <a:r>
              <a:rPr lang="en-US" dirty="0" err="1" smtClean="0"/>
              <a:t>trận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hai</a:t>
            </a:r>
            <a:r>
              <a:rPr lang="en-US" dirty="0" smtClean="0"/>
              <a:t> ma </a:t>
            </a:r>
            <a:r>
              <a:rPr lang="en-US" dirty="0" err="1" smtClean="0"/>
              <a:t>trận</a:t>
            </a:r>
            <a:r>
              <a:rPr lang="en-US" dirty="0" smtClean="0"/>
              <a:t>                            </a:t>
            </a:r>
            <a:r>
              <a:rPr lang="en-US" dirty="0" err="1" smtClean="0"/>
              <a:t>và</a:t>
            </a:r>
            <a:r>
              <a:rPr lang="en-US" dirty="0" smtClean="0"/>
              <a:t>                          </a:t>
            </a:r>
            <a:r>
              <a:rPr lang="en-US" dirty="0" err="1" smtClean="0"/>
              <a:t>là</a:t>
            </a:r>
            <a:r>
              <a:rPr lang="en-US" dirty="0" smtClean="0"/>
              <a:t> ma </a:t>
            </a:r>
            <a:r>
              <a:rPr lang="en-US" dirty="0" err="1" smtClean="0"/>
              <a:t>trận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Chú</a:t>
            </a:r>
            <a:r>
              <a:rPr lang="en-US" dirty="0" smtClean="0"/>
              <a:t> </a:t>
            </a:r>
            <a:r>
              <a:rPr lang="en-US" dirty="0" err="1" smtClean="0"/>
              <a:t>ý</a:t>
            </a:r>
            <a:r>
              <a:rPr lang="en-US" dirty="0" smtClean="0"/>
              <a:t>: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hai</a:t>
            </a:r>
            <a:r>
              <a:rPr lang="en-US" dirty="0" smtClean="0"/>
              <a:t> ma </a:t>
            </a:r>
            <a:r>
              <a:rPr lang="en-US" dirty="0" err="1" smtClean="0"/>
              <a:t>trận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cột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ma </a:t>
            </a:r>
            <a:r>
              <a:rPr lang="en-US" dirty="0" err="1" smtClean="0"/>
              <a:t>trận</a:t>
            </a:r>
            <a:r>
              <a:rPr lang="en-US" dirty="0" smtClean="0"/>
              <a:t> A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ma </a:t>
            </a:r>
            <a:r>
              <a:rPr lang="en-US" dirty="0" err="1" smtClean="0"/>
              <a:t>trận</a:t>
            </a:r>
            <a:r>
              <a:rPr lang="en-US" dirty="0" smtClean="0"/>
              <a:t> B.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4582" y="1600200"/>
            <a:ext cx="1485900" cy="457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5900" y="1600200"/>
            <a:ext cx="1447800" cy="368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5947" y="2185147"/>
            <a:ext cx="2806700" cy="215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3597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2267</TotalTime>
  <Words>3027</Words>
  <Application>Microsoft Office PowerPoint</Application>
  <PresentationFormat>On-screen Show (4:3)</PresentationFormat>
  <Paragraphs>426</Paragraphs>
  <Slides>56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0" baseType="lpstr">
      <vt:lpstr>Arial</vt:lpstr>
      <vt:lpstr>Calibri</vt:lpstr>
      <vt:lpstr>Cambria</vt:lpstr>
      <vt:lpstr>Adjacency</vt:lpstr>
      <vt:lpstr>TOÁN CHO TIN HỌC</vt:lpstr>
      <vt:lpstr>Nội dung</vt:lpstr>
      <vt:lpstr>Đại số tuyến tính</vt:lpstr>
      <vt:lpstr>Đại số tuyến tính</vt:lpstr>
      <vt:lpstr>Khái niệm và ký pháp cơ bản</vt:lpstr>
      <vt:lpstr>Ký pháp cơ bản</vt:lpstr>
      <vt:lpstr>Ký pháp cơ bản</vt:lpstr>
      <vt:lpstr>Ký pháp cơ bản</vt:lpstr>
      <vt:lpstr>Phép nhân ma trận</vt:lpstr>
      <vt:lpstr>Tích hai véc-tơ</vt:lpstr>
      <vt:lpstr>Tích hai véc-tơ</vt:lpstr>
      <vt:lpstr>Tích ma trận và véc-tơ</vt:lpstr>
      <vt:lpstr>Tích ma trận và véc-tơ</vt:lpstr>
      <vt:lpstr>Tích véc-tơ và ma trận</vt:lpstr>
      <vt:lpstr>Tích véc-tơ và ma trận</vt:lpstr>
      <vt:lpstr>Tích ma trận-ma trận</vt:lpstr>
      <vt:lpstr>Tích ma trận-ma trận</vt:lpstr>
      <vt:lpstr>Tích ma trận</vt:lpstr>
      <vt:lpstr>Các phép toán và tính chất</vt:lpstr>
      <vt:lpstr>Phép chuyển vị (transpose)</vt:lpstr>
      <vt:lpstr>Ma trận đối xứng</vt:lpstr>
      <vt:lpstr>Vết (trace) của ma trận</vt:lpstr>
      <vt:lpstr>Chuẩn (norm)</vt:lpstr>
      <vt:lpstr>Chuẩn (norm)</vt:lpstr>
      <vt:lpstr>Chuẩn (norm)</vt:lpstr>
      <vt:lpstr>Độc lập tuyến tính và hạng</vt:lpstr>
      <vt:lpstr>Độc lập tuyến tính và hạng</vt:lpstr>
      <vt:lpstr>Độc lập tuyến tính và hạng</vt:lpstr>
      <vt:lpstr>Nghịch đảo (inverse)</vt:lpstr>
      <vt:lpstr>Nghịch đảo (inverse)</vt:lpstr>
      <vt:lpstr>Ma trận trực giao</vt:lpstr>
      <vt:lpstr>Range và Nullspace</vt:lpstr>
      <vt:lpstr>Range và Nullspace</vt:lpstr>
      <vt:lpstr>Range và Nullspace</vt:lpstr>
      <vt:lpstr>Range và Nullspace</vt:lpstr>
      <vt:lpstr>Định thức (Determinant)</vt:lpstr>
      <vt:lpstr>Định thức (Determinant)</vt:lpstr>
      <vt:lpstr>Định thức (Determinant)</vt:lpstr>
      <vt:lpstr>Định thức (Determinant)</vt:lpstr>
      <vt:lpstr>Dạng toàn phương</vt:lpstr>
      <vt:lpstr>Xác định dương</vt:lpstr>
      <vt:lpstr>Xác định dương</vt:lpstr>
      <vt:lpstr>Xác định dương</vt:lpstr>
      <vt:lpstr>Giá trị riêng và véc-tơ riêng</vt:lpstr>
      <vt:lpstr>Giá trị riêng và véc-tơ riêng</vt:lpstr>
      <vt:lpstr>Giá trị riêng và véc-tơ riêng của ma trận đối xứng</vt:lpstr>
      <vt:lpstr>Giá trị riêng và véc-tơ riêng của ma trận đối xứng</vt:lpstr>
      <vt:lpstr>Giá trị riêng và véc-tơ riêng của ma trận đối xứng</vt:lpstr>
      <vt:lpstr>Giải tích ma trận</vt:lpstr>
      <vt:lpstr>Giải tích ma trận</vt:lpstr>
      <vt:lpstr>Giải tích ma trận</vt:lpstr>
      <vt:lpstr>Gradient và Hessian của hàm tuyến tính và toàn phương</vt:lpstr>
      <vt:lpstr>Gradient và Hessian của hàm tuyến tính và toàn phương</vt:lpstr>
      <vt:lpstr>Gradient và Hessian của hàm tuyến tính và toàn phương</vt:lpstr>
      <vt:lpstr>Gradient và Hessian của hàm tuyến tính và toàn phương</vt:lpstr>
      <vt:lpstr>Tài liệu tham khảo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TOÁN CHO TIN HỌC</dc:title>
  <dc:creator>Khang</dc:creator>
  <cp:lastModifiedBy>USER</cp:lastModifiedBy>
  <cp:revision>367</cp:revision>
  <dcterms:created xsi:type="dcterms:W3CDTF">2015-03-18T01:17:55Z</dcterms:created>
  <dcterms:modified xsi:type="dcterms:W3CDTF">2018-03-12T03:57:07Z</dcterms:modified>
</cp:coreProperties>
</file>