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4" r:id="rId3"/>
    <p:sldId id="267" r:id="rId4"/>
    <p:sldId id="272" r:id="rId5"/>
    <p:sldId id="279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69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war L" initials="EL" lastIdx="1" clrIdx="0">
    <p:extLst>
      <p:ext uri="{19B8F6BF-5375-455C-9EA6-DF929625EA0E}">
        <p15:presenceInfo xmlns:p15="http://schemas.microsoft.com/office/powerpoint/2012/main" userId="b692ce58ff09c5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79A9-1A84-464C-82B9-5898D3824F04}" type="doc">
      <dgm:prSet loTypeId="urn:microsoft.com/office/officeart/2005/8/layout/default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972F2-4400-BB49-B167-6024450525D3}">
      <dgm:prSet/>
      <dgm:spPr/>
      <dgm:t>
        <a:bodyPr/>
        <a:lstStyle/>
        <a:p>
          <a:pPr rtl="0"/>
          <a:r>
            <a:rPr lang="en-US" dirty="0"/>
            <a:t>Exploratory Data Analysis</a:t>
          </a:r>
        </a:p>
      </dgm:t>
    </dgm:pt>
    <dgm:pt modelId="{F76EEF7E-6530-8F40-93DA-D58A02A616EE}" type="parTrans" cxnId="{C9F97331-D919-3041-AFBE-5370966C76D7}">
      <dgm:prSet/>
      <dgm:spPr/>
      <dgm:t>
        <a:bodyPr/>
        <a:lstStyle/>
        <a:p>
          <a:endParaRPr lang="en-US"/>
        </a:p>
      </dgm:t>
    </dgm:pt>
    <dgm:pt modelId="{66A50EE3-737C-9648-B764-E4D5B704DCB0}" type="sibTrans" cxnId="{C9F97331-D919-3041-AFBE-5370966C76D7}">
      <dgm:prSet/>
      <dgm:spPr/>
      <dgm:t>
        <a:bodyPr/>
        <a:lstStyle/>
        <a:p>
          <a:endParaRPr lang="en-US"/>
        </a:p>
      </dgm:t>
    </dgm:pt>
    <dgm:pt modelId="{D36A9639-ECDA-C84D-B60F-F6FEF2C2705F}">
      <dgm:prSet/>
      <dgm:spPr/>
      <dgm:t>
        <a:bodyPr/>
        <a:lstStyle/>
        <a:p>
          <a:pPr rtl="0"/>
          <a:r>
            <a:rPr lang="en-US" dirty="0"/>
            <a:t>Impute</a:t>
          </a:r>
        </a:p>
        <a:p>
          <a:pPr rtl="0"/>
          <a:r>
            <a:rPr lang="en-US" dirty="0"/>
            <a:t>Missing Values</a:t>
          </a:r>
        </a:p>
      </dgm:t>
    </dgm:pt>
    <dgm:pt modelId="{4AE87F06-54A5-8F4F-928D-FAF2C61D8520}" type="parTrans" cxnId="{C8153B4E-5825-7248-8515-68CCB1A4635B}">
      <dgm:prSet/>
      <dgm:spPr/>
      <dgm:t>
        <a:bodyPr/>
        <a:lstStyle/>
        <a:p>
          <a:endParaRPr lang="en-US"/>
        </a:p>
      </dgm:t>
    </dgm:pt>
    <dgm:pt modelId="{5FBAD744-5EDF-D04A-9433-EC3BCA6428A9}" type="sibTrans" cxnId="{C8153B4E-5825-7248-8515-68CCB1A4635B}">
      <dgm:prSet/>
      <dgm:spPr/>
      <dgm:t>
        <a:bodyPr/>
        <a:lstStyle/>
        <a:p>
          <a:endParaRPr lang="en-US"/>
        </a:p>
      </dgm:t>
    </dgm:pt>
    <dgm:pt modelId="{BD3EF510-D6E3-0D49-87C2-DE8BDEFDBDD0}">
      <dgm:prSet/>
      <dgm:spPr/>
      <dgm:t>
        <a:bodyPr/>
        <a:lstStyle/>
        <a:p>
          <a:pPr rtl="0"/>
          <a:r>
            <a:rPr lang="nl-NL" dirty="0"/>
            <a:t>Feature Engineering</a:t>
          </a:r>
        </a:p>
      </dgm:t>
    </dgm:pt>
    <dgm:pt modelId="{22E43561-09BD-BA4E-B6D9-D1B612C8EDDC}" type="parTrans" cxnId="{AF3272CF-D77A-5841-9349-2E583A3D1C77}">
      <dgm:prSet/>
      <dgm:spPr/>
      <dgm:t>
        <a:bodyPr/>
        <a:lstStyle/>
        <a:p>
          <a:endParaRPr lang="en-US"/>
        </a:p>
      </dgm:t>
    </dgm:pt>
    <dgm:pt modelId="{5AFE7917-E3F2-AB4F-B742-996A4890EAD3}" type="sibTrans" cxnId="{AF3272CF-D77A-5841-9349-2E583A3D1C77}">
      <dgm:prSet/>
      <dgm:spPr/>
      <dgm:t>
        <a:bodyPr/>
        <a:lstStyle/>
        <a:p>
          <a:endParaRPr lang="en-US"/>
        </a:p>
      </dgm:t>
    </dgm:pt>
    <dgm:pt modelId="{8D255B79-652E-3245-AC0E-A21CFC3F5504}">
      <dgm:prSet/>
      <dgm:spPr/>
      <dgm:t>
        <a:bodyPr/>
        <a:lstStyle/>
        <a:p>
          <a:pPr rtl="0"/>
          <a:r>
            <a:rPr lang="en-US" dirty="0"/>
            <a:t>Model Building &amp; Fine Tuning </a:t>
          </a:r>
        </a:p>
      </dgm:t>
    </dgm:pt>
    <dgm:pt modelId="{EE9E1CC5-0423-3147-AA81-37EAC6644BB6}" type="parTrans" cxnId="{94BA8A1A-E31B-1949-B8E6-E14408DDB724}">
      <dgm:prSet/>
      <dgm:spPr/>
      <dgm:t>
        <a:bodyPr/>
        <a:lstStyle/>
        <a:p>
          <a:endParaRPr lang="en-US"/>
        </a:p>
      </dgm:t>
    </dgm:pt>
    <dgm:pt modelId="{B4F604AA-1500-9E47-BBC0-31A7C1041183}" type="sibTrans" cxnId="{94BA8A1A-E31B-1949-B8E6-E14408DDB724}">
      <dgm:prSet/>
      <dgm:spPr/>
      <dgm:t>
        <a:bodyPr/>
        <a:lstStyle/>
        <a:p>
          <a:endParaRPr lang="en-US"/>
        </a:p>
      </dgm:t>
    </dgm:pt>
    <dgm:pt modelId="{85242C34-F3E2-2741-B56F-247F375312BD}" type="pres">
      <dgm:prSet presAssocID="{0A5979A9-1A84-464C-82B9-5898D3824F04}" presName="diagram" presStyleCnt="0">
        <dgm:presLayoutVars>
          <dgm:dir/>
          <dgm:resizeHandles val="exact"/>
        </dgm:presLayoutVars>
      </dgm:prSet>
      <dgm:spPr/>
    </dgm:pt>
    <dgm:pt modelId="{E55C6E9F-CFD6-B84F-97C1-4A3AE7706DA7}" type="pres">
      <dgm:prSet presAssocID="{CB5972F2-4400-BB49-B167-6024450525D3}" presName="node" presStyleLbl="node1" presStyleIdx="0" presStyleCnt="4">
        <dgm:presLayoutVars>
          <dgm:bulletEnabled val="1"/>
        </dgm:presLayoutVars>
      </dgm:prSet>
      <dgm:spPr/>
    </dgm:pt>
    <dgm:pt modelId="{6BA3E9BB-D3E1-7440-B325-4C005312A28D}" type="pres">
      <dgm:prSet presAssocID="{66A50EE3-737C-9648-B764-E4D5B704DCB0}" presName="sibTrans" presStyleCnt="0"/>
      <dgm:spPr/>
    </dgm:pt>
    <dgm:pt modelId="{5C30CDE0-0B25-B146-A0EA-ADDA225B349D}" type="pres">
      <dgm:prSet presAssocID="{D36A9639-ECDA-C84D-B60F-F6FEF2C2705F}" presName="node" presStyleLbl="node1" presStyleIdx="1" presStyleCnt="4">
        <dgm:presLayoutVars>
          <dgm:bulletEnabled val="1"/>
        </dgm:presLayoutVars>
      </dgm:prSet>
      <dgm:spPr/>
    </dgm:pt>
    <dgm:pt modelId="{7BC1DCE8-E5A6-3B47-84C4-58207EEC9EE7}" type="pres">
      <dgm:prSet presAssocID="{5FBAD744-5EDF-D04A-9433-EC3BCA6428A9}" presName="sibTrans" presStyleCnt="0"/>
      <dgm:spPr/>
    </dgm:pt>
    <dgm:pt modelId="{30750ED2-F392-C74E-8CF8-C89923FCA892}" type="pres">
      <dgm:prSet presAssocID="{BD3EF510-D6E3-0D49-87C2-DE8BDEFDBDD0}" presName="node" presStyleLbl="node1" presStyleIdx="2" presStyleCnt="4">
        <dgm:presLayoutVars>
          <dgm:bulletEnabled val="1"/>
        </dgm:presLayoutVars>
      </dgm:prSet>
      <dgm:spPr/>
    </dgm:pt>
    <dgm:pt modelId="{01069892-71DB-0349-A7B3-2C416E6CCD07}" type="pres">
      <dgm:prSet presAssocID="{5AFE7917-E3F2-AB4F-B742-996A4890EAD3}" presName="sibTrans" presStyleCnt="0"/>
      <dgm:spPr/>
    </dgm:pt>
    <dgm:pt modelId="{A468C2F7-659F-FC4F-932B-01234E22C63E}" type="pres">
      <dgm:prSet presAssocID="{8D255B79-652E-3245-AC0E-A21CFC3F5504}" presName="node" presStyleLbl="node1" presStyleIdx="3" presStyleCnt="4">
        <dgm:presLayoutVars>
          <dgm:bulletEnabled val="1"/>
        </dgm:presLayoutVars>
      </dgm:prSet>
      <dgm:spPr/>
    </dgm:pt>
  </dgm:ptLst>
  <dgm:cxnLst>
    <dgm:cxn modelId="{94BA8A1A-E31B-1949-B8E6-E14408DDB724}" srcId="{0A5979A9-1A84-464C-82B9-5898D3824F04}" destId="{8D255B79-652E-3245-AC0E-A21CFC3F5504}" srcOrd="3" destOrd="0" parTransId="{EE9E1CC5-0423-3147-AA81-37EAC6644BB6}" sibTransId="{B4F604AA-1500-9E47-BBC0-31A7C1041183}"/>
    <dgm:cxn modelId="{3BFC2B2A-1D57-884B-AF4D-578EAA99A441}" type="presOf" srcId="{CB5972F2-4400-BB49-B167-6024450525D3}" destId="{E55C6E9F-CFD6-B84F-97C1-4A3AE7706DA7}" srcOrd="0" destOrd="0" presId="urn:microsoft.com/office/officeart/2005/8/layout/default"/>
    <dgm:cxn modelId="{C9F97331-D919-3041-AFBE-5370966C76D7}" srcId="{0A5979A9-1A84-464C-82B9-5898D3824F04}" destId="{CB5972F2-4400-BB49-B167-6024450525D3}" srcOrd="0" destOrd="0" parTransId="{F76EEF7E-6530-8F40-93DA-D58A02A616EE}" sibTransId="{66A50EE3-737C-9648-B764-E4D5B704DCB0}"/>
    <dgm:cxn modelId="{D270E738-87F1-D64D-AB43-45141541EC59}" type="presOf" srcId="{0A5979A9-1A84-464C-82B9-5898D3824F04}" destId="{85242C34-F3E2-2741-B56F-247F375312BD}" srcOrd="0" destOrd="0" presId="urn:microsoft.com/office/officeart/2005/8/layout/default"/>
    <dgm:cxn modelId="{C8153B4E-5825-7248-8515-68CCB1A4635B}" srcId="{0A5979A9-1A84-464C-82B9-5898D3824F04}" destId="{D36A9639-ECDA-C84D-B60F-F6FEF2C2705F}" srcOrd="1" destOrd="0" parTransId="{4AE87F06-54A5-8F4F-928D-FAF2C61D8520}" sibTransId="{5FBAD744-5EDF-D04A-9433-EC3BCA6428A9}"/>
    <dgm:cxn modelId="{3523AE70-822A-E94C-8BF3-2BD6D7A5E871}" type="presOf" srcId="{D36A9639-ECDA-C84D-B60F-F6FEF2C2705F}" destId="{5C30CDE0-0B25-B146-A0EA-ADDA225B349D}" srcOrd="0" destOrd="0" presId="urn:microsoft.com/office/officeart/2005/8/layout/default"/>
    <dgm:cxn modelId="{2E6951A2-2DDF-6C4E-89B8-C130E089DAA2}" type="presOf" srcId="{BD3EF510-D6E3-0D49-87C2-DE8BDEFDBDD0}" destId="{30750ED2-F392-C74E-8CF8-C89923FCA892}" srcOrd="0" destOrd="0" presId="urn:microsoft.com/office/officeart/2005/8/layout/default"/>
    <dgm:cxn modelId="{AF3272CF-D77A-5841-9349-2E583A3D1C77}" srcId="{0A5979A9-1A84-464C-82B9-5898D3824F04}" destId="{BD3EF510-D6E3-0D49-87C2-DE8BDEFDBDD0}" srcOrd="2" destOrd="0" parTransId="{22E43561-09BD-BA4E-B6D9-D1B612C8EDDC}" sibTransId="{5AFE7917-E3F2-AB4F-B742-996A4890EAD3}"/>
    <dgm:cxn modelId="{DFAF59D2-12BB-7F41-810E-E5FBD83253BA}" type="presOf" srcId="{8D255B79-652E-3245-AC0E-A21CFC3F5504}" destId="{A468C2F7-659F-FC4F-932B-01234E22C63E}" srcOrd="0" destOrd="0" presId="urn:microsoft.com/office/officeart/2005/8/layout/default"/>
    <dgm:cxn modelId="{6C2ABF8C-02D2-EB4E-8E9D-3D7AB7DA930E}" type="presParOf" srcId="{85242C34-F3E2-2741-B56F-247F375312BD}" destId="{E55C6E9F-CFD6-B84F-97C1-4A3AE7706DA7}" srcOrd="0" destOrd="0" presId="urn:microsoft.com/office/officeart/2005/8/layout/default"/>
    <dgm:cxn modelId="{1B0FC151-68F5-334E-B1D8-8A5C446FE7B2}" type="presParOf" srcId="{85242C34-F3E2-2741-B56F-247F375312BD}" destId="{6BA3E9BB-D3E1-7440-B325-4C005312A28D}" srcOrd="1" destOrd="0" presId="urn:microsoft.com/office/officeart/2005/8/layout/default"/>
    <dgm:cxn modelId="{CD62C99C-F792-E84E-9F4B-2D03B243133B}" type="presParOf" srcId="{85242C34-F3E2-2741-B56F-247F375312BD}" destId="{5C30CDE0-0B25-B146-A0EA-ADDA225B349D}" srcOrd="2" destOrd="0" presId="urn:microsoft.com/office/officeart/2005/8/layout/default"/>
    <dgm:cxn modelId="{33E5CC1D-2758-FD42-BFA1-CF4BADE541D5}" type="presParOf" srcId="{85242C34-F3E2-2741-B56F-247F375312BD}" destId="{7BC1DCE8-E5A6-3B47-84C4-58207EEC9EE7}" srcOrd="3" destOrd="0" presId="urn:microsoft.com/office/officeart/2005/8/layout/default"/>
    <dgm:cxn modelId="{31020C08-F799-C944-8422-369DC487A552}" type="presParOf" srcId="{85242C34-F3E2-2741-B56F-247F375312BD}" destId="{30750ED2-F392-C74E-8CF8-C89923FCA892}" srcOrd="4" destOrd="0" presId="urn:microsoft.com/office/officeart/2005/8/layout/default"/>
    <dgm:cxn modelId="{69F0F3D4-4B95-8449-83F9-D1AE651DCB06}" type="presParOf" srcId="{85242C34-F3E2-2741-B56F-247F375312BD}" destId="{01069892-71DB-0349-A7B3-2C416E6CCD07}" srcOrd="5" destOrd="0" presId="urn:microsoft.com/office/officeart/2005/8/layout/default"/>
    <dgm:cxn modelId="{B4E2FABD-1700-DD47-BCA6-E01EC2FA4D1A}" type="presParOf" srcId="{85242C34-F3E2-2741-B56F-247F375312BD}" destId="{A468C2F7-659F-FC4F-932B-01234E22C63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C6E9F-CFD6-B84F-97C1-4A3AE7706DA7}">
      <dsp:nvSpPr>
        <dsp:cNvPr id="0" name=""/>
        <dsp:cNvSpPr/>
      </dsp:nvSpPr>
      <dsp:spPr>
        <a:xfrm>
          <a:off x="1158698" y="175"/>
          <a:ext cx="2422239" cy="1453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</a:t>
          </a:r>
        </a:p>
      </dsp:txBody>
      <dsp:txXfrm>
        <a:off x="1158698" y="175"/>
        <a:ext cx="2422239" cy="1453343"/>
      </dsp:txXfrm>
    </dsp:sp>
    <dsp:sp modelId="{5C30CDE0-0B25-B146-A0EA-ADDA225B349D}">
      <dsp:nvSpPr>
        <dsp:cNvPr id="0" name=""/>
        <dsp:cNvSpPr/>
      </dsp:nvSpPr>
      <dsp:spPr>
        <a:xfrm>
          <a:off x="3823161" y="175"/>
          <a:ext cx="2422239" cy="1453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Impute</a:t>
          </a:r>
        </a:p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Missing Values</a:t>
          </a:r>
        </a:p>
      </dsp:txBody>
      <dsp:txXfrm>
        <a:off x="3823161" y="175"/>
        <a:ext cx="2422239" cy="1453343"/>
      </dsp:txXfrm>
    </dsp:sp>
    <dsp:sp modelId="{30750ED2-F392-C74E-8CF8-C89923FCA892}">
      <dsp:nvSpPr>
        <dsp:cNvPr id="0" name=""/>
        <dsp:cNvSpPr/>
      </dsp:nvSpPr>
      <dsp:spPr>
        <a:xfrm>
          <a:off x="1158698" y="1695743"/>
          <a:ext cx="2422239" cy="1453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 dirty="0"/>
            <a:t>Feature Engineering</a:t>
          </a:r>
        </a:p>
      </dsp:txBody>
      <dsp:txXfrm>
        <a:off x="1158698" y="1695743"/>
        <a:ext cx="2422239" cy="1453343"/>
      </dsp:txXfrm>
    </dsp:sp>
    <dsp:sp modelId="{A468C2F7-659F-FC4F-932B-01234E22C63E}">
      <dsp:nvSpPr>
        <dsp:cNvPr id="0" name=""/>
        <dsp:cNvSpPr/>
      </dsp:nvSpPr>
      <dsp:spPr>
        <a:xfrm>
          <a:off x="3823161" y="1695743"/>
          <a:ext cx="2422239" cy="1453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Building &amp; Fine Tuning </a:t>
          </a:r>
        </a:p>
      </dsp:txBody>
      <dsp:txXfrm>
        <a:off x="3823161" y="1695743"/>
        <a:ext cx="2422239" cy="1453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5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7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2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9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4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8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9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E995-F513-4DDA-B7E8-CCD20EFC8D1D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CD575A-6DA5-4B9E-A5FB-F504FBF7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B2D5-9D95-497F-9C47-1FFBED3C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6967521" cy="2110234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Zillow’s Home Value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373E8-650E-4AAC-BEDC-F67B16D2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094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							</a:t>
            </a:r>
          </a:p>
          <a:p>
            <a:r>
              <a:rPr lang="en-IN" dirty="0"/>
              <a:t>						Abhishek Dhameja (</a:t>
            </a:r>
            <a:r>
              <a:rPr lang="en-US" dirty="0"/>
              <a:t>4868345770)</a:t>
            </a:r>
          </a:p>
          <a:p>
            <a:r>
              <a:rPr lang="en-US" dirty="0"/>
              <a:t>						Eswar (7534803085)</a:t>
            </a:r>
            <a:endParaRPr lang="en-IN" dirty="0"/>
          </a:p>
          <a:p>
            <a:r>
              <a:rPr lang="en-US" dirty="0"/>
              <a:t>					                 Deepti (1716400396)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82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6480-8962-4AF2-88CC-62CBBD4E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74" y="643467"/>
            <a:ext cx="7309851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13A21A-6440-4CD4-9FC7-9EB2C70204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0FE7A-1630-4D1A-9000-A0D4A48D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5" y="668693"/>
            <a:ext cx="7063409" cy="52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1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F3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1976F-03B1-4F23-902C-B664698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43467"/>
            <a:ext cx="730194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127" y="399534"/>
            <a:ext cx="6765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>
                <a:latin typeface="+mj-lt"/>
                <a:ea typeface="+mj-ea"/>
                <a:cs typeface="+mj-cs"/>
              </a:rPr>
              <a:t>Results</a:t>
            </a:r>
            <a:r>
              <a:rPr lang="en-US" sz="5400" dirty="0">
                <a:latin typeface="Comic Sans MS"/>
                <a:cs typeface="Comic Sans MS"/>
              </a:rPr>
              <a:t> </a:t>
            </a:r>
            <a:r>
              <a:rPr lang="en-US" sz="3200" cap="all" dirty="0">
                <a:latin typeface="+mj-lt"/>
                <a:ea typeface="+mj-ea"/>
                <a:cs typeface="+mj-cs"/>
              </a:rPr>
              <a:t>(MAE) </a:t>
            </a:r>
            <a:r>
              <a:rPr lang="en-US" sz="5400" dirty="0">
                <a:latin typeface="Comic Sans MS"/>
                <a:cs typeface="Comic Sans MS"/>
              </a:rPr>
              <a:t> 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596651-FE31-4021-9F80-AD0A617B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98490"/>
              </p:ext>
            </p:extLst>
          </p:nvPr>
        </p:nvGraphicFramePr>
        <p:xfrm>
          <a:off x="1073426" y="1720877"/>
          <a:ext cx="10522225" cy="414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007">
                  <a:extLst>
                    <a:ext uri="{9D8B030D-6E8A-4147-A177-3AD203B41FA5}">
                      <a16:colId xmlns:a16="http://schemas.microsoft.com/office/drawing/2014/main" val="3863450765"/>
                    </a:ext>
                  </a:extLst>
                </a:gridCol>
                <a:gridCol w="3021810">
                  <a:extLst>
                    <a:ext uri="{9D8B030D-6E8A-4147-A177-3AD203B41FA5}">
                      <a16:colId xmlns:a16="http://schemas.microsoft.com/office/drawing/2014/main" val="1929916048"/>
                    </a:ext>
                  </a:extLst>
                </a:gridCol>
                <a:gridCol w="3507408">
                  <a:extLst>
                    <a:ext uri="{9D8B030D-6E8A-4147-A177-3AD203B41FA5}">
                      <a16:colId xmlns:a16="http://schemas.microsoft.com/office/drawing/2014/main" val="2354887651"/>
                    </a:ext>
                  </a:extLst>
                </a:gridCol>
              </a:tblGrid>
              <a:tr h="554154">
                <a:tc>
                  <a:txBody>
                    <a:bodyPr/>
                    <a:lstStyle/>
                    <a:p>
                      <a:r>
                        <a:rPr lang="en-US" dirty="0"/>
                        <a:t>Imputation on transaction data`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Imputation on</a:t>
                      </a:r>
                    </a:p>
                    <a:p>
                      <a:r>
                        <a:rPr lang="en-US" dirty="0"/>
                        <a:t>Properties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3728"/>
                  </a:ext>
                </a:extLst>
              </a:tr>
              <a:tr h="791649">
                <a:tc>
                  <a:txBody>
                    <a:bodyPr/>
                    <a:lstStyle/>
                    <a:p>
                      <a:r>
                        <a:rPr lang="en-US" dirty="0"/>
                        <a:t>Linear Regression = 0.0672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Regression=0.0672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Regression = 0.0673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7119"/>
                  </a:ext>
                </a:extLst>
              </a:tr>
              <a:tr h="554154">
                <a:tc>
                  <a:txBody>
                    <a:bodyPr/>
                    <a:lstStyle/>
                    <a:p>
                      <a:r>
                        <a:rPr lang="en-US" dirty="0"/>
                        <a:t>Ridge Regression = 0.0672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Ridge Regression=0.0672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Ridge Regression=</a:t>
                      </a:r>
                    </a:p>
                    <a:p>
                      <a:r>
                        <a:rPr lang="en-US" dirty="0"/>
                        <a:t>0.0672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80271"/>
                  </a:ext>
                </a:extLst>
              </a:tr>
              <a:tr h="55415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  <a:p>
                      <a:r>
                        <a:rPr lang="en-US" dirty="0"/>
                        <a:t>=0.673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  <a:p>
                      <a:r>
                        <a:rPr lang="en-US" dirty="0"/>
                        <a:t>=0.673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  <a:p>
                      <a:r>
                        <a:rPr lang="en-US" dirty="0"/>
                        <a:t>=0.673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2508"/>
                  </a:ext>
                </a:extLst>
              </a:tr>
              <a:tr h="791649">
                <a:tc>
                  <a:txBody>
                    <a:bodyPr/>
                    <a:lstStyle/>
                    <a:p>
                      <a:r>
                        <a:rPr lang="en-US" dirty="0"/>
                        <a:t>Gradient Boosting=0.0671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Boosting=0.0671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Boosting=</a:t>
                      </a:r>
                    </a:p>
                    <a:p>
                      <a:r>
                        <a:rPr lang="en-US" dirty="0"/>
                        <a:t>0.0671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53282"/>
                  </a:ext>
                </a:extLst>
              </a:tr>
              <a:tr h="554154">
                <a:tc>
                  <a:txBody>
                    <a:bodyPr/>
                    <a:lstStyle/>
                    <a:p>
                      <a:r>
                        <a:rPr lang="en-US" dirty="0"/>
                        <a:t>XgBoost =0.0670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XgBoost=0.0670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XgBoost=0.0672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139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713AE9-1810-4E25-AA55-8D7D420B9AC0}"/>
              </a:ext>
            </a:extLst>
          </p:cNvPr>
          <p:cNvSpPr txBox="1"/>
          <p:nvPr/>
        </p:nvSpPr>
        <p:spPr>
          <a:xfrm flipH="1">
            <a:off x="8401878" y="676533"/>
            <a:ext cx="31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Kaggle Benchmark </a:t>
            </a:r>
            <a:r>
              <a:rPr lang="en-US" sz="2000"/>
              <a:t>: 0.064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FCBD9-148C-4E67-83FA-DCFED38B04D4}"/>
              </a:ext>
            </a:extLst>
          </p:cNvPr>
          <p:cNvSpPr txBox="1"/>
          <p:nvPr/>
        </p:nvSpPr>
        <p:spPr>
          <a:xfrm>
            <a:off x="1429690" y="1337205"/>
            <a:ext cx="82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of these model was run on RFE, Xgboost selection and Tree regressor selection </a:t>
            </a:r>
            <a:endParaRPr lang="en-IN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1697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1" y="626721"/>
            <a:ext cx="4958419" cy="556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ritannic Bold"/>
              </a:rPr>
              <a:t>Lesson LEarnt</a:t>
            </a:r>
            <a:endParaRPr lang="en-IN" dirty="0"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Careful inspection of null values</a:t>
            </a:r>
          </a:p>
          <a:p>
            <a:r>
              <a:rPr lang="en-US" dirty="0"/>
              <a:t>Ensemble learning outperforms a single model</a:t>
            </a:r>
          </a:p>
          <a:p>
            <a:r>
              <a:rPr lang="en-US" dirty="0"/>
              <a:t>Minimizing the categorical attribute levels</a:t>
            </a:r>
          </a:p>
          <a:p>
            <a:pPr marL="0" indent="0">
              <a:buNone/>
            </a:pPr>
            <a:r>
              <a:rPr lang="en-US"/>
              <a:t>  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55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latin typeface="Gill Sans MT (Headings)"/>
                <a:cs typeface="Comic Sans MS"/>
              </a:rPr>
              <a:t>Problem</a:t>
            </a:r>
            <a:r>
              <a:rPr lang="en-US" dirty="0">
                <a:latin typeface="Comic Sans MS"/>
                <a:cs typeface="Comic Sans MS"/>
              </a:rPr>
              <a:t> to be solved</a:t>
            </a:r>
            <a:br>
              <a:rPr lang="en-US" dirty="0">
                <a:latin typeface="Comic Sans MS"/>
                <a:cs typeface="Comic Sans MS"/>
              </a:rPr>
            </a:b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To build a ML model on the residuals of Zillow Prediction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3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1" y="626721"/>
            <a:ext cx="4958419" cy="556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ritannic Bold"/>
              </a:rPr>
              <a:t>DATA and Features</a:t>
            </a:r>
            <a:endParaRPr lang="en-IN" dirty="0"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/>
                <a:cs typeface="Comic Sans MS"/>
              </a:rPr>
              <a:t>The Data is split into two files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Houses sold in 2016 (Transaction data)-90k Properties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Properties data</a:t>
            </a:r>
            <a:r>
              <a:rPr lang="en-US" dirty="0">
                <a:latin typeface="Comic Sans MS"/>
                <a:cs typeface="Comic Sans MS"/>
              </a:rPr>
              <a:t>–</a:t>
            </a:r>
            <a:r>
              <a:rPr lang="en-IN" dirty="0">
                <a:latin typeface="Comic Sans MS"/>
                <a:cs typeface="Comic Sans MS"/>
              </a:rPr>
              <a:t> 27 Million Properties (58 attributes)</a:t>
            </a:r>
          </a:p>
          <a:p>
            <a:pPr lvl="2"/>
            <a:r>
              <a:rPr lang="en-US" dirty="0">
                <a:latin typeface="Comic Sans MS"/>
                <a:cs typeface="Comic Sans MS"/>
              </a:rPr>
              <a:t>M</a:t>
            </a:r>
            <a:r>
              <a:rPr lang="en-IN" dirty="0">
                <a:latin typeface="Comic Sans MS"/>
                <a:cs typeface="Comic Sans MS"/>
              </a:rPr>
              <a:t>ortgage Records Attached</a:t>
            </a:r>
          </a:p>
          <a:p>
            <a:pPr lvl="2"/>
            <a:r>
              <a:rPr lang="en-IN" dirty="0">
                <a:latin typeface="Comic Sans MS"/>
                <a:cs typeface="Comic Sans MS"/>
              </a:rPr>
              <a:t>Tax Assessments</a:t>
            </a:r>
          </a:p>
          <a:p>
            <a:pPr lvl="2"/>
            <a:r>
              <a:rPr lang="en-IN" dirty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P</a:t>
            </a:r>
            <a:r>
              <a:rPr lang="en-IN" dirty="0">
                <a:latin typeface="Comic Sans MS"/>
                <a:cs typeface="Comic Sans MS"/>
              </a:rPr>
              <a:t>hysical features of the Property(Bed Count , Living Area, Age of the building)</a:t>
            </a:r>
          </a:p>
          <a:p>
            <a:pPr lvl="2"/>
            <a:r>
              <a:rPr lang="en-US" dirty="0">
                <a:latin typeface="Comic Sans MS"/>
                <a:cs typeface="Comic Sans MS"/>
              </a:rPr>
              <a:t>Location Details about the properties</a:t>
            </a:r>
          </a:p>
          <a:p>
            <a:pPr lvl="2"/>
            <a:r>
              <a:rPr lang="en-US" dirty="0">
                <a:latin typeface="Comic Sans MS"/>
                <a:cs typeface="Comic Sans MS"/>
              </a:rPr>
              <a:t>Amenities available in the property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7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83465203"/>
              </p:ext>
            </p:extLst>
          </p:nvPr>
        </p:nvGraphicFramePr>
        <p:xfrm>
          <a:off x="1409700" y="1587500"/>
          <a:ext cx="7404100" cy="314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623956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1122" y="374134"/>
            <a:ext cx="6644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>
                <a:latin typeface="Gill Sans MT (Headings)"/>
                <a:cs typeface="Britannic Bold"/>
              </a:rPr>
              <a:t>Chosen approach</a:t>
            </a:r>
          </a:p>
        </p:txBody>
      </p:sp>
    </p:spTree>
    <p:extLst>
      <p:ext uri="{BB962C8B-B14F-4D97-AF65-F5344CB8AC3E}">
        <p14:creationId xmlns:p14="http://schemas.microsoft.com/office/powerpoint/2010/main" val="215209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6F198E-F7A1-4125-910D-641C0C2A76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A25-D9A7-4F2D-B44C-FA8EB24C7A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BC471-F209-451D-9072-5C4B543C9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0" b="41818"/>
          <a:stretch/>
        </p:blipFill>
        <p:spPr>
          <a:xfrm>
            <a:off x="2012574" y="1128098"/>
            <a:ext cx="8174217" cy="45980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E8515E-B8C8-482A-A9B5-CE57BC080A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1" y="626721"/>
            <a:ext cx="4958419" cy="556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Gill Sans MT (Headings)"/>
              </a:rPr>
              <a:t>ImPUTATION</a:t>
            </a:r>
          </a:p>
          <a:p>
            <a:endParaRPr lang="en-IN" dirty="0">
              <a:latin typeface="Britannic Bold"/>
              <a:cs typeface="Britannic Bold"/>
            </a:endParaRPr>
          </a:p>
          <a:p>
            <a:endParaRPr lang="en-IN" dirty="0">
              <a:latin typeface="Britannic Bold"/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/>
                <a:cs typeface="Comic Sans MS"/>
              </a:rPr>
              <a:t>The Data is split into two files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Transaction data-90k Properties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Properties data </a:t>
            </a:r>
            <a:r>
              <a:rPr lang="en-US" dirty="0">
                <a:latin typeface="Comic Sans MS"/>
                <a:cs typeface="Comic Sans MS"/>
              </a:rPr>
              <a:t>–</a:t>
            </a:r>
            <a:r>
              <a:rPr lang="en-IN" dirty="0">
                <a:latin typeface="Comic Sans MS"/>
                <a:cs typeface="Comic Sans MS"/>
              </a:rPr>
              <a:t> 27 Million Properties</a:t>
            </a:r>
          </a:p>
          <a:p>
            <a:r>
              <a:rPr lang="en-IN" dirty="0" err="1"/>
              <a:t>Knn</a:t>
            </a:r>
            <a:r>
              <a:rPr lang="en-IN" dirty="0"/>
              <a:t> Imputation (</a:t>
            </a:r>
            <a:r>
              <a:rPr lang="en-US" dirty="0"/>
              <a:t>Euclidean distance)</a:t>
            </a:r>
          </a:p>
          <a:p>
            <a:pPr lvl="1"/>
            <a:r>
              <a:rPr lang="en-US" dirty="0">
                <a:latin typeface="Comic Sans MS"/>
              </a:rPr>
              <a:t>Imputation after join operation -90k </a:t>
            </a:r>
          </a:p>
          <a:p>
            <a:pPr lvl="1"/>
            <a:r>
              <a:rPr lang="en-US" dirty="0">
                <a:latin typeface="Comic Sans MS"/>
              </a:rPr>
              <a:t>Imputation before join operation -27 millions records</a:t>
            </a:r>
            <a:endParaRPr lang="en-IN" dirty="0">
              <a:latin typeface="Comic Sans MS"/>
            </a:endParaRPr>
          </a:p>
          <a:p>
            <a:pPr lvl="1"/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93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1" y="626721"/>
            <a:ext cx="4958419" cy="556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Feature Engineering</a:t>
            </a:r>
          </a:p>
          <a:p>
            <a:endParaRPr lang="en-IN" dirty="0">
              <a:latin typeface="Britannic Bold"/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/>
                <a:cs typeface="Comic Sans MS"/>
              </a:rPr>
              <a:t>Creating new features using variable interaction 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Total rooms = </a:t>
            </a:r>
            <a:r>
              <a:rPr lang="en-IN" dirty="0" err="1">
                <a:latin typeface="Comic Sans MS"/>
                <a:cs typeface="Comic Sans MS"/>
              </a:rPr>
              <a:t>bath_count</a:t>
            </a:r>
            <a:r>
              <a:rPr lang="en-IN" dirty="0">
                <a:latin typeface="Comic Sans MS"/>
                <a:cs typeface="Comic Sans MS"/>
              </a:rPr>
              <a:t> + </a:t>
            </a:r>
            <a:r>
              <a:rPr lang="en-IN" dirty="0" err="1">
                <a:latin typeface="Comic Sans MS"/>
                <a:cs typeface="Comic Sans MS"/>
              </a:rPr>
              <a:t>bedroom_count</a:t>
            </a:r>
            <a:endParaRPr lang="en-IN" dirty="0">
              <a:latin typeface="Comic Sans MS"/>
              <a:cs typeface="Comic Sans MS"/>
            </a:endParaRPr>
          </a:p>
          <a:p>
            <a:pPr lvl="1"/>
            <a:r>
              <a:rPr lang="en-IN" dirty="0">
                <a:latin typeface="Comic Sans MS"/>
                <a:cs typeface="Comic Sans MS"/>
              </a:rPr>
              <a:t>Average room size = </a:t>
            </a:r>
            <a:r>
              <a:rPr lang="en-IN" dirty="0" err="1">
                <a:latin typeface="Comic Sans MS"/>
                <a:cs typeface="Comic Sans MS"/>
              </a:rPr>
              <a:t>total_finished_living_area_sqft</a:t>
            </a:r>
            <a:r>
              <a:rPr lang="en-IN" dirty="0">
                <a:latin typeface="Comic Sans MS"/>
                <a:cs typeface="Comic Sans MS"/>
              </a:rPr>
              <a:t>/</a:t>
            </a:r>
            <a:r>
              <a:rPr lang="en-IN" dirty="0" err="1">
                <a:latin typeface="Comic Sans MS"/>
                <a:cs typeface="Comic Sans MS"/>
              </a:rPr>
              <a:t>roomcnt</a:t>
            </a:r>
            <a:endParaRPr lang="en-IN" dirty="0">
              <a:latin typeface="Comic Sans MS"/>
              <a:cs typeface="Comic Sans MS"/>
            </a:endParaRPr>
          </a:p>
          <a:p>
            <a:pPr lvl="1"/>
            <a:r>
              <a:rPr lang="en-IN" dirty="0">
                <a:latin typeface="Comic Sans MS"/>
                <a:cs typeface="Comic Sans MS"/>
              </a:rPr>
              <a:t>Ratio of structure tax to land tax = </a:t>
            </a:r>
            <a:r>
              <a:rPr lang="en-IN" dirty="0" err="1">
                <a:latin typeface="Comic Sans MS"/>
                <a:cs typeface="Comic Sans MS"/>
              </a:rPr>
              <a:t>structure_tax</a:t>
            </a:r>
            <a:r>
              <a:rPr lang="en-IN" dirty="0">
                <a:latin typeface="Comic Sans MS"/>
                <a:cs typeface="Comic Sans MS"/>
              </a:rPr>
              <a:t>/</a:t>
            </a:r>
            <a:r>
              <a:rPr lang="en-IN" dirty="0" err="1">
                <a:latin typeface="Comic Sans MS"/>
                <a:cs typeface="Comic Sans MS"/>
              </a:rPr>
              <a:t>land_tax</a:t>
            </a:r>
            <a:endParaRPr lang="en-IN" dirty="0">
              <a:latin typeface="Comic Sans MS"/>
              <a:cs typeface="Comic Sans MS"/>
            </a:endParaRPr>
          </a:p>
          <a:p>
            <a:pPr lvl="1"/>
            <a:r>
              <a:rPr lang="en-IN" dirty="0" err="1">
                <a:latin typeface="Comic Sans MS"/>
                <a:cs typeface="Comic Sans MS"/>
              </a:rPr>
              <a:t>ExtraSpace</a:t>
            </a:r>
            <a:r>
              <a:rPr lang="en-IN" dirty="0">
                <a:latin typeface="Comic Sans MS"/>
                <a:cs typeface="Comic Sans MS"/>
              </a:rPr>
              <a:t> = </a:t>
            </a:r>
            <a:r>
              <a:rPr lang="en-IN" dirty="0" err="1">
                <a:latin typeface="Comic Sans MS"/>
                <a:cs typeface="Comic Sans MS"/>
              </a:rPr>
              <a:t>lot_area_sqft</a:t>
            </a:r>
            <a:r>
              <a:rPr lang="en-IN" dirty="0">
                <a:latin typeface="Comic Sans MS"/>
                <a:cs typeface="Comic Sans MS"/>
              </a:rPr>
              <a:t> - </a:t>
            </a:r>
            <a:r>
              <a:rPr lang="en-IN" dirty="0" err="1">
                <a:latin typeface="Comic Sans MS"/>
                <a:cs typeface="Comic Sans MS"/>
              </a:rPr>
              <a:t>total_finished_living_area_sqft</a:t>
            </a:r>
            <a:endParaRPr lang="en-IN" dirty="0">
              <a:latin typeface="Comic Sans MS"/>
              <a:cs typeface="Comic Sans MS"/>
            </a:endParaRPr>
          </a:p>
          <a:p>
            <a:pPr lvl="1"/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67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07FF13-A7EB-4465-B3A3-E8B26C0488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25370-A7EA-4294-B4F2-3282DB3DFD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070B6-C738-4874-9F3C-09E5E6855E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4CAC74-79D3-4564-8179-978AD694F27C}"/>
              </a:ext>
            </a:extLst>
          </p:cNvPr>
          <p:cNvSpPr txBox="1">
            <a:spLocks/>
          </p:cNvSpPr>
          <p:nvPr/>
        </p:nvSpPr>
        <p:spPr>
          <a:xfrm>
            <a:off x="410180" y="626721"/>
            <a:ext cx="10840915" cy="5561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Feature SELECTION &amp; Dimensionality Reduction</a:t>
            </a:r>
          </a:p>
          <a:p>
            <a:endParaRPr lang="en-IN" dirty="0">
              <a:latin typeface="Britannic Bold"/>
              <a:cs typeface="Britannic Bold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68CBA7-D692-4019-942A-B6F6DEEB5FE2}"/>
              </a:ext>
            </a:extLst>
          </p:cNvPr>
          <p:cNvSpPr txBox="1">
            <a:spLocks/>
          </p:cNvSpPr>
          <p:nvPr/>
        </p:nvSpPr>
        <p:spPr>
          <a:xfrm>
            <a:off x="422881" y="1329932"/>
            <a:ext cx="1005099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/>
                <a:cs typeface="Comic Sans MS"/>
              </a:rPr>
              <a:t>Used the following techniques </a:t>
            </a:r>
          </a:p>
          <a:p>
            <a:pPr lvl="1"/>
            <a:r>
              <a:rPr lang="en-IN" dirty="0">
                <a:latin typeface="Comic Sans MS"/>
                <a:cs typeface="Comic Sans MS"/>
              </a:rPr>
              <a:t>Recursive feature elimination (RFE)</a:t>
            </a:r>
          </a:p>
          <a:p>
            <a:pPr lvl="1"/>
            <a:r>
              <a:rPr lang="en-IN" dirty="0" err="1">
                <a:latin typeface="Comic Sans MS"/>
              </a:rPr>
              <a:t>XgBoost</a:t>
            </a:r>
            <a:r>
              <a:rPr lang="en-IN" dirty="0">
                <a:latin typeface="Comic Sans MS"/>
              </a:rPr>
              <a:t> feature importance (Information Gain &amp; Gini Index)</a:t>
            </a:r>
          </a:p>
          <a:p>
            <a:pPr lvl="1"/>
            <a:r>
              <a:rPr lang="en-IN" dirty="0" err="1">
                <a:latin typeface="Comic Sans MS"/>
              </a:rPr>
              <a:t>TreeRegressor</a:t>
            </a:r>
            <a:r>
              <a:rPr lang="en-IN" dirty="0">
                <a:latin typeface="Comic Sans MS"/>
              </a:rPr>
              <a:t> feature importance (Information Gain &amp; Gini Index)</a:t>
            </a:r>
          </a:p>
          <a:p>
            <a:pPr lvl="1"/>
            <a:r>
              <a:rPr lang="en-IN" dirty="0">
                <a:latin typeface="Comic Sans MS"/>
              </a:rPr>
              <a:t>PCA (Principal Component Analysis)</a:t>
            </a:r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8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2C9703D-C8F9-44AD-A7C0-C2F3871F8C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78E773-5833-401D-AF06-56E797957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90" y="643467"/>
            <a:ext cx="7284020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894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349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Britannic Bold</vt:lpstr>
      <vt:lpstr>Comic Sans MS</vt:lpstr>
      <vt:lpstr>Gill Sans MT</vt:lpstr>
      <vt:lpstr>Gill Sans MT (Headings)</vt:lpstr>
      <vt:lpstr>Gallery</vt:lpstr>
      <vt:lpstr>Zillow’s Home Value Prediction</vt:lpstr>
      <vt:lpstr>Problem to be solved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Eswar Lakshminarayanan</cp:lastModifiedBy>
  <cp:revision>106</cp:revision>
  <dcterms:created xsi:type="dcterms:W3CDTF">2017-09-27T15:33:45Z</dcterms:created>
  <dcterms:modified xsi:type="dcterms:W3CDTF">2017-11-30T04:22:40Z</dcterms:modified>
  <cp:category/>
</cp:coreProperties>
</file>