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F8D5BD-39E9-4FCD-BAC6-019F063E15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9A7519-3B0C-4853-8275-0F77C41656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CCF6B3-49F0-41B4-8125-3E75A6CCD8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937389-D9B1-4C43-B5B3-BD22B94799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82B7D0-8051-4EBD-9C0A-39F3A1A2F6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E5E62D-0E13-419F-88C8-93B3644895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AE4733-0A66-49C2-957A-794709C08D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AF6A4B-BE2D-47EB-908C-6A517436C7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E422F2-C788-4599-AAF4-A84F31668E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9C92C5-A690-4101-A7CB-8ABEA9D036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301B57-3F65-4570-BEF0-6FD8B1A25E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F157E-4BEE-4D6F-AC37-507E1B5CD0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431545-72F7-4168-ADB1-B24AA3E316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1EEABF-6415-44AD-B4F9-7D8E22C534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E2E014-45E5-4943-A8A7-BB5246747F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794A38-0E02-4775-B923-F49C18B0E8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40A256-4420-4073-BC66-7EEEA1C6FD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326B9E-F8B0-4C0C-A007-76D8138057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F4B4A8-1ADF-4F14-8F49-ABE0896307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A08FFE-2E7D-4613-98A6-2D6F7CFFA2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6D09A5-69C1-4FE6-94B1-8943386CB1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09E705-EDD0-454B-8240-1961CDE010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6C1A49-71A7-4A43-94C6-487917A95C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C22E23-3690-4322-95FE-96FFC8662A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BFAE3E-EC43-490E-8D2A-A9085E6A1B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D072B0-897F-4F04-A69F-DC7E2DF38A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1E2CA5-D3E3-45A9-AAF8-669D6F29B0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E38C73-F05A-41E5-8035-897368B069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A064CA-7F2E-4C76-A6E3-C61071629D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101D87-A712-4703-8794-9E661FC859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98A1FC-0C3F-4CD8-A25F-68779B5C9A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5181E4-DF9B-49A1-90DF-BF76F0BD12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1816A9-CDB5-4EB1-B357-2211D54465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C0A3A4-CAAB-48F9-A446-48DAA9C19B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02609A-8441-4E95-88E4-B4AE43A233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8FB1C-C1BD-4D67-B490-7E6BF1840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6A667B-587C-4EA9-915E-894E3821B0E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C14315-3CEE-417B-A9FB-37950C9EFB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5779E4-32AF-4EC1-8163-4A3072834F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7960" y="12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Literature Review and Hypothesis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519560" y="23400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333333"/>
                </a:solidFill>
                <a:latin typeface="Calibri"/>
              </a:rPr>
              <a:t>Bastion: Adversarial-Aware Federated Learning with Privacy-Preserving Game Theory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Validation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Experiments: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Compare AAFL-PGT with baseline FL models (e.g., IMFL, PipeFL) using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benchmark datasets like CIFAR-10 and MNIST.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Evaluate privacy leakage, robustness (attack success rate drop), model utility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(test accuracy), and latency.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Theoretical Analysis: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Derive formal convergence guarantees for AAFL-PGT under dynamic DP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noise and adversarial perturbations.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Hardware Evaluation: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Assess FPGA-based gradient aggregation in terms of speed, power efficiency,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and scalability over CPU/GPU implementations.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Potential Limitations &amp; Mitigations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Communication Overhead: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Negotiation protocols in game-theoretic approaches may slow down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learning.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Mitigation: Implement lightweight, batched client updates to optimize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communication.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Bias in Non-IID Data: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Adversarial training may amplify biases in datasets with non-IID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distributions.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Mitigation: Introduce fairness-aware regularization to balance data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contributions.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Hardware Constraints: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FPGA-based acceleration may not be energy-efficient for all edge devices.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**Mitigation**: Extend research to ASIC-based acceleration for energy-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constrained environments.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Future Extensions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Advanced Game-Theoretic Models: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Extend the framework to detect and mitigate malicious client behaviors in negotiation.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ASIC-Based Acceleration: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Investigate Application-Specific Integrated Circuits (ASICs) for energy-efficient federated learning.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Real-World Deployment: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Validate AAFL-PGT with industry-scale datasets and adversarial attack scenarios.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Establish standardized benchmarks for privacy, security, and efficiency in FL.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7966440" cy="105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355269"/>
                </a:solidFill>
                <a:latin typeface="Calibri"/>
              </a:rPr>
              <a:t>References</a:t>
            </a:r>
            <a:endParaRPr b="1" lang="en-US" sz="1800" spc="-1" strike="noStrike">
              <a:solidFill>
                <a:srgbClr val="355269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41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[1] L. Lyu et al., “Privacy and robustness in federated learning: Attacks and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defenses,” IEEE Trans. Neural Netw. Learn. Syst., vol. 35, no. 7, pp. 8726–8741,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Jul. 2024.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[2] Y. Han et al., “Understanding the interplay between privacy and robustness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federated learning,” in ACM Symp. Neural Gaze Detection, Woodstock, NY,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2018.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[3] M. Li et al., “IMFL: An incentive mechanism for federated learning with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personalized protection,” IEEE Internet Things J., vol. 11, no. 13, pp. 23862–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23875, Jul. 2024.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[4] G. Huang et al., “Collaboration in federated learning with differential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privacy: A Stackelberg game analysis,” IEEE Trans. Parallel Distrib. Syst., vol. 35,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no. 3, pp. 455–469, Mar. 2024.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[5] L. Zhang et al., “A robust game-theoretical federated learning framework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 joint differential privacy,” IEEE Trans. Knowl. Data Eng., vol. 35, no. 4, pp.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3333–3350, Apr. 2023.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[6] M. Mannino et al., “Accelerating differential privacy-based federated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learning systems,” in ADVCOMP 2024, 2024.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[7] J. Zhang et al., “Delving into the adversarial robustness of federated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learning,” in AAAI-23, 2023.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[8] H. Li et al., “FLAIRS: FPGA-accelerated inference-resistant and secure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federated learning,” arXiv:2308.00553, Aug. 2023.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[9] Y. Han, “PipeFL: Hardware-software co-design of an FPGA accelerator for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federated learning,” Kyoto University Technical Report, 2023.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Table of Contents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1. Introduction to Federated Learning and Its Challenges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2. Major Themes in the Literature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Privacy and Robustness Trade-offs in FL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Incentive Mechanisms and Game-Theoretic Approaches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Hardware Acceleration and Efficiency Improvements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3. Identified Gaps in the Literature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4. Potential Areas for Future Research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5. Problem Statement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6. Core Hypothesis and Sub-Hypotheses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7. Expected Contributions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8. Validation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9. Potential Limitations &amp; Mitigations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10. Future Extensions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Introduction to Federated Learning and Its Challenges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Federated Learning (FL) is a decentralized machine learning paradigm where models are trained across multiple devices without sharing raw data.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Challenges in FL: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</a:t>
            </a: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Privacy Risks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: Susceptibility to gradient inversion and membership inference attacks.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</a:t>
            </a: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Security Threats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: Vulnerability to model poisoning, adversarial attacks, and backdoors.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</a:t>
            </a: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 Efficiency Issues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: High computational costs, increased communication overhead, and the need for hardware acceleration.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Major Themes in the Literature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1. Privacy and Robustness Trade-offs in FL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Integrating Differential Privacy (DP) to mitigate privacy risks.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Federated Adversarial Training to enhance model robustness.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2. Incentive Mechanisms and Game-Theoretic Approaches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Incentive-driven FL models to encourage participation.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Stackelberg and cooperative game models for fair resource allocation.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3. Hardware Acceleration and Efficiency Improvements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FPGA and ASIC-based acceleration for privacy-preserving FL.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Trusted Execution Environments (TEEs) to enhance security and efficiency.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Identified Gaps in the Literature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Interplay Between Differential Privacy and Adversarial Robustness: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Unclear impact of varying DP noise levels on model robustness.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Client Heterogeneity and Personalized Protection: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Need for adaptive privacy mechanisms based on client risk tolerance and data quality.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Integration of Robustness, Privacy, and Efficiency: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Existing solutions often tackle these aspects in isolation.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Dynamic and Multi-dimensional Incentive Models: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Current approaches lack adaptability to evolving client behavior and adversarial threats.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Potential Areas for Future Research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Holistic Frameworks for FL: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Developing integrated frameworks optimizing privacy, robustness, and efficiency.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Theoretical Analysis of Privacy-Robustness Trade-offs: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Investigating formal bounds on model utility under DP and adversarial attacks.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Advanced Incentive Mechanism Design: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Exploring dynamic game-theoretic models for balancing incentives and security.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Leveraging Heterogeneous Hardware: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Integrating edge TPUs, ASICs, and secure enclaves for efficient FL.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**Real-world Deployment and Benchmarking**: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Standardizing adversarial robustness and privacy metrics for large-scale validation.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Privacy Risks: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Federated Learning (FL) is vulnerable to gradient inversion and membership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inference attacks.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Adversarial Robustness: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Existing FL models struggle against poisoning and evasion attacks that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degrade model accuracy.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Computational Efficiency: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Privacy-preserving and adversarial-aware mechanisms increase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computational overhead, requiring optimization.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Core Hypothesis and Sub-Hypotheses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Core Hypothesis: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The AAFL-PGT framework will optimize privacy-robustness-efficiency trade-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offs by integrating game theory, adversarial training, and hardware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acceleration.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Sub-Hypotheses: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1. Dynamic DP Allocation via Game Theory: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Adapts to client heterogeneity for optimal privacy-utility balance.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2. Adversarial Training Enhances Robustness: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Protects FL models from evasion and poisoning attacks.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3. Hardware Acceleration Improves Efficiency: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FPGA-based enclaves ensure real-time DP enforcement.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i="1" lang="en-US" sz="1800" spc="-1" strike="noStrike">
                <a:solidFill>
                  <a:srgbClr val="333333"/>
                </a:solidFill>
                <a:latin typeface="Calibri"/>
              </a:rPr>
              <a:t>4. Client Heterogeneity Drives Personalized Protection: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Personalized DP noise improves accuracy while maintaining privacy.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66"/>
                </a:solidFill>
                <a:latin typeface="Calibri"/>
              </a:rPr>
              <a:t>Expected Contributions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274320" rIns="2743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Framework Design: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A two-stage FL framework integrating game theory, differential privacy,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adversarial training, and hardware acceleration.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Theoretical Insights: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Formal analysis of how differential privacy noise levels impact adversarial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robustness and model utility.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• </a:t>
            </a:r>
            <a:r>
              <a:rPr b="1" lang="en-US" sz="1800" spc="-1" strike="noStrike">
                <a:solidFill>
                  <a:srgbClr val="333333"/>
                </a:solidFill>
                <a:latin typeface="Calibri"/>
              </a:rPr>
              <a:t>Practical Acceleration: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- Open-source FPGA-based modules for privacy-preserving adversarial 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training in FL to improve efficiency and security.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2025-02-25T02:01:09Z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